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4"/>
  </p:notesMasterIdLst>
  <p:handoutMasterIdLst>
    <p:handoutMasterId r:id="rId35"/>
  </p:handoutMasterIdLst>
  <p:sldIdLst>
    <p:sldId id="323" r:id="rId2"/>
    <p:sldId id="316" r:id="rId3"/>
    <p:sldId id="284" r:id="rId4"/>
    <p:sldId id="283" r:id="rId5"/>
    <p:sldId id="315" r:id="rId6"/>
    <p:sldId id="293" r:id="rId7"/>
    <p:sldId id="294" r:id="rId8"/>
    <p:sldId id="295" r:id="rId9"/>
    <p:sldId id="302" r:id="rId10"/>
    <p:sldId id="303" r:id="rId11"/>
    <p:sldId id="296" r:id="rId12"/>
    <p:sldId id="297" r:id="rId13"/>
    <p:sldId id="298" r:id="rId14"/>
    <p:sldId id="317" r:id="rId15"/>
    <p:sldId id="318" r:id="rId16"/>
    <p:sldId id="299" r:id="rId17"/>
    <p:sldId id="324" r:id="rId18"/>
    <p:sldId id="300" r:id="rId19"/>
    <p:sldId id="304" r:id="rId20"/>
    <p:sldId id="301" r:id="rId21"/>
    <p:sldId id="305" r:id="rId22"/>
    <p:sldId id="306" r:id="rId23"/>
    <p:sldId id="307" r:id="rId24"/>
    <p:sldId id="308" r:id="rId25"/>
    <p:sldId id="309" r:id="rId26"/>
    <p:sldId id="310" r:id="rId27"/>
    <p:sldId id="313" r:id="rId28"/>
    <p:sldId id="312" r:id="rId29"/>
    <p:sldId id="314" r:id="rId30"/>
    <p:sldId id="311" r:id="rId31"/>
    <p:sldId id="320" r:id="rId32"/>
    <p:sldId id="322" r:id="rId33"/>
  </p:sldIdLst>
  <p:sldSz cx="10080625" cy="7559675"/>
  <p:notesSz cx="7772400" cy="10058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06400" indent="-1968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622300" indent="-193675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838200" indent="-206375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054100" indent="-193675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F3A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33"/>
    <p:restoredTop sz="94634"/>
  </p:normalViewPr>
  <p:slideViewPr>
    <p:cSldViewPr>
      <p:cViewPr varScale="1">
        <p:scale>
          <a:sx n="152" d="100"/>
          <a:sy n="152" d="100"/>
        </p:scale>
        <p:origin x="17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1BABDD-7762-7F45-8F39-CEA4F6BA26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F33DE7-A337-8D44-B8F4-EFFB9F380B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46FFAD3-39A3-494B-AECC-4ACFFBACFA9D}" type="datetimeFigureOut">
              <a:rPr lang="en-US"/>
              <a:pPr>
                <a:defRPr/>
              </a:pPr>
              <a:t>1/31/18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4F238B-FB57-484E-94A9-53E185A89A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AC784B-3530-C14E-99B7-83AE68957E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87EA97-D75E-1849-9333-23D85E9E0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0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xmlns="" id="{A105D873-02D3-7F4E-B07C-4A86CBD15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xmlns="" id="{483A176B-140F-8A48-ACD5-E461A3337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xmlns="" id="{F3AAF632-A162-C748-898B-639709013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17" name="AutoShape 4">
            <a:extLst>
              <a:ext uri="{FF2B5EF4-FFF2-40B4-BE49-F238E27FC236}">
                <a16:creationId xmlns:a16="http://schemas.microsoft.com/office/drawing/2014/main" xmlns="" id="{82ED7DF5-ABE6-D549-891D-9A8F03E05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xmlns="" id="{2D63E678-1F40-4642-A2E0-B6B817D0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19" name="AutoShape 6">
            <a:extLst>
              <a:ext uri="{FF2B5EF4-FFF2-40B4-BE49-F238E27FC236}">
                <a16:creationId xmlns:a16="http://schemas.microsoft.com/office/drawing/2014/main" xmlns="" id="{58E2EA06-DC9F-5B4D-BF6C-9793C7F0B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20" name="AutoShape 7">
            <a:extLst>
              <a:ext uri="{FF2B5EF4-FFF2-40B4-BE49-F238E27FC236}">
                <a16:creationId xmlns:a16="http://schemas.microsoft.com/office/drawing/2014/main" xmlns="" id="{9E360BD8-0A2F-1B4D-AB42-40552DDFC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xmlns="" id="{7202F09F-067D-8041-A9ED-5E2FAFE46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22" name="AutoShape 9">
            <a:extLst>
              <a:ext uri="{FF2B5EF4-FFF2-40B4-BE49-F238E27FC236}">
                <a16:creationId xmlns:a16="http://schemas.microsoft.com/office/drawing/2014/main" xmlns="" id="{A349A8E8-C7A3-3945-A65E-632110FD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23" name="AutoShape 10">
            <a:extLst>
              <a:ext uri="{FF2B5EF4-FFF2-40B4-BE49-F238E27FC236}">
                <a16:creationId xmlns:a16="http://schemas.microsoft.com/office/drawing/2014/main" xmlns="" id="{25787B60-BA2B-8F4B-8F0D-43C922A3E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24" name="AutoShape 11">
            <a:extLst>
              <a:ext uri="{FF2B5EF4-FFF2-40B4-BE49-F238E27FC236}">
                <a16:creationId xmlns:a16="http://schemas.microsoft.com/office/drawing/2014/main" xmlns="" id="{6AE84E59-545F-B946-AE87-8D5D4C4AC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25" name="AutoShape 12">
            <a:extLst>
              <a:ext uri="{FF2B5EF4-FFF2-40B4-BE49-F238E27FC236}">
                <a16:creationId xmlns:a16="http://schemas.microsoft.com/office/drawing/2014/main" xmlns="" id="{CAEDAB6F-590D-EC4A-9247-6AC9F2AC6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26" name="AutoShape 13">
            <a:extLst>
              <a:ext uri="{FF2B5EF4-FFF2-40B4-BE49-F238E27FC236}">
                <a16:creationId xmlns:a16="http://schemas.microsoft.com/office/drawing/2014/main" xmlns="" id="{7655DED6-BCB6-D24E-8E17-C17458258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27" name="AutoShape 14">
            <a:extLst>
              <a:ext uri="{FF2B5EF4-FFF2-40B4-BE49-F238E27FC236}">
                <a16:creationId xmlns:a16="http://schemas.microsoft.com/office/drawing/2014/main" xmlns="" id="{A2D248B2-F44E-474D-89E0-368623352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28" name="AutoShape 15">
            <a:extLst>
              <a:ext uri="{FF2B5EF4-FFF2-40B4-BE49-F238E27FC236}">
                <a16:creationId xmlns:a16="http://schemas.microsoft.com/office/drawing/2014/main" xmlns="" id="{79BEA67E-49BA-1943-A76F-728D46931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29" name="AutoShape 16">
            <a:extLst>
              <a:ext uri="{FF2B5EF4-FFF2-40B4-BE49-F238E27FC236}">
                <a16:creationId xmlns:a16="http://schemas.microsoft.com/office/drawing/2014/main" xmlns="" id="{371ADC57-E080-9945-9E23-AFA77EB4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altLang="en-US" sz="1800"/>
          </a:p>
        </p:txBody>
      </p:sp>
      <p:sp>
        <p:nvSpPr>
          <p:cNvPr id="13330" name="Rectangle 17">
            <a:extLst>
              <a:ext uri="{FF2B5EF4-FFF2-40B4-BE49-F238E27FC236}">
                <a16:creationId xmlns:a16="http://schemas.microsoft.com/office/drawing/2014/main" xmlns="" id="{F9B82BE4-F71D-3D43-A0EE-7D9D5CFBBCB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22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xmlns="" id="{E95F76B9-14B5-8840-8902-B0845026879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xmlns="" id="{7C5E30F5-37C5-E841-83BB-2F11FAF2721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645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xmlns="" id="{557904B4-F10B-2F43-9E0B-381344ECF21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645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xmlns="" id="{B713033B-480A-1E40-ADF7-75D7F851D17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64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xmlns="" id="{194ED6D8-78D7-024A-B6C2-A06C7142EC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64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5E2614A-B503-B247-B9B8-7F0A375F2C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970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xmlns="" id="{1A993AE1-BDDE-1A4A-98AE-5049AED55B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xmlns="" id="{25115586-4E4E-4D40-88C1-324AF6B9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SEE KEVIN MURPHY NOTES on gaussians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xmlns="" id="{BA1515B7-A4E5-D043-8D56-2C9BECE4EF8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511300" indent="-193675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968500" indent="-193675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425700" indent="-193675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882900" indent="-193675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</a:pPr>
            <a:fld id="{AD049BB2-8ABE-4D4F-A50C-A8C209C2E0AE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86000"/>
                </a:lnSpc>
              </a:pPr>
              <a:t>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1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xmlns="" id="{36CC0C1E-3ACA-614E-B8BF-0098C1F4D7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xmlns="" id="{B580337D-CF91-664F-A515-C0A559E58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non-negative definite:  whatever x-mu is, the product is non-negative.  used to seeing positive definite.  ‘</a:t>
            </a:r>
            <a:r>
              <a:rPr lang="en-US" altLang="ja-JP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nonneg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definite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allows the product to be zero.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nonnegative definite if all eigenvalues are zero or larger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xmlns="" id="{621BCD71-FD2E-334D-BC27-601B9A0DF22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FD87D0BC-440A-EE4C-A17C-A1585AF94535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16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176569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non-negative definite:  whatever x-mu is, the product is non-negative.  used to seeing positive definite.  ‘</a:t>
            </a:r>
            <a:r>
              <a:rPr lang="en-US" altLang="ja-JP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nonneg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definite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allows the product to be zero.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nonnegative definite if all eigenvalues are zero or larger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5E2614A-B503-B247-B9B8-7F0A375F2C40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785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this rule for conditionals imply for this joint distribution?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5E2614A-B503-B247-B9B8-7F0A375F2C40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43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xmlns="" id="{B244FD70-9630-DC45-B4B0-D47C9C93C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xmlns="" id="{C9DFD11B-8C1A-8D46-9FB1-AF94202B0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X+Y is still gaussian, with mean mu_x + mu_y but sigma depends on covariance:  in simplest case with x and y scalar, [REVEAL EQUATION AT BOTTOM OF SCREEN]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xmlns="" id="{F99553A9-7EC0-2041-BC47-9AA0249FCAB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3F98BE3F-4F06-3441-AFE4-4DD7FB9D61C7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30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97906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x|y</a:t>
            </a:r>
            <a:r>
              <a:rPr lang="en-US" dirty="0"/>
              <a:t>)=P(</a:t>
            </a:r>
            <a:r>
              <a:rPr lang="en-US" dirty="0" err="1"/>
              <a:t>x&amp;y</a:t>
            </a:r>
            <a:r>
              <a:rPr lang="en-US" dirty="0"/>
              <a:t>)/p(y)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5E2614A-B503-B247-B9B8-7F0A375F2C40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83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xmlns="" id="{144C7D25-2FB2-954F-A71D-C6017280D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xmlns="" id="{8281D131-D74A-BE47-B9EC-AC9BC288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What’s probability that you sample from this distribution and get 0?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 -.1 and +.1?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Why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Var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[X]? 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Var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[X] = E(x^2)-E(x)^2  with E(x)=0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xmlns="" id="{3BC5CB07-7D35-0147-B38C-651D6A0857D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F36B465D-00F9-FD4F-A36E-99552924F54E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6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37855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Entropy for </a:t>
            </a:r>
            <a:r>
              <a:rPr lang="en-US" dirty="0" err="1"/>
              <a:t>Var</a:t>
            </a:r>
            <a:r>
              <a:rPr lang="en-US" dirty="0"/>
              <a:t>[X]=1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5E2614A-B503-B247-B9B8-7F0A375F2C40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741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xmlns="" id="{8DCB4D29-F1E1-AC4A-BB6D-41C8EFDB97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xmlns="" id="{4939F518-C375-A04E-8A22-30DF68C32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Why normalize by w^2?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said before that box (uniform) distribution was maximum entropy in range [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]:  how to reconcile with fact that unit variance hat has greater entropy?  [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range is larger here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xmlns="" id="{C289CC4C-3A0F-8C40-80A2-2C12331F737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7B2C8019-6387-594C-8803-FCA87B625CA1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10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05235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xmlns="" id="{4017DCC1-8AFE-4B43-B7CB-A32DE915FB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xmlns="" id="{28534437-8B6C-6545-9C36-53C8FCD52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var = 1 -&gt; SD = 1.  +/- 1SD 68% of cases, +/-2SD 95% of cases, +/-3SD 99.7% of cases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xmlns="" id="{0836DA6A-489C-8A4F-ABC4-ED90117F8D2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1D312D08-7ABA-5345-8010-5524E647A2CA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11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2975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xmlns="" id="{BCE30A63-88D2-3741-BE00-056DA72059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xmlns="" id="{F6C17947-92DA-6F4B-BC6A-A11C90A01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NOTE YET ANOTHER MEANING OF ~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xmlns="" id="{74133B1A-3885-7945-AB28-A7DDCE0844F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3033A64A-6D45-ED49-8FBC-9C89A02B362D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12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73109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xmlns="" id="{84FE0E4D-CB40-3548-A74B-3C97D64E9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xmlns="" id="{CCF18CED-62BF-CC4D-807F-AA4E6B79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Needn’t be IID, just independent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Usually n=6 or so gives reasonable approximation to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gaussian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xmlns="" id="{7045C2FB-AA18-9D45-837E-4F98430BFA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D18C9CEB-841B-3242-B1CA-059CA90FF364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46165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Var</a:t>
            </a:r>
            <a:r>
              <a:rPr lang="en-US" dirty="0"/>
              <a:t> of sum is sum of variances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5E2614A-B503-B247-B9B8-7F0A375F2C40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54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6372DC-B7E2-8744-8E16-C5BD276D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154C4F-B612-264B-88D0-2DE1C4C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B9AD04-C14F-FA4A-8A67-80AC2992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C4AA-AF18-B74D-AA24-D9AF2B1C9A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83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E63D5-30FA-BC4A-B841-1183E286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9AEF15-4561-C141-97FC-4E07434A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471003-5088-6845-AA10-E5653D4E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94D1-0DB8-6749-A268-E674677259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01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D29316-4F3F-C944-A8A9-C6ECEFBD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69DEF-AD4A-F342-8190-E0F5B971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2561DA-5864-E04F-8FD4-7EBBF17F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4476-6789-CB4B-84B3-300ECBFCBF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78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7C05B2-AEDF-474E-9A0B-A3982527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32E0F-2D66-8747-92FF-BA1BBFF1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DB4302-DC59-7048-AE5D-10B8CC8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1EF9-19F2-4E4E-8FA7-29EDA67AB1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106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A5B27B-D630-F544-9902-21B8C64B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6414FB-FD4A-A14B-A75E-D45789E5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0D8FA2-D4D7-674D-B588-327E6353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E8E7-4DA9-734B-A572-883FDCF211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974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925870-BB10-CE45-8EE6-F7A24B2D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B7D8D77-7CBD-6D4A-A8FD-0822122C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D04B2B-4404-C045-812A-7EDFF587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7AAE-A24E-ED43-9022-D0F5CCD751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840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9379EF9-9BC4-5945-A846-1849092E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A1CABF8-AA1F-9D49-B25D-631B7B38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39227C5-0D9F-1F42-879F-C3182C26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7007-AD8E-6544-B43A-48758343E7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133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18B3832-13D2-EE4D-80D2-7B62A5C4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0B67910-589A-F144-AA5E-B36E373D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0749D0B-DBF6-7341-93D6-3A77A378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1AB2-D199-8140-A0AE-8D625FDB8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919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447D258-6245-8344-96C3-77C6B017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01AAA09-A4A5-9546-A350-2F161F5E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E33F0E9-39C5-A744-972C-AA3D078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1FE3-4E85-CE47-976B-5FCEE17BC1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250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68CB7A6-6907-4645-8CE9-2F056E91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A4E3E25-CE6D-D341-8388-C3235E5A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42FB5BC-2073-274B-B9E8-B946F85A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7BF3-61CC-7A47-A9FA-C22601777B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585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46C8120-A837-024B-8B4F-BD5BA698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0C8FD3C-9C60-0247-9E78-66148146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ED0163C-14A8-474D-B648-5B50F84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87B0-04C4-E044-A12B-47A2227452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535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845A875-6803-454B-B4C7-8E6D60083E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3D2568A-9A37-204D-9A15-676E664288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56AEA4-95B3-7846-8EFA-F4A374EE7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077765-19E5-9E46-95E9-021D69B89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E0A919-F488-1746-8114-390EA0A16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 sz="1300" smtClean="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A0E637A-B20B-A348-912D-65A8824EBC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(null)"/><Relationship Id="rId4" Type="http://schemas.openxmlformats.org/officeDocument/2006/relationships/image" Target="../media/image27.(null)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lorado.edu/~mozer/Teaching/syllabi/ProbabilisticModels/lectures/gaussian_example.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450CB-D499-F94C-B3CB-F47F5493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D1E5BB-27C8-6B4B-A5A0-BB444A18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Mean 86.5, </a:t>
            </a:r>
            <a:r>
              <a:rPr lang="en-US" dirty="0" err="1"/>
              <a:t>Std</a:t>
            </a:r>
            <a:r>
              <a:rPr lang="en-US" dirty="0"/>
              <a:t> deviation 9.6</a:t>
            </a:r>
          </a:p>
          <a:p>
            <a:r>
              <a:rPr lang="en-US" dirty="0"/>
              <a:t>Two examples of outstanding papers are on </a:t>
            </a:r>
            <a:r>
              <a:rPr lang="en-US" dirty="0" err="1"/>
              <a:t>moodle</a:t>
            </a:r>
            <a:endParaRPr lang="en-US" dirty="0"/>
          </a:p>
          <a:p>
            <a:r>
              <a:rPr lang="en-US" dirty="0"/>
              <a:t>Many students did not follow table format we specified</a:t>
            </a:r>
          </a:p>
          <a:p>
            <a:r>
              <a:rPr lang="en-US" dirty="0"/>
              <a:t>Task 1</a:t>
            </a:r>
          </a:p>
          <a:p>
            <a:pPr lvl="1"/>
            <a:r>
              <a:rPr lang="en-US" dirty="0"/>
              <a:t>15 points off for not handling missing data correctly (i.e., wrote “0” or “-”); less if some explanation given</a:t>
            </a:r>
          </a:p>
          <a:p>
            <a:pPr lvl="1"/>
            <a:r>
              <a:rPr lang="en-US" dirty="0"/>
              <a:t>5 points off for not explaining/justifying classification rule</a:t>
            </a:r>
          </a:p>
          <a:p>
            <a:r>
              <a:rPr lang="en-US" dirty="0"/>
              <a:t>Task 2</a:t>
            </a:r>
          </a:p>
          <a:p>
            <a:pPr lvl="1"/>
            <a:r>
              <a:rPr lang="en-US" dirty="0"/>
              <a:t>Only a few errors, mostly minor (once </a:t>
            </a:r>
            <a:r>
              <a:rPr lang="en-US" dirty="0" err="1"/>
              <a:t>Shirly</a:t>
            </a:r>
            <a:r>
              <a:rPr lang="en-US" dirty="0"/>
              <a:t> was able to determine what the errors were)</a:t>
            </a:r>
          </a:p>
          <a:p>
            <a:r>
              <a:rPr lang="en-US" dirty="0"/>
              <a:t>Task 3</a:t>
            </a:r>
          </a:p>
          <a:p>
            <a:pPr lvl="1"/>
            <a:r>
              <a:rPr lang="en-US" dirty="0"/>
              <a:t>Important key words: independence, missing data, data set size,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233274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xmlns="" id="{8D58FFB5-F961-DA43-BF82-1E19357F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0025063" cy="760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xmlns="" id="{9D5A11BC-C533-4D46-A1BD-8BF984AB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08062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3393F0F-492D-9945-BA5D-F4625F92178E}"/>
              </a:ext>
            </a:extLst>
          </p:cNvPr>
          <p:cNvSpPr/>
          <p:nvPr/>
        </p:nvSpPr>
        <p:spPr>
          <a:xfrm>
            <a:off x="6259513" y="6142038"/>
            <a:ext cx="1066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xmlns="" id="{BBEB9022-8AAB-6547-8D5A-DC6C1433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6904038"/>
            <a:ext cx="3124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>
                <a:solidFill>
                  <a:schemeClr val="accent1"/>
                </a:solidFill>
              </a:rPr>
              <a:t>Largest possible entropy of</a:t>
            </a:r>
          </a:p>
          <a:p>
            <a:pPr eaLnBrk="1"/>
            <a:endParaRPr lang="en-US" altLang="en-US">
              <a:solidFill>
                <a:schemeClr val="accent1"/>
              </a:solidFill>
            </a:endParaRPr>
          </a:p>
          <a:p>
            <a:pPr eaLnBrk="1"/>
            <a:endParaRPr lang="en-US" altLang="en-US">
              <a:solidFill>
                <a:schemeClr val="accent1"/>
              </a:solidFill>
            </a:endParaRPr>
          </a:p>
          <a:p>
            <a:pPr eaLnBrk="1"/>
            <a:r>
              <a:rPr lang="en-US" altLang="en-US">
                <a:solidFill>
                  <a:schemeClr val="accent1"/>
                </a:solidFill>
              </a:rPr>
              <a:t>any unit-variance distribution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>
            <a:extLst>
              <a:ext uri="{FF2B5EF4-FFF2-40B4-BE49-F238E27FC236}">
                <a16:creationId xmlns:a16="http://schemas.microsoft.com/office/drawing/2014/main" xmlns="" id="{3B87F89D-B0C7-4341-8C8F-77716A726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0080625" cy="76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xmlns="" id="{C1546312-D7A3-9E47-91BF-FC0F5651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062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>
            <a:extLst>
              <a:ext uri="{FF2B5EF4-FFF2-40B4-BE49-F238E27FC236}">
                <a16:creationId xmlns:a16="http://schemas.microsoft.com/office/drawing/2014/main" xmlns="" id="{68BE9738-2614-F843-A9E6-AC1669858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8" y="4830763"/>
            <a:ext cx="646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3500" dirty="0">
                <a:solidFill>
                  <a:srgbClr val="0000FF"/>
                </a:solidFill>
              </a:rPr>
              <a:t>/</a:t>
            </a:r>
            <a:r>
              <a:rPr lang="en-US" altLang="en-US" sz="3500" i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29699" name="TextBox 2">
            <a:extLst>
              <a:ext uri="{FF2B5EF4-FFF2-40B4-BE49-F238E27FC236}">
                <a16:creationId xmlns:a16="http://schemas.microsoft.com/office/drawing/2014/main" xmlns="" id="{E3965B1D-432C-CE43-9399-1219B63D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7285038"/>
            <a:ext cx="71008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31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>
                <a:solidFill>
                  <a:srgbClr val="FF0000"/>
                </a:solidFill>
              </a:rPr>
              <a:t>Note: variables need only be independent, not identically distributed.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2A7DFB3D-B9F9-E545-9ABB-C529653C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Empirical Validation of CLT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xmlns="" id="{283CFA41-A9CD-D841-9C86-5A097E6C6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nmax = 20;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ncol = 5;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for n = 1:nmax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s-I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num = rand(n,1000000)*2 - 1;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g = mean(num,1);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subplot(nmax/ncol, ncol,n)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hist(g,40)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title(sprintf('%d var = %f\n',n, n*var(g)));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end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ELETEME.pdf.pdf">
            <a:extLst>
              <a:ext uri="{FF2B5EF4-FFF2-40B4-BE49-F238E27FC236}">
                <a16:creationId xmlns:a16="http://schemas.microsoft.com/office/drawing/2014/main" xmlns="" id="{3C626527-F370-4542-AFB5-6B320C4EB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978376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xmlns="" id="{27859842-84DD-4E4E-B5C7-B9D78D9E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10080625" cy="765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3B8B2-7E6D-9046-BA92-93CC7784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F3A"/>
                </a:solidFill>
              </a:rPr>
              <a:t>Bivariate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F8DC398-DF39-8D42-B617-F4ABFF708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</a:t>
                </a:r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1" i="0" smtClean="0">
                                    <a:latin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</m:d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1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3000" dirty="0"/>
              </a:p>
              <a:p>
                <a:r>
                  <a:rPr lang="en-US" sz="3000" dirty="0"/>
                  <a:t>Where parameters have form</a:t>
                </a:r>
              </a:p>
              <a:p>
                <a:pPr marL="503238" lvl="1" indent="0">
                  <a:buNone/>
                </a:pPr>
                <a:r>
                  <a:rPr lang="en-US" sz="2600" dirty="0"/>
                  <a:t>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6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6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3000" dirty="0"/>
                  <a:t> is symmetric non-negative definite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8DC398-DF39-8D42-B617-F4ABFF708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78" b="-7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D8F372-F88D-684F-AAE5-89E7CF5258DA}"/>
              </a:ext>
            </a:extLst>
          </p:cNvPr>
          <p:cNvSpPr txBox="1"/>
          <p:nvPr/>
        </p:nvSpPr>
        <p:spPr>
          <a:xfrm>
            <a:off x="7326312" y="6308507"/>
            <a:ext cx="253146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Property of Gaussians,</a:t>
            </a:r>
          </a:p>
          <a:p>
            <a:r>
              <a:rPr lang="en-US" dirty="0">
                <a:solidFill>
                  <a:schemeClr val="accent1"/>
                </a:solidFill>
              </a:rPr>
              <a:t>not a definition</a:t>
            </a:r>
          </a:p>
        </p:txBody>
      </p:sp>
    </p:spTree>
    <p:extLst>
      <p:ext uri="{BB962C8B-B14F-4D97-AF65-F5344CB8AC3E}">
        <p14:creationId xmlns:p14="http://schemas.microsoft.com/office/powerpoint/2010/main" val="151361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xmlns="" id="{53FA465E-14FB-9846-BE29-0D8AB98D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0080625" cy="764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>
            <a:extLst>
              <a:ext uri="{FF2B5EF4-FFF2-40B4-BE49-F238E27FC236}">
                <a16:creationId xmlns:a16="http://schemas.microsoft.com/office/drawing/2014/main" xmlns="" id="{B6D9D27A-1C3E-C248-8740-1D80EE49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0090150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xmlns="" id="{AB596377-0931-B746-96C5-EA27B76C7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2B85F9-5B3C-CC43-92EF-DD11E3569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>
            <a:extLst>
              <a:ext uri="{FF2B5EF4-FFF2-40B4-BE49-F238E27FC236}">
                <a16:creationId xmlns:a16="http://schemas.microsoft.com/office/drawing/2014/main" xmlns="" id="{4C2EDEBB-9E89-5940-B81D-09BCB0C2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080625" cy="75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>
            <a:extLst>
              <a:ext uri="{FF2B5EF4-FFF2-40B4-BE49-F238E27FC236}">
                <a16:creationId xmlns:a16="http://schemas.microsoft.com/office/drawing/2014/main" xmlns="" id="{C85BAF05-60BB-7C48-8418-582CBBF2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0080625" cy="758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xmlns="" id="{61BFEB9E-1775-F647-ABE1-3A681B23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10080625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>
            <a:extLst>
              <a:ext uri="{FF2B5EF4-FFF2-40B4-BE49-F238E27FC236}">
                <a16:creationId xmlns:a16="http://schemas.microsoft.com/office/drawing/2014/main" xmlns="" id="{2216DE8C-7517-0F48-B5C5-A0DF13C5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>
            <a:extLst>
              <a:ext uri="{FF2B5EF4-FFF2-40B4-BE49-F238E27FC236}">
                <a16:creationId xmlns:a16="http://schemas.microsoft.com/office/drawing/2014/main" xmlns="" id="{B3F38A5B-76C5-1242-B750-5B31FA91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0059988" cy="757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xmlns="" id="{953E745C-B388-1343-B0DA-A988602F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10080625" cy="76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>
            <a:extLst>
              <a:ext uri="{FF2B5EF4-FFF2-40B4-BE49-F238E27FC236}">
                <a16:creationId xmlns:a16="http://schemas.microsoft.com/office/drawing/2014/main" xmlns="" id="{5AA7560C-08C5-4047-B93B-3E50658C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0080625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3">
            <a:extLst>
              <a:ext uri="{FF2B5EF4-FFF2-40B4-BE49-F238E27FC236}">
                <a16:creationId xmlns:a16="http://schemas.microsoft.com/office/drawing/2014/main" xmlns="" id="{7238510A-16C1-BF4B-8E76-CC313B9A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5608638"/>
            <a:ext cx="1457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E51F250-5172-4845-ACF7-1EA0672A15CE}"/>
              </a:ext>
            </a:extLst>
          </p:cNvPr>
          <p:cNvSpPr/>
          <p:nvPr/>
        </p:nvSpPr>
        <p:spPr>
          <a:xfrm>
            <a:off x="7250113" y="5532438"/>
            <a:ext cx="1981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>
            <a:extLst>
              <a:ext uri="{FF2B5EF4-FFF2-40B4-BE49-F238E27FC236}">
                <a16:creationId xmlns:a16="http://schemas.microsoft.com/office/drawing/2014/main" xmlns="" id="{43BA18E4-5AA1-1840-B632-416B59F6F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9917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>
            <a:extLst>
              <a:ext uri="{FF2B5EF4-FFF2-40B4-BE49-F238E27FC236}">
                <a16:creationId xmlns:a16="http://schemas.microsoft.com/office/drawing/2014/main" xmlns="" id="{9E8A0DDA-19A1-0C44-B776-26B4A2E2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080625" cy="75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DD262F-ADF0-784E-B90A-67F7E8E20C83}"/>
              </a:ext>
            </a:extLst>
          </p:cNvPr>
          <p:cNvSpPr/>
          <p:nvPr/>
        </p:nvSpPr>
        <p:spPr>
          <a:xfrm>
            <a:off x="5726112" y="2332037"/>
            <a:ext cx="41148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xmlns="" id="{698A3785-2244-E346-9627-E78F2E6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Matlab code</a:t>
            </a:r>
            <a:r>
              <a:rPr lang="en-US" altLang="en-US" dirty="0">
                <a:ea typeface="ＭＳ Ｐゴシック" panose="020B0600070205080204" pitchFamily="34" charset="-128"/>
              </a:rPr>
              <a:t> to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F46881-603D-7B44-ACD1-B7B860733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763713"/>
            <a:ext cx="8880475" cy="5673725"/>
          </a:xfrm>
        </p:spPr>
        <p:txBody>
          <a:bodyPr>
            <a:normAutofit fontScale="3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b="1" dirty="0">
                <a:latin typeface="Courier New"/>
                <a:cs typeface="Courier New"/>
              </a:rPr>
              <a:t>mu = [1 -1];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latin typeface="Courier New"/>
                <a:cs typeface="Courier New"/>
              </a:rPr>
              <a:t>sigma = [  1  -.9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latin typeface="Courier New"/>
                <a:cs typeface="Courier New"/>
              </a:rPr>
              <a:t>           -.9  2   ];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latin typeface="Courier New"/>
                <a:cs typeface="Courier New"/>
              </a:rPr>
              <a:t>      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xRange</a:t>
            </a:r>
            <a:r>
              <a:rPr lang="da-DK" b="1" dirty="0">
                <a:latin typeface="Courier New"/>
                <a:cs typeface="Courier New"/>
              </a:rPr>
              <a:t> = -4:.1:5;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yRange</a:t>
            </a:r>
            <a:r>
              <a:rPr lang="da-DK" b="1" dirty="0">
                <a:latin typeface="Courier New"/>
                <a:cs typeface="Courier New"/>
              </a:rPr>
              <a:t> = -7:.1:7;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[X Y] = </a:t>
            </a:r>
            <a:r>
              <a:rPr lang="da-DK" b="1" dirty="0" err="1">
                <a:latin typeface="Courier New"/>
                <a:cs typeface="Courier New"/>
              </a:rPr>
              <a:t>meshgrid</a:t>
            </a:r>
            <a:r>
              <a:rPr lang="da-DK" b="1" dirty="0">
                <a:latin typeface="Courier New"/>
                <a:cs typeface="Courier New"/>
              </a:rPr>
              <a:t>(</a:t>
            </a:r>
            <a:r>
              <a:rPr lang="da-DK" b="1" dirty="0" err="1">
                <a:latin typeface="Courier New"/>
                <a:cs typeface="Courier New"/>
              </a:rPr>
              <a:t>xRange</a:t>
            </a:r>
            <a:r>
              <a:rPr lang="da-DK" b="1" dirty="0">
                <a:latin typeface="Courier New"/>
                <a:cs typeface="Courier New"/>
              </a:rPr>
              <a:t>, </a:t>
            </a:r>
            <a:r>
              <a:rPr lang="da-DK" b="1" dirty="0" err="1">
                <a:latin typeface="Courier New"/>
                <a:cs typeface="Courier New"/>
              </a:rPr>
              <a:t>yRange</a:t>
            </a:r>
            <a:r>
              <a:rPr lang="da-DK" b="1" dirty="0">
                <a:latin typeface="Courier New"/>
                <a:cs typeface="Courier New"/>
              </a:rPr>
              <a:t>);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F = </a:t>
            </a:r>
            <a:r>
              <a:rPr lang="da-DK" b="1" dirty="0" err="1">
                <a:latin typeface="Courier New"/>
                <a:cs typeface="Courier New"/>
              </a:rPr>
              <a:t>mvnpdf</a:t>
            </a:r>
            <a:r>
              <a:rPr lang="da-DK" b="1" dirty="0">
                <a:latin typeface="Courier New"/>
                <a:cs typeface="Courier New"/>
              </a:rPr>
              <a:t>([X(:) Y(:)],</a:t>
            </a:r>
            <a:r>
              <a:rPr lang="da-DK" b="1" dirty="0" err="1">
                <a:latin typeface="Courier New"/>
                <a:cs typeface="Courier New"/>
              </a:rPr>
              <a:t>mu,sigma</a:t>
            </a:r>
            <a:r>
              <a:rPr lang="da-DK" b="1" dirty="0">
                <a:latin typeface="Courier New"/>
                <a:cs typeface="Courier New"/>
              </a:rPr>
              <a:t>);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F = </a:t>
            </a:r>
            <a:r>
              <a:rPr lang="da-DK" b="1" dirty="0" err="1">
                <a:latin typeface="Courier New"/>
                <a:cs typeface="Courier New"/>
              </a:rPr>
              <a:t>reshape</a:t>
            </a:r>
            <a:r>
              <a:rPr lang="da-DK" b="1" dirty="0">
                <a:latin typeface="Courier New"/>
                <a:cs typeface="Courier New"/>
              </a:rPr>
              <a:t>(F, </a:t>
            </a:r>
            <a:r>
              <a:rPr lang="da-DK" b="1" dirty="0" err="1">
                <a:latin typeface="Courier New"/>
                <a:cs typeface="Courier New"/>
              </a:rPr>
              <a:t>length</a:t>
            </a:r>
            <a:r>
              <a:rPr lang="da-DK" b="1" dirty="0">
                <a:latin typeface="Courier New"/>
                <a:cs typeface="Courier New"/>
              </a:rPr>
              <a:t>(</a:t>
            </a:r>
            <a:r>
              <a:rPr lang="da-DK" b="1" dirty="0" err="1">
                <a:latin typeface="Courier New"/>
                <a:cs typeface="Courier New"/>
              </a:rPr>
              <a:t>yRange</a:t>
            </a:r>
            <a:r>
              <a:rPr lang="da-DK" b="1" dirty="0">
                <a:latin typeface="Courier New"/>
                <a:cs typeface="Courier New"/>
              </a:rPr>
              <a:t>), </a:t>
            </a:r>
            <a:r>
              <a:rPr lang="da-DK" b="1" dirty="0" err="1">
                <a:latin typeface="Courier New"/>
                <a:cs typeface="Courier New"/>
              </a:rPr>
              <a:t>length</a:t>
            </a:r>
            <a:r>
              <a:rPr lang="da-DK" b="1" dirty="0">
                <a:latin typeface="Courier New"/>
                <a:cs typeface="Courier New"/>
              </a:rPr>
              <a:t>(</a:t>
            </a:r>
            <a:r>
              <a:rPr lang="da-DK" b="1" dirty="0" err="1">
                <a:latin typeface="Courier New"/>
                <a:cs typeface="Courier New"/>
              </a:rPr>
              <a:t>xRange</a:t>
            </a:r>
            <a:r>
              <a:rPr lang="da-DK" b="1" dirty="0">
                <a:latin typeface="Courier New"/>
                <a:cs typeface="Courier New"/>
              </a:rPr>
              <a:t>));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figure</a:t>
            </a:r>
            <a:r>
              <a:rPr lang="da-DK" b="1" dirty="0">
                <a:latin typeface="Courier New"/>
                <a:cs typeface="Courier New"/>
              </a:rPr>
              <a:t>(1)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imagesc</a:t>
            </a:r>
            <a:r>
              <a:rPr lang="da-DK" b="1" dirty="0">
                <a:latin typeface="Courier New"/>
                <a:cs typeface="Courier New"/>
              </a:rPr>
              <a:t>(</a:t>
            </a:r>
            <a:r>
              <a:rPr lang="da-DK" b="1" dirty="0" err="1">
                <a:latin typeface="Courier New"/>
                <a:cs typeface="Courier New"/>
              </a:rPr>
              <a:t>xRange</a:t>
            </a:r>
            <a:r>
              <a:rPr lang="da-DK" b="1" dirty="0">
                <a:latin typeface="Courier New"/>
                <a:cs typeface="Courier New"/>
              </a:rPr>
              <a:t>, </a:t>
            </a:r>
            <a:r>
              <a:rPr lang="da-DK" b="1" dirty="0" err="1">
                <a:latin typeface="Courier New"/>
                <a:cs typeface="Courier New"/>
              </a:rPr>
              <a:t>yRange</a:t>
            </a:r>
            <a:r>
              <a:rPr lang="da-DK" b="1" dirty="0">
                <a:latin typeface="Courier New"/>
                <a:cs typeface="Courier New"/>
              </a:rPr>
              <a:t>, F);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axis</a:t>
            </a:r>
            <a:r>
              <a:rPr lang="da-DK" b="1" dirty="0">
                <a:latin typeface="Courier New"/>
                <a:cs typeface="Courier New"/>
              </a:rPr>
              <a:t> </a:t>
            </a:r>
            <a:r>
              <a:rPr lang="da-DK" b="1" dirty="0" err="1">
                <a:latin typeface="Courier New"/>
                <a:cs typeface="Courier New"/>
              </a:rPr>
              <a:t>square</a:t>
            </a:r>
            <a:endParaRPr lang="da-DK" b="1" dirty="0">
              <a:latin typeface="Courier New"/>
              <a:cs typeface="Courier New"/>
            </a:endParaRP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xlabel</a:t>
            </a:r>
            <a:r>
              <a:rPr lang="da-DK" b="1" dirty="0">
                <a:latin typeface="Courier New"/>
                <a:cs typeface="Courier New"/>
              </a:rPr>
              <a:t>('X');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ylabel</a:t>
            </a:r>
            <a:r>
              <a:rPr lang="da-DK" b="1" dirty="0">
                <a:latin typeface="Courier New"/>
                <a:cs typeface="Courier New"/>
              </a:rPr>
              <a:t>('Y');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% </a:t>
            </a:r>
            <a:r>
              <a:rPr lang="da-DK" b="1" dirty="0" err="1">
                <a:latin typeface="Courier New"/>
                <a:cs typeface="Courier New"/>
              </a:rPr>
              <a:t>take</a:t>
            </a:r>
            <a:r>
              <a:rPr lang="da-DK" b="1" dirty="0">
                <a:latin typeface="Courier New"/>
                <a:cs typeface="Courier New"/>
              </a:rPr>
              <a:t> a </a:t>
            </a:r>
            <a:r>
              <a:rPr lang="da-DK" b="1" dirty="0" err="1">
                <a:latin typeface="Courier New"/>
                <a:cs typeface="Courier New"/>
              </a:rPr>
              <a:t>slice</a:t>
            </a:r>
            <a:endParaRPr lang="da-DK" b="1" dirty="0">
              <a:latin typeface="Courier New"/>
              <a:cs typeface="Courier New"/>
            </a:endParaRP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xVal</a:t>
            </a:r>
            <a:r>
              <a:rPr lang="da-DK" b="1" dirty="0">
                <a:latin typeface="Courier New"/>
                <a:cs typeface="Courier New"/>
              </a:rPr>
              <a:t> = 1;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yVal</a:t>
            </a:r>
            <a:r>
              <a:rPr lang="da-DK" b="1" dirty="0">
                <a:latin typeface="Courier New"/>
                <a:cs typeface="Courier New"/>
              </a:rPr>
              <a:t> = 0;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figure</a:t>
            </a:r>
            <a:r>
              <a:rPr lang="da-DK" b="1" dirty="0">
                <a:latin typeface="Courier New"/>
                <a:cs typeface="Courier New"/>
              </a:rPr>
              <a:t>(2)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subplot(1,2,1)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yValIx</a:t>
            </a:r>
            <a:r>
              <a:rPr lang="da-DK" b="1" dirty="0">
                <a:latin typeface="Courier New"/>
                <a:cs typeface="Courier New"/>
              </a:rPr>
              <a:t> = find(</a:t>
            </a:r>
            <a:r>
              <a:rPr lang="da-DK" b="1" dirty="0" err="1">
                <a:latin typeface="Courier New"/>
                <a:cs typeface="Courier New"/>
              </a:rPr>
              <a:t>yRange</a:t>
            </a:r>
            <a:r>
              <a:rPr lang="da-DK" b="1" dirty="0">
                <a:latin typeface="Courier New"/>
                <a:cs typeface="Courier New"/>
              </a:rPr>
              <a:t> == </a:t>
            </a:r>
            <a:r>
              <a:rPr lang="da-DK" b="1" dirty="0" err="1">
                <a:latin typeface="Courier New"/>
                <a:cs typeface="Courier New"/>
              </a:rPr>
              <a:t>yVal</a:t>
            </a:r>
            <a:r>
              <a:rPr lang="da-DK" b="1" dirty="0">
                <a:latin typeface="Courier New"/>
                <a:cs typeface="Courier New"/>
              </a:rPr>
              <a:t>);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plot(</a:t>
            </a:r>
            <a:r>
              <a:rPr lang="da-DK" b="1" dirty="0" err="1">
                <a:latin typeface="Courier New"/>
                <a:cs typeface="Courier New"/>
              </a:rPr>
              <a:t>xRange,F</a:t>
            </a:r>
            <a:r>
              <a:rPr lang="da-DK" b="1" dirty="0">
                <a:latin typeface="Courier New"/>
                <a:cs typeface="Courier New"/>
              </a:rPr>
              <a:t>(</a:t>
            </a:r>
            <a:r>
              <a:rPr lang="da-DK" b="1" dirty="0" err="1">
                <a:latin typeface="Courier New"/>
                <a:cs typeface="Courier New"/>
              </a:rPr>
              <a:t>yValIx</a:t>
            </a:r>
            <a:r>
              <a:rPr lang="da-DK" b="1" dirty="0">
                <a:latin typeface="Courier New"/>
                <a:cs typeface="Courier New"/>
              </a:rPr>
              <a:t>,:))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xlabel</a:t>
            </a:r>
            <a:r>
              <a:rPr lang="da-DK" b="1" dirty="0">
                <a:latin typeface="Courier New"/>
                <a:cs typeface="Courier New"/>
              </a:rPr>
              <a:t>('Y')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title</a:t>
            </a:r>
            <a:r>
              <a:rPr lang="da-DK" b="1" dirty="0">
                <a:latin typeface="Courier New"/>
                <a:cs typeface="Courier New"/>
              </a:rPr>
              <a:t>(</a:t>
            </a:r>
            <a:r>
              <a:rPr lang="da-DK" b="1" dirty="0" err="1">
                <a:latin typeface="Courier New"/>
                <a:cs typeface="Courier New"/>
              </a:rPr>
              <a:t>sprintf</a:t>
            </a:r>
            <a:r>
              <a:rPr lang="da-DK" b="1" dirty="0">
                <a:latin typeface="Courier New"/>
                <a:cs typeface="Courier New"/>
              </a:rPr>
              <a:t>('P(X &amp; Y=%.1f)',</a:t>
            </a:r>
            <a:r>
              <a:rPr lang="da-DK" b="1" dirty="0" err="1">
                <a:latin typeface="Courier New"/>
                <a:cs typeface="Courier New"/>
              </a:rPr>
              <a:t>yVal</a:t>
            </a:r>
            <a:r>
              <a:rPr lang="da-DK" b="1" dirty="0">
                <a:latin typeface="Courier New"/>
                <a:cs typeface="Courier New"/>
              </a:rPr>
              <a:t>));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subplot(1,2,2)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xValIx</a:t>
            </a:r>
            <a:r>
              <a:rPr lang="da-DK" b="1" dirty="0">
                <a:latin typeface="Courier New"/>
                <a:cs typeface="Courier New"/>
              </a:rPr>
              <a:t> = find(</a:t>
            </a:r>
            <a:r>
              <a:rPr lang="da-DK" b="1" dirty="0" err="1">
                <a:latin typeface="Courier New"/>
                <a:cs typeface="Courier New"/>
              </a:rPr>
              <a:t>xRange</a:t>
            </a:r>
            <a:r>
              <a:rPr lang="da-DK" b="1" dirty="0">
                <a:latin typeface="Courier New"/>
                <a:cs typeface="Courier New"/>
              </a:rPr>
              <a:t> == </a:t>
            </a:r>
            <a:r>
              <a:rPr lang="da-DK" b="1" dirty="0" err="1">
                <a:latin typeface="Courier New"/>
                <a:cs typeface="Courier New"/>
              </a:rPr>
              <a:t>xVal</a:t>
            </a:r>
            <a:r>
              <a:rPr lang="da-DK" b="1" dirty="0">
                <a:latin typeface="Courier New"/>
                <a:cs typeface="Courier New"/>
              </a:rPr>
              <a:t>);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>
                <a:latin typeface="Courier New"/>
                <a:cs typeface="Courier New"/>
              </a:rPr>
              <a:t>plot(</a:t>
            </a:r>
            <a:r>
              <a:rPr lang="da-DK" b="1" dirty="0" err="1">
                <a:latin typeface="Courier New"/>
                <a:cs typeface="Courier New"/>
              </a:rPr>
              <a:t>yRange,F</a:t>
            </a:r>
            <a:r>
              <a:rPr lang="da-DK" b="1" dirty="0">
                <a:latin typeface="Courier New"/>
                <a:cs typeface="Courier New"/>
              </a:rPr>
              <a:t>(:,</a:t>
            </a:r>
            <a:r>
              <a:rPr lang="da-DK" b="1" dirty="0" err="1">
                <a:latin typeface="Courier New"/>
                <a:cs typeface="Courier New"/>
              </a:rPr>
              <a:t>xValIx</a:t>
            </a:r>
            <a:r>
              <a:rPr lang="da-DK" b="1" dirty="0">
                <a:latin typeface="Courier New"/>
                <a:cs typeface="Courier New"/>
              </a:rPr>
              <a:t>));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xlabel</a:t>
            </a:r>
            <a:r>
              <a:rPr lang="da-DK" b="1" dirty="0">
                <a:latin typeface="Courier New"/>
                <a:cs typeface="Courier New"/>
              </a:rPr>
              <a:t>('Y')</a:t>
            </a:r>
          </a:p>
          <a:p>
            <a:pPr marL="0" indent="0">
              <a:buFont typeface="Arial" charset="0"/>
              <a:buNone/>
              <a:defRPr/>
            </a:pPr>
            <a:r>
              <a:rPr lang="da-DK" b="1" dirty="0" err="1">
                <a:latin typeface="Courier New"/>
                <a:cs typeface="Courier New"/>
              </a:rPr>
              <a:t>title</a:t>
            </a:r>
            <a:r>
              <a:rPr lang="da-DK" b="1" dirty="0">
                <a:latin typeface="Courier New"/>
                <a:cs typeface="Courier New"/>
              </a:rPr>
              <a:t>(</a:t>
            </a:r>
            <a:r>
              <a:rPr lang="da-DK" b="1" dirty="0" err="1">
                <a:latin typeface="Courier New"/>
                <a:cs typeface="Courier New"/>
              </a:rPr>
              <a:t>sprintf</a:t>
            </a:r>
            <a:r>
              <a:rPr lang="da-DK" b="1" dirty="0">
                <a:latin typeface="Courier New"/>
                <a:cs typeface="Courier New"/>
              </a:rPr>
              <a:t>('P(Y &amp; X=%.1f)',</a:t>
            </a:r>
            <a:r>
              <a:rPr lang="da-DK" b="1" dirty="0" err="1">
                <a:latin typeface="Courier New"/>
                <a:cs typeface="Courier New"/>
              </a:rPr>
              <a:t>xVal</a:t>
            </a:r>
            <a:r>
              <a:rPr lang="da-DK" b="1" dirty="0">
                <a:latin typeface="Courier New"/>
                <a:cs typeface="Courier New"/>
              </a:rPr>
              <a:t>));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B8D19F-7EAC-CD49-9947-5E52F4A68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12" y="1296970"/>
            <a:ext cx="2982062" cy="2990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11AC67-4DE3-AA4D-8D3D-884D6F261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96" y="4464012"/>
            <a:ext cx="3672158" cy="304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xmlns="" id="{A7C80253-3795-2B4D-8927-327BCAE41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080625" cy="75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>
            <a:extLst>
              <a:ext uri="{FF2B5EF4-FFF2-40B4-BE49-F238E27FC236}">
                <a16:creationId xmlns:a16="http://schemas.microsoft.com/office/drawing/2014/main" xmlns="" id="{893B466B-2AE3-B04B-9B52-1D554DF2C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0080625" cy="76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98AA48-C99A-8446-ACA9-F9AF9C931DA2}"/>
              </a:ext>
            </a:extLst>
          </p:cNvPr>
          <p:cNvSpPr/>
          <p:nvPr/>
        </p:nvSpPr>
        <p:spPr>
          <a:xfrm>
            <a:off x="544513" y="4160838"/>
            <a:ext cx="8915400" cy="25908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3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/>
          </a:p>
        </p:txBody>
      </p:sp>
      <p:pic>
        <p:nvPicPr>
          <p:cNvPr id="4" name="Picture 3" descr="Screen Shot 2015-09-08 at 10.20.26 AM.pdf">
            <a:extLst>
              <a:ext uri="{FF2B5EF4-FFF2-40B4-BE49-F238E27FC236}">
                <a16:creationId xmlns:a16="http://schemas.microsoft.com/office/drawing/2014/main" xmlns="" id="{38C08AC3-B67B-F647-B920-91C9B6F7E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4900613"/>
            <a:ext cx="78835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xmlns="" id="{0979B0B8-5ADF-0343-9E76-A3DC9306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 of Non-Independent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Gaussian Random Variables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xmlns="" id="{94AF04A2-0B8C-A54D-865B-27F8EE3D1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Suppose X and Y are jointly Gaussian but correlated?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X+Y is Gaussian but with a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covariance that depends 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nature of correlations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E.g., case where X, Y scalars</a:t>
            </a:r>
          </a:p>
        </p:txBody>
      </p:sp>
      <p:pic>
        <p:nvPicPr>
          <p:cNvPr id="50179" name="Picture 3" descr="Screen Shot 2015-09-08 at 10.26.06 AM.pdf">
            <a:extLst>
              <a:ext uri="{FF2B5EF4-FFF2-40B4-BE49-F238E27FC236}">
                <a16:creationId xmlns:a16="http://schemas.microsoft.com/office/drawing/2014/main" xmlns="" id="{CEB57F90-370D-6844-921F-1CC2E88E4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2636838"/>
            <a:ext cx="26828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040C26-1685-054A-B101-01ADE1113C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1712" y="5456237"/>
            <a:ext cx="505378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joint.pdf">
            <a:extLst>
              <a:ext uri="{FF2B5EF4-FFF2-40B4-BE49-F238E27FC236}">
                <a16:creationId xmlns:a16="http://schemas.microsoft.com/office/drawing/2014/main" xmlns="" id="{F5147CA3-335C-5A4A-AAAF-9B4521D0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14488"/>
            <a:ext cx="45069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itle 1">
            <a:extLst>
              <a:ext uri="{FF2B5EF4-FFF2-40B4-BE49-F238E27FC236}">
                <a16:creationId xmlns:a16="http://schemas.microsoft.com/office/drawing/2014/main" xmlns="" id="{304C2524-DD1F-B841-B57D-C3FD144E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 All Sums Of Dependent Gaussians Are Gaussian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xmlns="" id="{B031FB5B-EAD7-214A-9B21-0E77535EC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E.g., </a:t>
            </a:r>
          </a:p>
          <a:p>
            <a:pPr marL="503238" lvl="1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X ~ N(0,1)</a:t>
            </a:r>
          </a:p>
          <a:p>
            <a:pPr marL="503238" lvl="1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Y ~ N(0,X)</a:t>
            </a:r>
          </a:p>
          <a:p>
            <a:pPr marL="503238" lvl="1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X+Y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1204" name="Picture 4" descr="DELETEME.pdf.pdf">
            <a:extLst>
              <a:ext uri="{FF2B5EF4-FFF2-40B4-BE49-F238E27FC236}">
                <a16:creationId xmlns:a16="http://schemas.microsoft.com/office/drawing/2014/main" xmlns="" id="{BA0360CA-06FF-A24D-822E-AEF63FFB5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46438"/>
            <a:ext cx="3784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xmlns="" id="{EEC26AC0-DE87-6342-9868-17B88C7B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062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xmlns="" id="{DAD2504C-2BB0-6B42-8537-4AD24A218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731837"/>
            <a:ext cx="8569325" cy="1620837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Gaussian Densities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0E49678-CC71-4B4C-8437-0C69F82F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888" y="2865437"/>
            <a:ext cx="7056437" cy="3581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B0F0"/>
                </a:solidFill>
              </a:rPr>
              <a:t>CSCI 5822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Probabilistic Models of Human and Machine </a:t>
            </a:r>
            <a:r>
              <a:rPr lang="en-US" b="1" dirty="0" smtClean="0">
                <a:solidFill>
                  <a:srgbClr val="00B0F0"/>
                </a:solidFill>
              </a:rPr>
              <a:t>Intelligence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Spring 2018</a:t>
            </a:r>
            <a:br>
              <a:rPr lang="en-US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Professor Michael </a:t>
            </a:r>
            <a:r>
              <a:rPr lang="en-US" b="1" dirty="0" err="1" smtClean="0">
                <a:solidFill>
                  <a:schemeClr val="tx1"/>
                </a:solidFill>
              </a:rPr>
              <a:t>Mozer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xmlns="" id="{2433FD65-779B-8948-8828-4C2A27D3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0080625" cy="760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xmlns="" id="{959AB226-9A78-0546-9C19-7FAC333F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xmlns="" id="{67B2BD96-3C8F-2745-B07E-C9BFA2D45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0080625" cy="760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xmlns="" id="{04B8B75D-D615-BA49-8CA6-2D9AFB8C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080625" cy="75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659</Words>
  <Application>Microsoft Macintosh PowerPoint</Application>
  <PresentationFormat>Custom</PresentationFormat>
  <Paragraphs>118</Paragraphs>
  <Slides>32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Cambria Math</vt:lpstr>
      <vt:lpstr>Courier New</vt:lpstr>
      <vt:lpstr>ＭＳ Ｐゴシック</vt:lpstr>
      <vt:lpstr>Times New Roman</vt:lpstr>
      <vt:lpstr>Wingdings</vt:lpstr>
      <vt:lpstr>Arial</vt:lpstr>
      <vt:lpstr>Office Theme</vt:lpstr>
      <vt:lpstr>Assignment 0</vt:lpstr>
      <vt:lpstr>Review</vt:lpstr>
      <vt:lpstr>PowerPoint Presentation</vt:lpstr>
      <vt:lpstr>PowerPoint Presentation</vt:lpstr>
      <vt:lpstr>Gaussian Densities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Empirical Validation of CLT</vt:lpstr>
      <vt:lpstr>PowerPoint Presentation</vt:lpstr>
      <vt:lpstr>PowerPoint Presentation</vt:lpstr>
      <vt:lpstr>Bivariate Gaussians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Matlab code to experiment</vt:lpstr>
      <vt:lpstr>PowerPoint Presentation</vt:lpstr>
      <vt:lpstr>Sum of Non-Independent Gaussian Random Variables</vt:lpstr>
      <vt:lpstr>Not All Sums Of Dependent Gaussians Are Gaussian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Probability</dc:title>
  <cp:lastModifiedBy>Michael C Mozer</cp:lastModifiedBy>
  <cp:revision>128</cp:revision>
  <dcterms:modified xsi:type="dcterms:W3CDTF">2018-02-01T05:28:14Z</dcterms:modified>
</cp:coreProperties>
</file>