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8" r:id="rId1"/>
  </p:sldMasterIdLst>
  <p:notesMasterIdLst>
    <p:notesMasterId r:id="rId20"/>
  </p:notesMasterIdLst>
  <p:sldIdLst>
    <p:sldId id="318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4" r:id="rId11"/>
    <p:sldId id="265" r:id="rId12"/>
    <p:sldId id="266" r:id="rId13"/>
    <p:sldId id="267" r:id="rId14"/>
    <p:sldId id="273" r:id="rId15"/>
    <p:sldId id="269" r:id="rId16"/>
    <p:sldId id="270" r:id="rId17"/>
    <p:sldId id="271" r:id="rId18"/>
    <p:sldId id="272" r:id="rId19"/>
  </p:sldIdLst>
  <p:sldSz cx="10080625" cy="7559675"/>
  <p:notesSz cx="7772400" cy="10058400"/>
  <p:defaultTextStyle>
    <a:defPPr>
      <a:defRPr lang="en-GB"/>
    </a:defPPr>
    <a:lvl1pPr algn="l" defTabSz="449263" rtl="0" fontAlgn="base" hangingPunct="0">
      <a:lnSpc>
        <a:spcPct val="2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03225" indent="-193675" algn="l" defTabSz="449263" rtl="0" fontAlgn="base" hangingPunct="0">
      <a:lnSpc>
        <a:spcPct val="2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19125" indent="-193675" algn="l" defTabSz="449263" rtl="0" fontAlgn="base" hangingPunct="0">
      <a:lnSpc>
        <a:spcPct val="2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35025" indent="-203200" algn="l" defTabSz="449263" rtl="0" fontAlgn="base" hangingPunct="0">
      <a:lnSpc>
        <a:spcPct val="2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50925" indent="-193675" algn="l" defTabSz="449263" rtl="0" fontAlgn="base" hangingPunct="0">
      <a:lnSpc>
        <a:spcPct val="2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5"/>
    <p:restoredTop sz="84268" autoAdjust="0"/>
  </p:normalViewPr>
  <p:slideViewPr>
    <p:cSldViewPr>
      <p:cViewPr varScale="1">
        <p:scale>
          <a:sx n="134" d="100"/>
          <a:sy n="134" d="100"/>
        </p:scale>
        <p:origin x="928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Rectangle 1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4999038" cy="37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68" name="Rectangle 20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880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432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432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8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4327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endParaRPr lang="en-GB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4327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8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fld id="{9318A497-3646-453E-90E1-79940F2F888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878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B0918-989A-B147-B126-A98AEDAA35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32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4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C027A5-3CE9-4B7B-B266-6BD270B808DC}" type="slidenum">
              <a:rPr lang="en-GB"/>
              <a:pPr/>
              <a:t>2</a:t>
            </a:fld>
            <a:endParaRPr lang="en-GB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06975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89663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82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I generated:  (1) mean of </a:t>
            </a:r>
            <a:r>
              <a:rPr lang="en-US" dirty="0" err="1"/>
              <a:t>gaussian</a:t>
            </a:r>
            <a:r>
              <a:rPr lang="en-US" dirty="0"/>
              <a:t> changes, (2) variance of </a:t>
            </a:r>
            <a:r>
              <a:rPr lang="en-US" dirty="0" err="1"/>
              <a:t>gaussian</a:t>
            </a:r>
            <a:r>
              <a:rPr lang="en-US" dirty="0"/>
              <a:t> changes, (3) drift rate of drift-diffusion</a:t>
            </a:r>
            <a:r>
              <a:rPr lang="en-US" baseline="0" dirty="0"/>
              <a:t> process changes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318A497-3646-453E-90E1-79940F2F888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03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318A497-3646-453E-90E1-79940F2F8888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908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UPPER FIGURE</a:t>
            </a:r>
          </a:p>
          <a:p>
            <a:r>
              <a:rPr lang="en-US" dirty="0"/>
              <a:t>- </a:t>
            </a:r>
            <a:r>
              <a:rPr lang="en-US" dirty="0" err="1"/>
              <a:t>Nulear</a:t>
            </a:r>
            <a:r>
              <a:rPr lang="en-US" dirty="0"/>
              <a:t> magnetic response during drilling of a well</a:t>
            </a:r>
            <a:br>
              <a:rPr lang="en-US" dirty="0"/>
            </a:br>
            <a:r>
              <a:rPr lang="en-US" dirty="0"/>
              <a:t>- mean</a:t>
            </a:r>
            <a:r>
              <a:rPr lang="en-US" baseline="0" dirty="0"/>
              <a:t> switches, variance constant (light grey line)</a:t>
            </a:r>
          </a:p>
          <a:p>
            <a:pPr marL="171450" indent="-171450">
              <a:buFontTx/>
              <a:buChar char="-"/>
            </a:pPr>
            <a:r>
              <a:rPr lang="en-US" dirty="0"/>
              <a:t>solid line is predictive </a:t>
            </a:r>
            <a:r>
              <a:rPr lang="en-US" baseline="0" dirty="0"/>
              <a:t>mean</a:t>
            </a:r>
            <a:r>
              <a:rPr lang="en-US" dirty="0"/>
              <a:t>,</a:t>
            </a:r>
            <a:r>
              <a:rPr lang="en-US" baseline="0" dirty="0"/>
              <a:t> E(X_t+1)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Dotted line is predictive error bars (in estimate of mean)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318A497-3646-453E-90E1-79940F2F8888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152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318A497-3646-453E-90E1-79940F2F8888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77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P(x_t+1 | </a:t>
            </a:r>
            <a:r>
              <a:rPr lang="en-US" dirty="0" err="1"/>
              <a:t>r_t</a:t>
            </a:r>
            <a:r>
              <a:rPr lang="en-US" dirty="0"/>
              <a:t>, </a:t>
            </a:r>
            <a:r>
              <a:rPr lang="en-US" dirty="0" err="1"/>
              <a:t>x_t</a:t>
            </a:r>
            <a:r>
              <a:rPr lang="en-US" dirty="0"/>
              <a:t>(r)</a:t>
            </a:r>
            <a:r>
              <a:rPr lang="en-US" baseline="0" dirty="0"/>
              <a:t> ) is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318A497-3646-453E-90E1-79940F2F888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380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nu_1(0): the "1" is the current time and the 0 is the run length  -- nu-prior is like the imaginary count (how heavily to weight prior)</a:t>
            </a:r>
          </a:p>
          <a:p>
            <a:r>
              <a:rPr lang="en-US" dirty="0"/>
              <a:t>\xi_1(0) is whatever statistics we're keeping (e.g., heads and tails)</a:t>
            </a:r>
          </a:p>
          <a:p>
            <a:endParaRPr lang="en-US" dirty="0"/>
          </a:p>
          <a:p>
            <a:r>
              <a:rPr lang="en-US" dirty="0"/>
              <a:t>suppose we're assuming that the MEAN changes with each changepoint</a:t>
            </a:r>
          </a:p>
          <a:p>
            <a:endParaRPr lang="en-US" dirty="0"/>
          </a:p>
          <a:p>
            <a:r>
              <a:rPr lang="en-US" dirty="0"/>
              <a:t>answer: both are linear in number</a:t>
            </a:r>
            <a:r>
              <a:rPr lang="en-US" baseline="0" dirty="0"/>
              <a:t> of data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318A497-3646-453E-90E1-79940F2F888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345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8900" y="763588"/>
            <a:ext cx="5024438" cy="3768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volatility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318A497-3646-453E-90E1-79940F2F8888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4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9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98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6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5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3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1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0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8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6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4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12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6" y="302741"/>
            <a:ext cx="2268141" cy="6450224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636411" cy="6450224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08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30"/>
            <a:ext cx="9042400" cy="1254125"/>
          </a:xfrm>
        </p:spPr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7" y="6886578"/>
            <a:ext cx="2317750" cy="520699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8"/>
            <a:ext cx="3165475" cy="520699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8"/>
            <a:ext cx="2317750" cy="520699"/>
          </a:xfrm>
        </p:spPr>
        <p:txBody>
          <a:bodyPr/>
          <a:lstStyle>
            <a:lvl1pPr>
              <a:defRPr/>
            </a:lvl1pPr>
          </a:lstStyle>
          <a:p>
            <a:fld id="{4174B9A0-CB37-4C83-B880-3D838943E6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6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024" y="1511939"/>
            <a:ext cx="9240573" cy="5241024"/>
          </a:xfrm>
        </p:spPr>
        <p:txBody>
          <a:bodyPr/>
          <a:lstStyle>
            <a:lvl1pPr marL="99673" indent="-99673">
              <a:spcBef>
                <a:spcPts val="218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398694">
              <a:spcBef>
                <a:spcPts val="2180"/>
              </a:spcBef>
              <a:spcAft>
                <a:spcPts val="0"/>
              </a:spcAft>
              <a:defRPr sz="3000">
                <a:solidFill>
                  <a:schemeClr val="accent2"/>
                </a:solidFill>
              </a:defRPr>
            </a:lvl2pPr>
            <a:lvl3pPr marL="394074" indent="0">
              <a:spcBef>
                <a:spcPts val="1307"/>
              </a:spcBef>
              <a:buFont typeface="Calibri" pitchFamily="34" charset="0"/>
              <a:buChar char=" "/>
              <a:defRPr sz="2800">
                <a:solidFill>
                  <a:schemeClr val="accent6">
                    <a:lumMod val="75000"/>
                  </a:schemeClr>
                </a:solidFill>
              </a:defRPr>
            </a:lvl3pPr>
            <a:lvl4pPr marL="560684" indent="-162779">
              <a:spcBef>
                <a:spcPts val="1307"/>
              </a:spcBef>
              <a:buFont typeface="Arial"/>
              <a:buChar char="•"/>
              <a:defRPr b="1">
                <a:solidFill>
                  <a:schemeClr val="accent5">
                    <a:lumMod val="75000"/>
                  </a:schemeClr>
                </a:solidFill>
              </a:defRPr>
            </a:lvl4pPr>
            <a:lvl5pPr marL="618585" indent="0">
              <a:spcBef>
                <a:spcPts val="873"/>
              </a:spcBef>
              <a:buFont typeface="Calibri" pitchFamily="34" charset="0"/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insert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12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2" y="4857797"/>
            <a:ext cx="8568531" cy="1501435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2" y="3204118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37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67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4951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934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4918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9902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4885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9869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20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29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29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7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2" y="1692184"/>
            <a:ext cx="4454027" cy="70521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8370" indent="0">
              <a:buNone/>
              <a:defRPr sz="2200" b="1"/>
            </a:lvl2pPr>
            <a:lvl3pPr marL="996737" indent="0">
              <a:buNone/>
              <a:defRPr sz="2000" b="1"/>
            </a:lvl3pPr>
            <a:lvl4pPr marL="1495108" indent="0">
              <a:buNone/>
              <a:defRPr sz="1800" b="1"/>
            </a:lvl4pPr>
            <a:lvl5pPr marL="1993478" indent="0">
              <a:buNone/>
              <a:defRPr sz="1800" b="1"/>
            </a:lvl5pPr>
            <a:lvl6pPr marL="2491846" indent="0">
              <a:buNone/>
              <a:defRPr sz="1800" b="1"/>
            </a:lvl6pPr>
            <a:lvl7pPr marL="2990213" indent="0">
              <a:buNone/>
              <a:defRPr sz="1800" b="1"/>
            </a:lvl7pPr>
            <a:lvl8pPr marL="3488583" indent="0">
              <a:buNone/>
              <a:defRPr sz="1800" b="1"/>
            </a:lvl8pPr>
            <a:lvl9pPr marL="3986952" indent="0">
              <a:buNone/>
              <a:defRPr sz="18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2" y="2397398"/>
            <a:ext cx="4454027" cy="435556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9" y="1692184"/>
            <a:ext cx="4455776" cy="70521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98370" indent="0">
              <a:buNone/>
              <a:defRPr sz="2200" b="1"/>
            </a:lvl2pPr>
            <a:lvl3pPr marL="996737" indent="0">
              <a:buNone/>
              <a:defRPr sz="2000" b="1"/>
            </a:lvl3pPr>
            <a:lvl4pPr marL="1495108" indent="0">
              <a:buNone/>
              <a:defRPr sz="1800" b="1"/>
            </a:lvl4pPr>
            <a:lvl5pPr marL="1993478" indent="0">
              <a:buNone/>
              <a:defRPr sz="1800" b="1"/>
            </a:lvl5pPr>
            <a:lvl6pPr marL="2491846" indent="0">
              <a:buNone/>
              <a:defRPr sz="1800" b="1"/>
            </a:lvl6pPr>
            <a:lvl7pPr marL="2990213" indent="0">
              <a:buNone/>
              <a:defRPr sz="1800" b="1"/>
            </a:lvl7pPr>
            <a:lvl8pPr marL="3488583" indent="0">
              <a:buNone/>
              <a:defRPr sz="1800" b="1"/>
            </a:lvl8pPr>
            <a:lvl9pPr marL="3986952" indent="0">
              <a:buNone/>
              <a:defRPr sz="18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9" y="2397398"/>
            <a:ext cx="4455776" cy="435556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8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52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31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5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9" y="300992"/>
            <a:ext cx="5635349" cy="6451973"/>
          </a:xfrm>
        </p:spPr>
        <p:txBody>
          <a:bodyPr/>
          <a:lstStyle>
            <a:lvl1pPr>
              <a:defRPr sz="3400"/>
            </a:lvl1pPr>
            <a:lvl2pPr>
              <a:defRPr sz="31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5" y="1581937"/>
            <a:ext cx="3316456" cy="5171028"/>
          </a:xfrm>
        </p:spPr>
        <p:txBody>
          <a:bodyPr/>
          <a:lstStyle>
            <a:lvl1pPr marL="0" indent="0">
              <a:buNone/>
              <a:defRPr sz="1400"/>
            </a:lvl1pPr>
            <a:lvl2pPr marL="498370" indent="0">
              <a:buNone/>
              <a:defRPr sz="1300"/>
            </a:lvl2pPr>
            <a:lvl3pPr marL="996737" indent="0">
              <a:buNone/>
              <a:defRPr sz="1100"/>
            </a:lvl3pPr>
            <a:lvl4pPr marL="1495108" indent="0">
              <a:buNone/>
              <a:defRPr sz="1000"/>
            </a:lvl4pPr>
            <a:lvl5pPr marL="1993478" indent="0">
              <a:buNone/>
              <a:defRPr sz="1000"/>
            </a:lvl5pPr>
            <a:lvl6pPr marL="2491846" indent="0">
              <a:buNone/>
              <a:defRPr sz="1000"/>
            </a:lvl6pPr>
            <a:lvl7pPr marL="2990213" indent="0">
              <a:buNone/>
              <a:defRPr sz="1000"/>
            </a:lvl7pPr>
            <a:lvl8pPr marL="3488583" indent="0">
              <a:buNone/>
              <a:defRPr sz="1000"/>
            </a:lvl8pPr>
            <a:lvl9pPr marL="3986952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72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5873" y="5291773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5873" y="675472"/>
            <a:ext cx="6048375" cy="4535805"/>
          </a:xfrm>
        </p:spPr>
        <p:txBody>
          <a:bodyPr/>
          <a:lstStyle>
            <a:lvl1pPr marL="0" indent="0">
              <a:buNone/>
              <a:defRPr sz="3400"/>
            </a:lvl1pPr>
            <a:lvl2pPr marL="498370" indent="0">
              <a:buNone/>
              <a:defRPr sz="3100"/>
            </a:lvl2pPr>
            <a:lvl3pPr marL="996737" indent="0">
              <a:buNone/>
              <a:defRPr sz="2500"/>
            </a:lvl3pPr>
            <a:lvl4pPr marL="1495108" indent="0">
              <a:buNone/>
              <a:defRPr sz="2200"/>
            </a:lvl4pPr>
            <a:lvl5pPr marL="1993478" indent="0">
              <a:buNone/>
              <a:defRPr sz="2200"/>
            </a:lvl5pPr>
            <a:lvl6pPr marL="2491846" indent="0">
              <a:buNone/>
              <a:defRPr sz="2200"/>
            </a:lvl6pPr>
            <a:lvl7pPr marL="2990213" indent="0">
              <a:buNone/>
              <a:defRPr sz="2200"/>
            </a:lvl7pPr>
            <a:lvl8pPr marL="3488583" indent="0">
              <a:buNone/>
              <a:defRPr sz="2200"/>
            </a:lvl8pPr>
            <a:lvl9pPr marL="3986952" indent="0">
              <a:buNone/>
              <a:defRPr sz="2200"/>
            </a:lvl9pPr>
          </a:lstStyle>
          <a:p>
            <a:r>
              <a:rPr lang="en-US" altLang="ja-JP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5873" y="5916497"/>
            <a:ext cx="6048375" cy="887211"/>
          </a:xfrm>
        </p:spPr>
        <p:txBody>
          <a:bodyPr/>
          <a:lstStyle>
            <a:lvl1pPr marL="0" indent="0">
              <a:buNone/>
              <a:defRPr sz="1400"/>
            </a:lvl1pPr>
            <a:lvl2pPr marL="498370" indent="0">
              <a:buNone/>
              <a:defRPr sz="1300"/>
            </a:lvl2pPr>
            <a:lvl3pPr marL="996737" indent="0">
              <a:buNone/>
              <a:defRPr sz="1100"/>
            </a:lvl3pPr>
            <a:lvl4pPr marL="1495108" indent="0">
              <a:buNone/>
              <a:defRPr sz="1000"/>
            </a:lvl4pPr>
            <a:lvl5pPr marL="1993478" indent="0">
              <a:buNone/>
              <a:defRPr sz="1000"/>
            </a:lvl5pPr>
            <a:lvl6pPr marL="2491846" indent="0">
              <a:buNone/>
              <a:defRPr sz="1000"/>
            </a:lvl6pPr>
            <a:lvl7pPr marL="2990213" indent="0">
              <a:buNone/>
              <a:defRPr sz="1000"/>
            </a:lvl7pPr>
            <a:lvl8pPr marL="3488583" indent="0">
              <a:buNone/>
              <a:defRPr sz="1000"/>
            </a:lvl8pPr>
            <a:lvl9pPr marL="3986952" indent="0">
              <a:buNone/>
              <a:defRPr sz="10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30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923960"/>
          </a:xfrm>
          <a:prstGeom prst="rect">
            <a:avLst/>
          </a:prstGeom>
        </p:spPr>
        <p:txBody>
          <a:bodyPr vert="horz" lIns="99706" tIns="49853" rIns="99706" bIns="49853" rtlCol="0" anchor="ctr">
            <a:normAutofit/>
          </a:bodyPr>
          <a:lstStyle/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343944"/>
            <a:ext cx="9072563" cy="5409018"/>
          </a:xfrm>
          <a:prstGeom prst="rect">
            <a:avLst/>
          </a:prstGeom>
        </p:spPr>
        <p:txBody>
          <a:bodyPr vert="horz" lIns="99706" tIns="49853" rIns="99706" bIns="4985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 third level third level third level third level third </a:t>
            </a:r>
            <a:r>
              <a:rPr lang="en-US" dirty="0" err="1"/>
              <a:t>Third</a:t>
            </a:r>
            <a:r>
              <a:rPr lang="en-US" dirty="0"/>
              <a:t> level third level</a:t>
            </a:r>
          </a:p>
          <a:p>
            <a:pPr lvl="3"/>
            <a:r>
              <a:rPr lang="en-US" dirty="0"/>
              <a:t>Fourth level fourth level fourth level fourth level fourth level fourth level fourth level</a:t>
            </a:r>
          </a:p>
          <a:p>
            <a:pPr lvl="4"/>
            <a:r>
              <a:rPr lang="en-US" dirty="0"/>
              <a:t>Fifth level fifth level fifth level fifth level fifth level fifth level fifth level fifth level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700"/>
            <a:ext cx="2352146" cy="402484"/>
          </a:xfrm>
          <a:prstGeom prst="rect">
            <a:avLst/>
          </a:prstGeom>
        </p:spPr>
        <p:txBody>
          <a:bodyPr vert="horz" lIns="99706" tIns="49853" rIns="99706" bIns="4985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4/26/18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700"/>
            <a:ext cx="3192198" cy="402484"/>
          </a:xfrm>
          <a:prstGeom prst="rect">
            <a:avLst/>
          </a:prstGeom>
        </p:spPr>
        <p:txBody>
          <a:bodyPr vert="horz" lIns="99706" tIns="49853" rIns="99706" bIns="4985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700"/>
            <a:ext cx="2352146" cy="402484"/>
          </a:xfrm>
          <a:prstGeom prst="rect">
            <a:avLst/>
          </a:prstGeom>
        </p:spPr>
        <p:txBody>
          <a:bodyPr vert="horz" lIns="99706" tIns="49853" rIns="99706" bIns="4985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52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defTabSz="997061" rtl="0" eaLnBrk="1" latinLnBrk="0" hangingPunct="1">
        <a:spcBef>
          <a:spcPct val="0"/>
        </a:spcBef>
        <a:buNone/>
        <a:defRPr kumimoji="1"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97061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kumimoji="1"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79177" indent="-279177" algn="l" defTabSz="997061" rtl="0" eaLnBrk="1" latinLnBrk="0" hangingPunct="1">
        <a:spcBef>
          <a:spcPct val="20000"/>
        </a:spcBef>
        <a:buFont typeface="Wingdings" pitchFamily="2" charset="2"/>
        <a:buChar char="§"/>
        <a:defRPr kumimoji="1"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498531" indent="-99706" algn="l" defTabSz="997061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kumimoji="1" sz="25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47796" indent="-249265" algn="l" defTabSz="997061" rtl="0" eaLnBrk="1" latinLnBrk="0" hangingPunct="1">
        <a:spcBef>
          <a:spcPct val="20000"/>
        </a:spcBef>
        <a:buFont typeface="Wingdings" pitchFamily="2" charset="2"/>
        <a:buChar char="§"/>
        <a:defRPr kumimoji="1" sz="25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997061" indent="0" algn="l" defTabSz="997061" rtl="0" eaLnBrk="1" latinLnBrk="0" hangingPunct="1">
        <a:spcBef>
          <a:spcPct val="20000"/>
        </a:spcBef>
        <a:buFontTx/>
        <a:buNone/>
        <a:defRPr kumimoji="1"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41919" indent="-249265" algn="l" defTabSz="9970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0449" indent="-249265" algn="l" defTabSz="9970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8981" indent="-249265" algn="l" defTabSz="9970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7510" indent="-249265" algn="l" defTabSz="997061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70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531" algn="l" defTabSz="9970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7061" algn="l" defTabSz="9970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5593" algn="l" defTabSz="9970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4122" algn="l" defTabSz="9970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2654" algn="l" defTabSz="9970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1184" algn="l" defTabSz="9970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9715" algn="l" defTabSz="9970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8245" algn="l" defTabSz="997061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8.emf"/><Relationship Id="rId4" Type="http://schemas.openxmlformats.org/officeDocument/2006/relationships/image" Target="../media/image15.emf"/><Relationship Id="rId9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CSCI 5822</a:t>
            </a:r>
            <a:br>
              <a:rPr lang="en-US" dirty="0"/>
            </a:br>
            <a:r>
              <a:rPr lang="en-US" dirty="0"/>
              <a:t>Probabilistic Models of</a:t>
            </a:r>
            <a:br>
              <a:rPr lang="en-US" dirty="0"/>
            </a:br>
            <a:r>
              <a:rPr lang="en-US" dirty="0"/>
              <a:t>Human and Machine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Mike </a:t>
            </a:r>
            <a:r>
              <a:rPr lang="en-US" dirty="0" err="1">
                <a:solidFill>
                  <a:schemeClr val="tx1"/>
                </a:solidFill>
              </a:rPr>
              <a:t>Mozer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Department of Computer Science and</a:t>
            </a:r>
            <a:br>
              <a:rPr lang="en-US" dirty="0"/>
            </a:br>
            <a:r>
              <a:rPr lang="en-US" dirty="0"/>
              <a:t>Institute of Cognitive Science</a:t>
            </a:r>
            <a:br>
              <a:rPr lang="en-US" dirty="0"/>
            </a:br>
            <a:r>
              <a:rPr lang="en-US" dirty="0"/>
              <a:t>University of Colorado at Boulder</a:t>
            </a:r>
          </a:p>
        </p:txBody>
      </p:sp>
    </p:spTree>
    <p:extLst>
      <p:ext uri="{BB962C8B-B14F-4D97-AF65-F5344CB8AC3E}">
        <p14:creationId xmlns:p14="http://schemas.microsoft.com/office/powerpoint/2010/main" val="122270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Length: </a:t>
            </a:r>
            <a:r>
              <a:rPr lang="en-US" dirty="0" err="1"/>
              <a:t>Memoryless</a:t>
            </a:r>
            <a:r>
              <a:rPr lang="en-US" dirty="0"/>
              <a:t> Transition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 | R</a:t>
            </a:r>
            <a:r>
              <a:rPr lang="en-US" baseline="-25000" dirty="0"/>
              <a:t>t-1</a:t>
            </a:r>
            <a:r>
              <a:rPr lang="en-US" dirty="0"/>
              <a:t>) doesn’t depend on how long the run is</a:t>
            </a:r>
          </a:p>
          <a:p>
            <a:pPr lvl="2"/>
            <a:r>
              <a:rPr lang="en-US" dirty="0"/>
              <a:t>P(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&gt; </a:t>
            </a:r>
            <a:r>
              <a:rPr lang="en-US" dirty="0" err="1"/>
              <a:t>r+s</a:t>
            </a:r>
            <a:r>
              <a:rPr lang="en-US" dirty="0"/>
              <a:t> | 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 ≥ s) = P(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&gt; r) </a:t>
            </a:r>
          </a:p>
          <a:p>
            <a:r>
              <a:rPr lang="en-US" dirty="0"/>
              <a:t>Geometric distribution</a:t>
            </a:r>
          </a:p>
          <a:p>
            <a:pPr lvl="2"/>
            <a:r>
              <a:rPr lang="en-US" dirty="0"/>
              <a:t>P(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 = 0 | R</a:t>
            </a:r>
            <a:r>
              <a:rPr lang="en-US" baseline="-25000" dirty="0"/>
              <a:t>t-1</a:t>
            </a:r>
            <a:r>
              <a:rPr lang="en-US" dirty="0"/>
              <a:t> = r) = 1/</a:t>
            </a:r>
            <a:r>
              <a:rPr lang="el-GR" dirty="0"/>
              <a:t>λ</a:t>
            </a:r>
            <a:endParaRPr lang="en-US" dirty="0"/>
          </a:p>
          <a:p>
            <a:pPr lvl="2"/>
            <a:r>
              <a:rPr lang="en-US" dirty="0"/>
              <a:t>P(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 = r+1 | R</a:t>
            </a:r>
            <a:r>
              <a:rPr lang="en-US" baseline="-25000" dirty="0"/>
              <a:t>t-1</a:t>
            </a:r>
            <a:r>
              <a:rPr lang="en-US" dirty="0"/>
              <a:t> = r) = 1 – 1/</a:t>
            </a:r>
            <a:r>
              <a:rPr lang="el-GR" dirty="0"/>
              <a:t>λ</a:t>
            </a:r>
            <a:endParaRPr lang="en-US" dirty="0"/>
          </a:p>
          <a:p>
            <a:pPr lvl="2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025" y="3760788"/>
            <a:ext cx="28575" cy="3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309908" y="3364336"/>
            <a:ext cx="3733800" cy="3141311"/>
            <a:chOff x="6183312" y="4237037"/>
            <a:chExt cx="3733800" cy="3141311"/>
          </a:xfrm>
        </p:grpSpPr>
        <p:pic>
          <p:nvPicPr>
            <p:cNvPr id="5123" name="Picture 3" descr="C:\Users\mozer\Desktop\Clipboard0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3312" y="4237037"/>
              <a:ext cx="3733800" cy="314131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8926512" y="4465637"/>
              <a:ext cx="228600" cy="990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7030A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8774112" y="4642642"/>
                  <a:ext cx="488403" cy="8897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𝜆</m:t>
                            </m:r>
                          </m:den>
                        </m:f>
                      </m:oMath>
                    </m:oMathPara>
                  </a14:m>
                  <a:endParaRPr lang="en-US" b="0" dirty="0">
                    <a:solidFill>
                      <a:schemeClr val="tx1"/>
                    </a:solidFill>
                    <a:ea typeface="Cambria Math"/>
                  </a:endParaRPr>
                </a:p>
                <a:p>
                  <a:pPr>
                    <a:lnSpc>
                      <a:spcPct val="100000"/>
                    </a:lnSpc>
                  </a:pPr>
                  <a:endParaRPr lang="en-US" dirty="0" err="1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74112" y="4642642"/>
                  <a:ext cx="488403" cy="88979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Oval 6"/>
          <p:cNvSpPr/>
          <p:nvPr/>
        </p:nvSpPr>
        <p:spPr>
          <a:xfrm rot="19813560">
            <a:off x="1662546" y="4913100"/>
            <a:ext cx="1191363" cy="427982"/>
          </a:xfrm>
          <a:prstGeom prst="ellipse">
            <a:avLst/>
          </a:prstGeom>
          <a:noFill/>
          <a:ln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 rot="1542505">
            <a:off x="3042712" y="4923563"/>
            <a:ext cx="875675" cy="427982"/>
          </a:xfrm>
          <a:prstGeom prst="ellipse">
            <a:avLst/>
          </a:prstGeom>
          <a:noFill/>
          <a:ln>
            <a:solidFill>
              <a:srgbClr val="FFFF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881171" y="4945969"/>
            <a:ext cx="3894869" cy="2564846"/>
            <a:chOff x="1374043" y="1570037"/>
            <a:chExt cx="7332538" cy="4828617"/>
          </a:xfrm>
        </p:grpSpPr>
        <p:grpSp>
          <p:nvGrpSpPr>
            <p:cNvPr id="40" name="Group 39"/>
            <p:cNvGrpSpPr/>
            <p:nvPr/>
          </p:nvGrpSpPr>
          <p:grpSpPr>
            <a:xfrm>
              <a:off x="1374043" y="1798637"/>
              <a:ext cx="7332538" cy="4600017"/>
              <a:chOff x="1374043" y="1798637"/>
              <a:chExt cx="7332538" cy="4600017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1374043" y="1798637"/>
                <a:ext cx="7332538" cy="4600017"/>
                <a:chOff x="696912" y="2560637"/>
                <a:chExt cx="7559609" cy="4742468"/>
              </a:xfrm>
            </p:grpSpPr>
            <p:grpSp>
              <p:nvGrpSpPr>
                <p:cNvPr id="47" name="Group 46"/>
                <p:cNvGrpSpPr/>
                <p:nvPr/>
              </p:nvGrpSpPr>
              <p:grpSpPr>
                <a:xfrm>
                  <a:off x="696912" y="2560637"/>
                  <a:ext cx="4648196" cy="4725683"/>
                  <a:chOff x="3186185" y="2221624"/>
                  <a:chExt cx="4648196" cy="4725683"/>
                </a:xfrm>
              </p:grpSpPr>
              <p:sp>
                <p:nvSpPr>
                  <p:cNvPr id="56" name="Oval 55"/>
                  <p:cNvSpPr/>
                  <p:nvPr/>
                </p:nvSpPr>
                <p:spPr>
                  <a:xfrm>
                    <a:off x="3186185" y="4128111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1200" baseline="-25000" dirty="0">
                        <a:solidFill>
                          <a:srgbClr val="7030A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57" name="Oval 56"/>
                  <p:cNvSpPr/>
                  <p:nvPr/>
                </p:nvSpPr>
                <p:spPr>
                  <a:xfrm>
                    <a:off x="5061773" y="4128111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1200" baseline="-25000" dirty="0">
                        <a:solidFill>
                          <a:srgbClr val="7030A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58" name="Oval 57"/>
                  <p:cNvSpPr/>
                  <p:nvPr/>
                </p:nvSpPr>
                <p:spPr>
                  <a:xfrm>
                    <a:off x="6937361" y="414455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1200" baseline="-25000" dirty="0">
                        <a:solidFill>
                          <a:srgbClr val="7030A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59" name="Oval 58"/>
                  <p:cNvSpPr/>
                  <p:nvPr/>
                </p:nvSpPr>
                <p:spPr>
                  <a:xfrm>
                    <a:off x="3186185" y="598778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1200" baseline="-25000">
                        <a:solidFill>
                          <a:srgbClr val="FF0000"/>
                        </a:solidFill>
                      </a:rPr>
                      <a:t>1</a:t>
                    </a:r>
                    <a:endParaRPr lang="en-US" sz="1200" baseline="-250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60" name="Oval 59"/>
                  <p:cNvSpPr/>
                  <p:nvPr/>
                </p:nvSpPr>
                <p:spPr>
                  <a:xfrm>
                    <a:off x="5061773" y="598778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1200" baseline="-25000" dirty="0">
                        <a:solidFill>
                          <a:srgbClr val="FF000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61" name="Oval 60"/>
                  <p:cNvSpPr/>
                  <p:nvPr/>
                </p:nvSpPr>
                <p:spPr>
                  <a:xfrm>
                    <a:off x="6937361" y="6017470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1200" baseline="-25000" dirty="0">
                        <a:solidFill>
                          <a:srgbClr val="FF0000"/>
                        </a:solidFill>
                      </a:rPr>
                      <a:t>3</a:t>
                    </a:r>
                  </a:p>
                </p:txBody>
              </p:sp>
              <p:cxnSp>
                <p:nvCxnSpPr>
                  <p:cNvPr id="62" name="Straight Arrow Connector 61"/>
                  <p:cNvCxnSpPr>
                    <a:stCxn id="56" idx="6"/>
                    <a:endCxn id="57" idx="2"/>
                  </p:cNvCxnSpPr>
                  <p:nvPr/>
                </p:nvCxnSpPr>
                <p:spPr>
                  <a:xfrm>
                    <a:off x="4083205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Arrow Connector 62"/>
                  <p:cNvCxnSpPr/>
                  <p:nvPr/>
                </p:nvCxnSpPr>
                <p:spPr>
                  <a:xfrm>
                    <a:off x="5958793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Arrow Connector 63"/>
                  <p:cNvCxnSpPr>
                    <a:stCxn id="56" idx="4"/>
                    <a:endCxn id="59" idx="0"/>
                  </p:cNvCxnSpPr>
                  <p:nvPr/>
                </p:nvCxnSpPr>
                <p:spPr>
                  <a:xfrm>
                    <a:off x="3634696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Arrow Connector 64"/>
                  <p:cNvCxnSpPr/>
                  <p:nvPr/>
                </p:nvCxnSpPr>
                <p:spPr>
                  <a:xfrm>
                    <a:off x="5510284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Arrow Connector 65"/>
                  <p:cNvCxnSpPr/>
                  <p:nvPr/>
                </p:nvCxnSpPr>
                <p:spPr>
                  <a:xfrm>
                    <a:off x="7381552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Oval 66"/>
                  <p:cNvSpPr/>
                  <p:nvPr/>
                </p:nvSpPr>
                <p:spPr>
                  <a:xfrm>
                    <a:off x="4133780" y="222162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1200" baseline="-25000" dirty="0">
                        <a:solidFill>
                          <a:srgbClr val="00B0F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68" name="Oval 67"/>
                  <p:cNvSpPr/>
                  <p:nvPr/>
                </p:nvSpPr>
                <p:spPr>
                  <a:xfrm>
                    <a:off x="6009368" y="223806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1200" baseline="-25000" dirty="0">
                        <a:solidFill>
                          <a:srgbClr val="00B0F0"/>
                        </a:solidFill>
                      </a:rPr>
                      <a:t>3</a:t>
                    </a:r>
                  </a:p>
                </p:txBody>
              </p:sp>
              <p:cxnSp>
                <p:nvCxnSpPr>
                  <p:cNvPr id="69" name="Straight Arrow Connector 68"/>
                  <p:cNvCxnSpPr>
                    <a:stCxn id="67" idx="4"/>
                    <a:endCxn id="57" idx="1"/>
                  </p:cNvCxnSpPr>
                  <p:nvPr/>
                </p:nvCxnSpPr>
                <p:spPr>
                  <a:xfrm>
                    <a:off x="4582290" y="3151461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Arrow Connector 69"/>
                  <p:cNvCxnSpPr>
                    <a:stCxn id="68" idx="4"/>
                    <a:endCxn id="58" idx="1"/>
                  </p:cNvCxnSpPr>
                  <p:nvPr/>
                </p:nvCxnSpPr>
                <p:spPr>
                  <a:xfrm>
                    <a:off x="6457878" y="3167904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8" name="Group 47"/>
                <p:cNvGrpSpPr/>
                <p:nvPr/>
              </p:nvGrpSpPr>
              <p:grpSpPr>
                <a:xfrm>
                  <a:off x="6380933" y="2593865"/>
                  <a:ext cx="1875588" cy="4709240"/>
                  <a:chOff x="8273842" y="2238067"/>
                  <a:chExt cx="1875588" cy="4709240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9252410" y="414455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1200" baseline="-25000" dirty="0">
                        <a:solidFill>
                          <a:srgbClr val="7030A0"/>
                        </a:solidFill>
                      </a:rPr>
                      <a:t>T</a:t>
                    </a:r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>
                  <a:xfrm>
                    <a:off x="9252410" y="6017470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1200" baseline="-25000" dirty="0">
                        <a:solidFill>
                          <a:srgbClr val="FF0000"/>
                        </a:solidFill>
                      </a:rPr>
                      <a:t>T</a:t>
                    </a:r>
                  </a:p>
                </p:txBody>
              </p:sp>
              <p:cxnSp>
                <p:nvCxnSpPr>
                  <p:cNvPr id="52" name="Straight Arrow Connector 51"/>
                  <p:cNvCxnSpPr/>
                  <p:nvPr/>
                </p:nvCxnSpPr>
                <p:spPr>
                  <a:xfrm>
                    <a:off x="8273842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Arrow Connector 52"/>
                  <p:cNvCxnSpPr/>
                  <p:nvPr/>
                </p:nvCxnSpPr>
                <p:spPr>
                  <a:xfrm>
                    <a:off x="9696601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4" name="Oval 53"/>
                  <p:cNvSpPr/>
                  <p:nvPr/>
                </p:nvSpPr>
                <p:spPr>
                  <a:xfrm>
                    <a:off x="8324417" y="223806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1200" baseline="-25000" dirty="0">
                        <a:solidFill>
                          <a:srgbClr val="00B0F0"/>
                        </a:solidFill>
                      </a:rPr>
                      <a:t>T</a:t>
                    </a:r>
                  </a:p>
                </p:txBody>
              </p:sp>
              <p:cxnSp>
                <p:nvCxnSpPr>
                  <p:cNvPr id="55" name="Straight Arrow Connector 54"/>
                  <p:cNvCxnSpPr>
                    <a:stCxn id="54" idx="4"/>
                    <a:endCxn id="50" idx="1"/>
                  </p:cNvCxnSpPr>
                  <p:nvPr/>
                </p:nvCxnSpPr>
                <p:spPr>
                  <a:xfrm>
                    <a:off x="8772927" y="3167904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5421312" y="4211975"/>
                  <a:ext cx="990600" cy="5376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200" b="1" dirty="0">
                      <a:solidFill>
                        <a:srgbClr val="7030A0"/>
                      </a:solidFill>
                    </a:rPr>
                    <a:t>…</a:t>
                  </a:r>
                </a:p>
              </p:txBody>
            </p:sp>
          </p:grpSp>
          <p:cxnSp>
            <p:nvCxnSpPr>
              <p:cNvPr id="45" name="Straight Arrow Connector 44"/>
              <p:cNvCxnSpPr/>
              <p:nvPr/>
            </p:nvCxnSpPr>
            <p:spPr>
              <a:xfrm>
                <a:off x="3153165" y="2265539"/>
                <a:ext cx="949174" cy="159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5985197" y="2233642"/>
                <a:ext cx="949174" cy="159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Straight Arrow Connector 40"/>
            <p:cNvCxnSpPr>
              <a:stCxn id="67" idx="7"/>
            </p:cNvCxnSpPr>
            <p:nvPr/>
          </p:nvCxnSpPr>
          <p:spPr>
            <a:xfrm flipV="1">
              <a:off x="3035831" y="1570037"/>
              <a:ext cx="1946670" cy="3606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878512" y="1930718"/>
              <a:ext cx="1053768" cy="172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endCxn id="54" idx="1"/>
            </p:cNvCxnSpPr>
            <p:nvPr/>
          </p:nvCxnSpPr>
          <p:spPr>
            <a:xfrm>
              <a:off x="5573712" y="1652192"/>
              <a:ext cx="1490095" cy="3107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110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923960"/>
          </a:xfrm>
        </p:spPr>
        <p:txBody>
          <a:bodyPr/>
          <a:lstStyle/>
          <a:p>
            <a:r>
              <a:rPr lang="en-US" dirty="0"/>
              <a:t>Run Length: </a:t>
            </a:r>
            <a:r>
              <a:rPr lang="en-US" dirty="0" err="1"/>
              <a:t>Memoried</a:t>
            </a:r>
            <a:r>
              <a:rPr lang="en-US" dirty="0"/>
              <a:t> Transition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22" y="1341437"/>
            <a:ext cx="9240573" cy="59255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P(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 | R</a:t>
            </a:r>
            <a:r>
              <a:rPr lang="en-US" baseline="-25000" dirty="0"/>
              <a:t>t-1</a:t>
            </a:r>
            <a:r>
              <a:rPr lang="en-US" dirty="0"/>
              <a:t>) depends on run length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H(</a:t>
            </a:r>
            <a:r>
              <a:rPr lang="el-GR" dirty="0"/>
              <a:t>τ</a:t>
            </a:r>
            <a:r>
              <a:rPr lang="en-US" dirty="0"/>
              <a:t>): hazard function</a:t>
            </a:r>
          </a:p>
          <a:p>
            <a:pPr lvl="2"/>
            <a:r>
              <a:rPr lang="en-US" dirty="0"/>
              <a:t>probability that run length =</a:t>
            </a:r>
            <a:r>
              <a:rPr lang="el-GR" dirty="0"/>
              <a:t> τ </a:t>
            </a:r>
            <a:r>
              <a:rPr lang="en-US" dirty="0"/>
              <a:t>given that run length &gt;= </a:t>
            </a:r>
            <a:r>
              <a:rPr lang="el-GR" dirty="0"/>
              <a:t>τ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 err="1"/>
              <a:t>Memoryless</a:t>
            </a:r>
            <a:r>
              <a:rPr lang="en-US" dirty="0"/>
              <a:t> case</a:t>
            </a:r>
          </a:p>
          <a:p>
            <a:pPr lvl="2"/>
            <a:r>
              <a:rPr lang="en-US" dirty="0"/>
              <a:t>H(</a:t>
            </a:r>
            <a:r>
              <a:rPr lang="el-GR" dirty="0"/>
              <a:t>τ</a:t>
            </a:r>
            <a:r>
              <a:rPr lang="en-US" dirty="0"/>
              <a:t>) = 1/</a:t>
            </a:r>
            <a:r>
              <a:rPr lang="el-GR" dirty="0"/>
              <a:t>λ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112" y="2027237"/>
            <a:ext cx="770828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C6BBDC13-12D3-2144-A639-6323F4F28C29}"/>
              </a:ext>
            </a:extLst>
          </p:cNvPr>
          <p:cNvGrpSpPr/>
          <p:nvPr/>
        </p:nvGrpSpPr>
        <p:grpSpPr>
          <a:xfrm>
            <a:off x="4278312" y="1824782"/>
            <a:ext cx="925410" cy="812055"/>
            <a:chOff x="4278312" y="1824782"/>
            <a:chExt cx="925410" cy="812055"/>
          </a:xfrm>
        </p:grpSpPr>
        <p:sp>
          <p:nvSpPr>
            <p:cNvPr id="4" name="Oval 3"/>
            <p:cNvSpPr/>
            <p:nvPr/>
          </p:nvSpPr>
          <p:spPr>
            <a:xfrm>
              <a:off x="4278312" y="2179637"/>
              <a:ext cx="762000" cy="457200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  <a:effectLst>
              <a:glow rad="1016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7030A0"/>
                </a:solidFill>
              </a:endParaRPr>
            </a:p>
          </p:txBody>
        </p:sp>
        <p:sp>
          <p:nvSpPr>
            <p:cNvPr id="5" name="Right Arrow 4"/>
            <p:cNvSpPr/>
            <p:nvPr/>
          </p:nvSpPr>
          <p:spPr>
            <a:xfrm rot="8765931">
              <a:off x="4720614" y="1824782"/>
              <a:ext cx="483108" cy="381000"/>
            </a:xfrm>
            <a:prstGeom prst="rightArrow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7030A0"/>
                </a:solidFill>
              </a:endParaRP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149991"/>
              </p:ext>
            </p:extLst>
          </p:nvPr>
        </p:nvGraphicFramePr>
        <p:xfrm>
          <a:off x="3518811" y="4618037"/>
          <a:ext cx="304300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5" imgW="2209800" imgH="774700" progId="Equation.DSMT4">
                  <p:embed/>
                </p:oleObj>
              </mc:Choice>
              <mc:Fallback>
                <p:oleObj name="Equation" r:id="rId5" imgW="2209800" imgH="774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18811" y="4618037"/>
                        <a:ext cx="3043003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373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716244"/>
          </a:xfrm>
        </p:spPr>
        <p:txBody>
          <a:bodyPr/>
          <a:lstStyle/>
          <a:p>
            <a:r>
              <a:rPr lang="en-US" dirty="0"/>
              <a:t>Representation Shift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22" y="960437"/>
            <a:ext cx="9240573" cy="5792525"/>
          </a:xfrm>
        </p:spPr>
        <p:txBody>
          <a:bodyPr/>
          <a:lstStyle/>
          <a:p>
            <a:r>
              <a:rPr lang="en-US" dirty="0"/>
              <a:t>Cool thing about run-length representation is that </a:t>
            </a:r>
            <a:r>
              <a:rPr lang="en-US" i="1" dirty="0"/>
              <a:t>even when transition is </a:t>
            </a:r>
            <a:r>
              <a:rPr lang="en-US" i="1" dirty="0" err="1"/>
              <a:t>memoried</a:t>
            </a:r>
            <a:r>
              <a:rPr lang="en-US" dirty="0"/>
              <a:t>, exact inference can be performed in the model.</a:t>
            </a:r>
          </a:p>
          <a:p>
            <a:pPr lvl="2"/>
            <a:r>
              <a:rPr lang="en-US" dirty="0"/>
              <a:t>Whenever 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=0, link form Y</a:t>
            </a:r>
            <a:r>
              <a:rPr lang="en-US" baseline="-25000" dirty="0"/>
              <a:t>t-1</a:t>
            </a:r>
            <a:r>
              <a:rPr lang="en-US" dirty="0"/>
              <a:t> to </a:t>
            </a:r>
            <a:r>
              <a:rPr lang="en-US" dirty="0" err="1"/>
              <a:t>Y</a:t>
            </a:r>
            <a:r>
              <a:rPr lang="en-US" baseline="-25000" dirty="0" err="1"/>
              <a:t>t</a:t>
            </a:r>
            <a:r>
              <a:rPr lang="en-US" dirty="0"/>
              <a:t> is severed</a:t>
            </a:r>
          </a:p>
          <a:p>
            <a:pPr lvl="2"/>
            <a:r>
              <a:rPr lang="en-US" dirty="0"/>
              <a:t>Whenever 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&gt;0, link from 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 to </a:t>
            </a:r>
            <a:r>
              <a:rPr lang="en-US" dirty="0" err="1"/>
              <a:t>Y</a:t>
            </a:r>
            <a:r>
              <a:rPr lang="en-US" baseline="-25000" dirty="0" err="1"/>
              <a:t>t</a:t>
            </a:r>
            <a:r>
              <a:rPr lang="en-US" dirty="0"/>
              <a:t> is severed</a:t>
            </a:r>
          </a:p>
          <a:p>
            <a:pPr lvl="2"/>
            <a:r>
              <a:rPr lang="en-US" dirty="0"/>
              <a:t>→ messy dependence among </a:t>
            </a:r>
            <a:r>
              <a:rPr lang="en-US" dirty="0" err="1"/>
              <a:t>changepoints</a:t>
            </a:r>
            <a:r>
              <a:rPr lang="en-US" dirty="0"/>
              <a:t> disappears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92112" y="4760310"/>
            <a:ext cx="3894869" cy="2564846"/>
            <a:chOff x="1374043" y="1570037"/>
            <a:chExt cx="7332538" cy="4828617"/>
          </a:xfrm>
        </p:grpSpPr>
        <p:grpSp>
          <p:nvGrpSpPr>
            <p:cNvPr id="7" name="Group 6"/>
            <p:cNvGrpSpPr/>
            <p:nvPr/>
          </p:nvGrpSpPr>
          <p:grpSpPr>
            <a:xfrm>
              <a:off x="1374043" y="1798637"/>
              <a:ext cx="7332538" cy="4600017"/>
              <a:chOff x="1374043" y="1798637"/>
              <a:chExt cx="7332538" cy="4600017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374043" y="1798637"/>
                <a:ext cx="7332538" cy="4600017"/>
                <a:chOff x="696912" y="2560637"/>
                <a:chExt cx="7559609" cy="4742468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696912" y="2560637"/>
                  <a:ext cx="4648196" cy="4725683"/>
                  <a:chOff x="3186185" y="2221624"/>
                  <a:chExt cx="4648196" cy="4725683"/>
                </a:xfrm>
              </p:grpSpPr>
              <p:sp>
                <p:nvSpPr>
                  <p:cNvPr id="23" name="Oval 22"/>
                  <p:cNvSpPr/>
                  <p:nvPr/>
                </p:nvSpPr>
                <p:spPr>
                  <a:xfrm>
                    <a:off x="3186185" y="4128111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1200" baseline="-25000" dirty="0">
                        <a:solidFill>
                          <a:srgbClr val="7030A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24" name="Oval 23"/>
                  <p:cNvSpPr/>
                  <p:nvPr/>
                </p:nvSpPr>
                <p:spPr>
                  <a:xfrm>
                    <a:off x="5061773" y="4128111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1200" baseline="-25000" dirty="0">
                        <a:solidFill>
                          <a:srgbClr val="7030A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6937361" y="414455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1200" baseline="-25000" dirty="0">
                        <a:solidFill>
                          <a:srgbClr val="7030A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>
                  <a:xfrm>
                    <a:off x="3186185" y="598778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1200" baseline="-25000" dirty="0">
                        <a:solidFill>
                          <a:srgbClr val="FF000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27" name="Oval 26"/>
                  <p:cNvSpPr/>
                  <p:nvPr/>
                </p:nvSpPr>
                <p:spPr>
                  <a:xfrm>
                    <a:off x="5061773" y="598778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1200" baseline="-25000" dirty="0">
                        <a:solidFill>
                          <a:srgbClr val="FF000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>
                  <a:xfrm>
                    <a:off x="6937361" y="6017470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1200" baseline="-25000" dirty="0">
                        <a:solidFill>
                          <a:srgbClr val="FF0000"/>
                        </a:solidFill>
                      </a:rPr>
                      <a:t>3</a:t>
                    </a:r>
                  </a:p>
                </p:txBody>
              </p:sp>
              <p:cxnSp>
                <p:nvCxnSpPr>
                  <p:cNvPr id="29" name="Straight Arrow Connector 28"/>
                  <p:cNvCxnSpPr>
                    <a:stCxn id="23" idx="6"/>
                    <a:endCxn id="24" idx="2"/>
                  </p:cNvCxnSpPr>
                  <p:nvPr/>
                </p:nvCxnSpPr>
                <p:spPr>
                  <a:xfrm>
                    <a:off x="4083205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Arrow Connector 29"/>
                  <p:cNvCxnSpPr/>
                  <p:nvPr/>
                </p:nvCxnSpPr>
                <p:spPr>
                  <a:xfrm>
                    <a:off x="5958793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Arrow Connector 30"/>
                  <p:cNvCxnSpPr>
                    <a:stCxn id="23" idx="4"/>
                    <a:endCxn id="26" idx="0"/>
                  </p:cNvCxnSpPr>
                  <p:nvPr/>
                </p:nvCxnSpPr>
                <p:spPr>
                  <a:xfrm>
                    <a:off x="3634696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Arrow Connector 31"/>
                  <p:cNvCxnSpPr/>
                  <p:nvPr/>
                </p:nvCxnSpPr>
                <p:spPr>
                  <a:xfrm>
                    <a:off x="5510284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/>
                  <p:cNvCxnSpPr/>
                  <p:nvPr/>
                </p:nvCxnSpPr>
                <p:spPr>
                  <a:xfrm>
                    <a:off x="7381552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Oval 33"/>
                  <p:cNvSpPr/>
                  <p:nvPr/>
                </p:nvSpPr>
                <p:spPr>
                  <a:xfrm>
                    <a:off x="4133780" y="222162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1200" baseline="-25000" dirty="0">
                        <a:solidFill>
                          <a:srgbClr val="00B0F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6009368" y="223806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1200" baseline="-25000" dirty="0">
                        <a:solidFill>
                          <a:srgbClr val="00B0F0"/>
                        </a:solidFill>
                      </a:rPr>
                      <a:t>3</a:t>
                    </a:r>
                  </a:p>
                </p:txBody>
              </p:sp>
              <p:cxnSp>
                <p:nvCxnSpPr>
                  <p:cNvPr id="36" name="Straight Arrow Connector 35"/>
                  <p:cNvCxnSpPr>
                    <a:stCxn id="34" idx="4"/>
                    <a:endCxn id="24" idx="1"/>
                  </p:cNvCxnSpPr>
                  <p:nvPr/>
                </p:nvCxnSpPr>
                <p:spPr>
                  <a:xfrm>
                    <a:off x="4582290" y="3151461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Arrow Connector 36"/>
                  <p:cNvCxnSpPr>
                    <a:stCxn id="35" idx="4"/>
                    <a:endCxn id="25" idx="1"/>
                  </p:cNvCxnSpPr>
                  <p:nvPr/>
                </p:nvCxnSpPr>
                <p:spPr>
                  <a:xfrm>
                    <a:off x="6457878" y="3167904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6380933" y="2593865"/>
                  <a:ext cx="1875588" cy="4709240"/>
                  <a:chOff x="8273842" y="2238067"/>
                  <a:chExt cx="1875588" cy="4709240"/>
                </a:xfrm>
              </p:grpSpPr>
              <p:sp>
                <p:nvSpPr>
                  <p:cNvPr id="17" name="Oval 16"/>
                  <p:cNvSpPr/>
                  <p:nvPr/>
                </p:nvSpPr>
                <p:spPr>
                  <a:xfrm>
                    <a:off x="9252410" y="414455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1200" baseline="-25000" dirty="0">
                        <a:solidFill>
                          <a:srgbClr val="7030A0"/>
                        </a:solidFill>
                      </a:rPr>
                      <a:t>T</a:t>
                    </a: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9252410" y="6017470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1200" baseline="-25000" dirty="0">
                        <a:solidFill>
                          <a:srgbClr val="FF0000"/>
                        </a:solidFill>
                      </a:rPr>
                      <a:t>T</a:t>
                    </a:r>
                  </a:p>
                </p:txBody>
              </p:sp>
              <p:cxnSp>
                <p:nvCxnSpPr>
                  <p:cNvPr id="19" name="Straight Arrow Connector 18"/>
                  <p:cNvCxnSpPr/>
                  <p:nvPr/>
                </p:nvCxnSpPr>
                <p:spPr>
                  <a:xfrm>
                    <a:off x="8273842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/>
                  <p:nvPr/>
                </p:nvCxnSpPr>
                <p:spPr>
                  <a:xfrm>
                    <a:off x="9696601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" name="Oval 20"/>
                  <p:cNvSpPr/>
                  <p:nvPr/>
                </p:nvSpPr>
                <p:spPr>
                  <a:xfrm>
                    <a:off x="8324417" y="223806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1200" dirty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1200" baseline="-25000" dirty="0">
                        <a:solidFill>
                          <a:srgbClr val="00B0F0"/>
                        </a:solidFill>
                      </a:rPr>
                      <a:t>T</a:t>
                    </a:r>
                  </a:p>
                </p:txBody>
              </p:sp>
              <p:cxnSp>
                <p:nvCxnSpPr>
                  <p:cNvPr id="22" name="Straight Arrow Connector 21"/>
                  <p:cNvCxnSpPr>
                    <a:stCxn id="21" idx="4"/>
                    <a:endCxn id="17" idx="1"/>
                  </p:cNvCxnSpPr>
                  <p:nvPr/>
                </p:nvCxnSpPr>
                <p:spPr>
                  <a:xfrm>
                    <a:off x="8772927" y="3167904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" name="TextBox 15"/>
                <p:cNvSpPr txBox="1"/>
                <p:nvPr/>
              </p:nvSpPr>
              <p:spPr>
                <a:xfrm>
                  <a:off x="5421312" y="4211975"/>
                  <a:ext cx="990600" cy="5376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200" b="1" dirty="0">
                      <a:solidFill>
                        <a:srgbClr val="7030A0"/>
                      </a:solidFill>
                    </a:rPr>
                    <a:t>…</a:t>
                  </a:r>
                </a:p>
              </p:txBody>
            </p:sp>
          </p:grpSp>
          <p:cxnSp>
            <p:nvCxnSpPr>
              <p:cNvPr id="12" name="Straight Arrow Connector 11"/>
              <p:cNvCxnSpPr/>
              <p:nvPr/>
            </p:nvCxnSpPr>
            <p:spPr>
              <a:xfrm>
                <a:off x="3153165" y="2265539"/>
                <a:ext cx="949174" cy="159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5985197" y="2233642"/>
                <a:ext cx="949174" cy="159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>
              <a:stCxn id="34" idx="7"/>
            </p:cNvCxnSpPr>
            <p:nvPr/>
          </p:nvCxnSpPr>
          <p:spPr>
            <a:xfrm flipV="1">
              <a:off x="3035831" y="1570037"/>
              <a:ext cx="1946670" cy="3606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878512" y="1930718"/>
              <a:ext cx="1053768" cy="172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endCxn id="21" idx="1"/>
            </p:cNvCxnSpPr>
            <p:nvPr/>
          </p:nvCxnSpPr>
          <p:spPr>
            <a:xfrm>
              <a:off x="5573712" y="1652192"/>
              <a:ext cx="1490095" cy="3107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ight Arrow 37"/>
          <p:cNvSpPr/>
          <p:nvPr/>
        </p:nvSpPr>
        <p:spPr>
          <a:xfrm>
            <a:off x="4735512" y="5970628"/>
            <a:ext cx="609600" cy="35065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649912" y="4917818"/>
            <a:ext cx="3894869" cy="2443419"/>
            <a:chOff x="1374043" y="1798637"/>
            <a:chExt cx="7332538" cy="4600017"/>
          </a:xfrm>
        </p:grpSpPr>
        <p:grpSp>
          <p:nvGrpSpPr>
            <p:cNvPr id="44" name="Group 43"/>
            <p:cNvGrpSpPr/>
            <p:nvPr/>
          </p:nvGrpSpPr>
          <p:grpSpPr>
            <a:xfrm>
              <a:off x="1374043" y="1798637"/>
              <a:ext cx="7332538" cy="4600017"/>
              <a:chOff x="696912" y="2560637"/>
              <a:chExt cx="7559609" cy="4742468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696912" y="2560637"/>
                <a:ext cx="4648196" cy="4725683"/>
                <a:chOff x="3186185" y="2221624"/>
                <a:chExt cx="4648196" cy="4725683"/>
              </a:xfrm>
            </p:grpSpPr>
            <p:sp>
              <p:nvSpPr>
                <p:cNvPr id="56" name="Oval 55"/>
                <p:cNvSpPr/>
                <p:nvPr/>
              </p:nvSpPr>
              <p:spPr>
                <a:xfrm>
                  <a:off x="3186185" y="4128111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>
                      <a:solidFill>
                        <a:srgbClr val="7030A0"/>
                      </a:solidFill>
                    </a:rPr>
                    <a:t>Y</a:t>
                  </a:r>
                  <a:r>
                    <a:rPr lang="en-US" sz="1200" baseline="-25000" dirty="0">
                      <a:solidFill>
                        <a:srgbClr val="7030A0"/>
                      </a:solidFill>
                    </a:rPr>
                    <a:t>1</a:t>
                  </a:r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5061773" y="4128111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>
                      <a:solidFill>
                        <a:srgbClr val="7030A0"/>
                      </a:solidFill>
                    </a:rPr>
                    <a:t>Y</a:t>
                  </a:r>
                  <a:r>
                    <a:rPr lang="en-US" sz="1200" baseline="-25000" dirty="0">
                      <a:solidFill>
                        <a:srgbClr val="7030A0"/>
                      </a:solidFill>
                    </a:rPr>
                    <a:t>2</a:t>
                  </a:r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6937361" y="4144554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>
                      <a:solidFill>
                        <a:srgbClr val="7030A0"/>
                      </a:solidFill>
                    </a:rPr>
                    <a:t>Y</a:t>
                  </a:r>
                  <a:r>
                    <a:rPr lang="en-US" sz="1200" baseline="-25000" dirty="0">
                      <a:solidFill>
                        <a:srgbClr val="7030A0"/>
                      </a:solidFill>
                    </a:rPr>
                    <a:t>3</a:t>
                  </a:r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3186185" y="5987787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>
                      <a:solidFill>
                        <a:srgbClr val="FF0000"/>
                      </a:solidFill>
                    </a:rPr>
                    <a:t>X</a:t>
                  </a:r>
                  <a:r>
                    <a:rPr lang="en-US" sz="1200" baseline="-25000" dirty="0">
                      <a:solidFill>
                        <a:srgbClr val="FF0000"/>
                      </a:solidFill>
                    </a:rPr>
                    <a:t>1</a:t>
                  </a:r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5061773" y="5987787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>
                      <a:solidFill>
                        <a:srgbClr val="FF0000"/>
                      </a:solidFill>
                    </a:rPr>
                    <a:t>X</a:t>
                  </a:r>
                  <a:r>
                    <a:rPr lang="en-US" sz="1200" baseline="-25000" dirty="0">
                      <a:solidFill>
                        <a:srgbClr val="FF0000"/>
                      </a:solidFill>
                    </a:rPr>
                    <a:t>2</a:t>
                  </a:r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6937361" y="6017470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>
                      <a:solidFill>
                        <a:srgbClr val="FF0000"/>
                      </a:solidFill>
                    </a:rPr>
                    <a:t>X</a:t>
                  </a:r>
                  <a:r>
                    <a:rPr lang="en-US" sz="1200" baseline="-25000" dirty="0">
                      <a:solidFill>
                        <a:srgbClr val="FF0000"/>
                      </a:solidFill>
                    </a:rPr>
                    <a:t>3</a:t>
                  </a:r>
                </a:p>
              </p:txBody>
            </p:sp>
            <p:cxnSp>
              <p:nvCxnSpPr>
                <p:cNvPr id="62" name="Straight Arrow Connector 61"/>
                <p:cNvCxnSpPr>
                  <a:stCxn id="56" idx="6"/>
                  <a:endCxn id="57" idx="2"/>
                </p:cNvCxnSpPr>
                <p:nvPr/>
              </p:nvCxnSpPr>
              <p:spPr>
                <a:xfrm>
                  <a:off x="4083205" y="4593030"/>
                  <a:ext cx="978568" cy="0"/>
                </a:xfrm>
                <a:prstGeom prst="straightConnector1">
                  <a:avLst/>
                </a:prstGeom>
                <a:ln>
                  <a:solidFill>
                    <a:srgbClr val="7030A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Arrow Connector 62"/>
                <p:cNvCxnSpPr/>
                <p:nvPr/>
              </p:nvCxnSpPr>
              <p:spPr>
                <a:xfrm>
                  <a:off x="5958793" y="4593030"/>
                  <a:ext cx="978568" cy="0"/>
                </a:xfrm>
                <a:prstGeom prst="straightConnector1">
                  <a:avLst/>
                </a:prstGeom>
                <a:ln>
                  <a:solidFill>
                    <a:srgbClr val="7030A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Arrow Connector 63"/>
                <p:cNvCxnSpPr>
                  <a:stCxn id="56" idx="4"/>
                  <a:endCxn id="59" idx="0"/>
                </p:cNvCxnSpPr>
                <p:nvPr/>
              </p:nvCxnSpPr>
              <p:spPr>
                <a:xfrm>
                  <a:off x="3634696" y="5057948"/>
                  <a:ext cx="0" cy="92983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/>
                <p:cNvCxnSpPr/>
                <p:nvPr/>
              </p:nvCxnSpPr>
              <p:spPr>
                <a:xfrm>
                  <a:off x="5510284" y="5057948"/>
                  <a:ext cx="0" cy="92983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>
                  <a:off x="7381552" y="5057948"/>
                  <a:ext cx="0" cy="92983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7" name="Oval 66"/>
                <p:cNvSpPr/>
                <p:nvPr/>
              </p:nvSpPr>
              <p:spPr>
                <a:xfrm>
                  <a:off x="4133780" y="2221624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>
                      <a:solidFill>
                        <a:srgbClr val="00B0F0"/>
                      </a:solidFill>
                    </a:rPr>
                    <a:t>R</a:t>
                  </a:r>
                  <a:r>
                    <a:rPr lang="en-US" sz="1200" baseline="-25000" dirty="0">
                      <a:solidFill>
                        <a:srgbClr val="00B0F0"/>
                      </a:solidFill>
                    </a:rPr>
                    <a:t>2</a:t>
                  </a:r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009368" y="2238067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>
                      <a:solidFill>
                        <a:srgbClr val="00B0F0"/>
                      </a:solidFill>
                    </a:rPr>
                    <a:t>R</a:t>
                  </a:r>
                  <a:r>
                    <a:rPr lang="en-US" sz="1200" baseline="-25000" dirty="0">
                      <a:solidFill>
                        <a:srgbClr val="00B0F0"/>
                      </a:solidFill>
                    </a:rPr>
                    <a:t>3</a:t>
                  </a:r>
                </a:p>
              </p:txBody>
            </p:sp>
            <p:cxnSp>
              <p:nvCxnSpPr>
                <p:cNvPr id="69" name="Straight Arrow Connector 68"/>
                <p:cNvCxnSpPr>
                  <a:stCxn id="67" idx="4"/>
                  <a:endCxn id="57" idx="1"/>
                </p:cNvCxnSpPr>
                <p:nvPr/>
              </p:nvCxnSpPr>
              <p:spPr>
                <a:xfrm>
                  <a:off x="4582290" y="3151461"/>
                  <a:ext cx="610849" cy="1112821"/>
                </a:xfrm>
                <a:prstGeom prst="straightConnector1">
                  <a:avLst/>
                </a:prstGeom>
                <a:ln>
                  <a:solidFill>
                    <a:srgbClr val="00B0F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>
                  <a:stCxn id="68" idx="4"/>
                  <a:endCxn id="58" idx="1"/>
                </p:cNvCxnSpPr>
                <p:nvPr/>
              </p:nvCxnSpPr>
              <p:spPr>
                <a:xfrm>
                  <a:off x="6457878" y="3167904"/>
                  <a:ext cx="610849" cy="1112821"/>
                </a:xfrm>
                <a:prstGeom prst="straightConnector1">
                  <a:avLst/>
                </a:prstGeom>
                <a:ln>
                  <a:solidFill>
                    <a:srgbClr val="00B0F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8" name="Group 47"/>
              <p:cNvGrpSpPr/>
              <p:nvPr/>
            </p:nvGrpSpPr>
            <p:grpSpPr>
              <a:xfrm>
                <a:off x="6380933" y="2593865"/>
                <a:ext cx="1875588" cy="4709240"/>
                <a:chOff x="8273842" y="2238067"/>
                <a:chExt cx="1875588" cy="470924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9252410" y="4144554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>
                      <a:solidFill>
                        <a:srgbClr val="7030A0"/>
                      </a:solidFill>
                    </a:rPr>
                    <a:t>Y</a:t>
                  </a:r>
                  <a:r>
                    <a:rPr lang="en-US" sz="1200" baseline="-25000" dirty="0">
                      <a:solidFill>
                        <a:srgbClr val="7030A0"/>
                      </a:solidFill>
                    </a:rPr>
                    <a:t>T</a:t>
                  </a:r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9252410" y="6017470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>
                      <a:solidFill>
                        <a:srgbClr val="FF0000"/>
                      </a:solidFill>
                    </a:rPr>
                    <a:t>X</a:t>
                  </a:r>
                  <a:r>
                    <a:rPr lang="en-US" sz="1200" baseline="-25000" dirty="0">
                      <a:solidFill>
                        <a:srgbClr val="FF0000"/>
                      </a:solidFill>
                    </a:rPr>
                    <a:t>T</a:t>
                  </a:r>
                </a:p>
              </p:txBody>
            </p:sp>
            <p:cxnSp>
              <p:nvCxnSpPr>
                <p:cNvPr id="52" name="Straight Arrow Connector 51"/>
                <p:cNvCxnSpPr/>
                <p:nvPr/>
              </p:nvCxnSpPr>
              <p:spPr>
                <a:xfrm>
                  <a:off x="8273842" y="4593030"/>
                  <a:ext cx="978568" cy="0"/>
                </a:xfrm>
                <a:prstGeom prst="straightConnector1">
                  <a:avLst/>
                </a:prstGeom>
                <a:ln>
                  <a:solidFill>
                    <a:srgbClr val="7030A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Arrow Connector 52"/>
                <p:cNvCxnSpPr/>
                <p:nvPr/>
              </p:nvCxnSpPr>
              <p:spPr>
                <a:xfrm>
                  <a:off x="9696601" y="5057948"/>
                  <a:ext cx="0" cy="92983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Oval 53"/>
                <p:cNvSpPr/>
                <p:nvPr/>
              </p:nvSpPr>
              <p:spPr>
                <a:xfrm>
                  <a:off x="8324417" y="2238067"/>
                  <a:ext cx="897020" cy="929837"/>
                </a:xfrm>
                <a:prstGeom prst="ellipse">
                  <a:avLst/>
                </a:prstGeom>
                <a:noFill/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1200" dirty="0">
                      <a:solidFill>
                        <a:srgbClr val="00B0F0"/>
                      </a:solidFill>
                    </a:rPr>
                    <a:t>R</a:t>
                  </a:r>
                  <a:r>
                    <a:rPr lang="en-US" sz="1200" baseline="-25000" dirty="0">
                      <a:solidFill>
                        <a:srgbClr val="00B0F0"/>
                      </a:solidFill>
                    </a:rPr>
                    <a:t>T</a:t>
                  </a:r>
                </a:p>
              </p:txBody>
            </p:sp>
            <p:cxnSp>
              <p:nvCxnSpPr>
                <p:cNvPr id="55" name="Straight Arrow Connector 54"/>
                <p:cNvCxnSpPr>
                  <a:stCxn id="54" idx="4"/>
                  <a:endCxn id="50" idx="1"/>
                </p:cNvCxnSpPr>
                <p:nvPr/>
              </p:nvCxnSpPr>
              <p:spPr>
                <a:xfrm>
                  <a:off x="8772927" y="3167904"/>
                  <a:ext cx="610849" cy="1112821"/>
                </a:xfrm>
                <a:prstGeom prst="straightConnector1">
                  <a:avLst/>
                </a:prstGeom>
                <a:ln>
                  <a:solidFill>
                    <a:srgbClr val="00B0F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48"/>
              <p:cNvSpPr txBox="1"/>
              <p:nvPr/>
            </p:nvSpPr>
            <p:spPr>
              <a:xfrm>
                <a:off x="5421312" y="4211975"/>
                <a:ext cx="990600" cy="537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200" b="1" dirty="0">
                    <a:solidFill>
                      <a:srgbClr val="7030A0"/>
                    </a:solidFill>
                  </a:rPr>
                  <a:t>…</a:t>
                </a:r>
              </a:p>
            </p:txBody>
          </p:sp>
        </p:grpSp>
        <p:cxnSp>
          <p:nvCxnSpPr>
            <p:cNvPr id="45" name="Straight Arrow Connector 44"/>
            <p:cNvCxnSpPr/>
            <p:nvPr/>
          </p:nvCxnSpPr>
          <p:spPr>
            <a:xfrm>
              <a:off x="3153165" y="2265539"/>
              <a:ext cx="949174" cy="159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985197" y="2233642"/>
              <a:ext cx="949174" cy="159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Straight Arrow Connector 71"/>
          <p:cNvCxnSpPr>
            <a:stCxn id="34" idx="0"/>
          </p:cNvCxnSpPr>
          <p:nvPr/>
        </p:nvCxnSpPr>
        <p:spPr>
          <a:xfrm flipV="1">
            <a:off x="1111415" y="4522829"/>
            <a:ext cx="1281064" cy="358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ross 74"/>
          <p:cNvSpPr/>
          <p:nvPr/>
        </p:nvSpPr>
        <p:spPr>
          <a:xfrm rot="2865305">
            <a:off x="6173665" y="5972019"/>
            <a:ext cx="381000" cy="352491"/>
          </a:xfrm>
          <a:prstGeom prst="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76" name="Cross 75"/>
          <p:cNvSpPr/>
          <p:nvPr/>
        </p:nvSpPr>
        <p:spPr>
          <a:xfrm rot="2865305">
            <a:off x="7302419" y="5506871"/>
            <a:ext cx="381000" cy="352491"/>
          </a:xfrm>
          <a:prstGeom prst="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77" name="Cross 76"/>
          <p:cNvSpPr/>
          <p:nvPr/>
        </p:nvSpPr>
        <p:spPr>
          <a:xfrm rot="2865305">
            <a:off x="8692231" y="5992126"/>
            <a:ext cx="381000" cy="352491"/>
          </a:xfrm>
          <a:prstGeom prst="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22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5" grpId="0" uiExpand="1" animBg="1"/>
      <p:bldP spid="76" grpId="0" uiExpand="1" animBg="1"/>
      <p:bldP spid="77" grpId="0" uiExpan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Marginal predictive distribution</a:t>
            </a:r>
          </a:p>
          <a:p>
            <a:endParaRPr lang="en-US" dirty="0"/>
          </a:p>
          <a:p>
            <a:r>
              <a:rPr lang="en-US" dirty="0"/>
              <a:t>Posterior on run length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218" y="2179636"/>
            <a:ext cx="6489494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18" y="3629312"/>
            <a:ext cx="3163566" cy="895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083756" y="4770437"/>
            <a:ext cx="7004556" cy="2390775"/>
            <a:chOff x="1083756" y="4770437"/>
            <a:chExt cx="7004556" cy="2390775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3756" y="4770437"/>
              <a:ext cx="6394956" cy="2390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7173912" y="5380037"/>
              <a:ext cx="9144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7030A0"/>
                </a:solidFill>
              </a:endParaRPr>
            </a:p>
          </p:txBody>
        </p:sp>
      </p:grpSp>
      <p:sp>
        <p:nvSpPr>
          <p:cNvPr id="9" name="Oval 8"/>
          <p:cNvSpPr/>
          <p:nvPr/>
        </p:nvSpPr>
        <p:spPr>
          <a:xfrm>
            <a:off x="2803640" y="3629312"/>
            <a:ext cx="1322272" cy="531525"/>
          </a:xfrm>
          <a:prstGeom prst="ellipse">
            <a:avLst/>
          </a:prstGeom>
          <a:noFill/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649912" y="6422507"/>
            <a:ext cx="1905000" cy="531525"/>
          </a:xfrm>
          <a:prstGeom prst="ellipse">
            <a:avLst/>
          </a:prstGeom>
          <a:noFill/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83756" y="4848512"/>
            <a:ext cx="1322272" cy="531525"/>
          </a:xfrm>
          <a:prstGeom prst="ellipse">
            <a:avLst/>
          </a:prstGeom>
          <a:noFill/>
          <a:ln>
            <a:solidFill>
              <a:srgbClr val="FFFF00"/>
            </a:solidFill>
          </a:ln>
          <a:effectLst>
            <a:glow rad="101600">
              <a:srgbClr val="FF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927840" y="2255837"/>
            <a:ext cx="1627072" cy="531525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867729" y="3811223"/>
            <a:ext cx="1627072" cy="531525"/>
          </a:xfrm>
          <a:prstGeom prst="ellipse">
            <a:avLst/>
          </a:prstGeom>
          <a:noFill/>
          <a:ln>
            <a:solidFill>
              <a:schemeClr val="accent6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718040" y="2255837"/>
            <a:ext cx="2312872" cy="531525"/>
          </a:xfrm>
          <a:prstGeom prst="ellipse">
            <a:avLst/>
          </a:prstGeom>
          <a:noFill/>
          <a:ln>
            <a:solidFill>
              <a:srgbClr val="FFC000"/>
            </a:solidFill>
          </a:ln>
          <a:effectLst>
            <a:glow rad="101600">
              <a:srgbClr val="FFC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04705" y="5017909"/>
            <a:ext cx="2288607" cy="1200328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7030A0"/>
                </a:solidFill>
              </a:rPr>
              <a:t>same recursion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7030A0"/>
                </a:solidFill>
              </a:rPr>
              <a:t>step used for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7030A0"/>
                </a:solidFill>
              </a:rPr>
              <a:t>HMM updates</a:t>
            </a:r>
          </a:p>
        </p:txBody>
      </p:sp>
    </p:spTree>
    <p:extLst>
      <p:ext uri="{BB962C8B-B14F-4D97-AF65-F5344CB8AC3E}">
        <p14:creationId xmlns:p14="http://schemas.microsoft.com/office/powerpoint/2010/main" val="42207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Posteriors On Generative Parameters</a:t>
            </a:r>
            <a:br>
              <a:rPr lang="en-US" dirty="0"/>
            </a:br>
            <a:r>
              <a:rPr lang="en-US" dirty="0"/>
              <a:t>Given Run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24" y="1511939"/>
            <a:ext cx="9240573" cy="577309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                        requires inferring generative parameters</a:t>
            </a:r>
          </a:p>
          <a:p>
            <a:pPr lvl="1"/>
            <a:r>
              <a:rPr lang="en-US" dirty="0"/>
              <a:t>Only the past observations within the current run matter</a:t>
            </a:r>
          </a:p>
          <a:p>
            <a:pPr lvl="1"/>
            <a:r>
              <a:rPr lang="en-US" dirty="0"/>
              <a:t>E.g., If r</a:t>
            </a:r>
            <a:r>
              <a:rPr lang="en-US" baseline="-25000" dirty="0"/>
              <a:t>8</a:t>
            </a:r>
            <a:r>
              <a:rPr lang="en-US" dirty="0"/>
              <a:t>=3, then x</a:t>
            </a:r>
            <a:r>
              <a:rPr lang="en-US" baseline="-25000" dirty="0"/>
              <a:t>5</a:t>
            </a:r>
            <a:r>
              <a:rPr lang="en-US" dirty="0"/>
              <a:t>, x</a:t>
            </a:r>
            <a:r>
              <a:rPr lang="en-US" baseline="-25000" dirty="0"/>
              <a:t>6</a:t>
            </a:r>
            <a:r>
              <a:rPr lang="en-US" dirty="0"/>
              <a:t>, x</a:t>
            </a:r>
            <a:r>
              <a:rPr lang="en-US" baseline="-25000" dirty="0"/>
              <a:t>7</a:t>
            </a:r>
            <a:r>
              <a:rPr lang="en-US" dirty="0"/>
              <a:t> are relevant for predicting x</a:t>
            </a:r>
            <a:r>
              <a:rPr lang="en-US" baseline="-25000" dirty="0"/>
              <a:t>8</a:t>
            </a:r>
          </a:p>
          <a:p>
            <a:r>
              <a:rPr lang="en-US" dirty="0"/>
              <a:t>Suppose x is Gaussian with </a:t>
            </a:r>
            <a:r>
              <a:rPr lang="en-US" dirty="0" err="1"/>
              <a:t>nonstationary</a:t>
            </a:r>
            <a:r>
              <a:rPr lang="en-US" dirty="0"/>
              <a:t> mean</a:t>
            </a:r>
          </a:p>
          <a:p>
            <a:pPr lvl="1"/>
            <a:r>
              <a:rPr lang="en-US" dirty="0"/>
              <a:t>Start with prior, </a:t>
            </a:r>
          </a:p>
          <a:p>
            <a:pPr lvl="1"/>
            <a:r>
              <a:rPr lang="en-US" dirty="0"/>
              <a:t>Compute likelihood </a:t>
            </a:r>
          </a:p>
          <a:p>
            <a:pPr lvl="1"/>
            <a:r>
              <a:rPr lang="en-US" dirty="0"/>
              <a:t>Because x’s are assumed conditionally independent, computation can be done incrementally</a:t>
            </a:r>
          </a:p>
          <a:p>
            <a:pPr marL="604677" lvl="3" indent="0">
              <a:buNone/>
            </a:pPr>
            <a:endParaRPr lang="en-US" dirty="0"/>
          </a:p>
          <a:p>
            <a:pPr marL="604677" lvl="3" indent="0">
              <a:buNone/>
            </a:pPr>
            <a:r>
              <a:rPr lang="en-US" dirty="0"/>
              <a:t>With conjugate priors, it’s all simple bookkeeping of </a:t>
            </a:r>
            <a:r>
              <a:rPr lang="en-US" i="1" dirty="0"/>
              <a:t>sufficiency statistics</a:t>
            </a: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854678"/>
              </p:ext>
            </p:extLst>
          </p:nvPr>
        </p:nvGraphicFramePr>
        <p:xfrm>
          <a:off x="534352" y="1417637"/>
          <a:ext cx="199136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3" imgW="1422400" imgH="381000" progId="Equation.DSMT4">
                  <p:embed/>
                </p:oleObj>
              </mc:Choice>
              <mc:Fallback>
                <p:oleObj name="Equation" r:id="rId3" imgW="1422400" imgH="38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4352" y="1417637"/>
                        <a:ext cx="199136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913378"/>
              </p:ext>
            </p:extLst>
          </p:nvPr>
        </p:nvGraphicFramePr>
        <p:xfrm>
          <a:off x="3287712" y="4008437"/>
          <a:ext cx="76358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Equation" r:id="rId5" imgW="546100" imgH="292100" progId="Equation.DSMT4">
                  <p:embed/>
                </p:oleObj>
              </mc:Choice>
              <mc:Fallback>
                <p:oleObj name="Equation" r:id="rId5" imgW="546100" imgH="292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87712" y="4008437"/>
                        <a:ext cx="763587" cy="40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011874"/>
              </p:ext>
            </p:extLst>
          </p:nvPr>
        </p:nvGraphicFramePr>
        <p:xfrm>
          <a:off x="3952875" y="4595812"/>
          <a:ext cx="207803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Equation" r:id="rId7" imgW="1485900" imgH="342900" progId="Equation.DSMT4">
                  <p:embed/>
                </p:oleObj>
              </mc:Choice>
              <mc:Fallback>
                <p:oleObj name="Equation" r:id="rId7" imgW="1485900" imgH="342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52875" y="4595812"/>
                        <a:ext cx="2078038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766742"/>
              </p:ext>
            </p:extLst>
          </p:nvPr>
        </p:nvGraphicFramePr>
        <p:xfrm>
          <a:off x="1001712" y="5979833"/>
          <a:ext cx="4025900" cy="467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Equation" r:id="rId9" imgW="3175000" imgH="368300" progId="Equation.DSMT4">
                  <p:embed/>
                </p:oleObj>
              </mc:Choice>
              <mc:Fallback>
                <p:oleObj name="Equation" r:id="rId9" imgW="3175000" imgH="368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01712" y="5979833"/>
                        <a:ext cx="4025900" cy="467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673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6022" y="6103937"/>
            <a:ext cx="9240573" cy="12573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Space complexity is...     Time complexity is …</a:t>
            </a:r>
          </a:p>
          <a:p>
            <a:r>
              <a:rPr lang="en-US" dirty="0"/>
              <a:t>linear in number of data points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" y="1112837"/>
            <a:ext cx="4248150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512" y="1112837"/>
            <a:ext cx="41148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87712" y="1722437"/>
            <a:ext cx="1192178" cy="65146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7030A0"/>
                </a:solidFill>
              </a:rPr>
              <a:t>sufficient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7030A0"/>
                </a:solidFill>
              </a:rPr>
              <a:t>statistics</a:t>
            </a:r>
          </a:p>
        </p:txBody>
      </p:sp>
      <p:sp>
        <p:nvSpPr>
          <p:cNvPr id="5" name="Rectangle 4"/>
          <p:cNvSpPr/>
          <p:nvPr/>
        </p:nvSpPr>
        <p:spPr>
          <a:xfrm>
            <a:off x="2068512" y="1646237"/>
            <a:ext cx="1143000" cy="685800"/>
          </a:xfrm>
          <a:prstGeom prst="rect">
            <a:avLst/>
          </a:prstGeom>
          <a:solidFill>
            <a:srgbClr val="660066">
              <a:alpha val="2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69112" y="1341437"/>
            <a:ext cx="1981200" cy="1371600"/>
          </a:xfrm>
          <a:prstGeom prst="rect">
            <a:avLst/>
          </a:prstGeom>
          <a:solidFill>
            <a:srgbClr val="660066">
              <a:alpha val="2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D4EDB0-11F4-CA4C-AE25-6B514320E6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937" y="4236105"/>
            <a:ext cx="5511800" cy="124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3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 Jones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7" y="1570037"/>
            <a:ext cx="908685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593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Coal Mine Disasters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2236787"/>
            <a:ext cx="9115425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781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Extensions</a:t>
            </a:r>
            <a:br>
              <a:rPr lang="en-US" dirty="0"/>
            </a:br>
            <a:r>
              <a:rPr lang="en-US" dirty="0"/>
              <a:t>(Fun Final Projects!)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</a:t>
            </a:r>
            <a:r>
              <a:rPr lang="en-US" dirty="0" err="1"/>
              <a:t>Heirarchical</a:t>
            </a:r>
            <a:r>
              <a:rPr lang="en-US" dirty="0"/>
              <a:t> inference on </a:t>
            </a:r>
            <a:r>
              <a:rPr lang="en-US" dirty="0" err="1"/>
              <a:t>changepoint</a:t>
            </a:r>
            <a:r>
              <a:rPr lang="en-US" dirty="0"/>
              <a:t> prior </a:t>
            </a:r>
            <a:r>
              <a:rPr lang="el-GR" dirty="0"/>
              <a:t>λ</a:t>
            </a:r>
            <a:r>
              <a:rPr lang="en-US" dirty="0"/>
              <a:t> for </a:t>
            </a:r>
            <a:r>
              <a:rPr lang="en-US" dirty="0" err="1"/>
              <a:t>memoryless</a:t>
            </a:r>
            <a:r>
              <a:rPr lang="en-US" dirty="0"/>
              <a:t> case</a:t>
            </a:r>
          </a:p>
          <a:p>
            <a:r>
              <a:rPr lang="en-US" dirty="0"/>
              <a:t>2. Inference on hazard function parameters for </a:t>
            </a:r>
            <a:r>
              <a:rPr lang="en-US" dirty="0" err="1"/>
              <a:t>memoried</a:t>
            </a:r>
            <a:r>
              <a:rPr lang="en-US" dirty="0"/>
              <a:t> case</a:t>
            </a:r>
          </a:p>
          <a:p>
            <a:r>
              <a:rPr lang="en-US" dirty="0"/>
              <a:t>3. Can run-length representation trick be used for efficient offline inference?</a:t>
            </a:r>
          </a:p>
          <a:p>
            <a:pPr lvl="1"/>
            <a:r>
              <a:rPr lang="en-US" dirty="0"/>
              <a:t>The online algorithm is like the forward (α) computation of forward-backward </a:t>
            </a:r>
          </a:p>
          <a:p>
            <a:pPr lvl="1"/>
            <a:r>
              <a:rPr lang="en-US"/>
              <a:t>My intuition is </a:t>
            </a:r>
            <a:r>
              <a:rPr lang="en-US" dirty="0"/>
              <a:t>you can combine this with a backward calculation and do offline inference.</a:t>
            </a:r>
          </a:p>
        </p:txBody>
      </p:sp>
    </p:spTree>
    <p:extLst>
      <p:ext uri="{BB962C8B-B14F-4D97-AF65-F5344CB8AC3E}">
        <p14:creationId xmlns:p14="http://schemas.microsoft.com/office/powerpoint/2010/main" val="114931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50337" cy="5916612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err="1"/>
              <a:t>Changepoint</a:t>
            </a:r>
            <a:r>
              <a:rPr lang="en-GB" dirty="0"/>
              <a:t> Detection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Changepoints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Observed time series</a:t>
            </a:r>
          </a:p>
          <a:p>
            <a:pPr lvl="3"/>
            <a:r>
              <a:rPr lang="en-US" dirty="0"/>
              <a:t>stock market prices</a:t>
            </a:r>
          </a:p>
          <a:p>
            <a:pPr lvl="3"/>
            <a:r>
              <a:rPr lang="en-US" dirty="0"/>
              <a:t>factory accidents</a:t>
            </a:r>
          </a:p>
          <a:p>
            <a:pPr lvl="3"/>
            <a:r>
              <a:rPr lang="en-US" dirty="0"/>
              <a:t>medical monitoring</a:t>
            </a:r>
          </a:p>
          <a:p>
            <a:r>
              <a:rPr lang="en-US" dirty="0"/>
              <a:t>Dynamics over an interval are produced by some stationary generative process</a:t>
            </a:r>
          </a:p>
          <a:p>
            <a:pPr lvl="3"/>
            <a:r>
              <a:rPr lang="en-US" dirty="0"/>
              <a:t>stationary = parameters constant</a:t>
            </a:r>
          </a:p>
          <a:p>
            <a:r>
              <a:rPr lang="en-US" dirty="0" err="1"/>
              <a:t>Changepoint</a:t>
            </a:r>
            <a:r>
              <a:rPr lang="en-US" dirty="0"/>
              <a:t> = time at which generative dynamics of generative process switch</a:t>
            </a:r>
          </a:p>
          <a:p>
            <a:pPr lvl="3"/>
            <a:r>
              <a:rPr lang="en-US" dirty="0"/>
              <a:t>Latent variable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9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ozer\Desktop\Shared\ProbabilisticModels\lectures\changepoint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" y="0"/>
            <a:ext cx="10079567" cy="7559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174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Generative Model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374043" y="1570037"/>
            <a:ext cx="7332538" cy="4828617"/>
            <a:chOff x="1374043" y="1570037"/>
            <a:chExt cx="7332538" cy="4828617"/>
          </a:xfrm>
        </p:grpSpPr>
        <p:grpSp>
          <p:nvGrpSpPr>
            <p:cNvPr id="16" name="Group 15"/>
            <p:cNvGrpSpPr/>
            <p:nvPr/>
          </p:nvGrpSpPr>
          <p:grpSpPr>
            <a:xfrm>
              <a:off x="1374043" y="1798637"/>
              <a:ext cx="7332538" cy="4600017"/>
              <a:chOff x="1374043" y="1798637"/>
              <a:chExt cx="7332538" cy="4600017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1374043" y="1798637"/>
                <a:ext cx="7332538" cy="4600017"/>
                <a:chOff x="696912" y="2560637"/>
                <a:chExt cx="7559609" cy="4742468"/>
              </a:xfrm>
            </p:grpSpPr>
            <p:grpSp>
              <p:nvGrpSpPr>
                <p:cNvPr id="39" name="Group 38"/>
                <p:cNvGrpSpPr/>
                <p:nvPr/>
              </p:nvGrpSpPr>
              <p:grpSpPr>
                <a:xfrm>
                  <a:off x="696912" y="2560637"/>
                  <a:ext cx="4648196" cy="4725683"/>
                  <a:chOff x="3186185" y="2221624"/>
                  <a:chExt cx="4648196" cy="4725683"/>
                </a:xfrm>
              </p:grpSpPr>
              <p:sp>
                <p:nvSpPr>
                  <p:cNvPr id="5" name="Oval 4"/>
                  <p:cNvSpPr/>
                  <p:nvPr/>
                </p:nvSpPr>
                <p:spPr>
                  <a:xfrm>
                    <a:off x="3186185" y="4128111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2600" baseline="-25000" dirty="0">
                        <a:solidFill>
                          <a:srgbClr val="7030A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6" name="Oval 5"/>
                  <p:cNvSpPr/>
                  <p:nvPr/>
                </p:nvSpPr>
                <p:spPr>
                  <a:xfrm>
                    <a:off x="5061773" y="4128111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2600" baseline="-25000" dirty="0">
                        <a:solidFill>
                          <a:srgbClr val="7030A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7" name="Oval 6"/>
                  <p:cNvSpPr/>
                  <p:nvPr/>
                </p:nvSpPr>
                <p:spPr>
                  <a:xfrm>
                    <a:off x="6937361" y="414455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2600" baseline="-25000" dirty="0">
                        <a:solidFill>
                          <a:srgbClr val="7030A0"/>
                        </a:solidFill>
                      </a:rPr>
                      <a:t>3</a:t>
                    </a:r>
                  </a:p>
                </p:txBody>
              </p:sp>
              <p:sp>
                <p:nvSpPr>
                  <p:cNvPr id="8" name="Oval 7"/>
                  <p:cNvSpPr/>
                  <p:nvPr/>
                </p:nvSpPr>
                <p:spPr>
                  <a:xfrm>
                    <a:off x="3186185" y="598778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2600" baseline="-25000" dirty="0">
                        <a:solidFill>
                          <a:srgbClr val="FF000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>
                  <a:xfrm>
                    <a:off x="5061773" y="598778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2600" baseline="-25000" dirty="0">
                        <a:solidFill>
                          <a:srgbClr val="FF000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>
                  <a:xfrm>
                    <a:off x="6937361" y="6017470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2600" baseline="-25000" dirty="0">
                        <a:solidFill>
                          <a:srgbClr val="FF0000"/>
                        </a:solidFill>
                      </a:rPr>
                      <a:t>3</a:t>
                    </a:r>
                  </a:p>
                </p:txBody>
              </p:sp>
              <p:cxnSp>
                <p:nvCxnSpPr>
                  <p:cNvPr id="11" name="Straight Arrow Connector 10"/>
                  <p:cNvCxnSpPr>
                    <a:stCxn id="5" idx="6"/>
                    <a:endCxn id="6" idx="2"/>
                  </p:cNvCxnSpPr>
                  <p:nvPr/>
                </p:nvCxnSpPr>
                <p:spPr>
                  <a:xfrm>
                    <a:off x="4083205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Arrow Connector 11"/>
                  <p:cNvCxnSpPr/>
                  <p:nvPr/>
                </p:nvCxnSpPr>
                <p:spPr>
                  <a:xfrm>
                    <a:off x="5958793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Arrow Connector 12"/>
                  <p:cNvCxnSpPr>
                    <a:stCxn id="5" idx="4"/>
                    <a:endCxn id="8" idx="0"/>
                  </p:cNvCxnSpPr>
                  <p:nvPr/>
                </p:nvCxnSpPr>
                <p:spPr>
                  <a:xfrm>
                    <a:off x="3634696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Arrow Connector 13"/>
                  <p:cNvCxnSpPr/>
                  <p:nvPr/>
                </p:nvCxnSpPr>
                <p:spPr>
                  <a:xfrm>
                    <a:off x="5510284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Arrow Connector 14"/>
                  <p:cNvCxnSpPr/>
                  <p:nvPr/>
                </p:nvCxnSpPr>
                <p:spPr>
                  <a:xfrm>
                    <a:off x="7381552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" name="Oval 16"/>
                  <p:cNvSpPr/>
                  <p:nvPr/>
                </p:nvSpPr>
                <p:spPr>
                  <a:xfrm>
                    <a:off x="4133780" y="222162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2600" baseline="-25000" dirty="0">
                        <a:solidFill>
                          <a:srgbClr val="00B0F0"/>
                        </a:solidFill>
                      </a:rPr>
                      <a:t>2</a:t>
                    </a:r>
                  </a:p>
                </p:txBody>
              </p:sp>
              <p:sp>
                <p:nvSpPr>
                  <p:cNvPr id="18" name="Oval 17"/>
                  <p:cNvSpPr/>
                  <p:nvPr/>
                </p:nvSpPr>
                <p:spPr>
                  <a:xfrm>
                    <a:off x="6009368" y="223806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2600" baseline="-25000" dirty="0">
                        <a:solidFill>
                          <a:srgbClr val="00B0F0"/>
                        </a:solidFill>
                      </a:rPr>
                      <a:t>3</a:t>
                    </a:r>
                  </a:p>
                </p:txBody>
              </p:sp>
              <p:cxnSp>
                <p:nvCxnSpPr>
                  <p:cNvPr id="20" name="Straight Arrow Connector 19"/>
                  <p:cNvCxnSpPr>
                    <a:stCxn id="17" idx="4"/>
                    <a:endCxn id="6" idx="1"/>
                  </p:cNvCxnSpPr>
                  <p:nvPr/>
                </p:nvCxnSpPr>
                <p:spPr>
                  <a:xfrm>
                    <a:off x="4582290" y="3151461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Arrow Connector 20"/>
                  <p:cNvCxnSpPr>
                    <a:stCxn id="18" idx="4"/>
                    <a:endCxn id="7" idx="1"/>
                  </p:cNvCxnSpPr>
                  <p:nvPr/>
                </p:nvCxnSpPr>
                <p:spPr>
                  <a:xfrm>
                    <a:off x="6457878" y="3167904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Group 40"/>
                <p:cNvGrpSpPr/>
                <p:nvPr/>
              </p:nvGrpSpPr>
              <p:grpSpPr>
                <a:xfrm>
                  <a:off x="6380933" y="2593865"/>
                  <a:ext cx="1875588" cy="4709240"/>
                  <a:chOff x="8273842" y="2238067"/>
                  <a:chExt cx="1875588" cy="4709240"/>
                </a:xfrm>
              </p:grpSpPr>
              <p:sp>
                <p:nvSpPr>
                  <p:cNvPr id="31" name="Oval 30"/>
                  <p:cNvSpPr/>
                  <p:nvPr/>
                </p:nvSpPr>
                <p:spPr>
                  <a:xfrm>
                    <a:off x="9252410" y="4144554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7030A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>
                        <a:solidFill>
                          <a:srgbClr val="7030A0"/>
                        </a:solidFill>
                      </a:rPr>
                      <a:t>Y</a:t>
                    </a:r>
                    <a:r>
                      <a:rPr lang="en-US" sz="2600" baseline="-25000" dirty="0">
                        <a:solidFill>
                          <a:srgbClr val="7030A0"/>
                        </a:solidFill>
                      </a:rPr>
                      <a:t>T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9252410" y="6017470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>
                        <a:solidFill>
                          <a:srgbClr val="FF0000"/>
                        </a:solidFill>
                      </a:rPr>
                      <a:t>X</a:t>
                    </a:r>
                    <a:r>
                      <a:rPr lang="en-US" sz="2600" baseline="-25000" dirty="0">
                        <a:solidFill>
                          <a:srgbClr val="FF0000"/>
                        </a:solidFill>
                      </a:rPr>
                      <a:t>T</a:t>
                    </a:r>
                  </a:p>
                </p:txBody>
              </p:sp>
              <p:cxnSp>
                <p:nvCxnSpPr>
                  <p:cNvPr id="33" name="Straight Arrow Connector 32"/>
                  <p:cNvCxnSpPr/>
                  <p:nvPr/>
                </p:nvCxnSpPr>
                <p:spPr>
                  <a:xfrm>
                    <a:off x="8273842" y="4593030"/>
                    <a:ext cx="978568" cy="0"/>
                  </a:xfrm>
                  <a:prstGeom prst="straightConnector1">
                    <a:avLst/>
                  </a:prstGeom>
                  <a:ln>
                    <a:solidFill>
                      <a:srgbClr val="7030A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Arrow Connector 33"/>
                  <p:cNvCxnSpPr/>
                  <p:nvPr/>
                </p:nvCxnSpPr>
                <p:spPr>
                  <a:xfrm>
                    <a:off x="9696601" y="5057948"/>
                    <a:ext cx="0" cy="929837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5" name="Oval 34"/>
                  <p:cNvSpPr/>
                  <p:nvPr/>
                </p:nvSpPr>
                <p:spPr>
                  <a:xfrm>
                    <a:off x="8324417" y="2238067"/>
                    <a:ext cx="897020" cy="929837"/>
                  </a:xfrm>
                  <a:prstGeom prst="ellipse">
                    <a:avLst/>
                  </a:prstGeom>
                  <a:noFill/>
                  <a:ln>
                    <a:solidFill>
                      <a:srgbClr val="00B0F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ct val="100000"/>
                      </a:lnSpc>
                    </a:pPr>
                    <a:r>
                      <a:rPr lang="en-US" sz="2600" dirty="0">
                        <a:solidFill>
                          <a:srgbClr val="00B0F0"/>
                        </a:solidFill>
                      </a:rPr>
                      <a:t>C</a:t>
                    </a:r>
                    <a:r>
                      <a:rPr lang="en-US" sz="2600" baseline="-25000" dirty="0">
                        <a:solidFill>
                          <a:srgbClr val="00B0F0"/>
                        </a:solidFill>
                      </a:rPr>
                      <a:t>T</a:t>
                    </a:r>
                  </a:p>
                </p:txBody>
              </p:sp>
              <p:cxnSp>
                <p:nvCxnSpPr>
                  <p:cNvPr id="36" name="Straight Arrow Connector 35"/>
                  <p:cNvCxnSpPr>
                    <a:stCxn id="35" idx="4"/>
                    <a:endCxn id="31" idx="1"/>
                  </p:cNvCxnSpPr>
                  <p:nvPr/>
                </p:nvCxnSpPr>
                <p:spPr>
                  <a:xfrm>
                    <a:off x="8772927" y="3167904"/>
                    <a:ext cx="610849" cy="1112821"/>
                  </a:xfrm>
                  <a:prstGeom prst="straightConnector1">
                    <a:avLst/>
                  </a:prstGeom>
                  <a:ln>
                    <a:solidFill>
                      <a:srgbClr val="00B0F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" name="TextBox 39"/>
                <p:cNvSpPr txBox="1"/>
                <p:nvPr/>
              </p:nvSpPr>
              <p:spPr>
                <a:xfrm>
                  <a:off x="5421312" y="4211975"/>
                  <a:ext cx="990600" cy="63609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2600" b="1" dirty="0">
                      <a:solidFill>
                        <a:srgbClr val="7030A0"/>
                      </a:solidFill>
                    </a:rPr>
                    <a:t>…</a:t>
                  </a:r>
                </a:p>
              </p:txBody>
            </p:sp>
          </p:grpSp>
          <p:cxnSp>
            <p:nvCxnSpPr>
              <p:cNvPr id="4" name="Straight Arrow Connector 3"/>
              <p:cNvCxnSpPr/>
              <p:nvPr/>
            </p:nvCxnSpPr>
            <p:spPr>
              <a:xfrm>
                <a:off x="3153165" y="2265539"/>
                <a:ext cx="949174" cy="159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5985197" y="2233642"/>
                <a:ext cx="949174" cy="159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Arrow Connector 21"/>
            <p:cNvCxnSpPr>
              <a:stCxn id="17" idx="7"/>
            </p:cNvCxnSpPr>
            <p:nvPr/>
          </p:nvCxnSpPr>
          <p:spPr>
            <a:xfrm flipV="1">
              <a:off x="3035831" y="1570037"/>
              <a:ext cx="1946670" cy="3606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878512" y="1930718"/>
              <a:ext cx="1053768" cy="172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35" idx="1"/>
            </p:cNvCxnSpPr>
            <p:nvPr/>
          </p:nvCxnSpPr>
          <p:spPr>
            <a:xfrm>
              <a:off x="5573712" y="1652192"/>
              <a:ext cx="1490095" cy="3107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97876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883" y="3036640"/>
            <a:ext cx="9240573" cy="4781797"/>
          </a:xfrm>
        </p:spPr>
        <p:txBody>
          <a:bodyPr>
            <a:normAutofit/>
          </a:bodyPr>
          <a:lstStyle/>
          <a:p>
            <a:r>
              <a:rPr lang="en-US" dirty="0"/>
              <a:t>Online detection</a:t>
            </a:r>
          </a:p>
          <a:p>
            <a:pPr lvl="2"/>
            <a:r>
              <a:rPr lang="en-US" dirty="0"/>
              <a:t>P(C</a:t>
            </a:r>
            <a:r>
              <a:rPr lang="en-US" baseline="-25000" dirty="0"/>
              <a:t>t</a:t>
            </a:r>
            <a:r>
              <a:rPr lang="en-US" dirty="0"/>
              <a:t>|X</a:t>
            </a:r>
            <a:r>
              <a:rPr lang="en-US" baseline="-25000" dirty="0"/>
              <a:t>1</a:t>
            </a:r>
            <a:r>
              <a:rPr lang="en-US" dirty="0"/>
              <a:t>,…</a:t>
            </a: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dirty="0"/>
              <a:t>)</a:t>
            </a:r>
          </a:p>
          <a:p>
            <a:r>
              <a:rPr lang="en-US" dirty="0"/>
              <a:t>Offline detection</a:t>
            </a:r>
          </a:p>
          <a:p>
            <a:pPr lvl="2"/>
            <a:r>
              <a:rPr lang="en-US" dirty="0"/>
              <a:t>P(C</a:t>
            </a:r>
            <a:r>
              <a:rPr lang="en-US" baseline="-25000" dirty="0"/>
              <a:t>t</a:t>
            </a:r>
            <a:r>
              <a:rPr lang="en-US" dirty="0"/>
              <a:t>|X</a:t>
            </a:r>
            <a:r>
              <a:rPr lang="en-US" baseline="-25000" dirty="0"/>
              <a:t>1</a:t>
            </a:r>
            <a:r>
              <a:rPr lang="en-US" dirty="0"/>
              <a:t>,…X</a:t>
            </a:r>
            <a:r>
              <a:rPr lang="en-US" baseline="-25000" dirty="0"/>
              <a:t>T</a:t>
            </a:r>
            <a:r>
              <a:rPr lang="en-US" dirty="0"/>
              <a:t>)</a:t>
            </a:r>
          </a:p>
          <a:p>
            <a:r>
              <a:rPr lang="en-US" dirty="0"/>
              <a:t>Both assume parametric model of P(Y</a:t>
            </a:r>
            <a:r>
              <a:rPr lang="en-US" baseline="-25000" dirty="0"/>
              <a:t>t</a:t>
            </a:r>
            <a:r>
              <a:rPr lang="en-US" dirty="0"/>
              <a:t>|Y</a:t>
            </a:r>
            <a:r>
              <a:rPr lang="en-US" baseline="-25000" dirty="0"/>
              <a:t>t-1</a:t>
            </a:r>
            <a:r>
              <a:rPr lang="en-US" dirty="0"/>
              <a:t>,C</a:t>
            </a:r>
            <a:r>
              <a:rPr lang="en-US" baseline="-25000" dirty="0"/>
              <a:t>t</a:t>
            </a:r>
            <a:r>
              <a:rPr lang="en-US" dirty="0"/>
              <a:t>)</a:t>
            </a:r>
          </a:p>
          <a:p>
            <a:r>
              <a:rPr lang="en-US" dirty="0"/>
              <a:t>Both require marginalizing over {</a:t>
            </a:r>
            <a:r>
              <a:rPr lang="en-US" dirty="0" err="1"/>
              <a:t>Y</a:t>
            </a:r>
            <a:r>
              <a:rPr lang="en-US" baseline="-25000" dirty="0" err="1"/>
              <a:t>t</a:t>
            </a:r>
            <a:r>
              <a:rPr lang="en-US" dirty="0"/>
              <a:t>}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4712886" y="1543637"/>
            <a:ext cx="4779202" cy="2998200"/>
            <a:chOff x="696912" y="2560637"/>
            <a:chExt cx="7559609" cy="4742468"/>
          </a:xfrm>
        </p:grpSpPr>
        <p:grpSp>
          <p:nvGrpSpPr>
            <p:cNvPr id="39" name="Group 38"/>
            <p:cNvGrpSpPr/>
            <p:nvPr/>
          </p:nvGrpSpPr>
          <p:grpSpPr>
            <a:xfrm>
              <a:off x="696912" y="2560637"/>
              <a:ext cx="4648196" cy="4725683"/>
              <a:chOff x="3186185" y="2221624"/>
              <a:chExt cx="4648196" cy="4725683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186185" y="4128111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7030A0"/>
                    </a:solidFill>
                  </a:rPr>
                  <a:t>Y</a:t>
                </a:r>
                <a:r>
                  <a:rPr lang="en-US" baseline="-25000" dirty="0">
                    <a:solidFill>
                      <a:srgbClr val="7030A0"/>
                    </a:solidFill>
                  </a:rPr>
                  <a:t>1</a:t>
                </a: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5061773" y="4128111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7030A0"/>
                    </a:solidFill>
                  </a:rPr>
                  <a:t>Y</a:t>
                </a:r>
                <a:r>
                  <a:rPr lang="en-US" baseline="-25000" dirty="0">
                    <a:solidFill>
                      <a:srgbClr val="7030A0"/>
                    </a:solidFill>
                  </a:rPr>
                  <a:t>2</a:t>
                </a: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6937361" y="4144554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7030A0"/>
                    </a:solidFill>
                  </a:rPr>
                  <a:t>Y</a:t>
                </a:r>
                <a:r>
                  <a:rPr lang="en-US" baseline="-25000" dirty="0">
                    <a:solidFill>
                      <a:srgbClr val="7030A0"/>
                    </a:solidFill>
                  </a:rPr>
                  <a:t>3</a:t>
                </a: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186185" y="5987787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X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061773" y="5987787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X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6937361" y="6017470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X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cxnSp>
            <p:nvCxnSpPr>
              <p:cNvPr id="11" name="Straight Arrow Connector 10"/>
              <p:cNvCxnSpPr>
                <a:stCxn id="5" idx="6"/>
                <a:endCxn id="6" idx="2"/>
              </p:cNvCxnSpPr>
              <p:nvPr/>
            </p:nvCxnSpPr>
            <p:spPr>
              <a:xfrm>
                <a:off x="4083205" y="4593030"/>
                <a:ext cx="978568" cy="0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5958793" y="4593030"/>
                <a:ext cx="978568" cy="0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>
                <a:stCxn id="5" idx="4"/>
                <a:endCxn id="8" idx="0"/>
              </p:cNvCxnSpPr>
              <p:nvPr/>
            </p:nvCxnSpPr>
            <p:spPr>
              <a:xfrm>
                <a:off x="3634696" y="5057948"/>
                <a:ext cx="0" cy="9298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510284" y="5057948"/>
                <a:ext cx="0" cy="9298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7381552" y="5057948"/>
                <a:ext cx="0" cy="9298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4133780" y="2221624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00B0F0"/>
                    </a:solidFill>
                  </a:rPr>
                  <a:t>C</a:t>
                </a:r>
                <a:r>
                  <a:rPr lang="en-US" baseline="-25000" dirty="0">
                    <a:solidFill>
                      <a:srgbClr val="00B0F0"/>
                    </a:solidFill>
                  </a:rPr>
                  <a:t>2</a:t>
                </a: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009368" y="2238067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00B0F0"/>
                    </a:solidFill>
                  </a:rPr>
                  <a:t>C</a:t>
                </a:r>
                <a:r>
                  <a:rPr lang="en-US" baseline="-25000" dirty="0">
                    <a:solidFill>
                      <a:srgbClr val="00B0F0"/>
                    </a:solidFill>
                  </a:rPr>
                  <a:t>3</a:t>
                </a:r>
              </a:p>
            </p:txBody>
          </p:sp>
          <p:cxnSp>
            <p:nvCxnSpPr>
              <p:cNvPr id="20" name="Straight Arrow Connector 19"/>
              <p:cNvCxnSpPr>
                <a:stCxn id="17" idx="4"/>
                <a:endCxn id="6" idx="1"/>
              </p:cNvCxnSpPr>
              <p:nvPr/>
            </p:nvCxnSpPr>
            <p:spPr>
              <a:xfrm>
                <a:off x="4582290" y="3151461"/>
                <a:ext cx="610849" cy="1112821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8" idx="4"/>
                <a:endCxn id="7" idx="1"/>
              </p:cNvCxnSpPr>
              <p:nvPr/>
            </p:nvCxnSpPr>
            <p:spPr>
              <a:xfrm>
                <a:off x="6457878" y="3167904"/>
                <a:ext cx="610849" cy="1112821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6380933" y="2593865"/>
              <a:ext cx="1875588" cy="4709240"/>
              <a:chOff x="8273842" y="2238067"/>
              <a:chExt cx="1875588" cy="470924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9252410" y="4144554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7030A0"/>
                    </a:solidFill>
                  </a:rPr>
                  <a:t>Y</a:t>
                </a:r>
                <a:r>
                  <a:rPr lang="en-US" baseline="-25000" dirty="0">
                    <a:solidFill>
                      <a:srgbClr val="7030A0"/>
                    </a:solidFill>
                  </a:rPr>
                  <a:t>T</a:t>
                </a: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9252410" y="6017470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X</a:t>
                </a:r>
                <a:r>
                  <a:rPr lang="en-US" baseline="-25000" dirty="0">
                    <a:solidFill>
                      <a:srgbClr val="FF0000"/>
                    </a:solidFill>
                  </a:rPr>
                  <a:t>T</a:t>
                </a:r>
              </a:p>
            </p:txBody>
          </p:sp>
          <p:cxnSp>
            <p:nvCxnSpPr>
              <p:cNvPr id="33" name="Straight Arrow Connector 32"/>
              <p:cNvCxnSpPr/>
              <p:nvPr/>
            </p:nvCxnSpPr>
            <p:spPr>
              <a:xfrm>
                <a:off x="8273842" y="4593030"/>
                <a:ext cx="978568" cy="0"/>
              </a:xfrm>
              <a:prstGeom prst="straightConnector1">
                <a:avLst/>
              </a:prstGeom>
              <a:ln>
                <a:solidFill>
                  <a:srgbClr val="7030A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>
                <a:off x="9696601" y="5057948"/>
                <a:ext cx="0" cy="9298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>
                <a:off x="8324417" y="2238067"/>
                <a:ext cx="897020" cy="929837"/>
              </a:xfrm>
              <a:prstGeom prst="ellips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dirty="0">
                    <a:solidFill>
                      <a:srgbClr val="00B0F0"/>
                    </a:solidFill>
                  </a:rPr>
                  <a:t>C</a:t>
                </a:r>
                <a:r>
                  <a:rPr lang="en-US" baseline="-25000" dirty="0">
                    <a:solidFill>
                      <a:srgbClr val="00B0F0"/>
                    </a:solidFill>
                  </a:rPr>
                  <a:t>T</a:t>
                </a:r>
              </a:p>
            </p:txBody>
          </p:sp>
          <p:cxnSp>
            <p:nvCxnSpPr>
              <p:cNvPr id="36" name="Straight Arrow Connector 35"/>
              <p:cNvCxnSpPr>
                <a:stCxn id="35" idx="4"/>
                <a:endCxn id="31" idx="1"/>
              </p:cNvCxnSpPr>
              <p:nvPr/>
            </p:nvCxnSpPr>
            <p:spPr>
              <a:xfrm>
                <a:off x="8772927" y="3167904"/>
                <a:ext cx="610849" cy="1112821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5421311" y="4211975"/>
              <a:ext cx="990601" cy="584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b="1" dirty="0">
                  <a:solidFill>
                    <a:srgbClr val="7030A0"/>
                  </a:solidFill>
                </a:rPr>
                <a:t>…</a:t>
              </a:r>
            </a:p>
          </p:txBody>
        </p:sp>
      </p:grpSp>
      <p:cxnSp>
        <p:nvCxnSpPr>
          <p:cNvPr id="16" name="Straight Arrow Connector 15"/>
          <p:cNvCxnSpPr>
            <a:stCxn id="17" idx="6"/>
            <a:endCxn id="18" idx="2"/>
          </p:cNvCxnSpPr>
          <p:nvPr/>
        </p:nvCxnSpPr>
        <p:spPr>
          <a:xfrm>
            <a:off x="5879056" y="1837560"/>
            <a:ext cx="618653" cy="10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35" idx="2"/>
          </p:cNvCxnSpPr>
          <p:nvPr/>
        </p:nvCxnSpPr>
        <p:spPr>
          <a:xfrm>
            <a:off x="7699662" y="1858566"/>
            <a:ext cx="63864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7" idx="7"/>
          </p:cNvCxnSpPr>
          <p:nvPr/>
        </p:nvCxnSpPr>
        <p:spPr>
          <a:xfrm flipV="1">
            <a:off x="5796006" y="1341437"/>
            <a:ext cx="979055" cy="288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478712" y="1485581"/>
            <a:ext cx="883451" cy="263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35" idx="1"/>
          </p:cNvCxnSpPr>
          <p:nvPr/>
        </p:nvCxnSpPr>
        <p:spPr>
          <a:xfrm>
            <a:off x="7554912" y="1112837"/>
            <a:ext cx="866449" cy="537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96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Alternative Representation of </a:t>
            </a:r>
            <a:r>
              <a:rPr lang="en-US" dirty="0" err="1"/>
              <a:t>Changepoints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265237"/>
            <a:ext cx="4452276" cy="6095999"/>
          </a:xfrm>
          <a:ln>
            <a:noFill/>
          </a:ln>
        </p:spPr>
        <p:txBody>
          <a:bodyPr/>
          <a:lstStyle/>
          <a:p>
            <a:r>
              <a:rPr lang="en-US" dirty="0"/>
              <a:t>Run</a:t>
            </a:r>
          </a:p>
          <a:p>
            <a:pPr lvl="2"/>
            <a:r>
              <a:rPr lang="en-US" dirty="0"/>
              <a:t>Number of time steps during which generative process is stationary</a:t>
            </a:r>
          </a:p>
          <a:p>
            <a:r>
              <a:rPr lang="en-US" dirty="0"/>
              <a:t>E.g.,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Q </a:t>
            </a:r>
            <a:r>
              <a:rPr lang="en-US" dirty="0" err="1">
                <a:solidFill>
                  <a:srgbClr val="FF0000"/>
                </a:solidFill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 R </a:t>
            </a:r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 S 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       4                     9                 3</a:t>
            </a:r>
          </a:p>
          <a:p>
            <a:endParaRPr lang="en-US" dirty="0"/>
          </a:p>
          <a:p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: how long is the run</a:t>
            </a:r>
            <a:br>
              <a:rPr lang="en-US" dirty="0"/>
            </a:br>
            <a:r>
              <a:rPr lang="en-US" dirty="0"/>
              <a:t>up-to-but-not-including time 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1382712" y="3592725"/>
            <a:ext cx="457200" cy="914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16200000">
            <a:off x="2868615" y="3097425"/>
            <a:ext cx="457200" cy="1905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4087812" y="3859427"/>
            <a:ext cx="457200" cy="3810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112" y="1476992"/>
            <a:ext cx="4741250" cy="600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465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Bayesian Online </a:t>
            </a:r>
            <a:r>
              <a:rPr lang="en-US" dirty="0" err="1"/>
              <a:t>Changepoint</a:t>
            </a:r>
            <a:r>
              <a:rPr lang="en-US" dirty="0"/>
              <a:t> Detection</a:t>
            </a:r>
            <a:br>
              <a:rPr lang="en-US" dirty="0"/>
            </a:br>
            <a:r>
              <a:rPr lang="en-US" dirty="0"/>
              <a:t>(Adams &amp; MacKay, 2007)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 is a random variable</a:t>
            </a:r>
          </a:p>
          <a:p>
            <a:pPr lvl="2"/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>
                <a:sym typeface="Symbol"/>
              </a:rPr>
              <a:t>   </a:t>
            </a:r>
            <a:r>
              <a:rPr lang="en-US" dirty="0"/>
              <a:t> {0,1, 2, 3, …, t-1}</a:t>
            </a:r>
          </a:p>
          <a:p>
            <a:r>
              <a:rPr lang="en-US" dirty="0"/>
              <a:t>Compute posterior </a:t>
            </a:r>
          </a:p>
          <a:p>
            <a:pPr lvl="2"/>
            <a:r>
              <a:rPr lang="en-US" dirty="0"/>
              <a:t>P(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 | 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dirty="0"/>
              <a:t>)</a:t>
            </a:r>
          </a:p>
          <a:p>
            <a:r>
              <a:rPr lang="en-US" dirty="0"/>
              <a:t>Transitions</a:t>
            </a:r>
          </a:p>
          <a:p>
            <a:pPr lvl="3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baseline="-25000" dirty="0" err="1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= 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</a:rPr>
              <a:t>t-1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+ 1</a:t>
            </a:r>
          </a:p>
          <a:p>
            <a:pPr lvl="3"/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US" baseline="-25000" dirty="0" err="1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= 0 </a:t>
            </a:r>
          </a:p>
          <a:p>
            <a:pPr lvl="2"/>
            <a:r>
              <a:rPr lang="en-US" dirty="0"/>
              <a:t>Otherwise, P(</a:t>
            </a:r>
            <a:r>
              <a:rPr lang="en-US" dirty="0" err="1"/>
              <a:t>R</a:t>
            </a:r>
            <a:r>
              <a:rPr lang="en-US" baseline="-25000" dirty="0" err="1"/>
              <a:t>t</a:t>
            </a:r>
            <a:r>
              <a:rPr lang="en-US" dirty="0"/>
              <a:t> | R</a:t>
            </a:r>
            <a:r>
              <a:rPr lang="en-US" baseline="-25000" dirty="0"/>
              <a:t>t-1</a:t>
            </a:r>
            <a:r>
              <a:rPr lang="en-US" dirty="0"/>
              <a:t>) = 0 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735637" y="1827212"/>
            <a:ext cx="3581400" cy="4914900"/>
            <a:chOff x="5735637" y="1827212"/>
            <a:chExt cx="3581400" cy="49149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5637" y="1827212"/>
              <a:ext cx="3571875" cy="157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2312" y="3551237"/>
              <a:ext cx="3514725" cy="152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2312" y="5303837"/>
              <a:ext cx="3457575" cy="143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522542"/>
              </p:ext>
            </p:extLst>
          </p:nvPr>
        </p:nvGraphicFramePr>
        <p:xfrm>
          <a:off x="1154112" y="2202050"/>
          <a:ext cx="22225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7" imgW="177800" imgH="177800" progId="Equation.DSMT4">
                  <p:embed/>
                </p:oleObj>
              </mc:Choice>
              <mc:Fallback>
                <p:oleObj name="Equation" r:id="rId7" imgW="177800" imgH="177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54112" y="2202050"/>
                        <a:ext cx="222250" cy="22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DC83BCF-2CE8-A84E-AC98-9048D097A94F}"/>
              </a:ext>
            </a:extLst>
          </p:cNvPr>
          <p:cNvSpPr/>
          <p:nvPr/>
        </p:nvSpPr>
        <p:spPr>
          <a:xfrm>
            <a:off x="5116512" y="5227637"/>
            <a:ext cx="4572000" cy="190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86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Online </a:t>
            </a:r>
            <a:r>
              <a:rPr lang="en-US" dirty="0" err="1"/>
              <a:t>Changepoint</a:t>
            </a:r>
            <a:r>
              <a:rPr lang="en-US" dirty="0"/>
              <a:t> Detection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8" y="1570038"/>
            <a:ext cx="1003369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5EA6C22-F82A-EB49-8716-3BDFEF891B3A}"/>
              </a:ext>
            </a:extLst>
          </p:cNvPr>
          <p:cNvSpPr/>
          <p:nvPr/>
        </p:nvSpPr>
        <p:spPr>
          <a:xfrm>
            <a:off x="-522288" y="3703637"/>
            <a:ext cx="11049000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1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Default2015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3100" b="1" dirty="0">
            <a:solidFill>
              <a:srgbClr val="0F6FC6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4959</TotalTime>
  <Words>742</Words>
  <Application>Microsoft Macintosh PowerPoint</Application>
  <PresentationFormat>Custom</PresentationFormat>
  <Paragraphs>174</Paragraphs>
  <Slides>18</Slides>
  <Notes>9</Notes>
  <HiddenSlides>1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ＭＳ Ｐゴシック</vt:lpstr>
      <vt:lpstr>Arial</vt:lpstr>
      <vt:lpstr>Calibri</vt:lpstr>
      <vt:lpstr>Cambria Math</vt:lpstr>
      <vt:lpstr>Lucida Sans Unicode</vt:lpstr>
      <vt:lpstr>Symbol</vt:lpstr>
      <vt:lpstr>Times New Roman</vt:lpstr>
      <vt:lpstr>Wingdings</vt:lpstr>
      <vt:lpstr>Default2015</vt:lpstr>
      <vt:lpstr>Equation</vt:lpstr>
      <vt:lpstr>CSCI 5822 Probabilistic Models of Human and Machine Learning</vt:lpstr>
      <vt:lpstr>Changepoint Detection</vt:lpstr>
      <vt:lpstr>Changepoints</vt:lpstr>
      <vt:lpstr>PowerPoint Presentation</vt:lpstr>
      <vt:lpstr>Generative Model</vt:lpstr>
      <vt:lpstr>Two Tasks</vt:lpstr>
      <vt:lpstr>Alternative Representation of Changepoints</vt:lpstr>
      <vt:lpstr>Bayesian Online Changepoint Detection (Adams &amp; MacKay, 2007)</vt:lpstr>
      <vt:lpstr>Bayesian Online Changepoint Detection</vt:lpstr>
      <vt:lpstr>Run Length: Memoryless Transition</vt:lpstr>
      <vt:lpstr>Run Length: Memoried Transition</vt:lpstr>
      <vt:lpstr>Representation Shift</vt:lpstr>
      <vt:lpstr>Inference</vt:lpstr>
      <vt:lpstr>Posteriors On Generative Parameters Given Run Length</vt:lpstr>
      <vt:lpstr>Algorithm</vt:lpstr>
      <vt:lpstr>Dow Jones</vt:lpstr>
      <vt:lpstr>Coal Mine Disasters</vt:lpstr>
      <vt:lpstr>Extensions (Fun Final Projects!)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and Role Discovery In Social Networks</dc:title>
  <dc:creator>mozer</dc:creator>
  <cp:lastModifiedBy>Michael C Mozer</cp:lastModifiedBy>
  <cp:revision>140</cp:revision>
  <dcterms:modified xsi:type="dcterms:W3CDTF">2018-04-26T16:06:06Z</dcterms:modified>
</cp:coreProperties>
</file>