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4" r:id="rId1"/>
  </p:sldMasterIdLst>
  <p:notesMasterIdLst>
    <p:notesMasterId r:id="rId52"/>
  </p:notesMasterIdLst>
  <p:sldIdLst>
    <p:sldId id="284" r:id="rId2"/>
    <p:sldId id="256" r:id="rId3"/>
    <p:sldId id="285" r:id="rId4"/>
    <p:sldId id="286" r:id="rId5"/>
    <p:sldId id="366" r:id="rId6"/>
    <p:sldId id="36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8" r:id="rId28"/>
    <p:sldId id="369" r:id="rId29"/>
    <p:sldId id="370" r:id="rId30"/>
    <p:sldId id="372" r:id="rId31"/>
    <p:sldId id="373" r:id="rId32"/>
    <p:sldId id="374" r:id="rId33"/>
    <p:sldId id="371" r:id="rId34"/>
    <p:sldId id="287" r:id="rId35"/>
    <p:sldId id="288" r:id="rId36"/>
    <p:sldId id="293" r:id="rId37"/>
    <p:sldId id="294" r:id="rId38"/>
    <p:sldId id="295" r:id="rId39"/>
    <p:sldId id="289" r:id="rId40"/>
    <p:sldId id="291" r:id="rId41"/>
    <p:sldId id="290" r:id="rId42"/>
    <p:sldId id="297" r:id="rId43"/>
    <p:sldId id="296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10058400" cy="7772400"/>
  <p:notesSz cx="7772400" cy="10058400"/>
  <p:defaultTextStyle>
    <a:defPPr>
      <a:defRPr lang="en-GB"/>
    </a:defPPr>
    <a:lvl1pPr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302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61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2013" indent="-214313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79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C"/>
    <a:srgbClr val="00E7EB"/>
    <a:srgbClr val="9B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95" autoAdjust="0"/>
    <p:restoredTop sz="94072"/>
  </p:normalViewPr>
  <p:slideViewPr>
    <p:cSldViewPr snapToGrid="0" snapToObjects="1">
      <p:cViewPr varScale="1">
        <p:scale>
          <a:sx n="147" d="100"/>
          <a:sy n="147" d="100"/>
        </p:scale>
        <p:origin x="1064" y="208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Relationship Id="rId4" Type="http://schemas.openxmlformats.org/officeDocument/2006/relationships/image" Target="../media/image7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0.emf"/><Relationship Id="rId1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99BAB-896B-CB40-9CFD-9BB5B5295A92}" type="datetimeFigureOut">
              <a:rPr lang="en-US" smtClean="0"/>
              <a:t>4/17/18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6213" y="754063"/>
            <a:ext cx="487997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E94BB-9C75-154C-9EDE-3C299E9A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4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black box function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3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optimum:</a:t>
            </a:r>
            <a:r>
              <a:rPr lang="en-US" baseline="0" dirty="0"/>
              <a:t> </a:t>
            </a:r>
          </a:p>
          <a:p>
            <a:r>
              <a:rPr lang="en-US" dirty="0"/>
              <a:t>fade from easy to semi-hard</a:t>
            </a:r>
          </a:p>
          <a:p>
            <a:r>
              <a:rPr lang="en-US" dirty="0"/>
              <a:t>repetitions</a:t>
            </a:r>
            <a:r>
              <a:rPr lang="en-US" baseline="0" dirty="0"/>
              <a:t> early , alternations 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CB43A-4281-C549-989F-E279C921FA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77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Been using this method</a:t>
            </a:r>
            <a:r>
              <a:rPr lang="en-US" baseline="0" dirty="0"/>
              <a:t> to test many ideas, </a:t>
            </a:r>
          </a:p>
          <a:p>
            <a:r>
              <a:rPr lang="en-US" baseline="0" dirty="0"/>
              <a:t>most recently with Karen: can we nudge choice with color? </a:t>
            </a:r>
          </a:p>
          <a:p>
            <a:r>
              <a:rPr lang="en-US" baseline="0" dirty="0"/>
              <a:t>with </a:t>
            </a:r>
            <a:r>
              <a:rPr lang="en-US" baseline="0" dirty="0" err="1"/>
              <a:t>WootMath</a:t>
            </a:r>
            <a:r>
              <a:rPr lang="en-US" baseline="0" dirty="0"/>
              <a:t>: can we manipulate the design of educational games to maximize engagement?</a:t>
            </a:r>
          </a:p>
          <a:p>
            <a:r>
              <a:rPr lang="en-US" baseline="0" dirty="0"/>
              <a:t>looking for more ideas about spaces to explore for concept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44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ALLIE: </a:t>
            </a:r>
            <a:r>
              <a:rPr lang="en-US"/>
              <a:t>NSF Grad Fellowship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52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What guarantees global optimum?  </a:t>
            </a:r>
            <a:r>
              <a:rPr kumimoji="1" lang="en-US" altLang="ja-JP" dirty="0" err="1"/>
              <a:t>nonparmetric</a:t>
            </a:r>
            <a:r>
              <a:rPr kumimoji="1" lang="en-US" altLang="ja-JP" dirty="0"/>
              <a:t> function approximation of GP -&gt; arbitrary accuracy of fit given enough data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34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Acquisition function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86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Weighted version of probability of improvement (PI): WEIGHTING BY AMOUNT OF IMPROVEMENT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</a:t>
            </a:r>
            <a:r>
              <a:rPr kumimoji="1" lang="en-US" altLang="ja-JP" baseline="0" dirty="0"/>
              <a:t> are computing (mu-y*) because we expect mu to be above y*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25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Ask </a:t>
            </a:r>
            <a:r>
              <a:rPr kumimoji="1" lang="en-US" altLang="ja-JP" dirty="0" err="1"/>
              <a:t>mohammad</a:t>
            </a:r>
            <a:r>
              <a:rPr kumimoji="1" lang="en-US" altLang="ja-JP" dirty="0"/>
              <a:t> for more details on </a:t>
            </a:r>
            <a:r>
              <a:rPr kumimoji="1" lang="en-US" altLang="ja-JP" dirty="0" err="1"/>
              <a:t>thursday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TS = </a:t>
            </a:r>
            <a:r>
              <a:rPr kumimoji="1" lang="en-US" altLang="ja-JP" dirty="0" err="1"/>
              <a:t>thompson</a:t>
            </a:r>
            <a:r>
              <a:rPr kumimoji="1" lang="en-US" altLang="ja-JP" baseline="0" dirty="0"/>
              <a:t> sampling</a:t>
            </a:r>
          </a:p>
          <a:p>
            <a:r>
              <a:rPr kumimoji="1" lang="en-US" altLang="ja-JP" baseline="0" dirty="0"/>
              <a:t>PES = predictive entropy search:  what data point will tell you the most about which input is the optimum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72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Usually this is taught as a warm up to using GPs as it’s a simpler</a:t>
            </a:r>
            <a:r>
              <a:rPr kumimoji="1" lang="en-US" altLang="ja-JP" baseline="0" dirty="0"/>
              <a:t> case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77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we’re doing Thompson sampling…what would that entail:  draw W values for each arm from posterior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18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/>
              <a:t>Geostatistics</a:t>
            </a:r>
            <a:r>
              <a:rPr kumimoji="1" lang="en-US" altLang="ja-JP" dirty="0"/>
              <a:t>:</a:t>
            </a:r>
            <a:r>
              <a:rPr kumimoji="1" lang="en-US" altLang="ja-JP" baseline="0" dirty="0"/>
              <a:t>  some resource that is geographically distributed (e.g., oil underground)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traffic congestion: where along highway is the point of minimum speed? 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34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If</a:t>
            </a:r>
            <a:r>
              <a:rPr kumimoji="1" lang="en-US" altLang="ja-JP" baseline="0" dirty="0"/>
              <a:t> the arms aren’t independent, but you can predict the outcome of one arm from the outcome of another arm, </a:t>
            </a:r>
            <a:r>
              <a:rPr kumimoji="1" lang="en-US" altLang="ja-JP" baseline="0" dirty="0" err="1"/>
              <a:t>multiarm</a:t>
            </a:r>
            <a:r>
              <a:rPr kumimoji="1" lang="en-US" altLang="ja-JP" baseline="0" dirty="0"/>
              <a:t> bandits are not the ideal solution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89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NIG -- Normal </a:t>
            </a:r>
            <a:r>
              <a:rPr kumimoji="1" lang="en-US" altLang="ja-JP" dirty="0"/>
              <a:t>– inverse gamma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GPs: same idea with x mapped to higher</a:t>
            </a:r>
            <a:r>
              <a:rPr kumimoji="1" lang="en-US" altLang="ja-JP" baseline="0" dirty="0"/>
              <a:t> dimensional space -&gt; linear model in </a:t>
            </a:r>
            <a:r>
              <a:rPr kumimoji="1" lang="en-US" altLang="ja-JP" baseline="0" dirty="0" err="1"/>
              <a:t>x_expanded</a:t>
            </a:r>
            <a:r>
              <a:rPr kumimoji="1" lang="en-US" altLang="ja-JP" baseline="0" dirty="0"/>
              <a:t> has more flexibility than linear model in x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4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this point build up to punch : it would seem hopeless to optimize because you’d have to run hundreds</a:t>
            </a:r>
            <a:r>
              <a:rPr lang="en-US" baseline="0" dirty="0"/>
              <a:t> of subjects at each of a very large number of policies.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CB43A-4281-C549-989F-E279C921FA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99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much fancier nonlinear techniques from machine learning and statistics like </a:t>
            </a:r>
            <a:r>
              <a:rPr lang="en-US" dirty="0" err="1"/>
              <a:t>Guassian</a:t>
            </a:r>
            <a:r>
              <a:rPr lang="en-US" dirty="0"/>
              <a:t> process surrogate-based regression.</a:t>
            </a:r>
          </a:p>
          <a:p>
            <a:r>
              <a:rPr lang="en-US" dirty="0"/>
              <a:t>Allows functions of arbitrary shape with only constraint being smoothness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CB43A-4281-C549-989F-E279C921FA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3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Bayesian</a:t>
            </a:r>
            <a:r>
              <a:rPr lang="en-US" baseline="0" dirty="0"/>
              <a:t> technique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CB43A-4281-C549-989F-E279C921FA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28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fit model parameters with hierarchical </a:t>
            </a:r>
            <a:r>
              <a:rPr lang="en-US" dirty="0" err="1"/>
              <a:t>bayesian</a:t>
            </a:r>
            <a:r>
              <a:rPr lang="en-US" dirty="0"/>
              <a:t> inference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88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1-5 scale / GLOPNOR : rating &gt; 3</a:t>
            </a:r>
          </a:p>
          <a:p>
            <a:r>
              <a:rPr lang="en-US" dirty="0"/>
              <a:t>JERRY</a:t>
            </a:r>
            <a:r>
              <a:rPr lang="en-US" baseline="0" dirty="0"/>
              <a:t> KNOWS THIS DATA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CB43A-4281-C549-989F-E279C921FA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60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fading studies from the</a:t>
            </a:r>
            <a:r>
              <a:rPr lang="en-US" baseline="0" dirty="0"/>
              <a:t> animal literature; less so with human</a:t>
            </a:r>
          </a:p>
          <a:p>
            <a:r>
              <a:rPr lang="en-US" dirty="0" err="1"/>
              <a:t>Pashler</a:t>
            </a:r>
            <a:r>
              <a:rPr lang="en-US" dirty="0"/>
              <a:t> &amp; </a:t>
            </a:r>
            <a:r>
              <a:rPr lang="en-US" dirty="0" err="1"/>
              <a:t>Mozer</a:t>
            </a:r>
            <a:r>
              <a:rPr lang="en-US" dirty="0"/>
              <a:t> with artificial stimuli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1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  <a:r>
              <a:rPr lang="en-US" baseline="0" dirty="0"/>
              <a:t> </a:t>
            </a:r>
            <a:r>
              <a:rPr lang="en-US" baseline="0" dirty="0" err="1"/>
              <a:t>pos</a:t>
            </a:r>
            <a:r>
              <a:rPr lang="en-US" baseline="0" dirty="0"/>
              <a:t>, 12 </a:t>
            </a:r>
            <a:r>
              <a:rPr lang="en-US" baseline="0" dirty="0" err="1"/>
              <a:t>neg</a:t>
            </a:r>
            <a:r>
              <a:rPr lang="en-US" baseline="0" dirty="0"/>
              <a:t> (?)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CB43A-4281-C549-989F-E279C921FA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7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0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1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3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79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70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0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75000"/>
                  </a:schemeClr>
                </a:solidFill>
              </a:defRPr>
            </a:lvl3pPr>
            <a:lvl4pPr marL="566928" indent="-164592">
              <a:spcBef>
                <a:spcPts val="1323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1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1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0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6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8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5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altLang="ja-JP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8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4/17/18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6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defTabSz="1007943" rtl="0" eaLnBrk="1" latinLnBrk="0" hangingPunct="1">
        <a:spcBef>
          <a:spcPct val="0"/>
        </a:spcBef>
        <a:buNone/>
        <a:defRPr kumimoji="1"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kumimoji="1"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kumimoji="1"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kumimoji="1"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e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indiana.edu/~pcl/rgoldsto/curvemorph/bezier-curve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8.jpeg"/><Relationship Id="rId4" Type="http://schemas.openxmlformats.org/officeDocument/2006/relationships/image" Target="../media/image6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jpeg"/><Relationship Id="rId3" Type="http://schemas.openxmlformats.org/officeDocument/2006/relationships/image" Target="../media/image10.jpeg"/><Relationship Id="rId7" Type="http://schemas.openxmlformats.org/officeDocument/2006/relationships/image" Target="../media/image7.emf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Relationship Id="rId1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6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1.emf"/><Relationship Id="rId11" Type="http://schemas.openxmlformats.org/officeDocument/2006/relationships/image" Target="../media/image73.e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70.emf"/><Relationship Id="rId9" Type="http://schemas.openxmlformats.org/officeDocument/2006/relationships/image" Target="../media/image72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73.emf"/><Relationship Id="rId5" Type="http://schemas.openxmlformats.org/officeDocument/2006/relationships/image" Target="../media/image74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75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76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7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91.jpeg"/><Relationship Id="rId10" Type="http://schemas.openxmlformats.org/officeDocument/2006/relationships/image" Target="../media/image92.jpeg"/><Relationship Id="rId4" Type="http://schemas.openxmlformats.org/officeDocument/2006/relationships/image" Target="../media/image90.jpeg"/><Relationship Id="rId9" Type="http://schemas.openxmlformats.org/officeDocument/2006/relationships/image" Target="../media/image8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Bayesian Optimization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39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Gaussian Process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Assumes only that functions are smooth</a:t>
            </a:r>
          </a:p>
          <a:p>
            <a:pPr lvl="2"/>
            <a:r>
              <a:rPr lang="en-US" dirty="0"/>
              <a:t>How smooth is determined by the data</a:t>
            </a:r>
          </a:p>
          <a:p>
            <a:r>
              <a:rPr lang="en-US" dirty="0"/>
              <a:t>Uses data efficiently</a:t>
            </a:r>
          </a:p>
          <a:p>
            <a:r>
              <a:rPr lang="en-US" dirty="0"/>
              <a:t>Accommodates noisy data</a:t>
            </a:r>
          </a:p>
          <a:p>
            <a:r>
              <a:rPr lang="en-US" dirty="0"/>
              <a:t>Produces estimates of both function</a:t>
            </a:r>
            <a:br>
              <a:rPr lang="en-US" dirty="0"/>
            </a:br>
            <a:r>
              <a:rPr lang="en-US" dirty="0"/>
              <a:t>shape and uncertainty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nonlinearRegress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695" y="2570495"/>
            <a:ext cx="3017520" cy="304895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5790379" y="3490297"/>
            <a:ext cx="2696506" cy="1044308"/>
          </a:xfrm>
          <a:custGeom>
            <a:avLst/>
            <a:gdLst>
              <a:gd name="connsiteX0" fmla="*/ 0 w 3710014"/>
              <a:gd name="connsiteY0" fmla="*/ 924263 h 1826162"/>
              <a:gd name="connsiteX1" fmla="*/ 785453 w 3710014"/>
              <a:gd name="connsiteY1" fmla="*/ 790581 h 1826162"/>
              <a:gd name="connsiteX2" fmla="*/ 1687889 w 3710014"/>
              <a:gd name="connsiteY2" fmla="*/ 21905 h 1826162"/>
              <a:gd name="connsiteX3" fmla="*/ 2439919 w 3710014"/>
              <a:gd name="connsiteY3" fmla="*/ 1759781 h 1826162"/>
              <a:gd name="connsiteX4" fmla="*/ 3710014 w 3710014"/>
              <a:gd name="connsiteY4" fmla="*/ 1492415 h 182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014" h="1826162">
                <a:moveTo>
                  <a:pt x="0" y="924263"/>
                </a:moveTo>
                <a:cubicBezTo>
                  <a:pt x="252069" y="932618"/>
                  <a:pt x="504138" y="940974"/>
                  <a:pt x="785453" y="790581"/>
                </a:cubicBezTo>
                <a:cubicBezTo>
                  <a:pt x="1066768" y="640188"/>
                  <a:pt x="1412145" y="-139628"/>
                  <a:pt x="1687889" y="21905"/>
                </a:cubicBezTo>
                <a:cubicBezTo>
                  <a:pt x="1963633" y="183438"/>
                  <a:pt x="2102898" y="1514696"/>
                  <a:pt x="2439919" y="1759781"/>
                </a:cubicBezTo>
                <a:cubicBezTo>
                  <a:pt x="2776940" y="2004866"/>
                  <a:pt x="3710014" y="1492415"/>
                  <a:pt x="3710014" y="1492415"/>
                </a:cubicBezTo>
              </a:path>
            </a:pathLst>
          </a:cu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</p:spTree>
    <p:extLst>
      <p:ext uri="{BB962C8B-B14F-4D97-AF65-F5344CB8AC3E}">
        <p14:creationId xmlns:p14="http://schemas.microsoft.com/office/powerpoint/2010/main" val="2720457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Experiment</a:t>
            </a:r>
          </a:p>
        </p:txBody>
      </p:sp>
      <p:pic>
        <p:nvPicPr>
          <p:cNvPr id="11" name="Picture 10" descr="f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008" y="2046475"/>
            <a:ext cx="4437530" cy="4415341"/>
          </a:xfrm>
          <a:prstGeom prst="rect">
            <a:avLst/>
          </a:prstGeom>
        </p:spPr>
      </p:pic>
      <p:pic>
        <p:nvPicPr>
          <p:cNvPr id="12" name="Picture 11" descr="f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008" y="2046475"/>
            <a:ext cx="4481905" cy="4415341"/>
          </a:xfrm>
          <a:prstGeom prst="rect">
            <a:avLst/>
          </a:prstGeom>
        </p:spPr>
      </p:pic>
      <p:pic>
        <p:nvPicPr>
          <p:cNvPr id="13" name="Picture 12" descr="f3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008" y="2046475"/>
            <a:ext cx="4481905" cy="4415341"/>
          </a:xfrm>
          <a:prstGeom prst="rect">
            <a:avLst/>
          </a:prstGeom>
        </p:spPr>
      </p:pic>
      <p:pic>
        <p:nvPicPr>
          <p:cNvPr id="14" name="Picture 13" descr="f4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008" y="2046475"/>
            <a:ext cx="4481905" cy="4415341"/>
          </a:xfrm>
          <a:prstGeom prst="rect">
            <a:avLst/>
          </a:prstGeom>
        </p:spPr>
      </p:pic>
      <p:pic>
        <p:nvPicPr>
          <p:cNvPr id="10" name="demo1DB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05152" y="2007077"/>
            <a:ext cx="6316084" cy="473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23707" y="1256105"/>
            <a:ext cx="2990066" cy="5123295"/>
            <a:chOff x="0" y="0"/>
            <a:chExt cx="4107565" cy="70380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104259" cy="42335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88227"/>
              <a:ext cx="4107565" cy="274983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585447" y="1275988"/>
            <a:ext cx="3178011" cy="4791713"/>
            <a:chOff x="5303423" y="0"/>
            <a:chExt cx="3590731" cy="55349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3423" y="2528771"/>
              <a:ext cx="3590731" cy="30061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03423" y="0"/>
              <a:ext cx="3581616" cy="2332215"/>
            </a:xfrm>
            <a:prstGeom prst="rect">
              <a:avLst/>
            </a:prstGeom>
          </p:spPr>
        </p:pic>
      </p:grpSp>
      <p:pic>
        <p:nvPicPr>
          <p:cNvPr id="2" name="Picture 1" descr="rob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4102" y="5002693"/>
            <a:ext cx="1109382" cy="1559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5568" y="6229393"/>
            <a:ext cx="1449436" cy="335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20" b="1" dirty="0">
                <a:latin typeface="Times New Roman"/>
                <a:cs typeface="Times New Roman"/>
              </a:rPr>
              <a:t>Rob Lindsey</a:t>
            </a:r>
          </a:p>
        </p:txBody>
      </p:sp>
    </p:spTree>
    <p:extLst>
      <p:ext uri="{BB962C8B-B14F-4D97-AF65-F5344CB8AC3E}">
        <p14:creationId xmlns:p14="http://schemas.microsoft.com/office/powerpoint/2010/main" val="68144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Model Of Human Behavior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95700" y="4239058"/>
            <a:ext cx="2178385" cy="146813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Chance-</a:t>
            </a:r>
            <a:br>
              <a:rPr lang="en-US" dirty="0"/>
            </a:br>
            <a:r>
              <a:rPr lang="en-US" dirty="0"/>
              <a:t>corrected</a:t>
            </a:r>
            <a:br>
              <a:rPr lang="en-US" dirty="0"/>
            </a:br>
            <a:r>
              <a:rPr lang="en-US" dirty="0"/>
              <a:t>beta</a:t>
            </a:r>
            <a:br>
              <a:rPr lang="en-US" dirty="0"/>
            </a:br>
            <a:r>
              <a:rPr lang="en-US" dirty="0"/>
              <a:t>binomial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9841" y="2569823"/>
            <a:ext cx="1051891" cy="306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1" b="1" dirty="0">
                <a:solidFill>
                  <a:srgbClr val="800000"/>
                </a:solidFill>
              </a:rPr>
              <a:t>−∞ </a:t>
            </a:r>
            <a:r>
              <a:rPr lang="en-US" sz="1601" b="1" dirty="0">
                <a:solidFill>
                  <a:srgbClr val="8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1" b="1" dirty="0">
                <a:solidFill>
                  <a:srgbClr val="800000"/>
                </a:solidFill>
              </a:rPr>
              <a:t> +∞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41964" y="3597433"/>
            <a:ext cx="747320" cy="306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1" b="1" dirty="0">
                <a:solidFill>
                  <a:srgbClr val="800000"/>
                </a:solidFill>
              </a:rPr>
              <a:t>0 </a:t>
            </a:r>
            <a:r>
              <a:rPr lang="en-US" sz="1601" b="1" dirty="0">
                <a:solidFill>
                  <a:srgbClr val="8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1" b="1" dirty="0">
                <a:solidFill>
                  <a:srgbClr val="800000"/>
                </a:solidFill>
                <a:sym typeface="Wingdings"/>
              </a:rPr>
              <a:t> 1</a:t>
            </a:r>
            <a:endParaRPr lang="en-US" sz="1601" b="1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1964" y="4700771"/>
            <a:ext cx="747320" cy="306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1" b="1" dirty="0">
                <a:solidFill>
                  <a:srgbClr val="800000"/>
                </a:solidFill>
              </a:rPr>
              <a:t>0 </a:t>
            </a:r>
            <a:r>
              <a:rPr lang="en-US" sz="1601" b="1" dirty="0">
                <a:solidFill>
                  <a:srgbClr val="8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1" b="1" dirty="0">
                <a:solidFill>
                  <a:srgbClr val="800000"/>
                </a:solidFill>
                <a:sym typeface="Wingdings"/>
              </a:rPr>
              <a:t> 1</a:t>
            </a:r>
            <a:endParaRPr lang="en-US" sz="1601" b="1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9139" y="5732865"/>
            <a:ext cx="1031051" cy="306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1" b="1" dirty="0">
                <a:solidFill>
                  <a:srgbClr val="800000"/>
                </a:solidFill>
              </a:rPr>
              <a:t>0, 1, … 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445" y="2145267"/>
            <a:ext cx="4373742" cy="38232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338" y="2263605"/>
            <a:ext cx="1531293" cy="189159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88446" y="2856784"/>
            <a:ext cx="5135571" cy="10276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39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88445" y="3884396"/>
            <a:ext cx="5049713" cy="1103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39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0569" y="4940858"/>
            <a:ext cx="5197444" cy="10276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39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9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7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tructions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9" t="21570" r="11753" b="51616"/>
          <a:stretch/>
        </p:blipFill>
        <p:spPr>
          <a:xfrm>
            <a:off x="1479177" y="2333065"/>
            <a:ext cx="7080624" cy="18409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Learning Experiment</a:t>
            </a:r>
          </a:p>
        </p:txBody>
      </p:sp>
    </p:spTree>
    <p:extLst>
      <p:ext uri="{BB962C8B-B14F-4D97-AF65-F5344CB8AC3E}">
        <p14:creationId xmlns:p14="http://schemas.microsoft.com/office/powerpoint/2010/main" val="132772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1-10 at 9.14.48 PM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484" y="1057275"/>
            <a:ext cx="7294189" cy="56578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06191" y="4634710"/>
            <a:ext cx="1008472" cy="269218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glow rad="254000">
              <a:srgbClr val="FFFF00">
                <a:alpha val="75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39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77484" y="1057275"/>
            <a:ext cx="7294189" cy="5657850"/>
            <a:chOff x="12700" y="0"/>
            <a:chExt cx="10020300" cy="7772400"/>
          </a:xfrm>
        </p:grpSpPr>
        <p:pic>
          <p:nvPicPr>
            <p:cNvPr id="4" name="Picture 3" descr="Screen Shot 2012-11-10 at 9.15.10 PM.pd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0" y="0"/>
              <a:ext cx="10020300" cy="7772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53" y="6798291"/>
              <a:ext cx="3830366" cy="3605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1255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10 at 9.15.19 PM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484" y="1057275"/>
            <a:ext cx="7294189" cy="56578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55919" y="4634710"/>
            <a:ext cx="1008472" cy="269218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glow rad="254000">
              <a:srgbClr val="FFFF00">
                <a:alpha val="75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39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5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10 at 9.15.29 PM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484" y="1057275"/>
            <a:ext cx="7294189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55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0 at 9.15.39 PM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484" y="1057275"/>
            <a:ext cx="7294189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2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Formulation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Goal</a:t>
            </a:r>
          </a:p>
          <a:p>
            <a:pPr lvl="1"/>
            <a:r>
              <a:rPr lang="en-US" altLang="ja-JP" dirty="0"/>
              <a:t>Discover the X that maximizes Y</a:t>
            </a:r>
          </a:p>
          <a:p>
            <a:pPr lvl="1"/>
            <a:r>
              <a:rPr kumimoji="1" lang="en-US" altLang="ja-JP" dirty="0"/>
              <a:t>Global optimization</a:t>
            </a:r>
          </a:p>
          <a:p>
            <a:r>
              <a:rPr lang="en-US" altLang="ja-JP" dirty="0"/>
              <a:t>Active experimentation</a:t>
            </a:r>
          </a:p>
          <a:p>
            <a:pPr lvl="1"/>
            <a:r>
              <a:rPr kumimoji="1" lang="en-US" altLang="ja-JP" dirty="0"/>
              <a:t>We can choose which values of X we wish to evaluate</a:t>
            </a:r>
          </a:p>
          <a:p>
            <a:r>
              <a:rPr lang="en-US" altLang="ja-JP" dirty="0"/>
              <a:t>When is Bayesian optimization particularly useful?</a:t>
            </a:r>
          </a:p>
          <a:p>
            <a:pPr lvl="1"/>
            <a:r>
              <a:rPr lang="en-US" altLang="ja-JP" dirty="0"/>
              <a:t>Function evaluations are expensive</a:t>
            </a:r>
          </a:p>
          <a:p>
            <a:pPr lvl="1"/>
            <a:r>
              <a:rPr kumimoji="1" lang="en-US" altLang="ja-JP" dirty="0"/>
              <a:t>Function evaluations are noisy</a:t>
            </a:r>
            <a:endParaRPr kumimoji="1" lang="ja-JP" altLang="en-US" dirty="0"/>
          </a:p>
        </p:txBody>
      </p:sp>
      <p:pic>
        <p:nvPicPr>
          <p:cNvPr id="4" name="Picture 3" descr="Screen Shot 2015-11-03 at 9.41.48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20" y="1596124"/>
            <a:ext cx="3274363" cy="117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800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GLOPNOR = </a:t>
            </a:r>
            <a:r>
              <a:rPr lang="en-US" dirty="0" err="1"/>
              <a:t>Graspability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893" y="1874520"/>
            <a:ext cx="7146288" cy="4236842"/>
          </a:xfrm>
        </p:spPr>
        <p:txBody>
          <a:bodyPr/>
          <a:lstStyle/>
          <a:p>
            <a:r>
              <a:rPr lang="en-US" dirty="0"/>
              <a:t>Ease of picking up &amp; manipulating object with one hand</a:t>
            </a:r>
          </a:p>
          <a:p>
            <a:r>
              <a:rPr lang="en-US" dirty="0"/>
              <a:t>Based on norms from Salmon, McMullen, &amp; </a:t>
            </a:r>
            <a:r>
              <a:rPr lang="en-US" dirty="0" err="1"/>
              <a:t>Filliter</a:t>
            </a:r>
            <a:r>
              <a:rPr lang="en-US" dirty="0"/>
              <a:t> (2010)</a:t>
            </a:r>
          </a:p>
        </p:txBody>
      </p:sp>
      <p:pic>
        <p:nvPicPr>
          <p:cNvPr id="4" name="Picture 3" descr="ObjectsAndRatin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500" y="3164671"/>
            <a:ext cx="5565401" cy="34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10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335" y="1020368"/>
            <a:ext cx="6589731" cy="691515"/>
          </a:xfrm>
        </p:spPr>
        <p:txBody>
          <a:bodyPr>
            <a:normAutofit fontScale="90000"/>
          </a:bodyPr>
          <a:lstStyle/>
          <a:p>
            <a:r>
              <a:rPr lang="en-US" dirty="0"/>
              <a:t>Fading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plotFadingPolicySpac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123" y="1793740"/>
            <a:ext cx="5973385" cy="34286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2929" y="1996871"/>
            <a:ext cx="4486806" cy="2548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39" dirty="0">
              <a:solidFill>
                <a:srgbClr val="7030A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92929" y="1996871"/>
            <a:ext cx="4486806" cy="2548921"/>
          </a:xfrm>
          <a:prstGeom prst="straightConnector1">
            <a:avLst/>
          </a:prstGeom>
          <a:ln w="101600">
            <a:solidFill>
              <a:srgbClr val="3627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92929" y="1996871"/>
            <a:ext cx="4486806" cy="0"/>
          </a:xfrm>
          <a:prstGeom prst="straightConnector1">
            <a:avLst/>
          </a:prstGeom>
          <a:ln w="101600">
            <a:solidFill>
              <a:srgbClr val="00F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92929" y="4545792"/>
            <a:ext cx="4486806" cy="0"/>
          </a:xfrm>
          <a:prstGeom prst="straightConnector1">
            <a:avLst/>
          </a:prstGeom>
          <a:ln w="101600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69" y="5757635"/>
            <a:ext cx="4939062" cy="834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06137" y="5851812"/>
            <a:ext cx="2552302" cy="778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558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Pashler</a:t>
            </a:r>
            <a:r>
              <a:rPr lang="en-US" sz="2558" b="1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sz="2558" b="1" dirty="0" err="1">
                <a:solidFill>
                  <a:schemeClr val="bg1">
                    <a:lumMod val="50000"/>
                  </a:schemeClr>
                </a:solidFill>
              </a:rPr>
              <a:t>Mozer</a:t>
            </a:r>
            <a:endParaRPr lang="en-US" sz="2558" b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sz="2558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(2013)</a:t>
            </a:r>
          </a:p>
        </p:txBody>
      </p:sp>
    </p:spTree>
    <p:extLst>
      <p:ext uri="{BB962C8B-B14F-4D97-AF65-F5344CB8AC3E}">
        <p14:creationId xmlns:p14="http://schemas.microsoft.com/office/powerpoint/2010/main" val="272847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335" y="1713716"/>
            <a:ext cx="6589731" cy="6915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0066"/>
                </a:solidFill>
              </a:rPr>
              <a:t>Blocking             </a:t>
            </a:r>
            <a:r>
              <a:rPr lang="en-US" dirty="0"/>
              <a:t>vs.       </a:t>
            </a:r>
            <a:r>
              <a:rPr lang="en-US" dirty="0">
                <a:solidFill>
                  <a:srgbClr val="008000"/>
                </a:solidFill>
              </a:rPr>
              <a:t>Interleaving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2788" y="3068770"/>
            <a:ext cx="2042547" cy="38478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lvl="2"/>
            <a:r>
              <a:rPr lang="en-US" sz="2184" b="1" dirty="0">
                <a:solidFill>
                  <a:srgbClr val="660066"/>
                </a:solidFill>
              </a:rPr>
              <a:t>+ + + + − − − 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0969" y="3068770"/>
            <a:ext cx="2042547" cy="38478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lvl="2"/>
            <a:r>
              <a:rPr lang="en-US" sz="2184" b="1" dirty="0">
                <a:solidFill>
                  <a:srgbClr val="008000"/>
                </a:solidFill>
              </a:rPr>
              <a:t>+ − + − + − + −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7704" y="4069901"/>
            <a:ext cx="1617751" cy="67723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lvl="2" algn="ctr"/>
            <a:r>
              <a:rPr lang="en-US" sz="2184" b="1" dirty="0">
                <a:solidFill>
                  <a:srgbClr val="660066"/>
                </a:solidFill>
              </a:rPr>
              <a:t>mostly</a:t>
            </a:r>
            <a:br>
              <a:rPr lang="en-US" sz="2184" b="1" dirty="0">
                <a:solidFill>
                  <a:srgbClr val="660066"/>
                </a:solidFill>
              </a:rPr>
            </a:br>
            <a:r>
              <a:rPr lang="en-US" sz="2184" b="1" dirty="0">
                <a:solidFill>
                  <a:srgbClr val="660066"/>
                </a:solidFill>
              </a:rPr>
              <a:t>repetitions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8139" y="4069233"/>
            <a:ext cx="1773242" cy="67723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lvl="2" algn="ctr"/>
            <a:r>
              <a:rPr lang="en-US" sz="2184" b="1" dirty="0">
                <a:solidFill>
                  <a:srgbClr val="008000"/>
                </a:solidFill>
              </a:rPr>
              <a:t>mostly</a:t>
            </a:r>
            <a:br>
              <a:rPr lang="en-US" sz="2184" b="1" dirty="0">
                <a:solidFill>
                  <a:srgbClr val="008000"/>
                </a:solidFill>
              </a:rPr>
            </a:br>
            <a:r>
              <a:rPr lang="en-US" sz="2184" b="1" dirty="0">
                <a:solidFill>
                  <a:srgbClr val="008000"/>
                </a:solidFill>
              </a:rPr>
              <a:t>alternations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1219" y="6245381"/>
            <a:ext cx="5215723" cy="43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58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Carvalho</a:t>
            </a:r>
            <a:r>
              <a:rPr lang="en-US" sz="2558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and Goldstone (2014, 2015)</a:t>
            </a:r>
          </a:p>
        </p:txBody>
      </p:sp>
    </p:spTree>
    <p:extLst>
      <p:ext uri="{BB962C8B-B14F-4D97-AF65-F5344CB8AC3E}">
        <p14:creationId xmlns:p14="http://schemas.microsoft.com/office/powerpoint/2010/main" val="15932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033" y="2701206"/>
            <a:ext cx="4917138" cy="2813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184" y="2797314"/>
            <a:ext cx="4081878" cy="2250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533" y="2809592"/>
            <a:ext cx="4038300" cy="2208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270" y="2809592"/>
            <a:ext cx="4045562" cy="2208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7269" y="3747360"/>
            <a:ext cx="4052826" cy="3264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68363" y="6253055"/>
            <a:ext cx="1581460" cy="482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6" b="1" dirty="0"/>
              <a:t>interleave early,</a:t>
            </a:r>
          </a:p>
          <a:p>
            <a:pPr algn="ctr"/>
            <a:r>
              <a:rPr lang="en-US" sz="1456" b="1" dirty="0"/>
              <a:t>block late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7920" y="6253055"/>
            <a:ext cx="1430200" cy="482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6" b="1" dirty="0"/>
              <a:t>block early,</a:t>
            </a:r>
          </a:p>
          <a:p>
            <a:pPr algn="ctr"/>
            <a:r>
              <a:rPr lang="en-US" sz="1456" b="1" dirty="0"/>
              <a:t>interleave late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47734" y="6253055"/>
            <a:ext cx="1467068" cy="482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6" b="1" dirty="0"/>
              <a:t>no blocking or</a:t>
            </a:r>
            <a:br>
              <a:rPr lang="en-US" sz="1456" b="1" dirty="0"/>
            </a:br>
            <a:r>
              <a:rPr lang="en-US" sz="1456" b="1" dirty="0"/>
              <a:t>interleaving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4962130" y="5664733"/>
            <a:ext cx="54950" cy="4835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7088868" y="5664734"/>
            <a:ext cx="54950" cy="4945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2841050" y="5840574"/>
            <a:ext cx="4297111" cy="1318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2846545" y="5653744"/>
            <a:ext cx="54950" cy="48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0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Learning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Training</a:t>
            </a:r>
          </a:p>
          <a:p>
            <a:pPr lvl="1"/>
            <a:r>
              <a:rPr lang="en-US" dirty="0"/>
              <a:t>25 trial sequence generated</a:t>
            </a:r>
            <a:br>
              <a:rPr lang="en-US" dirty="0"/>
            </a:br>
            <a:r>
              <a:rPr lang="en-US" dirty="0"/>
              <a:t>by chosen policy</a:t>
            </a:r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24 test trials, ordered randomly</a:t>
            </a:r>
          </a:p>
          <a:p>
            <a:pPr lvl="1"/>
            <a:r>
              <a:rPr lang="en-US" dirty="0"/>
              <a:t>No feedback, forced choice</a:t>
            </a:r>
          </a:p>
          <a:p>
            <a:r>
              <a:rPr lang="en-US" dirty="0"/>
              <a:t>Amazon Mechanical Turk participants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803" y="2487799"/>
            <a:ext cx="3064873" cy="105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77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639" y="1772555"/>
            <a:ext cx="1219060" cy="3833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492" y="5768167"/>
            <a:ext cx="4002171" cy="858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254" y="1737760"/>
            <a:ext cx="800849" cy="38330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3051" y="1784148"/>
            <a:ext cx="4026203" cy="3833066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734335" y="1131647"/>
            <a:ext cx="6589731" cy="456318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123" y="2940372"/>
            <a:ext cx="484182" cy="46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8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516" y="1752622"/>
            <a:ext cx="4612409" cy="3834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639" y="1772555"/>
            <a:ext cx="1219060" cy="3833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492" y="5768167"/>
            <a:ext cx="4002171" cy="858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9254" y="1737760"/>
            <a:ext cx="800849" cy="38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54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8F75FA-1B0B-5D48-8E02-73E4F078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Idea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8AE6C9-8F6A-7242-A540-73A3DF0A9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 the previous experiment, fading schedule was deterministic.</a:t>
                </a:r>
              </a:p>
              <a:p>
                <a:r>
                  <a:rPr lang="en-US" dirty="0"/>
                  <a:t>We would like difficulty to depend on student performance.</a:t>
                </a:r>
              </a:p>
              <a:p>
                <a:pPr lvl="1"/>
                <a:r>
                  <a:rPr lang="en-US" dirty="0"/>
                  <a:t>Fast learners get difficult examples sooner</a:t>
                </a:r>
              </a:p>
              <a:p>
                <a:pPr lvl="1"/>
                <a:r>
                  <a:rPr lang="en-US" dirty="0"/>
                  <a:t>Slow learners get difficult examples later</a:t>
                </a:r>
              </a:p>
              <a:p>
                <a:r>
                  <a:rPr lang="en-US" dirty="0"/>
                  <a:t>Basic idea: performance dependent policy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difficulty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recent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performance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Do Bayesian optimization to find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8AE6C9-8F6A-7242-A540-73A3DF0A9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" t="-1643" b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741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1A73-7145-5145-A54E-62B8A8537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Interesting Domain</a:t>
            </a:r>
            <a:br>
              <a:rPr lang="en-US" dirty="0"/>
            </a:br>
            <a:r>
              <a:rPr lang="en-US" dirty="0"/>
              <a:t>(Robert Goldstone, Indiana)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D14EB-318B-A040-B935-FE5A7AB89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0" dirty="0">
                <a:hlinkClick r:id="rId2"/>
              </a:rPr>
              <a:t>http://www.indiana.edu/~pcl/rgoldsto/curvemorph/bezier-curve.html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3EAEA-7E4D-1A40-BC38-0F5AEB289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18" y="2666762"/>
            <a:ext cx="4537364" cy="451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3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63AD4-BE80-E94F-9261-C23D0DDEF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Project Would Involve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05330A-C113-FE4E-BA8F-79DB5372D5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r>
                  <a:rPr lang="en-US" dirty="0"/>
                  <a:t>1. Represent curves as a feature vector </a:t>
                </a:r>
              </a:p>
              <a:p>
                <a:pPr lvl="1"/>
                <a:r>
                  <a:rPr lang="en-US" dirty="0"/>
                  <a:t>E.g., sweep 0-360° in 10° steps and measure length (extent) of shape </a:t>
                </a:r>
              </a:p>
              <a:p>
                <a:r>
                  <a:rPr lang="en-US" dirty="0"/>
                  <a:t>2. Simulate human concept learning</a:t>
                </a:r>
              </a:p>
              <a:p>
                <a:pPr lvl="1"/>
                <a:r>
                  <a:rPr lang="en-US" dirty="0"/>
                  <a:t>E.g., nearest neighbor model that stores all past examples and classifies new example according to nearest neighbor</a:t>
                </a:r>
              </a:p>
              <a:p>
                <a:pPr lvl="1"/>
                <a:r>
                  <a:rPr lang="en-US" dirty="0"/>
                  <a:t>Make simulated behavior non-deterministic</a:t>
                </a:r>
              </a:p>
              <a:p>
                <a:r>
                  <a:rPr lang="en-US" dirty="0"/>
                  <a:t>3. Run Bayesian optimization</a:t>
                </a:r>
              </a:p>
              <a:p>
                <a:pPr lvl="1"/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Loop over learning trials, picking exemplar difficulty based on past performance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On each trial, feed exemplar to simulated human model and observe response</a:t>
                </a:r>
              </a:p>
              <a:p>
                <a:pPr lvl="2"/>
                <a:r>
                  <a:rPr lang="en-US" dirty="0"/>
                  <a:t>Update performance statistic </a:t>
                </a:r>
              </a:p>
              <a:p>
                <a:pPr lvl="1"/>
                <a:r>
                  <a:rPr lang="en-US" dirty="0"/>
                  <a:t>Conduct a final test to evaluate effectiveness of training policy</a:t>
                </a:r>
              </a:p>
              <a:p>
                <a:pPr lvl="1"/>
                <a:r>
                  <a:rPr lang="en-US" dirty="0"/>
                  <a:t>Perform GP inference with new data point: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test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performance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05330A-C113-FE4E-BA8F-79DB5372D5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C50AE12-D6D5-6347-8B8C-79702C43E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36" y="640773"/>
            <a:ext cx="1527464" cy="197671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5BA8C4A-C117-AC45-90C6-214AC47FE5F0}"/>
              </a:ext>
            </a:extLst>
          </p:cNvPr>
          <p:cNvSpPr/>
          <p:nvPr/>
        </p:nvSpPr>
        <p:spPr>
          <a:xfrm>
            <a:off x="8970818" y="1731818"/>
            <a:ext cx="103909" cy="1039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EAB45A-2F21-084E-822B-92E968851070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9074727" y="1783773"/>
            <a:ext cx="4807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56F217F-E9AC-DE42-A2DD-DDDA260060C5}"/>
              </a:ext>
            </a:extLst>
          </p:cNvPr>
          <p:cNvCxnSpPr>
            <a:cxnSpLocks/>
          </p:cNvCxnSpPr>
          <p:nvPr/>
        </p:nvCxnSpPr>
        <p:spPr>
          <a:xfrm flipV="1">
            <a:off x="9001992" y="900545"/>
            <a:ext cx="0" cy="935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D23881-5413-0D47-8B87-678A3E7D1F69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8986035" y="1336964"/>
            <a:ext cx="421201" cy="4835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1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Application Areas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err="1"/>
              <a:t>Geostatistics</a:t>
            </a:r>
            <a:r>
              <a:rPr kumimoji="1" lang="en-US" altLang="ja-JP" dirty="0"/>
              <a:t> (</a:t>
            </a:r>
            <a:r>
              <a:rPr kumimoji="1" lang="en-US" altLang="ja-JP" dirty="0" err="1"/>
              <a:t>Kriging</a:t>
            </a:r>
            <a:r>
              <a:rPr kumimoji="1" lang="en-US" altLang="ja-JP" dirty="0"/>
              <a:t>)</a:t>
            </a:r>
          </a:p>
          <a:p>
            <a:r>
              <a:rPr lang="en-US" altLang="ja-JP" dirty="0"/>
              <a:t>Expanded A/B testing</a:t>
            </a:r>
          </a:p>
          <a:p>
            <a:pPr lvl="1"/>
            <a:r>
              <a:rPr lang="en-US" altLang="ja-JP" dirty="0"/>
              <a:t>e.g., game design, interface design,</a:t>
            </a:r>
            <a:br>
              <a:rPr lang="en-US" altLang="ja-JP" dirty="0"/>
            </a:br>
            <a:r>
              <a:rPr lang="en-US" altLang="ja-JP" dirty="0"/>
              <a:t>human preferences</a:t>
            </a:r>
          </a:p>
          <a:p>
            <a:r>
              <a:rPr lang="en-US" altLang="ja-JP" dirty="0"/>
              <a:t>Robotics</a:t>
            </a:r>
          </a:p>
          <a:p>
            <a:pPr lvl="1"/>
            <a:r>
              <a:rPr lang="en-US" altLang="ja-JP" dirty="0"/>
              <a:t>e.g., robot gait</a:t>
            </a:r>
          </a:p>
          <a:p>
            <a:r>
              <a:rPr lang="en-US" altLang="ja-JP" dirty="0"/>
              <a:t>Environment monitoring and control</a:t>
            </a:r>
          </a:p>
          <a:p>
            <a:pPr lvl="1"/>
            <a:r>
              <a:rPr lang="en-US" altLang="ja-JP" dirty="0"/>
              <a:t>e.g., traffic congestion</a:t>
            </a:r>
          </a:p>
        </p:txBody>
      </p:sp>
      <p:pic>
        <p:nvPicPr>
          <p:cNvPr id="5" name="Picture 4" descr="Screen Shot 2014-08-27 at 11.40.30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612" y="2717018"/>
            <a:ext cx="2905123" cy="2811910"/>
          </a:xfrm>
          <a:prstGeom prst="rect">
            <a:avLst/>
          </a:prstGeom>
        </p:spPr>
      </p:pic>
      <p:pic>
        <p:nvPicPr>
          <p:cNvPr id="6" name="Picture 5" descr="Screen Shot 2015-11-08 at 1.03.45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40" y="3254781"/>
            <a:ext cx="1891995" cy="2824414"/>
          </a:xfrm>
          <a:prstGeom prst="rect">
            <a:avLst/>
          </a:prstGeom>
        </p:spPr>
      </p:pic>
      <p:pic>
        <p:nvPicPr>
          <p:cNvPr id="4" name="Picture 3" descr="kriging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" r="20389" b="4966"/>
          <a:stretch/>
        </p:blipFill>
        <p:spPr>
          <a:xfrm>
            <a:off x="7526077" y="1717654"/>
            <a:ext cx="2248658" cy="2227750"/>
          </a:xfrm>
          <a:prstGeom prst="rect">
            <a:avLst/>
          </a:prstGeom>
        </p:spPr>
      </p:pic>
      <p:pic>
        <p:nvPicPr>
          <p:cNvPr id="7" name="Picture 6" descr="LA_traffi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908" y="5663065"/>
            <a:ext cx="2708827" cy="180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9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45D9-1CAE-B640-AD4C-512E1814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Idea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AE129-A39F-E246-AC33-8F049F1BB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Can we use Bayesian optimization to transform images in a way that makes them easier to interpret for a given task?</a:t>
            </a:r>
          </a:p>
          <a:p>
            <a:pPr lvl="1"/>
            <a:r>
              <a:rPr lang="en-US" dirty="0"/>
              <a:t>E.g., medical diagnosis</a:t>
            </a:r>
          </a:p>
          <a:p>
            <a:pPr lvl="1"/>
            <a:r>
              <a:rPr lang="en-US" dirty="0"/>
              <a:t>E.g., visually impaired</a:t>
            </a:r>
          </a:p>
          <a:p>
            <a:r>
              <a:rPr lang="en-US" dirty="0"/>
              <a:t>Traditional methods</a:t>
            </a:r>
          </a:p>
          <a:p>
            <a:pPr lvl="1"/>
            <a:r>
              <a:rPr lang="en-US" dirty="0"/>
              <a:t>Contrast enhancement</a:t>
            </a:r>
          </a:p>
          <a:p>
            <a:pPr lvl="1"/>
            <a:r>
              <a:rPr lang="en-US" dirty="0"/>
              <a:t>Low- or high-pass filtering</a:t>
            </a:r>
          </a:p>
          <a:p>
            <a:r>
              <a:rPr lang="en-US" dirty="0"/>
              <a:t>Suppose we had a library of methods and were trying to decide</a:t>
            </a:r>
          </a:p>
          <a:p>
            <a:pPr lvl="1"/>
            <a:r>
              <a:rPr lang="en-US" dirty="0"/>
              <a:t>Which to apply</a:t>
            </a:r>
          </a:p>
          <a:p>
            <a:pPr lvl="1"/>
            <a:r>
              <a:rPr lang="en-US" dirty="0"/>
              <a:t>What order</a:t>
            </a:r>
          </a:p>
          <a:p>
            <a:pPr lvl="1"/>
            <a:r>
              <a:rPr lang="en-US" dirty="0"/>
              <a:t>What parameterization?</a:t>
            </a:r>
          </a:p>
          <a:p>
            <a:r>
              <a:rPr lang="en-US" dirty="0"/>
              <a:t>Evaluate with human latencies </a:t>
            </a:r>
            <a:r>
              <a:rPr lang="en-US"/>
              <a:t>or accuracies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17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7DBDD-79C7-C445-B9B3-41799909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#3: </a:t>
            </a:r>
            <a:r>
              <a:rPr lang="en-US" dirty="0" err="1"/>
              <a:t>Radhen</a:t>
            </a:r>
            <a:r>
              <a:rPr lang="en-US" dirty="0"/>
              <a:t> Patel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ED7F9-B371-9646-B69C-17CE2C29F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551" y="2677164"/>
            <a:ext cx="9220200" cy="5388504"/>
          </a:xfrm>
        </p:spPr>
        <p:txBody>
          <a:bodyPr/>
          <a:lstStyle/>
          <a:p>
            <a:r>
              <a:rPr lang="en-US" dirty="0" err="1"/>
              <a:t>asdsd</a:t>
            </a:r>
            <a:endParaRPr lang="en-US" dirty="0"/>
          </a:p>
        </p:txBody>
      </p:sp>
      <p:pic>
        <p:nvPicPr>
          <p:cNvPr id="22530" name="Picture 2" descr="page1image1832064">
            <a:extLst>
              <a:ext uri="{FF2B5EF4-FFF2-40B4-BE49-F238E27FC236}">
                <a16:creationId xmlns:a16="http://schemas.microsoft.com/office/drawing/2014/main" id="{89C0C531-5F1C-A94D-BEF0-CBF9DAD23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" y="172720"/>
            <a:ext cx="1778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page2image1823776">
            <a:extLst>
              <a:ext uri="{FF2B5EF4-FFF2-40B4-BE49-F238E27FC236}">
                <a16:creationId xmlns:a16="http://schemas.microsoft.com/office/drawing/2014/main" id="{F1F922E0-B5B5-6348-9423-7283CB59E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98" y="2331720"/>
            <a:ext cx="19812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page4image1797568">
            <a:extLst>
              <a:ext uri="{FF2B5EF4-FFF2-40B4-BE49-F238E27FC236}">
                <a16:creationId xmlns:a16="http://schemas.microsoft.com/office/drawing/2014/main" id="{32034381-4A19-744B-9FD9-8D7A6D23D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68" y="1122680"/>
            <a:ext cx="64008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CD3DEE-58CD-3D48-932F-3A1DAE7381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4559300"/>
            <a:ext cx="8713656" cy="3083560"/>
          </a:xfrm>
          <a:prstGeom prst="rect">
            <a:avLst/>
          </a:prstGeom>
        </p:spPr>
      </p:pic>
      <p:pic>
        <p:nvPicPr>
          <p:cNvPr id="22529" name="Picture 1" descr="page1image1832064">
            <a:extLst>
              <a:ext uri="{FF2B5EF4-FFF2-40B4-BE49-F238E27FC236}">
                <a16:creationId xmlns:a16="http://schemas.microsoft.com/office/drawing/2014/main" id="{71119B97-FDCA-B243-871C-582414C6D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414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7DBDD-79C7-C445-B9B3-41799909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#4: </a:t>
            </a:r>
            <a:r>
              <a:rPr lang="en-US" dirty="0" err="1"/>
              <a:t>Taruni</a:t>
            </a:r>
            <a:r>
              <a:rPr lang="en-US" dirty="0"/>
              <a:t> </a:t>
            </a:r>
            <a:r>
              <a:rPr lang="en-US" dirty="0" err="1"/>
              <a:t>Muruganandan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ED7F9-B371-9646-B69C-17CE2C29F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67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0A6F-0AFC-3D43-8C16-FB19839F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B2F6B-D3A7-6340-930E-B726C21EE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8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Acquisition Functions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Random</a:t>
            </a:r>
          </a:p>
          <a:p>
            <a:r>
              <a:rPr kumimoji="1" lang="en-US" altLang="ja-JP" dirty="0"/>
              <a:t>Maximum mean</a:t>
            </a:r>
          </a:p>
          <a:p>
            <a:r>
              <a:rPr kumimoji="1" lang="en-US" altLang="ja-JP" dirty="0"/>
              <a:t>Upper confidence bound</a:t>
            </a:r>
          </a:p>
          <a:p>
            <a:r>
              <a:rPr kumimoji="1" lang="en-US" altLang="ja-JP" dirty="0"/>
              <a:t>Probability of improvement</a:t>
            </a:r>
          </a:p>
          <a:p>
            <a:r>
              <a:rPr lang="en-US" altLang="ja-JP" dirty="0"/>
              <a:t>Expected improvement</a:t>
            </a:r>
          </a:p>
          <a:p>
            <a:r>
              <a:rPr lang="en-US" altLang="ja-JP" dirty="0"/>
              <a:t>Thompson sampling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5391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Random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Naïve idea</a:t>
            </a:r>
          </a:p>
          <a:p>
            <a:pPr lvl="1"/>
            <a:r>
              <a:rPr lang="en-US" altLang="ja-JP" dirty="0"/>
              <a:t>Pick the point x at random</a:t>
            </a:r>
          </a:p>
          <a:p>
            <a:pPr lvl="1"/>
            <a:r>
              <a:rPr lang="en-US" altLang="ja-JP" dirty="0"/>
              <a:t>As n</a:t>
            </a:r>
            <a:r>
              <a:rPr lang="en-US" altLang="ja-JP" dirty="0">
                <a:latin typeface="Wingdings"/>
                <a:ea typeface="Wingdings"/>
                <a:cs typeface="Wingdings"/>
                <a:sym typeface="Wingdings"/>
              </a:rPr>
              <a:t>➝∞</a:t>
            </a:r>
            <a:r>
              <a:rPr lang="en-US" altLang="ja-JP" dirty="0"/>
              <a:t>, global optimum will be found </a:t>
            </a:r>
            <a:endParaRPr kumimoji="1" lang="en-US" altLang="ja-JP" dirty="0"/>
          </a:p>
          <a:p>
            <a:r>
              <a:rPr lang="en-US" altLang="ja-JP" dirty="0"/>
              <a:t>Problem</a:t>
            </a:r>
          </a:p>
          <a:p>
            <a:pPr lvl="1"/>
            <a:r>
              <a:rPr kumimoji="1" lang="en-US" altLang="ja-JP" dirty="0"/>
              <a:t>Very inefficient</a:t>
            </a:r>
          </a:p>
          <a:p>
            <a:pPr lvl="1"/>
            <a:r>
              <a:rPr lang="en-US" altLang="ja-JP" dirty="0"/>
              <a:t>Doesn’t minimize cost of data collection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027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Maximum Mean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Naïve idea</a:t>
            </a:r>
          </a:p>
          <a:p>
            <a:pPr lvl="1"/>
            <a:r>
              <a:rPr lang="en-US" altLang="ja-JP" dirty="0"/>
              <a:t>Pick the point with the highest expected value</a:t>
            </a:r>
          </a:p>
          <a:p>
            <a:pPr lvl="1"/>
            <a:endParaRPr kumimoji="1" lang="en-US" altLang="ja-JP" dirty="0"/>
          </a:p>
          <a:p>
            <a:r>
              <a:rPr lang="en-US" altLang="ja-JP" dirty="0"/>
              <a:t>Problem</a:t>
            </a:r>
          </a:p>
          <a:p>
            <a:pPr lvl="1"/>
            <a:r>
              <a:rPr kumimoji="1" lang="en-US" altLang="ja-JP" dirty="0"/>
              <a:t>Very high chance of falling into a local optimum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842641"/>
              </p:ext>
            </p:extLst>
          </p:nvPr>
        </p:nvGraphicFramePr>
        <p:xfrm>
          <a:off x="815693" y="2958897"/>
          <a:ext cx="28829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Equation" r:id="rId4" imgW="1270000" imgH="228600" progId="Equation.DSMT4">
                  <p:embed/>
                </p:oleObj>
              </mc:Choice>
              <mc:Fallback>
                <p:oleObj name="Equation" r:id="rId4" imgW="1270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5693" y="2958897"/>
                        <a:ext cx="2882900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7036977" y="5964956"/>
            <a:ext cx="2644071" cy="1509456"/>
            <a:chOff x="2706530" y="6110697"/>
            <a:chExt cx="2644071" cy="150945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706530" y="6225207"/>
              <a:ext cx="0" cy="139494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2706531" y="7620153"/>
              <a:ext cx="264407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2800217" y="6144961"/>
              <a:ext cx="2284968" cy="1387408"/>
            </a:xfrm>
            <a:custGeom>
              <a:avLst/>
              <a:gdLst>
                <a:gd name="connsiteX0" fmla="*/ 0 w 2284968"/>
                <a:gd name="connsiteY0" fmla="*/ 1214941 h 1387408"/>
                <a:gd name="connsiteX1" fmla="*/ 801549 w 2284968"/>
                <a:gd name="connsiteY1" fmla="*/ 1225351 h 1387408"/>
                <a:gd name="connsiteX2" fmla="*/ 1103431 w 2284968"/>
                <a:gd name="connsiteY2" fmla="*/ 90656 h 1387408"/>
                <a:gd name="connsiteX3" fmla="*/ 1207528 w 2284968"/>
                <a:gd name="connsiteY3" fmla="*/ 205167 h 1387408"/>
                <a:gd name="connsiteX4" fmla="*/ 1436542 w 2284968"/>
                <a:gd name="connsiteY4" fmla="*/ 1277401 h 1387408"/>
                <a:gd name="connsiteX5" fmla="*/ 2196453 w 2284968"/>
                <a:gd name="connsiteY5" fmla="*/ 1360682 h 1387408"/>
                <a:gd name="connsiteX6" fmla="*/ 2269321 w 2284968"/>
                <a:gd name="connsiteY6" fmla="*/ 1350272 h 138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4968" h="1387408">
                  <a:moveTo>
                    <a:pt x="0" y="1214941"/>
                  </a:moveTo>
                  <a:cubicBezTo>
                    <a:pt x="308822" y="1313836"/>
                    <a:pt x="617644" y="1412732"/>
                    <a:pt x="801549" y="1225351"/>
                  </a:cubicBezTo>
                  <a:cubicBezTo>
                    <a:pt x="985454" y="1037970"/>
                    <a:pt x="1035768" y="260687"/>
                    <a:pt x="1103431" y="90656"/>
                  </a:cubicBezTo>
                  <a:cubicBezTo>
                    <a:pt x="1171094" y="-79375"/>
                    <a:pt x="1152010" y="7376"/>
                    <a:pt x="1207528" y="205167"/>
                  </a:cubicBezTo>
                  <a:cubicBezTo>
                    <a:pt x="1263046" y="402958"/>
                    <a:pt x="1271721" y="1084815"/>
                    <a:pt x="1436542" y="1277401"/>
                  </a:cubicBezTo>
                  <a:cubicBezTo>
                    <a:pt x="1601363" y="1469987"/>
                    <a:pt x="2057657" y="1348537"/>
                    <a:pt x="2196453" y="1360682"/>
                  </a:cubicBezTo>
                  <a:cubicBezTo>
                    <a:pt x="2335250" y="1372827"/>
                    <a:pt x="2269321" y="1350272"/>
                    <a:pt x="2269321" y="1350272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851600" y="6110697"/>
              <a:ext cx="206502" cy="1873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981934" y="7380722"/>
              <a:ext cx="206502" cy="1873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00217" y="7287031"/>
              <a:ext cx="206502" cy="1873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59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Exploration Versus Exploitation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660066"/>
                </a:solidFill>
              </a:rPr>
              <a:t>Random</a:t>
            </a:r>
            <a:r>
              <a:rPr kumimoji="1" lang="en-US" altLang="ja-JP" dirty="0"/>
              <a:t> is an exploration-only strategy</a:t>
            </a:r>
          </a:p>
          <a:p>
            <a:pPr lvl="1"/>
            <a:r>
              <a:rPr lang="en-US" altLang="ja-JP" dirty="0"/>
              <a:t>ignores what has learned already about function</a:t>
            </a:r>
            <a:endParaRPr kumimoji="1" lang="en-US" altLang="ja-JP" dirty="0"/>
          </a:p>
          <a:p>
            <a:r>
              <a:rPr lang="en-US" altLang="ja-JP" dirty="0">
                <a:solidFill>
                  <a:srgbClr val="660066"/>
                </a:solidFill>
              </a:rPr>
              <a:t>Maximum mean</a:t>
            </a:r>
            <a:r>
              <a:rPr lang="en-US" altLang="ja-JP" dirty="0"/>
              <a:t> is an exploitation-only strategy</a:t>
            </a:r>
          </a:p>
          <a:p>
            <a:pPr lvl="1"/>
            <a:r>
              <a:rPr kumimoji="1" lang="en-US" altLang="ja-JP" dirty="0"/>
              <a:t>ignores what isn’t currently known about function</a:t>
            </a:r>
            <a:endParaRPr kumimoji="1" lang="ja-JP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18552" y="5590197"/>
            <a:ext cx="9021297" cy="1969015"/>
            <a:chOff x="610263" y="5590197"/>
            <a:chExt cx="9021297" cy="1969015"/>
          </a:xfrm>
        </p:grpSpPr>
        <p:grpSp>
          <p:nvGrpSpPr>
            <p:cNvPr id="7" name="Group 6"/>
            <p:cNvGrpSpPr/>
            <p:nvPr/>
          </p:nvGrpSpPr>
          <p:grpSpPr>
            <a:xfrm>
              <a:off x="870514" y="5590197"/>
              <a:ext cx="8317372" cy="759932"/>
              <a:chOff x="1145025" y="5017643"/>
              <a:chExt cx="8317372" cy="759932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1145025" y="5777575"/>
                <a:ext cx="8317372" cy="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2258910" y="5017643"/>
                <a:ext cx="6089603" cy="51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100" b="1" dirty="0">
                    <a:solidFill>
                      <a:srgbClr val="008000"/>
                    </a:solidFill>
                    <a:latin typeface="+mn-lt"/>
                  </a:rPr>
                  <a:t>exploration-exploitation continuum</a:t>
                </a:r>
                <a:endParaRPr kumimoji="1" lang="ja-JP" altLang="en-US" sz="3100" b="1" dirty="0">
                  <a:solidFill>
                    <a:srgbClr val="008000"/>
                  </a:solidFill>
                  <a:latin typeface="+mn-lt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V="1">
              <a:off x="1353265" y="6099146"/>
              <a:ext cx="0" cy="501965"/>
            </a:xfrm>
            <a:prstGeom prst="line">
              <a:avLst/>
            </a:prstGeom>
            <a:ln>
              <a:solidFill>
                <a:srgbClr val="66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8709197" y="6099146"/>
              <a:ext cx="0" cy="501965"/>
            </a:xfrm>
            <a:prstGeom prst="line">
              <a:avLst/>
            </a:prstGeom>
            <a:ln>
              <a:solidFill>
                <a:srgbClr val="66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0263" y="6682739"/>
              <a:ext cx="1486004" cy="517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100" b="1" dirty="0">
                  <a:solidFill>
                    <a:srgbClr val="660066"/>
                  </a:solidFill>
                  <a:latin typeface="+mn-lt"/>
                </a:rPr>
                <a:t>random</a:t>
              </a:r>
              <a:endParaRPr kumimoji="1" lang="ja-JP" altLang="en-US" sz="3100" b="1" dirty="0">
                <a:solidFill>
                  <a:srgbClr val="660066"/>
                </a:solidFill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86834" y="6626470"/>
              <a:ext cx="1844726" cy="932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100" b="1" dirty="0">
                  <a:solidFill>
                    <a:srgbClr val="660066"/>
                  </a:solidFill>
                  <a:latin typeface="+mn-lt"/>
                </a:rPr>
                <a:t>maximum</a:t>
              </a:r>
            </a:p>
            <a:p>
              <a:pPr algn="ctr"/>
              <a:r>
                <a:rPr kumimoji="1" lang="en-US" altLang="ja-JP" sz="3100" b="1" dirty="0">
                  <a:solidFill>
                    <a:srgbClr val="660066"/>
                  </a:solidFill>
                  <a:latin typeface="+mn-lt"/>
                </a:rPr>
                <a:t>mean</a:t>
              </a:r>
              <a:endParaRPr kumimoji="1" lang="ja-JP" altLang="en-US" sz="3100" b="1" dirty="0">
                <a:solidFill>
                  <a:srgbClr val="660066"/>
                </a:solidFill>
                <a:latin typeface="+mn-lt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V="1">
            <a:off x="5026131" y="6124505"/>
            <a:ext cx="0" cy="501965"/>
          </a:xfrm>
          <a:prstGeom prst="line">
            <a:avLst/>
          </a:prstGeom>
          <a:ln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1691" y="6626470"/>
            <a:ext cx="368880" cy="5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100" b="1" dirty="0">
                <a:solidFill>
                  <a:srgbClr val="660066"/>
                </a:solidFill>
                <a:latin typeface="+mn-lt"/>
              </a:rPr>
              <a:t>?</a:t>
            </a:r>
            <a:endParaRPr kumimoji="1" lang="ja-JP" altLang="en-US" sz="3100" b="1" dirty="0">
              <a:solidFill>
                <a:srgbClr val="66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922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Upper Confidence Bound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3"/>
            <a:ext cx="9220200" cy="6096900"/>
          </a:xfrm>
        </p:spPr>
        <p:txBody>
          <a:bodyPr>
            <a:normAutofit/>
          </a:bodyPr>
          <a:lstStyle/>
          <a:p>
            <a:r>
              <a:rPr lang="en-US" altLang="ja-JP" dirty="0"/>
              <a:t>Leverages uncertainty in GP prediction</a:t>
            </a:r>
          </a:p>
          <a:p>
            <a:pPr lvl="1"/>
            <a:r>
              <a:rPr lang="en-US" altLang="ja-JP" dirty="0"/>
              <a:t>GP yields an uncertainty distribution</a:t>
            </a:r>
            <a:br>
              <a:rPr lang="en-US" altLang="ja-JP" dirty="0"/>
            </a:br>
            <a:endParaRPr lang="en-US" altLang="ja-JP" dirty="0"/>
          </a:p>
          <a:p>
            <a:pPr lvl="1"/>
            <a:r>
              <a:rPr lang="en-US" altLang="ja-JP" dirty="0"/>
              <a:t>Use an optimistic estimate of function value</a:t>
            </a:r>
          </a:p>
          <a:p>
            <a:pPr lvl="1"/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676980"/>
              </p:ext>
            </p:extLst>
          </p:nvPr>
        </p:nvGraphicFramePr>
        <p:xfrm>
          <a:off x="798699" y="4103688"/>
          <a:ext cx="45847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" name="Equation" r:id="rId3" imgW="2019300" imgH="228600" progId="Equation.DSMT4">
                  <p:embed/>
                </p:oleObj>
              </mc:Choice>
              <mc:Fallback>
                <p:oleObj name="Equation" r:id="rId3" imgW="2019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8699" y="4103688"/>
                        <a:ext cx="4584700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975812" y="5408794"/>
            <a:ext cx="4329541" cy="1640208"/>
            <a:chOff x="3221895" y="3708772"/>
            <a:chExt cx="4329541" cy="1640208"/>
          </a:xfrm>
        </p:grpSpPr>
        <p:pic>
          <p:nvPicPr>
            <p:cNvPr id="5" name="Picture 4" descr="Screen Shot 2015-11-09 at 4.19.53 PM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1895" y="4040880"/>
              <a:ext cx="3924300" cy="13081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969225" y="4393037"/>
              <a:ext cx="582211" cy="517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100" b="1" dirty="0">
                  <a:solidFill>
                    <a:srgbClr val="0F6FC6"/>
                  </a:solidFill>
                  <a:latin typeface="+mn-lt"/>
                </a:rPr>
                <a:t>μ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343850" y="4226478"/>
              <a:ext cx="0" cy="437222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052744" y="3708772"/>
              <a:ext cx="582211" cy="517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100" b="1" dirty="0">
                  <a:solidFill>
                    <a:srgbClr val="FF6600"/>
                  </a:solidFill>
                  <a:latin typeface="+mn-lt"/>
                </a:rPr>
                <a:t>σ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300456"/>
              </p:ext>
            </p:extLst>
          </p:nvPr>
        </p:nvGraphicFramePr>
        <p:xfrm>
          <a:off x="798699" y="2840438"/>
          <a:ext cx="43815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3" name="Equation" r:id="rId6" imgW="1955800" imgH="241300" progId="Equation.DSMT4">
                  <p:embed/>
                </p:oleObj>
              </mc:Choice>
              <mc:Fallback>
                <p:oleObj name="Equation" r:id="rId6" imgW="1955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8699" y="2840438"/>
                        <a:ext cx="438150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79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Upper Confidence Bound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3"/>
            <a:ext cx="9220200" cy="5628448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/>
              <a:t>How do we select k?</a:t>
            </a:r>
          </a:p>
          <a:p>
            <a:endParaRPr lang="en-US" altLang="ja-JP" dirty="0"/>
          </a:p>
          <a:p>
            <a:r>
              <a:rPr lang="en-US" altLang="ja-JP" dirty="0"/>
              <a:t>Constant k controls exploration-exploitation trade off</a:t>
            </a:r>
          </a:p>
          <a:p>
            <a:pPr lvl="1"/>
            <a:r>
              <a:rPr lang="en-US" altLang="ja-JP" dirty="0"/>
              <a:t>k=0		</a:t>
            </a:r>
          </a:p>
          <a:p>
            <a:pPr lvl="2"/>
            <a:r>
              <a:rPr lang="en-US" altLang="ja-JP" dirty="0"/>
              <a:t>Maximum mean acquisition function (pure exploitation)</a:t>
            </a:r>
          </a:p>
          <a:p>
            <a:pPr lvl="1"/>
            <a:r>
              <a:rPr lang="en-US" altLang="ja-JP" dirty="0"/>
              <a:t>k</a:t>
            </a:r>
            <a:r>
              <a:rPr lang="en-US" altLang="ja-JP" dirty="0">
                <a:latin typeface="Wingdings"/>
                <a:ea typeface="Wingdings"/>
                <a:cs typeface="Wingdings"/>
                <a:sym typeface="Wingdings"/>
              </a:rPr>
              <a:t>➝∞</a:t>
            </a:r>
            <a:endParaRPr lang="en-US" altLang="ja-JP" dirty="0">
              <a:sym typeface="Wingdings"/>
            </a:endParaRPr>
          </a:p>
          <a:p>
            <a:pPr lvl="2"/>
            <a:r>
              <a:rPr lang="en-US" altLang="ja-JP" dirty="0">
                <a:sym typeface="Wingdings"/>
              </a:rPr>
              <a:t>Uncertainty minimization (pure exploration)</a:t>
            </a:r>
          </a:p>
          <a:p>
            <a:r>
              <a:rPr lang="en-US" altLang="ja-JP" dirty="0">
                <a:sym typeface="Wingdings"/>
              </a:rPr>
              <a:t>General strategy</a:t>
            </a:r>
          </a:p>
          <a:p>
            <a:pPr lvl="1"/>
            <a:r>
              <a:rPr lang="en-US" altLang="ja-JP" dirty="0">
                <a:sym typeface="Wingdings"/>
              </a:rPr>
              <a:t>Use large k initially and anneal as more data are collected</a:t>
            </a:r>
          </a:p>
          <a:p>
            <a:pPr lvl="1"/>
            <a:r>
              <a:rPr lang="en-US" altLang="ja-JP" dirty="0">
                <a:sym typeface="Wingdings"/>
              </a:rPr>
              <a:t>Principled annealing schedules have been proposed (</a:t>
            </a:r>
            <a:r>
              <a:rPr lang="en-US" altLang="ja-JP" dirty="0" err="1">
                <a:sym typeface="Wingdings"/>
              </a:rPr>
              <a:t>Srinivas</a:t>
            </a:r>
            <a:r>
              <a:rPr lang="en-US" altLang="ja-JP" dirty="0">
                <a:sym typeface="Wingdings"/>
              </a:rPr>
              <a:t> et al, 2010), but not sure how well they work in practice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222620"/>
              </p:ext>
            </p:extLst>
          </p:nvPr>
        </p:nvGraphicFramePr>
        <p:xfrm>
          <a:off x="738401" y="1979613"/>
          <a:ext cx="45847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Equation" r:id="rId3" imgW="2019300" imgH="228600" progId="Equation.DSMT4">
                  <p:embed/>
                </p:oleObj>
              </mc:Choice>
              <mc:Fallback>
                <p:oleObj name="Equation" r:id="rId3" imgW="2019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8401" y="1979613"/>
                        <a:ext cx="4584700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781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Overview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4"/>
            <a:ext cx="4463601" cy="5388504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/>
              <a:t>Suppose we’ve collected some data points</a:t>
            </a:r>
          </a:p>
          <a:p>
            <a:pPr lvl="1"/>
            <a:endParaRPr lang="en-US" altLang="ja-JP" dirty="0"/>
          </a:p>
          <a:p>
            <a:r>
              <a:rPr kumimoji="1" lang="en-US" altLang="ja-JP" dirty="0"/>
              <a:t>Construct a surrogate model from data</a:t>
            </a:r>
          </a:p>
          <a:p>
            <a:endParaRPr lang="en-US" altLang="ja-JP" dirty="0"/>
          </a:p>
          <a:p>
            <a:r>
              <a:rPr kumimoji="1" lang="en-US" altLang="ja-JP" dirty="0"/>
              <a:t>Select a single experiment to run</a:t>
            </a:r>
          </a:p>
          <a:p>
            <a:pPr lvl="1"/>
            <a:r>
              <a:rPr lang="en-US" altLang="ja-JP" dirty="0"/>
              <a:t>acquisition function</a:t>
            </a:r>
          </a:p>
          <a:p>
            <a:pPr lvl="1"/>
            <a:endParaRPr kumimoji="1" lang="en-US" altLang="ja-JP" dirty="0"/>
          </a:p>
          <a:p>
            <a:r>
              <a:rPr lang="en-US" altLang="ja-JP" dirty="0"/>
              <a:t>Run experiment</a:t>
            </a:r>
            <a:endParaRPr kumimoji="1" lang="en-US" altLang="ja-JP" dirty="0"/>
          </a:p>
          <a:p>
            <a:endParaRPr lang="en-US" altLang="ja-JP" dirty="0"/>
          </a:p>
        </p:txBody>
      </p:sp>
      <p:pic>
        <p:nvPicPr>
          <p:cNvPr id="31" name="Picture 30" descr="Screen Shot 2015-11-08 at 2.39.45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02" y="1481614"/>
            <a:ext cx="1668694" cy="1168086"/>
          </a:xfrm>
          <a:prstGeom prst="rect">
            <a:avLst/>
          </a:prstGeom>
        </p:spPr>
      </p:pic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378034"/>
              </p:ext>
            </p:extLst>
          </p:nvPr>
        </p:nvGraphicFramePr>
        <p:xfrm>
          <a:off x="831098" y="2222500"/>
          <a:ext cx="36925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Equation" r:id="rId4" imgW="1905000" imgH="228600" progId="Equation.DSMT4">
                  <p:embed/>
                </p:oleObj>
              </mc:Choice>
              <mc:Fallback>
                <p:oleObj name="Equation" r:id="rId4" imgW="1905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1098" y="2222500"/>
                        <a:ext cx="36925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880030"/>
              </p:ext>
            </p:extLst>
          </p:nvPr>
        </p:nvGraphicFramePr>
        <p:xfrm>
          <a:off x="831098" y="3622496"/>
          <a:ext cx="10096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Equation" r:id="rId6" imgW="520700" imgH="203200" progId="Equation.DSMT4">
                  <p:embed/>
                </p:oleObj>
              </mc:Choice>
              <mc:Fallback>
                <p:oleObj name="Equation" r:id="rId6" imgW="520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1098" y="3622496"/>
                        <a:ext cx="1009650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6933"/>
              </p:ext>
            </p:extLst>
          </p:nvPr>
        </p:nvGraphicFramePr>
        <p:xfrm>
          <a:off x="868363" y="5410200"/>
          <a:ext cx="241458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Equation" r:id="rId8" imgW="1244600" imgH="241300" progId="Equation.DSMT4">
                  <p:embed/>
                </p:oleObj>
              </mc:Choice>
              <mc:Fallback>
                <p:oleObj name="Equation" r:id="rId8" imgW="12446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8363" y="5410200"/>
                        <a:ext cx="2414587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7029706" y="7395223"/>
            <a:ext cx="3005951" cy="36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/>
                </a:solidFill>
                <a:latin typeface="+mn-lt"/>
              </a:rPr>
              <a:t>figures from J. </a:t>
            </a:r>
            <a:r>
              <a:rPr kumimoji="1" lang="en-US" altLang="ja-JP" sz="2000" b="1" dirty="0" err="1">
                <a:solidFill>
                  <a:schemeClr val="tx1"/>
                </a:solidFill>
                <a:latin typeface="+mn-lt"/>
              </a:rPr>
              <a:t>Azimi</a:t>
            </a:r>
            <a:r>
              <a:rPr kumimoji="1" lang="en-US" altLang="ja-JP" sz="2000" b="1" dirty="0">
                <a:solidFill>
                  <a:schemeClr val="tx1"/>
                </a:solidFill>
                <a:latin typeface="+mn-lt"/>
              </a:rPr>
              <a:t> slides</a:t>
            </a:r>
            <a:endParaRPr kumimoji="1" lang="ja-JP" altLang="en-US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761788"/>
              </p:ext>
            </p:extLst>
          </p:nvPr>
        </p:nvGraphicFramePr>
        <p:xfrm>
          <a:off x="831098" y="6527891"/>
          <a:ext cx="12319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Equation" r:id="rId10" imgW="635000" imgH="228600" progId="Equation.DSMT4">
                  <p:embed/>
                </p:oleObj>
              </mc:Choice>
              <mc:Fallback>
                <p:oleObj name="Equation" r:id="rId10" imgW="635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1098" y="6527891"/>
                        <a:ext cx="1231900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5322054" y="2852352"/>
            <a:ext cx="1733991" cy="2018037"/>
            <a:chOff x="5322054" y="2852352"/>
            <a:chExt cx="1733991" cy="2018037"/>
          </a:xfrm>
        </p:grpSpPr>
        <p:pic>
          <p:nvPicPr>
            <p:cNvPr id="32" name="Picture 31" descr="Screen Shot 2015-11-08 at 2.40.02 PM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054" y="3622496"/>
              <a:ext cx="1733991" cy="1247893"/>
            </a:xfrm>
            <a:prstGeom prst="rect">
              <a:avLst/>
            </a:prstGeom>
          </p:spPr>
        </p:pic>
        <p:cxnSp>
          <p:nvCxnSpPr>
            <p:cNvPr id="41" name="Straight Arrow Connector 40"/>
            <p:cNvCxnSpPr/>
            <p:nvPr/>
          </p:nvCxnSpPr>
          <p:spPr>
            <a:xfrm>
              <a:off x="6172968" y="2852352"/>
              <a:ext cx="8625" cy="603783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307545" y="5003481"/>
            <a:ext cx="1715852" cy="2085247"/>
            <a:chOff x="5307545" y="5003481"/>
            <a:chExt cx="1715852" cy="2085247"/>
          </a:xfrm>
        </p:grpSpPr>
        <p:pic>
          <p:nvPicPr>
            <p:cNvPr id="33" name="Picture 32" descr="Screen Shot 2015-11-08 at 2.40.12 PM.pdf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75"/>
            <a:stretch/>
          </p:blipFill>
          <p:spPr>
            <a:xfrm>
              <a:off x="5307545" y="5790049"/>
              <a:ext cx="1715852" cy="1298679"/>
            </a:xfrm>
            <a:prstGeom prst="rect">
              <a:avLst/>
            </a:prstGeom>
          </p:spPr>
        </p:pic>
        <p:cxnSp>
          <p:nvCxnSpPr>
            <p:cNvPr id="44" name="Straight Arrow Connector 43"/>
            <p:cNvCxnSpPr/>
            <p:nvPr/>
          </p:nvCxnSpPr>
          <p:spPr>
            <a:xfrm>
              <a:off x="6177846" y="5003481"/>
              <a:ext cx="8625" cy="603783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303041" y="2029956"/>
            <a:ext cx="2252439" cy="4393042"/>
            <a:chOff x="7303041" y="2029956"/>
            <a:chExt cx="2252439" cy="4393042"/>
          </a:xfrm>
        </p:grpSpPr>
        <p:pic>
          <p:nvPicPr>
            <p:cNvPr id="34" name="Picture 33" descr="Screen Shot 2015-11-08 at 2.40.23 PM.pd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697" y="3675174"/>
              <a:ext cx="1443783" cy="1153575"/>
            </a:xfrm>
            <a:prstGeom prst="rect">
              <a:avLst/>
            </a:prstGeom>
          </p:spPr>
        </p:pic>
        <p:grpSp>
          <p:nvGrpSpPr>
            <p:cNvPr id="56" name="Group 55"/>
            <p:cNvGrpSpPr/>
            <p:nvPr/>
          </p:nvGrpSpPr>
          <p:grpSpPr>
            <a:xfrm>
              <a:off x="7370088" y="5003481"/>
              <a:ext cx="1457363" cy="1419517"/>
              <a:chOff x="7370088" y="5003481"/>
              <a:chExt cx="1457363" cy="152441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7370088" y="6527891"/>
                <a:ext cx="1457362" cy="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H="1" flipV="1">
                <a:off x="8827450" y="5003481"/>
                <a:ext cx="1" cy="152441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 rot="16200000">
              <a:off x="7391033" y="1941964"/>
              <a:ext cx="1348425" cy="1524410"/>
              <a:chOff x="7370088" y="5003481"/>
              <a:chExt cx="1457363" cy="152441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7370088" y="6527891"/>
                <a:ext cx="1457362" cy="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H="1" flipV="1">
                <a:off x="8827450" y="5003481"/>
                <a:ext cx="1" cy="152441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100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Probability Of Improvement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3"/>
            <a:ext cx="9220200" cy="595116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Given a target value,    , we’re trying to obtain</a:t>
            </a:r>
          </a:p>
          <a:p>
            <a:pPr lvl="1"/>
            <a:r>
              <a:rPr lang="en-US" altLang="ja-JP" dirty="0"/>
              <a:t>e.g., quantity of oil, student test score</a:t>
            </a:r>
          </a:p>
          <a:p>
            <a:r>
              <a:rPr kumimoji="1" lang="en-US" altLang="ja-JP" dirty="0"/>
              <a:t>Identify the point in the input space most likely to achieve or beat this value</a:t>
            </a:r>
            <a:br>
              <a:rPr kumimoji="1" lang="en-US" altLang="ja-JP" dirty="0"/>
            </a:b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dirty="0"/>
              <a:t>If target unknown, can be set to beat empirical max:</a:t>
            </a:r>
          </a:p>
          <a:p>
            <a:br>
              <a:rPr lang="en-US" altLang="ja-JP" dirty="0"/>
            </a:br>
            <a:r>
              <a:rPr lang="en-US" altLang="ja-JP" dirty="0"/>
              <a:t>Problem</a:t>
            </a:r>
          </a:p>
          <a:p>
            <a:pPr lvl="1"/>
            <a:r>
              <a:rPr lang="en-US" altLang="ja-JP" dirty="0"/>
              <a:t>Target too small -&gt; exploit; target too large -&gt; explore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224478"/>
              </p:ext>
            </p:extLst>
          </p:nvPr>
        </p:nvGraphicFramePr>
        <p:xfrm>
          <a:off x="3695125" y="1388488"/>
          <a:ext cx="51911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" name="Equation" r:id="rId3" imgW="165100" imgH="228600" progId="Equation.DSMT4">
                  <p:embed/>
                </p:oleObj>
              </mc:Choice>
              <mc:Fallback>
                <p:oleObj name="Equation" r:id="rId3" imgW="1651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5125" y="1388488"/>
                        <a:ext cx="519113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963478"/>
              </p:ext>
            </p:extLst>
          </p:nvPr>
        </p:nvGraphicFramePr>
        <p:xfrm>
          <a:off x="728977" y="3682094"/>
          <a:ext cx="4410075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" name="Equation" r:id="rId5" imgW="1943100" imgH="685800" progId="Equation.DSMT4">
                  <p:embed/>
                </p:oleObj>
              </mc:Choice>
              <mc:Fallback>
                <p:oleObj name="Equation" r:id="rId5" imgW="19431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8977" y="3682094"/>
                        <a:ext cx="4410075" cy="155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5693151" y="3804450"/>
            <a:ext cx="4308470" cy="1384722"/>
            <a:chOff x="5693151" y="4106340"/>
            <a:chExt cx="4308470" cy="1384722"/>
          </a:xfrm>
        </p:grpSpPr>
        <p:pic>
          <p:nvPicPr>
            <p:cNvPr id="19" name="Picture 18" descr="Screen Shot 2015-11-09 at 4.19.53 PM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321" y="4182962"/>
              <a:ext cx="3924300" cy="130810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6077321" y="4465909"/>
              <a:ext cx="3924300" cy="0"/>
            </a:xfrm>
            <a:prstGeom prst="line">
              <a:avLst/>
            </a:prstGeom>
            <a:ln>
              <a:solidFill>
                <a:srgbClr val="FF66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3924688"/>
                </p:ext>
              </p:extLst>
            </p:nvPr>
          </p:nvGraphicFramePr>
          <p:xfrm>
            <a:off x="5693151" y="4106340"/>
            <a:ext cx="519113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19" name="Equation" r:id="rId8" imgW="165100" imgH="228600" progId="Equation.DSMT4">
                    <p:embed/>
                  </p:oleObj>
                </mc:Choice>
                <mc:Fallback>
                  <p:oleObj name="Equation" r:id="rId8" imgW="1651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693151" y="4106340"/>
                          <a:ext cx="519113" cy="7191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797683"/>
              </p:ext>
            </p:extLst>
          </p:nvPr>
        </p:nvGraphicFramePr>
        <p:xfrm>
          <a:off x="728977" y="5808070"/>
          <a:ext cx="294005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0" name="Equation" r:id="rId10" imgW="1295400" imgH="228600" progId="Equation.DSMT4">
                  <p:embed/>
                </p:oleObj>
              </mc:Choice>
              <mc:Fallback>
                <p:oleObj name="Equation" r:id="rId10" imgW="1295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8977" y="5808070"/>
                        <a:ext cx="2940050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720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Expected Improvement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4"/>
            <a:ext cx="9220200" cy="5847058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Given a target value,     , that we want to beat</a:t>
            </a:r>
          </a:p>
          <a:p>
            <a:pPr lvl="1"/>
            <a:r>
              <a:rPr lang="en-US" altLang="ja-JP" dirty="0"/>
              <a:t>Define improvement function:</a:t>
            </a:r>
          </a:p>
          <a:p>
            <a:pPr lvl="1"/>
            <a:r>
              <a:rPr lang="en-US" altLang="ja-JP" dirty="0"/>
              <a:t>Pick the point with the greatest expected improvement</a:t>
            </a:r>
          </a:p>
          <a:p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lang="en-US" altLang="ja-JP" dirty="0"/>
              <a:t>Target value can be set to empirical max</a:t>
            </a:r>
          </a:p>
          <a:p>
            <a:r>
              <a:rPr lang="en-US" altLang="ja-JP" dirty="0"/>
              <a:t>Tends to better balance exploration &amp; exploitation than PI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189162"/>
              </p:ext>
            </p:extLst>
          </p:nvPr>
        </p:nvGraphicFramePr>
        <p:xfrm>
          <a:off x="5510770" y="2166041"/>
          <a:ext cx="28559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0" name="Equation" r:id="rId4" imgW="1257300" imgH="431800" progId="Equation.DSMT4">
                  <p:embed/>
                </p:oleObj>
              </mc:Choice>
              <mc:Fallback>
                <p:oleObj name="Equation" r:id="rId4" imgW="1257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0770" y="2166041"/>
                        <a:ext cx="285591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950561"/>
              </p:ext>
            </p:extLst>
          </p:nvPr>
        </p:nvGraphicFramePr>
        <p:xfrm>
          <a:off x="3756891" y="1419718"/>
          <a:ext cx="51911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1" name="Equation" r:id="rId6" imgW="165100" imgH="228600" progId="Equation.DSMT4">
                  <p:embed/>
                </p:oleObj>
              </mc:Choice>
              <mc:Fallback>
                <p:oleObj name="Equation" r:id="rId6" imgW="1651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56891" y="1419718"/>
                        <a:ext cx="519113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056278"/>
              </p:ext>
            </p:extLst>
          </p:nvPr>
        </p:nvGraphicFramePr>
        <p:xfrm>
          <a:off x="786570" y="3335593"/>
          <a:ext cx="6015603" cy="2369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2" name="Equation" r:id="rId8" imgW="3035300" imgH="1193800" progId="Equation.DSMT4">
                  <p:embed/>
                </p:oleObj>
              </mc:Choice>
              <mc:Fallback>
                <p:oleObj name="Equation" r:id="rId8" imgW="3035300" imgH="119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6570" y="3335593"/>
                        <a:ext cx="6015603" cy="2369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208353"/>
              </p:ext>
            </p:extLst>
          </p:nvPr>
        </p:nvGraphicFramePr>
        <p:xfrm>
          <a:off x="6854223" y="5891350"/>
          <a:ext cx="294005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3" name="Equation" r:id="rId10" imgW="1295400" imgH="228600" progId="Equation.DSMT4">
                  <p:embed/>
                </p:oleObj>
              </mc:Choice>
              <mc:Fallback>
                <p:oleObj name="Equation" r:id="rId10" imgW="1295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54223" y="5891350"/>
                        <a:ext cx="2940050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97784" y="3914178"/>
            <a:ext cx="7224351" cy="1790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9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Thompson Sampling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Draw a function from the GP posterior</a:t>
            </a:r>
          </a:p>
          <a:p>
            <a:endParaRPr lang="en-US" altLang="ja-JP" dirty="0"/>
          </a:p>
          <a:p>
            <a:r>
              <a:rPr kumimoji="1" lang="en-US" altLang="ja-JP" dirty="0"/>
              <a:t>Select the </a:t>
            </a:r>
            <a:r>
              <a:rPr kumimoji="1" lang="en-US" altLang="ja-JP" dirty="0" err="1"/>
              <a:t>maximizer</a:t>
            </a:r>
            <a:r>
              <a:rPr kumimoji="1" lang="en-US" altLang="ja-JP" dirty="0"/>
              <a:t> in input space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en-US" altLang="ja-JP" dirty="0"/>
              <a:t>Automatic switch from explore to exploit as knowledge is gained.</a:t>
            </a:r>
          </a:p>
          <a:p>
            <a:r>
              <a:rPr lang="en-US" altLang="ja-JP" dirty="0"/>
              <a:t>Seems to be the method of choice</a:t>
            </a:r>
            <a:br>
              <a:rPr lang="en-US" altLang="ja-JP" dirty="0"/>
            </a:br>
            <a:r>
              <a:rPr lang="en-US" altLang="ja-JP" dirty="0"/>
              <a:t>if goal is to maximize summed return</a:t>
            </a:r>
          </a:p>
          <a:p>
            <a:r>
              <a:rPr kumimoji="1" lang="en-US" altLang="ja-JP" dirty="0"/>
              <a:t>Unlike EI, PI, UCB, there are no free parameters</a:t>
            </a:r>
          </a:p>
          <a:p>
            <a:endParaRPr kumimoji="1" lang="ja-JP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265799"/>
              </p:ext>
            </p:extLst>
          </p:nvPr>
        </p:nvGraphicFramePr>
        <p:xfrm>
          <a:off x="776959" y="2124076"/>
          <a:ext cx="2020526" cy="49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" name="Equation" r:id="rId4" imgW="927100" imgH="228600" progId="Equation.DSMT4">
                  <p:embed/>
                </p:oleObj>
              </mc:Choice>
              <mc:Fallback>
                <p:oleObj name="Equation" r:id="rId4" imgW="9271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6959" y="2124076"/>
                        <a:ext cx="2020526" cy="49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35576"/>
              </p:ext>
            </p:extLst>
          </p:nvPr>
        </p:nvGraphicFramePr>
        <p:xfrm>
          <a:off x="776959" y="3519247"/>
          <a:ext cx="16891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" name="Equation" r:id="rId6" imgW="774700" imgH="203200" progId="Equation.DSMT4">
                  <p:embed/>
                </p:oleObj>
              </mc:Choice>
              <mc:Fallback>
                <p:oleObj name="Equation" r:id="rId6" imgW="774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6959" y="3519247"/>
                        <a:ext cx="1689100" cy="44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475493"/>
              </p:ext>
            </p:extLst>
          </p:nvPr>
        </p:nvGraphicFramePr>
        <p:xfrm>
          <a:off x="6232517" y="5484371"/>
          <a:ext cx="6921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" name="Equation" r:id="rId8" imgW="317500" imgH="431800" progId="Equation.DSMT4">
                  <p:embed/>
                </p:oleObj>
              </mc:Choice>
              <mc:Fallback>
                <p:oleObj name="Equation" r:id="rId8" imgW="317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32517" y="5484371"/>
                        <a:ext cx="69215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9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Comparison From </a:t>
            </a:r>
            <a:r>
              <a:rPr kumimoji="1" lang="en-US" altLang="ja-JP" dirty="0" err="1"/>
              <a:t>Shahriari</a:t>
            </a:r>
            <a:r>
              <a:rPr kumimoji="1" lang="en-US" altLang="ja-JP" dirty="0"/>
              <a:t> et al.</a:t>
            </a:r>
            <a:endParaRPr kumimoji="1" lang="ja-JP" altLang="en-US" dirty="0"/>
          </a:p>
        </p:txBody>
      </p:sp>
      <p:pic>
        <p:nvPicPr>
          <p:cNvPr id="4" name="Content Placeholder 3" descr="Screen Shot 2015-11-09 at 10.23.10 PM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19" b="-3219"/>
          <a:stretch>
            <a:fillRect/>
          </a:stretch>
        </p:blipFill>
        <p:spPr>
          <a:xfrm>
            <a:off x="887013" y="1554484"/>
            <a:ext cx="9220200" cy="53885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3007B3-0126-2449-A9A5-D291BB8DD909}"/>
              </a:ext>
            </a:extLst>
          </p:cNvPr>
          <p:cNvSpPr txBox="1"/>
          <p:nvPr/>
        </p:nvSpPr>
        <p:spPr>
          <a:xfrm>
            <a:off x="8515990" y="6470469"/>
            <a:ext cx="1542410" cy="226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+mn-lt"/>
              </a:rPr>
              <a:t>predictive entropy search</a:t>
            </a:r>
          </a:p>
        </p:txBody>
      </p:sp>
    </p:spTree>
    <p:extLst>
      <p:ext uri="{BB962C8B-B14F-4D97-AF65-F5344CB8AC3E}">
        <p14:creationId xmlns:p14="http://schemas.microsoft.com/office/powerpoint/2010/main" val="3767718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Caveat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I’ve assumed that observations lie in the range of the GP, i.e., [-∞,∞]</a:t>
            </a:r>
          </a:p>
          <a:p>
            <a:r>
              <a:rPr lang="en-US" altLang="ja-JP" dirty="0"/>
              <a:t>If we have a non-identity observation model,</a:t>
            </a:r>
            <a:br>
              <a:rPr lang="en-US" altLang="ja-JP" dirty="0"/>
            </a:br>
            <a:r>
              <a:rPr lang="en-US" altLang="ja-JP" dirty="0"/>
              <a:t>i.e., p(</a:t>
            </a:r>
            <a:r>
              <a:rPr lang="en-US" altLang="ja-JP" dirty="0" err="1"/>
              <a:t>y|f</a:t>
            </a:r>
            <a:r>
              <a:rPr lang="en-US" altLang="ja-JP" dirty="0"/>
              <a:t>(.)), need to decide:</a:t>
            </a:r>
          </a:p>
          <a:p>
            <a:pPr lvl="1"/>
            <a:r>
              <a:rPr kumimoji="1" lang="en-US" altLang="ja-JP" dirty="0"/>
              <a:t>Do we perform selection in observation space, y, or in latent GP space, f(.)?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542541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Generalizing The Approach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Bayesian Optimization relies on having a measure of uncertainty </a:t>
            </a:r>
            <a:r>
              <a:rPr lang="en-US" altLang="ja-JP" dirty="0"/>
              <a:t>over the latent space we’re evaluating.</a:t>
            </a:r>
          </a:p>
          <a:p>
            <a:pPr lvl="1"/>
            <a:r>
              <a:rPr lang="en-US" altLang="ja-JP" dirty="0"/>
              <a:t>i.e., y(x) is a random variable</a:t>
            </a:r>
          </a:p>
          <a:p>
            <a:r>
              <a:rPr lang="en-US" altLang="ja-JP" dirty="0"/>
              <a:t>This approach can therefore be generalized to any situation in which quantities to be inferred are random variables</a:t>
            </a:r>
          </a:p>
          <a:p>
            <a:pPr lvl="1"/>
            <a:r>
              <a:rPr kumimoji="1" lang="en-US" altLang="ja-JP" dirty="0"/>
              <a:t>e.g., arbitrary parameter vector w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0989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Multiarm</a:t>
            </a:r>
            <a:r>
              <a:rPr kumimoji="1" lang="en-US" altLang="ja-JP" dirty="0"/>
              <a:t> Bandits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3"/>
            <a:ext cx="9220200" cy="5864685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Generalizing a one-armed bandit</a:t>
            </a:r>
          </a:p>
          <a:p>
            <a:pPr lvl="1"/>
            <a:r>
              <a:rPr lang="en-US" altLang="ja-JP" i="1" dirty="0"/>
              <a:t>K</a:t>
            </a:r>
            <a:r>
              <a:rPr lang="en-US" altLang="ja-JP" dirty="0"/>
              <a:t> arms</a:t>
            </a:r>
          </a:p>
          <a:p>
            <a:pPr lvl="1"/>
            <a:r>
              <a:rPr kumimoji="1" lang="en-US" altLang="ja-JP" i="1" dirty="0" err="1"/>
              <a:t>w</a:t>
            </a:r>
            <a:r>
              <a:rPr kumimoji="1" lang="en-US" altLang="ja-JP" i="1" baseline="-25000" dirty="0" err="1"/>
              <a:t>a</a:t>
            </a:r>
            <a:r>
              <a:rPr kumimoji="1" lang="en-US" altLang="ja-JP" dirty="0"/>
              <a:t>: win probability of arm </a:t>
            </a:r>
            <a:r>
              <a:rPr kumimoji="1" lang="en-US" altLang="ja-JP" i="1" dirty="0"/>
              <a:t>a</a:t>
            </a:r>
          </a:p>
          <a:p>
            <a:pPr lvl="1"/>
            <a:r>
              <a:rPr lang="en-US" altLang="ja-JP" dirty="0"/>
              <a:t>Entire system described by</a:t>
            </a:r>
            <a:br>
              <a:rPr lang="en-US" altLang="ja-JP" dirty="0"/>
            </a:br>
            <a:r>
              <a:rPr lang="en-US" altLang="ja-JP" dirty="0"/>
              <a:t>vector</a:t>
            </a:r>
          </a:p>
          <a:p>
            <a:r>
              <a:rPr lang="en-US" altLang="ja-JP" dirty="0"/>
              <a:t>Examples</a:t>
            </a:r>
          </a:p>
          <a:p>
            <a:pPr lvl="1"/>
            <a:r>
              <a:rPr lang="en-US" altLang="ja-JP" dirty="0"/>
              <a:t>medical treatments</a:t>
            </a:r>
          </a:p>
          <a:p>
            <a:pPr lvl="1"/>
            <a:r>
              <a:rPr lang="en-US" altLang="ja-JP" dirty="0"/>
              <a:t>web advertisements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215" y="4159375"/>
            <a:ext cx="3784600" cy="313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7837" r="15180"/>
          <a:stretch/>
        </p:blipFill>
        <p:spPr>
          <a:xfrm>
            <a:off x="7405774" y="1049810"/>
            <a:ext cx="2285041" cy="2558572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01949"/>
              </p:ext>
            </p:extLst>
          </p:nvPr>
        </p:nvGraphicFramePr>
        <p:xfrm>
          <a:off x="1949621" y="4259704"/>
          <a:ext cx="1437140" cy="538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Equation" r:id="rId6" imgW="609600" imgH="228600" progId="Equation.DSMT4">
                  <p:embed/>
                </p:oleObj>
              </mc:Choice>
              <mc:Fallback>
                <p:oleObj name="Equation" r:id="rId6" imgW="60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49621" y="4259704"/>
                        <a:ext cx="1437140" cy="538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55863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Beta-Bernoulli Bandit Model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Suppose we have a prior on the weights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We have n past observations in which we count </a:t>
            </a:r>
            <a:r>
              <a:rPr lang="en-US" altLang="ja-JP" dirty="0"/>
              <a:t># successes and failures for each arm</a:t>
            </a:r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Posterior distribution on weights</a:t>
            </a:r>
            <a:endParaRPr kumimoji="1" lang="en-US" altLang="ja-JP" dirty="0"/>
          </a:p>
        </p:txBody>
      </p:sp>
      <p:pic>
        <p:nvPicPr>
          <p:cNvPr id="4" name="Picture 3" descr="Screen Shot 2015-11-09 at 11.27.22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43" y="2157838"/>
            <a:ext cx="2832307" cy="667997"/>
          </a:xfrm>
          <a:prstGeom prst="rect">
            <a:avLst/>
          </a:prstGeom>
        </p:spPr>
      </p:pic>
      <p:pic>
        <p:nvPicPr>
          <p:cNvPr id="5" name="Picture 4" descr="Screen Shot 2015-11-09 at 11.27.47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43" y="4117059"/>
            <a:ext cx="2565203" cy="1443802"/>
          </a:xfrm>
          <a:prstGeom prst="rect">
            <a:avLst/>
          </a:prstGeom>
        </p:spPr>
      </p:pic>
      <p:pic>
        <p:nvPicPr>
          <p:cNvPr id="7" name="Picture 6" descr="Screen Shot 2015-11-09 at 11.28.12 P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43" y="6410257"/>
            <a:ext cx="3795416" cy="682912"/>
          </a:xfrm>
          <a:prstGeom prst="rect">
            <a:avLst/>
          </a:prstGeom>
        </p:spPr>
      </p:pic>
      <p:pic>
        <p:nvPicPr>
          <p:cNvPr id="8" name="Picture 7" descr="Screen Shot 2015-11-09 at 11.31.41 PM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85" y="4339312"/>
            <a:ext cx="3678115" cy="33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490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Selecting Next Arm To Pull</a:t>
            </a:r>
            <a:endParaRPr kumimoji="1" lang="ja-JP" altLang="en-US" dirty="0"/>
          </a:p>
        </p:txBody>
      </p:sp>
      <p:pic>
        <p:nvPicPr>
          <p:cNvPr id="4" name="Content Placeholder 3" descr="Screen Shot 2015-11-09 at 11.34.54 P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83" r="-172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729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/>
              <a:t>Multiarm</a:t>
            </a:r>
            <a:r>
              <a:rPr lang="en-US" altLang="ja-JP" dirty="0"/>
              <a:t> Bandits Vs. Gaussian Processes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3"/>
            <a:ext cx="9220200" cy="6065775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/>
              <a:t>With large K, </a:t>
            </a:r>
            <a:r>
              <a:rPr kumimoji="1" lang="en-US" altLang="ja-JP" dirty="0" err="1"/>
              <a:t>multiarm</a:t>
            </a:r>
            <a:r>
              <a:rPr kumimoji="1" lang="en-US" altLang="ja-JP" dirty="0"/>
              <a:t> bandits are not efficient.</a:t>
            </a:r>
          </a:p>
          <a:p>
            <a:pPr lvl="1"/>
            <a:r>
              <a:rPr lang="en-US" altLang="ja-JP" dirty="0"/>
              <a:t>They assume that each arm is unrelated to the other arms.</a:t>
            </a:r>
          </a:p>
          <a:p>
            <a:pPr lvl="1"/>
            <a:r>
              <a:rPr kumimoji="1" lang="en-US" altLang="ja-JP" dirty="0"/>
              <a:t>Contrast with GPs </a:t>
            </a:r>
            <a:r>
              <a:rPr lang="en-US" altLang="ja-JP" dirty="0"/>
              <a:t>in which the y = f(x) mapping has strong dependencies among the x’s.</a:t>
            </a:r>
          </a:p>
          <a:p>
            <a:r>
              <a:rPr lang="en-US" altLang="ja-JP" dirty="0"/>
              <a:t>E.g., suppose goal is to decide how much of a drug to administer</a:t>
            </a:r>
          </a:p>
          <a:p>
            <a:pPr lvl="1"/>
            <a:r>
              <a:rPr lang="en-US" altLang="ja-JP" dirty="0" err="1"/>
              <a:t>multiarm</a:t>
            </a:r>
            <a:r>
              <a:rPr lang="en-US" altLang="ja-JP" dirty="0"/>
              <a:t> bandit</a:t>
            </a:r>
          </a:p>
          <a:p>
            <a:pPr lvl="2"/>
            <a:r>
              <a:rPr lang="en-US" altLang="ja-JP" i="1" dirty="0"/>
              <a:t>a</a:t>
            </a:r>
            <a:r>
              <a:rPr lang="en-US" altLang="ja-JP" dirty="0"/>
              <a:t> = 1, 2, 3, 4, or 5 pills</a:t>
            </a:r>
          </a:p>
          <a:p>
            <a:pPr lvl="2"/>
            <a:r>
              <a:rPr lang="en-US" altLang="ja-JP" dirty="0" err="1"/>
              <a:t>w</a:t>
            </a:r>
            <a:r>
              <a:rPr lang="en-US" altLang="ja-JP" baseline="-25000" dirty="0" err="1"/>
              <a:t>a</a:t>
            </a:r>
            <a:r>
              <a:rPr lang="en-US" altLang="ja-JP" dirty="0"/>
              <a:t> = probability that pill will cure patient</a:t>
            </a:r>
          </a:p>
          <a:p>
            <a:pPr lvl="2"/>
            <a:r>
              <a:rPr lang="en-US" altLang="ja-JP" dirty="0"/>
              <a:t>no relation between </a:t>
            </a:r>
            <a:r>
              <a:rPr lang="en-US" altLang="ja-JP" i="1" dirty="0"/>
              <a:t>w</a:t>
            </a:r>
            <a:r>
              <a:rPr lang="en-US" altLang="ja-JP" i="1" baseline="-25000" dirty="0"/>
              <a:t>i</a:t>
            </a:r>
            <a:r>
              <a:rPr lang="en-US" altLang="ja-JP" dirty="0"/>
              <a:t> and </a:t>
            </a:r>
            <a:r>
              <a:rPr lang="en-US" altLang="ja-JP" i="1" dirty="0" err="1"/>
              <a:t>w</a:t>
            </a:r>
            <a:r>
              <a:rPr lang="en-US" altLang="ja-JP" i="1" baseline="-25000" dirty="0" err="1"/>
              <a:t>j</a:t>
            </a:r>
            <a:endParaRPr lang="en-US" altLang="ja-JP" i="1" baseline="-25000" dirty="0"/>
          </a:p>
          <a:p>
            <a:pPr lvl="1"/>
            <a:r>
              <a:rPr lang="en-US" altLang="ja-JP" dirty="0"/>
              <a:t>GP</a:t>
            </a:r>
          </a:p>
          <a:p>
            <a:pPr lvl="2"/>
            <a:r>
              <a:rPr lang="en-US" altLang="ja-JP" dirty="0"/>
              <a:t>x = # pills</a:t>
            </a:r>
          </a:p>
          <a:p>
            <a:pPr lvl="2"/>
            <a:r>
              <a:rPr lang="en-US" altLang="ja-JP" dirty="0"/>
              <a:t>f(x) = strength of effect</a:t>
            </a:r>
          </a:p>
          <a:p>
            <a:pPr lvl="2"/>
            <a:r>
              <a:rPr lang="en-US" altLang="ja-JP" dirty="0"/>
              <a:t>strong dependence between f(x) and f(x+1)</a:t>
            </a:r>
          </a:p>
        </p:txBody>
      </p:sp>
    </p:spTree>
    <p:extLst>
      <p:ext uri="{BB962C8B-B14F-4D97-AF65-F5344CB8AC3E}">
        <p14:creationId xmlns:p14="http://schemas.microsoft.com/office/powerpoint/2010/main" val="153516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F5BA-8A41-4640-9532-AC693B442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F83EF-9764-394B-B8E4-63D2E1ADF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992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Hybrid Approach:</a:t>
            </a:r>
            <a:br>
              <a:rPr kumimoji="1" lang="en-US" altLang="ja-JP" dirty="0"/>
            </a:br>
            <a:r>
              <a:rPr kumimoji="1" lang="en-US" altLang="ja-JP" dirty="0"/>
              <a:t>Linear Bandits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Each arm </a:t>
            </a:r>
            <a:r>
              <a:rPr kumimoji="1" lang="en-US" altLang="ja-JP" i="1" dirty="0"/>
              <a:t>a</a:t>
            </a:r>
            <a:r>
              <a:rPr kumimoji="1" lang="en-US" altLang="ja-JP" dirty="0"/>
              <a:t> has an associated feature vector</a:t>
            </a:r>
          </a:p>
          <a:p>
            <a:r>
              <a:rPr lang="en-US" altLang="ja-JP" dirty="0"/>
              <a:t>Expected payout of each arm has form</a:t>
            </a:r>
          </a:p>
          <a:p>
            <a:r>
              <a:rPr kumimoji="1" lang="en-US" altLang="ja-JP" dirty="0"/>
              <a:t>And observations for arm </a:t>
            </a:r>
            <a:r>
              <a:rPr kumimoji="1" lang="en-US" altLang="ja-JP" i="1" dirty="0"/>
              <a:t>a</a:t>
            </a:r>
            <a:r>
              <a:rPr kumimoji="1" lang="en-US" altLang="ja-JP" dirty="0"/>
              <a:t> are drawn from</a:t>
            </a:r>
          </a:p>
          <a:p>
            <a:r>
              <a:rPr lang="en-US" altLang="ja-JP" dirty="0"/>
              <a:t>Unknowns               have a conjugate prior: </a:t>
            </a:r>
            <a:endParaRPr kumimoji="1" lang="ja-JP" altLang="en-US" dirty="0"/>
          </a:p>
        </p:txBody>
      </p:sp>
      <p:pic>
        <p:nvPicPr>
          <p:cNvPr id="4" name="Picture 3" descr="Screen Shot 2015-11-09 at 11.49.44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58" y="1653200"/>
            <a:ext cx="1409700" cy="520700"/>
          </a:xfrm>
          <a:prstGeom prst="rect">
            <a:avLst/>
          </a:prstGeom>
        </p:spPr>
      </p:pic>
      <p:pic>
        <p:nvPicPr>
          <p:cNvPr id="5" name="Picture 4" descr="Screen Shot 2015-11-09 at 11.50.44 P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53" y="2362291"/>
            <a:ext cx="2311400" cy="5461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429547"/>
              </p:ext>
            </p:extLst>
          </p:nvPr>
        </p:nvGraphicFramePr>
        <p:xfrm>
          <a:off x="7758278" y="3069113"/>
          <a:ext cx="2037907" cy="582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Equation" r:id="rId6" imgW="800100" imgH="228600" progId="Equation.DSMT4">
                  <p:embed/>
                </p:oleObj>
              </mc:Choice>
              <mc:Fallback>
                <p:oleObj name="Equation" r:id="rId6" imgW="8001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58278" y="3069113"/>
                        <a:ext cx="2037907" cy="582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44287"/>
              </p:ext>
            </p:extLst>
          </p:nvPr>
        </p:nvGraphicFramePr>
        <p:xfrm>
          <a:off x="2351462" y="3771332"/>
          <a:ext cx="11969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Equation" r:id="rId8" imgW="469900" imgH="279400" progId="Equation.DSMT4">
                  <p:embed/>
                </p:oleObj>
              </mc:Choice>
              <mc:Fallback>
                <p:oleObj name="Equation" r:id="rId8" imgW="469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51462" y="3771332"/>
                        <a:ext cx="1196975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Screen Shot 2015-11-09 at 11.56.57 PM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55" y="4677992"/>
            <a:ext cx="7613892" cy="23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9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040460"/>
            <a:ext cx="8549640" cy="1666028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Optimal Teaching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80" y="3150148"/>
            <a:ext cx="8549640" cy="3742462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Robert V. Lindsey, Michael C. Mozer, William Huggins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Institute of Cognitive Science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Department of Computer Science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University of Colorado, Boulder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0C9B74"/>
                </a:solidFill>
              </a:rPr>
              <a:t>Harold </a:t>
            </a:r>
            <a:r>
              <a:rPr lang="en-US" dirty="0" err="1">
                <a:solidFill>
                  <a:srgbClr val="0C9B74"/>
                </a:solidFill>
              </a:rPr>
              <a:t>Pashler</a:t>
            </a:r>
            <a:endParaRPr lang="en-US" dirty="0">
              <a:solidFill>
                <a:srgbClr val="0C9B74"/>
              </a:solidFill>
            </a:endParaRPr>
          </a:p>
          <a:p>
            <a:r>
              <a:rPr lang="en-US" dirty="0">
                <a:solidFill>
                  <a:srgbClr val="7E9632"/>
                </a:solidFill>
              </a:rPr>
              <a:t>Department of Psychology</a:t>
            </a:r>
            <a:br>
              <a:rPr lang="en-US" dirty="0">
                <a:solidFill>
                  <a:srgbClr val="7E9632"/>
                </a:solidFill>
              </a:rPr>
            </a:br>
            <a:r>
              <a:rPr lang="en-US" dirty="0">
                <a:solidFill>
                  <a:srgbClr val="7E9632"/>
                </a:solidFill>
              </a:rPr>
              <a:t>UC San Diego</a:t>
            </a:r>
          </a:p>
        </p:txBody>
      </p:sp>
      <p:pic>
        <p:nvPicPr>
          <p:cNvPr id="4" name="Picture 3" descr="rob.jpg">
            <a:extLst>
              <a:ext uri="{FF2B5EF4-FFF2-40B4-BE49-F238E27FC236}">
                <a16:creationId xmlns:a16="http://schemas.microsoft.com/office/drawing/2014/main" id="{97376599-2196-D84A-B877-0BBD207F3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5735782"/>
            <a:ext cx="1302252" cy="1830642"/>
          </a:xfrm>
          <a:prstGeom prst="rect">
            <a:avLst/>
          </a:prstGeom>
        </p:spPr>
      </p:pic>
      <p:pic>
        <p:nvPicPr>
          <p:cNvPr id="5" name="Picture 4" descr="pashler.jpg">
            <a:extLst>
              <a:ext uri="{FF2B5EF4-FFF2-40B4-BE49-F238E27FC236}">
                <a16:creationId xmlns:a16="http://schemas.microsoft.com/office/drawing/2014/main" id="{6B5440BA-EDD1-7346-B3A6-2FA668937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27" y="5735782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5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Approach To Studying Category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Compare two alternative </a:t>
            </a:r>
            <a:r>
              <a:rPr lang="en-US" i="1" dirty="0"/>
              <a:t>training policies, </a:t>
            </a:r>
            <a:r>
              <a:rPr lang="en-US" dirty="0"/>
              <a:t>A vs. B</a:t>
            </a:r>
          </a:p>
          <a:p>
            <a:r>
              <a:rPr lang="en-US" dirty="0"/>
              <a:t>Test many participants under each policy</a:t>
            </a:r>
          </a:p>
          <a:p>
            <a:r>
              <a:rPr lang="en-US" dirty="0"/>
              <a:t>Perform statistical analyses to </a:t>
            </a:r>
            <a:br>
              <a:rPr lang="en-US" dirty="0"/>
            </a:br>
            <a:r>
              <a:rPr lang="en-US" dirty="0"/>
              <a:t>establish reliable difference</a:t>
            </a:r>
            <a:br>
              <a:rPr lang="en-US" dirty="0"/>
            </a:br>
            <a:r>
              <a:rPr lang="en-US" dirty="0"/>
              <a:t>between conditions</a:t>
            </a:r>
          </a:p>
        </p:txBody>
      </p:sp>
      <p:pic>
        <p:nvPicPr>
          <p:cNvPr id="9" name="Picture 8" descr="psychonomicsTalk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934" y="3632694"/>
            <a:ext cx="3084083" cy="300272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531954" y="4074781"/>
            <a:ext cx="3099759" cy="2612553"/>
            <a:chOff x="6705398" y="3657582"/>
            <a:chExt cx="3757284" cy="316673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5787159" y="4575821"/>
              <a:ext cx="2243815" cy="4073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15" b="1" dirty="0">
                  <a:latin typeface="+mn-lt"/>
                </a:rPr>
                <a:t>Test Accuracy (%)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483642" y="6165828"/>
              <a:ext cx="2979040" cy="658484"/>
              <a:chOff x="7483642" y="6165828"/>
              <a:chExt cx="2979040" cy="65848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483642" y="6299735"/>
                <a:ext cx="2979040" cy="524577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8021583" y="6326041"/>
                <a:ext cx="1914355" cy="407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15" b="1" dirty="0">
                    <a:latin typeface="+mn-lt"/>
                  </a:rPr>
                  <a:t>Training Policy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518400" y="6165828"/>
                <a:ext cx="779545" cy="407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15" b="1" dirty="0">
                    <a:latin typeface="+mn-lt"/>
                  </a:rPr>
                  <a:t>   A   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614427" y="6165828"/>
                <a:ext cx="765944" cy="407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15" b="1">
                    <a:latin typeface="+mn-lt"/>
                  </a:rPr>
                  <a:t>   B   </a:t>
                </a:r>
                <a:endParaRPr lang="en-US" sz="1815" b="1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112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Researchers Really Want To Do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best training policy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Abscissa: space of all policies</a:t>
            </a:r>
          </a:p>
          <a:p>
            <a:r>
              <a:rPr lang="en-US" dirty="0"/>
              <a:t>Performance function defined</a:t>
            </a:r>
            <a:br>
              <a:rPr lang="en-US" dirty="0"/>
            </a:br>
            <a:r>
              <a:rPr lang="en-US" dirty="0"/>
              <a:t>over policy space</a:t>
            </a:r>
          </a:p>
          <a:p>
            <a:endParaRPr lang="en-US" dirty="0"/>
          </a:p>
        </p:txBody>
      </p:sp>
      <p:pic>
        <p:nvPicPr>
          <p:cNvPr id="5" name="Picture 4" descr="psychonomicsTalk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934" y="3632694"/>
            <a:ext cx="3084083" cy="3002729"/>
          </a:xfrm>
          <a:prstGeom prst="rect">
            <a:avLst/>
          </a:prstGeom>
        </p:spPr>
      </p:pic>
      <p:pic>
        <p:nvPicPr>
          <p:cNvPr id="16" name="Picture 15" descr="psychonomicsTalk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934" y="3551340"/>
            <a:ext cx="3084083" cy="3084083"/>
          </a:xfrm>
          <a:prstGeom prst="rect">
            <a:avLst/>
          </a:prstGeom>
        </p:spPr>
      </p:pic>
      <p:pic>
        <p:nvPicPr>
          <p:cNvPr id="37" name="Picture 36" descr="psychonomicsTalk3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934" y="3551340"/>
            <a:ext cx="3084083" cy="308408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332126" y="3768040"/>
            <a:ext cx="528270" cy="2686666"/>
          </a:xfrm>
          <a:prstGeom prst="rect">
            <a:avLst/>
          </a:prstGeom>
          <a:solidFill>
            <a:srgbClr val="E200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39" dirty="0">
              <a:solidFill>
                <a:srgbClr val="7030A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31954" y="4074781"/>
            <a:ext cx="3099759" cy="2612553"/>
            <a:chOff x="6705398" y="3657582"/>
            <a:chExt cx="3757284" cy="3166730"/>
          </a:xfrm>
        </p:grpSpPr>
        <p:sp>
          <p:nvSpPr>
            <p:cNvPr id="18" name="TextBox 17"/>
            <p:cNvSpPr txBox="1"/>
            <p:nvPr/>
          </p:nvSpPr>
          <p:spPr>
            <a:xfrm rot="16200000">
              <a:off x="5787159" y="4575821"/>
              <a:ext cx="2243815" cy="4073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15" b="1" dirty="0">
                  <a:latin typeface="+mn-lt"/>
                </a:rPr>
                <a:t>Test Accuracy (%)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483642" y="6165828"/>
              <a:ext cx="2979040" cy="658484"/>
              <a:chOff x="7483642" y="6165828"/>
              <a:chExt cx="2979040" cy="658484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483642" y="6299735"/>
                <a:ext cx="2979040" cy="524577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021583" y="6326041"/>
                <a:ext cx="1914355" cy="407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15" b="1" dirty="0">
                    <a:latin typeface="+mn-lt"/>
                  </a:rPr>
                  <a:t>Training Policy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518400" y="6165828"/>
                <a:ext cx="779545" cy="407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15" b="1" dirty="0">
                    <a:latin typeface="+mn-lt"/>
                  </a:rPr>
                  <a:t>   A   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614427" y="6165828"/>
                <a:ext cx="765944" cy="407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15" b="1">
                    <a:latin typeface="+mn-lt"/>
                  </a:rPr>
                  <a:t>   B   </a:t>
                </a:r>
                <a:endParaRPr lang="en-US" sz="1815" b="1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092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Perform noisy experiments at selected points in policy space (</a:t>
            </a:r>
            <a:r>
              <a:rPr lang="en-US" b="0" dirty="0">
                <a:solidFill>
                  <a:srgbClr val="FF0000"/>
                </a:solidFill>
              </a:rPr>
              <a:t>o</a:t>
            </a:r>
            <a:r>
              <a:rPr lang="en-US" dirty="0"/>
              <a:t>)</a:t>
            </a:r>
          </a:p>
          <a:p>
            <a:r>
              <a:rPr lang="en-US" dirty="0"/>
              <a:t>Use curve fitting (function</a:t>
            </a:r>
            <a:br>
              <a:rPr lang="en-US" dirty="0"/>
            </a:br>
            <a:r>
              <a:rPr lang="en-US" dirty="0"/>
              <a:t>approximation) techniques</a:t>
            </a:r>
            <a:br>
              <a:rPr lang="en-US" dirty="0"/>
            </a:br>
            <a:r>
              <a:rPr lang="en-US" dirty="0"/>
              <a:t>to estimate shape of the</a:t>
            </a:r>
            <a:br>
              <a:rPr lang="en-US" dirty="0"/>
            </a:br>
            <a:r>
              <a:rPr lang="en-US" dirty="0"/>
              <a:t>performance function</a:t>
            </a:r>
          </a:p>
          <a:p>
            <a:r>
              <a:rPr lang="en-US" dirty="0"/>
              <a:t>Given current estimate,</a:t>
            </a:r>
            <a:br>
              <a:rPr lang="en-US" dirty="0"/>
            </a:br>
            <a:r>
              <a:rPr lang="en-US" dirty="0"/>
              <a:t>select </a:t>
            </a:r>
            <a:r>
              <a:rPr lang="en-US" i="1" dirty="0"/>
              <a:t>promising</a:t>
            </a:r>
            <a:r>
              <a:rPr lang="en-US" dirty="0"/>
              <a:t> policies</a:t>
            </a:r>
            <a:br>
              <a:rPr lang="en-US" dirty="0"/>
            </a:br>
            <a:r>
              <a:rPr lang="en-US" dirty="0"/>
              <a:t>to evaluate next.</a:t>
            </a:r>
          </a:p>
          <a:p>
            <a:pPr lvl="1"/>
            <a:r>
              <a:rPr lang="en-US" dirty="0"/>
              <a:t>promising = has potential</a:t>
            </a:r>
            <a:br>
              <a:rPr lang="en-US" dirty="0"/>
            </a:br>
            <a:r>
              <a:rPr lang="en-US" dirty="0"/>
              <a:t>to be the optimum policy</a:t>
            </a:r>
          </a:p>
        </p:txBody>
      </p:sp>
      <p:pic>
        <p:nvPicPr>
          <p:cNvPr id="5" name="Picture 4" descr="nonlinearRegress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695" y="2570495"/>
            <a:ext cx="3017520" cy="3048953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5790379" y="3490297"/>
            <a:ext cx="2696506" cy="1044308"/>
          </a:xfrm>
          <a:custGeom>
            <a:avLst/>
            <a:gdLst>
              <a:gd name="connsiteX0" fmla="*/ 0 w 3710014"/>
              <a:gd name="connsiteY0" fmla="*/ 924263 h 1826162"/>
              <a:gd name="connsiteX1" fmla="*/ 785453 w 3710014"/>
              <a:gd name="connsiteY1" fmla="*/ 790581 h 1826162"/>
              <a:gd name="connsiteX2" fmla="*/ 1687889 w 3710014"/>
              <a:gd name="connsiteY2" fmla="*/ 21905 h 1826162"/>
              <a:gd name="connsiteX3" fmla="*/ 2439919 w 3710014"/>
              <a:gd name="connsiteY3" fmla="*/ 1759781 h 1826162"/>
              <a:gd name="connsiteX4" fmla="*/ 3710014 w 3710014"/>
              <a:gd name="connsiteY4" fmla="*/ 1492415 h 182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014" h="1826162">
                <a:moveTo>
                  <a:pt x="0" y="924263"/>
                </a:moveTo>
                <a:cubicBezTo>
                  <a:pt x="252069" y="932618"/>
                  <a:pt x="504138" y="940974"/>
                  <a:pt x="785453" y="790581"/>
                </a:cubicBezTo>
                <a:cubicBezTo>
                  <a:pt x="1066768" y="640188"/>
                  <a:pt x="1412145" y="-139628"/>
                  <a:pt x="1687889" y="21905"/>
                </a:cubicBezTo>
                <a:cubicBezTo>
                  <a:pt x="1963633" y="183438"/>
                  <a:pt x="2102898" y="1514696"/>
                  <a:pt x="2439919" y="1759781"/>
                </a:cubicBezTo>
                <a:cubicBezTo>
                  <a:pt x="2776940" y="2004866"/>
                  <a:pt x="3710014" y="1492415"/>
                  <a:pt x="3710014" y="1492415"/>
                </a:cubicBezTo>
              </a:path>
            </a:pathLst>
          </a:cu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23" name="TextBox 22"/>
          <p:cNvSpPr txBox="1"/>
          <p:nvPr/>
        </p:nvSpPr>
        <p:spPr>
          <a:xfrm>
            <a:off x="7130936" y="2736335"/>
            <a:ext cx="1407758" cy="638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39" dirty="0">
                <a:solidFill>
                  <a:schemeClr val="accent6">
                    <a:lumMod val="75000"/>
                  </a:schemeClr>
                </a:solidFill>
              </a:rPr>
              <a:t>linear</a:t>
            </a:r>
          </a:p>
          <a:p>
            <a:r>
              <a:rPr lang="en-US" sz="2039" dirty="0">
                <a:solidFill>
                  <a:schemeClr val="accent6">
                    <a:lumMod val="75000"/>
                  </a:schemeClr>
                </a:solidFill>
              </a:rPr>
              <a:t>regression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32072" y="2604962"/>
            <a:ext cx="1407758" cy="911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39" dirty="0">
                <a:solidFill>
                  <a:schemeClr val="accent6">
                    <a:lumMod val="75000"/>
                  </a:schemeClr>
                </a:solidFill>
              </a:rPr>
              <a:t>Gaussian</a:t>
            </a:r>
          </a:p>
          <a:p>
            <a:r>
              <a:rPr lang="en-US" sz="2039" dirty="0">
                <a:solidFill>
                  <a:schemeClr val="accent6">
                    <a:lumMod val="75000"/>
                  </a:schemeClr>
                </a:solidFill>
              </a:rPr>
              <a:t>process</a:t>
            </a:r>
            <a:br>
              <a:rPr lang="en-US" sz="2039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39" dirty="0">
                <a:solidFill>
                  <a:schemeClr val="accent6">
                    <a:lumMod val="75000"/>
                  </a:schemeClr>
                </a:solidFill>
              </a:rPr>
              <a:t>regression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790379" y="3051293"/>
            <a:ext cx="2696506" cy="1934099"/>
          </a:xfrm>
          <a:prstGeom prst="line">
            <a:avLst/>
          </a:prstGeom>
          <a:ln w="38100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607415" y="2604962"/>
            <a:ext cx="39766" cy="273702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32072" y="2604962"/>
            <a:ext cx="39766" cy="273702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85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3" grpId="0"/>
      <p:bldP spid="23" grpId="1"/>
      <p:bldP spid="24" grpId="0"/>
    </p:bldLst>
  </p:timing>
</p:sld>
</file>

<file path=ppt/theme/theme1.xml><?xml version="1.0" encoding="utf-8"?>
<a:theme xmlns:a="http://schemas.openxmlformats.org/drawingml/2006/main" name="1_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5531</TotalTime>
  <Words>1575</Words>
  <Application>Microsoft Macintosh PowerPoint</Application>
  <PresentationFormat>Custom</PresentationFormat>
  <Paragraphs>315</Paragraphs>
  <Slides>50</Slides>
  <Notes>21</Notes>
  <HiddenSlides>1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ＭＳ Ｐゴシック</vt:lpstr>
      <vt:lpstr>Arial</vt:lpstr>
      <vt:lpstr>Calibri</vt:lpstr>
      <vt:lpstr>Cambria Math</vt:lpstr>
      <vt:lpstr>StarSymbol</vt:lpstr>
      <vt:lpstr>Times New Roman</vt:lpstr>
      <vt:lpstr>Wingdings</vt:lpstr>
      <vt:lpstr>1_Default2014</vt:lpstr>
      <vt:lpstr>Equation</vt:lpstr>
      <vt:lpstr>Bayesian Optimization</vt:lpstr>
      <vt:lpstr>Problem Formulation</vt:lpstr>
      <vt:lpstr>Application Areas</vt:lpstr>
      <vt:lpstr>Overview</vt:lpstr>
      <vt:lpstr>PowerPoint Presentation</vt:lpstr>
      <vt:lpstr>Optimal Teaching</vt:lpstr>
      <vt:lpstr>Traditional Approach To Studying Category Learning</vt:lpstr>
      <vt:lpstr>What Researchers Really Want To Do</vt:lpstr>
      <vt:lpstr>Approach</vt:lpstr>
      <vt:lpstr>Gaussian Process Regression</vt:lpstr>
      <vt:lpstr>Simulated Experiment</vt:lpstr>
      <vt:lpstr>PowerPoint Presentation</vt:lpstr>
      <vt:lpstr>Weak Model Of Human Behavior</vt:lpstr>
      <vt:lpstr>Concept Learning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GLOPNOR = Graspability</vt:lpstr>
      <vt:lpstr>Fading</vt:lpstr>
      <vt:lpstr>Blocking             vs.       Interleaving</vt:lpstr>
      <vt:lpstr>Blocking</vt:lpstr>
      <vt:lpstr>Concept Learning Experiment</vt:lpstr>
      <vt:lpstr>Results</vt:lpstr>
      <vt:lpstr>PowerPoint Presentation</vt:lpstr>
      <vt:lpstr>Project Idea 2018</vt:lpstr>
      <vt:lpstr>Interesting Domain (Robert Goldstone, Indiana)</vt:lpstr>
      <vt:lpstr>What Project Would Involve</vt:lpstr>
      <vt:lpstr>Project Idea #2</vt:lpstr>
      <vt:lpstr>Project #3: Radhen Patel</vt:lpstr>
      <vt:lpstr>Project #4: Taruni Muruganandan</vt:lpstr>
      <vt:lpstr>PowerPoint Presentation</vt:lpstr>
      <vt:lpstr>Acquisition Functions</vt:lpstr>
      <vt:lpstr>Random</vt:lpstr>
      <vt:lpstr>Maximum Mean</vt:lpstr>
      <vt:lpstr>Exploration Versus Exploitation</vt:lpstr>
      <vt:lpstr>Upper Confidence Bound</vt:lpstr>
      <vt:lpstr>Upper Confidence Bound</vt:lpstr>
      <vt:lpstr>Probability Of Improvement</vt:lpstr>
      <vt:lpstr>Expected Improvement</vt:lpstr>
      <vt:lpstr>Thompson Sampling</vt:lpstr>
      <vt:lpstr>Comparison From Shahriari et al.</vt:lpstr>
      <vt:lpstr>Caveat</vt:lpstr>
      <vt:lpstr>Generalizing The Approach</vt:lpstr>
      <vt:lpstr>Multiarm Bandits</vt:lpstr>
      <vt:lpstr>Beta-Bernoulli Bandit Model</vt:lpstr>
      <vt:lpstr>Selecting Next Arm To Pull</vt:lpstr>
      <vt:lpstr>Multiarm Bandits Vs. Gaussian Processes</vt:lpstr>
      <vt:lpstr>Hybrid Approach: Linear Bandits</vt:lpstr>
    </vt:vector>
  </TitlesOfParts>
  <Company>University of Colorado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Nonparametric Bayesian Models</dc:title>
  <dc:creator>Michael Mozer</dc:creator>
  <cp:lastModifiedBy>Michael C Mozer</cp:lastModifiedBy>
  <cp:revision>548</cp:revision>
  <dcterms:created xsi:type="dcterms:W3CDTF">2012-10-23T01:46:04Z</dcterms:created>
  <dcterms:modified xsi:type="dcterms:W3CDTF">2018-04-17T16:30:55Z</dcterms:modified>
</cp:coreProperties>
</file>