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sldIdLst>
    <p:sldId id="282" r:id="rId2"/>
    <p:sldId id="283" r:id="rId3"/>
    <p:sldId id="281" r:id="rId4"/>
    <p:sldId id="284" r:id="rId5"/>
    <p:sldId id="285" r:id="rId6"/>
    <p:sldId id="286" r:id="rId7"/>
    <p:sldId id="257" r:id="rId8"/>
    <p:sldId id="258" r:id="rId9"/>
    <p:sldId id="259" r:id="rId10"/>
    <p:sldId id="260" r:id="rId11"/>
    <p:sldId id="261" r:id="rId12"/>
    <p:sldId id="263" r:id="rId13"/>
    <p:sldId id="265" r:id="rId14"/>
    <p:sldId id="267" r:id="rId15"/>
    <p:sldId id="266" r:id="rId16"/>
    <p:sldId id="264" r:id="rId17"/>
    <p:sldId id="274" r:id="rId18"/>
    <p:sldId id="280" r:id="rId19"/>
    <p:sldId id="272" r:id="rId20"/>
    <p:sldId id="275" r:id="rId21"/>
    <p:sldId id="277" r:id="rId22"/>
    <p:sldId id="278" r:id="rId23"/>
    <p:sldId id="287" r:id="rId24"/>
    <p:sldId id="288" r:id="rId25"/>
    <p:sldId id="289" r:id="rId26"/>
    <p:sldId id="290" r:id="rId27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760" y="-11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11/12/13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stat.stanford.edu/~tibs/ElemStatLearn/printings/ESLII_print10.pdf" TargetMode="External"/><Relationship Id="rId3" Type="http://schemas.openxmlformats.org/officeDocument/2006/relationships/hyperlink" Target="http://ecee.colorado.edu/~fmeyer/class/ecen5322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lorado.edu/~mozer/Research/Selected%20Publications/reprints/KhajahWingLindseyMozer2013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laypowerlabs.org/bsnl/v21/brainpop/BSNL.html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CSCI 5622 – Machine learning (Matt Wilder)</a:t>
            </a:r>
          </a:p>
          <a:p>
            <a:pPr lvl="1"/>
            <a:r>
              <a:rPr lang="en-US" dirty="0" smtClean="0">
                <a:hlinkClick r:id="rId2"/>
              </a:rPr>
              <a:t>great text</a:t>
            </a:r>
            <a:r>
              <a:rPr lang="en-US" dirty="0" smtClean="0"/>
              <a:t> by Hastie, </a:t>
            </a:r>
            <a:r>
              <a:rPr lang="en-US" dirty="0" err="1" smtClean="0"/>
              <a:t>Tibshirani</a:t>
            </a:r>
            <a:r>
              <a:rPr lang="en-US" dirty="0" smtClean="0"/>
              <a:t>, &amp; Friedman</a:t>
            </a:r>
          </a:p>
          <a:p>
            <a:r>
              <a:rPr lang="en-US" dirty="0" smtClean="0"/>
              <a:t>ECEN 5018 – Game Theory</a:t>
            </a:r>
          </a:p>
          <a:p>
            <a:r>
              <a:rPr lang="en-US" dirty="0"/>
              <a:t>ECEN 5322 – Analysis of high-dimensional datasets </a:t>
            </a:r>
            <a:endParaRPr lang="en-US" dirty="0" smtClean="0"/>
          </a:p>
          <a:p>
            <a:pPr lvl="1"/>
            <a:r>
              <a:rPr lang="en-US" dirty="0" smtClean="0"/>
              <a:t>FALL 2014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http://ecee.colorado.edu/~fmeyer/class/ecen5322/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1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sequence of trials, infer the probability that the concept was just learned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T: trial on which concept was learned (0…∞)</a:t>
            </a:r>
          </a:p>
          <a:p>
            <a:pPr lvl="2"/>
            <a:endParaRPr lang="en-US" dirty="0">
              <a:solidFill>
                <a:srgbClr val="3366FF"/>
              </a:solidFill>
            </a:endParaRPr>
          </a:p>
          <a:p>
            <a:pPr lvl="2"/>
            <a:endParaRPr lang="en-US" dirty="0" smtClean="0">
              <a:solidFill>
                <a:srgbClr val="3366FF"/>
              </a:solidFill>
            </a:endParaRPr>
          </a:p>
          <a:p>
            <a:pPr lvl="2"/>
            <a:endParaRPr lang="en-US" dirty="0">
              <a:solidFill>
                <a:srgbClr val="3366FF"/>
              </a:solidFill>
            </a:endParaRPr>
          </a:p>
          <a:p>
            <a:pPr lvl="2"/>
            <a:endParaRPr lang="en-US" dirty="0" smtClean="0">
              <a:solidFill>
                <a:srgbClr val="3366FF"/>
              </a:solidFill>
            </a:endParaRPr>
          </a:p>
          <a:p>
            <a:pPr marL="403126" lvl="2" indent="0">
              <a:buNone/>
            </a:pP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410" y="3778071"/>
            <a:ext cx="5841769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0 1 0 0 1 1 0 1 1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09717" y="3878385"/>
            <a:ext cx="889035" cy="1548728"/>
            <a:chOff x="2619229" y="5174984"/>
            <a:chExt cx="889035" cy="1548728"/>
          </a:xfrm>
        </p:grpSpPr>
        <p:sp>
          <p:nvSpPr>
            <p:cNvPr id="6" name="TextBox 5"/>
            <p:cNvSpPr txBox="1"/>
            <p:nvPr/>
          </p:nvSpPr>
          <p:spPr>
            <a:xfrm>
              <a:off x="2619229" y="6302058"/>
              <a:ext cx="889035" cy="4216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T = 2</a:t>
              </a:r>
            </a:p>
          </p:txBody>
        </p:sp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flipV="1">
              <a:off x="3063747" y="5174984"/>
              <a:ext cx="0" cy="1127074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628701" y="3878385"/>
            <a:ext cx="889035" cy="1548729"/>
            <a:chOff x="1438213" y="5168643"/>
            <a:chExt cx="889035" cy="1548729"/>
          </a:xfrm>
        </p:grpSpPr>
        <p:sp>
          <p:nvSpPr>
            <p:cNvPr id="11" name="TextBox 10"/>
            <p:cNvSpPr txBox="1"/>
            <p:nvPr/>
          </p:nvSpPr>
          <p:spPr>
            <a:xfrm>
              <a:off x="1438213" y="6295718"/>
              <a:ext cx="889035" cy="4216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T &lt; 1</a:t>
              </a: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V="1">
              <a:off x="1882731" y="5168643"/>
              <a:ext cx="0" cy="1127075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422634" y="3878385"/>
            <a:ext cx="889035" cy="1548728"/>
            <a:chOff x="5232146" y="5168644"/>
            <a:chExt cx="889035" cy="1548728"/>
          </a:xfrm>
        </p:grpSpPr>
        <p:sp>
          <p:nvSpPr>
            <p:cNvPr id="13" name="TextBox 12"/>
            <p:cNvSpPr txBox="1"/>
            <p:nvPr/>
          </p:nvSpPr>
          <p:spPr>
            <a:xfrm>
              <a:off x="5232146" y="6295718"/>
              <a:ext cx="889035" cy="4216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T = 6</a:t>
              </a:r>
            </a:p>
          </p:txBody>
        </p:sp>
        <p:cxnSp>
          <p:nvCxnSpPr>
            <p:cNvPr id="14" name="Straight Arrow Connector 13"/>
            <p:cNvCxnSpPr>
              <a:stCxn id="13" idx="0"/>
            </p:cNvCxnSpPr>
            <p:nvPr/>
          </p:nvCxnSpPr>
          <p:spPr>
            <a:xfrm flipV="1">
              <a:off x="5676664" y="5168644"/>
              <a:ext cx="0" cy="1127074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359318" y="3878385"/>
            <a:ext cx="889035" cy="1548728"/>
            <a:chOff x="7168830" y="5116557"/>
            <a:chExt cx="889035" cy="1548728"/>
          </a:xfrm>
        </p:grpSpPr>
        <p:sp>
          <p:nvSpPr>
            <p:cNvPr id="15" name="TextBox 14"/>
            <p:cNvSpPr txBox="1"/>
            <p:nvPr/>
          </p:nvSpPr>
          <p:spPr>
            <a:xfrm>
              <a:off x="7168830" y="6243631"/>
              <a:ext cx="889035" cy="4216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T &gt; 8</a:t>
              </a: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V="1">
              <a:off x="7613348" y="5116557"/>
              <a:ext cx="0" cy="1127074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95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984274"/>
            <a:ext cx="9220200" cy="5788126"/>
          </a:xfrm>
        </p:spPr>
        <p:txBody>
          <a:bodyPr>
            <a:normAutofit lnSpcReduction="10000"/>
          </a:bodyPr>
          <a:lstStyle/>
          <a:p>
            <a:pPr marL="403126" lvl="2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T: trial on which concept was learned (0…∞)</a:t>
            </a:r>
          </a:p>
          <a:p>
            <a:pPr marL="403126" lvl="2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: response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is correct (X=1) or incorrect (X=0)</a:t>
            </a:r>
          </a:p>
          <a:p>
            <a:pPr marL="403126" lvl="2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P(T | X</a:t>
            </a:r>
            <a:r>
              <a:rPr lang="en-US" baseline="-25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, …,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en-US" baseline="-25000" dirty="0" err="1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403126" lvl="2" indent="0">
              <a:buNone/>
            </a:pPr>
            <a:endParaRPr lang="en-US" dirty="0">
              <a:solidFill>
                <a:srgbClr val="3366FF"/>
              </a:solidFill>
            </a:endParaRPr>
          </a:p>
          <a:p>
            <a:pPr marL="403126" lvl="2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403126" lvl="2" indent="0">
              <a:buNone/>
            </a:pPr>
            <a:endParaRPr lang="en-US" dirty="0">
              <a:solidFill>
                <a:srgbClr val="3366FF"/>
              </a:solidFill>
            </a:endParaRPr>
          </a:p>
          <a:p>
            <a:pPr marL="403126" lvl="2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403126" lvl="2" indent="0">
              <a:buNone/>
            </a:pPr>
            <a:endParaRPr lang="en-US" dirty="0">
              <a:solidFill>
                <a:srgbClr val="3366FF"/>
              </a:solidFill>
            </a:endParaRPr>
          </a:p>
          <a:p>
            <a:pPr marL="403126" lvl="2" indent="0">
              <a:buNone/>
            </a:pPr>
            <a:r>
              <a:rPr lang="en-US" dirty="0" smtClean="0">
                <a:solidFill>
                  <a:srgbClr val="21B2C9"/>
                </a:solidFill>
              </a:rPr>
              <a:t>S: latent state (0 = don’t know, 1 = know)</a:t>
            </a:r>
          </a:p>
          <a:p>
            <a:pPr marL="403126" lvl="2" indent="0">
              <a:buNone/>
            </a:pPr>
            <a:r>
              <a:rPr lang="en-US" sz="2800" dirty="0" err="1">
                <a:solidFill>
                  <a:srgbClr val="21B2C9"/>
                </a:solidFill>
              </a:rPr>
              <a:t>ρ</a:t>
            </a:r>
            <a:r>
              <a:rPr lang="en-US" baseline="-25000" dirty="0" err="1" smtClean="0">
                <a:solidFill>
                  <a:srgbClr val="21B2C9"/>
                </a:solidFill>
              </a:rPr>
              <a:t>s</a:t>
            </a:r>
            <a:r>
              <a:rPr lang="en-US" dirty="0" smtClean="0">
                <a:solidFill>
                  <a:srgbClr val="21B2C9"/>
                </a:solidFill>
              </a:rPr>
              <a:t>: probability of correct response when S=s</a:t>
            </a:r>
          </a:p>
          <a:p>
            <a:pPr marL="403126" lvl="2" indent="0">
              <a:buNone/>
            </a:pPr>
            <a:r>
              <a:rPr lang="en-US" dirty="0" smtClean="0">
                <a:solidFill>
                  <a:srgbClr val="21B2C9"/>
                </a:solidFill>
              </a:rPr>
              <a:t>L: probability of transitioning from don’t-know to know state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410" y="3778071"/>
            <a:ext cx="5841769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0 1 0 0 1 1 0 1 1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809717" y="3878385"/>
            <a:ext cx="889035" cy="1548728"/>
            <a:chOff x="2619229" y="5174984"/>
            <a:chExt cx="889035" cy="1548728"/>
          </a:xfrm>
        </p:grpSpPr>
        <p:sp>
          <p:nvSpPr>
            <p:cNvPr id="6" name="TextBox 5"/>
            <p:cNvSpPr txBox="1"/>
            <p:nvPr/>
          </p:nvSpPr>
          <p:spPr>
            <a:xfrm>
              <a:off x="2619229" y="6302058"/>
              <a:ext cx="889035" cy="4216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T = 2</a:t>
              </a:r>
            </a:p>
          </p:txBody>
        </p:sp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flipV="1">
              <a:off x="3063747" y="5174984"/>
              <a:ext cx="0" cy="1127074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628701" y="3878385"/>
            <a:ext cx="889035" cy="1548729"/>
            <a:chOff x="1438213" y="5168643"/>
            <a:chExt cx="889035" cy="1548729"/>
          </a:xfrm>
        </p:grpSpPr>
        <p:sp>
          <p:nvSpPr>
            <p:cNvPr id="11" name="TextBox 10"/>
            <p:cNvSpPr txBox="1"/>
            <p:nvPr/>
          </p:nvSpPr>
          <p:spPr>
            <a:xfrm>
              <a:off x="1438213" y="6295718"/>
              <a:ext cx="889035" cy="4216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T &lt; 1</a:t>
              </a: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V="1">
              <a:off x="1882731" y="5168643"/>
              <a:ext cx="0" cy="1127075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422634" y="3878385"/>
            <a:ext cx="889035" cy="1548728"/>
            <a:chOff x="5232146" y="5168644"/>
            <a:chExt cx="889035" cy="1548728"/>
          </a:xfrm>
        </p:grpSpPr>
        <p:sp>
          <p:nvSpPr>
            <p:cNvPr id="13" name="TextBox 12"/>
            <p:cNvSpPr txBox="1"/>
            <p:nvPr/>
          </p:nvSpPr>
          <p:spPr>
            <a:xfrm>
              <a:off x="5232146" y="6295718"/>
              <a:ext cx="889035" cy="4216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T = 6</a:t>
              </a:r>
            </a:p>
          </p:txBody>
        </p:sp>
        <p:cxnSp>
          <p:nvCxnSpPr>
            <p:cNvPr id="14" name="Straight Arrow Connector 13"/>
            <p:cNvCxnSpPr>
              <a:stCxn id="13" idx="0"/>
            </p:cNvCxnSpPr>
            <p:nvPr/>
          </p:nvCxnSpPr>
          <p:spPr>
            <a:xfrm flipV="1">
              <a:off x="5676664" y="5168644"/>
              <a:ext cx="0" cy="1127074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359318" y="3878385"/>
            <a:ext cx="889035" cy="1548728"/>
            <a:chOff x="7168830" y="5116557"/>
            <a:chExt cx="889035" cy="1548728"/>
          </a:xfrm>
        </p:grpSpPr>
        <p:sp>
          <p:nvSpPr>
            <p:cNvPr id="15" name="TextBox 14"/>
            <p:cNvSpPr txBox="1"/>
            <p:nvPr/>
          </p:nvSpPr>
          <p:spPr>
            <a:xfrm>
              <a:off x="7168830" y="6243631"/>
              <a:ext cx="889035" cy="42165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T &gt; 8</a:t>
              </a: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V="1">
              <a:off x="7613348" y="5116557"/>
              <a:ext cx="0" cy="1127074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794497" y="121291"/>
            <a:ext cx="4392384" cy="1718407"/>
            <a:chOff x="1030250" y="3143089"/>
            <a:chExt cx="7965754" cy="4254693"/>
          </a:xfrm>
        </p:grpSpPr>
        <p:sp>
          <p:nvSpPr>
            <p:cNvPr id="22" name="U-Turn Arrow 21"/>
            <p:cNvSpPr/>
            <p:nvPr/>
          </p:nvSpPr>
          <p:spPr>
            <a:xfrm>
              <a:off x="2476402" y="3222453"/>
              <a:ext cx="5000427" cy="1269935"/>
            </a:xfrm>
            <a:prstGeom prst="uturnArrow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730307" y="4222527"/>
              <a:ext cx="1825553" cy="182553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7030A0"/>
                  </a:solidFill>
                </a:rPr>
                <a:t>Don’t Know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232285" y="4222527"/>
              <a:ext cx="1825553" cy="182553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7030A0"/>
                  </a:solidFill>
                </a:rPr>
                <a:t>Know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84470" y="3143089"/>
              <a:ext cx="1855269" cy="636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3366FF"/>
                  </a:solidFill>
                </a:rPr>
                <a:t>Just learned</a:t>
              </a:r>
            </a:p>
          </p:txBody>
        </p:sp>
        <p:sp>
          <p:nvSpPr>
            <p:cNvPr id="26" name="Curved Left Arrow 25"/>
            <p:cNvSpPr/>
            <p:nvPr/>
          </p:nvSpPr>
          <p:spPr>
            <a:xfrm>
              <a:off x="7889564" y="4492388"/>
              <a:ext cx="793718" cy="1396936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rgbClr val="A5C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7" name="Curved Left Arrow 26"/>
            <p:cNvSpPr/>
            <p:nvPr/>
          </p:nvSpPr>
          <p:spPr>
            <a:xfrm flipH="1">
              <a:off x="1104862" y="4492388"/>
              <a:ext cx="793718" cy="1396936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rgbClr val="A5C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3417954">
              <a:off x="7367905" y="6184248"/>
              <a:ext cx="1254076" cy="4205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18182046" flipH="1">
              <a:off x="1172507" y="6184249"/>
              <a:ext cx="1254076" cy="4205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70558" y="6761480"/>
              <a:ext cx="625446" cy="63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c</a:t>
              </a:r>
              <a:r>
                <a:rPr lang="en-US" sz="1200" baseline="-25000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30250" y="6749110"/>
              <a:ext cx="625446" cy="636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c</a:t>
              </a:r>
              <a:r>
                <a:rPr lang="en-US" sz="1200" baseline="-25000" dirty="0" smtClean="0">
                  <a:solidFill>
                    <a:srgbClr val="FF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17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08" y="2071274"/>
            <a:ext cx="9035860" cy="1169346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Did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6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08" y="-5548246"/>
            <a:ext cx="9035860" cy="11693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know the point in time at which learning occurred (T), then the order of trials before doesn’t matter.</a:t>
            </a:r>
          </a:p>
          <a:p>
            <a:r>
              <a:rPr lang="en-US" dirty="0" smtClean="0"/>
              <a:t>Neither does the order of trials after.</a:t>
            </a:r>
          </a:p>
          <a:p>
            <a:r>
              <a:rPr lang="en-US" dirty="0" smtClean="0"/>
              <a:t>What matters is the total </a:t>
            </a:r>
            <a:r>
              <a:rPr lang="en-US" i="1" dirty="0" smtClean="0"/>
              <a:t>count</a:t>
            </a:r>
            <a:r>
              <a:rPr lang="en-US" dirty="0" smtClean="0"/>
              <a:t> of number correct</a:t>
            </a:r>
          </a:p>
          <a:p>
            <a:r>
              <a:rPr lang="en-US" dirty="0" smtClean="0"/>
              <a:t>-&gt; can ignore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9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435143"/>
              </p:ext>
            </p:extLst>
          </p:nvPr>
        </p:nvGraphicFramePr>
        <p:xfrm>
          <a:off x="7645400" y="52705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45400" y="52705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896245"/>
              </p:ext>
            </p:extLst>
          </p:nvPr>
        </p:nvGraphicFramePr>
        <p:xfrm>
          <a:off x="7645400" y="52705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5" imgW="152400" imgH="241300" progId="Equation.DSMT4">
                  <p:embed/>
                </p:oleObj>
              </mc:Choice>
              <mc:Fallback>
                <p:oleObj name="Equation" r:id="rId5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45400" y="52705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419520"/>
              </p:ext>
            </p:extLst>
          </p:nvPr>
        </p:nvGraphicFramePr>
        <p:xfrm>
          <a:off x="266700" y="2032000"/>
          <a:ext cx="95250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6" imgW="9525000" imgH="4267200" progId="Equation.DSMT4">
                  <p:embed/>
                </p:oleObj>
              </mc:Choice>
              <mc:Fallback>
                <p:oleObj name="Equation" r:id="rId6" imgW="9525000" imgH="426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700" y="2032000"/>
                        <a:ext cx="95250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Notation: Simple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4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Should Be Able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122680"/>
            <a:ext cx="9220200" cy="570624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Treat ρ</a:t>
            </a:r>
            <a:r>
              <a:rPr lang="en-US" baseline="-25000" dirty="0" smtClean="0"/>
              <a:t>0</a:t>
            </a:r>
            <a:r>
              <a:rPr lang="en-US" dirty="0"/>
              <a:t>, ρ</a:t>
            </a:r>
            <a:r>
              <a:rPr lang="en-US" baseline="-25000" dirty="0" smtClean="0"/>
              <a:t>1</a:t>
            </a:r>
            <a:r>
              <a:rPr lang="en-US" dirty="0"/>
              <a:t>, and </a:t>
            </a:r>
            <a:r>
              <a:rPr lang="en-US" dirty="0" smtClean="0"/>
              <a:t>T as RVs</a:t>
            </a:r>
          </a:p>
          <a:p>
            <a:pPr lvl="1"/>
            <a:r>
              <a:rPr lang="en-US" dirty="0" smtClean="0"/>
              <a:t>Do Bayesian inference on these variables</a:t>
            </a:r>
          </a:p>
          <a:p>
            <a:pPr lvl="2"/>
            <a:r>
              <a:rPr lang="en-US" dirty="0"/>
              <a:t>Put </a:t>
            </a:r>
            <a:r>
              <a:rPr lang="en-US" dirty="0" err="1"/>
              <a:t>hyperpriors</a:t>
            </a:r>
            <a:r>
              <a:rPr lang="en-US" dirty="0"/>
              <a:t> on </a:t>
            </a:r>
            <a:r>
              <a:rPr lang="en-US" dirty="0" smtClean="0"/>
              <a:t>ρ</a:t>
            </a:r>
            <a:r>
              <a:rPr lang="en-US" baseline="-25000" dirty="0" smtClean="0"/>
              <a:t>0</a:t>
            </a:r>
            <a:r>
              <a:rPr lang="en-US" dirty="0"/>
              <a:t>, </a:t>
            </a:r>
            <a:r>
              <a:rPr lang="en-US" dirty="0" smtClean="0"/>
              <a:t>ρ</a:t>
            </a:r>
            <a:r>
              <a:rPr lang="en-US" baseline="-25000" dirty="0" smtClean="0"/>
              <a:t>1</a:t>
            </a:r>
            <a:r>
              <a:rPr lang="en-US" dirty="0"/>
              <a:t>, and </a:t>
            </a:r>
            <a:r>
              <a:rPr lang="en-US" dirty="0" smtClean="0"/>
              <a:t>T, </a:t>
            </a:r>
            <a:r>
              <a:rPr lang="en-US" dirty="0"/>
              <a:t>and use the data (over multiple subjects) to inform the posteriors</a:t>
            </a:r>
          </a:p>
          <a:p>
            <a:pPr lvl="1"/>
            <a:r>
              <a:rPr lang="en-US" dirty="0" smtClean="0"/>
              <a:t>Loosen restriction on transition distribution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Principled handling of ‘didn’t learn’ situation</a:t>
            </a:r>
          </a:p>
        </p:txBody>
      </p:sp>
      <p:pic>
        <p:nvPicPr>
          <p:cNvPr id="5" name="Picture 4" descr="dis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156" y="4233803"/>
            <a:ext cx="7000599" cy="1707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3476" y="4233803"/>
            <a:ext cx="1730307" cy="821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Poisson or Negative Binomial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4026" y="4233803"/>
            <a:ext cx="1249335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Geometric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6105" y="4233803"/>
            <a:ext cx="992692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Uniform</a:t>
            </a:r>
          </a:p>
        </p:txBody>
      </p:sp>
    </p:spTree>
    <p:extLst>
      <p:ext uri="{BB962C8B-B14F-4D97-AF65-F5344CB8AC3E}">
        <p14:creationId xmlns:p14="http://schemas.microsoft.com/office/powerpoint/2010/main" val="39535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81" y="-89128"/>
            <a:ext cx="9052560" cy="778645"/>
          </a:xfrm>
        </p:spPr>
        <p:txBody>
          <a:bodyPr/>
          <a:lstStyle/>
          <a:p>
            <a:r>
              <a:rPr lang="en-US" dirty="0" smtClean="0"/>
              <a:t>What CSCI 7222 Did In 2012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2322233" y="1143320"/>
            <a:ext cx="6805004" cy="6609668"/>
            <a:chOff x="1631553" y="1121038"/>
            <a:chExt cx="6805004" cy="6609668"/>
          </a:xfrm>
        </p:grpSpPr>
        <p:sp>
          <p:nvSpPr>
            <p:cNvPr id="8" name="Oval 7"/>
            <p:cNvSpPr/>
            <p:nvPr/>
          </p:nvSpPr>
          <p:spPr>
            <a:xfrm>
              <a:off x="3095609" y="5035781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7030A0"/>
                  </a:solidFill>
                </a:rPr>
                <a:t>γ</a:t>
              </a:r>
              <a:endParaRPr lang="en-US" sz="16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10259" y="3934758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030A0"/>
                  </a:solidFill>
                </a:rPr>
                <a:t>ρ</a:t>
              </a:r>
              <a:r>
                <a:rPr lang="en-US" sz="1600" baseline="-25000" dirty="0" smtClean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755471" y="3934758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030A0"/>
                  </a:solidFill>
                </a:rPr>
                <a:t>ρ</a:t>
              </a:r>
              <a:r>
                <a:rPr lang="en-US" sz="1600" baseline="-25000" dirty="0" smtClean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189032" y="6024698"/>
              <a:ext cx="776804" cy="776804"/>
            </a:xfrm>
            <a:prstGeom prst="ellipse">
              <a:avLst/>
            </a:prstGeom>
            <a:solidFill>
              <a:srgbClr val="DBF5F9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69194" y="5812585"/>
              <a:ext cx="1356328" cy="1306961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69340" y="3685452"/>
              <a:ext cx="3472693" cy="3805468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9" idx="4"/>
              <a:endCxn id="11" idx="1"/>
            </p:cNvCxnSpPr>
            <p:nvPr/>
          </p:nvCxnSpPr>
          <p:spPr>
            <a:xfrm>
              <a:off x="5998661" y="4711562"/>
              <a:ext cx="304131" cy="142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4"/>
              <a:endCxn id="11" idx="7"/>
            </p:cNvCxnSpPr>
            <p:nvPr/>
          </p:nvCxnSpPr>
          <p:spPr>
            <a:xfrm flipH="1">
              <a:off x="6852076" y="4711562"/>
              <a:ext cx="291797" cy="14268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6"/>
              <a:endCxn id="40" idx="1"/>
            </p:cNvCxnSpPr>
            <p:nvPr/>
          </p:nvCxnSpPr>
          <p:spPr>
            <a:xfrm>
              <a:off x="3872413" y="5424183"/>
              <a:ext cx="905865" cy="7299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5610259" y="2336326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030A0"/>
                  </a:solidFill>
                </a:rPr>
                <a:t>α</a:t>
              </a:r>
              <a:r>
                <a:rPr lang="en-US" sz="1600" baseline="-25000" dirty="0" smtClean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755471" y="2336326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030A0"/>
                  </a:solidFill>
                </a:rPr>
                <a:t>α</a:t>
              </a:r>
              <a:r>
                <a:rPr lang="en-US" sz="1600" baseline="-25000" dirty="0" smtClean="0">
                  <a:solidFill>
                    <a:srgbClr val="7030A0"/>
                  </a:solidFill>
                </a:rPr>
                <a:t>1</a:t>
              </a:r>
            </a:p>
          </p:txBody>
        </p:sp>
        <p:cxnSp>
          <p:nvCxnSpPr>
            <p:cNvPr id="26" name="Straight Arrow Connector 25"/>
            <p:cNvCxnSpPr>
              <a:stCxn id="24" idx="4"/>
              <a:endCxn id="9" idx="0"/>
            </p:cNvCxnSpPr>
            <p:nvPr/>
          </p:nvCxnSpPr>
          <p:spPr>
            <a:xfrm>
              <a:off x="5998661" y="3113130"/>
              <a:ext cx="0" cy="8216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143873" y="3113130"/>
              <a:ext cx="0" cy="8216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5" idx="4"/>
              <a:endCxn id="9" idx="7"/>
            </p:cNvCxnSpPr>
            <p:nvPr/>
          </p:nvCxnSpPr>
          <p:spPr>
            <a:xfrm flipH="1">
              <a:off x="6273303" y="3113130"/>
              <a:ext cx="870570" cy="9353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4"/>
              <a:endCxn id="10" idx="1"/>
            </p:cNvCxnSpPr>
            <p:nvPr/>
          </p:nvCxnSpPr>
          <p:spPr>
            <a:xfrm>
              <a:off x="5998661" y="3113130"/>
              <a:ext cx="870570" cy="9353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951453" y="7182674"/>
              <a:ext cx="941859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student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21623" y="6817214"/>
              <a:ext cx="556613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trial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130153" y="6024698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rgbClr val="7030A0"/>
                  </a:solidFill>
                </a:rPr>
                <a:t>λ</a:t>
              </a:r>
              <a:endParaRPr lang="en-US" sz="16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8" idx="6"/>
            </p:cNvCxnSpPr>
            <p:nvPr/>
          </p:nvCxnSpPr>
          <p:spPr>
            <a:xfrm>
              <a:off x="3906957" y="6413100"/>
              <a:ext cx="7575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4664518" y="6040410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T</a:t>
              </a:r>
              <a:endParaRPr lang="en-US" sz="1600" dirty="0" smtClean="0">
                <a:solidFill>
                  <a:srgbClr val="7030A0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40" idx="6"/>
            </p:cNvCxnSpPr>
            <p:nvPr/>
          </p:nvCxnSpPr>
          <p:spPr>
            <a:xfrm>
              <a:off x="5441322" y="6428812"/>
              <a:ext cx="7575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681055" y="1121038"/>
              <a:ext cx="776804" cy="776804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k</a:t>
              </a:r>
              <a:r>
                <a:rPr lang="en-US" sz="1600" baseline="-25000" dirty="0" smtClean="0">
                  <a:solidFill>
                    <a:srgbClr val="7030A0"/>
                  </a:solidFill>
                </a:rPr>
                <a:t>0</a:t>
              </a:r>
            </a:p>
          </p:txBody>
        </p:sp>
        <p:cxnSp>
          <p:nvCxnSpPr>
            <p:cNvPr id="46" name="Straight Arrow Connector 45"/>
            <p:cNvCxnSpPr>
              <a:stCxn id="45" idx="4"/>
              <a:endCxn id="24" idx="1"/>
            </p:cNvCxnSpPr>
            <p:nvPr/>
          </p:nvCxnSpPr>
          <p:spPr>
            <a:xfrm>
              <a:off x="5069457" y="1897842"/>
              <a:ext cx="654562" cy="5522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5610259" y="1121038"/>
              <a:ext cx="776804" cy="776804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030A0"/>
                  </a:solidFill>
                </a:rPr>
                <a:t>θ</a:t>
              </a:r>
              <a:r>
                <a:rPr lang="en-US" sz="1600" baseline="-25000" dirty="0" smtClean="0">
                  <a:solidFill>
                    <a:srgbClr val="7030A0"/>
                  </a:solidFill>
                </a:rPr>
                <a:t>0</a:t>
              </a:r>
            </a:p>
          </p:txBody>
        </p:sp>
        <p:cxnSp>
          <p:nvCxnSpPr>
            <p:cNvPr id="52" name="Straight Arrow Connector 51"/>
            <p:cNvCxnSpPr>
              <a:stCxn id="51" idx="4"/>
            </p:cNvCxnSpPr>
            <p:nvPr/>
          </p:nvCxnSpPr>
          <p:spPr>
            <a:xfrm>
              <a:off x="5998661" y="1897842"/>
              <a:ext cx="0" cy="4330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7659753" y="1154236"/>
              <a:ext cx="776804" cy="776804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030A0"/>
                  </a:solidFill>
                </a:rPr>
                <a:t>k</a:t>
              </a:r>
              <a:r>
                <a:rPr lang="en-US" sz="1600" baseline="-25000" dirty="0" smtClean="0">
                  <a:solidFill>
                    <a:srgbClr val="7030A0"/>
                  </a:solidFill>
                </a:rPr>
                <a:t>1</a:t>
              </a:r>
            </a:p>
          </p:txBody>
        </p:sp>
        <p:cxnSp>
          <p:nvCxnSpPr>
            <p:cNvPr id="58" name="Straight Arrow Connector 57"/>
            <p:cNvCxnSpPr>
              <a:stCxn id="57" idx="4"/>
              <a:endCxn id="25" idx="7"/>
            </p:cNvCxnSpPr>
            <p:nvPr/>
          </p:nvCxnSpPr>
          <p:spPr>
            <a:xfrm flipH="1">
              <a:off x="7418515" y="1931040"/>
              <a:ext cx="629640" cy="5190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6751750" y="1154236"/>
              <a:ext cx="776804" cy="776804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030A0"/>
                  </a:solidFill>
                </a:rPr>
                <a:t>θ</a:t>
              </a:r>
              <a:r>
                <a:rPr lang="en-US" sz="1600" baseline="-25000" dirty="0" smtClean="0">
                  <a:solidFill>
                    <a:srgbClr val="7030A0"/>
                  </a:solidFill>
                </a:rPr>
                <a:t>1</a:t>
              </a:r>
            </a:p>
          </p:txBody>
        </p:sp>
        <p:cxnSp>
          <p:nvCxnSpPr>
            <p:cNvPr id="60" name="Straight Arrow Connector 59"/>
            <p:cNvCxnSpPr>
              <a:stCxn id="59" idx="4"/>
            </p:cNvCxnSpPr>
            <p:nvPr/>
          </p:nvCxnSpPr>
          <p:spPr>
            <a:xfrm>
              <a:off x="7140152" y="1931040"/>
              <a:ext cx="0" cy="4330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631553" y="6024698"/>
              <a:ext cx="776804" cy="776804"/>
            </a:xfrm>
            <a:prstGeom prst="ellipse">
              <a:avLst/>
            </a:prstGeom>
            <a:solidFill>
              <a:srgbClr val="DBF5F9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030A0"/>
                  </a:solidFill>
                </a:rPr>
                <a:t>k</a:t>
              </a:r>
              <a:r>
                <a:rPr lang="en-US" sz="1600" baseline="-25000" dirty="0" smtClean="0">
                  <a:solidFill>
                    <a:srgbClr val="7030A0"/>
                  </a:solidFill>
                </a:rPr>
                <a:t>2</a:t>
              </a:r>
            </a:p>
          </p:txBody>
        </p:sp>
        <p:cxnSp>
          <p:nvCxnSpPr>
            <p:cNvPr id="64" name="Straight Arrow Connector 63"/>
            <p:cNvCxnSpPr>
              <a:stCxn id="63" idx="6"/>
            </p:cNvCxnSpPr>
            <p:nvPr/>
          </p:nvCxnSpPr>
          <p:spPr>
            <a:xfrm>
              <a:off x="2408357" y="6413100"/>
              <a:ext cx="75756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1631553" y="5024209"/>
              <a:ext cx="776804" cy="776804"/>
            </a:xfrm>
            <a:prstGeom prst="ellipse">
              <a:avLst/>
            </a:prstGeom>
            <a:solidFill>
              <a:srgbClr val="DBF5F9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030A0"/>
                  </a:solidFill>
                </a:rPr>
                <a:t>β</a:t>
              </a:r>
            </a:p>
          </p:txBody>
        </p:sp>
        <p:cxnSp>
          <p:nvCxnSpPr>
            <p:cNvPr id="66" name="Straight Arrow Connector 65"/>
            <p:cNvCxnSpPr>
              <a:stCxn id="65" idx="6"/>
              <a:endCxn id="8" idx="2"/>
            </p:cNvCxnSpPr>
            <p:nvPr/>
          </p:nvCxnSpPr>
          <p:spPr>
            <a:xfrm>
              <a:off x="2408357" y="5412611"/>
              <a:ext cx="687252" cy="115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1631553" y="6953902"/>
              <a:ext cx="776804" cy="776804"/>
            </a:xfrm>
            <a:prstGeom prst="ellipse">
              <a:avLst/>
            </a:prstGeom>
            <a:solidFill>
              <a:srgbClr val="DBF5F9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030A0"/>
                  </a:solidFill>
                </a:rPr>
                <a:t>θ</a:t>
              </a:r>
              <a:r>
                <a:rPr lang="en-US" sz="1600" baseline="-25000" dirty="0" smtClean="0">
                  <a:solidFill>
                    <a:srgbClr val="7030A0"/>
                  </a:solidFill>
                </a:rPr>
                <a:t>2</a:t>
              </a:r>
            </a:p>
          </p:txBody>
        </p:sp>
        <p:cxnSp>
          <p:nvCxnSpPr>
            <p:cNvPr id="68" name="Straight Arrow Connector 67"/>
            <p:cNvCxnSpPr>
              <a:stCxn id="67" idx="6"/>
              <a:endCxn id="38" idx="3"/>
            </p:cNvCxnSpPr>
            <p:nvPr/>
          </p:nvCxnSpPr>
          <p:spPr>
            <a:xfrm flipV="1">
              <a:off x="2408357" y="6687742"/>
              <a:ext cx="835556" cy="6545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840908"/>
              </p:ext>
            </p:extLst>
          </p:nvPr>
        </p:nvGraphicFramePr>
        <p:xfrm>
          <a:off x="4343400" y="3822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3400" y="3822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957459"/>
              </p:ext>
            </p:extLst>
          </p:nvPr>
        </p:nvGraphicFramePr>
        <p:xfrm>
          <a:off x="158393" y="778645"/>
          <a:ext cx="4235450" cy="408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5" imgW="3187700" imgH="3073400" progId="Equation.DSMT4">
                  <p:embed/>
                </p:oleObj>
              </mc:Choice>
              <mc:Fallback>
                <p:oleObj name="Equation" r:id="rId5" imgW="3187700" imgH="307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393" y="778645"/>
                        <a:ext cx="4235450" cy="4084637"/>
                      </a:xfrm>
                      <a:prstGeom prst="rect">
                        <a:avLst/>
                      </a:prstGeom>
                      <a:ln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011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81" y="-89128"/>
            <a:ext cx="9052560" cy="778645"/>
          </a:xfrm>
        </p:spPr>
        <p:txBody>
          <a:bodyPr/>
          <a:lstStyle/>
          <a:p>
            <a:r>
              <a:rPr lang="en-US" dirty="0" smtClean="0"/>
              <a:t>Most General Analog To BKT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06127" y="5058063"/>
            <a:ext cx="776804" cy="776804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7030A0"/>
                </a:solidFill>
              </a:rPr>
              <a:t>γ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20777" y="3957040"/>
            <a:ext cx="776804" cy="776804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ρ</a:t>
            </a:r>
            <a:r>
              <a:rPr lang="en-US" sz="1600" baseline="-25000" dirty="0" smtClean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/>
          <p:nvPr/>
        </p:nvSpPr>
        <p:spPr>
          <a:xfrm>
            <a:off x="7765989" y="3957040"/>
            <a:ext cx="776804" cy="776804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ρ</a:t>
            </a:r>
            <a:r>
              <a:rPr lang="en-US" sz="1600" baseline="-25000" dirty="0" smtClean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7199550" y="6046980"/>
            <a:ext cx="776804" cy="776804"/>
          </a:xfrm>
          <a:prstGeom prst="ellipse">
            <a:avLst/>
          </a:prstGeom>
          <a:solidFill>
            <a:srgbClr val="DBF5F9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79712" y="5834867"/>
            <a:ext cx="1356328" cy="1306961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9858" y="3707734"/>
            <a:ext cx="3472693" cy="380546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smtClean="0">
              <a:solidFill>
                <a:srgbClr val="7030A0"/>
              </a:solidFill>
            </a:endParaRPr>
          </a:p>
        </p:txBody>
      </p:sp>
      <p:cxnSp>
        <p:nvCxnSpPr>
          <p:cNvPr id="15" name="Straight Arrow Connector 14"/>
          <p:cNvCxnSpPr>
            <a:stCxn id="9" idx="4"/>
            <a:endCxn id="11" idx="1"/>
          </p:cNvCxnSpPr>
          <p:nvPr/>
        </p:nvCxnSpPr>
        <p:spPr>
          <a:xfrm>
            <a:off x="7009179" y="4733844"/>
            <a:ext cx="304131" cy="1426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4"/>
            <a:endCxn id="11" idx="7"/>
          </p:cNvCxnSpPr>
          <p:nvPr/>
        </p:nvCxnSpPr>
        <p:spPr>
          <a:xfrm flipH="1">
            <a:off x="7862594" y="4733844"/>
            <a:ext cx="291797" cy="1426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6"/>
            <a:endCxn id="40" idx="1"/>
          </p:cNvCxnSpPr>
          <p:nvPr/>
        </p:nvCxnSpPr>
        <p:spPr>
          <a:xfrm>
            <a:off x="4882931" y="5446465"/>
            <a:ext cx="905865" cy="729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961971" y="7204956"/>
            <a:ext cx="941859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student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32141" y="6839496"/>
            <a:ext cx="556613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trial</a:t>
            </a:r>
          </a:p>
        </p:txBody>
      </p:sp>
      <p:sp>
        <p:nvSpPr>
          <p:cNvPr id="38" name="Oval 37"/>
          <p:cNvSpPr/>
          <p:nvPr/>
        </p:nvSpPr>
        <p:spPr>
          <a:xfrm>
            <a:off x="4140671" y="6046980"/>
            <a:ext cx="776804" cy="776804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7030A0"/>
                </a:solidFill>
              </a:rPr>
              <a:t>λ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cxnSp>
        <p:nvCxnSpPr>
          <p:cNvPr id="39" name="Straight Arrow Connector 38"/>
          <p:cNvCxnSpPr>
            <a:stCxn id="38" idx="6"/>
          </p:cNvCxnSpPr>
          <p:nvPr/>
        </p:nvCxnSpPr>
        <p:spPr>
          <a:xfrm>
            <a:off x="4917475" y="6435382"/>
            <a:ext cx="7575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675036" y="6062692"/>
            <a:ext cx="776804" cy="776804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T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cxnSp>
        <p:nvCxnSpPr>
          <p:cNvPr id="41" name="Straight Arrow Connector 40"/>
          <p:cNvCxnSpPr>
            <a:stCxn id="40" idx="6"/>
          </p:cNvCxnSpPr>
          <p:nvPr/>
        </p:nvCxnSpPr>
        <p:spPr>
          <a:xfrm>
            <a:off x="6451840" y="6451094"/>
            <a:ext cx="7575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466613" y="2496869"/>
            <a:ext cx="483616" cy="483616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7030A0"/>
                </a:solidFill>
              </a:rPr>
              <a:t>α</a:t>
            </a:r>
            <a:r>
              <a:rPr lang="en-US" sz="900" baseline="-25000" dirty="0" smtClean="0">
                <a:solidFill>
                  <a:srgbClr val="7030A0"/>
                </a:solidFill>
              </a:rPr>
              <a:t>0,0</a:t>
            </a:r>
          </a:p>
        </p:txBody>
      </p:sp>
      <p:sp>
        <p:nvSpPr>
          <p:cNvPr id="25" name="Oval 24"/>
          <p:cNvSpPr/>
          <p:nvPr/>
        </p:nvSpPr>
        <p:spPr>
          <a:xfrm>
            <a:off x="6179589" y="2496869"/>
            <a:ext cx="483616" cy="483616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7030A0"/>
                </a:solidFill>
              </a:rPr>
              <a:t>α</a:t>
            </a:r>
            <a:r>
              <a:rPr lang="en-US" sz="900" baseline="-25000" dirty="0" smtClean="0">
                <a:solidFill>
                  <a:srgbClr val="7030A0"/>
                </a:solidFill>
              </a:rPr>
              <a:t>0,1</a:t>
            </a:r>
          </a:p>
        </p:txBody>
      </p:sp>
      <p:cxnSp>
        <p:nvCxnSpPr>
          <p:cNvPr id="26" name="Straight Arrow Connector 25"/>
          <p:cNvCxnSpPr>
            <a:stCxn id="24" idx="4"/>
            <a:endCxn id="9" idx="0"/>
          </p:cNvCxnSpPr>
          <p:nvPr/>
        </p:nvCxnSpPr>
        <p:spPr>
          <a:xfrm>
            <a:off x="5708421" y="2980485"/>
            <a:ext cx="1300757" cy="976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4"/>
            <a:endCxn id="9" idx="0"/>
          </p:cNvCxnSpPr>
          <p:nvPr/>
        </p:nvCxnSpPr>
        <p:spPr>
          <a:xfrm>
            <a:off x="6421397" y="2980485"/>
            <a:ext cx="587781" cy="976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888117" y="1740265"/>
            <a:ext cx="483616" cy="483616"/>
          </a:xfrm>
          <a:prstGeom prst="ellipse">
            <a:avLst/>
          </a:prstGeom>
          <a:solidFill>
            <a:schemeClr val="bg2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7030A0"/>
                </a:solidFill>
              </a:rPr>
              <a:t>k</a:t>
            </a:r>
            <a:r>
              <a:rPr lang="en-US" sz="1400" baseline="-25000" dirty="0" smtClean="0">
                <a:solidFill>
                  <a:srgbClr val="7030A0"/>
                </a:solidFill>
              </a:rPr>
              <a:t>0</a:t>
            </a:r>
          </a:p>
        </p:txBody>
      </p:sp>
      <p:cxnSp>
        <p:nvCxnSpPr>
          <p:cNvPr id="46" name="Straight Arrow Connector 45"/>
          <p:cNvCxnSpPr>
            <a:stCxn id="45" idx="4"/>
            <a:endCxn id="24" idx="1"/>
          </p:cNvCxnSpPr>
          <p:nvPr/>
        </p:nvCxnSpPr>
        <p:spPr>
          <a:xfrm>
            <a:off x="5129925" y="2223881"/>
            <a:ext cx="407512" cy="343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5466613" y="1740265"/>
            <a:ext cx="483616" cy="483616"/>
          </a:xfrm>
          <a:prstGeom prst="ellipse">
            <a:avLst/>
          </a:prstGeom>
          <a:solidFill>
            <a:schemeClr val="bg2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θ</a:t>
            </a:r>
            <a:r>
              <a:rPr lang="en-US" sz="1400" baseline="-25000" dirty="0" smtClean="0">
                <a:solidFill>
                  <a:srgbClr val="7030A0"/>
                </a:solidFill>
              </a:rPr>
              <a:t>0</a:t>
            </a:r>
          </a:p>
        </p:txBody>
      </p:sp>
      <p:cxnSp>
        <p:nvCxnSpPr>
          <p:cNvPr id="52" name="Straight Arrow Connector 51"/>
          <p:cNvCxnSpPr>
            <a:stCxn id="51" idx="4"/>
          </p:cNvCxnSpPr>
          <p:nvPr/>
        </p:nvCxnSpPr>
        <p:spPr>
          <a:xfrm>
            <a:off x="5708421" y="2223881"/>
            <a:ext cx="0" cy="26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742569" y="1760933"/>
            <a:ext cx="483616" cy="483616"/>
          </a:xfrm>
          <a:prstGeom prst="ellipse">
            <a:avLst/>
          </a:prstGeom>
          <a:solidFill>
            <a:schemeClr val="bg2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k</a:t>
            </a:r>
            <a:r>
              <a:rPr lang="en-US" sz="1400" baseline="-25000" dirty="0" smtClean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58" name="Straight Arrow Connector 57"/>
          <p:cNvCxnSpPr>
            <a:stCxn id="57" idx="4"/>
            <a:endCxn id="25" idx="7"/>
          </p:cNvCxnSpPr>
          <p:nvPr/>
        </p:nvCxnSpPr>
        <p:spPr>
          <a:xfrm flipH="1">
            <a:off x="6592381" y="2244549"/>
            <a:ext cx="391996" cy="323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177272" y="1760933"/>
            <a:ext cx="483616" cy="483616"/>
          </a:xfrm>
          <a:prstGeom prst="ellipse">
            <a:avLst/>
          </a:prstGeom>
          <a:solidFill>
            <a:schemeClr val="bg2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θ</a:t>
            </a:r>
            <a:r>
              <a:rPr lang="en-US" sz="1400" baseline="-25000" dirty="0" smtClean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60" name="Straight Arrow Connector 59"/>
          <p:cNvCxnSpPr>
            <a:stCxn id="59" idx="4"/>
          </p:cNvCxnSpPr>
          <p:nvPr/>
        </p:nvCxnSpPr>
        <p:spPr>
          <a:xfrm>
            <a:off x="6419080" y="2244549"/>
            <a:ext cx="0" cy="26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642071" y="6046980"/>
            <a:ext cx="776804" cy="776804"/>
          </a:xfrm>
          <a:prstGeom prst="ellipse">
            <a:avLst/>
          </a:prstGeom>
          <a:solidFill>
            <a:srgbClr val="DBF5F9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k</a:t>
            </a:r>
            <a:r>
              <a:rPr lang="en-US" sz="1600" baseline="-25000" dirty="0" smtClean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64" name="Straight Arrow Connector 63"/>
          <p:cNvCxnSpPr>
            <a:stCxn id="63" idx="6"/>
          </p:cNvCxnSpPr>
          <p:nvPr/>
        </p:nvCxnSpPr>
        <p:spPr>
          <a:xfrm>
            <a:off x="3418875" y="6435382"/>
            <a:ext cx="7575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642071" y="5046491"/>
            <a:ext cx="776804" cy="776804"/>
          </a:xfrm>
          <a:prstGeom prst="ellipse">
            <a:avLst/>
          </a:prstGeom>
          <a:solidFill>
            <a:srgbClr val="DBF5F9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β</a:t>
            </a:r>
          </a:p>
        </p:txBody>
      </p:sp>
      <p:cxnSp>
        <p:nvCxnSpPr>
          <p:cNvPr id="66" name="Straight Arrow Connector 65"/>
          <p:cNvCxnSpPr>
            <a:stCxn id="65" idx="6"/>
            <a:endCxn id="8" idx="2"/>
          </p:cNvCxnSpPr>
          <p:nvPr/>
        </p:nvCxnSpPr>
        <p:spPr>
          <a:xfrm>
            <a:off x="3418875" y="5434893"/>
            <a:ext cx="687252" cy="11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642071" y="6976184"/>
            <a:ext cx="776804" cy="776804"/>
          </a:xfrm>
          <a:prstGeom prst="ellipse">
            <a:avLst/>
          </a:prstGeom>
          <a:solidFill>
            <a:srgbClr val="DBF5F9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θ</a:t>
            </a:r>
            <a:r>
              <a:rPr lang="en-US" sz="1600" baseline="-25000" dirty="0" smtClean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68" name="Straight Arrow Connector 67"/>
          <p:cNvCxnSpPr>
            <a:stCxn id="67" idx="6"/>
            <a:endCxn id="38" idx="3"/>
          </p:cNvCxnSpPr>
          <p:nvPr/>
        </p:nvCxnSpPr>
        <p:spPr>
          <a:xfrm flipV="1">
            <a:off x="3418875" y="6710024"/>
            <a:ext cx="835556" cy="654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001204"/>
              </p:ext>
            </p:extLst>
          </p:nvPr>
        </p:nvGraphicFramePr>
        <p:xfrm>
          <a:off x="4663238" y="38227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3238" y="38227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325636"/>
              </p:ext>
            </p:extLst>
          </p:nvPr>
        </p:nvGraphicFramePr>
        <p:xfrm>
          <a:off x="68860" y="777875"/>
          <a:ext cx="4606926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5" imgW="3467100" imgH="3073400" progId="Equation.DSMT4">
                  <p:embed/>
                </p:oleObj>
              </mc:Choice>
              <mc:Fallback>
                <p:oleObj name="Equation" r:id="rId5" imgW="3467100" imgH="307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60" y="777875"/>
                        <a:ext cx="4606926" cy="4084638"/>
                      </a:xfrm>
                      <a:prstGeom prst="rect">
                        <a:avLst/>
                      </a:prstGeom>
                      <a:ln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Oval 42"/>
          <p:cNvSpPr/>
          <p:nvPr/>
        </p:nvSpPr>
        <p:spPr>
          <a:xfrm>
            <a:off x="8098878" y="2491202"/>
            <a:ext cx="483616" cy="483616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7030A0"/>
                </a:solidFill>
              </a:rPr>
              <a:t>α</a:t>
            </a:r>
            <a:r>
              <a:rPr lang="en-US" sz="900" baseline="-25000" dirty="0" smtClean="0">
                <a:solidFill>
                  <a:srgbClr val="7030A0"/>
                </a:solidFill>
              </a:rPr>
              <a:t>1,0</a:t>
            </a:r>
          </a:p>
        </p:txBody>
      </p:sp>
      <p:sp>
        <p:nvSpPr>
          <p:cNvPr id="44" name="Oval 43"/>
          <p:cNvSpPr/>
          <p:nvPr/>
        </p:nvSpPr>
        <p:spPr>
          <a:xfrm>
            <a:off x="8811855" y="2491202"/>
            <a:ext cx="483616" cy="483616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7030A0"/>
                </a:solidFill>
              </a:rPr>
              <a:t>α</a:t>
            </a:r>
            <a:r>
              <a:rPr lang="en-US" sz="900" baseline="-25000" dirty="0" smtClean="0">
                <a:solidFill>
                  <a:srgbClr val="7030A0"/>
                </a:solidFill>
              </a:rPr>
              <a:t>1,1</a:t>
            </a:r>
          </a:p>
        </p:txBody>
      </p:sp>
      <p:cxnSp>
        <p:nvCxnSpPr>
          <p:cNvPr id="47" name="Straight Arrow Connector 46"/>
          <p:cNvCxnSpPr>
            <a:stCxn id="43" idx="4"/>
            <a:endCxn id="10" idx="0"/>
          </p:cNvCxnSpPr>
          <p:nvPr/>
        </p:nvCxnSpPr>
        <p:spPr>
          <a:xfrm flipH="1">
            <a:off x="8154391" y="2974818"/>
            <a:ext cx="186295" cy="982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4"/>
            <a:endCxn id="10" idx="0"/>
          </p:cNvCxnSpPr>
          <p:nvPr/>
        </p:nvCxnSpPr>
        <p:spPr>
          <a:xfrm flipH="1">
            <a:off x="8154391" y="2974818"/>
            <a:ext cx="899272" cy="982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520382" y="1734598"/>
            <a:ext cx="483616" cy="483616"/>
          </a:xfrm>
          <a:prstGeom prst="ellipse">
            <a:avLst/>
          </a:prstGeom>
          <a:solidFill>
            <a:schemeClr val="bg2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k</a:t>
            </a:r>
            <a:r>
              <a:rPr lang="en-US" sz="1400" baseline="-25000" dirty="0" smtClean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50" name="Straight Arrow Connector 49"/>
          <p:cNvCxnSpPr>
            <a:stCxn id="49" idx="4"/>
            <a:endCxn id="43" idx="1"/>
          </p:cNvCxnSpPr>
          <p:nvPr/>
        </p:nvCxnSpPr>
        <p:spPr>
          <a:xfrm>
            <a:off x="7762190" y="2218214"/>
            <a:ext cx="407512" cy="343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8098878" y="1734598"/>
            <a:ext cx="483616" cy="483616"/>
          </a:xfrm>
          <a:prstGeom prst="ellipse">
            <a:avLst/>
          </a:prstGeom>
          <a:solidFill>
            <a:schemeClr val="bg2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θ</a:t>
            </a:r>
            <a:r>
              <a:rPr lang="en-US" sz="1400" baseline="-25000" dirty="0" smtClean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54" name="Straight Arrow Connector 53"/>
          <p:cNvCxnSpPr>
            <a:stCxn id="53" idx="4"/>
          </p:cNvCxnSpPr>
          <p:nvPr/>
        </p:nvCxnSpPr>
        <p:spPr>
          <a:xfrm>
            <a:off x="8340686" y="2218214"/>
            <a:ext cx="0" cy="26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9374835" y="1755266"/>
            <a:ext cx="483616" cy="483616"/>
          </a:xfrm>
          <a:prstGeom prst="ellipse">
            <a:avLst/>
          </a:prstGeom>
          <a:solidFill>
            <a:schemeClr val="bg2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k</a:t>
            </a:r>
            <a:r>
              <a:rPr lang="en-US" sz="1400" baseline="-25000" dirty="0" smtClean="0">
                <a:solidFill>
                  <a:srgbClr val="7030A0"/>
                </a:solidFill>
              </a:rPr>
              <a:t>0</a:t>
            </a:r>
          </a:p>
        </p:txBody>
      </p:sp>
      <p:cxnSp>
        <p:nvCxnSpPr>
          <p:cNvPr id="56" name="Straight Arrow Connector 55"/>
          <p:cNvCxnSpPr>
            <a:stCxn id="55" idx="4"/>
            <a:endCxn id="44" idx="7"/>
          </p:cNvCxnSpPr>
          <p:nvPr/>
        </p:nvCxnSpPr>
        <p:spPr>
          <a:xfrm flipH="1">
            <a:off x="9224647" y="2238882"/>
            <a:ext cx="391996" cy="323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8809538" y="1755266"/>
            <a:ext cx="483616" cy="483616"/>
          </a:xfrm>
          <a:prstGeom prst="ellipse">
            <a:avLst/>
          </a:prstGeom>
          <a:solidFill>
            <a:schemeClr val="bg2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θ</a:t>
            </a:r>
            <a:r>
              <a:rPr lang="en-US" sz="1400" baseline="-25000" dirty="0">
                <a:solidFill>
                  <a:srgbClr val="7030A0"/>
                </a:solidFill>
              </a:rPr>
              <a:t>0</a:t>
            </a:r>
            <a:endParaRPr lang="en-US" sz="1400" baseline="-25000" dirty="0" smtClean="0">
              <a:solidFill>
                <a:srgbClr val="7030A0"/>
              </a:solidFill>
            </a:endParaRPr>
          </a:p>
        </p:txBody>
      </p:sp>
      <p:cxnSp>
        <p:nvCxnSpPr>
          <p:cNvPr id="62" name="Straight Arrow Connector 61"/>
          <p:cNvCxnSpPr>
            <a:stCxn id="61" idx="4"/>
          </p:cNvCxnSpPr>
          <p:nvPr/>
        </p:nvCxnSpPr>
        <p:spPr>
          <a:xfrm>
            <a:off x="9051346" y="2238882"/>
            <a:ext cx="0" cy="26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2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59293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Although you might sample {</a:t>
            </a:r>
            <a:r>
              <a:rPr lang="en-US" dirty="0"/>
              <a:t>ρ</a:t>
            </a:r>
            <a:r>
              <a:rPr lang="en-US" baseline="-25000" dirty="0"/>
              <a:t>0,s</a:t>
            </a:r>
            <a:r>
              <a:rPr lang="en-US" dirty="0"/>
              <a:t>} and {ρ</a:t>
            </a:r>
            <a:r>
              <a:rPr lang="en-US" baseline="-25000" dirty="0"/>
              <a:t>1,s</a:t>
            </a:r>
            <a:r>
              <a:rPr lang="en-US" dirty="0" smtClean="0"/>
              <a:t>}, it would be preferable (more efficient) to integrate them out.</a:t>
            </a:r>
            <a:endParaRPr lang="en-US" dirty="0"/>
          </a:p>
          <a:p>
            <a:pPr lvl="2"/>
            <a:r>
              <a:rPr lang="en-US" dirty="0"/>
              <a:t>See next slide</a:t>
            </a:r>
          </a:p>
          <a:p>
            <a:pPr lvl="2"/>
            <a:r>
              <a:rPr lang="en-US" dirty="0"/>
              <a:t>Never represented explicitly (like topic model)</a:t>
            </a:r>
          </a:p>
          <a:p>
            <a:r>
              <a:rPr lang="en-US" dirty="0" smtClean="0"/>
              <a:t>It’s also feasible (and likely more efficient) to integrate out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 because it is discreet.</a:t>
            </a:r>
          </a:p>
          <a:p>
            <a:r>
              <a:rPr lang="en-US" dirty="0" smtClean="0"/>
              <a:t>If you wanted to do Gibbs sampling on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/>
              <a:t>,</a:t>
            </a:r>
            <a:endParaRPr lang="en-US" dirty="0" smtClean="0"/>
          </a:p>
          <a:p>
            <a:pPr lvl="2"/>
            <a:r>
              <a:rPr lang="en-US" dirty="0" smtClean="0"/>
              <a:t>See next slide</a:t>
            </a:r>
          </a:p>
          <a:p>
            <a:r>
              <a:rPr lang="en-US" dirty="0" smtClean="0"/>
              <a:t>How to deal with remaining variables  (</a:t>
            </a:r>
            <a:r>
              <a:rPr lang="en-US" i="1" dirty="0" err="1" smtClean="0"/>
              <a:t>λ</a:t>
            </a:r>
            <a:r>
              <a:rPr lang="en-US" i="1" dirty="0" err="1"/>
              <a:t>,γ</a:t>
            </a:r>
            <a:r>
              <a:rPr lang="en-US" i="1" dirty="0"/>
              <a:t>,α</a:t>
            </a:r>
            <a:r>
              <a:rPr lang="en-US" i="1" baseline="-25000" dirty="0"/>
              <a:t>0</a:t>
            </a:r>
            <a:r>
              <a:rPr lang="en-US" i="1" dirty="0"/>
              <a:t>,</a:t>
            </a:r>
            <a:r>
              <a:rPr lang="en-US" i="1" dirty="0" smtClean="0"/>
              <a:t>α</a:t>
            </a:r>
            <a:r>
              <a:rPr lang="en-US" i="1" baseline="-25000" dirty="0" smtClean="0"/>
              <a:t>1</a:t>
            </a:r>
            <a:r>
              <a:rPr lang="en-US" dirty="0" smtClean="0"/>
              <a:t>)?</a:t>
            </a:r>
          </a:p>
          <a:p>
            <a:pPr lvl="2"/>
            <a:r>
              <a:rPr lang="en-US" dirty="0" smtClean="0"/>
              <a:t>See 2 slides ahead</a:t>
            </a:r>
          </a:p>
        </p:txBody>
      </p:sp>
    </p:spTree>
    <p:extLst>
      <p:ext uri="{BB962C8B-B14F-4D97-AF65-F5344CB8AC3E}">
        <p14:creationId xmlns:p14="http://schemas.microsoft.com/office/powerpoint/2010/main" val="41343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Assignments 8 and 9</a:t>
            </a:r>
          </a:p>
          <a:p>
            <a:endParaRPr lang="en-US" dirty="0" smtClean="0"/>
          </a:p>
          <a:p>
            <a:r>
              <a:rPr lang="en-US" dirty="0" smtClean="0"/>
              <a:t>Your own project or my ‘student modeling’ project</a:t>
            </a:r>
          </a:p>
          <a:p>
            <a:endParaRPr lang="en-US" dirty="0"/>
          </a:p>
          <a:p>
            <a:r>
              <a:rPr lang="en-US" dirty="0" smtClean="0"/>
              <a:t>Individual or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7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-101202"/>
            <a:ext cx="9052560" cy="949960"/>
          </a:xfrm>
          <a:ln>
            <a:noFill/>
          </a:ln>
        </p:spPr>
        <p:txBody>
          <a:bodyPr/>
          <a:lstStyle/>
          <a:p>
            <a:r>
              <a:rPr lang="en-US" dirty="0" smtClean="0"/>
              <a:t>Key Inference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934297"/>
            <a:ext cx="9220200" cy="169281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we are going to sample T (either to compute posteriors on </a:t>
            </a:r>
            <a:r>
              <a:rPr lang="en-US" dirty="0" err="1" smtClean="0"/>
              <a:t>hyperparameters</a:t>
            </a:r>
            <a:r>
              <a:rPr lang="en-US" dirty="0" smtClean="0"/>
              <a:t>, or to make final guess about moment-of-learning distribution), we must compute P(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|{</a:t>
            </a:r>
            <a:r>
              <a:rPr lang="en-US" dirty="0" err="1" smtClean="0"/>
              <a:t>X</a:t>
            </a:r>
            <a:r>
              <a:rPr lang="en-US" baseline="-25000" dirty="0" err="1" smtClean="0"/>
              <a:t>s,i</a:t>
            </a:r>
            <a:r>
              <a:rPr lang="en-US" dirty="0" smtClean="0"/>
              <a:t>},</a:t>
            </a:r>
            <a:r>
              <a:rPr lang="en-US" dirty="0" err="1" smtClean="0"/>
              <a:t>λ,γ</a:t>
            </a:r>
            <a:r>
              <a:rPr lang="en-US" dirty="0" smtClean="0"/>
              <a:t>,</a:t>
            </a:r>
            <a:r>
              <a:rPr lang="en-US" dirty="0"/>
              <a:t>α</a:t>
            </a:r>
            <a:r>
              <a:rPr lang="en-US" baseline="-25000" dirty="0"/>
              <a:t>0</a:t>
            </a:r>
            <a:r>
              <a:rPr lang="en-US" dirty="0" smtClean="0"/>
              <a:t>,α</a:t>
            </a:r>
            <a:r>
              <a:rPr lang="en-US" baseline="-25000" dirty="0" smtClean="0"/>
              <a:t>1</a:t>
            </a:r>
            <a:r>
              <a:rPr lang="en-US" dirty="0" smtClean="0"/>
              <a:t>)?</a:t>
            </a:r>
          </a:p>
          <a:p>
            <a:pPr lvl="2"/>
            <a:r>
              <a:rPr lang="en-US" dirty="0" smtClean="0"/>
              <a:t>Note that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 is discrete and has values in {0, 1, …, N}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060854"/>
              </p:ext>
            </p:extLst>
          </p:nvPr>
        </p:nvGraphicFramePr>
        <p:xfrm>
          <a:off x="502920" y="2863646"/>
          <a:ext cx="8331200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3" imgW="8331200" imgH="4711700" progId="Equation.DSMT4">
                  <p:embed/>
                </p:oleObj>
              </mc:Choice>
              <mc:Fallback>
                <p:oleObj name="Equation" r:id="rId3" imgW="8331200" imgH="471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" y="2863646"/>
                        <a:ext cx="8331200" cy="471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06023" y="3249427"/>
            <a:ext cx="1917149" cy="821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Normalization is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feasible because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 is discreet</a:t>
            </a:r>
          </a:p>
        </p:txBody>
      </p:sp>
      <p:cxnSp>
        <p:nvCxnSpPr>
          <p:cNvPr id="6" name="Elbow Connector 5"/>
          <p:cNvCxnSpPr/>
          <p:nvPr/>
        </p:nvCxnSpPr>
        <p:spPr>
          <a:xfrm rot="10800000">
            <a:off x="3162417" y="3125143"/>
            <a:ext cx="4743606" cy="323269"/>
          </a:xfrm>
          <a:prstGeom prst="bentConnector3">
            <a:avLst>
              <a:gd name="adj1" fmla="val 100131"/>
            </a:avLst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9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Variables  </a:t>
            </a:r>
            <a:r>
              <a:rPr lang="en-US" dirty="0"/>
              <a:t>(</a:t>
            </a:r>
            <a:r>
              <a:rPr lang="en-US" dirty="0" err="1"/>
              <a:t>λ</a:t>
            </a:r>
            <a:r>
              <a:rPr lang="en-US" dirty="0" smtClean="0"/>
              <a:t>, </a:t>
            </a:r>
            <a:r>
              <a:rPr lang="en-US" dirty="0" err="1" smtClean="0"/>
              <a:t>γ</a:t>
            </a:r>
            <a:r>
              <a:rPr lang="en-US" dirty="0" smtClean="0"/>
              <a:t>, α</a:t>
            </a:r>
            <a:r>
              <a:rPr lang="en-US" baseline="-25000" dirty="0" smtClean="0"/>
              <a:t>0</a:t>
            </a:r>
            <a:r>
              <a:rPr lang="en-US" dirty="0" smtClean="0"/>
              <a:t>, α</a:t>
            </a:r>
            <a:r>
              <a:rPr lang="en-US" baseline="-25000" dirty="0" smtClean="0"/>
              <a:t>1</a:t>
            </a:r>
            <a:r>
              <a:rPr lang="en-US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283" y="1261954"/>
            <a:ext cx="9220200" cy="6510446"/>
          </a:xfrm>
        </p:spPr>
        <p:txBody>
          <a:bodyPr>
            <a:normAutofit/>
          </a:bodyPr>
          <a:lstStyle/>
          <a:p>
            <a:r>
              <a:rPr lang="en-US" dirty="0" smtClean="0"/>
              <a:t>Rowan: maximum likelihood estimation</a:t>
            </a:r>
          </a:p>
          <a:p>
            <a:pPr lvl="2"/>
            <a:r>
              <a:rPr lang="en-US" dirty="0" smtClean="0"/>
              <a:t>Find values that maximize P(</a:t>
            </a:r>
            <a:r>
              <a:rPr lang="en-US" dirty="0" err="1"/>
              <a:t>x</a:t>
            </a:r>
            <a:r>
              <a:rPr lang="en-US" dirty="0" err="1" smtClean="0"/>
              <a:t>|</a:t>
            </a:r>
            <a:r>
              <a:rPr lang="en-US" dirty="0" err="1"/>
              <a:t>λ,γ</a:t>
            </a:r>
            <a:r>
              <a:rPr lang="en-US" dirty="0"/>
              <a:t>,α</a:t>
            </a:r>
            <a:r>
              <a:rPr lang="en-US" baseline="-25000" dirty="0"/>
              <a:t>0</a:t>
            </a:r>
            <a:r>
              <a:rPr lang="en-US" dirty="0"/>
              <a:t>,α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Possibility of </a:t>
            </a:r>
            <a:r>
              <a:rPr lang="en-US" dirty="0" err="1" smtClean="0"/>
              <a:t>overfitting</a:t>
            </a:r>
            <a:r>
              <a:rPr lang="en-US" dirty="0"/>
              <a:t> </a:t>
            </a:r>
            <a:r>
              <a:rPr lang="en-US" dirty="0" smtClean="0"/>
              <a:t>but not that serious an issue considering the amount of data and only 4 parameters</a:t>
            </a:r>
          </a:p>
          <a:p>
            <a:r>
              <a:rPr lang="en-US" dirty="0" smtClean="0"/>
              <a:t>Mohammad, </a:t>
            </a:r>
            <a:r>
              <a:rPr lang="en-US" dirty="0" err="1" smtClean="0"/>
              <a:t>Homa</a:t>
            </a:r>
            <a:r>
              <a:rPr lang="en-US" dirty="0" smtClean="0"/>
              <a:t>: Metropolis Hastings</a:t>
            </a:r>
          </a:p>
          <a:p>
            <a:pPr lvl="2"/>
            <a:r>
              <a:rPr lang="en-US" dirty="0" smtClean="0"/>
              <a:t>Requires analytic evaluation of P(</a:t>
            </a:r>
            <a:r>
              <a:rPr lang="en-US" dirty="0" err="1" smtClean="0"/>
              <a:t>λ|x</a:t>
            </a:r>
            <a:r>
              <a:rPr lang="en-US" dirty="0" smtClean="0"/>
              <a:t>) etc. but doesn’t require normalization constant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Note: product is over students, marginalizing over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endParaRPr lang="en-US" baseline="-25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977904"/>
              </p:ext>
            </p:extLst>
          </p:nvPr>
        </p:nvGraphicFramePr>
        <p:xfrm>
          <a:off x="906289" y="5221238"/>
          <a:ext cx="53086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5308600" imgH="1651000" progId="Equation.DSMT4">
                  <p:embed/>
                </p:oleObj>
              </mc:Choice>
              <mc:Fallback>
                <p:oleObj name="Equation" r:id="rId3" imgW="5308600" imgH="165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289" y="5221238"/>
                        <a:ext cx="53086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>
          <a:xfrm>
            <a:off x="4928356" y="1872308"/>
            <a:ext cx="2875541" cy="388028"/>
          </a:xfrm>
          <a:custGeom>
            <a:avLst/>
            <a:gdLst>
              <a:gd name="connsiteX0" fmla="*/ 0 w 2875541"/>
              <a:gd name="connsiteY0" fmla="*/ 172377 h 388028"/>
              <a:gd name="connsiteX1" fmla="*/ 383406 w 2875541"/>
              <a:gd name="connsiteY1" fmla="*/ 12636 h 388028"/>
              <a:gd name="connsiteX2" fmla="*/ 2196594 w 2875541"/>
              <a:gd name="connsiteY2" fmla="*/ 52572 h 388028"/>
              <a:gd name="connsiteX3" fmla="*/ 2875541 w 2875541"/>
              <a:gd name="connsiteY3" fmla="*/ 388028 h 38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5541" h="388028">
                <a:moveTo>
                  <a:pt x="0" y="172377"/>
                </a:moveTo>
                <a:cubicBezTo>
                  <a:pt x="8653" y="102490"/>
                  <a:pt x="17307" y="32603"/>
                  <a:pt x="383406" y="12636"/>
                </a:cubicBezTo>
                <a:cubicBezTo>
                  <a:pt x="749505" y="-7331"/>
                  <a:pt x="1781238" y="-9993"/>
                  <a:pt x="2196594" y="52572"/>
                </a:cubicBezTo>
                <a:cubicBezTo>
                  <a:pt x="2611950" y="115137"/>
                  <a:pt x="2875541" y="388028"/>
                  <a:pt x="2875541" y="388028"/>
                </a:cubicBezTo>
              </a:path>
            </a:pathLst>
          </a:cu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03897" y="2090674"/>
            <a:ext cx="929010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a</a:t>
            </a:r>
            <a:r>
              <a:rPr lang="en-US" dirty="0" smtClean="0">
                <a:solidFill>
                  <a:srgbClr val="FF00FF"/>
                </a:solidFill>
              </a:rPr>
              <a:t>ll data</a:t>
            </a:r>
          </a:p>
        </p:txBody>
      </p:sp>
    </p:spTree>
    <p:extLst>
      <p:ext uri="{BB962C8B-B14F-4D97-AF65-F5344CB8AC3E}">
        <p14:creationId xmlns:p14="http://schemas.microsoft.com/office/powerpoint/2010/main" val="323156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Variables  </a:t>
            </a:r>
            <a:r>
              <a:rPr lang="en-US" dirty="0"/>
              <a:t>(</a:t>
            </a:r>
            <a:r>
              <a:rPr lang="en-US" dirty="0" err="1"/>
              <a:t>λ</a:t>
            </a:r>
            <a:r>
              <a:rPr lang="en-US" dirty="0" smtClean="0"/>
              <a:t>, </a:t>
            </a:r>
            <a:r>
              <a:rPr lang="en-US" dirty="0" err="1" smtClean="0"/>
              <a:t>γ</a:t>
            </a:r>
            <a:r>
              <a:rPr lang="en-US" dirty="0" smtClean="0"/>
              <a:t>, α</a:t>
            </a:r>
            <a:r>
              <a:rPr lang="en-US" baseline="-25000" dirty="0" smtClean="0"/>
              <a:t>0</a:t>
            </a:r>
            <a:r>
              <a:rPr lang="en-US" dirty="0" smtClean="0"/>
              <a:t>, α</a:t>
            </a:r>
            <a:r>
              <a:rPr lang="en-US" baseline="-25000" dirty="0" smtClean="0"/>
              <a:t>1</a:t>
            </a:r>
            <a:r>
              <a:rPr lang="en-US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6217916"/>
          </a:xfrm>
        </p:spPr>
        <p:txBody>
          <a:bodyPr>
            <a:normAutofit/>
          </a:bodyPr>
          <a:lstStyle/>
          <a:p>
            <a:r>
              <a:rPr lang="en-US" dirty="0" smtClean="0"/>
              <a:t>Mike: Likelihood weighting</a:t>
            </a:r>
          </a:p>
          <a:p>
            <a:pPr marL="403126" lvl="2" indent="0">
              <a:buNone/>
            </a:pPr>
            <a:r>
              <a:rPr lang="en-US" dirty="0" smtClean="0"/>
              <a:t>Sample </a:t>
            </a:r>
            <a:r>
              <a:rPr lang="en-US" dirty="0" err="1" smtClean="0"/>
              <a:t>λ</a:t>
            </a:r>
            <a:r>
              <a:rPr lang="en-US" dirty="0" smtClean="0"/>
              <a:t>, </a:t>
            </a:r>
            <a:r>
              <a:rPr lang="en-US" dirty="0" err="1" smtClean="0"/>
              <a:t>γ</a:t>
            </a:r>
            <a:r>
              <a:rPr lang="en-US" dirty="0" smtClean="0"/>
              <a:t>, α</a:t>
            </a:r>
            <a:r>
              <a:rPr lang="en-US" baseline="-25000" dirty="0" smtClean="0"/>
              <a:t>0</a:t>
            </a:r>
            <a:r>
              <a:rPr lang="en-US" dirty="0" smtClean="0"/>
              <a:t>, α</a:t>
            </a:r>
            <a:r>
              <a:rPr lang="en-US" baseline="-25000" dirty="0" smtClean="0"/>
              <a:t>1</a:t>
            </a:r>
            <a:r>
              <a:rPr lang="en-US" dirty="0" smtClean="0"/>
              <a:t> from their respective priors</a:t>
            </a:r>
          </a:p>
          <a:p>
            <a:pPr marL="403126" lvl="2" indent="0">
              <a:buNone/>
            </a:pPr>
            <a:r>
              <a:rPr lang="en-US" dirty="0" smtClean="0"/>
              <a:t>For each student, compute data likelihood given sample, marginalizing over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baseline="-25000" dirty="0" smtClean="0"/>
              <a:t> </a:t>
            </a:r>
            <a:r>
              <a:rPr lang="en-US" dirty="0" smtClean="0"/>
              <a:t>, ρ</a:t>
            </a:r>
            <a:r>
              <a:rPr lang="en-US" baseline="-25000" dirty="0" smtClean="0"/>
              <a:t>s,0</a:t>
            </a:r>
            <a:r>
              <a:rPr lang="en-US" dirty="0" smtClean="0"/>
              <a:t>, </a:t>
            </a:r>
            <a:r>
              <a:rPr lang="en-US" dirty="0"/>
              <a:t>and ρ</a:t>
            </a:r>
            <a:r>
              <a:rPr lang="en-US" baseline="-25000" dirty="0"/>
              <a:t>s</a:t>
            </a:r>
            <a:r>
              <a:rPr lang="en-US" baseline="-25000" dirty="0" smtClean="0"/>
              <a:t>,1</a:t>
            </a:r>
            <a:endParaRPr lang="en-US" dirty="0" smtClean="0"/>
          </a:p>
          <a:p>
            <a:pPr marL="403126" lvl="2" indent="0">
              <a:buNone/>
            </a:pPr>
            <a:r>
              <a:rPr lang="en-US" dirty="0" smtClean="0"/>
              <a:t>Weight that sample by data likelihood</a:t>
            </a:r>
          </a:p>
          <a:p>
            <a:r>
              <a:rPr lang="en-US" dirty="0" smtClean="0"/>
              <a:t>Rob Lindsey: Slice sampling</a:t>
            </a:r>
          </a:p>
        </p:txBody>
      </p:sp>
    </p:spTree>
    <p:extLst>
      <p:ext uri="{BB962C8B-B14F-4D97-AF65-F5344CB8AC3E}">
        <p14:creationId xmlns:p14="http://schemas.microsoft.com/office/powerpoint/2010/main" val="153652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Factor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 response theory (a.k.a. </a:t>
            </a:r>
            <a:r>
              <a:rPr lang="en-US" dirty="0" err="1" smtClean="0"/>
              <a:t>Rasch</a:t>
            </a:r>
            <a:r>
              <a:rPr lang="en-US" dirty="0" smtClean="0"/>
              <a:t> model)</a:t>
            </a:r>
          </a:p>
          <a:p>
            <a:pPr lvl="1"/>
            <a:r>
              <a:rPr lang="en-US" dirty="0" smtClean="0"/>
              <a:t>Traditional </a:t>
            </a:r>
            <a:r>
              <a:rPr lang="en-US" dirty="0"/>
              <a:t>approach to modeling student and item effects in test taking (e.g., SATs)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084366"/>
              </p:ext>
            </p:extLst>
          </p:nvPr>
        </p:nvGraphicFramePr>
        <p:xfrm>
          <a:off x="6939280" y="653796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152400" imgH="241300" progId="Equation.DSMT4">
                  <p:embed/>
                </p:oleObj>
              </mc:Choice>
              <mc:Fallback>
                <p:oleObj name="Equation" r:id="rId3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9280" y="653796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82044"/>
              </p:ext>
            </p:extLst>
          </p:nvPr>
        </p:nvGraphicFramePr>
        <p:xfrm>
          <a:off x="6939280" y="653796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5" imgW="152400" imgH="241300" progId="Equation.DSMT4">
                  <p:embed/>
                </p:oleObj>
              </mc:Choice>
              <mc:Fallback>
                <p:oleObj name="Equation" r:id="rId5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9280" y="653796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743591"/>
              </p:ext>
            </p:extLst>
          </p:nvPr>
        </p:nvGraphicFramePr>
        <p:xfrm>
          <a:off x="6939280" y="653796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6" imgW="152400" imgH="241300" progId="Equation.DSMT4">
                  <p:embed/>
                </p:oleObj>
              </mc:Choice>
              <mc:Fallback>
                <p:oleObj name="Equation" r:id="rId6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9280" y="653796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316209"/>
              </p:ext>
            </p:extLst>
          </p:nvPr>
        </p:nvGraphicFramePr>
        <p:xfrm>
          <a:off x="6939280" y="653796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7" imgW="152400" imgH="241300" progId="Equation.DSMT4">
                  <p:embed/>
                </p:oleObj>
              </mc:Choice>
              <mc:Fallback>
                <p:oleObj name="Equation" r:id="rId7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9280" y="653796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032741" y="3910228"/>
            <a:ext cx="5749079" cy="1381150"/>
            <a:chOff x="1247947" y="2653978"/>
            <a:chExt cx="5749079" cy="138115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0948946"/>
                </p:ext>
              </p:extLst>
            </p:nvPr>
          </p:nvGraphicFramePr>
          <p:xfrm>
            <a:off x="1247947" y="2653978"/>
            <a:ext cx="3784600" cy="723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8" name="Equation" r:id="rId8" imgW="3784600" imgH="723900" progId="Equation.DSMT4">
                    <p:embed/>
                  </p:oleObj>
                </mc:Choice>
                <mc:Fallback>
                  <p:oleObj name="Equation" r:id="rId8" imgW="3784600" imgH="723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47947" y="2653978"/>
                          <a:ext cx="3784600" cy="723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4432977" y="3688879"/>
              <a:ext cx="228796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800" b="1" baseline="0" dirty="0" smtClean="0">
                  <a:solidFill>
                    <a:srgbClr val="865103"/>
                  </a:solidFill>
                  <a:latin typeface="Arial"/>
                  <a:cs typeface="Arial"/>
                </a:rPr>
                <a:t> ability of student 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7435" y="3341026"/>
              <a:ext cx="215959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800" b="1" baseline="0" dirty="0">
                  <a:solidFill>
                    <a:srgbClr val="00FFFF"/>
                  </a:solidFill>
                  <a:latin typeface="Arial"/>
                  <a:cs typeface="Arial"/>
                </a:rPr>
                <a:t> </a:t>
              </a:r>
              <a:r>
                <a:rPr lang="en-US" sz="1800" b="1" baseline="0" dirty="0" smtClean="0">
                  <a:solidFill>
                    <a:srgbClr val="00FFFF"/>
                  </a:solidFill>
                  <a:latin typeface="Arial"/>
                  <a:cs typeface="Arial"/>
                </a:rPr>
                <a:t>difficulty of item </a:t>
              </a:r>
              <a:r>
                <a:rPr lang="en-US" sz="1800" b="1" baseline="0" dirty="0" err="1" smtClean="0">
                  <a:solidFill>
                    <a:srgbClr val="00FFFF"/>
                  </a:solidFill>
                  <a:latin typeface="Arial"/>
                  <a:cs typeface="Arial"/>
                </a:rPr>
                <a:t>i</a:t>
              </a:r>
              <a:endParaRPr lang="en-US" sz="1800" b="1" baseline="0" dirty="0" smtClean="0">
                <a:solidFill>
                  <a:srgbClr val="00FFFF"/>
                </a:solidFill>
                <a:latin typeface="Arial"/>
                <a:cs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894058" y="3203505"/>
              <a:ext cx="8090" cy="375366"/>
            </a:xfrm>
            <a:prstGeom prst="straightConnector1">
              <a:avLst/>
            </a:prstGeom>
            <a:ln>
              <a:solidFill>
                <a:srgbClr val="00FF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473411" y="3226472"/>
              <a:ext cx="6793" cy="705097"/>
            </a:xfrm>
            <a:prstGeom prst="straightConnector1">
              <a:avLst/>
            </a:prstGeom>
            <a:ln>
              <a:solidFill>
                <a:srgbClr val="865103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686" y="4932949"/>
            <a:ext cx="3565748" cy="27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Latent Factor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consider problem and performance history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130705"/>
              </p:ext>
            </p:extLst>
          </p:nvPr>
        </p:nvGraphicFramePr>
        <p:xfrm>
          <a:off x="1150303" y="2925763"/>
          <a:ext cx="746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7467600" imgH="762000" progId="Equation.DSMT4">
                  <p:embed/>
                </p:oleObj>
              </mc:Choice>
              <mc:Fallback>
                <p:oleObj name="Equation" r:id="rId3" imgW="74676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0303" y="2925763"/>
                        <a:ext cx="7467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6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Latent Factor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ML approach</a:t>
            </a:r>
          </a:p>
          <a:p>
            <a:pPr lvl="1"/>
            <a:r>
              <a:rPr lang="en-US" dirty="0" smtClean="0"/>
              <a:t>search for α and </a:t>
            </a:r>
            <a:r>
              <a:rPr lang="en-US" dirty="0" err="1" smtClean="0"/>
              <a:t>δ</a:t>
            </a:r>
            <a:r>
              <a:rPr lang="en-US" dirty="0" smtClean="0"/>
              <a:t> values that</a:t>
            </a:r>
            <a:br>
              <a:rPr lang="en-US" dirty="0" smtClean="0"/>
            </a:br>
            <a:r>
              <a:rPr lang="en-US" dirty="0" smtClean="0"/>
              <a:t>maximize training set likelihood</a:t>
            </a:r>
          </a:p>
          <a:p>
            <a:r>
              <a:rPr lang="en-US" dirty="0" smtClean="0"/>
              <a:t>Bayesian approach</a:t>
            </a:r>
          </a:p>
          <a:p>
            <a:pPr lvl="1"/>
            <a:r>
              <a:rPr lang="en-US" dirty="0" smtClean="0"/>
              <a:t>define priors on </a:t>
            </a:r>
            <a:r>
              <a:rPr lang="en-US" dirty="0"/>
              <a:t>α and </a:t>
            </a:r>
            <a:r>
              <a:rPr lang="en-US" dirty="0" err="1" smtClean="0"/>
              <a:t>δ</a:t>
            </a:r>
            <a:r>
              <a:rPr lang="en-US" dirty="0" smtClean="0"/>
              <a:t>, e.g., Gaussian</a:t>
            </a:r>
          </a:p>
          <a:p>
            <a:r>
              <a:rPr lang="en-US" dirty="0" smtClean="0"/>
              <a:t>Hierarchical Bayesian approach</a:t>
            </a:r>
          </a:p>
          <a:p>
            <a:pPr lvl="1"/>
            <a:r>
              <a:rPr lang="en-US" dirty="0" smtClean="0"/>
              <a:t>treat the </a:t>
            </a:r>
            <a:r>
              <a:rPr lang="en-US" dirty="0" err="1" smtClean="0"/>
              <a:t>σ</a:t>
            </a:r>
            <a:r>
              <a:rPr lang="en-US" baseline="-25000" dirty="0"/>
              <a:t>α</a:t>
            </a:r>
            <a:r>
              <a:rPr lang="en-US" baseline="30000" dirty="0" smtClean="0"/>
              <a:t>2</a:t>
            </a:r>
            <a:r>
              <a:rPr lang="en-US" dirty="0" smtClean="0"/>
              <a:t> and σ</a:t>
            </a:r>
            <a:r>
              <a:rPr lang="en-US" baseline="-25000" dirty="0" smtClean="0"/>
              <a:t>δ</a:t>
            </a:r>
            <a:r>
              <a:rPr lang="en-US" baseline="30000" dirty="0" smtClean="0"/>
              <a:t>2</a:t>
            </a:r>
            <a:r>
              <a:rPr lang="en-US" dirty="0" smtClean="0"/>
              <a:t> as random variables, e.g., Gamma distributed with </a:t>
            </a:r>
            <a:r>
              <a:rPr lang="en-US" dirty="0" err="1" smtClean="0"/>
              <a:t>hyperpriors</a:t>
            </a:r>
            <a:endParaRPr lang="en-US" dirty="0"/>
          </a:p>
        </p:txBody>
      </p:sp>
      <p:pic>
        <p:nvPicPr>
          <p:cNvPr id="4" name="Picture 3" descr="models copy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8"/>
          <a:stretch/>
        </p:blipFill>
        <p:spPr>
          <a:xfrm>
            <a:off x="6620510" y="1347470"/>
            <a:ext cx="30353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8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Khajah</a:t>
            </a:r>
            <a:r>
              <a:rPr lang="en-US" dirty="0" smtClean="0"/>
              <a:t>, Wing, Lindsey, &amp; Mozer model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paper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model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29" b="-31129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5259"/>
          <a:stretch/>
        </p:blipFill>
        <p:spPr>
          <a:xfrm>
            <a:off x="6950997" y="6333388"/>
            <a:ext cx="2934683" cy="514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6498" r="595"/>
          <a:stretch/>
        </p:blipFill>
        <p:spPr>
          <a:xfrm>
            <a:off x="7020560" y="6849708"/>
            <a:ext cx="2824480" cy="51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6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Battleship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link to game</a:t>
            </a:r>
            <a:endParaRPr lang="en-US" dirty="0"/>
          </a:p>
        </p:txBody>
      </p:sp>
      <p:pic>
        <p:nvPicPr>
          <p:cNvPr id="6" name="Picture 5" descr="Screen Shot 2013-11-12 at 10.37.14 AM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400" y="2954740"/>
            <a:ext cx="5953760" cy="43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6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51 students</a:t>
            </a:r>
          </a:p>
          <a:p>
            <a:pPr marL="0" indent="0">
              <a:buNone/>
            </a:pPr>
            <a:r>
              <a:rPr lang="en-US" dirty="0" smtClean="0"/>
              <a:t>179 unique problems</a:t>
            </a:r>
          </a:p>
          <a:p>
            <a:pPr marL="0" indent="0">
              <a:buNone/>
            </a:pPr>
            <a:r>
              <a:rPr lang="en-US" dirty="0" smtClean="0"/>
              <a:t>4223 total problems</a:t>
            </a:r>
          </a:p>
          <a:p>
            <a:pPr marL="0" indent="0">
              <a:buNone/>
            </a:pPr>
            <a:r>
              <a:rPr lang="en-US" dirty="0" smtClean="0"/>
              <a:t>~ 15 </a:t>
            </a:r>
            <a:r>
              <a:rPr lang="en-US" dirty="0" err="1" smtClean="0"/>
              <a:t>hr</a:t>
            </a:r>
            <a:r>
              <a:rPr lang="en-US" dirty="0" smtClean="0"/>
              <a:t> of student usage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5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pic>
        <p:nvPicPr>
          <p:cNvPr id="4" name="Content Placeholder 3" descr="Screen Shot 2013-11-12 at 11.12.54 A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52" b="-11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762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 embedded in spreadsheet</a:t>
            </a:r>
            <a:endParaRPr lang="en-US" dirty="0"/>
          </a:p>
        </p:txBody>
      </p:sp>
      <p:pic>
        <p:nvPicPr>
          <p:cNvPr id="4" name="Content Placeholder 3" descr="Screen Shot 2013-11-12 at 11.25.39 AM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06" b="-2210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8168640" y="2844800"/>
            <a:ext cx="1386840" cy="2976880"/>
          </a:xfrm>
          <a:prstGeom prst="rect">
            <a:avLst/>
          </a:prstGeom>
          <a:solidFill>
            <a:srgbClr val="FFFF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8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Bayesian Knowledge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220200" cy="62179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Students are learning a new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skill (knowledge component)</a:t>
            </a:r>
            <a:r>
              <a:rPr lang="en-US" dirty="0" smtClean="0"/>
              <a:t> with a computerized tutoring system</a:t>
            </a:r>
          </a:p>
          <a:p>
            <a:pPr lvl="1"/>
            <a:r>
              <a:rPr lang="en-US" dirty="0" smtClean="0"/>
              <a:t>E.g., manipulation of algebra equations</a:t>
            </a:r>
          </a:p>
          <a:p>
            <a:r>
              <a:rPr lang="en-US" dirty="0" smtClean="0"/>
              <a:t>Students are given a series of problems</a:t>
            </a:r>
            <a:r>
              <a:rPr lang="en-US" dirty="0"/>
              <a:t> </a:t>
            </a:r>
            <a:r>
              <a:rPr lang="en-US" dirty="0" smtClean="0"/>
              <a:t>to solve.</a:t>
            </a:r>
          </a:p>
          <a:p>
            <a:r>
              <a:rPr lang="en-US" dirty="0" smtClean="0"/>
              <a:t>Solution is either correct or incorrect.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solidFill>
                  <a:srgbClr val="FF0000"/>
                </a:solidFill>
              </a:rPr>
              <a:t>0 0 1 0 0 1 1 0 0 0 0 0 1 0 0 0 1 1 0 1 0 1 1 1</a:t>
            </a:r>
          </a:p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Infer when learning has taken place</a:t>
            </a:r>
          </a:p>
          <a:p>
            <a:pPr lvl="1"/>
            <a:r>
              <a:rPr lang="en-US" dirty="0" smtClean="0"/>
              <a:t>(Larger goal is to use this prediction to make inferences about other aspects of student performance, such as retention over time and generalization to other skills)</a:t>
            </a:r>
          </a:p>
          <a:p>
            <a:pPr lvl="2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63211" y="4448634"/>
            <a:ext cx="2333533" cy="476226"/>
          </a:xfrm>
          <a:prstGeom prst="rect">
            <a:avLst/>
          </a:prstGeom>
          <a:solidFill>
            <a:srgbClr val="3366F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863211" y="4956609"/>
            <a:ext cx="0" cy="761961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9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Or Nothing Learning Model</a:t>
            </a:r>
            <a:br>
              <a:rPr lang="en-US" dirty="0" smtClean="0"/>
            </a:br>
            <a:r>
              <a:rPr lang="en-US" dirty="0" smtClean="0"/>
              <a:t>(Atkinson, 1960s)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state finite-state machine</a:t>
            </a:r>
            <a:endParaRPr lang="en-US" dirty="0"/>
          </a:p>
        </p:txBody>
      </p:sp>
      <p:sp>
        <p:nvSpPr>
          <p:cNvPr id="7" name="U-Turn Arrow 6"/>
          <p:cNvSpPr/>
          <p:nvPr/>
        </p:nvSpPr>
        <p:spPr>
          <a:xfrm>
            <a:off x="2476402" y="3222453"/>
            <a:ext cx="5000427" cy="1269935"/>
          </a:xfrm>
          <a:prstGeom prst="uturnArrow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3366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730307" y="4222527"/>
            <a:ext cx="1825553" cy="182553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Don’t Know</a:t>
            </a:r>
          </a:p>
        </p:txBody>
      </p:sp>
      <p:sp>
        <p:nvSpPr>
          <p:cNvPr id="8" name="U-Turn Arrow 7"/>
          <p:cNvSpPr/>
          <p:nvPr/>
        </p:nvSpPr>
        <p:spPr>
          <a:xfrm flipH="1" flipV="1">
            <a:off x="2317659" y="5730575"/>
            <a:ext cx="5000427" cy="1269935"/>
          </a:xfrm>
          <a:prstGeom prst="uturnArrow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008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232285" y="4222527"/>
            <a:ext cx="1825553" cy="182553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Know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4471" y="3143089"/>
            <a:ext cx="1861357" cy="4216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Just learned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4471" y="6613187"/>
            <a:ext cx="2049509" cy="4216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Just forgotten</a:t>
            </a:r>
          </a:p>
        </p:txBody>
      </p:sp>
      <p:sp>
        <p:nvSpPr>
          <p:cNvPr id="11" name="Curved Left Arrow 10"/>
          <p:cNvSpPr/>
          <p:nvPr/>
        </p:nvSpPr>
        <p:spPr>
          <a:xfrm>
            <a:off x="7889564" y="4492388"/>
            <a:ext cx="793718" cy="1396936"/>
          </a:xfrm>
          <a:prstGeom prst="curvedLeftArrow">
            <a:avLst/>
          </a:prstGeom>
          <a:solidFill>
            <a:schemeClr val="bg1"/>
          </a:solidFill>
          <a:ln>
            <a:solidFill>
              <a:srgbClr val="A5C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flipH="1">
            <a:off x="1104862" y="4492388"/>
            <a:ext cx="793718" cy="1396936"/>
          </a:xfrm>
          <a:prstGeom prst="curvedLeftArrow">
            <a:avLst/>
          </a:prstGeom>
          <a:solidFill>
            <a:schemeClr val="bg1"/>
          </a:solidFill>
          <a:ln>
            <a:solidFill>
              <a:srgbClr val="A5C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3417954">
            <a:off x="7367905" y="6184248"/>
            <a:ext cx="1254076" cy="4205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8182046" flipH="1">
            <a:off x="1172507" y="6184249"/>
            <a:ext cx="1254076" cy="4205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70560" y="6761481"/>
            <a:ext cx="625444" cy="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0250" y="6749111"/>
            <a:ext cx="625444" cy="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</a:t>
            </a:r>
            <a:r>
              <a:rPr lang="en-US" sz="3200" baseline="-25000" dirty="0" smtClean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3784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Knowledge Tracing</a:t>
            </a:r>
            <a:br>
              <a:rPr lang="en-US" dirty="0" smtClean="0"/>
            </a:br>
            <a:r>
              <a:rPr lang="en-US" dirty="0" smtClean="0"/>
              <a:t>Assumes No Forgetting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sensible, given that sequence of problems is all within a single session.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30250" y="3143089"/>
            <a:ext cx="7965754" cy="4149820"/>
            <a:chOff x="1030250" y="3143089"/>
            <a:chExt cx="7965754" cy="4149820"/>
          </a:xfrm>
        </p:grpSpPr>
        <p:sp>
          <p:nvSpPr>
            <p:cNvPr id="4" name="U-Turn Arrow 3"/>
            <p:cNvSpPr/>
            <p:nvPr/>
          </p:nvSpPr>
          <p:spPr>
            <a:xfrm>
              <a:off x="2476402" y="3222453"/>
              <a:ext cx="5000427" cy="1269935"/>
            </a:xfrm>
            <a:prstGeom prst="uturnArrow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730307" y="4222527"/>
              <a:ext cx="1825553" cy="182553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7030A0"/>
                  </a:solidFill>
                </a:rPr>
                <a:t>Don’t Know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232285" y="4222527"/>
              <a:ext cx="1825553" cy="1825532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7030A0"/>
                  </a:solidFill>
                </a:rPr>
                <a:t>Know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84471" y="3143089"/>
              <a:ext cx="1861357" cy="42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Just learned</a:t>
              </a:r>
            </a:p>
          </p:txBody>
        </p:sp>
        <p:sp>
          <p:nvSpPr>
            <p:cNvPr id="10" name="Curved Left Arrow 9"/>
            <p:cNvSpPr/>
            <p:nvPr/>
          </p:nvSpPr>
          <p:spPr>
            <a:xfrm>
              <a:off x="7889564" y="4492388"/>
              <a:ext cx="793718" cy="1396936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rgbClr val="A5C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1" name="Curved Left Arrow 10"/>
            <p:cNvSpPr/>
            <p:nvPr/>
          </p:nvSpPr>
          <p:spPr>
            <a:xfrm flipH="1">
              <a:off x="1104862" y="4492388"/>
              <a:ext cx="793718" cy="1396936"/>
            </a:xfrm>
            <a:prstGeom prst="curvedLeftArrow">
              <a:avLst/>
            </a:prstGeom>
            <a:solidFill>
              <a:schemeClr val="bg1"/>
            </a:solidFill>
            <a:ln>
              <a:solidFill>
                <a:srgbClr val="A5C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3417954">
              <a:off x="7367905" y="6184248"/>
              <a:ext cx="1254076" cy="4205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18182046" flipH="1">
              <a:off x="1172507" y="6184249"/>
              <a:ext cx="1254076" cy="4205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70560" y="6761481"/>
              <a:ext cx="625444" cy="53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ρ</a:t>
              </a:r>
              <a:r>
                <a:rPr lang="en-US" sz="3200" baseline="-25000" dirty="0" smtClean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0250" y="6749111"/>
              <a:ext cx="625444" cy="53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ρ</a:t>
              </a:r>
              <a:r>
                <a:rPr lang="en-US" sz="3200" baseline="-25000" dirty="0" smtClean="0">
                  <a:solidFill>
                    <a:srgbClr val="FF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0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3366FF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1401</TotalTime>
  <Words>957</Words>
  <Application>Microsoft Macintosh PowerPoint</Application>
  <PresentationFormat>Custom</PresentationFormat>
  <Paragraphs>185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Theme</vt:lpstr>
      <vt:lpstr>Equation</vt:lpstr>
      <vt:lpstr>Next Semester</vt:lpstr>
      <vt:lpstr>Project</vt:lpstr>
      <vt:lpstr>Battleship Game</vt:lpstr>
      <vt:lpstr>Data set</vt:lpstr>
      <vt:lpstr>Data set</vt:lpstr>
      <vt:lpstr>Test set embedded in spreadsheet</vt:lpstr>
      <vt:lpstr>Bayesian Knowledge Tracing</vt:lpstr>
      <vt:lpstr>All Or Nothing Learning Model (Atkinson, 1960s)</vt:lpstr>
      <vt:lpstr>Bayesian Knowledge Tracing Assumes No Forgetting</vt:lpstr>
      <vt:lpstr>Inference Problem</vt:lpstr>
      <vt:lpstr>PowerPoint Presentation</vt:lpstr>
      <vt:lpstr>What I Did</vt:lpstr>
      <vt:lpstr>PowerPoint Presentation</vt:lpstr>
      <vt:lpstr>Observation</vt:lpstr>
      <vt:lpstr>Notation: Simple Model</vt:lpstr>
      <vt:lpstr>What We Should Be Able To Do</vt:lpstr>
      <vt:lpstr>What CSCI 7222 Did In 2012</vt:lpstr>
      <vt:lpstr>Most General Analog To BKT</vt:lpstr>
      <vt:lpstr>Sampling</vt:lpstr>
      <vt:lpstr>Key Inference Problem</vt:lpstr>
      <vt:lpstr>Remaining Variables  (λ, γ, α0, α1)</vt:lpstr>
      <vt:lpstr>Remaining Variables  (λ, γ, α0, α1)</vt:lpstr>
      <vt:lpstr>Latent Factor Models</vt:lpstr>
      <vt:lpstr>Extending Latent Factor Models</vt:lpstr>
      <vt:lpstr>Bayesian Latent Factor Model</vt:lpstr>
      <vt:lpstr>Khajah, Wing, Lindsey, &amp; Mozer model (paper)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</dc:title>
  <dc:creator>Michael Mozer</dc:creator>
  <cp:lastModifiedBy>Michael Mozer</cp:lastModifiedBy>
  <cp:revision>254</cp:revision>
  <dcterms:created xsi:type="dcterms:W3CDTF">2012-11-06T02:38:11Z</dcterms:created>
  <dcterms:modified xsi:type="dcterms:W3CDTF">2013-11-12T22:41:20Z</dcterms:modified>
</cp:coreProperties>
</file>