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3.xml" ContentType="application/vnd.openxmlformats-officedocument.presentationml.notesSlide+xml"/>
  <Override PartName="/ppt/embeddings/oleObject10.bin" ContentType="application/vnd.openxmlformats-officedocument.oleObject"/>
  <Override PartName="/ppt/notesSlides/notesSlide4.xml" ContentType="application/vnd.openxmlformats-officedocument.presentationml.notesSlide+xml"/>
  <Override PartName="/ppt/embeddings/oleObject1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2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notesMasterIdLst>
    <p:notesMasterId r:id="rId47"/>
  </p:notesMasterIdLst>
  <p:sldIdLst>
    <p:sldId id="312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99" r:id="rId10"/>
    <p:sldId id="300" r:id="rId11"/>
    <p:sldId id="298" r:id="rId12"/>
    <p:sldId id="301" r:id="rId13"/>
    <p:sldId id="294" r:id="rId14"/>
    <p:sldId id="302" r:id="rId15"/>
    <p:sldId id="295" r:id="rId16"/>
    <p:sldId id="296" r:id="rId17"/>
    <p:sldId id="269" r:id="rId18"/>
    <p:sldId id="270" r:id="rId19"/>
    <p:sldId id="303" r:id="rId20"/>
    <p:sldId id="272" r:id="rId21"/>
    <p:sldId id="273" r:id="rId22"/>
    <p:sldId id="274" r:id="rId23"/>
    <p:sldId id="304" r:id="rId24"/>
    <p:sldId id="283" r:id="rId25"/>
    <p:sldId id="311" r:id="rId26"/>
    <p:sldId id="277" r:id="rId27"/>
    <p:sldId id="278" r:id="rId28"/>
    <p:sldId id="279" r:id="rId29"/>
    <p:sldId id="280" r:id="rId30"/>
    <p:sldId id="281" r:id="rId31"/>
    <p:sldId id="282" r:id="rId32"/>
    <p:sldId id="313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306" r:id="rId42"/>
    <p:sldId id="309" r:id="rId43"/>
    <p:sldId id="307" r:id="rId44"/>
    <p:sldId id="308" r:id="rId45"/>
    <p:sldId id="310" r:id="rId46"/>
  </p:sldIdLst>
  <p:sldSz cx="10058400" cy="7772400"/>
  <p:notesSz cx="7772400" cy="10058400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680" y="-11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99BAB-896B-CB40-9CFD-9BB5B5295A92}" type="datetimeFigureOut">
              <a:rPr lang="en-US" smtClean="0"/>
              <a:t>11/5/13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54063"/>
            <a:ext cx="487997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E94BB-9C75-154C-9EDE-3C299E9A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Dirac</a:t>
            </a:r>
            <a:r>
              <a:rPr lang="en-US" baseline="0" dirty="0" smtClean="0"/>
              <a:t> delta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24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94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explain:  symmetric ?  why alpha/k?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61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ordered form:</a:t>
            </a:r>
            <a:r>
              <a:rPr lang="en-US" baseline="0" dirty="0" smtClean="0"/>
              <a:t>  rearrange columns leaving rows alone.  For the first row above, the second column has a nonzero value -&gt; move it to first column of LOF</a:t>
            </a:r>
          </a:p>
          <a:p>
            <a:endParaRPr lang="en-US" baseline="0" dirty="0" smtClean="0"/>
          </a:p>
          <a:p>
            <a:pPr marL="228600" indent="-228600">
              <a:buAutoNum type="alphaLcParenBoth"/>
            </a:pPr>
            <a:r>
              <a:rPr lang="en-US" baseline="0" dirty="0" smtClean="0"/>
              <a:t>is a CRP:  only one value filled in per row</a:t>
            </a:r>
          </a:p>
          <a:p>
            <a:pPr marL="228600" indent="-228600">
              <a:buAutoNum type="alphaLcParenBoth"/>
            </a:pPr>
            <a:r>
              <a:rPr lang="en-US" baseline="0" dirty="0" smtClean="0"/>
              <a:t>is a IBP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09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Negative and</a:t>
            </a:r>
            <a:r>
              <a:rPr lang="en-US" baseline="0" dirty="0" smtClean="0"/>
              <a:t> positive refer to whether the presence of  features in (b) is denoted by a 0 or by a 1 in the feature vector.  </a:t>
            </a:r>
            <a:r>
              <a:rPr lang="en-US" baseline="0" smtClean="0"/>
              <a:t>(Symmetry)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2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effect</a:t>
            </a:r>
            <a:r>
              <a:rPr lang="en-US" baseline="0" dirty="0" smtClean="0"/>
              <a:t> does alpha have?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alpha goes to infinity, G-&gt; G0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turn INFINITE DIMENSIONAL DIRICHLET</a:t>
            </a:r>
            <a:r>
              <a:rPr lang="en-US" baseline="0" dirty="0" smtClean="0"/>
              <a:t> DISTRIBUTION (</a:t>
            </a:r>
            <a:r>
              <a:rPr lang="en-US" baseline="0" dirty="0" err="1" smtClean="0"/>
              <a:t>dirichlet</a:t>
            </a:r>
            <a:r>
              <a:rPr lang="en-US" baseline="0" dirty="0" smtClean="0"/>
              <a:t> process) into a FINITE DIM DIRICHLET BY SELECTING PARTITIONS OF THETA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CRP: first sample from DP then sample a set of points from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38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different meal for each table:  THETA</a:t>
            </a:r>
            <a:r>
              <a:rPr lang="en-US" baseline="0" dirty="0" smtClean="0"/>
              <a:t>  is MEAL TYPE; PHI is MEAL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8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iid</a:t>
            </a:r>
            <a:r>
              <a:rPr lang="en-US" dirty="0" smtClean="0"/>
              <a:t> -&gt; exchangeable; if exchangeable,</a:t>
            </a:r>
            <a:r>
              <a:rPr lang="en-US" baseline="0" dirty="0" smtClean="0"/>
              <a:t> not necessarily </a:t>
            </a:r>
            <a:r>
              <a:rPr lang="en-US" baseline="0" dirty="0" err="1" smtClean="0"/>
              <a:t>iid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3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E94BB-9C75-154C-9EDE-3C299E9AD0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11/5/13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9.jpeg"/><Relationship Id="rId5" Type="http://schemas.microsoft.com/office/2007/relationships/hdphoto" Target="../media/hdphoto1.wdp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8.emf"/><Relationship Id="rId8" Type="http://schemas.openxmlformats.org/officeDocument/2006/relationships/image" Target="../media/image2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9.jpeg"/><Relationship Id="rId5" Type="http://schemas.microsoft.com/office/2007/relationships/hdphoto" Target="../media/hdphoto2.wdp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3.wdp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hris.robocourt.com/gibbs/index.html" TargetMode="External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40.emf"/><Relationship Id="rId5" Type="http://schemas.openxmlformats.org/officeDocument/2006/relationships/image" Target="../media/image33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4</a:t>
            </a:r>
            <a:endParaRPr lang="en-US" dirty="0"/>
          </a:p>
        </p:txBody>
      </p:sp>
      <p:pic>
        <p:nvPicPr>
          <p:cNvPr id="4" name="Picture 3" descr="a4Murphy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t="28356" r="48712" b="13107"/>
          <a:stretch/>
        </p:blipFill>
        <p:spPr>
          <a:xfrm>
            <a:off x="32847" y="1519743"/>
            <a:ext cx="4034267" cy="2105930"/>
          </a:xfrm>
          <a:prstGeom prst="rect">
            <a:avLst/>
          </a:prstGeom>
        </p:spPr>
      </p:pic>
      <p:pic>
        <p:nvPicPr>
          <p:cNvPr id="5" name="Picture 4" descr="a4Murphy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" y="4255935"/>
            <a:ext cx="4345783" cy="3060541"/>
          </a:xfrm>
          <a:prstGeom prst="rect">
            <a:avLst/>
          </a:prstGeom>
        </p:spPr>
      </p:pic>
      <p:pic>
        <p:nvPicPr>
          <p:cNvPr id="6" name="Picture 5" descr="partIIIsolu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92" y="1215802"/>
            <a:ext cx="4828001" cy="6252657"/>
          </a:xfrm>
          <a:prstGeom prst="rect">
            <a:avLst/>
          </a:prstGeom>
        </p:spPr>
      </p:pic>
      <p:pic>
        <p:nvPicPr>
          <p:cNvPr id="7" name="Picture 6" descr="partIIIsolution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98" y="1122680"/>
            <a:ext cx="5523702" cy="66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6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Intuition: 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GMM has a fixed number of components.</a:t>
            </a:r>
          </a:p>
          <a:p>
            <a:endParaRPr lang="en-US" dirty="0"/>
          </a:p>
          <a:p>
            <a:r>
              <a:rPr lang="en-US" dirty="0" smtClean="0"/>
              <a:t>Equivalent form: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But suppose instead we had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17868"/>
              </p:ext>
            </p:extLst>
          </p:nvPr>
        </p:nvGraphicFramePr>
        <p:xfrm>
          <a:off x="2801144" y="2072520"/>
          <a:ext cx="445611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" name="Equation" r:id="rId4" imgW="2705100" imgH="698500" progId="Equation.DSMT4">
                  <p:embed/>
                </p:oleObj>
              </mc:Choice>
              <mc:Fallback>
                <p:oleObj name="Equation" r:id="rId4" imgW="27051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1144" y="2072520"/>
                        <a:ext cx="4456113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916216"/>
              </p:ext>
            </p:extLst>
          </p:nvPr>
        </p:nvGraphicFramePr>
        <p:xfrm>
          <a:off x="2507457" y="3718980"/>
          <a:ext cx="5043487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" name="Equation" r:id="rId6" imgW="3060700" imgH="1206500" progId="Equation.DSMT4">
                  <p:embed/>
                </p:oleObj>
              </mc:Choice>
              <mc:Fallback>
                <p:oleObj name="Equation" r:id="rId6" imgW="30607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07457" y="3718980"/>
                        <a:ext cx="5043487" cy="198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741565"/>
              </p:ext>
            </p:extLst>
          </p:nvPr>
        </p:nvGraphicFramePr>
        <p:xfrm>
          <a:off x="3428207" y="6438161"/>
          <a:ext cx="3201987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" name="Equation" r:id="rId8" imgW="1943100" imgH="698500" progId="Equation.DSMT4">
                  <p:embed/>
                </p:oleObj>
              </mc:Choice>
              <mc:Fallback>
                <p:oleObj name="Equation" r:id="rId8" imgW="19431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28207" y="6438161"/>
                        <a:ext cx="3201987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57795" y="4936104"/>
            <a:ext cx="2100605" cy="742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G: mixing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     distribution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1919" y="6567958"/>
            <a:ext cx="2206053" cy="1064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= 1 unit of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probability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mass </a:t>
            </a:r>
            <a:r>
              <a:rPr lang="en-US" sz="2400" dirty="0" err="1" smtClean="0">
                <a:solidFill>
                  <a:srgbClr val="FF0000"/>
                </a:solidFill>
              </a:rPr>
              <a:t>iff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θ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=</a:t>
            </a:r>
            <a:r>
              <a:rPr lang="en-US" sz="2400" dirty="0" err="1" smtClean="0">
                <a:solidFill>
                  <a:srgbClr val="FF0000"/>
                </a:solidFill>
              </a:rPr>
              <a:t>θ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 rot="2964225">
            <a:off x="6288333" y="5873863"/>
            <a:ext cx="1479998" cy="495485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0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Bayesian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2526970"/>
            <a:ext cx="9220200" cy="4416017"/>
          </a:xfrm>
        </p:spPr>
        <p:txBody>
          <a:bodyPr/>
          <a:lstStyle/>
          <a:p>
            <a:r>
              <a:rPr lang="en-US" dirty="0" smtClean="0"/>
              <a:t>Can we define a prior over π?</a:t>
            </a:r>
          </a:p>
          <a:p>
            <a:pPr lvl="2"/>
            <a:r>
              <a:rPr lang="en-US" dirty="0" smtClean="0"/>
              <a:t>Yes: stick-breaking process</a:t>
            </a:r>
          </a:p>
          <a:p>
            <a:r>
              <a:rPr lang="en-US" dirty="0" smtClean="0"/>
              <a:t>Can we define a prior over the mixing distribution G?</a:t>
            </a:r>
          </a:p>
          <a:p>
            <a:pPr marL="403126" lvl="2" indent="0">
              <a:buNone/>
            </a:pPr>
            <a:r>
              <a:rPr lang="en-US" dirty="0" smtClean="0"/>
              <a:t>Yes: </a:t>
            </a:r>
            <a:r>
              <a:rPr lang="en-US" i="1" dirty="0" err="1" smtClean="0"/>
              <a:t>Dirichlet</a:t>
            </a:r>
            <a:r>
              <a:rPr lang="en-US" i="1" dirty="0" smtClean="0"/>
              <a:t> process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01728"/>
              </p:ext>
            </p:extLst>
          </p:nvPr>
        </p:nvGraphicFramePr>
        <p:xfrm>
          <a:off x="3428207" y="1214020"/>
          <a:ext cx="3201987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3" imgW="1943100" imgH="698500" progId="Equation.DSMT4">
                  <p:embed/>
                </p:oleObj>
              </mc:Choice>
              <mc:Fallback>
                <p:oleObj name="Equation" r:id="rId3" imgW="19431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8207" y="1214020"/>
                        <a:ext cx="3201987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42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07255"/>
            <a:ext cx="9052560" cy="796170"/>
          </a:xfrm>
        </p:spPr>
        <p:txBody>
          <a:bodyPr>
            <a:normAutofit/>
          </a:bodyPr>
          <a:lstStyle/>
          <a:p>
            <a:r>
              <a:rPr lang="en-US" dirty="0" smtClean="0"/>
              <a:t>Stick Breaking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44" y="5361223"/>
            <a:ext cx="3080428" cy="169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122680"/>
            <a:ext cx="9220200" cy="65367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Imagine breaking a stick by recursively breaking off bits of the remaining stick </a:t>
            </a:r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Formally, define infinite sequence of beta RVs:</a:t>
            </a:r>
          </a:p>
          <a:p>
            <a:endParaRPr lang="en-US" dirty="0"/>
          </a:p>
          <a:p>
            <a:r>
              <a:rPr lang="en-US" dirty="0" smtClean="0"/>
              <a:t>And an infinite sequence based on the {β</a:t>
            </a:r>
            <a:r>
              <a:rPr lang="en-US" baseline="-25000" dirty="0" err="1" smtClean="0"/>
              <a:t>i</a:t>
            </a:r>
            <a:r>
              <a:rPr lang="en-US" dirty="0" smtClean="0"/>
              <a:t>}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Produces distribution on </a:t>
            </a:r>
            <a:r>
              <a:rPr lang="en-US" dirty="0" err="1" smtClean="0"/>
              <a:t>countably</a:t>
            </a:r>
            <a:r>
              <a:rPr lang="en-US" dirty="0" smtClean="0"/>
              <a:t> infinite space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47" y="2356071"/>
            <a:ext cx="7294320" cy="9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45535" y="2195001"/>
            <a:ext cx="1672704" cy="639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2831" y="2356072"/>
            <a:ext cx="608256" cy="544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985936"/>
              </p:ext>
            </p:extLst>
          </p:nvPr>
        </p:nvGraphicFramePr>
        <p:xfrm>
          <a:off x="1083435" y="5531642"/>
          <a:ext cx="2849616" cy="13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6" imgW="1854200" imgH="1054100" progId="Equation.DSMT4">
                  <p:embed/>
                </p:oleObj>
              </mc:Choice>
              <mc:Fallback>
                <p:oleObj name="Equation" r:id="rId6" imgW="1854200" imgH="1054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3435" y="5531642"/>
                        <a:ext cx="2849616" cy="135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2683984" y="4071960"/>
            <a:ext cx="392779" cy="40722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633526"/>
              </p:ext>
            </p:extLst>
          </p:nvPr>
        </p:nvGraphicFramePr>
        <p:xfrm>
          <a:off x="1083435" y="4071960"/>
          <a:ext cx="4055272" cy="40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8" imgW="3035300" imgH="304800" progId="Equation.DSMT4">
                  <p:embed/>
                </p:oleObj>
              </mc:Choice>
              <mc:Fallback>
                <p:oleObj name="Equation" r:id="rId8" imgW="30353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3435" y="4071960"/>
                        <a:ext cx="4055272" cy="407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49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Dirichlet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3" y="1554483"/>
            <a:ext cx="9220200" cy="59462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Stick breaking gave us</a:t>
            </a:r>
          </a:p>
          <a:p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or each </a:t>
            </a:r>
            <a:r>
              <a:rPr lang="en-US" i="1" dirty="0" smtClean="0"/>
              <a:t>k</a:t>
            </a:r>
            <a:r>
              <a:rPr lang="en-US" dirty="0" smtClean="0"/>
              <a:t> we draw </a:t>
            </a:r>
            <a:r>
              <a:rPr lang="en-US" dirty="0" err="1" smtClean="0"/>
              <a:t>θ</a:t>
            </a:r>
            <a:r>
              <a:rPr lang="en-US" i="1" baseline="-25000" dirty="0" err="1" smtClean="0"/>
              <a:t>k</a:t>
            </a:r>
            <a:r>
              <a:rPr lang="en-US" dirty="0" smtClean="0"/>
              <a:t> ~ G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And define a new function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distribution of G is known</a:t>
            </a:r>
            <a:br>
              <a:rPr lang="en-US" dirty="0" smtClean="0"/>
            </a:br>
            <a:r>
              <a:rPr lang="en-US" dirty="0" smtClean="0"/>
              <a:t>as a </a:t>
            </a:r>
            <a:r>
              <a:rPr lang="en-US" dirty="0" err="1" smtClean="0"/>
              <a:t>Dirichlet</a:t>
            </a:r>
            <a:r>
              <a:rPr lang="en-US" dirty="0" smtClean="0"/>
              <a:t> process</a:t>
            </a:r>
          </a:p>
          <a:p>
            <a:pPr lvl="2"/>
            <a:r>
              <a:rPr lang="en-US" dirty="0" smtClean="0"/>
              <a:t>G ~ DP(α, G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56" y="4295548"/>
            <a:ext cx="2507958" cy="11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318497"/>
              </p:ext>
            </p:extLst>
          </p:nvPr>
        </p:nvGraphicFramePr>
        <p:xfrm>
          <a:off x="895709" y="2128763"/>
          <a:ext cx="1657361" cy="64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6" imgW="1181100" imgH="457200" progId="Equation.DSMT4">
                  <p:embed/>
                </p:oleObj>
              </mc:Choice>
              <mc:Fallback>
                <p:oleObj name="Equation" r:id="rId6" imgW="1181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5709" y="2128763"/>
                        <a:ext cx="1657361" cy="641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33" y="1849250"/>
            <a:ext cx="2936736" cy="337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46368" y="7500771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Borrowed from </a:t>
            </a:r>
            <a:r>
              <a:rPr lang="en-US" sz="1500" dirty="0" err="1" smtClean="0">
                <a:solidFill>
                  <a:srgbClr val="7030A0"/>
                </a:solidFill>
              </a:rPr>
              <a:t>Gharamani</a:t>
            </a:r>
            <a:r>
              <a:rPr lang="en-US" sz="1500" dirty="0" smtClean="0">
                <a:solidFill>
                  <a:srgbClr val="7030A0"/>
                </a:solidFill>
              </a:rPr>
              <a:t> tutorial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22688" y="369077"/>
            <a:ext cx="2870197" cy="74297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infinite dimensional</a:t>
            </a:r>
          </a:p>
          <a:p>
            <a:r>
              <a:rPr lang="en-US" sz="2400" dirty="0" err="1" smtClean="0">
                <a:solidFill>
                  <a:srgbClr val="7030A0"/>
                </a:solidFill>
              </a:rPr>
              <a:t>Dirichlet</a:t>
            </a:r>
            <a:r>
              <a:rPr lang="en-US" sz="2400" dirty="0" smtClean="0">
                <a:solidFill>
                  <a:srgbClr val="7030A0"/>
                </a:solidFill>
              </a:rPr>
              <a:t>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8982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Dirichlet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2" y="1554483"/>
            <a:ext cx="6711085" cy="59462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Stick breaking gave us</a:t>
            </a:r>
          </a:p>
          <a:p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or each </a:t>
            </a:r>
            <a:r>
              <a:rPr lang="en-US" i="1" dirty="0" smtClean="0"/>
              <a:t>k</a:t>
            </a:r>
            <a:r>
              <a:rPr lang="en-US" dirty="0" smtClean="0"/>
              <a:t> we draw </a:t>
            </a:r>
            <a:r>
              <a:rPr lang="en-US" dirty="0" err="1" smtClean="0"/>
              <a:t>θ</a:t>
            </a:r>
            <a:r>
              <a:rPr lang="en-US" i="1" baseline="-25000" dirty="0" err="1" smtClean="0"/>
              <a:t>k</a:t>
            </a:r>
            <a:r>
              <a:rPr lang="en-US" dirty="0" smtClean="0"/>
              <a:t> ~ G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And define a new function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distribution of G is known</a:t>
            </a:r>
            <a:br>
              <a:rPr lang="en-US" dirty="0" smtClean="0"/>
            </a:br>
            <a:r>
              <a:rPr lang="en-US" dirty="0" smtClean="0"/>
              <a:t>as a </a:t>
            </a:r>
            <a:r>
              <a:rPr lang="en-US" dirty="0" err="1" smtClean="0"/>
              <a:t>Dirichlet</a:t>
            </a:r>
            <a:r>
              <a:rPr lang="en-US" dirty="0" smtClean="0"/>
              <a:t> process</a:t>
            </a:r>
          </a:p>
          <a:p>
            <a:pPr lvl="2"/>
            <a:r>
              <a:rPr lang="en-US" dirty="0" smtClean="0"/>
              <a:t>G ~ DP(α, G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56" y="4295548"/>
            <a:ext cx="2507958" cy="11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157387"/>
              </p:ext>
            </p:extLst>
          </p:nvPr>
        </p:nvGraphicFramePr>
        <p:xfrm>
          <a:off x="895709" y="2128763"/>
          <a:ext cx="1657361" cy="64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Equation" r:id="rId6" imgW="1181100" imgH="457200" progId="Equation.DSMT4">
                  <p:embed/>
                </p:oleObj>
              </mc:Choice>
              <mc:Fallback>
                <p:oleObj name="Equation" r:id="rId6" imgW="1181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5709" y="2128763"/>
                        <a:ext cx="1657361" cy="641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4"/>
          <p:cNvSpPr txBox="1">
            <a:spLocks/>
          </p:cNvSpPr>
          <p:nvPr/>
        </p:nvSpPr>
        <p:spPr>
          <a:xfrm>
            <a:off x="5606906" y="1575953"/>
            <a:ext cx="4487510" cy="59462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100794" tIns="50397" rIns="100794" bIns="50397" rtlCol="0">
            <a:normAutofit fontScale="92500" lnSpcReduction="10000"/>
          </a:bodyPr>
          <a:lstStyle>
            <a:lvl1pPr marL="100783" indent="-100783" algn="l" defTabSz="1007943" rtl="0" eaLnBrk="1" latinLnBrk="0" hangingPunct="1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sz="3100" b="1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135" indent="-282224" algn="l" defTabSz="1007943" rtl="0" eaLnBrk="1" latinLnBrk="0" hangingPunct="1">
              <a:spcBef>
                <a:spcPts val="2205"/>
              </a:spcBef>
              <a:spcAft>
                <a:spcPts val="0"/>
              </a:spcAft>
              <a:buFont typeface="Wingdings" pitchFamily="2" charset="2"/>
              <a:buChar char="§"/>
              <a:defRPr sz="31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03920" indent="-100794" algn="l" defTabSz="1007943" rtl="0" eaLnBrk="1" latinLnBrk="0" hangingPunct="1">
              <a:spcBef>
                <a:spcPts val="1323"/>
              </a:spcBef>
              <a:buClr>
                <a:schemeClr val="bg1"/>
              </a:buClr>
              <a:buSzPct val="25000"/>
              <a:buFont typeface="Calibri" pitchFamily="34" charset="0"/>
              <a:buChar char=" "/>
              <a:defRPr sz="2600" b="1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56663" indent="-251986" algn="l" defTabSz="1007943" rtl="0" eaLnBrk="1" latinLnBrk="0" hangingPunct="1">
              <a:spcBef>
                <a:spcPts val="1323"/>
              </a:spcBef>
              <a:buFont typeface="Wingdings" pitchFamily="2" charset="2"/>
              <a:buChar char="§"/>
              <a:defRPr sz="26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943" indent="0" algn="l" defTabSz="1007943" rtl="0" eaLnBrk="1" latinLnBrk="0" hangingPunct="1">
              <a:spcBef>
                <a:spcPts val="882"/>
              </a:spcBef>
              <a:buFont typeface="Calibri" pitchFamily="34" charset="0"/>
              <a:buChar char=" "/>
              <a:defRPr sz="2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QUIZ</a:t>
            </a:r>
          </a:p>
          <a:p>
            <a:r>
              <a:rPr lang="en-US" dirty="0" smtClean="0"/>
              <a:t>For GMM, what is </a:t>
            </a:r>
            <a:r>
              <a:rPr lang="en-US" dirty="0" err="1" smtClean="0"/>
              <a:t>θ</a:t>
            </a:r>
            <a:r>
              <a:rPr lang="en-US" i="1" baseline="-25000" dirty="0" err="1" smtClean="0"/>
              <a:t>k</a:t>
            </a:r>
            <a:r>
              <a:rPr lang="en-US" dirty="0" smtClean="0"/>
              <a:t>? </a:t>
            </a:r>
          </a:p>
          <a:p>
            <a:r>
              <a:rPr lang="en-US" dirty="0"/>
              <a:t>For GMM, what is </a:t>
            </a:r>
            <a:r>
              <a:rPr lang="en-US" dirty="0" err="1" smtClean="0"/>
              <a:t>θ</a:t>
            </a:r>
            <a:r>
              <a:rPr lang="en-US" dirty="0" smtClean="0"/>
              <a:t>?</a:t>
            </a:r>
          </a:p>
          <a:p>
            <a:r>
              <a:rPr lang="en-US" dirty="0" smtClean="0"/>
              <a:t>For GMM, what is a draw from G?</a:t>
            </a:r>
          </a:p>
          <a:p>
            <a:r>
              <a:rPr lang="en-US" dirty="0" smtClean="0"/>
              <a:t>For GMM, how do we get draws that have fewer mixture components?</a:t>
            </a:r>
          </a:p>
          <a:p>
            <a:r>
              <a:rPr lang="en-US" dirty="0" smtClean="0"/>
              <a:t>For GMM, how do we set G</a:t>
            </a:r>
            <a:r>
              <a:rPr lang="en-US" baseline="-25000" dirty="0" smtClean="0"/>
              <a:t>0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happens to G as</a:t>
            </a:r>
            <a:br>
              <a:rPr lang="en-US" dirty="0" smtClean="0"/>
            </a:br>
            <a:r>
              <a:rPr lang="en-US" dirty="0" smtClean="0"/>
              <a:t>α</a:t>
            </a:r>
            <a:r>
              <a:rPr lang="en-US" dirty="0"/>
              <a:t>-&gt;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∞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0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Dirichlet</a:t>
            </a:r>
            <a:r>
              <a:rPr lang="en-US" dirty="0" smtClean="0"/>
              <a:t> Process II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56" y="4727617"/>
            <a:ext cx="2507958" cy="11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122681"/>
            <a:ext cx="9220200" cy="6387018"/>
          </a:xfrm>
        </p:spPr>
        <p:txBody>
          <a:bodyPr>
            <a:normAutofit/>
          </a:bodyPr>
          <a:lstStyle/>
          <a:p>
            <a:r>
              <a:rPr lang="en-US" dirty="0" smtClean="0"/>
              <a:t>For all finite partitions (A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A</a:t>
            </a:r>
            <a:r>
              <a:rPr lang="en-US" baseline="-25000" dirty="0" smtClean="0"/>
              <a:t>3</a:t>
            </a:r>
            <a:r>
              <a:rPr lang="en-US" dirty="0" smtClean="0"/>
              <a:t>, …, A</a:t>
            </a:r>
            <a:r>
              <a:rPr lang="en-US" baseline="-25000" dirty="0" smtClean="0"/>
              <a:t>K</a:t>
            </a:r>
            <a:r>
              <a:rPr lang="en-US" dirty="0" smtClean="0"/>
              <a:t>) of </a:t>
            </a:r>
            <a:r>
              <a:rPr lang="en-US" dirty="0" err="1" smtClean="0"/>
              <a:t>Θ</a:t>
            </a:r>
            <a:r>
              <a:rPr lang="en-US" dirty="0" smtClean="0"/>
              <a:t>,</a:t>
            </a:r>
          </a:p>
          <a:p>
            <a:r>
              <a:rPr lang="en-US" dirty="0" smtClean="0"/>
              <a:t>if </a:t>
            </a:r>
            <a:r>
              <a:rPr lang="en-US" dirty="0"/>
              <a:t>G ~ DP(α, G</a:t>
            </a:r>
            <a:r>
              <a:rPr lang="en-US" baseline="-25000" dirty="0"/>
              <a:t>0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G(A</a:t>
            </a:r>
            <a:r>
              <a:rPr lang="en-US" baseline="-25000" dirty="0" smtClean="0"/>
              <a:t>i</a:t>
            </a:r>
            <a:r>
              <a:rPr lang="en-US" dirty="0" smtClean="0"/>
              <a:t>)?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 partitions do not have to be</a:t>
            </a:r>
            <a:br>
              <a:rPr lang="en-US" dirty="0" smtClean="0"/>
            </a:br>
            <a:r>
              <a:rPr lang="en-US" dirty="0" smtClean="0"/>
              <a:t>exhaustive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6101" y="2707203"/>
            <a:ext cx="5164417" cy="1184953"/>
            <a:chOff x="543311" y="2916691"/>
            <a:chExt cx="5164417" cy="118495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11" y="2916691"/>
              <a:ext cx="3438191" cy="577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728" y="3523856"/>
              <a:ext cx="4176000" cy="577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51" y="2271764"/>
            <a:ext cx="3432528" cy="549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5145" y="7509699"/>
            <a:ext cx="2988124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Adapted from </a:t>
            </a:r>
            <a:r>
              <a:rPr lang="en-US" sz="1500" dirty="0" err="1" smtClean="0">
                <a:solidFill>
                  <a:srgbClr val="7030A0"/>
                </a:solidFill>
              </a:rPr>
              <a:t>Gharamani</a:t>
            </a:r>
            <a:r>
              <a:rPr lang="en-US" sz="1500" dirty="0" smtClean="0">
                <a:solidFill>
                  <a:srgbClr val="7030A0"/>
                </a:solidFill>
              </a:rPr>
              <a:t> tutorial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140" y="3429220"/>
            <a:ext cx="993143" cy="339324"/>
          </a:xfrm>
          <a:prstGeom prst="rect">
            <a:avLst/>
          </a:prstGeom>
          <a:solidFill>
            <a:srgbClr val="009DD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function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02920" y="2355602"/>
            <a:ext cx="433181" cy="1073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7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From A </a:t>
            </a:r>
            <a:r>
              <a:rPr lang="en-US" dirty="0" err="1" smtClean="0"/>
              <a:t>Dirichlet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3"/>
            <a:ext cx="9564364" cy="621791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DP is a distribution over discrete distributions</a:t>
            </a:r>
          </a:p>
          <a:p>
            <a:pPr lvl="2"/>
            <a:r>
              <a:rPr lang="en-US" dirty="0"/>
              <a:t>G ~ DP(α, G</a:t>
            </a:r>
            <a:r>
              <a:rPr lang="en-US" baseline="-25000" dirty="0"/>
              <a:t>0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Therefore, as you draw more points</a:t>
            </a:r>
            <a:br>
              <a:rPr lang="en-US" dirty="0" smtClean="0"/>
            </a:br>
            <a:r>
              <a:rPr lang="en-US" dirty="0" smtClean="0"/>
              <a:t>from G, you are more likely to get</a:t>
            </a:r>
            <a:br>
              <a:rPr lang="en-US" dirty="0" smtClean="0"/>
            </a:br>
            <a:r>
              <a:rPr lang="en-US" dirty="0" smtClean="0"/>
              <a:t>repetitions.</a:t>
            </a:r>
          </a:p>
          <a:p>
            <a:pPr lvl="2"/>
            <a:r>
              <a:rPr lang="en-US" dirty="0" err="1"/>
              <a:t>φ</a:t>
            </a:r>
            <a:r>
              <a:rPr lang="en-US" baseline="-25000" dirty="0" err="1"/>
              <a:t>i</a:t>
            </a:r>
            <a:r>
              <a:rPr lang="en-US" dirty="0"/>
              <a:t> ~ G</a:t>
            </a:r>
            <a:endParaRPr lang="en-US" dirty="0" smtClean="0"/>
          </a:p>
          <a:p>
            <a:r>
              <a:rPr lang="en-US" dirty="0" smtClean="0"/>
              <a:t>So you can think about a DP as inducing a </a:t>
            </a:r>
            <a:r>
              <a:rPr lang="en-US" i="1" dirty="0" smtClean="0"/>
              <a:t>partitioning</a:t>
            </a:r>
            <a:r>
              <a:rPr lang="en-US" dirty="0" smtClean="0"/>
              <a:t> of the points by equality</a:t>
            </a:r>
          </a:p>
          <a:p>
            <a:pPr lvl="2"/>
            <a:r>
              <a:rPr lang="en-US" dirty="0" err="1" smtClean="0"/>
              <a:t>φ</a:t>
            </a:r>
            <a:r>
              <a:rPr lang="en-US" baseline="-25000" dirty="0" err="1" smtClean="0"/>
              <a:t>i</a:t>
            </a:r>
            <a:r>
              <a:rPr lang="en-US" dirty="0" smtClean="0"/>
              <a:t> =</a:t>
            </a:r>
            <a:r>
              <a:rPr lang="en-US" baseline="-25000" dirty="0" smtClean="0"/>
              <a:t> </a:t>
            </a:r>
            <a:r>
              <a:rPr lang="en-US" dirty="0" smtClean="0"/>
              <a:t>φ</a:t>
            </a:r>
            <a:r>
              <a:rPr lang="en-US" baseline="-25000" dirty="0"/>
              <a:t>3</a:t>
            </a:r>
            <a:r>
              <a:rPr lang="en-US" baseline="-25000" dirty="0" smtClean="0"/>
              <a:t> </a:t>
            </a:r>
            <a:r>
              <a:rPr lang="en-US" dirty="0" smtClean="0"/>
              <a:t>=</a:t>
            </a:r>
            <a:r>
              <a:rPr lang="en-US" baseline="-25000" dirty="0" smtClean="0"/>
              <a:t> </a:t>
            </a:r>
            <a:r>
              <a:rPr lang="en-US" dirty="0" smtClean="0"/>
              <a:t>φ</a:t>
            </a:r>
            <a:r>
              <a:rPr lang="en-US" baseline="-25000" dirty="0" smtClean="0"/>
              <a:t>4   </a:t>
            </a:r>
            <a:r>
              <a:rPr lang="en-US" dirty="0" smtClean="0"/>
              <a:t>≠  φ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baseline="-25000" dirty="0"/>
              <a:t> </a:t>
            </a:r>
            <a:r>
              <a:rPr lang="en-US" dirty="0" smtClean="0"/>
              <a:t>φ</a:t>
            </a:r>
            <a:r>
              <a:rPr lang="en-US" baseline="-25000" dirty="0" smtClean="0"/>
              <a:t>5 </a:t>
            </a:r>
            <a:endParaRPr lang="en-US" dirty="0" smtClean="0"/>
          </a:p>
          <a:p>
            <a:r>
              <a:rPr lang="en-US" dirty="0" smtClean="0"/>
              <a:t>Chinese restaurant process (CRP) induces the corresponding distribution over these partitions</a:t>
            </a:r>
          </a:p>
          <a:p>
            <a:pPr lvl="2"/>
            <a:r>
              <a:rPr lang="en-US" dirty="0" smtClean="0"/>
              <a:t>CRP: generative model for (1) sampling from DP, then (2) sampling from G</a:t>
            </a:r>
          </a:p>
          <a:p>
            <a:pPr lvl="2"/>
            <a:r>
              <a:rPr lang="en-US" dirty="0" smtClean="0"/>
              <a:t>How does this relate to GMM?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76" y="2216449"/>
            <a:ext cx="2900304" cy="19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71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84" y="172720"/>
            <a:ext cx="9503999" cy="736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Chinese Restaurant Process:</a:t>
            </a:r>
            <a:br>
              <a:rPr lang="en-US" dirty="0" smtClean="0"/>
            </a:br>
            <a:r>
              <a:rPr lang="en-US" dirty="0" smtClean="0"/>
              <a:t>Informal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" y="1222496"/>
            <a:ext cx="9427968" cy="614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59517" y="7402440"/>
            <a:ext cx="2750573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Borrowed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1500" dirty="0" smtClean="0">
                <a:solidFill>
                  <a:srgbClr val="7030A0"/>
                </a:solidFill>
              </a:rPr>
              <a:t>from Jordan lecture</a:t>
            </a:r>
          </a:p>
        </p:txBody>
      </p:sp>
    </p:spTree>
    <p:extLst>
      <p:ext uri="{BB962C8B-B14F-4D97-AF65-F5344CB8AC3E}">
        <p14:creationId xmlns:p14="http://schemas.microsoft.com/office/powerpoint/2010/main" val="376781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736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Chinese Restaurant Process:</a:t>
            </a:r>
            <a:br>
              <a:rPr lang="en-US" dirty="0" smtClean="0"/>
            </a:br>
            <a:r>
              <a:rPr lang="en-US" dirty="0" smtClean="0"/>
              <a:t>Formal Description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" y="1175437"/>
            <a:ext cx="9849469" cy="49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082064" y="7476514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Borrowed from </a:t>
            </a:r>
            <a:r>
              <a:rPr lang="en-US" sz="1500" dirty="0" err="1" smtClean="0">
                <a:solidFill>
                  <a:srgbClr val="7030A0"/>
                </a:solidFill>
              </a:rPr>
              <a:t>Gharamani</a:t>
            </a:r>
            <a:r>
              <a:rPr lang="en-US" sz="1500" dirty="0" smtClean="0">
                <a:solidFill>
                  <a:srgbClr val="7030A0"/>
                </a:solidFill>
              </a:rPr>
              <a:t> tutorial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83932" y="6111122"/>
            <a:ext cx="3981972" cy="1493265"/>
            <a:chOff x="1123260" y="6002301"/>
            <a:chExt cx="3981972" cy="1493265"/>
          </a:xfrm>
        </p:grpSpPr>
        <p:sp>
          <p:nvSpPr>
            <p:cNvPr id="7" name="Flowchart: Connector 6"/>
            <p:cNvSpPr/>
            <p:nvPr/>
          </p:nvSpPr>
          <p:spPr>
            <a:xfrm>
              <a:off x="1577720" y="6471559"/>
              <a:ext cx="608256" cy="626754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θ</a:t>
              </a:r>
              <a:r>
                <a:rPr lang="en-US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508560" y="6471559"/>
              <a:ext cx="608256" cy="626754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θ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3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2520144" y="6471559"/>
              <a:ext cx="608256" cy="626754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θ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4496976" y="6471559"/>
              <a:ext cx="608256" cy="626754"/>
            </a:xfrm>
            <a:prstGeom prst="flowChartConnector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θ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82464" y="6038441"/>
              <a:ext cx="453970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Symbol"/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23260" y="6575850"/>
              <a:ext cx="466794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5</a:t>
              </a:r>
              <a:endParaRPr lang="en-US" sz="2400" b="1" baseline="-25000" dirty="0" smtClean="0">
                <a:solidFill>
                  <a:srgbClr val="FF0000"/>
                </a:solidFill>
                <a:latin typeface="Symbo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64655" y="7068072"/>
              <a:ext cx="453970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Symbol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20144" y="6012719"/>
              <a:ext cx="466794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Symbol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08560" y="6002301"/>
              <a:ext cx="466794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>
                  <a:solidFill>
                    <a:srgbClr val="FF0000"/>
                  </a:solidFill>
                  <a:latin typeface="Symbol"/>
                </a:rPr>
                <a:t>4</a:t>
              </a:r>
              <a:endParaRPr lang="en-US" sz="2400" b="1" baseline="-25000" dirty="0" smtClean="0">
                <a:solidFill>
                  <a:srgbClr val="FF0000"/>
                </a:solidFill>
                <a:latin typeface="Symbo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88853" y="7073912"/>
              <a:ext cx="453970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Symbol"/>
                </a:rPr>
                <a:t>6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09860" y="2020239"/>
            <a:ext cx="2000516" cy="366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7030A0"/>
                </a:solidFill>
              </a:rPr>
              <a:t>meal (instance)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0816" y="1837543"/>
            <a:ext cx="608256" cy="256715"/>
          </a:xfrm>
          <a:prstGeom prst="rect">
            <a:avLst/>
          </a:prstGeom>
          <a:solidFill>
            <a:srgbClr val="9B009D">
              <a:alpha val="1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8680" y="2327318"/>
            <a:ext cx="1530009" cy="366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7030A0"/>
                </a:solidFill>
              </a:rPr>
              <a:t>meal (type)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39636" y="2144622"/>
            <a:ext cx="608256" cy="256715"/>
          </a:xfrm>
          <a:prstGeom prst="rect">
            <a:avLst/>
          </a:prstGeom>
          <a:solidFill>
            <a:srgbClr val="9B009D">
              <a:alpha val="1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8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CRP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Rich get richer phenomenon</a:t>
            </a:r>
          </a:p>
          <a:p>
            <a:pPr lvl="2"/>
            <a:r>
              <a:rPr lang="en-US" dirty="0" smtClean="0"/>
              <a:t>The popular tables are more likely to attract new patrons</a:t>
            </a:r>
          </a:p>
          <a:p>
            <a:r>
              <a:rPr lang="en-US" dirty="0" smtClean="0"/>
              <a:t>CRP </a:t>
            </a:r>
            <a:r>
              <a:rPr lang="en-US" dirty="0"/>
              <a:t>produces a sample </a:t>
            </a:r>
            <a:r>
              <a:rPr lang="en-US" dirty="0" smtClean="0"/>
              <a:t>drawn from G,</a:t>
            </a:r>
            <a:r>
              <a:rPr lang="en-US" dirty="0"/>
              <a:t> </a:t>
            </a:r>
            <a:r>
              <a:rPr lang="en-US" dirty="0" smtClean="0"/>
              <a:t>which in turn is drawn from the DP, </a:t>
            </a:r>
            <a:r>
              <a:rPr lang="en-US" u="sng" dirty="0" smtClean="0"/>
              <a:t>without explicitly specifying G</a:t>
            </a:r>
          </a:p>
          <a:p>
            <a:pPr lvl="2"/>
            <a:r>
              <a:rPr lang="en-US" dirty="0" smtClean="0"/>
              <a:t>Analogous to how we could sample the outcome of a biased coin flip (H, T) without explicitly specifying coin bias </a:t>
            </a:r>
            <a:r>
              <a:rPr lang="en-US" dirty="0" err="1" smtClean="0"/>
              <a:t>ρ</a:t>
            </a:r>
            <a:endParaRPr lang="en-US" dirty="0" smtClean="0"/>
          </a:p>
          <a:p>
            <a:pPr lvl="2"/>
            <a:r>
              <a:rPr lang="en-US" dirty="0" err="1" smtClean="0"/>
              <a:t>ρ</a:t>
            </a:r>
            <a:r>
              <a:rPr lang="en-US" dirty="0"/>
              <a:t> </a:t>
            </a:r>
            <a:r>
              <a:rPr lang="en-US" dirty="0" smtClean="0"/>
              <a:t>~ Beta(α,β)</a:t>
            </a:r>
          </a:p>
          <a:p>
            <a:pPr lvl="2"/>
            <a:r>
              <a:rPr lang="en-US" dirty="0" smtClean="0"/>
              <a:t>X ~ Bernoulli(</a:t>
            </a:r>
            <a:r>
              <a:rPr lang="en-US" dirty="0" err="1" smtClean="0"/>
              <a:t>ρ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0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Nonparametric Bayesian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0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Exchangeability of CRP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of variables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, …,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is </a:t>
            </a:r>
            <a:r>
              <a:rPr lang="en-US" i="1" dirty="0" smtClean="0"/>
              <a:t>exchangeable</a:t>
            </a:r>
            <a:r>
              <a:rPr lang="en-US" dirty="0" smtClean="0"/>
              <a:t> if the joint distribution is invariant to permutation.</a:t>
            </a:r>
          </a:p>
          <a:p>
            <a:pPr lvl="2"/>
            <a:r>
              <a:rPr lang="en-US" dirty="0" smtClean="0"/>
              <a:t>With </a:t>
            </a:r>
            <a:r>
              <a:rPr lang="el-GR" dirty="0" smtClean="0"/>
              <a:t>σ</a:t>
            </a:r>
            <a:r>
              <a:rPr lang="en-US" dirty="0" smtClean="0"/>
              <a:t> any permutation of {1, …, n}, </a:t>
            </a:r>
          </a:p>
          <a:p>
            <a:pPr lvl="2"/>
            <a:endParaRPr lang="en-US" dirty="0"/>
          </a:p>
          <a:p>
            <a:r>
              <a:rPr lang="en-US" dirty="0" smtClean="0"/>
              <a:t>An infinite sequence is </a:t>
            </a:r>
            <a:r>
              <a:rPr lang="en-US" i="1" dirty="0" smtClean="0"/>
              <a:t>infinitely exchangeable </a:t>
            </a:r>
            <a:r>
              <a:rPr lang="en-US" dirty="0" smtClean="0"/>
              <a:t>if any subsequence is exchangeable.</a:t>
            </a:r>
          </a:p>
          <a:p>
            <a:r>
              <a:rPr lang="en-US" dirty="0" smtClean="0"/>
              <a:t>Quiz</a:t>
            </a:r>
          </a:p>
          <a:p>
            <a:pPr lvl="1"/>
            <a:r>
              <a:rPr lang="en-US" dirty="0" smtClean="0"/>
              <a:t>Relationship to </a:t>
            </a:r>
            <a:r>
              <a:rPr lang="en-US" dirty="0" err="1" smtClean="0"/>
              <a:t>iid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indep</a:t>
            </a:r>
            <a:r>
              <a:rPr lang="en-US" dirty="0" smtClean="0"/>
              <a:t>., identically distributed)?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39" y="3211059"/>
            <a:ext cx="8157617" cy="48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45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736399"/>
          </a:xfrm>
        </p:spPr>
        <p:txBody>
          <a:bodyPr/>
          <a:lstStyle/>
          <a:p>
            <a:r>
              <a:rPr lang="en-US" dirty="0" err="1" smtClean="0"/>
              <a:t>Inifinite</a:t>
            </a:r>
            <a:r>
              <a:rPr lang="en-US" dirty="0" smtClean="0"/>
              <a:t> Exchangeability of CRP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2" y="1065808"/>
            <a:ext cx="9220200" cy="5877179"/>
          </a:xfrm>
        </p:spPr>
        <p:txBody>
          <a:bodyPr/>
          <a:lstStyle/>
          <a:p>
            <a:r>
              <a:rPr lang="en-US" dirty="0" smtClean="0"/>
              <a:t>Probability of a configuration is independent of the particular order that individuals arrived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Convince yourself with a simple example: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84" y="2319315"/>
            <a:ext cx="5844960" cy="72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lowchart: Connector 6"/>
          <p:cNvSpPr/>
          <p:nvPr/>
        </p:nvSpPr>
        <p:spPr>
          <a:xfrm>
            <a:off x="1170359" y="5607269"/>
            <a:ext cx="608256" cy="626754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θ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Flowchart: Connector 11"/>
          <p:cNvSpPr/>
          <p:nvPr/>
        </p:nvSpPr>
        <p:spPr>
          <a:xfrm>
            <a:off x="2112783" y="5607269"/>
            <a:ext cx="608256" cy="626754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θ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75103" y="5174151"/>
            <a:ext cx="453970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/>
              </a:rPr>
              <a:t>φ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7294" y="6203782"/>
            <a:ext cx="453970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/>
              </a:rPr>
              <a:t>φ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12783" y="5148429"/>
            <a:ext cx="466794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/>
              </a:rPr>
              <a:t>φ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/>
              </a:rPr>
              <a:t>2</a:t>
            </a:r>
          </a:p>
        </p:txBody>
      </p:sp>
      <p:sp>
        <p:nvSpPr>
          <p:cNvPr id="55" name="Flowchart: Connector 6"/>
          <p:cNvSpPr/>
          <p:nvPr/>
        </p:nvSpPr>
        <p:spPr>
          <a:xfrm>
            <a:off x="6730025" y="5647957"/>
            <a:ext cx="608256" cy="626754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θ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Flowchart: Connector 11"/>
          <p:cNvSpPr/>
          <p:nvPr/>
        </p:nvSpPr>
        <p:spPr>
          <a:xfrm>
            <a:off x="7672449" y="5647957"/>
            <a:ext cx="608256" cy="626754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θ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34769" y="5214839"/>
            <a:ext cx="466794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/>
              </a:rPr>
              <a:t>φ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16960" y="6244470"/>
            <a:ext cx="466794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/>
              </a:rPr>
              <a:t>φ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72449" y="5189117"/>
            <a:ext cx="466794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/>
              </a:rPr>
              <a:t>φ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/>
              </a:rPr>
              <a:t>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5899" y="5138011"/>
            <a:ext cx="8553222" cy="1533953"/>
            <a:chOff x="715899" y="5138011"/>
            <a:chExt cx="8553222" cy="1533953"/>
          </a:xfrm>
        </p:grpSpPr>
        <p:sp>
          <p:nvSpPr>
            <p:cNvPr id="59" name="TextBox 58"/>
            <p:cNvSpPr txBox="1"/>
            <p:nvPr/>
          </p:nvSpPr>
          <p:spPr>
            <a:xfrm>
              <a:off x="6275565" y="5752248"/>
              <a:ext cx="466794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/>
                </a:rPr>
                <a:t>φ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Symbol"/>
                </a:rPr>
                <a:t>4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5899" y="5138011"/>
              <a:ext cx="8553222" cy="1533953"/>
              <a:chOff x="715899" y="3627514"/>
              <a:chExt cx="8553222" cy="1533953"/>
            </a:xfrm>
          </p:grpSpPr>
          <p:sp>
            <p:nvSpPr>
              <p:cNvPr id="30" name="Flowchart: Connector 10"/>
              <p:cNvSpPr/>
              <p:nvPr/>
            </p:nvSpPr>
            <p:spPr>
              <a:xfrm>
                <a:off x="3101199" y="4096772"/>
                <a:ext cx="608256" cy="626754"/>
              </a:xfrm>
              <a:prstGeom prst="flowChartConnector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θ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3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15899" y="4201063"/>
                <a:ext cx="466794" cy="421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/>
                  </a:rPr>
                  <a:t>φ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Symbol"/>
                  </a:rPr>
                  <a:t>5</a:t>
                </a:r>
                <a:endParaRPr lang="en-US" sz="2400" b="1" baseline="-25000" dirty="0" smtClean="0">
                  <a:solidFill>
                    <a:srgbClr val="FF0000"/>
                  </a:solidFill>
                  <a:latin typeface="Symbol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101199" y="3627514"/>
                <a:ext cx="466794" cy="421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/>
                  </a:rPr>
                  <a:t>φ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Symbol"/>
                  </a:rPr>
                  <a:t>4</a:t>
                </a:r>
                <a:endParaRPr lang="en-US" sz="2400" b="1" baseline="-25000" dirty="0" smtClean="0">
                  <a:solidFill>
                    <a:srgbClr val="FF0000"/>
                  </a:solidFill>
                  <a:latin typeface="Symbol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181492" y="4699125"/>
                <a:ext cx="453970" cy="421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/>
                  </a:rPr>
                  <a:t>φ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Symbol"/>
                  </a:rPr>
                  <a:t>6</a:t>
                </a:r>
              </a:p>
            </p:txBody>
          </p:sp>
          <p:sp>
            <p:nvSpPr>
              <p:cNvPr id="56" name="Flowchart: Connector 10"/>
              <p:cNvSpPr/>
              <p:nvPr/>
            </p:nvSpPr>
            <p:spPr>
              <a:xfrm>
                <a:off x="8660865" y="4137460"/>
                <a:ext cx="608256" cy="626754"/>
              </a:xfrm>
              <a:prstGeom prst="flowChartConnector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θ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3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660865" y="3668202"/>
                <a:ext cx="466794" cy="421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/>
                  </a:rPr>
                  <a:t>φ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Symbol"/>
                  </a:rPr>
                  <a:t>5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741158" y="4739813"/>
                <a:ext cx="453970" cy="421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/>
                  </a:rPr>
                  <a:t>φ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latin typeface="Symbol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577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Finetti</a:t>
            </a:r>
            <a:r>
              <a:rPr lang="en-US" dirty="0" smtClean="0"/>
              <a:t> (1935)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{X</a:t>
            </a:r>
            <a:r>
              <a:rPr lang="en-US" baseline="-25000" dirty="0" smtClean="0"/>
              <a:t>i</a:t>
            </a:r>
            <a:r>
              <a:rPr lang="en-US" dirty="0" smtClean="0"/>
              <a:t>} is exchangeable, there is a random </a:t>
            </a:r>
            <a:r>
              <a:rPr lang="el-GR" dirty="0" smtClean="0"/>
              <a:t>θ</a:t>
            </a:r>
            <a:r>
              <a:rPr lang="en-US" dirty="0" smtClean="0"/>
              <a:t> such that: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{X</a:t>
            </a:r>
            <a:r>
              <a:rPr lang="en-US" baseline="-25000" dirty="0"/>
              <a:t>i</a:t>
            </a:r>
            <a:r>
              <a:rPr lang="en-US" dirty="0" smtClean="0"/>
              <a:t>} is infinitely exchangeable, then </a:t>
            </a:r>
            <a:r>
              <a:rPr lang="el-GR" dirty="0" smtClean="0"/>
              <a:t>θ</a:t>
            </a:r>
            <a:r>
              <a:rPr lang="en-US" dirty="0" smtClean="0"/>
              <a:t> may be a stochastic process (infinite dimensional).</a:t>
            </a:r>
          </a:p>
          <a:p>
            <a:endParaRPr lang="en-US" dirty="0"/>
          </a:p>
          <a:p>
            <a:r>
              <a:rPr lang="en-US" dirty="0" smtClean="0"/>
              <a:t>Thus, there exists a hierarchical Bayesian model for the observations </a:t>
            </a:r>
            <a:r>
              <a:rPr lang="en-US" dirty="0"/>
              <a:t>{X</a:t>
            </a:r>
            <a:r>
              <a:rPr lang="en-US" baseline="-25000" dirty="0"/>
              <a:t>i</a:t>
            </a:r>
            <a:r>
              <a:rPr lang="en-US" dirty="0" smtClean="0"/>
              <a:t>}.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80" y="2162627"/>
            <a:ext cx="4610253" cy="83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31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 Of Exchangeability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Easy to do Gibbs sampling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i="1" dirty="0" smtClean="0"/>
              <a:t>collapsed Gibbs sampling</a:t>
            </a:r>
          </a:p>
          <a:p>
            <a:pPr lvl="1"/>
            <a:r>
              <a:rPr lang="en-US" dirty="0" smtClean="0"/>
              <a:t>feasible because DP is a conjugate prior on a multinomial draw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7" y="2763902"/>
            <a:ext cx="8135424" cy="154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70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909119"/>
          </a:xfrm>
        </p:spPr>
        <p:txBody>
          <a:bodyPr/>
          <a:lstStyle/>
          <a:p>
            <a:r>
              <a:rPr lang="en-US" dirty="0" err="1" smtClean="0"/>
              <a:t>Dirichlet</a:t>
            </a:r>
            <a:r>
              <a:rPr lang="en-US" dirty="0" smtClean="0"/>
              <a:t> Process: </a:t>
            </a:r>
            <a:r>
              <a:rPr lang="en-US" dirty="0" err="1" smtClean="0"/>
              <a:t>Conjugacy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4" y="921418"/>
            <a:ext cx="8667648" cy="65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2064" y="7498102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Borrowed from </a:t>
            </a:r>
            <a:r>
              <a:rPr lang="en-US" sz="1500" dirty="0" err="1" smtClean="0">
                <a:solidFill>
                  <a:srgbClr val="7030A0"/>
                </a:solidFill>
              </a:rPr>
              <a:t>Gharamani</a:t>
            </a:r>
            <a:r>
              <a:rPr lang="en-US" sz="1500" dirty="0" smtClean="0">
                <a:solidFill>
                  <a:srgbClr val="7030A0"/>
                </a:solidFill>
              </a:rPr>
              <a:t> tutorial</a:t>
            </a:r>
          </a:p>
        </p:txBody>
      </p:sp>
    </p:spTree>
    <p:extLst>
      <p:ext uri="{BB962C8B-B14F-4D97-AF65-F5344CB8AC3E}">
        <p14:creationId xmlns:p14="http://schemas.microsoft.com/office/powerpoint/2010/main" val="228726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CRP-Based Gibbs Sampling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chris.robocourt.com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gibbs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index.html</a:t>
            </a:r>
            <a:endParaRPr lang="en-US" dirty="0"/>
          </a:p>
        </p:txBody>
      </p:sp>
      <p:pic>
        <p:nvPicPr>
          <p:cNvPr id="4" name="Picture 3" descr="Screen Shot 2013-10-08 at 11.31.04 A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8" y="2736562"/>
            <a:ext cx="6221013" cy="46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9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Dirichlet</a:t>
            </a:r>
            <a:r>
              <a:rPr lang="en-US" dirty="0" smtClean="0"/>
              <a:t> Process 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</a:t>
            </a:r>
            <a:r>
              <a:rPr lang="en-US" dirty="0" err="1" smtClean="0"/>
              <a:t>prespecifying</a:t>
            </a:r>
            <a:r>
              <a:rPr lang="en-US" dirty="0" smtClean="0"/>
              <a:t> number of components, draw parameters of mixture model from a DP</a:t>
            </a:r>
          </a:p>
          <a:p>
            <a:r>
              <a:rPr lang="en-US" dirty="0" smtClean="0"/>
              <a:t>→ infinite mixture model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88" y="2397659"/>
            <a:ext cx="2005344" cy="360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96" y="4199577"/>
            <a:ext cx="1881792" cy="15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62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From A DP 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6" y="1350671"/>
            <a:ext cx="7745760" cy="63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2064" y="7476514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Borrowed from </a:t>
            </a:r>
            <a:r>
              <a:rPr lang="en-US" sz="1500" dirty="0" err="1" smtClean="0">
                <a:solidFill>
                  <a:srgbClr val="7030A0"/>
                </a:solidFill>
              </a:rPr>
              <a:t>Gharamani</a:t>
            </a:r>
            <a:r>
              <a:rPr lang="en-US" sz="1500" dirty="0" smtClean="0">
                <a:solidFill>
                  <a:srgbClr val="7030A0"/>
                </a:solidFill>
              </a:rPr>
              <a:t> tutorial</a:t>
            </a:r>
          </a:p>
        </p:txBody>
      </p:sp>
    </p:spTree>
    <p:extLst>
      <p:ext uri="{BB962C8B-B14F-4D97-AF65-F5344CB8AC3E}">
        <p14:creationId xmlns:p14="http://schemas.microsoft.com/office/powerpoint/2010/main" val="247768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Vs. Partitions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Rather than a </a:t>
            </a:r>
            <a:r>
              <a:rPr lang="en-US" dirty="0" smtClean="0"/>
              <a:t>generative model that</a:t>
            </a:r>
            <a:br>
              <a:rPr lang="en-US" dirty="0" smtClean="0"/>
            </a:br>
            <a:r>
              <a:rPr lang="en-US" dirty="0" smtClean="0"/>
              <a:t>spits out mixture </a:t>
            </a:r>
            <a:r>
              <a:rPr lang="en-US" dirty="0"/>
              <a:t>component </a:t>
            </a:r>
            <a:br>
              <a:rPr lang="en-US" dirty="0"/>
            </a:br>
            <a:r>
              <a:rPr lang="en-US" dirty="0"/>
              <a:t>parameters, it could </a:t>
            </a:r>
            <a:r>
              <a:rPr lang="en-US" dirty="0" smtClean="0"/>
              <a:t>equivalently</a:t>
            </a:r>
            <a:br>
              <a:rPr lang="en-US" dirty="0" smtClean="0"/>
            </a:br>
            <a:r>
              <a:rPr lang="en-US" dirty="0" smtClean="0"/>
              <a:t>spit </a:t>
            </a:r>
            <a:r>
              <a:rPr lang="en-US" dirty="0"/>
              <a:t>out </a:t>
            </a:r>
            <a:r>
              <a:rPr lang="en-US" dirty="0" smtClean="0"/>
              <a:t>partitions of </a:t>
            </a:r>
            <a:r>
              <a:rPr lang="en-US" dirty="0"/>
              <a:t>the </a:t>
            </a:r>
            <a:r>
              <a:rPr lang="en-US" dirty="0" smtClean="0"/>
              <a:t>data.</a:t>
            </a:r>
            <a:endParaRPr lang="en-US" dirty="0"/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 to denote the partition or </a:t>
            </a:r>
            <a:r>
              <a:rPr lang="en-US" i="1" dirty="0" smtClean="0"/>
              <a:t>indicator </a:t>
            </a:r>
            <a:r>
              <a:rPr lang="en-US" dirty="0" smtClean="0"/>
              <a:t>of x</a:t>
            </a:r>
            <a:r>
              <a:rPr lang="en-US" baseline="-25000" dirty="0" smtClean="0"/>
              <a:t>i</a:t>
            </a:r>
            <a:endParaRPr lang="en-US" dirty="0" smtClean="0"/>
          </a:p>
          <a:p>
            <a:r>
              <a:rPr lang="en-US" dirty="0" smtClean="0"/>
              <a:t>Casting problem in terms of indicators</a:t>
            </a:r>
            <a:br>
              <a:rPr lang="en-US" dirty="0" smtClean="0"/>
            </a:br>
            <a:r>
              <a:rPr lang="en-US" dirty="0" smtClean="0"/>
              <a:t>will allow us to use the CRP</a:t>
            </a:r>
          </a:p>
          <a:p>
            <a:r>
              <a:rPr lang="en-US" dirty="0" smtClean="0"/>
              <a:t>Let’s first analyze the finite mixture case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88" y="1535873"/>
            <a:ext cx="2005344" cy="360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903296" y="2748912"/>
            <a:ext cx="657362" cy="1598552"/>
            <a:chOff x="7903296" y="2748912"/>
            <a:chExt cx="657362" cy="1598552"/>
          </a:xfrm>
        </p:grpSpPr>
        <p:sp>
          <p:nvSpPr>
            <p:cNvPr id="5" name="Oval 4"/>
            <p:cNvSpPr/>
            <p:nvPr/>
          </p:nvSpPr>
          <p:spPr>
            <a:xfrm>
              <a:off x="7903296" y="3331562"/>
              <a:ext cx="552782" cy="5527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err="1" smtClean="0">
                  <a:solidFill>
                    <a:srgbClr val="000000"/>
                  </a:solidFill>
                </a:rPr>
                <a:t>s</a:t>
              </a:r>
              <a:r>
                <a:rPr lang="en-US" sz="2400" i="1" baseline="-25000" dirty="0" err="1" smtClean="0">
                  <a:solidFill>
                    <a:srgbClr val="000000"/>
                  </a:solidFill>
                </a:rPr>
                <a:t>i</a:t>
              </a:r>
              <a:endParaRPr lang="en-US" sz="2400" i="1" baseline="-250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6"/>
            <p:cNvCxnSpPr>
              <a:endCxn id="5" idx="0"/>
            </p:cNvCxnSpPr>
            <p:nvPr/>
          </p:nvCxnSpPr>
          <p:spPr>
            <a:xfrm flipH="1">
              <a:off x="8179687" y="2748912"/>
              <a:ext cx="276391" cy="58265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8179687" y="3884332"/>
              <a:ext cx="380971" cy="46313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8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Mixture Model (Finite Case)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2" y="1300841"/>
            <a:ext cx="9066816" cy="629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03506" y="7476514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Borrowed from </a:t>
            </a:r>
            <a:r>
              <a:rPr lang="en-US" sz="1500" dirty="0" err="1" smtClean="0">
                <a:solidFill>
                  <a:srgbClr val="7030A0"/>
                </a:solidFill>
              </a:rPr>
              <a:t>Gharamani</a:t>
            </a:r>
            <a:r>
              <a:rPr lang="en-US" sz="1500" dirty="0" smtClean="0">
                <a:solidFill>
                  <a:srgbClr val="7030A0"/>
                </a:solidFill>
              </a:rPr>
              <a:t> tutorial</a:t>
            </a:r>
          </a:p>
        </p:txBody>
      </p:sp>
    </p:spTree>
    <p:extLst>
      <p:ext uri="{BB962C8B-B14F-4D97-AF65-F5344CB8AC3E}">
        <p14:creationId xmlns:p14="http://schemas.microsoft.com/office/powerpoint/2010/main" val="11999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number of parameters that is independent of the data we’re fitting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8832"/>
              </p:ext>
            </p:extLst>
          </p:nvPr>
        </p:nvGraphicFramePr>
        <p:xfrm>
          <a:off x="2292048" y="3501661"/>
          <a:ext cx="5144831" cy="304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2540000" imgH="1460500" progId="Equation.DSMT4">
                  <p:embed/>
                </p:oleObj>
              </mc:Choice>
              <mc:Fallback>
                <p:oleObj name="Equation" r:id="rId3" imgW="2540000" imgH="146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2048" y="3501661"/>
                        <a:ext cx="5144831" cy="3048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38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Mixture Model (Finite Case)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Integrating out the mixing proportions, </a:t>
            </a:r>
            <a:r>
              <a:rPr lang="el-GR" b="1" dirty="0" smtClean="0"/>
              <a:t>π</a:t>
            </a:r>
            <a:r>
              <a:rPr lang="en-US" dirty="0" smtClean="0"/>
              <a:t>, we obtain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Allows for Gibbs sampling over posterior of indicators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Rich get richer effect</a:t>
            </a:r>
          </a:p>
          <a:p>
            <a:pPr lvl="2"/>
            <a:r>
              <a:rPr lang="en-US" dirty="0" smtClean="0"/>
              <a:t>more populous classes are likely to be joined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19" y="2397659"/>
            <a:ext cx="9159293" cy="99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47" y="4356265"/>
            <a:ext cx="4889808" cy="85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4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Finite To Infinite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case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Infinite case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47" y="2240971"/>
            <a:ext cx="4889808" cy="85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90" y="4669641"/>
            <a:ext cx="6996523" cy="137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99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The Observations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 Previous slides took a short cut and ignored the data (x) and parameters (</a:t>
            </a:r>
            <a:r>
              <a:rPr lang="en-US" dirty="0" err="1" smtClean="0"/>
              <a:t>θ</a:t>
            </a:r>
            <a:r>
              <a:rPr lang="en-US" dirty="0" smtClean="0"/>
              <a:t>)</a:t>
            </a:r>
          </a:p>
          <a:p>
            <a:r>
              <a:rPr lang="en-US" dirty="0" smtClean="0"/>
              <a:t>Gibbs sampling should reassign indicators, {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}, conditioned on </a:t>
            </a:r>
            <a:r>
              <a:rPr lang="en-US" i="1" dirty="0" smtClean="0"/>
              <a:t>all </a:t>
            </a:r>
            <a:r>
              <a:rPr lang="en-US" dirty="0" smtClean="0"/>
              <a:t>other variables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652945"/>
              </p:ext>
            </p:extLst>
          </p:nvPr>
        </p:nvGraphicFramePr>
        <p:xfrm>
          <a:off x="473040" y="4840487"/>
          <a:ext cx="7300594" cy="210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3" imgW="5727700" imgH="1651000" progId="Equation.DSMT4">
                  <p:embed/>
                </p:oleObj>
              </mc:Choice>
              <mc:Fallback>
                <p:oleObj name="Equation" r:id="rId3" imgW="5727700" imgH="165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040" y="4840487"/>
                        <a:ext cx="7300594" cy="210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88" y="3956153"/>
            <a:ext cx="2005344" cy="360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202096" y="5169192"/>
            <a:ext cx="657362" cy="1598552"/>
            <a:chOff x="7903296" y="2748912"/>
            <a:chExt cx="657362" cy="1598552"/>
          </a:xfrm>
        </p:grpSpPr>
        <p:sp>
          <p:nvSpPr>
            <p:cNvPr id="7" name="Oval 6"/>
            <p:cNvSpPr/>
            <p:nvPr/>
          </p:nvSpPr>
          <p:spPr>
            <a:xfrm>
              <a:off x="7903296" y="3331562"/>
              <a:ext cx="552782" cy="5527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err="1" smtClean="0">
                  <a:solidFill>
                    <a:srgbClr val="000000"/>
                  </a:solidFill>
                </a:rPr>
                <a:t>s</a:t>
              </a:r>
              <a:r>
                <a:rPr lang="en-US" sz="2400" i="1" baseline="-25000" dirty="0" err="1" smtClean="0">
                  <a:solidFill>
                    <a:srgbClr val="000000"/>
                  </a:solidFill>
                </a:rPr>
                <a:t>i</a:t>
              </a:r>
              <a:endParaRPr lang="en-US" sz="2400" i="1" baseline="-250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Arrow Connector 7"/>
            <p:cNvCxnSpPr>
              <a:endCxn id="7" idx="0"/>
            </p:cNvCxnSpPr>
            <p:nvPr/>
          </p:nvCxnSpPr>
          <p:spPr>
            <a:xfrm flipH="1">
              <a:off x="8179687" y="2748912"/>
              <a:ext cx="276391" cy="58265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179687" y="3884332"/>
              <a:ext cx="380971" cy="46313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907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Performed By CRP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think about CRP as creating a binary matrix</a:t>
            </a:r>
          </a:p>
          <a:p>
            <a:pPr lvl="2"/>
            <a:r>
              <a:rPr lang="en-US" dirty="0" smtClean="0"/>
              <a:t>Rows are diners</a:t>
            </a:r>
          </a:p>
          <a:p>
            <a:pPr lvl="2"/>
            <a:r>
              <a:rPr lang="en-US" dirty="0" smtClean="0"/>
              <a:t>Columns are tables</a:t>
            </a:r>
          </a:p>
          <a:p>
            <a:pPr lvl="2"/>
            <a:r>
              <a:rPr lang="en-US" dirty="0" smtClean="0"/>
              <a:t>Cells indicate assignment of diners to tables</a:t>
            </a:r>
          </a:p>
          <a:p>
            <a:r>
              <a:rPr lang="en-US" dirty="0" smtClean="0"/>
              <a:t>Columns are mutually exclusive ‘classes’</a:t>
            </a:r>
          </a:p>
          <a:p>
            <a:pPr lvl="2"/>
            <a:r>
              <a:rPr lang="en-US" dirty="0" smtClean="0"/>
              <a:t>E.g., in DP Mixture Model</a:t>
            </a:r>
          </a:p>
          <a:p>
            <a:r>
              <a:rPr lang="en-US" dirty="0" smtClean="0"/>
              <a:t>Infinite number of columns in matrix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56" y="2476004"/>
            <a:ext cx="2242944" cy="378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19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Prior On Binary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 each individual to be a member of multiple classes</a:t>
            </a:r>
          </a:p>
          <a:p>
            <a:pPr lvl="2"/>
            <a:r>
              <a:rPr lang="en-US" dirty="0" smtClean="0"/>
              <a:t>… or to be represented by multiple features</a:t>
            </a:r>
          </a:p>
          <a:p>
            <a:pPr lvl="2"/>
            <a:r>
              <a:rPr lang="en-US" dirty="0" smtClean="0"/>
              <a:t>‘distributed representation’</a:t>
            </a:r>
          </a:p>
          <a:p>
            <a:pPr lvl="2"/>
            <a:r>
              <a:rPr lang="en-US" dirty="0" smtClean="0"/>
              <a:t>E.g., an individual is male, married, Democrat,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fan of CU Buffs, etc.</a:t>
            </a:r>
          </a:p>
          <a:p>
            <a:r>
              <a:rPr lang="en-US" dirty="0" smtClean="0"/>
              <a:t>As with CRP matrix, fixed number of</a:t>
            </a:r>
            <a:br>
              <a:rPr lang="en-US" dirty="0" smtClean="0"/>
            </a:br>
            <a:r>
              <a:rPr lang="en-US" dirty="0" smtClean="0"/>
              <a:t>rows, infinite number of columns</a:t>
            </a:r>
          </a:p>
          <a:p>
            <a:r>
              <a:rPr lang="en-US" dirty="0" smtClean="0"/>
              <a:t>But no constraint on number of columns</a:t>
            </a:r>
            <a:br>
              <a:rPr lang="en-US" dirty="0" smtClean="0"/>
            </a:br>
            <a:r>
              <a:rPr lang="en-US" dirty="0" smtClean="0"/>
              <a:t>that can be nonzero in a given row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88" y="2240971"/>
            <a:ext cx="2252448" cy="377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06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Binary Feature Matrix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0" y="1731734"/>
            <a:ext cx="8629632" cy="536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2064" y="7471080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Borrowed from </a:t>
            </a:r>
            <a:r>
              <a:rPr lang="en-US" sz="1500" dirty="0" err="1" smtClean="0">
                <a:solidFill>
                  <a:srgbClr val="7030A0"/>
                </a:solidFill>
              </a:rPr>
              <a:t>Gharamani</a:t>
            </a:r>
            <a:r>
              <a:rPr lang="en-US" sz="1500" dirty="0" smtClean="0">
                <a:solidFill>
                  <a:srgbClr val="7030A0"/>
                </a:solidFill>
              </a:rPr>
              <a:t> tutorial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8252" y="1932128"/>
            <a:ext cx="389951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599" y="3719401"/>
            <a:ext cx="406932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04156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0" y="791604"/>
            <a:ext cx="9171360" cy="618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2064" y="7484591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Borrowed from </a:t>
            </a:r>
            <a:r>
              <a:rPr lang="en-US" sz="1500" dirty="0" err="1" smtClean="0">
                <a:solidFill>
                  <a:srgbClr val="7030A0"/>
                </a:solidFill>
              </a:rPr>
              <a:t>Gharamani</a:t>
            </a:r>
            <a:r>
              <a:rPr lang="en-US" sz="1500" dirty="0" smtClean="0">
                <a:solidFill>
                  <a:srgbClr val="7030A0"/>
                </a:solidFill>
              </a:rPr>
              <a:t> tutorial</a:t>
            </a:r>
          </a:p>
        </p:txBody>
      </p:sp>
    </p:spTree>
    <p:extLst>
      <p:ext uri="{BB962C8B-B14F-4D97-AF65-F5344CB8AC3E}">
        <p14:creationId xmlns:p14="http://schemas.microsoft.com/office/powerpoint/2010/main" val="378324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2064" y="7444058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Borrowed from </a:t>
            </a:r>
            <a:r>
              <a:rPr lang="en-US" sz="1500" dirty="0" err="1" smtClean="0">
                <a:solidFill>
                  <a:srgbClr val="7030A0"/>
                </a:solidFill>
              </a:rPr>
              <a:t>Gharamani</a:t>
            </a:r>
            <a:r>
              <a:rPr lang="en-US" sz="1500" dirty="0" smtClean="0">
                <a:solidFill>
                  <a:srgbClr val="7030A0"/>
                </a:solidFill>
              </a:rPr>
              <a:t> tutorial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8" y="835672"/>
            <a:ext cx="9370944" cy="610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60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Matrices In Left-Ordered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2064" y="7457569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Borrowed from </a:t>
            </a:r>
            <a:r>
              <a:rPr lang="en-US" sz="1500" dirty="0" err="1" smtClean="0">
                <a:solidFill>
                  <a:srgbClr val="7030A0"/>
                </a:solidFill>
              </a:rPr>
              <a:t>Gharamani</a:t>
            </a:r>
            <a:r>
              <a:rPr lang="en-US" sz="1500" dirty="0" smtClean="0">
                <a:solidFill>
                  <a:srgbClr val="7030A0"/>
                </a:solidFill>
              </a:rPr>
              <a:t> tutorial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4" y="1286152"/>
            <a:ext cx="9342432" cy="520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67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Buffet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2" y="1496701"/>
            <a:ext cx="9114336" cy="599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911888" y="6941624"/>
            <a:ext cx="3801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15571" y="6706592"/>
            <a:ext cx="38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05651" y="6706592"/>
            <a:ext cx="1052445" cy="470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0159" y="7098313"/>
            <a:ext cx="2436311" cy="664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7030A0"/>
                </a:solidFill>
              </a:rPr>
              <a:t>Number of diners who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chose dish k already</a:t>
            </a:r>
          </a:p>
        </p:txBody>
      </p:sp>
    </p:spTree>
    <p:extLst>
      <p:ext uri="{BB962C8B-B14F-4D97-AF65-F5344CB8AC3E}">
        <p14:creationId xmlns:p14="http://schemas.microsoft.com/office/powerpoint/2010/main" val="192840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Nonparametric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4" y="1554484"/>
            <a:ext cx="9220200" cy="5622173"/>
          </a:xfrm>
        </p:spPr>
        <p:txBody>
          <a:bodyPr>
            <a:normAutofit/>
          </a:bodyPr>
          <a:lstStyle/>
          <a:p>
            <a:r>
              <a:rPr lang="en-US" dirty="0" smtClean="0"/>
              <a:t>Number of free parameters grows with amount of data</a:t>
            </a:r>
          </a:p>
          <a:p>
            <a:r>
              <a:rPr lang="en-US" dirty="0" smtClean="0"/>
              <a:t>Potentially </a:t>
            </a:r>
            <a:r>
              <a:rPr lang="en-US" i="1" dirty="0" smtClean="0"/>
              <a:t>infinite</a:t>
            </a:r>
            <a:r>
              <a:rPr lang="en-US" dirty="0" smtClean="0"/>
              <a:t> dimensional parameter space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a finite subset of parameters are used in a nonparametric model to explain a finite amount of data</a:t>
            </a:r>
          </a:p>
          <a:p>
            <a:pPr lvl="2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Model complexity grows with amount of data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00712"/>
              </p:ext>
            </p:extLst>
          </p:nvPr>
        </p:nvGraphicFramePr>
        <p:xfrm>
          <a:off x="717552" y="3719719"/>
          <a:ext cx="8797536" cy="714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4343400" imgH="342900" progId="Equation.DSMT4">
                  <p:embed/>
                </p:oleObj>
              </mc:Choice>
              <mc:Fallback>
                <p:oleObj name="Equation" r:id="rId3" imgW="43434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552" y="3719719"/>
                        <a:ext cx="8797536" cy="714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88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39" y="828080"/>
            <a:ext cx="8070480" cy="402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92" y="5029900"/>
            <a:ext cx="6548256" cy="273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IBP Example (Griffiths &amp; </a:t>
            </a:r>
            <a:r>
              <a:rPr lang="en-US" dirty="0" err="1" smtClean="0"/>
              <a:t>Ghahramani</a:t>
            </a:r>
            <a:r>
              <a:rPr lang="en-US" dirty="0" smtClean="0"/>
              <a:t>, 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7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Ghahramani’s</a:t>
            </a:r>
            <a:r>
              <a:rPr lang="en-US" dirty="0" smtClean="0"/>
              <a:t> Model Space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90" y="1716139"/>
            <a:ext cx="62865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5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</a:t>
            </a:r>
            <a:r>
              <a:rPr lang="en-US" dirty="0" err="1" smtClean="0"/>
              <a:t>Dirichlet</a:t>
            </a:r>
            <a:r>
              <a:rPr lang="en-US" dirty="0" smtClean="0"/>
              <a:t> Process (HDP)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Suppose you want to model where people hang out in a town.</a:t>
            </a:r>
          </a:p>
          <a:p>
            <a:pPr lvl="2"/>
            <a:r>
              <a:rPr lang="en-US" dirty="0" smtClean="0"/>
              <a:t>Not known in advance how many locations need to be modeled</a:t>
            </a:r>
          </a:p>
          <a:p>
            <a:r>
              <a:rPr lang="en-US" dirty="0" smtClean="0"/>
              <a:t>Some spots in town are generally popular, others not so much.</a:t>
            </a:r>
          </a:p>
          <a:p>
            <a:r>
              <a:rPr lang="en-US" dirty="0" smtClean="0"/>
              <a:t>But individuals also have preferences that deviate from the population preference.</a:t>
            </a:r>
          </a:p>
          <a:p>
            <a:pPr marL="604677" lvl="3" indent="0">
              <a:buNone/>
            </a:pPr>
            <a:r>
              <a:rPr lang="en-US" dirty="0" smtClean="0"/>
              <a:t>E.g., bars are popular, but not for individuals who don’t drink</a:t>
            </a:r>
          </a:p>
          <a:p>
            <a:r>
              <a:rPr lang="en-US" dirty="0" smtClean="0"/>
              <a:t>Need to model distribution over locations at level of both population and individual.</a:t>
            </a:r>
            <a:endParaRPr lang="en-US" dirty="0"/>
          </a:p>
          <a:p>
            <a:pPr marL="604677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8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</a:t>
            </a:r>
            <a:r>
              <a:rPr lang="en-US" dirty="0" err="1" smtClean="0"/>
              <a:t>Dirichlet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6" y="1747820"/>
            <a:ext cx="8021376" cy="426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5346" y="2298696"/>
            <a:ext cx="1673054" cy="782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Population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7030A0"/>
                </a:solidFill>
              </a:rPr>
              <a:t>distribution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5346" y="3240699"/>
            <a:ext cx="1673054" cy="742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Individual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164085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Stick Breaking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2" y="1614217"/>
            <a:ext cx="9838155" cy="454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2064" y="7471080"/>
            <a:ext cx="3081906" cy="29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7030A0"/>
                </a:solidFill>
              </a:rPr>
              <a:t>Borrowed from </a:t>
            </a:r>
            <a:r>
              <a:rPr lang="en-US" sz="1500" dirty="0" err="1" smtClean="0">
                <a:solidFill>
                  <a:srgbClr val="7030A0"/>
                </a:solidFill>
              </a:rPr>
              <a:t>Gharamani</a:t>
            </a:r>
            <a:r>
              <a:rPr lang="en-US" sz="1500" dirty="0" smtClean="0">
                <a:solidFill>
                  <a:srgbClr val="7030A0"/>
                </a:solidFill>
              </a:rPr>
              <a:t> tutorial</a:t>
            </a:r>
          </a:p>
        </p:txBody>
      </p:sp>
    </p:spTree>
    <p:extLst>
      <p:ext uri="{BB962C8B-B14F-4D97-AF65-F5344CB8AC3E}">
        <p14:creationId xmlns:p14="http://schemas.microsoft.com/office/powerpoint/2010/main" val="288860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i="1" dirty="0"/>
              <a:t>k </a:t>
            </a:r>
            <a:r>
              <a:rPr lang="en-US" dirty="0" smtClean="0"/>
              <a:t>Nearest Neighbor </a:t>
            </a:r>
            <a:r>
              <a:rPr lang="en-US" dirty="0"/>
              <a:t>(</a:t>
            </a:r>
            <a:r>
              <a:rPr lang="en-US" dirty="0" err="1"/>
              <a:t>kNN</a:t>
            </a:r>
            <a:r>
              <a:rPr lang="en-US" dirty="0"/>
              <a:t>) </a:t>
            </a:r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95546" y="1883501"/>
            <a:ext cx="5667309" cy="4465621"/>
            <a:chOff x="3440112" y="4922837"/>
            <a:chExt cx="2590800" cy="1981200"/>
          </a:xfrm>
        </p:grpSpPr>
        <p:sp>
          <p:nvSpPr>
            <p:cNvPr id="4" name="Rectangle 3"/>
            <p:cNvSpPr/>
            <p:nvPr/>
          </p:nvSpPr>
          <p:spPr>
            <a:xfrm>
              <a:off x="3440112" y="4922837"/>
              <a:ext cx="2590800" cy="1981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92D05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97312" y="5608637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00231" y="6142037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84634" y="5709145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42064" y="5227637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45112" y="5217672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o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94464" y="5380037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64112" y="5365574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o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6512" y="6110223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98181" y="6270379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o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30812" y="5700787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59412" y="6599237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27789" y="5287006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36372" y="6041528"/>
              <a:ext cx="228600" cy="150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43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Nonparametric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is based on an </a:t>
            </a:r>
            <a:r>
              <a:rPr lang="en-US" i="1" dirty="0"/>
              <a:t>infinite dimensional</a:t>
            </a:r>
            <a:r>
              <a:rPr lang="en-US" dirty="0"/>
              <a:t> parameter space</a:t>
            </a:r>
          </a:p>
          <a:p>
            <a:r>
              <a:rPr lang="en-US" dirty="0"/>
              <a:t>But utilizes only a finite subset of available parameters on any given (finite) data set</a:t>
            </a:r>
          </a:p>
          <a:p>
            <a:r>
              <a:rPr lang="en-US" dirty="0"/>
              <a:t>i.e., model complexity is finite but unbounded</a:t>
            </a:r>
          </a:p>
          <a:p>
            <a:r>
              <a:rPr lang="en-US" dirty="0" smtClean="0"/>
              <a:t>Typically</a:t>
            </a:r>
          </a:p>
          <a:p>
            <a:pPr lvl="3"/>
            <a:r>
              <a:rPr lang="en-US" dirty="0" smtClean="0"/>
              <a:t>Parameter space consists of functions or measures</a:t>
            </a:r>
          </a:p>
          <a:p>
            <a:pPr lvl="3"/>
            <a:r>
              <a:rPr lang="en-US" dirty="0" smtClean="0"/>
              <a:t>Complexity is limited by marginalizing out over surplus dimensions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87746" y="5453967"/>
            <a:ext cx="1368576" cy="47006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7746" y="5074242"/>
            <a:ext cx="3306422" cy="379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</a:rPr>
              <a:t>n</a:t>
            </a:r>
            <a:r>
              <a:rPr lang="en-US" dirty="0" smtClean="0">
                <a:solidFill>
                  <a:srgbClr val="7030A0"/>
                </a:solidFill>
              </a:rPr>
              <a:t>onnegative function over sets</a:t>
            </a:r>
          </a:p>
        </p:txBody>
      </p:sp>
    </p:spTree>
    <p:extLst>
      <p:ext uri="{BB962C8B-B14F-4D97-AF65-F5344CB8AC3E}">
        <p14:creationId xmlns:p14="http://schemas.microsoft.com/office/powerpoint/2010/main" val="335108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6656" y="6628247"/>
            <a:ext cx="6234624" cy="10184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rgbClr val="7030A0"/>
                </a:solidFill>
              </a:rPr>
              <a:t>Content  of most slides borrowed from</a:t>
            </a:r>
            <a:br>
              <a:rPr lang="en-US" sz="2800" dirty="0" smtClean="0">
                <a:solidFill>
                  <a:srgbClr val="7030A0"/>
                </a:solidFill>
              </a:rPr>
            </a:br>
            <a:r>
              <a:rPr lang="en-US" sz="2800" dirty="0" err="1" smtClean="0">
                <a:solidFill>
                  <a:srgbClr val="7030A0"/>
                </a:solidFill>
              </a:rPr>
              <a:t>Zhoubin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Ghahramani</a:t>
            </a:r>
            <a:r>
              <a:rPr lang="en-US" sz="2800" dirty="0" smtClean="0">
                <a:solidFill>
                  <a:srgbClr val="7030A0"/>
                </a:solidFill>
              </a:rPr>
              <a:t> and Michael Jordan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parametric models, we do inference on random variables </a:t>
                </a:r>
                <a:r>
                  <a:rPr lang="el-GR" dirty="0" smtClean="0"/>
                  <a:t>θ</a:t>
                </a:r>
                <a:endParaRPr lang="en-US" dirty="0" smtClean="0"/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For nonparametric models, we do inference on stochastic processes (‘infinite-dimensional random variable’)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12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This Buy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2" y="1554482"/>
            <a:ext cx="9220200" cy="60138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Distributions over </a:t>
            </a:r>
          </a:p>
          <a:p>
            <a:pPr lvl="1"/>
            <a:r>
              <a:rPr lang="en-US" dirty="0" smtClean="0"/>
              <a:t>Partitions</a:t>
            </a:r>
          </a:p>
          <a:p>
            <a:pPr lvl="2"/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E.g., for inferring topics when number of topics not known in advance</a:t>
            </a:r>
          </a:p>
          <a:p>
            <a:pPr lvl="2"/>
            <a:r>
              <a:rPr lang="en-US" dirty="0" smtClean="0"/>
              <a:t>E.g., for inferring clusters when number of clusters not known in advance</a:t>
            </a:r>
          </a:p>
          <a:p>
            <a:pPr lvl="1"/>
            <a:r>
              <a:rPr lang="en-US" dirty="0" smtClean="0"/>
              <a:t>Directed trees of unbounded depth and breadth</a:t>
            </a:r>
          </a:p>
          <a:p>
            <a:pPr lvl="2"/>
            <a:r>
              <a:rPr lang="en-US" dirty="0" smtClean="0"/>
              <a:t>E.g., for inferring category structure</a:t>
            </a:r>
          </a:p>
          <a:p>
            <a:pPr lvl="1"/>
            <a:r>
              <a:rPr lang="en-US" dirty="0" smtClean="0"/>
              <a:t>Sparse binary infinite dimensional matrices</a:t>
            </a:r>
          </a:p>
          <a:p>
            <a:pPr lvl="2"/>
            <a:r>
              <a:rPr lang="en-US" dirty="0" smtClean="0"/>
              <a:t>E.g., for inferring implicit features</a:t>
            </a:r>
          </a:p>
          <a:p>
            <a:pPr lvl="1"/>
            <a:r>
              <a:rPr lang="en-US" dirty="0" smtClean="0"/>
              <a:t>Other stuff I don’t understand yet</a:t>
            </a:r>
          </a:p>
          <a:p>
            <a:pPr marL="120911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1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Intuition: 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GMM has a fixed number of components.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                            </a:t>
            </a:r>
            <a:r>
              <a:rPr lang="en-US" dirty="0" err="1" smtClean="0">
                <a:solidFill>
                  <a:srgbClr val="FF0000"/>
                </a:solidFill>
              </a:rPr>
              <a:t>θ</a:t>
            </a:r>
            <a:r>
              <a:rPr lang="en-US" dirty="0" smtClean="0">
                <a:solidFill>
                  <a:srgbClr val="FF0000"/>
                </a:solidFill>
              </a:rPr>
              <a:t>: means and variances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927019"/>
              </p:ext>
            </p:extLst>
          </p:nvPr>
        </p:nvGraphicFramePr>
        <p:xfrm>
          <a:off x="2641600" y="2203450"/>
          <a:ext cx="445611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3" imgW="2705100" imgH="698500" progId="Equation.DSMT4">
                  <p:embed/>
                </p:oleObj>
              </mc:Choice>
              <mc:Fallback>
                <p:oleObj name="Equation" r:id="rId3" imgW="27051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1600" y="2203450"/>
                        <a:ext cx="4456113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497537" y="4045772"/>
            <a:ext cx="9499472" cy="3720421"/>
            <a:chOff x="91648" y="4045772"/>
            <a:chExt cx="9499472" cy="372042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83" y="4435678"/>
              <a:ext cx="4150312" cy="305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136" y="4478619"/>
              <a:ext cx="4713984" cy="2989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808" y="7514838"/>
              <a:ext cx="2575584" cy="235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911" y="7531160"/>
              <a:ext cx="2575584" cy="235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91648" y="4045772"/>
              <a:ext cx="1722263" cy="2265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79008" y="2355620"/>
            <a:ext cx="2313454" cy="1569660"/>
          </a:xfrm>
          <a:prstGeom prst="rect">
            <a:avLst/>
          </a:prstGeom>
          <a:solidFill>
            <a:srgbClr val="009DD9"/>
          </a:solidFill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7030A0"/>
                </a:solidFill>
              </a:rPr>
              <a:t>Quiz: What sort</a:t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of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prior would</a:t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you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put on π?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7030A0"/>
                </a:solidFill>
              </a:rPr>
              <a:t>On </a:t>
            </a:r>
            <a:r>
              <a:rPr lang="en-US" sz="2400" dirty="0" err="1" smtClean="0">
                <a:solidFill>
                  <a:srgbClr val="7030A0"/>
                </a:solidFill>
              </a:rPr>
              <a:t>θ</a:t>
            </a:r>
            <a:r>
              <a:rPr lang="en-US" sz="2400" dirty="0" smtClean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338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1417</TotalTime>
  <Words>1415</Words>
  <Application>Microsoft Macintosh PowerPoint</Application>
  <PresentationFormat>Custom</PresentationFormat>
  <Paragraphs>299</Paragraphs>
  <Slides>45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Default Theme</vt:lpstr>
      <vt:lpstr>Equation</vt:lpstr>
      <vt:lpstr>MathType 6.0 Equation</vt:lpstr>
      <vt:lpstr>HW 4</vt:lpstr>
      <vt:lpstr>Nonparametric Bayesian Models</vt:lpstr>
      <vt:lpstr>Parametric Model</vt:lpstr>
      <vt:lpstr>Nonparametric Model</vt:lpstr>
      <vt:lpstr>Example: k Nearest Neighbor (kNN) Classifier</vt:lpstr>
      <vt:lpstr>Bayesian Nonparametric Models</vt:lpstr>
      <vt:lpstr>PowerPoint Presentation</vt:lpstr>
      <vt:lpstr>What Will This Buy Us?</vt:lpstr>
      <vt:lpstr>Intuition: Mixture Of Gaussians</vt:lpstr>
      <vt:lpstr>Intuition: Mixture Of Gaussians</vt:lpstr>
      <vt:lpstr>Being Bayesian</vt:lpstr>
      <vt:lpstr>Stick Breaking</vt:lpstr>
      <vt:lpstr>Dirichlet Process</vt:lpstr>
      <vt:lpstr>Dirichlet Process</vt:lpstr>
      <vt:lpstr>Dirichlet Process II</vt:lpstr>
      <vt:lpstr>Drawing From A Dirichlet Process</vt:lpstr>
      <vt:lpstr>Chinese Restaurant Process: Informal Description</vt:lpstr>
      <vt:lpstr>Chinese Restaurant Process: Formal Description</vt:lpstr>
      <vt:lpstr>Comments On CRP</vt:lpstr>
      <vt:lpstr>Infinite Exchangeability of CRP</vt:lpstr>
      <vt:lpstr>Inifinite Exchangeability of CRP</vt:lpstr>
      <vt:lpstr>De Finetti (1935)</vt:lpstr>
      <vt:lpstr>Consequence Of Exchangeability</vt:lpstr>
      <vt:lpstr>Dirichlet Process: Conjugacy</vt:lpstr>
      <vt:lpstr>CRP-Based Gibbs Sampling Demo</vt:lpstr>
      <vt:lpstr>Dirichlet Process Mixture of Gaussians</vt:lpstr>
      <vt:lpstr>Sampling From A DP Mixture of Gaussians</vt:lpstr>
      <vt:lpstr>Parameters Vs. Partitions</vt:lpstr>
      <vt:lpstr>Bayesian Mixture Model (Finite Case)</vt:lpstr>
      <vt:lpstr>Bayesian Mixture Model (Finite Case)</vt:lpstr>
      <vt:lpstr>From Finite To Infinite Mixtures</vt:lpstr>
      <vt:lpstr>Don’t The Observations Matter?</vt:lpstr>
      <vt:lpstr>Partitioning Performed By CRP</vt:lpstr>
      <vt:lpstr>More General Prior On Binary Matrices</vt:lpstr>
      <vt:lpstr>Finite Binary Feature Matrix</vt:lpstr>
      <vt:lpstr>PowerPoint Presentation</vt:lpstr>
      <vt:lpstr>PowerPoint Presentation</vt:lpstr>
      <vt:lpstr>Binary Matrices In Left-Ordered Form</vt:lpstr>
      <vt:lpstr>Indian Buffet Process</vt:lpstr>
      <vt:lpstr>IBP Example (Griffiths &amp; Ghahramani, 2006)</vt:lpstr>
      <vt:lpstr>Ghahramani’s Model Space</vt:lpstr>
      <vt:lpstr>PowerPoint Presentation</vt:lpstr>
      <vt:lpstr>Hierarchical Dirichlet Process (HDP)</vt:lpstr>
      <vt:lpstr>Hierarchical Dirichlet Process</vt:lpstr>
      <vt:lpstr>Other Stick Breaking Processes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Nonparametric Bayesian Models</dc:title>
  <dc:creator>Michael Mozer</dc:creator>
  <cp:lastModifiedBy>Michael Mozer</cp:lastModifiedBy>
  <cp:revision>197</cp:revision>
  <dcterms:created xsi:type="dcterms:W3CDTF">2012-10-23T01:46:04Z</dcterms:created>
  <dcterms:modified xsi:type="dcterms:W3CDTF">2013-11-05T20:40:32Z</dcterms:modified>
</cp:coreProperties>
</file>