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7"/>
  </p:notesMasterIdLst>
  <p:sldIdLst>
    <p:sldId id="343" r:id="rId2"/>
    <p:sldId id="308" r:id="rId3"/>
    <p:sldId id="344" r:id="rId4"/>
    <p:sldId id="341" r:id="rId5"/>
    <p:sldId id="342" r:id="rId6"/>
    <p:sldId id="280" r:id="rId7"/>
    <p:sldId id="281" r:id="rId8"/>
    <p:sldId id="282" r:id="rId9"/>
    <p:sldId id="283" r:id="rId10"/>
    <p:sldId id="346" r:id="rId11"/>
    <p:sldId id="347" r:id="rId12"/>
    <p:sldId id="348" r:id="rId13"/>
    <p:sldId id="349" r:id="rId14"/>
    <p:sldId id="350" r:id="rId15"/>
    <p:sldId id="364" r:id="rId16"/>
    <p:sldId id="352" r:id="rId17"/>
    <p:sldId id="353" r:id="rId18"/>
    <p:sldId id="354" r:id="rId19"/>
    <p:sldId id="355" r:id="rId20"/>
    <p:sldId id="362" r:id="rId21"/>
    <p:sldId id="363" r:id="rId22"/>
    <p:sldId id="357" r:id="rId23"/>
    <p:sldId id="358" r:id="rId24"/>
    <p:sldId id="359" r:id="rId25"/>
    <p:sldId id="365" r:id="rId26"/>
    <p:sldId id="367" r:id="rId27"/>
    <p:sldId id="366" r:id="rId28"/>
    <p:sldId id="313" r:id="rId29"/>
    <p:sldId id="307" r:id="rId30"/>
    <p:sldId id="34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4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12750" indent="-203200" algn="l" defTabSz="449263" rtl="0" fontAlgn="base" hangingPunct="0">
      <a:lnSpc>
        <a:spcPct val="4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28650" indent="-198438" algn="l" defTabSz="449263" rtl="0" fontAlgn="base" hangingPunct="0">
      <a:lnSpc>
        <a:spcPct val="4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44550" indent="-212725" algn="l" defTabSz="449263" rtl="0" fontAlgn="base" hangingPunct="0">
      <a:lnSpc>
        <a:spcPct val="4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60450" indent="-200025" algn="l" defTabSz="449263" rtl="0" fontAlgn="base" hangingPunct="0">
      <a:lnSpc>
        <a:spcPct val="4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2" autoAdjust="0"/>
    <p:restoredTop sz="94660"/>
  </p:normalViewPr>
  <p:slideViewPr>
    <p:cSldViewPr>
      <p:cViewPr varScale="1">
        <p:scale>
          <a:sx n="12" d="100"/>
          <a:sy n="12" d="100"/>
        </p:scale>
        <p:origin x="-182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50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8563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528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528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5280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280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2367B30-AD36-44DF-8374-7119A9D38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5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known kind of trivial:  will affect </a:t>
            </a:r>
            <a:r>
              <a:rPr lang="en-US" dirty="0" err="1" smtClean="0"/>
              <a:t>Qx</a:t>
            </a:r>
            <a:r>
              <a:rPr lang="en-US" dirty="0" smtClean="0"/>
              <a:t>, but because Y is</a:t>
            </a:r>
            <a:r>
              <a:rPr lang="en-US" baseline="0" dirty="0" smtClean="0"/>
              <a:t> not known, Y d-separates X from </a:t>
            </a:r>
            <a:r>
              <a:rPr lang="en-US" baseline="0" dirty="0" err="1" smtClean="0"/>
              <a:t>Qy|x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Qy</a:t>
            </a:r>
            <a:r>
              <a:rPr lang="en-US" baseline="0" dirty="0" smtClean="0"/>
              <a:t>|~x</a:t>
            </a:r>
          </a:p>
          <a:p>
            <a:endParaRPr lang="en-US" baseline="0" dirty="0" smtClean="0"/>
          </a:p>
          <a:p>
            <a:r>
              <a:rPr lang="en-US" baseline="0" dirty="0" smtClean="0"/>
              <a:t>Y known: </a:t>
            </a:r>
            <a:r>
              <a:rPr lang="en-US" baseline="0" dirty="0" err="1" smtClean="0"/>
              <a:t>Qy|x</a:t>
            </a:r>
            <a:r>
              <a:rPr lang="en-US" baseline="0" dirty="0" smtClean="0"/>
              <a:t> update needs to marginalize out over X, so new </a:t>
            </a:r>
            <a:r>
              <a:rPr lang="en-US" baseline="0" dirty="0" err="1" smtClean="0"/>
              <a:t>Qy|x</a:t>
            </a:r>
            <a:r>
              <a:rPr lang="en-US" baseline="0" dirty="0" smtClean="0"/>
              <a:t> will be a mixture of betas!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367B30-AD36-44DF-8374-7119A9D38F0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9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C72619-FFFE-40E3-8F87-63D8328AC09C}" type="slidenum">
              <a:rPr lang="en-GB"/>
              <a:pPr/>
              <a:t>31</a:t>
            </a:fld>
            <a:endParaRPr lang="en-GB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409B42-C255-4A66-B911-0A37ECB9D257}" type="slidenum">
              <a:rPr lang="en-GB"/>
              <a:pPr/>
              <a:t>33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3298E-4A05-43FC-8490-B9E8FAE8329E}" type="slidenum">
              <a:rPr lang="en-GB"/>
              <a:pPr/>
              <a:t>34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66367E-873A-440C-A7D7-9F9F3F09E617}" type="slidenum">
              <a:rPr lang="en-GB"/>
              <a:pPr/>
              <a:t>35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49BF7-1767-440B-8471-AFFFBDE1BCAD}" type="slidenum">
              <a:rPr lang="en-GB"/>
              <a:pPr/>
              <a:t>36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A5644E-0906-4B05-97AC-E821EB58ADAD}" type="slidenum">
              <a:rPr lang="en-GB"/>
              <a:pPr/>
              <a:t>37</a:t>
            </a:fld>
            <a:endParaRPr lang="en-GB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380548-1240-469E-A550-C3F3446FC5F6}" type="slidenum">
              <a:rPr lang="en-GB"/>
              <a:pPr/>
              <a:t>38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306180-843F-4CA1-98F3-E0E7BC328A93}" type="slidenum">
              <a:rPr lang="en-GB"/>
              <a:pPr/>
              <a:t>39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3D04CE-D665-4E25-AD09-7CA8AE7C4899}" type="slidenum">
              <a:rPr lang="en-GB"/>
              <a:pPr/>
              <a:t>40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272D68-9925-4A43-AD4A-F355BC0DB8B8}" type="slidenum">
              <a:rPr lang="en-GB"/>
              <a:pPr/>
              <a:t>41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803B5A-F20D-4CF6-9B06-1333DBA17D9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9188" cy="4525962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Spiegelhalter</a:t>
            </a:r>
            <a:r>
              <a:rPr lang="en-US" dirty="0" smtClean="0"/>
              <a:t> &amp; </a:t>
            </a:r>
            <a:r>
              <a:rPr lang="en-US" dirty="0" err="1" smtClean="0"/>
              <a:t>Lauritzen</a:t>
            </a:r>
            <a:r>
              <a:rPr lang="en-US" baseline="0" dirty="0" smtClean="0"/>
              <a:t> (1990) has derivation -&gt; not intuitive</a:t>
            </a:r>
          </a:p>
          <a:p>
            <a:r>
              <a:rPr lang="en-US" baseline="0" dirty="0" smtClean="0"/>
              <a:t>If Parents are all observed, then first term has weight 0; if parents aren’t likely -&gt; can’t say much about </a:t>
            </a:r>
            <a:r>
              <a:rPr lang="en-US" baseline="0" dirty="0" err="1" smtClean="0"/>
              <a:t>theta_ij</a:t>
            </a:r>
            <a:r>
              <a:rPr lang="en-US" baseline="0" dirty="0" smtClean="0"/>
              <a:t> for the given j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EF3939-A86B-4E53-BEA4-39B49C1D3104}" type="slidenum">
              <a:rPr lang="en-GB"/>
              <a:pPr/>
              <a:t>42</a:t>
            </a:fld>
            <a:endParaRPr lang="en-GB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B5B54E-B2BB-4510-9AE2-38820BF19B72}" type="slidenum">
              <a:rPr lang="en-GB"/>
              <a:pPr/>
              <a:t>43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DFCBFF-91DA-4C4E-A058-CBBDFE8DBC93}" type="slidenum">
              <a:rPr lang="en-GB"/>
              <a:pPr/>
              <a:t>44</a:t>
            </a:fld>
            <a:endParaRPr lang="en-GB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D2E600-C91E-454C-B246-28AB33D23C6E}" type="slidenum">
              <a:rPr lang="en-GB"/>
              <a:pPr/>
              <a:t>45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760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969D13-37D4-43BC-A5C4-99E721376E9D}" type="slidenum">
              <a:rPr lang="en-GB"/>
              <a:pPr/>
              <a:t>46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1DC658-4BF3-434F-A018-63698C465252}" type="slidenum">
              <a:rPr lang="en-GB"/>
              <a:pPr/>
              <a:t>47</a:t>
            </a:fld>
            <a:endParaRPr lang="en-GB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62D56-75D8-4CA7-B7CC-58AEB4D7BCD0}" type="slidenum">
              <a:rPr lang="en-GB"/>
              <a:pPr/>
              <a:t>48</a:t>
            </a:fld>
            <a:endParaRPr lang="en-GB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FE2431-5040-4274-B895-12D333B59CC8}" type="slidenum">
              <a:rPr lang="en-GB"/>
              <a:pPr/>
              <a:t>49</a:t>
            </a:fld>
            <a:endParaRPr lang="en-GB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FE11BE-63C7-4189-A34C-0F999B3F7841}" type="slidenum">
              <a:rPr lang="en-GB"/>
              <a:pPr/>
              <a:t>50</a:t>
            </a:fld>
            <a:endParaRPr lang="en-GB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C6622-1B8D-4F15-87D6-C7DBADBBEC15}" type="slidenum">
              <a:rPr lang="en-GB"/>
              <a:pPr/>
              <a:t>51</a:t>
            </a:fld>
            <a:endParaRPr lang="en-GB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0B96EB-FF51-44D8-80B0-D723DDF3C3F9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9188" cy="4525962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D_c</a:t>
            </a:r>
            <a:r>
              <a:rPr lang="en-US" dirty="0" smtClean="0"/>
              <a:t>  = complete data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9463B9-32FB-43A1-B6E7-C38ACB0D374B}" type="slidenum">
              <a:rPr lang="en-GB"/>
              <a:pPr/>
              <a:t>52</a:t>
            </a:fld>
            <a:endParaRPr lang="en-GB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8053E-E876-4ACC-8171-0AB914F49D54}" type="slidenum">
              <a:rPr lang="en-GB"/>
              <a:pPr/>
              <a:t>53</a:t>
            </a:fld>
            <a:endParaRPr lang="en-GB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C6737-B1CF-4EA4-91CF-1CC953CEFB38}" type="slidenum">
              <a:rPr lang="en-GB"/>
              <a:pPr/>
              <a:t>54</a:t>
            </a:fld>
            <a:endParaRPr lang="en-GB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7786D1-E457-45F1-8660-8D2A92795A58}" type="slidenum">
              <a:rPr lang="en-GB"/>
              <a:pPr/>
              <a:t>55</a:t>
            </a:fld>
            <a:endParaRPr lang="en-GB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3663" y="763588"/>
            <a:ext cx="5024437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39679A-9AD4-4EE2-862F-F154052B724B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918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2D7034-381B-4EED-B40F-FFAA9CD98D8C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9188" cy="4525962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Large data case:  maximum likelihood solution – the</a:t>
            </a:r>
            <a:r>
              <a:rPr lang="en-US" baseline="0" dirty="0" smtClean="0"/>
              <a:t> thing we would have done before taking this course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367B30-AD36-44DF-8374-7119A9D38F0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5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Prove equality when q(</a:t>
            </a:r>
            <a:r>
              <a:rPr lang="en-US" dirty="0" err="1" smtClean="0"/>
              <a:t>h|v</a:t>
            </a:r>
            <a:r>
              <a:rPr lang="en-US" dirty="0" smtClean="0"/>
              <a:t>)=p(</a:t>
            </a:r>
            <a:r>
              <a:rPr lang="en-US" dirty="0" err="1" smtClean="0"/>
              <a:t>h|v,Theta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367B30-AD36-44DF-8374-7119A9D38F0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1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suppose theta is the mean of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can compute partial log(</a:t>
            </a:r>
            <a:r>
              <a:rPr lang="en-US" baseline="0" dirty="0" err="1" smtClean="0"/>
              <a:t>v,h|theta</a:t>
            </a:r>
            <a:r>
              <a:rPr lang="en-US" baseline="0" dirty="0" smtClean="0"/>
              <a:t>) analytically</a:t>
            </a:r>
          </a:p>
          <a:p>
            <a:r>
              <a:rPr lang="en-US" baseline="0" dirty="0" smtClean="0"/>
              <a:t>can use sampling to obtain p(</a:t>
            </a:r>
            <a:r>
              <a:rPr lang="en-US" baseline="0" dirty="0" err="1" smtClean="0"/>
              <a:t>h|v,theta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367B30-AD36-44DF-8374-7119A9D38F0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2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E873CC-3951-421F-98A2-B65115E9A492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9188" cy="4525962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5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9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9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2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1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6" y="302741"/>
            <a:ext cx="2268141" cy="6450224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636411" cy="64502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36"/>
            <a:ext cx="9042400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7" y="6886579"/>
            <a:ext cx="2317750" cy="5206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9"/>
            <a:ext cx="3165475" cy="5206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9"/>
            <a:ext cx="2317750" cy="52069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7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7"/>
            <a:ext cx="4459288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6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24" y="1511939"/>
            <a:ext cx="9240573" cy="5241024"/>
          </a:xfrm>
        </p:spPr>
        <p:txBody>
          <a:bodyPr/>
          <a:lstStyle>
            <a:lvl1pPr marL="99616" indent="-99616">
              <a:spcBef>
                <a:spcPts val="218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98461">
              <a:spcBef>
                <a:spcPts val="2180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98078">
              <a:spcBef>
                <a:spcPts val="1307"/>
              </a:spcBef>
              <a:buFont typeface="Calibri" pitchFamily="34" charset="0"/>
              <a:buChar char=" "/>
              <a:defRPr/>
            </a:lvl3pPr>
            <a:lvl4pPr marL="846732">
              <a:spcBef>
                <a:spcPts val="130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73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2" y="4857803"/>
            <a:ext cx="8568531" cy="150143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2" y="3204120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0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4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92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49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988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486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984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3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3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0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692184"/>
            <a:ext cx="4454027" cy="70521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8078" indent="0">
              <a:buNone/>
              <a:defRPr sz="2200" b="1"/>
            </a:lvl2pPr>
            <a:lvl3pPr marL="996154" indent="0">
              <a:buNone/>
              <a:defRPr sz="2000" b="1"/>
            </a:lvl3pPr>
            <a:lvl4pPr marL="1494235" indent="0">
              <a:buNone/>
              <a:defRPr sz="1800" b="1"/>
            </a:lvl4pPr>
            <a:lvl5pPr marL="1992312" indent="0">
              <a:buNone/>
              <a:defRPr sz="1800" b="1"/>
            </a:lvl5pPr>
            <a:lvl6pPr marL="2490390" indent="0">
              <a:buNone/>
              <a:defRPr sz="1800" b="1"/>
            </a:lvl6pPr>
            <a:lvl7pPr marL="2988465" indent="0">
              <a:buNone/>
              <a:defRPr sz="1800" b="1"/>
            </a:lvl7pPr>
            <a:lvl8pPr marL="3486544" indent="0">
              <a:buNone/>
              <a:defRPr sz="1800" b="1"/>
            </a:lvl8pPr>
            <a:lvl9pPr marL="398462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397398"/>
            <a:ext cx="4454027" cy="43555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26" y="1692184"/>
            <a:ext cx="4455776" cy="70521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98078" indent="0">
              <a:buNone/>
              <a:defRPr sz="2200" b="1"/>
            </a:lvl2pPr>
            <a:lvl3pPr marL="996154" indent="0">
              <a:buNone/>
              <a:defRPr sz="2000" b="1"/>
            </a:lvl3pPr>
            <a:lvl4pPr marL="1494235" indent="0">
              <a:buNone/>
              <a:defRPr sz="1800" b="1"/>
            </a:lvl4pPr>
            <a:lvl5pPr marL="1992312" indent="0">
              <a:buNone/>
              <a:defRPr sz="1800" b="1"/>
            </a:lvl5pPr>
            <a:lvl6pPr marL="2490390" indent="0">
              <a:buNone/>
              <a:defRPr sz="1800" b="1"/>
            </a:lvl6pPr>
            <a:lvl7pPr marL="2988465" indent="0">
              <a:buNone/>
              <a:defRPr sz="1800" b="1"/>
            </a:lvl7pPr>
            <a:lvl8pPr marL="3486544" indent="0">
              <a:buNone/>
              <a:defRPr sz="1800" b="1"/>
            </a:lvl8pPr>
            <a:lvl9pPr marL="398462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26" y="2397398"/>
            <a:ext cx="4455776" cy="43555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4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9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6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5"/>
            <a:ext cx="5635349" cy="6451973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6" y="1581939"/>
            <a:ext cx="3316456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98078" indent="0">
              <a:buNone/>
              <a:defRPr sz="1300"/>
            </a:lvl2pPr>
            <a:lvl3pPr marL="996154" indent="0">
              <a:buNone/>
              <a:defRPr sz="1100"/>
            </a:lvl3pPr>
            <a:lvl4pPr marL="1494235" indent="0">
              <a:buNone/>
              <a:defRPr sz="1000"/>
            </a:lvl4pPr>
            <a:lvl5pPr marL="1992312" indent="0">
              <a:buNone/>
              <a:defRPr sz="1000"/>
            </a:lvl5pPr>
            <a:lvl6pPr marL="2490390" indent="0">
              <a:buNone/>
              <a:defRPr sz="1000"/>
            </a:lvl6pPr>
            <a:lvl7pPr marL="2988465" indent="0">
              <a:buNone/>
              <a:defRPr sz="1000"/>
            </a:lvl7pPr>
            <a:lvl8pPr marL="3486544" indent="0">
              <a:buNone/>
              <a:defRPr sz="1000"/>
            </a:lvl8pPr>
            <a:lvl9pPr marL="398462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1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3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2"/>
            <a:ext cx="6048375" cy="4535805"/>
          </a:xfrm>
        </p:spPr>
        <p:txBody>
          <a:bodyPr/>
          <a:lstStyle>
            <a:lvl1pPr marL="0" indent="0">
              <a:buNone/>
              <a:defRPr sz="3400"/>
            </a:lvl1pPr>
            <a:lvl2pPr marL="498078" indent="0">
              <a:buNone/>
              <a:defRPr sz="3100"/>
            </a:lvl2pPr>
            <a:lvl3pPr marL="996154" indent="0">
              <a:buNone/>
              <a:defRPr sz="2500"/>
            </a:lvl3pPr>
            <a:lvl4pPr marL="1494235" indent="0">
              <a:buNone/>
              <a:defRPr sz="2200"/>
            </a:lvl4pPr>
            <a:lvl5pPr marL="1992312" indent="0">
              <a:buNone/>
              <a:defRPr sz="2200"/>
            </a:lvl5pPr>
            <a:lvl6pPr marL="2490390" indent="0">
              <a:buNone/>
              <a:defRPr sz="2200"/>
            </a:lvl6pPr>
            <a:lvl7pPr marL="2988465" indent="0">
              <a:buNone/>
              <a:defRPr sz="2200"/>
            </a:lvl7pPr>
            <a:lvl8pPr marL="3486544" indent="0">
              <a:buNone/>
              <a:defRPr sz="2200"/>
            </a:lvl8pPr>
            <a:lvl9pPr marL="398462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7"/>
            <a:ext cx="6048375" cy="887211"/>
          </a:xfrm>
        </p:spPr>
        <p:txBody>
          <a:bodyPr/>
          <a:lstStyle>
            <a:lvl1pPr marL="0" indent="0">
              <a:buNone/>
              <a:defRPr sz="1400"/>
            </a:lvl1pPr>
            <a:lvl2pPr marL="498078" indent="0">
              <a:buNone/>
              <a:defRPr sz="1300"/>
            </a:lvl2pPr>
            <a:lvl3pPr marL="996154" indent="0">
              <a:buNone/>
              <a:defRPr sz="1100"/>
            </a:lvl3pPr>
            <a:lvl4pPr marL="1494235" indent="0">
              <a:buNone/>
              <a:defRPr sz="1000"/>
            </a:lvl4pPr>
            <a:lvl5pPr marL="1992312" indent="0">
              <a:buNone/>
              <a:defRPr sz="1000"/>
            </a:lvl5pPr>
            <a:lvl6pPr marL="2490390" indent="0">
              <a:buNone/>
              <a:defRPr sz="1000"/>
            </a:lvl6pPr>
            <a:lvl7pPr marL="2988465" indent="0">
              <a:buNone/>
              <a:defRPr sz="1000"/>
            </a:lvl7pPr>
            <a:lvl8pPr marL="3486544" indent="0">
              <a:buNone/>
              <a:defRPr sz="1000"/>
            </a:lvl8pPr>
            <a:lvl9pPr marL="398462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0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923960"/>
          </a:xfrm>
          <a:prstGeom prst="rect">
            <a:avLst/>
          </a:prstGeom>
        </p:spPr>
        <p:txBody>
          <a:bodyPr vert="horz" lIns="99637" tIns="49817" rIns="99637" bIns="498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3950"/>
            <a:ext cx="9072563" cy="5409018"/>
          </a:xfrm>
          <a:prstGeom prst="rect">
            <a:avLst/>
          </a:prstGeom>
        </p:spPr>
        <p:txBody>
          <a:bodyPr vert="horz" lIns="99637" tIns="49817" rIns="99637" bIns="4981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2"/>
            <a:ext cx="2352146" cy="402484"/>
          </a:xfrm>
          <a:prstGeom prst="rect">
            <a:avLst/>
          </a:prstGeom>
        </p:spPr>
        <p:txBody>
          <a:bodyPr vert="horz" lIns="99637" tIns="49817" rIns="99637" bIns="498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2"/>
            <a:ext cx="3192198" cy="402484"/>
          </a:xfrm>
          <a:prstGeom prst="rect">
            <a:avLst/>
          </a:prstGeom>
        </p:spPr>
        <p:txBody>
          <a:bodyPr vert="horz" lIns="99637" tIns="49817" rIns="99637" bIns="498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4"/>
          </a:xfrm>
          <a:prstGeom prst="rect">
            <a:avLst/>
          </a:prstGeom>
        </p:spPr>
        <p:txBody>
          <a:bodyPr vert="horz" lIns="99637" tIns="49817" rIns="99637" bIns="498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96362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96362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78981" indent="-278981" algn="l" defTabSz="996362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98183" indent="-99637" algn="l" defTabSz="996362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5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47273" indent="-249089" algn="l" defTabSz="996362" rtl="0" eaLnBrk="1" latinLnBrk="0" hangingPunct="1">
        <a:spcBef>
          <a:spcPct val="20000"/>
        </a:spcBef>
        <a:buFont typeface="Wingdings" pitchFamily="2" charset="2"/>
        <a:buChar char="§"/>
        <a:defRPr sz="25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96362" indent="0" algn="l" defTabSz="996362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39997" indent="-249089" algn="l" defTabSz="9963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177" indent="-249089" algn="l" defTabSz="9963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358" indent="-249089" algn="l" defTabSz="9963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538" indent="-249089" algn="l" defTabSz="9963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83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362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48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26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07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086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268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447" algn="l" defTabSz="9963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8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2014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PSYC 5835 </a:t>
            </a:r>
            <a:r>
              <a:rPr lang="en-US" dirty="0"/>
              <a:t>- Thinking </a:t>
            </a:r>
            <a:r>
              <a:rPr lang="en-US" dirty="0" err="1" smtClean="0"/>
              <a:t>Proseminar</a:t>
            </a:r>
            <a:r>
              <a:rPr lang="en-US" dirty="0" smtClean="0"/>
              <a:t> – Matt Jones</a:t>
            </a:r>
            <a:endParaRPr lang="en-US" dirty="0"/>
          </a:p>
          <a:p>
            <a:r>
              <a:rPr lang="en-US" b="0" dirty="0"/>
              <a:t>Provides beginning Ph.D. students with a basic introduction to research on complex human cognition, including reasoning, problem solving, decision making, analogy, concept learning, and knowledge representation.  Will include consideration of theoretical, behavioral, and cognitive neuroscience perspectives.  </a:t>
            </a:r>
            <a:r>
              <a:rPr lang="en-US" b="0" dirty="0" smtClean="0"/>
              <a:t>Graduate </a:t>
            </a:r>
            <a:r>
              <a:rPr lang="en-US" b="0" dirty="0"/>
              <a:t>students in all programs and advanced undergraduates welcome with instructor consent.</a:t>
            </a:r>
            <a:endParaRPr lang="en-US" dirty="0"/>
          </a:p>
          <a:p>
            <a:r>
              <a:rPr lang="en-US" b="0" dirty="0"/>
              <a:t/>
            </a:r>
            <a:br>
              <a:rPr lang="en-US" b="0" dirty="0"/>
            </a:br>
            <a:endParaRPr lang="en-US" dirty="0"/>
          </a:p>
          <a:p>
            <a:r>
              <a:rPr lang="en-US" b="0" dirty="0"/>
              <a:t>Wednesdays </a:t>
            </a:r>
            <a:r>
              <a:rPr lang="en-US" dirty="0"/>
              <a:t>1100AM-1240PM</a:t>
            </a:r>
            <a:endParaRPr lang="en-US" dirty="0"/>
          </a:p>
          <a:p>
            <a:r>
              <a:rPr lang="en-US" dirty="0" err="1" smtClean="0"/>
              <a:t>mcj@colorado.edu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6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Scheme for picking values of missing data and hidden variables that maximizes data likelihood</a:t>
            </a:r>
          </a:p>
          <a:p>
            <a:r>
              <a:rPr lang="en-US" dirty="0" smtClean="0"/>
              <a:t>E.g., population of Laughing Goat</a:t>
            </a:r>
          </a:p>
          <a:p>
            <a:pPr lvl="1"/>
            <a:r>
              <a:rPr lang="en-US" dirty="0" smtClean="0"/>
              <a:t>baby stroller, diapers, </a:t>
            </a:r>
            <a:r>
              <a:rPr lang="en-US" dirty="0" err="1" smtClean="0"/>
              <a:t>lycra</a:t>
            </a:r>
            <a:r>
              <a:rPr lang="en-US" dirty="0" smtClean="0"/>
              <a:t> pants</a:t>
            </a:r>
          </a:p>
          <a:p>
            <a:pPr lvl="1"/>
            <a:r>
              <a:rPr lang="en-US" dirty="0" smtClean="0"/>
              <a:t>backpack, saggy pants</a:t>
            </a:r>
          </a:p>
          <a:p>
            <a:pPr lvl="1"/>
            <a:r>
              <a:rPr lang="en-US" dirty="0" smtClean="0"/>
              <a:t>baby stroller, diapers</a:t>
            </a:r>
          </a:p>
          <a:p>
            <a:pPr lvl="1"/>
            <a:r>
              <a:rPr lang="en-US" dirty="0" smtClean="0"/>
              <a:t>backpack, computer, saggy pants</a:t>
            </a:r>
          </a:p>
          <a:p>
            <a:pPr lvl="1"/>
            <a:r>
              <a:rPr lang="en-US" dirty="0" smtClean="0"/>
              <a:t>diapers, </a:t>
            </a:r>
            <a:r>
              <a:rPr lang="en-US" dirty="0" err="1" smtClean="0"/>
              <a:t>lycra</a:t>
            </a:r>
            <a:endParaRPr lang="en-US" dirty="0" smtClean="0"/>
          </a:p>
          <a:p>
            <a:pPr lvl="1"/>
            <a:r>
              <a:rPr lang="en-US" dirty="0" smtClean="0"/>
              <a:t>computer, saggy pants</a:t>
            </a:r>
          </a:p>
          <a:p>
            <a:pPr lvl="1"/>
            <a:r>
              <a:rPr lang="en-US" dirty="0" smtClean="0"/>
              <a:t>backpack, saggy pants</a:t>
            </a:r>
          </a:p>
        </p:txBody>
      </p:sp>
    </p:spTree>
    <p:extLst>
      <p:ext uri="{BB962C8B-B14F-4D97-AF65-F5344CB8AC3E}">
        <p14:creationId xmlns:p14="http://schemas.microsoft.com/office/powerpoint/2010/main" val="7910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4" y="1265237"/>
            <a:ext cx="9240573" cy="58492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Formally</a:t>
            </a:r>
          </a:p>
          <a:p>
            <a:pPr lvl="1"/>
            <a:r>
              <a:rPr lang="en-US" dirty="0" smtClean="0"/>
              <a:t>V: visible variables</a:t>
            </a:r>
          </a:p>
          <a:p>
            <a:pPr lvl="1"/>
            <a:r>
              <a:rPr lang="en-US" dirty="0" smtClean="0"/>
              <a:t>H: hidden variables</a:t>
            </a:r>
          </a:p>
          <a:p>
            <a:pPr lvl="1"/>
            <a:r>
              <a:rPr lang="en-US" dirty="0" err="1" smtClean="0"/>
              <a:t>θ</a:t>
            </a:r>
            <a:r>
              <a:rPr lang="en-US" dirty="0" smtClean="0"/>
              <a:t>: model parameters</a:t>
            </a:r>
          </a:p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V,H|θ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Learn model parameters </a:t>
            </a:r>
            <a:r>
              <a:rPr lang="en-US" dirty="0" err="1" smtClean="0"/>
              <a:t>θ</a:t>
            </a:r>
            <a:r>
              <a:rPr lang="en-US" dirty="0" smtClean="0"/>
              <a:t> in the absence of H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θ</a:t>
            </a:r>
            <a:r>
              <a:rPr lang="en-US" dirty="0" smtClean="0"/>
              <a:t> that maximizes P(</a:t>
            </a:r>
            <a:r>
              <a:rPr lang="en-US" dirty="0" err="1" smtClean="0"/>
              <a:t>V|θ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329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 (Barber, Chapter 11)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1739" y="3703637"/>
            <a:ext cx="9240573" cy="3733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Bound on marginal likelihood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equality only when q(</a:t>
            </a:r>
            <a:r>
              <a:rPr lang="en-US" dirty="0" err="1" smtClean="0"/>
              <a:t>h|v</a:t>
            </a:r>
            <a:r>
              <a:rPr lang="en-US" dirty="0" smtClean="0"/>
              <a:t>)=p(</a:t>
            </a:r>
            <a:r>
              <a:rPr lang="en-US" dirty="0" err="1" smtClean="0"/>
              <a:t>h|v,θ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E-step: for fixed </a:t>
            </a:r>
            <a:r>
              <a:rPr lang="en-US" dirty="0" err="1" smtClean="0"/>
              <a:t>θ</a:t>
            </a:r>
            <a:r>
              <a:rPr lang="en-US" dirty="0" smtClean="0"/>
              <a:t>, find q(</a:t>
            </a:r>
            <a:r>
              <a:rPr lang="en-US" dirty="0" err="1" smtClean="0"/>
              <a:t>h|v</a:t>
            </a:r>
            <a:r>
              <a:rPr lang="en-US" dirty="0" smtClean="0"/>
              <a:t>) that maximizes RHS</a:t>
            </a:r>
          </a:p>
          <a:p>
            <a:pPr lvl="1"/>
            <a:r>
              <a:rPr lang="en-US" dirty="0" smtClean="0"/>
              <a:t>M-step: for fixed q, find </a:t>
            </a:r>
            <a:r>
              <a:rPr lang="en-US" dirty="0" err="1"/>
              <a:t>θ</a:t>
            </a:r>
            <a:r>
              <a:rPr lang="en-US" dirty="0" smtClean="0"/>
              <a:t> that maximizes RHS</a:t>
            </a:r>
          </a:p>
          <a:p>
            <a:pPr lvl="1"/>
            <a:r>
              <a:rPr lang="en-US" dirty="0" smtClean="0"/>
              <a:t>if each step maximizes RHS, it’s also improving LHS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0" y="1112837"/>
            <a:ext cx="8948082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4" y="1511939"/>
            <a:ext cx="9240573" cy="55444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Guaranteed to find local optimum of </a:t>
            </a:r>
            <a:r>
              <a:rPr lang="en-US" dirty="0" err="1" smtClean="0"/>
              <a:t>θ</a:t>
            </a:r>
            <a:endParaRPr lang="en-US" dirty="0" smtClean="0"/>
          </a:p>
          <a:p>
            <a:r>
              <a:rPr lang="en-US" dirty="0" smtClean="0"/>
              <a:t>Sketch of proof</a:t>
            </a:r>
          </a:p>
          <a:p>
            <a:pPr lvl="1"/>
            <a:r>
              <a:rPr lang="en-US" dirty="0"/>
              <a:t>Bound on marginal likelihood</a:t>
            </a:r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equality only when q(</a:t>
            </a:r>
            <a:r>
              <a:rPr lang="en-US" dirty="0" err="1"/>
              <a:t>h|v</a:t>
            </a:r>
            <a:r>
              <a:rPr lang="en-US" dirty="0"/>
              <a:t>)=p(</a:t>
            </a:r>
            <a:r>
              <a:rPr lang="en-US" dirty="0" err="1"/>
              <a:t>h|v,θ</a:t>
            </a:r>
            <a:r>
              <a:rPr lang="en-US" dirty="0" smtClean="0"/>
              <a:t>)   </a:t>
            </a:r>
          </a:p>
          <a:p>
            <a:pPr lvl="1"/>
            <a:r>
              <a:rPr lang="en-US" dirty="0" smtClean="0"/>
              <a:t>E</a:t>
            </a:r>
            <a:r>
              <a:rPr lang="en-US" dirty="0"/>
              <a:t>-step: for fixed </a:t>
            </a:r>
            <a:r>
              <a:rPr lang="en-US" dirty="0" err="1"/>
              <a:t>θ</a:t>
            </a:r>
            <a:r>
              <a:rPr lang="en-US" dirty="0"/>
              <a:t>, find q(</a:t>
            </a:r>
            <a:r>
              <a:rPr lang="en-US" dirty="0" err="1"/>
              <a:t>h|v</a:t>
            </a:r>
            <a:r>
              <a:rPr lang="en-US" dirty="0"/>
              <a:t>) that maximizes </a:t>
            </a:r>
            <a:r>
              <a:rPr lang="en-US" dirty="0" smtClean="0"/>
              <a:t>RHS</a:t>
            </a:r>
          </a:p>
          <a:p>
            <a:pPr lvl="1"/>
            <a:r>
              <a:rPr lang="en-US" dirty="0" smtClean="0"/>
              <a:t>M</a:t>
            </a:r>
            <a:r>
              <a:rPr lang="en-US" dirty="0"/>
              <a:t>-step: for fixed q, find </a:t>
            </a:r>
            <a:r>
              <a:rPr lang="en-US" dirty="0" err="1"/>
              <a:t>θ</a:t>
            </a:r>
            <a:r>
              <a:rPr lang="en-US" dirty="0"/>
              <a:t> that maximizes </a:t>
            </a:r>
            <a:r>
              <a:rPr lang="en-US" dirty="0" smtClean="0"/>
              <a:t>RHS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each step maximizes RHS, it’s also improving </a:t>
            </a:r>
            <a:r>
              <a:rPr lang="en-US" dirty="0" smtClean="0"/>
              <a:t>LHS</a:t>
            </a:r>
          </a:p>
          <a:p>
            <a:pPr lvl="2"/>
            <a:r>
              <a:rPr lang="en-US" dirty="0" smtClean="0"/>
              <a:t>technically, it’s not lowering LHS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12" y="3322637"/>
            <a:ext cx="6705600" cy="9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7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4" y="4008437"/>
            <a:ext cx="9240573" cy="27445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Contours are of the lower bound</a:t>
            </a:r>
          </a:p>
          <a:p>
            <a:r>
              <a:rPr lang="en-US" dirty="0" smtClean="0"/>
              <a:t>Note alternating steps along </a:t>
            </a:r>
            <a:r>
              <a:rPr lang="en-US" dirty="0" err="1" smtClean="0"/>
              <a:t>θ</a:t>
            </a:r>
            <a:r>
              <a:rPr lang="en-US" dirty="0" smtClean="0"/>
              <a:t> and q axes</a:t>
            </a:r>
          </a:p>
          <a:p>
            <a:pPr lvl="1"/>
            <a:r>
              <a:rPr lang="en-US" dirty="0" smtClean="0"/>
              <a:t>note that steps are not gradient steps and can be large</a:t>
            </a:r>
          </a:p>
          <a:p>
            <a:r>
              <a:rPr lang="en-US" dirty="0" smtClean="0"/>
              <a:t>Choice of initial </a:t>
            </a:r>
            <a:r>
              <a:rPr lang="en-US" dirty="0" err="1" smtClean="0"/>
              <a:t>θ</a:t>
            </a:r>
            <a:r>
              <a:rPr lang="en-US" dirty="0" smtClean="0"/>
              <a:t> determines local likelihood optimum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2" y="1341437"/>
            <a:ext cx="8785412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5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 Vs.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 means</a:t>
            </a:r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choose some initial values of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assign each data point to the closest cluster</a:t>
            </a:r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recalculate  the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r>
              <a:rPr lang="en-US" dirty="0" smtClean="0"/>
              <a:t> to be the means of the set of points assigned to cluster k</a:t>
            </a:r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iterate to step 2</a:t>
            </a:r>
            <a:endParaRPr lang="en-US" dirty="0"/>
          </a:p>
          <a:p>
            <a:pPr marL="633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4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K-means Clustering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285" y="1889919"/>
            <a:ext cx="9135566" cy="4803544"/>
          </a:xfrm>
        </p:spPr>
      </p:pic>
      <p:sp>
        <p:nvSpPr>
          <p:cNvPr id="3" name="TextBox 2"/>
          <p:cNvSpPr txBox="1"/>
          <p:nvPr/>
        </p:nvSpPr>
        <p:spPr>
          <a:xfrm>
            <a:off x="1055591" y="7233560"/>
            <a:ext cx="8328121" cy="280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/>
              </a:rPr>
              <a:t>From C. Bishop, </a:t>
            </a:r>
            <a:r>
              <a:rPr lang="en-US" sz="2400" i="1" dirty="0" smtClean="0">
                <a:solidFill>
                  <a:srgbClr val="7030A0"/>
                </a:solidFill>
                <a:latin typeface="Arial"/>
              </a:rPr>
              <a:t>Pattern Recognition and Machine Learning</a:t>
            </a:r>
            <a:endParaRPr lang="en-US" sz="2400" i="1" dirty="0" smtClean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77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K-means Clustering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794" y="2047413"/>
            <a:ext cx="4331518" cy="4252317"/>
          </a:xfrm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823" y="1968666"/>
            <a:ext cx="4331519" cy="43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24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K-means Clustering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285" y="1968666"/>
            <a:ext cx="9214321" cy="4803543"/>
          </a:xfrm>
        </p:spPr>
      </p:pic>
    </p:spTree>
    <p:extLst>
      <p:ext uri="{BB962C8B-B14F-4D97-AF65-F5344CB8AC3E}">
        <p14:creationId xmlns:p14="http://schemas.microsoft.com/office/powerpoint/2010/main" val="377240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K-means Clustering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39" y="2126160"/>
            <a:ext cx="8978057" cy="4567304"/>
          </a:xfrm>
        </p:spPr>
      </p:pic>
    </p:spTree>
    <p:extLst>
      <p:ext uri="{BB962C8B-B14F-4D97-AF65-F5344CB8AC3E}">
        <p14:creationId xmlns:p14="http://schemas.microsoft.com/office/powerpoint/2010/main" val="294664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In Bayesian </a:t>
            </a:r>
            <a:r>
              <a:rPr lang="en-US" dirty="0" smtClean="0"/>
              <a:t>Networks:</a:t>
            </a:r>
            <a:br>
              <a:rPr lang="en-US" dirty="0" smtClean="0"/>
            </a:br>
            <a:r>
              <a:rPr lang="en-US" dirty="0" smtClean="0"/>
              <a:t>Missing Data And Hidden Variables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 Vs.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means</a:t>
            </a:r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choose some initial values of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assign each data point to the closest cluster</a:t>
            </a:r>
          </a:p>
          <a:p>
            <a:pPr marL="733447" lvl="2" indent="-514350">
              <a:buFont typeface="+mj-lt"/>
              <a:buAutoNum type="arabicPeriod"/>
            </a:pPr>
            <a:endParaRPr lang="en-US" dirty="0" smtClean="0"/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recalculate  the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r>
              <a:rPr lang="en-US" dirty="0" smtClean="0"/>
              <a:t> to be the means of the set of points assigned to cluster k</a:t>
            </a:r>
          </a:p>
          <a:p>
            <a:pPr marL="733447" lvl="2" indent="-514350">
              <a:buFont typeface="+mj-lt"/>
              <a:buAutoNum type="arabicPeriod"/>
            </a:pPr>
            <a:endParaRPr lang="en-US" dirty="0" smtClean="0"/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iterate to step 2</a:t>
            </a:r>
            <a:endParaRPr lang="en-US" dirty="0"/>
          </a:p>
          <a:p>
            <a:pPr marL="633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8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 Vs.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</a:t>
            </a:r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choose some initial values of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probabilistically assign each data point to clusters</a:t>
            </a:r>
          </a:p>
          <a:p>
            <a:pPr marL="733447" lvl="2" indent="-514350">
              <a:buFont typeface="+mj-lt"/>
              <a:buAutoNum type="arabicPeriod"/>
            </a:pPr>
            <a:r>
              <a:rPr lang="en-US" dirty="0" smtClean="0"/>
              <a:t>P(Z=</a:t>
            </a:r>
            <a:r>
              <a:rPr lang="en-US" dirty="0" err="1" smtClean="0"/>
              <a:t>k|μ</a:t>
            </a:r>
            <a:r>
              <a:rPr lang="en-US" dirty="0" smtClean="0"/>
              <a:t>)</a:t>
            </a:r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recalculate  the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r>
              <a:rPr lang="en-US" dirty="0" smtClean="0"/>
              <a:t> to be the weighted mean of the set of points</a:t>
            </a:r>
          </a:p>
          <a:p>
            <a:pPr marL="733447" lvl="2" indent="-514350">
              <a:buFont typeface="+mj-lt"/>
              <a:buAutoNum type="arabicPeriod"/>
            </a:pPr>
            <a:r>
              <a:rPr lang="en-US" dirty="0" smtClean="0"/>
              <a:t>weight by P(Z=</a:t>
            </a:r>
            <a:r>
              <a:rPr lang="en-US" dirty="0" err="1" smtClean="0"/>
              <a:t>k|μ</a:t>
            </a:r>
            <a:r>
              <a:rPr lang="en-US" dirty="0" smtClean="0"/>
              <a:t>)</a:t>
            </a:r>
          </a:p>
          <a:p>
            <a:pPr marL="633830" lvl="1" indent="-514350">
              <a:buFont typeface="+mj-lt"/>
              <a:buAutoNum type="arabicPeriod"/>
            </a:pPr>
            <a:r>
              <a:rPr lang="en-US" dirty="0" smtClean="0"/>
              <a:t>iterate to step 2</a:t>
            </a:r>
            <a:endParaRPr lang="en-US" dirty="0"/>
          </a:p>
          <a:p>
            <a:pPr marL="633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8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EM for Gaussian Mixtures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39" y="1889919"/>
            <a:ext cx="8899302" cy="4724797"/>
          </a:xfrm>
        </p:spPr>
      </p:pic>
    </p:spTree>
    <p:extLst>
      <p:ext uri="{BB962C8B-B14F-4D97-AF65-F5344CB8AC3E}">
        <p14:creationId xmlns:p14="http://schemas.microsoft.com/office/powerpoint/2010/main" val="380591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EM for Gaussian Mixtures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40" y="2204906"/>
            <a:ext cx="4331519" cy="4567304"/>
          </a:xfrm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578" y="2204905"/>
            <a:ext cx="4252764" cy="44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2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EM for Gaussian Mixtures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305" y="1811173"/>
            <a:ext cx="8584282" cy="4724797"/>
          </a:xfrm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18" y="6651465"/>
            <a:ext cx="9513590" cy="51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1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 of EM</a:t>
            </a:r>
          </a:p>
          <a:p>
            <a:pPr lvl="1"/>
            <a:r>
              <a:rPr lang="en-US" dirty="0" smtClean="0"/>
              <a:t>also deals with missing data and hidden variables</a:t>
            </a:r>
          </a:p>
          <a:p>
            <a:r>
              <a:rPr lang="en-US" dirty="0" smtClean="0"/>
              <a:t>Produces posterior on parameters</a:t>
            </a:r>
          </a:p>
          <a:p>
            <a:pPr lvl="1"/>
            <a:r>
              <a:rPr lang="en-US" dirty="0" smtClean="0"/>
              <a:t>not just ML solution</a:t>
            </a:r>
          </a:p>
          <a:p>
            <a:r>
              <a:rPr lang="en-US" dirty="0" smtClean="0"/>
              <a:t>Basic (0</a:t>
            </a:r>
            <a:r>
              <a:rPr lang="en-US" baseline="30000" dirty="0" smtClean="0"/>
              <a:t>th</a:t>
            </a:r>
            <a:r>
              <a:rPr lang="en-US" dirty="0" smtClean="0"/>
              <a:t> order) idea</a:t>
            </a:r>
          </a:p>
          <a:p>
            <a:pPr lvl="1"/>
            <a:r>
              <a:rPr lang="en-US" dirty="0" smtClean="0"/>
              <a:t>do EM to obtain estimates of p(</a:t>
            </a:r>
            <a:r>
              <a:rPr lang="en-US" dirty="0" err="1"/>
              <a:t>θ</a:t>
            </a:r>
            <a:r>
              <a:rPr lang="en-US" dirty="0" smtClean="0"/>
              <a:t>) rather than </a:t>
            </a:r>
            <a:r>
              <a:rPr lang="en-US" dirty="0" err="1" smtClean="0"/>
              <a:t>θ</a:t>
            </a:r>
            <a:r>
              <a:rPr lang="en-US" dirty="0" smtClean="0"/>
              <a:t> 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4" y="3551237"/>
            <a:ext cx="9240573" cy="381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Assume factorized approximation of joint hidden and parameter posterior:</a:t>
            </a:r>
          </a:p>
          <a:p>
            <a:pPr marL="0" indent="0">
              <a:buNone/>
            </a:pPr>
            <a:r>
              <a:rPr lang="en-US" dirty="0" smtClean="0"/>
              <a:t>Find </a:t>
            </a:r>
            <a:r>
              <a:rPr lang="en-US" dirty="0" err="1" smtClean="0"/>
              <a:t>marginals</a:t>
            </a:r>
            <a:r>
              <a:rPr lang="en-US" dirty="0" smtClean="0"/>
              <a:t> that make this approximation as close as possible.</a:t>
            </a:r>
          </a:p>
          <a:p>
            <a:pPr marL="0" indent="0">
              <a:buNone/>
            </a:pPr>
            <a:r>
              <a:rPr lang="en-US" dirty="0" smtClean="0"/>
              <a:t>Advantage?</a:t>
            </a:r>
            <a:endParaRPr lang="en-US" dirty="0"/>
          </a:p>
          <a:p>
            <a:pPr lvl="1"/>
            <a:r>
              <a:rPr lang="en-US" dirty="0" smtClean="0"/>
              <a:t>Bayesian Occam’s razor: vaguely specified parameter is a simpler model -&gt; reduces </a:t>
            </a:r>
            <a:r>
              <a:rPr lang="en-US" dirty="0" err="1" smtClean="0"/>
              <a:t>overfitting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1265237"/>
            <a:ext cx="8836702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12" y="4237037"/>
            <a:ext cx="2133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for continuous parameters </a:t>
            </a:r>
            <a:r>
              <a:rPr lang="en-US" dirty="0" err="1" smtClean="0"/>
              <a:t>θ</a:t>
            </a:r>
            <a:endParaRPr lang="en-US" dirty="0" smtClean="0"/>
          </a:p>
          <a:p>
            <a:r>
              <a:rPr lang="en-US" dirty="0" smtClean="0"/>
              <a:t>Make small incremental steps to maximize the likelihood</a:t>
            </a:r>
          </a:p>
          <a:p>
            <a:r>
              <a:rPr lang="en-US" dirty="0" smtClean="0"/>
              <a:t>Gradient update: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27" y="2865437"/>
            <a:ext cx="2400301" cy="5334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501503"/>
              </p:ext>
            </p:extLst>
          </p:nvPr>
        </p:nvGraphicFramePr>
        <p:xfrm>
          <a:off x="3541712" y="3690937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1651000" imgH="317500" progId="Equation.DSMT4">
                  <p:embed/>
                </p:oleObj>
              </mc:Choice>
              <mc:Fallback>
                <p:oleObj name="Equation" r:id="rId5" imgW="16510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1712" y="3690937"/>
                        <a:ext cx="1651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972486" y="5410835"/>
            <a:ext cx="1144424" cy="1417002"/>
            <a:chOff x="1972486" y="5410835"/>
            <a:chExt cx="1144424" cy="1417002"/>
          </a:xfrm>
        </p:grpSpPr>
        <p:sp>
          <p:nvSpPr>
            <p:cNvPr id="8" name="TextBox 7"/>
            <p:cNvSpPr txBox="1"/>
            <p:nvPr/>
          </p:nvSpPr>
          <p:spPr>
            <a:xfrm>
              <a:off x="1972486" y="6472943"/>
              <a:ext cx="1144424" cy="354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  <a:latin typeface="Arial"/>
                </a:rPr>
                <a:t>swap</a:t>
              </a:r>
              <a:endParaRPr lang="en-US" sz="2400" dirty="0" smtClean="0">
                <a:solidFill>
                  <a:srgbClr val="7030A0"/>
                </a:solidFill>
                <a:latin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62152" y="5410835"/>
              <a:ext cx="579332" cy="868998"/>
            </a:xfrm>
            <a:prstGeom prst="roundRect">
              <a:avLst/>
            </a:prstGeom>
            <a:solidFill>
              <a:srgbClr val="660066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12" y="4541837"/>
            <a:ext cx="5451021" cy="71410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20712" y="5603945"/>
            <a:ext cx="9067800" cy="766692"/>
            <a:chOff x="620712" y="5603945"/>
            <a:chExt cx="9067800" cy="766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0712" y="5603945"/>
              <a:ext cx="8850903" cy="70807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774112" y="5761037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97912" y="5837237"/>
              <a:ext cx="838200" cy="3697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527780" y="3703637"/>
            <a:ext cx="4541732" cy="2438400"/>
            <a:chOff x="5527780" y="3703637"/>
            <a:chExt cx="4541732" cy="2438400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43162"/>
                </p:ext>
              </p:extLst>
            </p:nvPr>
          </p:nvGraphicFramePr>
          <p:xfrm>
            <a:off x="6411912" y="3703637"/>
            <a:ext cx="3657600" cy="1442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10" imgW="4508500" imgH="1778000" progId="Equation.DSMT4">
                    <p:embed/>
                  </p:oleObj>
                </mc:Choice>
                <mc:Fallback>
                  <p:oleObj name="Equation" r:id="rId10" imgW="4508500" imgH="1778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11912" y="3703637"/>
                          <a:ext cx="3657600" cy="1442434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9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ounded Rectangle 15"/>
            <p:cNvSpPr/>
            <p:nvPr/>
          </p:nvSpPr>
          <p:spPr>
            <a:xfrm>
              <a:off x="5527780" y="5761037"/>
              <a:ext cx="1265132" cy="381000"/>
            </a:xfrm>
            <a:prstGeom prst="roundRect">
              <a:avLst/>
            </a:prstGeom>
            <a:solidFill>
              <a:schemeClr val="bg2">
                <a:lumMod val="50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78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06363"/>
            <a:ext cx="9055100" cy="1390651"/>
          </a:xfrm>
        </p:spPr>
        <p:txBody>
          <a:bodyPr>
            <a:normAutofit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All Learning Methods Apply To</a:t>
            </a:r>
            <a:br>
              <a:rPr lang="en-GB" dirty="0" smtClean="0"/>
            </a:br>
            <a:r>
              <a:rPr lang="en-GB" dirty="0" smtClean="0"/>
              <a:t>Arbitrary Local Distribution Functions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408237"/>
            <a:ext cx="9055100" cy="51514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Local distribution function performs either</a:t>
            </a:r>
          </a:p>
          <a:p>
            <a:pPr lvl="1">
              <a:lnSpc>
                <a:spcPct val="6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Probabilistic classification (discrete RVs)</a:t>
            </a:r>
          </a:p>
          <a:p>
            <a:pPr lvl="1">
              <a:lnSpc>
                <a:spcPct val="6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Probabilistic regression (continuous RVs)</a:t>
            </a:r>
          </a:p>
          <a:p>
            <a:pPr>
              <a:lnSpc>
                <a:spcPct val="12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Complete flexibility in specifying local distribution </a:t>
            </a:r>
            <a:r>
              <a:rPr lang="en-GB" dirty="0" err="1" smtClean="0"/>
              <a:t>fn</a:t>
            </a:r>
            <a:endParaRPr lang="en-GB" dirty="0" smtClean="0"/>
          </a:p>
          <a:p>
            <a:pPr lvl="1">
              <a:lnSpc>
                <a:spcPct val="6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Analytical function (e.g., homework 5)</a:t>
            </a:r>
          </a:p>
          <a:p>
            <a:pPr lvl="1">
              <a:lnSpc>
                <a:spcPct val="6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Look up table</a:t>
            </a:r>
          </a:p>
          <a:p>
            <a:pPr lvl="1">
              <a:lnSpc>
                <a:spcPct val="6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Logistic regression</a:t>
            </a:r>
          </a:p>
          <a:p>
            <a:pPr lvl="1">
              <a:lnSpc>
                <a:spcPct val="6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Neural net</a:t>
            </a:r>
          </a:p>
          <a:p>
            <a:pPr lvl="1">
              <a:lnSpc>
                <a:spcPct val="6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Etc.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725" y="1430338"/>
            <a:ext cx="4067175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435600" y="2178050"/>
            <a:ext cx="3857625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4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B8FF"/>
                </a:solidFill>
              </a:rPr>
              <a:t>LOCAL DISTRIBUTION FUNCTION</a:t>
            </a:r>
          </a:p>
        </p:txBody>
      </p:sp>
      <p:sp>
        <p:nvSpPr>
          <p:cNvPr id="31750" name="AutoShape 5"/>
          <p:cNvSpPr>
            <a:spLocks noChangeArrowheads="1"/>
          </p:cNvSpPr>
          <p:nvPr/>
        </p:nvSpPr>
        <p:spPr bwMode="auto">
          <a:xfrm>
            <a:off x="5121275" y="1489075"/>
            <a:ext cx="2011363" cy="571500"/>
          </a:xfrm>
          <a:prstGeom prst="roundRect">
            <a:avLst>
              <a:gd name="adj" fmla="val 278"/>
            </a:avLst>
          </a:prstGeom>
          <a:noFill/>
          <a:ln w="18360">
            <a:solidFill>
              <a:srgbClr val="00B8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24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Learning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Given model structure and probabilities,</a:t>
            </a:r>
            <a:br>
              <a:rPr lang="en-US" dirty="0" smtClean="0"/>
            </a:br>
            <a:r>
              <a:rPr lang="en-US" dirty="0" smtClean="0"/>
              <a:t>inferring latent variables</a:t>
            </a:r>
          </a:p>
          <a:p>
            <a:pPr lvl="1"/>
            <a:r>
              <a:rPr lang="en-US" dirty="0" smtClean="0"/>
              <a:t>Given model structure,</a:t>
            </a:r>
            <a:br>
              <a:rPr lang="en-US" dirty="0" smtClean="0"/>
            </a:br>
            <a:r>
              <a:rPr lang="en-US" dirty="0" smtClean="0"/>
              <a:t>learning model probabilities</a:t>
            </a:r>
          </a:p>
          <a:p>
            <a:pPr lvl="3"/>
            <a:r>
              <a:rPr lang="en-US" dirty="0" smtClean="0"/>
              <a:t>Complete data</a:t>
            </a:r>
          </a:p>
          <a:p>
            <a:pPr lvl="3"/>
            <a:r>
              <a:rPr lang="en-US" dirty="0" smtClean="0"/>
              <a:t>Missing data</a:t>
            </a:r>
          </a:p>
          <a:p>
            <a:pPr lvl="1"/>
            <a:r>
              <a:rPr lang="en-US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 model structure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9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Vs. Hidden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Missing</a:t>
            </a:r>
          </a:p>
          <a:p>
            <a:pPr lvl="1"/>
            <a:r>
              <a:rPr lang="en-US" dirty="0" smtClean="0"/>
              <a:t>often known but absent for certain data points</a:t>
            </a:r>
          </a:p>
          <a:p>
            <a:pPr lvl="1"/>
            <a:r>
              <a:rPr lang="en-US" dirty="0" smtClean="0"/>
              <a:t>missing at random or missing based on value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netflix</a:t>
            </a:r>
            <a:r>
              <a:rPr lang="en-US" dirty="0" smtClean="0"/>
              <a:t> ratings</a:t>
            </a:r>
          </a:p>
          <a:p>
            <a:r>
              <a:rPr lang="en-US" dirty="0" smtClean="0"/>
              <a:t>Hidden</a:t>
            </a:r>
          </a:p>
          <a:p>
            <a:pPr lvl="1"/>
            <a:r>
              <a:rPr lang="en-US" dirty="0" smtClean="0"/>
              <a:t>never observed but essential for predicting visible variables</a:t>
            </a:r>
          </a:p>
          <a:p>
            <a:pPr lvl="2"/>
            <a:r>
              <a:rPr lang="en-US" dirty="0" smtClean="0"/>
              <a:t>e.g., human memory state</a:t>
            </a:r>
          </a:p>
          <a:p>
            <a:pPr lvl="1"/>
            <a:r>
              <a:rPr lang="en-US" dirty="0" smtClean="0"/>
              <a:t>a.k.a. latent variables</a:t>
            </a:r>
          </a:p>
          <a:p>
            <a:pPr marL="597643" lvl="3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1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Model 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1925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Learning Structure and Parameters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1925" cy="5105400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The principle</a:t>
            </a:r>
          </a:p>
          <a:p>
            <a:pPr marL="403126" lvl="2" indent="0"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Treat network structure, </a:t>
            </a:r>
            <a:r>
              <a:rPr lang="en-GB" dirty="0" err="1"/>
              <a:t>S</a:t>
            </a:r>
            <a:r>
              <a:rPr lang="en-GB" baseline="33000" dirty="0" err="1"/>
              <a:t>h</a:t>
            </a:r>
            <a:r>
              <a:rPr lang="en-GB" dirty="0"/>
              <a:t>, as a discrete RV</a:t>
            </a:r>
          </a:p>
          <a:p>
            <a:pPr marL="403126" lvl="2" indent="0"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Calculate structure posterior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Integrate over uncertainty in structure to predict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marL="0" indent="0"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The practice</a:t>
            </a:r>
          </a:p>
          <a:p>
            <a:pPr marL="403126" lvl="2" indent="0"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Computing marginal likelihood, p(</a:t>
            </a:r>
            <a:r>
              <a:rPr lang="en-GB" dirty="0" err="1"/>
              <a:t>D|S</a:t>
            </a:r>
            <a:r>
              <a:rPr lang="en-GB" baseline="33000" dirty="0" err="1"/>
              <a:t>h</a:t>
            </a:r>
            <a:r>
              <a:rPr lang="en-GB" dirty="0"/>
              <a:t>), can be difficult.</a:t>
            </a:r>
          </a:p>
          <a:p>
            <a:pPr marL="403126" lvl="2" indent="0"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Learning structure can be impractical due to the large number of hypotheses (more than exponential in # of nodes)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38" y="4008437"/>
            <a:ext cx="73723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30538" y="3151188"/>
            <a:ext cx="4019550" cy="44767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1524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4256" y="1646237"/>
            <a:ext cx="9151856" cy="3810000"/>
            <a:chOff x="468312" y="1646237"/>
            <a:chExt cx="9151856" cy="3810000"/>
          </a:xfrm>
        </p:grpSpPr>
        <p:pic>
          <p:nvPicPr>
            <p:cNvPr id="1026" name="Picture 2" descr="C:\Users\mozer\Desktop\Clipboard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2" y="1646237"/>
              <a:ext cx="9151856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9500487" y="1722437"/>
              <a:ext cx="0" cy="3581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875928" y="6675437"/>
            <a:ext cx="4171976" cy="232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</a:t>
            </a:r>
            <a:r>
              <a:rPr lang="en-US" sz="2400" dirty="0" smtClean="0">
                <a:solidFill>
                  <a:srgbClr val="7030A0"/>
                </a:solidFill>
              </a:rPr>
              <a:t>ource:  www.bayesnets.com</a:t>
            </a:r>
          </a:p>
        </p:txBody>
      </p:sp>
    </p:spTree>
    <p:extLst>
      <p:ext uri="{BB962C8B-B14F-4D97-AF65-F5344CB8AC3E}">
        <p14:creationId xmlns:p14="http://schemas.microsoft.com/office/powerpoint/2010/main" val="111974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1925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Approach to Structure Learning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1925" cy="4899025"/>
          </a:xfrm>
          <a:ln/>
        </p:spPr>
        <p:txBody>
          <a:bodyPr>
            <a:normAutofit lnSpcReduction="10000"/>
          </a:bodyPr>
          <a:lstStyle/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model selection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find a good model, and treat it as the correct model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selective model averaging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select a manageable number of candidate models and pretend that these models are exhaustive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Experimentally, both of these approaches produce good results.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i.e., good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4274209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631825"/>
            <a:ext cx="8382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8611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413" y="650875"/>
            <a:ext cx="83439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43175" y="7089775"/>
            <a:ext cx="49958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160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32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04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876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SLIDES STOLEN FROM DAVID HECKERMAN</a:t>
            </a:r>
          </a:p>
        </p:txBody>
      </p:sp>
    </p:spTree>
    <p:extLst>
      <p:ext uri="{BB962C8B-B14F-4D97-AF65-F5344CB8AC3E}">
        <p14:creationId xmlns:p14="http://schemas.microsoft.com/office/powerpoint/2010/main" val="6227358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25" y="650875"/>
            <a:ext cx="832485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3167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1925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Interpretation of Marginal Likelihood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1925" cy="5437188"/>
          </a:xfrm>
          <a:ln/>
        </p:spPr>
        <p:txBody>
          <a:bodyPr>
            <a:normAutofit fontScale="850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Using chain rule for probabilities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/>
            </a:r>
            <a:br>
              <a:rPr lang="en-GB"/>
            </a:br>
            <a:r>
              <a:rPr lang="en-GB"/>
              <a:t>Maximizing marginal likelihood also maximizes sequential prediction ability!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Relation to leave-one-out cross validation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/>
          </a:p>
          <a:p>
            <a:pPr>
              <a:spcBef>
                <a:spcPts val="18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Problems with cross validation</a:t>
            </a:r>
          </a:p>
          <a:p>
            <a:pPr lvl="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can overfit the data, possibly because of interchanges (each item is used for training and for testing each other item)</a:t>
            </a:r>
          </a:p>
          <a:p>
            <a:pPr lvl="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has a hard time dealing with temporal sequence data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3" y="2239963"/>
            <a:ext cx="518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13" y="4541837"/>
            <a:ext cx="3886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05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99" y="636588"/>
            <a:ext cx="835342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40112" y="1493837"/>
            <a:ext cx="16192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592512" y="1493837"/>
            <a:ext cx="14668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11512" y="1265237"/>
            <a:ext cx="3657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Coin Example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85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319588" y="7159625"/>
            <a:ext cx="49911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160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32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04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876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>
                <a:solidFill>
                  <a:srgbClr val="FF0000"/>
                </a:solidFill>
                <a:cs typeface="Arial" charset="0"/>
              </a:rPr>
              <a:t>α</a:t>
            </a:r>
            <a:r>
              <a:rPr lang="en-GB" baseline="-33000">
                <a:solidFill>
                  <a:srgbClr val="FF0000"/>
                </a:solidFill>
              </a:rPr>
              <a:t>h</a:t>
            </a:r>
            <a:r>
              <a:rPr lang="en-GB">
                <a:solidFill>
                  <a:srgbClr val="FF0000"/>
                </a:solidFill>
              </a:rPr>
              <a:t>, </a:t>
            </a:r>
            <a:r>
              <a:rPr lang="en-GB">
                <a:solidFill>
                  <a:srgbClr val="FF0000"/>
                </a:solidFill>
                <a:cs typeface="Arial" charset="0"/>
              </a:rPr>
              <a:t>α</a:t>
            </a:r>
            <a:r>
              <a:rPr lang="en-GB" baseline="-33000">
                <a:solidFill>
                  <a:srgbClr val="FF0000"/>
                </a:solidFill>
                <a:cs typeface="Arial" charset="0"/>
              </a:rPr>
              <a:t>t</a:t>
            </a:r>
            <a:r>
              <a:rPr lang="en-GB">
                <a:solidFill>
                  <a:srgbClr val="FF0000"/>
                </a:solidFill>
              </a:rPr>
              <a:t>, #h, and #t all indexed by these conditions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622300"/>
            <a:ext cx="83724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6846888" y="3932238"/>
            <a:ext cx="1943100" cy="3246437"/>
          </a:xfrm>
          <a:prstGeom prst="ellipse">
            <a:avLst/>
          </a:prstGeom>
          <a:noFill/>
          <a:ln w="9525">
            <a:solidFill>
              <a:srgbClr val="FF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6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4" y="1511939"/>
            <a:ext cx="9240573" cy="56968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Semisupervised</a:t>
            </a:r>
            <a:r>
              <a:rPr lang="en-US" dirty="0" smtClean="0"/>
              <a:t> learning” concerns learning where additional input examples are available, but labels are not.  According to the model below, will partial data (either X or Y) inform the model parameters?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 known?</a:t>
            </a:r>
          </a:p>
          <a:p>
            <a:r>
              <a:rPr lang="en-US" dirty="0" smtClean="0"/>
              <a:t>Y known?</a:t>
            </a:r>
            <a:endParaRPr lang="en-US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049712" y="4999037"/>
            <a:ext cx="525462" cy="5254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497512" y="5075237"/>
            <a:ext cx="525463" cy="525463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4278312" y="469423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83112" y="5303837"/>
            <a:ext cx="9144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964112" y="4160837"/>
            <a:ext cx="525462" cy="5254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000000"/>
                </a:solidFill>
                <a:cs typeface="Arial" charset="0"/>
              </a:rPr>
              <a:t>θ</a:t>
            </a:r>
            <a:r>
              <a:rPr lang="en-GB" baseline="-33000" dirty="0" err="1" smtClean="0">
                <a:solidFill>
                  <a:srgbClr val="000000"/>
                </a:solidFill>
                <a:cs typeface="Arial" charset="0"/>
              </a:rPr>
              <a:t>y|x</a:t>
            </a:r>
            <a:endParaRPr lang="en-GB" baseline="-33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49712" y="4160837"/>
            <a:ext cx="525462" cy="5254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cs typeface="Arial" charset="0"/>
              </a:rPr>
              <a:t>θ</a:t>
            </a:r>
            <a:r>
              <a:rPr lang="en-GB" baseline="-33000" dirty="0" err="1">
                <a:solidFill>
                  <a:srgbClr val="000000"/>
                </a:solidFill>
                <a:cs typeface="Arial" charset="0"/>
              </a:rPr>
              <a:t>x</a:t>
            </a:r>
            <a:endParaRPr lang="en-GB" baseline="-33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5878512" y="4694237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6107112" y="4160837"/>
            <a:ext cx="525462" cy="5254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cs typeface="Arial" charset="0"/>
              </a:rPr>
              <a:t>θ</a:t>
            </a:r>
            <a:r>
              <a:rPr lang="en-GB" baseline="-33000" dirty="0" err="1" smtClean="0">
                <a:solidFill>
                  <a:srgbClr val="000000"/>
                </a:solidFill>
                <a:cs typeface="Arial" charset="0"/>
              </a:rPr>
              <a:t>y</a:t>
            </a:r>
            <a:r>
              <a:rPr lang="en-GB" baseline="-33000" dirty="0" smtClean="0">
                <a:solidFill>
                  <a:srgbClr val="000000"/>
                </a:solidFill>
                <a:cs typeface="Arial" charset="0"/>
              </a:rPr>
              <a:t>|~x</a:t>
            </a:r>
            <a:endParaRPr lang="en-GB" baseline="-33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268912" y="4694237"/>
            <a:ext cx="381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049712" y="4999037"/>
            <a:ext cx="525462" cy="525463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4049712" y="4999037"/>
            <a:ext cx="525462" cy="5254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5497512" y="5075237"/>
            <a:ext cx="525463" cy="5254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3430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0" y="641350"/>
            <a:ext cx="835342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 rot="19500000">
            <a:off x="3897313" y="1901825"/>
            <a:ext cx="16891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160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32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04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876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>
                <a:solidFill>
                  <a:srgbClr val="00FF00"/>
                </a:solidFill>
              </a:rPr>
              <a:t># parent config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 rot="19500000">
            <a:off x="3392488" y="2100263"/>
            <a:ext cx="9921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160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32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04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876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>
                <a:solidFill>
                  <a:srgbClr val="00FF00"/>
                </a:solidFill>
              </a:rPr>
              <a:t># nodes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rot="19500000">
            <a:off x="6057900" y="1941513"/>
            <a:ext cx="15509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160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32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04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876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>
                <a:solidFill>
                  <a:srgbClr val="00FF00"/>
                </a:solidFill>
              </a:rPr>
              <a:t># node states</a:t>
            </a:r>
          </a:p>
        </p:txBody>
      </p:sp>
    </p:spTree>
    <p:extLst>
      <p:ext uri="{BB962C8B-B14F-4D97-AF65-F5344CB8AC3E}">
        <p14:creationId xmlns:p14="http://schemas.microsoft.com/office/powerpoint/2010/main" val="3629261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1925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Computation of Marginal Likelihood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1925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Efficient closed form solution if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no missing data (including no hidden variables)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mutual independence of parameters </a:t>
            </a:r>
            <a:r>
              <a:rPr lang="en-GB">
                <a:cs typeface="Arial" charset="0"/>
              </a:rPr>
              <a:t>θ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local distribution functions from the exponential family (binomial, Poisson, gamma, Gaussian, etc.)</a:t>
            </a:r>
          </a:p>
          <a:p>
            <a:pPr lvl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conjugate priors</a:t>
            </a:r>
          </a:p>
        </p:txBody>
      </p:sp>
    </p:spTree>
    <p:extLst>
      <p:ext uri="{BB962C8B-B14F-4D97-AF65-F5344CB8AC3E}">
        <p14:creationId xmlns:p14="http://schemas.microsoft.com/office/powerpoint/2010/main" val="22397698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1925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Computation of Marginal Likelihood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1925" cy="4899025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Approximation techniques must be used otherwise.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E.g., for missing data can use Gibbs sampling or Gaussian approximation described earlier.</a:t>
            </a:r>
          </a:p>
          <a:p>
            <a:pPr lvl="2">
              <a:spcBef>
                <a:spcPts val="288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Bayes theorem</a:t>
            </a:r>
          </a:p>
          <a:p>
            <a:pPr lvl="2">
              <a:spcBef>
                <a:spcPts val="288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/>
            </a:r>
            <a:br>
              <a:rPr lang="en-GB"/>
            </a:br>
            <a:r>
              <a:rPr lang="en-GB"/>
              <a:t>1. Evaluate numerator directly, estimate denominator using Gibbs sampling</a:t>
            </a:r>
          </a:p>
          <a:p>
            <a:pPr lvl="2">
              <a:spcBef>
                <a:spcPts val="288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2. For large amounts of data, numerator can be approximated by a multivariate Gaussian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71825" y="3289300"/>
            <a:ext cx="3981450" cy="8001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8549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1925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Structure Priors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1925" cy="6032500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Hypothesis equivalence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identify equivalence class of a given network structure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All possible structures equally likely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Partial specification: required and prohibited arcs</a:t>
            </a:r>
            <a:br>
              <a:rPr lang="en-GB"/>
            </a:br>
            <a:r>
              <a:rPr lang="en-GB"/>
              <a:t>(based on causal knowledge)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Ordering of variables + independence assumptions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ordering based on e.g., temporal precedence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presence or absence of arcs are mutually independent -&gt;</a:t>
            </a:r>
            <a:br>
              <a:rPr lang="en-GB"/>
            </a:br>
            <a:r>
              <a:rPr lang="en-GB"/>
              <a:t>n(n-1)/2 priors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p(m) ~ similarity(m, prior Belief Net)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94025" y="1492250"/>
            <a:ext cx="4019550" cy="4476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324350" y="1439863"/>
            <a:ext cx="823913" cy="639762"/>
          </a:xfrm>
          <a:prstGeom prst="ellipse">
            <a:avLst/>
          </a:prstGeom>
          <a:noFill/>
          <a:ln w="9525">
            <a:solidFill>
              <a:srgbClr val="00D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32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1925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Parameter Priors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1925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all uniform: Beta(1,1)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use a prior Belief Net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3127375"/>
            <a:ext cx="72771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383463" y="5753100"/>
            <a:ext cx="239712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160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32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04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876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>
                <a:solidFill>
                  <a:srgbClr val="FF3333"/>
                </a:solidFill>
              </a:rPr>
              <a:t>parameters depend</a:t>
            </a:r>
          </a:p>
          <a:p>
            <a:endParaRPr lang="en-GB">
              <a:solidFill>
                <a:srgbClr val="FF3333"/>
              </a:solidFill>
            </a:endParaRPr>
          </a:p>
          <a:p>
            <a:r>
              <a:rPr lang="en-GB">
                <a:solidFill>
                  <a:srgbClr val="FF3333"/>
                </a:solidFill>
              </a:rPr>
              <a:t>only on local structure</a:t>
            </a:r>
          </a:p>
        </p:txBody>
      </p:sp>
    </p:spTree>
    <p:extLst>
      <p:ext uri="{BB962C8B-B14F-4D97-AF65-F5344CB8AC3E}">
        <p14:creationId xmlns:p14="http://schemas.microsoft.com/office/powerpoint/2010/main" val="42184134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1925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Model Search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1925" cy="5540375"/>
          </a:xfrm>
          <a:ln/>
        </p:spPr>
        <p:txBody>
          <a:bodyPr>
            <a:normAutofit fontScale="925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Finding the belief net structure with highest score among those structures with at most </a:t>
            </a:r>
            <a:r>
              <a:rPr lang="en-GB" i="1"/>
              <a:t>k parents is NP-hard for k &gt; 1 (Chickering, 1995)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/>
              <a:t>Sequential search</a:t>
            </a:r>
          </a:p>
          <a:p>
            <a:pPr lvl="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/>
              <a:t>add, remove, reverse arcs</a:t>
            </a:r>
          </a:p>
          <a:p>
            <a:pPr lvl="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/>
              <a:t>ensure no directed cycles</a:t>
            </a:r>
          </a:p>
          <a:p>
            <a:pPr lvl="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/>
              <a:t>efficient in that changes to arcs affect only</a:t>
            </a:r>
            <a:br>
              <a:rPr lang="en-GB" i="1"/>
            </a:br>
            <a:r>
              <a:rPr lang="en-GB" i="1"/>
              <a:t>some components of p(D|M)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/>
              <a:t>Heuristic methods</a:t>
            </a:r>
          </a:p>
          <a:p>
            <a:pPr lvl="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/>
              <a:t>greedy</a:t>
            </a:r>
          </a:p>
          <a:p>
            <a:pPr lvl="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/>
              <a:t>greedy with restarts</a:t>
            </a:r>
          </a:p>
          <a:p>
            <a:pPr lvl="3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/>
              <a:t>MCMC / simulated annealing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638" y="4202113"/>
            <a:ext cx="2362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2262188" y="5895975"/>
            <a:ext cx="5053012" cy="346075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06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646113"/>
            <a:ext cx="83248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8463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" y="641350"/>
            <a:ext cx="835342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042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38" y="655638"/>
            <a:ext cx="830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78238" y="1909763"/>
            <a:ext cx="2724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160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32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04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876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two most likely structures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 rot="20820000">
            <a:off x="6046788" y="3519488"/>
            <a:ext cx="846137" cy="261937"/>
          </a:xfrm>
          <a:prstGeom prst="ellipse">
            <a:avLst/>
          </a:prstGeom>
          <a:noFill/>
          <a:ln w="36720">
            <a:solidFill>
              <a:srgbClr val="9447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18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63" y="631825"/>
            <a:ext cx="836295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530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917011"/>
              </p:ext>
            </p:extLst>
          </p:nvPr>
        </p:nvGraphicFramePr>
        <p:xfrm>
          <a:off x="468312" y="444500"/>
          <a:ext cx="9321800" cy="674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9321800" imgH="6743700" progId="Equation.DSMT4">
                  <p:embed/>
                </p:oleObj>
              </mc:Choice>
              <mc:Fallback>
                <p:oleObj name="Equation" r:id="rId3" imgW="9321800" imgH="674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2" y="444500"/>
                        <a:ext cx="9321800" cy="674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641350"/>
            <a:ext cx="83248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063875" y="5919788"/>
            <a:ext cx="709613" cy="549275"/>
          </a:xfrm>
          <a:prstGeom prst="roundRect">
            <a:avLst>
              <a:gd name="adj" fmla="val 28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510213" y="5875338"/>
            <a:ext cx="1325562" cy="549275"/>
          </a:xfrm>
          <a:prstGeom prst="roundRect">
            <a:avLst>
              <a:gd name="adj" fmla="val 28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527675" y="6048375"/>
            <a:ext cx="819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160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32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04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87663" indent="-198438" defTabSz="449263" fontAlgn="base" hangingPunct="0">
              <a:lnSpc>
                <a:spcPct val="3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2x10</a:t>
            </a:r>
            <a:r>
              <a:rPr lang="en-GB" baseline="3300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8292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38" y="650875"/>
            <a:ext cx="83058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6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88" y="641350"/>
            <a:ext cx="83439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5163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655638"/>
            <a:ext cx="83343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868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" y="646113"/>
            <a:ext cx="835342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0035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646113"/>
            <a:ext cx="83248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0063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5100" cy="614362"/>
          </a:xfrm>
        </p:spPr>
        <p:txBody>
          <a:bodyPr>
            <a:normAutofit fontScale="90000"/>
          </a:bodyPr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Missing </a:t>
            </a:r>
            <a:r>
              <a:rPr lang="en-GB" dirty="0" smtClean="0"/>
              <a:t>Data: Exact Inference In Bayes Net</a:t>
            </a:r>
            <a:endParaRPr lang="en-GB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189037"/>
            <a:ext cx="9055100" cy="6370638"/>
          </a:xfrm>
        </p:spPr>
        <p:txBody>
          <a:bodyPr>
            <a:normAutofit fontScale="92500" lnSpcReduction="10000"/>
          </a:bodyPr>
          <a:lstStyle/>
          <a:p>
            <a:pPr marL="0" indent="0" eaLnBrk="1">
              <a:lnSpc>
                <a:spcPct val="12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Y: observed variables</a:t>
            </a:r>
            <a:br>
              <a:rPr lang="en-GB" dirty="0" smtClean="0"/>
            </a:br>
            <a:r>
              <a:rPr lang="en-GB" dirty="0" smtClean="0"/>
              <a:t>Z: unobserved variables              </a:t>
            </a:r>
          </a:p>
          <a:p>
            <a:pPr marL="0" indent="0" eaLnBrk="1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How do we do parameter updates for </a:t>
            </a:r>
            <a:r>
              <a:rPr lang="en-GB" dirty="0" err="1" smtClean="0"/>
              <a:t>θ</a:t>
            </a:r>
            <a:r>
              <a:rPr lang="en-GB" baseline="-25000" dirty="0" err="1" smtClean="0"/>
              <a:t>i</a:t>
            </a:r>
            <a:r>
              <a:rPr lang="en-GB" dirty="0" smtClean="0"/>
              <a:t> in this case?</a:t>
            </a:r>
          </a:p>
          <a:p>
            <a:pPr marL="298845" lvl="1" indent="0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If X</a:t>
            </a:r>
            <a:r>
              <a:rPr lang="en-GB" baseline="-25000" dirty="0" smtClean="0"/>
              <a:t>i</a:t>
            </a:r>
            <a:r>
              <a:rPr lang="en-GB" dirty="0" smtClean="0"/>
              <a:t> and </a:t>
            </a:r>
            <a:r>
              <a:rPr lang="en-GB" dirty="0" err="1" smtClean="0"/>
              <a:t>Pa</a:t>
            </a:r>
            <a:r>
              <a:rPr lang="en-GB" baseline="-25000" dirty="0" err="1"/>
              <a:t>i</a:t>
            </a:r>
            <a:r>
              <a:rPr lang="en-GB" dirty="0" smtClean="0"/>
              <a:t> are observed, then situation is </a:t>
            </a:r>
            <a:r>
              <a:rPr lang="en-GB" dirty="0" smtClean="0"/>
              <a:t>straightforward (e.g., like coin toss case).</a:t>
            </a:r>
            <a:endParaRPr lang="en-GB" dirty="0" smtClean="0"/>
          </a:p>
          <a:p>
            <a:pPr marL="298845" lvl="1" indent="0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If X</a:t>
            </a:r>
            <a:r>
              <a:rPr lang="en-GB" baseline="-25000" dirty="0"/>
              <a:t>i</a:t>
            </a:r>
            <a:r>
              <a:rPr lang="en-GB" dirty="0" smtClean="0"/>
              <a:t> or any </a:t>
            </a:r>
            <a:r>
              <a:rPr lang="en-GB" dirty="0" err="1" smtClean="0"/>
              <a:t>Pa</a:t>
            </a:r>
            <a:r>
              <a:rPr lang="en-GB" baseline="-25000" dirty="0" err="1"/>
              <a:t>i</a:t>
            </a:r>
            <a:r>
              <a:rPr lang="en-GB" dirty="0" smtClean="0"/>
              <a:t> are missing, need to marginalize over Z</a:t>
            </a:r>
          </a:p>
          <a:p>
            <a:pPr marL="298845" lvl="1" indent="0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E.g., X</a:t>
            </a:r>
            <a:r>
              <a:rPr lang="en-GB" baseline="-25000" dirty="0"/>
              <a:t>i</a:t>
            </a:r>
            <a:r>
              <a:rPr lang="en-GB" dirty="0" smtClean="0"/>
              <a:t> ~ </a:t>
            </a:r>
            <a:r>
              <a:rPr lang="en-GB" dirty="0"/>
              <a:t>Multinomial(</a:t>
            </a:r>
            <a:r>
              <a:rPr lang="en-GB" dirty="0" err="1" smtClean="0"/>
              <a:t>θ</a:t>
            </a:r>
            <a:r>
              <a:rPr lang="en-GB" baseline="-25000" dirty="0" err="1" smtClean="0"/>
              <a:t>ij</a:t>
            </a:r>
            <a:r>
              <a:rPr lang="en-GB" dirty="0" smtClean="0"/>
              <a:t>)</a:t>
            </a:r>
          </a:p>
          <a:p>
            <a:pPr marL="298845" lvl="1" indent="0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 marL="0" indent="0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marL="0" indent="0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 marL="0" indent="0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Note: posterior is a </a:t>
            </a:r>
            <a:r>
              <a:rPr lang="en-GB" dirty="0" err="1" smtClean="0"/>
              <a:t>Dirichlet</a:t>
            </a:r>
            <a:r>
              <a:rPr lang="en-GB" dirty="0" smtClean="0"/>
              <a:t> mixture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92112" y="5012679"/>
            <a:ext cx="9829800" cy="1967558"/>
            <a:chOff x="392112" y="4846637"/>
            <a:chExt cx="9829800" cy="1967558"/>
          </a:xfrm>
        </p:grpSpPr>
        <p:pic>
          <p:nvPicPr>
            <p:cNvPr id="3584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112" y="5046411"/>
              <a:ext cx="9829800" cy="15430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3422650" y="5822698"/>
              <a:ext cx="1485900" cy="639763"/>
            </a:xfrm>
            <a:prstGeom prst="rect">
              <a:avLst/>
            </a:prstGeom>
            <a:noFill/>
            <a:ln w="9360">
              <a:solidFill>
                <a:srgbClr val="FF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7629525" y="5822698"/>
              <a:ext cx="2378075" cy="639763"/>
            </a:xfrm>
            <a:prstGeom prst="rect">
              <a:avLst/>
            </a:prstGeom>
            <a:noFill/>
            <a:ln w="9360">
              <a:solidFill>
                <a:srgbClr val="FF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7607300" y="5613147"/>
              <a:ext cx="965200" cy="1738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4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 err="1" smtClean="0">
                  <a:solidFill>
                    <a:srgbClr val="FF3366"/>
                  </a:solidFill>
                </a:rPr>
                <a:t>Dirichlet</a:t>
              </a:r>
              <a:endParaRPr lang="en-GB" dirty="0">
                <a:solidFill>
                  <a:srgbClr val="FF3366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210174" y="5640929"/>
              <a:ext cx="381000" cy="3960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Elbow Connector 3"/>
            <p:cNvCxnSpPr/>
            <p:nvPr/>
          </p:nvCxnSpPr>
          <p:spPr>
            <a:xfrm flipV="1">
              <a:off x="5591174" y="4894010"/>
              <a:ext cx="2038351" cy="928688"/>
            </a:xfrm>
            <a:prstGeom prst="bentConnector3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648574" y="4846637"/>
              <a:ext cx="2008883" cy="275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</a:rPr>
                <a:t># values of X</a:t>
              </a:r>
              <a:r>
                <a:rPr lang="en-US" sz="2400" baseline="-25000" dirty="0" smtClean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819774" y="5915169"/>
              <a:ext cx="533400" cy="502841"/>
            </a:xfrm>
            <a:prstGeom prst="ellipse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19774" y="6570410"/>
              <a:ext cx="2847254" cy="243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CCFF"/>
                  </a:solidFill>
                </a:rPr>
                <a:t>Specific value of X</a:t>
              </a:r>
              <a:r>
                <a:rPr lang="en-US" sz="2400" baseline="-25000" dirty="0" smtClean="0">
                  <a:solidFill>
                    <a:srgbClr val="FFCCFF"/>
                  </a:solidFill>
                </a:rPr>
                <a:t>i</a:t>
              </a:r>
              <a:r>
                <a:rPr lang="en-US" sz="2400" dirty="0" smtClean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482974" y="5613147"/>
              <a:ext cx="965200" cy="1738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4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 err="1" smtClean="0">
                  <a:solidFill>
                    <a:srgbClr val="FF3366"/>
                  </a:solidFill>
                </a:rPr>
                <a:t>Dirichlet</a:t>
              </a:r>
              <a:endParaRPr lang="en-GB" dirty="0">
                <a:solidFill>
                  <a:srgbClr val="FF3366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93952" y="1646237"/>
            <a:ext cx="1332930" cy="295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009DD9">
                    <a:lumMod val="75000"/>
                  </a:srgbClr>
                </a:solidFill>
                <a:latin typeface="Calibri"/>
              </a:rPr>
              <a:t>X = {Y,Z}</a:t>
            </a:r>
            <a:endParaRPr lang="en-US" sz="2400" dirty="0" smtClean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5100" cy="1166813"/>
          </a:xfrm>
        </p:spPr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Missing Data: Gibbs Sampling</a:t>
            </a:r>
            <a:endParaRPr lang="en-GB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5100" cy="5365750"/>
          </a:xfrm>
        </p:spPr>
        <p:txBody>
          <a:bodyPr>
            <a:normAutofit fontScale="92500"/>
          </a:bodyPr>
          <a:lstStyle/>
          <a:p>
            <a:pPr marL="0" indent="0" eaLnBrk="1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Given a set of observed incomplete data, D = {y</a:t>
            </a:r>
            <a:r>
              <a:rPr lang="en-GB" baseline="-33000" dirty="0" smtClean="0"/>
              <a:t>1</a:t>
            </a:r>
            <a:r>
              <a:rPr lang="en-GB" dirty="0" smtClean="0"/>
              <a:t>, ..., </a:t>
            </a:r>
            <a:r>
              <a:rPr lang="en-GB" dirty="0" err="1" smtClean="0"/>
              <a:t>y</a:t>
            </a:r>
            <a:r>
              <a:rPr lang="en-GB" baseline="-33000" dirty="0" err="1" smtClean="0"/>
              <a:t>N</a:t>
            </a:r>
            <a:r>
              <a:rPr lang="en-GB" dirty="0" smtClean="0"/>
              <a:t>}</a:t>
            </a:r>
          </a:p>
          <a:p>
            <a:pPr marL="0" indent="0" eaLnBrk="1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1</a:t>
            </a:r>
            <a:r>
              <a:rPr lang="en-GB" dirty="0" smtClean="0"/>
              <a:t>. Fill in arbitrary values for unobserved variables for each case</a:t>
            </a:r>
          </a:p>
          <a:p>
            <a:pPr marL="0" indent="0" eaLnBrk="1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2. For each unobserved variable x</a:t>
            </a:r>
            <a:r>
              <a:rPr lang="en-GB" baseline="-33000" dirty="0" smtClean="0"/>
              <a:t>i</a:t>
            </a:r>
            <a:r>
              <a:rPr lang="en-GB" dirty="0" smtClean="0"/>
              <a:t> in case l, sample:</a:t>
            </a:r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3. evaluate posterior density on complete data D</a:t>
            </a:r>
            <a:r>
              <a:rPr lang="en-GB" baseline="-33000" dirty="0" smtClean="0"/>
              <a:t>c</a:t>
            </a:r>
            <a:r>
              <a:rPr lang="en-GB" dirty="0" smtClean="0"/>
              <a:t>' </a:t>
            </a:r>
          </a:p>
          <a:p>
            <a:pPr marL="0" indent="0" eaLnBrk="1">
              <a:lnSpc>
                <a:spcPct val="87000"/>
              </a:lnSpc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 marL="0" indent="0" eaLnBrk="1">
              <a:lnSpc>
                <a:spcPct val="87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4. repeat steps 2 and 3, and compute mean of posterior density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838" y="3932237"/>
            <a:ext cx="535305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638" y="5297487"/>
            <a:ext cx="1514475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5100" cy="1166813"/>
          </a:xfrm>
        </p:spPr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Missing Data: Gaussian Approximation</a:t>
            </a:r>
            <a:endParaRPr lang="en-GB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5100" cy="4900613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eaLnBrk="1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dirty="0" smtClean="0"/>
              <a:t>Approximate</a:t>
            </a:r>
            <a:br>
              <a:rPr lang="en-GB" dirty="0" smtClean="0"/>
            </a:br>
            <a:r>
              <a:rPr lang="en-GB" dirty="0" smtClean="0"/>
              <a:t>as a multivariate Gaussian.	</a:t>
            </a:r>
          </a:p>
          <a:p>
            <a:pPr lvl="2" indent="0" eaLnBrk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dirty="0" smtClean="0"/>
              <a:t>Appropriate if sample size |D| is large, which is also the case when Monte Carlo is inefficient </a:t>
            </a:r>
          </a:p>
          <a:p>
            <a:pPr marL="0" indent="0" eaLnBrk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dirty="0" smtClean="0"/>
              <a:t>1. find the MAP configuration    by maximizing g(.)</a:t>
            </a:r>
          </a:p>
          <a:p>
            <a:pPr marL="0" indent="0" eaLnBrk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 dirty="0" smtClean="0">
              <a:solidFill>
                <a:srgbClr val="FF6600"/>
              </a:solidFill>
            </a:endParaRPr>
          </a:p>
          <a:p>
            <a:pPr marL="0" indent="0" eaLnBrk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dirty="0" smtClean="0"/>
              <a:t>2. approximate using 2</a:t>
            </a:r>
            <a:r>
              <a:rPr lang="en-GB" baseline="33000" dirty="0" smtClean="0"/>
              <a:t>nd</a:t>
            </a:r>
            <a:r>
              <a:rPr lang="en-GB" dirty="0" smtClean="0"/>
              <a:t> degree Taylor polynomial</a:t>
            </a:r>
            <a:br>
              <a:rPr lang="en-GB" dirty="0" smtClean="0"/>
            </a:br>
            <a:endParaRPr lang="en-GB" dirty="0" smtClean="0"/>
          </a:p>
          <a:p>
            <a:pPr marL="0" indent="0" eaLnBrk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3. leads to approximate result that is Gaussian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4249738" y="1854200"/>
            <a:ext cx="315912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4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~ 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425" y="4132262"/>
            <a:ext cx="4295775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712" y="3551237"/>
            <a:ext cx="268432" cy="3550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353050"/>
            <a:ext cx="4829175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525" y="6708775"/>
            <a:ext cx="1571625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7938" y="6675437"/>
            <a:ext cx="68103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9" name="Freeform 10"/>
          <p:cNvSpPr>
            <a:spLocks noChangeArrowheads="1"/>
          </p:cNvSpPr>
          <p:nvPr/>
        </p:nvSpPr>
        <p:spPr bwMode="auto">
          <a:xfrm>
            <a:off x="4229100" y="5446712"/>
            <a:ext cx="434975" cy="503238"/>
          </a:xfrm>
          <a:custGeom>
            <a:avLst/>
            <a:gdLst>
              <a:gd name="T0" fmla="*/ 393643 w 884"/>
              <a:gd name="T1" fmla="*/ 333897 h 526"/>
              <a:gd name="T2" fmla="*/ 399547 w 884"/>
              <a:gd name="T3" fmla="*/ 356859 h 526"/>
              <a:gd name="T4" fmla="*/ 393643 w 884"/>
              <a:gd name="T5" fmla="*/ 407565 h 526"/>
              <a:gd name="T6" fmla="*/ 364119 w 884"/>
              <a:gd name="T7" fmla="*/ 464012 h 526"/>
              <a:gd name="T8" fmla="*/ 314422 w 884"/>
              <a:gd name="T9" fmla="*/ 486974 h 526"/>
              <a:gd name="T10" fmla="*/ 284899 w 884"/>
              <a:gd name="T11" fmla="*/ 481233 h 526"/>
              <a:gd name="T12" fmla="*/ 261280 w 884"/>
              <a:gd name="T13" fmla="*/ 464012 h 526"/>
              <a:gd name="T14" fmla="*/ 246519 w 884"/>
              <a:gd name="T15" fmla="*/ 492714 h 526"/>
              <a:gd name="T16" fmla="*/ 226344 w 884"/>
              <a:gd name="T17" fmla="*/ 503238 h 526"/>
              <a:gd name="T18" fmla="*/ 205678 w 884"/>
              <a:gd name="T19" fmla="*/ 492714 h 526"/>
              <a:gd name="T20" fmla="*/ 193869 w 884"/>
              <a:gd name="T21" fmla="*/ 464012 h 526"/>
              <a:gd name="T22" fmla="*/ 173203 w 884"/>
              <a:gd name="T23" fmla="*/ 475493 h 526"/>
              <a:gd name="T24" fmla="*/ 152536 w 884"/>
              <a:gd name="T25" fmla="*/ 481233 h 526"/>
              <a:gd name="T26" fmla="*/ 108744 w 884"/>
              <a:gd name="T27" fmla="*/ 464012 h 526"/>
              <a:gd name="T28" fmla="*/ 79221 w 884"/>
              <a:gd name="T29" fmla="*/ 424786 h 526"/>
              <a:gd name="T30" fmla="*/ 67411 w 884"/>
              <a:gd name="T31" fmla="*/ 396085 h 526"/>
              <a:gd name="T32" fmla="*/ 67411 w 884"/>
              <a:gd name="T33" fmla="*/ 396085 h 526"/>
              <a:gd name="T34" fmla="*/ 44285 w 884"/>
              <a:gd name="T35" fmla="*/ 390344 h 526"/>
              <a:gd name="T36" fmla="*/ 11809 w 884"/>
              <a:gd name="T37" fmla="*/ 356859 h 526"/>
              <a:gd name="T38" fmla="*/ 0 w 884"/>
              <a:gd name="T39" fmla="*/ 294672 h 526"/>
              <a:gd name="T40" fmla="*/ 14762 w 884"/>
              <a:gd name="T41" fmla="*/ 231528 h 526"/>
              <a:gd name="T42" fmla="*/ 49697 w 884"/>
              <a:gd name="T43" fmla="*/ 192302 h 526"/>
              <a:gd name="T44" fmla="*/ 49697 w 884"/>
              <a:gd name="T45" fmla="*/ 192302 h 526"/>
              <a:gd name="T46" fmla="*/ 46745 w 884"/>
              <a:gd name="T47" fmla="*/ 180821 h 526"/>
              <a:gd name="T48" fmla="*/ 38380 w 884"/>
              <a:gd name="T49" fmla="*/ 153076 h 526"/>
              <a:gd name="T50" fmla="*/ 41332 w 884"/>
              <a:gd name="T51" fmla="*/ 95673 h 526"/>
              <a:gd name="T52" fmla="*/ 73316 w 884"/>
              <a:gd name="T53" fmla="*/ 44966 h 526"/>
              <a:gd name="T54" fmla="*/ 111696 w 884"/>
              <a:gd name="T55" fmla="*/ 39226 h 526"/>
              <a:gd name="T56" fmla="*/ 135315 w 884"/>
              <a:gd name="T57" fmla="*/ 56447 h 526"/>
              <a:gd name="T58" fmla="*/ 146632 w 884"/>
              <a:gd name="T59" fmla="*/ 73668 h 526"/>
              <a:gd name="T60" fmla="*/ 149584 w 884"/>
              <a:gd name="T61" fmla="*/ 73668 h 526"/>
              <a:gd name="T62" fmla="*/ 149584 w 884"/>
              <a:gd name="T63" fmla="*/ 73668 h 526"/>
              <a:gd name="T64" fmla="*/ 152536 w 884"/>
              <a:gd name="T65" fmla="*/ 73668 h 526"/>
              <a:gd name="T66" fmla="*/ 167298 w 884"/>
              <a:gd name="T67" fmla="*/ 50706 h 526"/>
              <a:gd name="T68" fmla="*/ 187964 w 884"/>
              <a:gd name="T69" fmla="*/ 39226 h 526"/>
              <a:gd name="T70" fmla="*/ 199774 w 884"/>
              <a:gd name="T71" fmla="*/ 44966 h 526"/>
              <a:gd name="T72" fmla="*/ 211583 w 884"/>
              <a:gd name="T73" fmla="*/ 50706 h 526"/>
              <a:gd name="T74" fmla="*/ 214535 w 884"/>
              <a:gd name="T75" fmla="*/ 50706 h 526"/>
              <a:gd name="T76" fmla="*/ 214535 w 884"/>
              <a:gd name="T77" fmla="*/ 44966 h 526"/>
              <a:gd name="T78" fmla="*/ 244058 w 884"/>
              <a:gd name="T79" fmla="*/ 11481 h 526"/>
              <a:gd name="T80" fmla="*/ 281947 w 884"/>
              <a:gd name="T81" fmla="*/ 0 h 526"/>
              <a:gd name="T82" fmla="*/ 329184 w 884"/>
              <a:gd name="T83" fmla="*/ 22961 h 526"/>
              <a:gd name="T84" fmla="*/ 355262 w 884"/>
              <a:gd name="T85" fmla="*/ 73668 h 526"/>
              <a:gd name="T86" fmla="*/ 358215 w 884"/>
              <a:gd name="T87" fmla="*/ 112894 h 526"/>
              <a:gd name="T88" fmla="*/ 358215 w 884"/>
              <a:gd name="T89" fmla="*/ 118634 h 526"/>
              <a:gd name="T90" fmla="*/ 361167 w 884"/>
              <a:gd name="T91" fmla="*/ 124374 h 526"/>
              <a:gd name="T92" fmla="*/ 367072 w 884"/>
              <a:gd name="T93" fmla="*/ 124374 h 526"/>
              <a:gd name="T94" fmla="*/ 390690 w 884"/>
              <a:gd name="T95" fmla="*/ 130115 h 526"/>
              <a:gd name="T96" fmla="*/ 423166 w 884"/>
              <a:gd name="T97" fmla="*/ 163600 h 526"/>
              <a:gd name="T98" fmla="*/ 434975 w 884"/>
              <a:gd name="T99" fmla="*/ 226744 h 526"/>
              <a:gd name="T100" fmla="*/ 423166 w 884"/>
              <a:gd name="T101" fmla="*/ 283191 h 526"/>
              <a:gd name="T102" fmla="*/ 390690 w 884"/>
              <a:gd name="T103" fmla="*/ 322417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4"/>
              <a:gd name="T157" fmla="*/ 0 h 526"/>
              <a:gd name="T158" fmla="*/ 884 w 884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4" h="526">
                <a:moveTo>
                  <a:pt x="794" y="337"/>
                </a:moveTo>
                <a:lnTo>
                  <a:pt x="800" y="349"/>
                </a:lnTo>
                <a:lnTo>
                  <a:pt x="806" y="361"/>
                </a:lnTo>
                <a:lnTo>
                  <a:pt x="812" y="373"/>
                </a:lnTo>
                <a:lnTo>
                  <a:pt x="812" y="390"/>
                </a:lnTo>
                <a:lnTo>
                  <a:pt x="800" y="426"/>
                </a:lnTo>
                <a:lnTo>
                  <a:pt x="776" y="461"/>
                </a:lnTo>
                <a:lnTo>
                  <a:pt x="740" y="485"/>
                </a:lnTo>
                <a:lnTo>
                  <a:pt x="693" y="503"/>
                </a:lnTo>
                <a:lnTo>
                  <a:pt x="639" y="509"/>
                </a:lnTo>
                <a:lnTo>
                  <a:pt x="609" y="503"/>
                </a:lnTo>
                <a:lnTo>
                  <a:pt x="579" y="503"/>
                </a:lnTo>
                <a:lnTo>
                  <a:pt x="555" y="497"/>
                </a:lnTo>
                <a:lnTo>
                  <a:pt x="531" y="485"/>
                </a:lnTo>
                <a:lnTo>
                  <a:pt x="519" y="503"/>
                </a:lnTo>
                <a:lnTo>
                  <a:pt x="501" y="515"/>
                </a:lnTo>
                <a:lnTo>
                  <a:pt x="484" y="521"/>
                </a:lnTo>
                <a:lnTo>
                  <a:pt x="460" y="526"/>
                </a:lnTo>
                <a:lnTo>
                  <a:pt x="442" y="521"/>
                </a:lnTo>
                <a:lnTo>
                  <a:pt x="418" y="515"/>
                </a:lnTo>
                <a:lnTo>
                  <a:pt x="406" y="503"/>
                </a:lnTo>
                <a:lnTo>
                  <a:pt x="394" y="485"/>
                </a:lnTo>
                <a:lnTo>
                  <a:pt x="376" y="491"/>
                </a:lnTo>
                <a:lnTo>
                  <a:pt x="352" y="497"/>
                </a:lnTo>
                <a:lnTo>
                  <a:pt x="334" y="497"/>
                </a:lnTo>
                <a:lnTo>
                  <a:pt x="310" y="503"/>
                </a:lnTo>
                <a:lnTo>
                  <a:pt x="263" y="497"/>
                </a:lnTo>
                <a:lnTo>
                  <a:pt x="221" y="485"/>
                </a:lnTo>
                <a:lnTo>
                  <a:pt x="185" y="467"/>
                </a:lnTo>
                <a:lnTo>
                  <a:pt x="161" y="444"/>
                </a:lnTo>
                <a:lnTo>
                  <a:pt x="143" y="414"/>
                </a:lnTo>
                <a:lnTo>
                  <a:pt x="137" y="414"/>
                </a:lnTo>
                <a:lnTo>
                  <a:pt x="131" y="414"/>
                </a:lnTo>
                <a:lnTo>
                  <a:pt x="90" y="408"/>
                </a:lnTo>
                <a:lnTo>
                  <a:pt x="54" y="390"/>
                </a:lnTo>
                <a:lnTo>
                  <a:pt x="24" y="373"/>
                </a:lnTo>
                <a:lnTo>
                  <a:pt x="6" y="343"/>
                </a:lnTo>
                <a:lnTo>
                  <a:pt x="0" y="308"/>
                </a:lnTo>
                <a:lnTo>
                  <a:pt x="6" y="272"/>
                </a:lnTo>
                <a:lnTo>
                  <a:pt x="30" y="242"/>
                </a:lnTo>
                <a:lnTo>
                  <a:pt x="60" y="219"/>
                </a:lnTo>
                <a:lnTo>
                  <a:pt x="101" y="201"/>
                </a:lnTo>
                <a:lnTo>
                  <a:pt x="107" y="201"/>
                </a:lnTo>
                <a:lnTo>
                  <a:pt x="95" y="189"/>
                </a:lnTo>
                <a:lnTo>
                  <a:pt x="84" y="177"/>
                </a:lnTo>
                <a:lnTo>
                  <a:pt x="78" y="160"/>
                </a:lnTo>
                <a:lnTo>
                  <a:pt x="78" y="142"/>
                </a:lnTo>
                <a:lnTo>
                  <a:pt x="84" y="100"/>
                </a:lnTo>
                <a:lnTo>
                  <a:pt x="113" y="71"/>
                </a:lnTo>
                <a:lnTo>
                  <a:pt x="149" y="47"/>
                </a:lnTo>
                <a:lnTo>
                  <a:pt x="197" y="35"/>
                </a:lnTo>
                <a:lnTo>
                  <a:pt x="227" y="41"/>
                </a:lnTo>
                <a:lnTo>
                  <a:pt x="251" y="47"/>
                </a:lnTo>
                <a:lnTo>
                  <a:pt x="275" y="59"/>
                </a:lnTo>
                <a:lnTo>
                  <a:pt x="293" y="77"/>
                </a:lnTo>
                <a:lnTo>
                  <a:pt x="298" y="77"/>
                </a:lnTo>
                <a:lnTo>
                  <a:pt x="304" y="77"/>
                </a:lnTo>
                <a:lnTo>
                  <a:pt x="310" y="77"/>
                </a:lnTo>
                <a:lnTo>
                  <a:pt x="322" y="59"/>
                </a:lnTo>
                <a:lnTo>
                  <a:pt x="340" y="53"/>
                </a:lnTo>
                <a:lnTo>
                  <a:pt x="358" y="47"/>
                </a:lnTo>
                <a:lnTo>
                  <a:pt x="382" y="41"/>
                </a:lnTo>
                <a:lnTo>
                  <a:pt x="394" y="41"/>
                </a:lnTo>
                <a:lnTo>
                  <a:pt x="406" y="47"/>
                </a:lnTo>
                <a:lnTo>
                  <a:pt x="418" y="53"/>
                </a:lnTo>
                <a:lnTo>
                  <a:pt x="430" y="53"/>
                </a:lnTo>
                <a:lnTo>
                  <a:pt x="436" y="53"/>
                </a:lnTo>
                <a:lnTo>
                  <a:pt x="436" y="47"/>
                </a:lnTo>
                <a:lnTo>
                  <a:pt x="466" y="29"/>
                </a:lnTo>
                <a:lnTo>
                  <a:pt x="496" y="12"/>
                </a:lnTo>
                <a:lnTo>
                  <a:pt x="531" y="6"/>
                </a:lnTo>
                <a:lnTo>
                  <a:pt x="573" y="0"/>
                </a:lnTo>
                <a:lnTo>
                  <a:pt x="621" y="6"/>
                </a:lnTo>
                <a:lnTo>
                  <a:pt x="669" y="24"/>
                </a:lnTo>
                <a:lnTo>
                  <a:pt x="699" y="47"/>
                </a:lnTo>
                <a:lnTo>
                  <a:pt x="722" y="77"/>
                </a:lnTo>
                <a:lnTo>
                  <a:pt x="728" y="112"/>
                </a:lnTo>
                <a:lnTo>
                  <a:pt x="728" y="118"/>
                </a:lnTo>
                <a:lnTo>
                  <a:pt x="728" y="124"/>
                </a:lnTo>
                <a:lnTo>
                  <a:pt x="728" y="130"/>
                </a:lnTo>
                <a:lnTo>
                  <a:pt x="734" y="130"/>
                </a:lnTo>
                <a:lnTo>
                  <a:pt x="740" y="130"/>
                </a:lnTo>
                <a:lnTo>
                  <a:pt x="746" y="130"/>
                </a:lnTo>
                <a:lnTo>
                  <a:pt x="794" y="136"/>
                </a:lnTo>
                <a:lnTo>
                  <a:pt x="830" y="148"/>
                </a:lnTo>
                <a:lnTo>
                  <a:pt x="860" y="171"/>
                </a:lnTo>
                <a:lnTo>
                  <a:pt x="878" y="201"/>
                </a:lnTo>
                <a:lnTo>
                  <a:pt x="884" y="237"/>
                </a:lnTo>
                <a:lnTo>
                  <a:pt x="878" y="272"/>
                </a:lnTo>
                <a:lnTo>
                  <a:pt x="860" y="296"/>
                </a:lnTo>
                <a:lnTo>
                  <a:pt x="830" y="319"/>
                </a:lnTo>
                <a:lnTo>
                  <a:pt x="794" y="337"/>
                </a:lnTo>
              </a:path>
            </a:pathLst>
          </a:custGeom>
          <a:noFill/>
          <a:ln w="18360">
            <a:solidFill>
              <a:srgbClr val="E6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6334125" y="5457825"/>
            <a:ext cx="3390900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4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negative Hessian of g(.) eval at </a:t>
            </a:r>
          </a:p>
        </p:txBody>
      </p:sp>
      <p:pic>
        <p:nvPicPr>
          <p:cNvPr id="3790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6763" y="5299075"/>
            <a:ext cx="29527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902" name="Line 13"/>
          <p:cNvSpPr>
            <a:spLocks noChangeShapeType="1"/>
          </p:cNvSpPr>
          <p:nvPr/>
        </p:nvSpPr>
        <p:spPr bwMode="auto">
          <a:xfrm flipH="1" flipV="1">
            <a:off x="4591050" y="5422900"/>
            <a:ext cx="1789113" cy="98425"/>
          </a:xfrm>
          <a:prstGeom prst="line">
            <a:avLst/>
          </a:prstGeom>
          <a:noFill/>
          <a:ln w="9360">
            <a:solidFill>
              <a:srgbClr val="E6E64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46388" y="1647825"/>
            <a:ext cx="4246562" cy="531812"/>
            <a:chOff x="2846388" y="1647825"/>
            <a:chExt cx="4246562" cy="531812"/>
          </a:xfrm>
        </p:grpSpPr>
        <p:pic>
          <p:nvPicPr>
            <p:cNvPr id="37892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8300" y="1647825"/>
              <a:ext cx="2914650" cy="409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7903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46388" y="1722437"/>
              <a:ext cx="142875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202112" y="1823360"/>
            <a:ext cx="364403" cy="280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/>
              </a:rPr>
              <a:t>~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5100" cy="1166813"/>
          </a:xfrm>
        </p:spPr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Missing Data: Further </a:t>
            </a:r>
            <a:r>
              <a:rPr lang="en-GB" dirty="0" smtClean="0"/>
              <a:t>Approximations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5100" cy="5008563"/>
          </a:xfrm>
        </p:spPr>
        <p:txBody>
          <a:bodyPr>
            <a:normAutofit/>
          </a:bodyPr>
          <a:lstStyle/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As the data sample size increases, </a:t>
            </a:r>
          </a:p>
          <a:p>
            <a:pPr lvl="3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Gaussian peak becomes sharper, so can make predictions based on the MAP configuration</a:t>
            </a:r>
          </a:p>
          <a:p>
            <a:pPr lvl="3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can ignore priors (diminishing importance</a:t>
            </a:r>
            <a:r>
              <a:rPr lang="en-GB" dirty="0" smtClean="0"/>
              <a:t>) -&gt; max likelihood</a:t>
            </a:r>
            <a:endParaRPr lang="en-GB" dirty="0" smtClean="0"/>
          </a:p>
          <a:p>
            <a:pPr marL="0" indent="0" eaLnBrk="1">
              <a:lnSpc>
                <a:spcPct val="87000"/>
              </a:lnSpc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 marL="0" indent="0" eaLnBrk="1">
              <a:lnSpc>
                <a:spcPct val="87000"/>
              </a:lnSpc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 marL="0" indent="0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How to do </a:t>
            </a:r>
            <a:r>
              <a:rPr lang="en-GB" dirty="0" smtClean="0"/>
              <a:t>ML estimation</a:t>
            </a:r>
            <a:endParaRPr lang="en-GB" dirty="0" smtClean="0"/>
          </a:p>
          <a:p>
            <a:pPr lvl="3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Expectation Maximization</a:t>
            </a:r>
          </a:p>
          <a:p>
            <a:pPr lvl="3" eaLnBrk="1">
              <a:lnSpc>
                <a:spcPct val="87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Gradient methods</a:t>
            </a:r>
            <a:endParaRPr lang="en-GB" baseline="-33000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13" y="3836987"/>
            <a:ext cx="3429000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7030A0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1422</Words>
  <Application>Microsoft Macintosh PowerPoint</Application>
  <PresentationFormat>Custom</PresentationFormat>
  <Paragraphs>303</Paragraphs>
  <Slides>55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DEFAULT</vt:lpstr>
      <vt:lpstr>Equation</vt:lpstr>
      <vt:lpstr>MathType 6.0 Equation</vt:lpstr>
      <vt:lpstr>Spring 2014 Course</vt:lpstr>
      <vt:lpstr>Learning In Bayesian Networks: Missing Data And Hidden Variables</vt:lpstr>
      <vt:lpstr>Missing Vs. Hidden Variables</vt:lpstr>
      <vt:lpstr>Quiz</vt:lpstr>
      <vt:lpstr>PowerPoint Presentation</vt:lpstr>
      <vt:lpstr>Missing Data: Exact Inference In Bayes Net</vt:lpstr>
      <vt:lpstr>Missing Data: Gibbs Sampling</vt:lpstr>
      <vt:lpstr>Missing Data: Gaussian Approximation</vt:lpstr>
      <vt:lpstr>Missing Data: Further Approximations</vt:lpstr>
      <vt:lpstr>Expectation Maximization</vt:lpstr>
      <vt:lpstr>Expectation Maximization</vt:lpstr>
      <vt:lpstr>EM Algorithm (Barber, Chapter 11)</vt:lpstr>
      <vt:lpstr>EM Algorithm</vt:lpstr>
      <vt:lpstr>Barber Example</vt:lpstr>
      <vt:lpstr>Clustering: K-Means Vs. EM</vt:lpstr>
      <vt:lpstr>K-means Clustering</vt:lpstr>
      <vt:lpstr>K-means Clustering</vt:lpstr>
      <vt:lpstr>K-means Clustering</vt:lpstr>
      <vt:lpstr>K-means Clustering</vt:lpstr>
      <vt:lpstr>Clustering: K-Means Vs. EM</vt:lpstr>
      <vt:lpstr>Clustering: K-Means Vs. EM</vt:lpstr>
      <vt:lpstr>EM for Gaussian Mixtures</vt:lpstr>
      <vt:lpstr>EM for Gaussian Mixtures</vt:lpstr>
      <vt:lpstr>EM for Gaussian Mixtures</vt:lpstr>
      <vt:lpstr>Variational Bayes</vt:lpstr>
      <vt:lpstr>Variational Bayes</vt:lpstr>
      <vt:lpstr>Gradient Methods</vt:lpstr>
      <vt:lpstr>All Learning Methods Apply To Arbitrary Local Distribution Functions</vt:lpstr>
      <vt:lpstr>Summary Of Learning Section</vt:lpstr>
      <vt:lpstr>Learning Model Structure</vt:lpstr>
      <vt:lpstr>Learning Structure and Parameters</vt:lpstr>
      <vt:lpstr>PowerPoint Presentation</vt:lpstr>
      <vt:lpstr>Approach to Structure Learning</vt:lpstr>
      <vt:lpstr>PowerPoint Presentation</vt:lpstr>
      <vt:lpstr>PowerPoint Presentation</vt:lpstr>
      <vt:lpstr>PowerPoint Presentation</vt:lpstr>
      <vt:lpstr>Interpretation of Marginal Likelihood</vt:lpstr>
      <vt:lpstr>PowerPoint Presentation</vt:lpstr>
      <vt:lpstr>PowerPoint Presentation</vt:lpstr>
      <vt:lpstr>PowerPoint Presentation</vt:lpstr>
      <vt:lpstr>Computation of Marginal Likelihood</vt:lpstr>
      <vt:lpstr>Computation of Marginal Likelihood</vt:lpstr>
      <vt:lpstr>Structure Priors</vt:lpstr>
      <vt:lpstr>Parameter Priors</vt:lpstr>
      <vt:lpstr>Model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With Bayesian Networks</dc:title>
  <dc:creator>mozer</dc:creator>
  <cp:lastModifiedBy>Michael Mozer</cp:lastModifiedBy>
  <cp:revision>332</cp:revision>
  <cp:lastPrinted>2012-10-04T21:48:18Z</cp:lastPrinted>
  <dcterms:modified xsi:type="dcterms:W3CDTF">2013-10-15T21:37:20Z</dcterms:modified>
</cp:coreProperties>
</file>