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6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7.xml" ContentType="application/vnd.openxmlformats-officedocument.presentationml.notesSlide+xml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8.xml" ContentType="application/vnd.openxmlformats-officedocument.presentationml.notesSlide+xml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8"/>
  </p:notesMasterIdLst>
  <p:sldIdLst>
    <p:sldId id="269" r:id="rId2"/>
    <p:sldId id="270" r:id="rId3"/>
    <p:sldId id="256" r:id="rId4"/>
    <p:sldId id="257" r:id="rId5"/>
    <p:sldId id="258" r:id="rId6"/>
    <p:sldId id="273" r:id="rId7"/>
    <p:sldId id="271" r:id="rId8"/>
    <p:sldId id="281" r:id="rId9"/>
    <p:sldId id="280" r:id="rId10"/>
    <p:sldId id="283" r:id="rId11"/>
    <p:sldId id="274" r:id="rId12"/>
    <p:sldId id="286" r:id="rId13"/>
    <p:sldId id="260" r:id="rId14"/>
    <p:sldId id="278" r:id="rId15"/>
    <p:sldId id="261" r:id="rId16"/>
    <p:sldId id="275" r:id="rId17"/>
    <p:sldId id="285" r:id="rId18"/>
    <p:sldId id="284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76" r:id="rId27"/>
  </p:sldIdLst>
  <p:sldSz cx="10080625" cy="7559675"/>
  <p:notesSz cx="7772400" cy="10058400"/>
  <p:defaultTextStyle>
    <a:defPPr>
      <a:defRPr lang="en-GB"/>
    </a:defPPr>
    <a:lvl1pPr algn="l" defTabSz="449263" rtl="0" fontAlgn="base" hangingPunct="0">
      <a:lnSpc>
        <a:spcPct val="4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15925" indent="-206375" algn="l" defTabSz="449263" rtl="0" fontAlgn="base" hangingPunct="0">
      <a:lnSpc>
        <a:spcPct val="4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631825" indent="-201613" algn="l" defTabSz="449263" rtl="0" fontAlgn="base" hangingPunct="0">
      <a:lnSpc>
        <a:spcPct val="4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847725" indent="-212725" algn="l" defTabSz="449263" rtl="0" fontAlgn="base" hangingPunct="0">
      <a:lnSpc>
        <a:spcPct val="4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063625" indent="-203200" algn="l" defTabSz="449263" rtl="0" fontAlgn="base" hangingPunct="0">
      <a:lnSpc>
        <a:spcPct val="4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12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Relationship Id="rId3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Relationship Id="rId2" Type="http://schemas.openxmlformats.org/officeDocument/2006/relationships/image" Target="../media/image12.emf"/><Relationship Id="rId3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4.emf"/><Relationship Id="rId3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24588" name="Rectangle 1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11738" cy="376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60" name="Rectangle 1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00775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55975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55975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55975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55975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A2316FF7-D0A9-46F1-A26B-DB781B5630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343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0" y="763588"/>
            <a:ext cx="5024438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Polytree</a:t>
            </a:r>
            <a:r>
              <a:rPr lang="en-US" dirty="0" smtClean="0"/>
              <a:t>: tree with potentially multiple</a:t>
            </a:r>
            <a:r>
              <a:rPr lang="en-US" baseline="0" dirty="0" smtClean="0"/>
              <a:t> parents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2316FF7-D0A9-46F1-A26B-DB781B563006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6577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3794F0DB-E99A-4060-98D8-A88CDE22EB31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14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6500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4738BAE1-16D5-43A5-8FBE-F3A2C01A6563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15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6500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0" y="763588"/>
            <a:ext cx="5024438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diameter = longest path between two leaves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2316FF7-D0A9-46F1-A26B-DB781B563006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145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16B07C61-A170-4ABE-A783-1B3E2ECFF9CB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19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4913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ABCD3B7D-7EAE-4D58-A287-C1BCBC07E58B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20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6500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BC7CE57F-BDAF-4D30-9D0A-6F923D11F7CD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21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4913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01F9EA2D-6D38-47A1-9669-CB32517F70B9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22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4913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B1CBE573-970F-4380-9DD6-DABD8A9E27C4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23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4913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85335641-4606-43C3-8994-BDE24987B2EF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24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4913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C7A12370-DE9C-4CEE-A9A4-2E2E526C4973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25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4913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3CA3AEAE-530E-4DC4-A5F7-C14684605BBD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3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AD1E118B-A38F-404B-B056-BB7783036376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4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6500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0A7A58FB-928A-47B8-B86F-D869F8548356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5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6500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43A05E07-D372-4762-A55F-C2BE7EF6D29A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6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6500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0" y="763588"/>
            <a:ext cx="5024438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2316FF7-D0A9-46F1-A26B-DB781B56300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554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0" y="763588"/>
            <a:ext cx="5024438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C, eliminate:  B, A,</a:t>
            </a:r>
            <a:r>
              <a:rPr lang="en-US" baseline="0" dirty="0" smtClean="0"/>
              <a:t> D, E</a:t>
            </a:r>
          </a:p>
          <a:p>
            <a:r>
              <a:rPr lang="en-US" baseline="0" dirty="0" smtClean="0"/>
              <a:t>For B, eliminate:  D, E, C,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2316FF7-D0A9-46F1-A26B-DB781B56300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554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426D5C5E-232A-4C3E-AF9B-4ED5C1EE586B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11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6500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r>
              <a:rPr lang="en-US" dirty="0" smtClean="0">
                <a:latin typeface="Times New Roman" pitchFamily="18" charset="0"/>
              </a:rPr>
              <a:t>M12</a:t>
            </a:r>
            <a:r>
              <a:rPr lang="en-US" baseline="0" dirty="0" smtClean="0">
                <a:latin typeface="Times New Roman" pitchFamily="18" charset="0"/>
              </a:rPr>
              <a:t> = 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FECF8E18-2385-40C3-8C0A-9EFF9F83AC3C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Wingdings" pitchFamily="2" charset="2"/>
                <a:buNone/>
              </a:pPr>
              <a:t>13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6500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02363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1"/>
            <a:ext cx="8568531" cy="1620430"/>
          </a:xfr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17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0724-30EA-4E48-BD14-AC64509BF718}" type="datetimeFigureOut">
              <a:rPr lang="en-US"/>
              <a:pPr>
                <a:defRPr/>
              </a:pPr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835C3-0448-4053-AF08-EF69D736F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4953A-7D23-4F76-BB7A-EA710EF95B22}" type="datetimeFigureOut">
              <a:rPr lang="en-US"/>
              <a:pPr>
                <a:defRPr/>
              </a:pPr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61C02-094B-4FBF-815A-3D1E27712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4" y="302739"/>
            <a:ext cx="2268141" cy="64502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39"/>
            <a:ext cx="6636411" cy="64502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B78AA-46DA-43B7-ABFB-AB6FA721194C}" type="datetimeFigureOut">
              <a:rPr lang="en-US"/>
              <a:pPr>
                <a:defRPr/>
              </a:pPr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11442-F0E7-4051-AFDB-498926125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22" y="1511937"/>
            <a:ext cx="9240573" cy="5241025"/>
          </a:xfrm>
        </p:spPr>
        <p:txBody>
          <a:bodyPr/>
          <a:lstStyle>
            <a:lvl1pPr marL="100783" indent="-100783">
              <a:spcBef>
                <a:spcPts val="2205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Wingdings" pitchFamily="2" charset="2"/>
              <a:buChar char="ü"/>
              <a:defRPr baseline="0"/>
            </a:lvl1pPr>
            <a:lvl2pPr marL="403135">
              <a:spcBef>
                <a:spcPts val="2205"/>
              </a:spcBef>
              <a:spcAft>
                <a:spcPts val="0"/>
              </a:spcAft>
              <a:defRPr/>
            </a:lvl2pPr>
            <a:lvl3pPr marL="503920">
              <a:spcBef>
                <a:spcPts val="1323"/>
              </a:spcBef>
              <a:buFont typeface="Calibri" pitchFamily="34" charset="0"/>
              <a:buChar char=" "/>
              <a:defRPr/>
            </a:lvl3pPr>
            <a:lvl4pPr marL="856663">
              <a:spcBef>
                <a:spcPts val="1323"/>
              </a:spcBef>
              <a:defRPr/>
            </a:lvl4pPr>
            <a:lvl5pPr>
              <a:spcBef>
                <a:spcPts val="882"/>
              </a:spcBef>
              <a:buFont typeface="Calibri" pitchFamily="34" charset="0"/>
              <a:buChar char=" 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897C7-A7F9-4372-84AC-E20E4758534A}" type="datetimeFigureOut">
              <a:rPr lang="en-US"/>
              <a:pPr>
                <a:defRPr/>
              </a:pPr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6FEC2-1221-480A-AE7A-A8286B957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A13D8-1D06-4679-9351-190091F78241}" type="datetimeFigureOut">
              <a:rPr lang="en-US"/>
              <a:pPr>
                <a:defRPr/>
              </a:pPr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A5956-7A73-4BBE-BFDC-408B365E6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763926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763926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0496B-BD25-4ED2-A7AD-BD50139EE62A}" type="datetimeFigureOut">
              <a:rPr lang="en-US"/>
              <a:pPr>
                <a:defRPr/>
              </a:pPr>
              <a:t>10/1/13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1FC21-E532-4971-8F31-958E32DB0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29C7B-989B-4EF4-A66C-EB50A5317A33}" type="datetimeFigureOut">
              <a:rPr lang="en-US"/>
              <a:pPr>
                <a:defRPr/>
              </a:pPr>
              <a:t>10/1/13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53F79-9CF8-48F6-9F9F-6BE4FB081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E8B13-5C28-4753-B358-0A176FA3DB88}" type="datetimeFigureOut">
              <a:rPr lang="en-US"/>
              <a:pPr>
                <a:defRPr/>
              </a:pPr>
              <a:t>10/1/13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77B17-C3D6-4A0A-8147-95AF002EE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B42F8-5F34-4BC5-959B-2937BD9DDBBF}" type="datetimeFigureOut">
              <a:rPr lang="en-US"/>
              <a:pPr>
                <a:defRPr/>
              </a:pPr>
              <a:t>10/1/13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3E596-B90E-429D-83B9-1F74364B6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6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E2116-F505-4068-AE74-B51E2C49C5F1}" type="datetimeFigureOut">
              <a:rPr lang="en-US"/>
              <a:pPr>
                <a:defRPr/>
              </a:pPr>
              <a:t>10/1/13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88E9B-928C-4A57-820E-A2191155C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15136-EC62-4EDB-97CA-9F6BAD633734}" type="datetimeFigureOut">
              <a:rPr lang="en-US"/>
              <a:pPr>
                <a:defRPr/>
              </a:pPr>
              <a:t>10/1/13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59D9D-632D-46F8-82C9-27C022DD9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168275"/>
            <a:ext cx="90741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344613"/>
            <a:ext cx="9074150" cy="54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 third level third level third level third level third Third level third level</a:t>
            </a:r>
          </a:p>
          <a:p>
            <a:pPr lvl="3"/>
            <a:r>
              <a:rPr lang="en-US" smtClean="0"/>
              <a:t>Fourth level fourth level fourth level fourth level fourth level fourth level fourth level</a:t>
            </a:r>
          </a:p>
          <a:p>
            <a:pPr lvl="4"/>
            <a:r>
              <a:rPr lang="en-US" smtClean="0"/>
              <a:t>Fifth level fifth level fifth level fifth level fifth level fifth level fifth level fifth level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7007225"/>
            <a:ext cx="2352675" cy="401638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buFont typeface="Wingdings" charset="2"/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3D5472-EB2A-447D-8B5E-6B5F14F8D76D}" type="datetimeFigureOut">
              <a:rPr lang="en-US"/>
              <a:pPr>
                <a:defRPr/>
              </a:pPr>
              <a:t>10/1/13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buFont typeface="Wingdings" charset="2"/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buFont typeface="Wingdings" charset="2"/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EA9643-558C-4384-A0D6-DFD3BE7F0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3495C"/>
          </a:solidFill>
          <a:latin typeface="+mj-lt"/>
          <a:ea typeface="+mj-ea"/>
          <a:cs typeface="+mj-cs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000">
          <a:solidFill>
            <a:srgbClr val="03495C"/>
          </a:solidFill>
          <a:latin typeface="Calibri" pitchFamily="34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000">
          <a:solidFill>
            <a:srgbClr val="03495C"/>
          </a:solidFill>
          <a:latin typeface="Calibri" pitchFamily="34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000">
          <a:solidFill>
            <a:srgbClr val="03495C"/>
          </a:solidFill>
          <a:latin typeface="Calibri" pitchFamily="34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000">
          <a:solidFill>
            <a:srgbClr val="03495C"/>
          </a:solidFill>
          <a:latin typeface="Calibri" pitchFamily="34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000">
          <a:solidFill>
            <a:srgbClr val="03495C"/>
          </a:solidFill>
          <a:latin typeface="Calibri" pitchFamily="34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000">
          <a:solidFill>
            <a:srgbClr val="03495C"/>
          </a:solidFill>
          <a:latin typeface="Calibri" pitchFamily="34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000">
          <a:solidFill>
            <a:srgbClr val="03495C"/>
          </a:solidFill>
          <a:latin typeface="Calibri" pitchFamily="34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000">
          <a:solidFill>
            <a:srgbClr val="03495C"/>
          </a:solidFill>
          <a:latin typeface="Calibri" pitchFamily="34" charset="0"/>
        </a:defRPr>
      </a:lvl9pPr>
    </p:titleStyle>
    <p:bodyStyle>
      <a:lvl1pPr marL="342900" indent="-342900" algn="l" defTabSz="1006475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25000"/>
        <a:buFont typeface="Arial" charset="0"/>
        <a:buChar char="•"/>
        <a:defRPr sz="3100" kern="1200">
          <a:solidFill>
            <a:srgbClr val="0076A3"/>
          </a:solidFill>
          <a:latin typeface="+mn-lt"/>
          <a:ea typeface="+mn-ea"/>
          <a:cs typeface="+mn-cs"/>
        </a:defRPr>
      </a:lvl1pPr>
      <a:lvl2pPr marL="280988" indent="-280988" algn="l" defTabSz="1006475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100" kern="1200">
          <a:solidFill>
            <a:srgbClr val="0076A3"/>
          </a:solidFill>
          <a:latin typeface="+mn-lt"/>
          <a:ea typeface="+mn-ea"/>
          <a:cs typeface="+mn-cs"/>
        </a:defRPr>
      </a:lvl2pPr>
      <a:lvl3pPr marL="503238" indent="-100013" algn="l" defTabSz="1006475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25000"/>
        <a:buFont typeface="Arial" charset="0"/>
        <a:buChar char="•"/>
        <a:defRPr sz="2600" kern="1200">
          <a:solidFill>
            <a:srgbClr val="0C9B74"/>
          </a:solidFill>
          <a:latin typeface="+mn-lt"/>
          <a:ea typeface="+mn-ea"/>
          <a:cs typeface="+mn-cs"/>
        </a:defRPr>
      </a:lvl3pPr>
      <a:lvl4pPr marL="755650" indent="-250825" algn="l" defTabSz="1006475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600" kern="1200">
          <a:solidFill>
            <a:srgbClr val="0C9B74"/>
          </a:solidFill>
          <a:latin typeface="+mn-lt"/>
          <a:ea typeface="+mn-ea"/>
          <a:cs typeface="+mn-cs"/>
        </a:defRPr>
      </a:lvl4pPr>
      <a:lvl5pPr marL="1006475" indent="822325" algn="l" defTabSz="1006475" rtl="0" eaLnBrk="0" fontAlgn="base" hangingPunct="0">
        <a:spcBef>
          <a:spcPct val="20000"/>
        </a:spcBef>
        <a:spcAft>
          <a:spcPct val="0"/>
        </a:spcAft>
        <a:defRPr sz="2200" kern="1200">
          <a:solidFill>
            <a:srgbClr val="7E9632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7.bin"/><Relationship Id="rId12" Type="http://schemas.openxmlformats.org/officeDocument/2006/relationships/image" Target="../media/image17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oleObject" Target="../embeddings/oleObject13.bin"/><Relationship Id="rId7" Type="http://schemas.openxmlformats.org/officeDocument/2006/relationships/image" Target="../media/image16.emf"/><Relationship Id="rId8" Type="http://schemas.openxmlformats.org/officeDocument/2006/relationships/oleObject" Target="../embeddings/oleObject14.bin"/><Relationship Id="rId9" Type="http://schemas.openxmlformats.org/officeDocument/2006/relationships/oleObject" Target="../embeddings/oleObject15.bin"/><Relationship Id="rId10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oleObject" Target="../embeddings/oleObject4.bin"/><Relationship Id="rId7" Type="http://schemas.openxmlformats.org/officeDocument/2006/relationships/image" Target="../media/image8.wmf"/><Relationship Id="rId8" Type="http://schemas.openxmlformats.org/officeDocument/2006/relationships/oleObject" Target="../embeddings/oleObject5.bin"/><Relationship Id="rId9" Type="http://schemas.openxmlformats.org/officeDocument/2006/relationships/image" Target="../media/image9.wmf"/><Relationship Id="rId10" Type="http://schemas.openxmlformats.org/officeDocument/2006/relationships/oleObject" Target="../embeddings/oleObject6.bin"/><Relationship Id="rId11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11.e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12.emf"/><Relationship Id="rId8" Type="http://schemas.openxmlformats.org/officeDocument/2006/relationships/oleObject" Target="../embeddings/oleObject9.bin"/><Relationship Id="rId9" Type="http://schemas.openxmlformats.org/officeDocument/2006/relationships/image" Target="../media/image1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2.emf"/><Relationship Id="rId6" Type="http://schemas.openxmlformats.org/officeDocument/2006/relationships/oleObject" Target="../embeddings/oleObject11.bin"/><Relationship Id="rId7" Type="http://schemas.openxmlformats.org/officeDocument/2006/relationships/image" Target="../media/image14.emf"/><Relationship Id="rId8" Type="http://schemas.openxmlformats.org/officeDocument/2006/relationships/oleObject" Target="../embeddings/oleObject12.bin"/><Relationship Id="rId9" Type="http://schemas.openxmlformats.org/officeDocument/2006/relationships/image" Target="../media/image1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 rtlCol="0">
            <a:normAutofit/>
          </a:bodyPr>
          <a:lstStyle/>
          <a:p>
            <a:pPr defTabSz="1007943"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Exact Inference in </a:t>
            </a:r>
            <a:r>
              <a:rPr lang="en-US" dirty="0" err="1" smtClean="0"/>
              <a:t>Bayes</a:t>
            </a:r>
            <a:r>
              <a:rPr lang="en-US" dirty="0" smtClean="0"/>
              <a:t> Nets</a:t>
            </a: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 rtlCol="0">
            <a:normAutofit/>
          </a:bodyPr>
          <a:lstStyle/>
          <a:p>
            <a:pPr defTabSz="100794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Inference as elimination process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→</a:t>
            </a:r>
          </a:p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Inference as passing messages along edges of (moral)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graph</a:t>
            </a:r>
          </a:p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Leads to efficient inference when you want to make multiple inferences, because each message can contribute to more than one marginal.</a:t>
            </a:r>
          </a:p>
          <a:p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6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50113" y="2865438"/>
            <a:ext cx="2657475" cy="3924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" name="Rectangular Callout 11"/>
          <p:cNvSpPr/>
          <p:nvPr/>
        </p:nvSpPr>
        <p:spPr>
          <a:xfrm>
            <a:off x="7097712" y="1646237"/>
            <a:ext cx="2743200" cy="533400"/>
          </a:xfrm>
          <a:prstGeom prst="wedgeRectCallout">
            <a:avLst>
              <a:gd name="adj1" fmla="val -13117"/>
              <a:gd name="adj2" fmla="val 273143"/>
            </a:avLst>
          </a:prstGeom>
          <a:solidFill>
            <a:srgbClr val="CCFFCC"/>
          </a:solidFill>
          <a:ln>
            <a:solidFill>
              <a:srgbClr val="CCFF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59862" cy="1166813"/>
          </a:xfrm>
        </p:spPr>
        <p:txBody>
          <a:bodyPr/>
          <a:lstStyle/>
          <a:p>
            <a:pPr eaLnBrk="1" hangingPunct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Message Passing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9862" cy="5565775"/>
          </a:xfrm>
        </p:spPr>
        <p:txBody>
          <a:bodyPr rtlCol="0">
            <a:normAutofit lnSpcReduction="10000"/>
          </a:bodyPr>
          <a:lstStyle/>
          <a:p>
            <a:pPr marL="0" indent="0" defTabSz="1007943" eaLnBrk="1" fontAlgn="auto" hangingPunct="1">
              <a:lnSpc>
                <a:spcPct val="76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GB" baseline="-33000" dirty="0" err="1" smtClean="0">
                <a:solidFill>
                  <a:schemeClr val="accent2">
                    <a:lumMod val="75000"/>
                  </a:schemeClr>
                </a:solidFill>
              </a:rPr>
              <a:t>ij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GB" baseline="-33000" dirty="0" err="1" smtClean="0">
                <a:solidFill>
                  <a:schemeClr val="accent2">
                    <a:lumMod val="75000"/>
                  </a:schemeClr>
                </a:solidFill>
              </a:rPr>
              <a:t>j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): intermediate term</a:t>
            </a:r>
          </a:p>
          <a:p>
            <a:pPr marL="0" indent="0" defTabSz="1007943" eaLnBrk="1" fontAlgn="auto" hangingPunct="1">
              <a:lnSpc>
                <a:spcPct val="76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is variable being summed over, j is other variable</a:t>
            </a:r>
          </a:p>
          <a:p>
            <a:pPr marL="0" indent="0" defTabSz="1007943" eaLnBrk="1" fontAlgn="auto" hangingPunct="1">
              <a:lnSpc>
                <a:spcPct val="76000"/>
              </a:lnSpc>
              <a:buFont typeface="Arial Narrow" pitchFamily="32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defTabSz="1007943" eaLnBrk="1" fontAlgn="auto" hangingPunct="1">
              <a:lnSpc>
                <a:spcPct val="76000"/>
              </a:lnSpc>
              <a:buFont typeface="Arial Narrow" pitchFamily="32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defTabSz="1007943" eaLnBrk="1" fontAlgn="auto" hangingPunct="1">
              <a:lnSpc>
                <a:spcPct val="76000"/>
              </a:lnSpc>
              <a:buFont typeface="Arial Narrow" pitchFamily="32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defTabSz="1007943" eaLnBrk="1" fontAlgn="auto" hangingPunct="1">
              <a:lnSpc>
                <a:spcPct val="76000"/>
              </a:lnSpc>
              <a:buFont typeface="Arial Narrow" pitchFamily="32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defTabSz="1007943" eaLnBrk="1" fontAlgn="auto" hangingPunct="1">
              <a:lnSpc>
                <a:spcPct val="76000"/>
              </a:lnSpc>
              <a:buFont typeface="Arial Narrow" pitchFamily="32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defTabSz="1007943" eaLnBrk="1" fontAlgn="auto" hangingPunct="1">
              <a:lnSpc>
                <a:spcPct val="76000"/>
              </a:lnSpc>
              <a:buFont typeface="Arial Narrow" pitchFamily="32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defTabSz="1007943" eaLnBrk="1" fontAlgn="auto" hangingPunct="1">
              <a:lnSpc>
                <a:spcPct val="76000"/>
              </a:lnSpc>
              <a:spcBef>
                <a:spcPts val="36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Note dependence on elimination ordering</a:t>
            </a:r>
          </a:p>
        </p:txBody>
      </p:sp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13" y="2941638"/>
            <a:ext cx="56007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432157"/>
              </p:ext>
            </p:extLst>
          </p:nvPr>
        </p:nvGraphicFramePr>
        <p:xfrm>
          <a:off x="3987800" y="31369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8" name="Equation" r:id="rId6" imgW="114300" imgH="165100" progId="Equation.DSMT4">
                  <p:embed/>
                </p:oleObj>
              </mc:Choice>
              <mc:Fallback>
                <p:oleObj name="Equation" r:id="rId6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87800" y="31369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903564"/>
              </p:ext>
            </p:extLst>
          </p:nvPr>
        </p:nvGraphicFramePr>
        <p:xfrm>
          <a:off x="3987800" y="31369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9" name="Equation" r:id="rId8" imgW="114300" imgH="165100" progId="Equation.DSMT4">
                  <p:embed/>
                </p:oleObj>
              </mc:Choice>
              <mc:Fallback>
                <p:oleObj name="Equation" r:id="rId8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87800" y="31369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819457"/>
              </p:ext>
            </p:extLst>
          </p:nvPr>
        </p:nvGraphicFramePr>
        <p:xfrm>
          <a:off x="3987800" y="31369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0" name="Equation" r:id="rId9" imgW="114300" imgH="165100" progId="Equation.DSMT4">
                  <p:embed/>
                </p:oleObj>
              </mc:Choice>
              <mc:Fallback>
                <p:oleObj name="Equation" r:id="rId9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87800" y="31369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362470"/>
              </p:ext>
            </p:extLst>
          </p:nvPr>
        </p:nvGraphicFramePr>
        <p:xfrm>
          <a:off x="3987800" y="31369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1" name="Equation" r:id="rId10" imgW="114300" imgH="165100" progId="Equation.DSMT4">
                  <p:embed/>
                </p:oleObj>
              </mc:Choice>
              <mc:Fallback>
                <p:oleObj name="Equation" r:id="rId10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87800" y="31369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85644"/>
              </p:ext>
            </p:extLst>
          </p:nvPr>
        </p:nvGraphicFramePr>
        <p:xfrm>
          <a:off x="7250112" y="1722437"/>
          <a:ext cx="234696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" name="Equation" r:id="rId11" imgW="1676400" imgH="381000" progId="Equation.DSMT4">
                  <p:embed/>
                </p:oleObj>
              </mc:Choice>
              <mc:Fallback>
                <p:oleObj name="Equation" r:id="rId11" imgW="1676400" imgH="38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250112" y="1722437"/>
                        <a:ext cx="234696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these messages?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22" y="1511937"/>
            <a:ext cx="9240573" cy="55445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Message from X</a:t>
            </a:r>
            <a:r>
              <a:rPr lang="en-US" baseline="-25000" dirty="0" smtClean="0"/>
              <a:t>i</a:t>
            </a:r>
            <a:r>
              <a:rPr lang="en-US" dirty="0" smtClean="0"/>
              <a:t> to </a:t>
            </a:r>
            <a:r>
              <a:rPr lang="en-US" dirty="0" err="1" smtClean="0"/>
              <a:t>X</a:t>
            </a:r>
            <a:r>
              <a:rPr lang="en-US" baseline="-25000" dirty="0" err="1"/>
              <a:t>j</a:t>
            </a:r>
            <a:r>
              <a:rPr lang="en-US" dirty="0" smtClean="0"/>
              <a:t> says, </a:t>
            </a:r>
          </a:p>
          <a:p>
            <a:pPr lvl="1"/>
            <a:r>
              <a:rPr lang="en-US" dirty="0" smtClean="0"/>
              <a:t>“X</a:t>
            </a:r>
            <a:r>
              <a:rPr lang="en-US" baseline="-25000" dirty="0" smtClean="0"/>
              <a:t>i</a:t>
            </a:r>
            <a:r>
              <a:rPr lang="en-US" dirty="0" smtClean="0"/>
              <a:t> thinks that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 belongs in these states with various likelihoods.”</a:t>
            </a:r>
          </a:p>
          <a:p>
            <a:r>
              <a:rPr lang="en-US" dirty="0" smtClean="0"/>
              <a:t>Messages are similar to likelihoods</a:t>
            </a:r>
          </a:p>
          <a:p>
            <a:pPr lvl="1"/>
            <a:r>
              <a:rPr lang="en-US" dirty="0" smtClean="0"/>
              <a:t>non-negative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on’t have to sum to 1, but you can normalize them without affecting results (which adds some numerical stability)</a:t>
            </a:r>
          </a:p>
          <a:p>
            <a:pPr lvl="1"/>
            <a:r>
              <a:rPr lang="en-US" dirty="0" smtClean="0"/>
              <a:t>large message means that X</a:t>
            </a:r>
            <a:r>
              <a:rPr lang="en-US" baseline="-25000" dirty="0" smtClean="0"/>
              <a:t>i</a:t>
            </a:r>
            <a:r>
              <a:rPr lang="en-US" dirty="0" smtClean="0"/>
              <a:t> believes that the marginal value of </a:t>
            </a:r>
            <a:r>
              <a:rPr lang="en-US" dirty="0" err="1" smtClean="0"/>
              <a:t>X</a:t>
            </a:r>
            <a:r>
              <a:rPr lang="en-US" baseline="-25000" dirty="0" err="1"/>
              <a:t>j</a:t>
            </a:r>
            <a:r>
              <a:rPr lang="en-US" dirty="0" smtClean="0"/>
              <a:t>=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 with high probability</a:t>
            </a:r>
          </a:p>
          <a:p>
            <a:r>
              <a:rPr lang="en-US" dirty="0" smtClean="0"/>
              <a:t>Result of message passing is a consensus that determines the marginal probabilities of all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641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59862" cy="1166813"/>
          </a:xfrm>
        </p:spPr>
        <p:txBody>
          <a:bodyPr/>
          <a:lstStyle/>
          <a:p>
            <a:pPr eaLnBrk="1" hangingPunct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Belief Propagation (Pearl, 1983)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9862" cy="5308600"/>
          </a:xfrm>
        </p:spPr>
        <p:txBody>
          <a:bodyPr rtlCol="0">
            <a:normAutofit lnSpcReduction="10000"/>
          </a:bodyPr>
          <a:lstStyle/>
          <a:p>
            <a:pPr marL="0" indent="0" defTabSz="1007943" eaLnBrk="1" fontAlgn="auto" hangingPunct="1">
              <a:lnSpc>
                <a:spcPct val="76000"/>
              </a:lnSpc>
              <a:buFont typeface="Arial Narrow" pitchFamily="32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defTabSz="1007943" eaLnBrk="1" fontAlgn="auto" hangingPunct="1">
              <a:lnSpc>
                <a:spcPct val="76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: node we're sending from</a:t>
            </a:r>
          </a:p>
          <a:p>
            <a:pPr marL="0" indent="0" defTabSz="1007943" eaLnBrk="1" fontAlgn="auto" hangingPunct="1">
              <a:lnSpc>
                <a:spcPct val="76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j: node we're sending to</a:t>
            </a:r>
          </a:p>
          <a:p>
            <a:pPr marL="0" indent="0" defTabSz="1007943" eaLnBrk="1" fontAlgn="auto" hangingPunct="1">
              <a:lnSpc>
                <a:spcPct val="76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N(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):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neighbors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of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defTabSz="1007943" eaLnBrk="1" fontAlgn="auto" hangingPunct="1">
              <a:lnSpc>
                <a:spcPct val="76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N(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)\j: all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neighbors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of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excluding j</a:t>
            </a:r>
          </a:p>
          <a:p>
            <a:pPr marL="0" indent="0" defTabSz="1007943" eaLnBrk="1" fontAlgn="auto" hangingPunct="1">
              <a:lnSpc>
                <a:spcPct val="76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e.g., </a:t>
            </a:r>
          </a:p>
          <a:p>
            <a:pPr marL="0" indent="0" defTabSz="1007943" eaLnBrk="1" fontAlgn="auto" hangingPunct="1">
              <a:lnSpc>
                <a:spcPct val="76000"/>
              </a:lnSpc>
              <a:buFont typeface="Arial Narrow" pitchFamily="32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defTabSz="1007943" eaLnBrk="1" fontAlgn="auto" hangingPunct="1">
              <a:lnSpc>
                <a:spcPct val="76000"/>
              </a:lnSpc>
              <a:buFont typeface="Arial Narrow" pitchFamily="32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defTabSz="1007943" eaLnBrk="1" fontAlgn="auto" hangingPunct="1">
              <a:lnSpc>
                <a:spcPct val="76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computing marginal probability: </a:t>
            </a:r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7713" y="1531938"/>
            <a:ext cx="2800350" cy="3914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54363" y="1736725"/>
            <a:ext cx="37719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270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36725" y="4983163"/>
            <a:ext cx="2847975" cy="122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271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89688" y="6605588"/>
            <a:ext cx="245745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7250112" y="6523037"/>
            <a:ext cx="3048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59862" cy="1166813"/>
          </a:xfrm>
        </p:spPr>
        <p:txBody>
          <a:bodyPr/>
          <a:lstStyle/>
          <a:p>
            <a:pPr eaLnBrk="1" hangingPunct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Belief Propagation (Pearl, 1983)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620712" y="2255838"/>
            <a:ext cx="8942388" cy="5181600"/>
          </a:xfrm>
        </p:spPr>
        <p:txBody>
          <a:bodyPr rtlCol="0">
            <a:normAutofit/>
          </a:bodyPr>
          <a:lstStyle/>
          <a:p>
            <a:pPr marL="0" indent="0" defTabSz="1007943" eaLnBrk="1" fontAlgn="auto" hangingPunct="1">
              <a:lnSpc>
                <a:spcPct val="76000"/>
              </a:lnSpc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: node we're sending from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defTabSz="1007943" eaLnBrk="1" fontAlgn="auto" hangingPunct="1">
              <a:lnSpc>
                <a:spcPct val="76000"/>
              </a:lnSpc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j: node we're sending to</a:t>
            </a:r>
          </a:p>
          <a:p>
            <a:pPr marL="228600" indent="-228600" defTabSz="1007943" eaLnBrk="1" fontAlgn="auto" hangingPunct="1">
              <a:lnSpc>
                <a:spcPct val="76000"/>
              </a:lnSpc>
              <a:buClrTx/>
              <a:buSzPct val="100000"/>
              <a:buFont typeface="Arial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Start with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= leaf nodes of undirected</a:t>
            </a:r>
            <a:b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graph (nodes with one edge)</a:t>
            </a:r>
          </a:p>
          <a:p>
            <a:pPr marL="731155" lvl="4" indent="-228600" defTabSz="1007943" eaLnBrk="1" fontAlgn="auto" hangingPunct="1">
              <a:lnSpc>
                <a:spcPct val="76000"/>
              </a:lnSpc>
              <a:spcBef>
                <a:spcPts val="2205"/>
              </a:spcBef>
              <a:spcAft>
                <a:spcPts val="0"/>
              </a:spcAft>
              <a:buSzPct val="100000"/>
              <a:buFont typeface="Calibri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N(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)\j = Ø</a:t>
            </a:r>
          </a:p>
          <a:p>
            <a:pPr marL="228600" indent="-228600" defTabSz="1007943" eaLnBrk="1" fontAlgn="auto" hangingPunct="1">
              <a:lnSpc>
                <a:spcPct val="76000"/>
              </a:lnSpc>
              <a:buClrTx/>
              <a:buSzPct val="100000"/>
              <a:buFont typeface="Arial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Tree structure guarantees each node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can collect messages from all N(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)\j before passing message on to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j</a:t>
            </a: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7713" y="1531938"/>
            <a:ext cx="2800350" cy="3914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54363" y="1736725"/>
            <a:ext cx="37719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59862" cy="1166813"/>
          </a:xfrm>
        </p:spPr>
        <p:txBody>
          <a:bodyPr/>
          <a:lstStyle/>
          <a:p>
            <a:pPr eaLnBrk="1" hangingPunct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Computing MAP Probability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9862" cy="4900613"/>
          </a:xfrm>
        </p:spPr>
        <p:txBody>
          <a:bodyPr/>
          <a:lstStyle/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Same operation with summation replaced by max</a:t>
            </a: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6525" y="3805238"/>
            <a:ext cx="7267575" cy="1047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Polytrees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36550" y="1511300"/>
            <a:ext cx="9240838" cy="5241925"/>
          </a:xfrm>
        </p:spPr>
        <p:txBody>
          <a:bodyPr/>
          <a:lstStyle/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  <a:defRPr/>
            </a:pPr>
            <a:r>
              <a:rPr lang="en-US" dirty="0" smtClean="0"/>
              <a:t>Can do exact inference via belief propagation and variable elimination for </a:t>
            </a:r>
            <a:r>
              <a:rPr lang="en-US" i="1" dirty="0" err="1" smtClean="0"/>
              <a:t>polytrees</a:t>
            </a:r>
            <a:endParaRPr lang="en-US" dirty="0" smtClean="0"/>
          </a:p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  <a:defRPr/>
            </a:pPr>
            <a:r>
              <a:rPr lang="en-US" dirty="0" err="1" smtClean="0"/>
              <a:t>Polytree</a:t>
            </a:r>
            <a:endParaRPr lang="en-US" dirty="0" smtClean="0"/>
          </a:p>
          <a:p>
            <a:pPr marL="503238" lvl="2" eaLnBrk="1" hangingPunct="1">
              <a:spcBef>
                <a:spcPts val="1325"/>
              </a:spcBef>
              <a:defRPr/>
            </a:pPr>
            <a:r>
              <a:rPr lang="en-US" dirty="0" smtClean="0"/>
              <a:t>Directed graph with at most one undirected</a:t>
            </a:r>
            <a:br>
              <a:rPr lang="en-US" dirty="0" smtClean="0"/>
            </a:br>
            <a:r>
              <a:rPr lang="en-US" dirty="0" smtClean="0"/>
              <a:t>path between two vertices</a:t>
            </a:r>
          </a:p>
          <a:p>
            <a:pPr marL="503238" lvl="2" eaLnBrk="1" hangingPunct="1">
              <a:spcBef>
                <a:spcPts val="1325"/>
              </a:spcBef>
              <a:defRPr/>
            </a:pPr>
            <a:r>
              <a:rPr lang="en-US" dirty="0" smtClean="0"/>
              <a:t>DAG with no undirected cycles</a:t>
            </a:r>
          </a:p>
          <a:p>
            <a:pPr marL="503238" lvl="2" eaLnBrk="1" hangingPunct="1">
              <a:spcBef>
                <a:spcPts val="1325"/>
              </a:spcBef>
              <a:defRPr/>
            </a:pPr>
            <a:r>
              <a:rPr lang="en-US" dirty="0" smtClean="0"/>
              <a:t>If there were undirected cycles, message</a:t>
            </a:r>
            <a:br>
              <a:rPr lang="en-US" dirty="0" smtClean="0"/>
            </a:br>
            <a:r>
              <a:rPr lang="en-US" dirty="0" smtClean="0"/>
              <a:t>passing would produce infinite loops</a:t>
            </a:r>
          </a:p>
        </p:txBody>
      </p:sp>
      <p:pic>
        <p:nvPicPr>
          <p:cNvPr id="14340" name="Picture 5" descr="C:\Users\mozer\Desktop\Clipboard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1513" y="4160838"/>
            <a:ext cx="2933700" cy="317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of Belief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With trees, BP terminates after two steps</a:t>
            </a:r>
          </a:p>
          <a:p>
            <a:pPr lvl="1"/>
            <a:r>
              <a:rPr lang="en-US" dirty="0" smtClean="0"/>
              <a:t>1 step to propagate information from outside in</a:t>
            </a:r>
          </a:p>
          <a:p>
            <a:pPr lvl="1"/>
            <a:r>
              <a:rPr lang="en-US" dirty="0" smtClean="0"/>
              <a:t>1 step to propagate information from inside out</a:t>
            </a:r>
          </a:p>
          <a:p>
            <a:pPr lvl="1"/>
            <a:r>
              <a:rPr lang="en-US" dirty="0" smtClean="0"/>
              <a:t>boils down to calculation like variable elimination over all eliminations</a:t>
            </a:r>
          </a:p>
          <a:p>
            <a:r>
              <a:rPr lang="en-US" dirty="0" smtClean="0"/>
              <a:t>With </a:t>
            </a:r>
            <a:r>
              <a:rPr lang="en-US" dirty="0" err="1" smtClean="0"/>
              <a:t>polytrees</a:t>
            </a:r>
            <a:r>
              <a:rPr lang="en-US" dirty="0" smtClean="0"/>
              <a:t>, belief propagation converges in time</a:t>
            </a:r>
          </a:p>
          <a:p>
            <a:pPr lvl="1"/>
            <a:r>
              <a:rPr lang="en-US" dirty="0" smtClean="0"/>
              <a:t>linearly related to diameter of net</a:t>
            </a:r>
          </a:p>
          <a:p>
            <a:pPr lvl="1"/>
            <a:r>
              <a:rPr lang="en-US" dirty="0" smtClean="0"/>
              <a:t>but multiple iterations are required (not 1 pass as for trees)</a:t>
            </a:r>
          </a:p>
          <a:p>
            <a:pPr lvl="1"/>
            <a:r>
              <a:rPr lang="en-US" dirty="0" smtClean="0"/>
              <a:t>polynomial In number of states of each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888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55100" cy="887413"/>
          </a:xfrm>
        </p:spPr>
        <p:txBody>
          <a:bodyPr/>
          <a:lstStyle/>
          <a:p>
            <a:pPr eaLnBrk="1" hangingPunct="1"/>
            <a:r>
              <a:rPr lang="en-US" smtClean="0"/>
              <a:t>Inference Techniques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03238" y="1189038"/>
            <a:ext cx="9055100" cy="6096000"/>
          </a:xfrm>
        </p:spPr>
        <p:txBody>
          <a:bodyPr rtlCol="0">
            <a:normAutofit fontScale="70000" lnSpcReduction="20000"/>
          </a:bodyPr>
          <a:lstStyle/>
          <a:p>
            <a:pPr lvl="1" indent="-282224" defTabSz="1007943" eaLnBrk="1" fontAlgn="auto" hangingPunct="1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Exact Inference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Variable elimination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Belief propagation (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polytrees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Junction tree algorithm (arbitrary graphs)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Kalman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filte</a:t>
            </a:r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Adams &amp; MacKay </a:t>
            </a:r>
            <a:r>
              <a:rPr lang="en-US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changepoint</a:t>
            </a:r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lvl="1" indent="-282224" defTabSz="1007943" eaLnBrk="1" fontAlgn="auto" hangingPunct="1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Approximate Inference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Loopy belief propagation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Rejection sampling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Importance sampling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Markov Chain Monte Carlo (MCMC)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Gibbs sampling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Variational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approximations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Expectation maximization (forward-backward algorithm)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Particle filters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649913" y="2789238"/>
            <a:ext cx="381000" cy="685800"/>
          </a:xfrm>
          <a:prstGeom prst="rightBrac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30913" y="3079750"/>
            <a:ext cx="2352675" cy="242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Wingdings" charset="2"/>
              <a:buNone/>
              <a:defRPr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Later in the semester</a:t>
            </a:r>
          </a:p>
        </p:txBody>
      </p:sp>
    </p:spTree>
    <p:extLst>
      <p:ext uri="{BB962C8B-B14F-4D97-AF65-F5344CB8AC3E}">
        <p14:creationId xmlns:p14="http://schemas.microsoft.com/office/powerpoint/2010/main" val="2114430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58275" cy="1166813"/>
          </a:xfrm>
        </p:spPr>
        <p:txBody>
          <a:bodyPr/>
          <a:lstStyle/>
          <a:p>
            <a:pPr eaLnBrk="1" hangingPunct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Junction Tree Algorithm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8275" cy="4900613"/>
          </a:xfrm>
        </p:spPr>
        <p:txBody>
          <a:bodyPr/>
          <a:lstStyle/>
          <a:p>
            <a:pPr marL="122147" lvl="1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Works for general graphs</a:t>
            </a:r>
          </a:p>
          <a:p>
            <a:pPr marL="503238" lvl="2" indent="0" eaLnBrk="1" hangingPunct="1">
              <a:lnSpc>
                <a:spcPct val="71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not just trees but also graphs with cycles</a:t>
            </a:r>
          </a:p>
          <a:p>
            <a:pPr marL="503238" lvl="2" indent="0" eaLnBrk="1" hangingPunct="1">
              <a:lnSpc>
                <a:spcPct val="71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both directed and undirected</a:t>
            </a:r>
          </a:p>
          <a:p>
            <a:pPr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Basic idea</a:t>
            </a:r>
          </a:p>
          <a:p>
            <a:pPr lvl="2" eaLnBrk="1" hangingPunct="1">
              <a:lnSpc>
                <a:spcPct val="71000"/>
              </a:lnSpc>
              <a:spcBef>
                <a:spcPts val="22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Eliminate cycles by clustering nodes into cliques</a:t>
            </a:r>
          </a:p>
          <a:p>
            <a:pPr lvl="2" eaLnBrk="1" hangingPunct="1">
              <a:lnSpc>
                <a:spcPct val="71000"/>
              </a:lnSpc>
              <a:spcBef>
                <a:spcPts val="22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Perform belief propagation on cliques</a:t>
            </a:r>
          </a:p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Exact inference of (clique) </a:t>
            </a:r>
            <a:r>
              <a:rPr lang="en-GB" dirty="0" err="1" smtClean="0"/>
              <a:t>marginals</a:t>
            </a:r>
            <a:endParaRPr lang="en-GB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55100" cy="887413"/>
          </a:xfrm>
        </p:spPr>
        <p:txBody>
          <a:bodyPr/>
          <a:lstStyle/>
          <a:p>
            <a:pPr eaLnBrk="1" hangingPunct="1"/>
            <a:r>
              <a:rPr lang="en-US" smtClean="0"/>
              <a:t>Inference Techniques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03238" y="1189038"/>
            <a:ext cx="9055100" cy="6096000"/>
          </a:xfrm>
        </p:spPr>
        <p:txBody>
          <a:bodyPr rtlCol="0">
            <a:normAutofit fontScale="70000" lnSpcReduction="20000"/>
          </a:bodyPr>
          <a:lstStyle/>
          <a:p>
            <a:pPr lvl="1" indent="-282224" defTabSz="1007943" eaLnBrk="1" fontAlgn="auto" hangingPunct="1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Exact Inference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Variable elimination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Belief propagation (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polytrees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Junction tree algorithm (arbitrary graphs)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Kalman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filte</a:t>
            </a:r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Adams &amp; MacKay </a:t>
            </a:r>
            <a:r>
              <a:rPr lang="en-US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changepoint</a:t>
            </a:r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lvl="1" indent="-282224" defTabSz="1007943" eaLnBrk="1" fontAlgn="auto" hangingPunct="1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Approximate Inference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Loopy belief propagation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Rejection sampling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Importance sampling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Markov Chain Monte Carlo (MCMC)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Gibbs sampling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Variational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approximations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Expectation maximization (forward-backward algorithm)</a:t>
            </a:r>
          </a:p>
          <a:p>
            <a:pPr lvl="3" indent="-251986" defTabSz="1007943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Particle filters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649913" y="2789238"/>
            <a:ext cx="381000" cy="685800"/>
          </a:xfrm>
          <a:prstGeom prst="rightBrac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30913" y="3079750"/>
            <a:ext cx="2352675" cy="242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Wingdings" charset="2"/>
              <a:buNone/>
              <a:defRPr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Later in the semester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58275" cy="1255713"/>
          </a:xfrm>
        </p:spPr>
        <p:txBody>
          <a:bodyPr/>
          <a:lstStyle/>
          <a:p>
            <a:pPr eaLnBrk="1" hangingPunct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Junction Tree Algorithm 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8275" cy="4991100"/>
          </a:xfrm>
        </p:spPr>
        <p:txBody>
          <a:bodyPr/>
          <a:lstStyle/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1. Moralization</a:t>
            </a:r>
          </a:p>
          <a:p>
            <a:pPr marL="503238" lvl="2" indent="0" eaLnBrk="1" hangingPunct="1">
              <a:lnSpc>
                <a:spcPct val="76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If graph is directed, turn it into an undirected graph by linking parents of each node and dropping arrows</a:t>
            </a:r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2. Triangulation</a:t>
            </a:r>
          </a:p>
          <a:p>
            <a:pPr marL="503238" lvl="2" indent="0" eaLnBrk="1" hangingPunct="1">
              <a:lnSpc>
                <a:spcPct val="76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Decide on elimination order. </a:t>
            </a:r>
          </a:p>
          <a:p>
            <a:pPr marL="503238" lvl="2" indent="0" eaLnBrk="1" hangingPunct="1">
              <a:lnSpc>
                <a:spcPct val="76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Imagine removing nodes in order and adding a link between remaining neighbors of node i when node i is removed.</a:t>
            </a:r>
          </a:p>
          <a:p>
            <a:pPr marL="503238" lvl="2" indent="0" eaLnBrk="1" hangingPunct="1">
              <a:lnSpc>
                <a:spcPct val="76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e.g., elimination order (5, 4, 3, 2)</a:t>
            </a: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4313" y="5662613"/>
            <a:ext cx="4572000" cy="1774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58275" cy="1166813"/>
          </a:xfrm>
        </p:spPr>
        <p:txBody>
          <a:bodyPr/>
          <a:lstStyle/>
          <a:p>
            <a:pPr eaLnBrk="1" hangingPunct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Junction Tree Algorithm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8275" cy="7789863"/>
          </a:xfrm>
        </p:spPr>
        <p:txBody>
          <a:bodyPr/>
          <a:lstStyle/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3. Construct the junction tree</a:t>
            </a:r>
          </a:p>
          <a:p>
            <a:pPr marL="503238" lvl="2" indent="0" eaLnBrk="1" hangingPunct="1">
              <a:lnSpc>
                <a:spcPct val="71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one node for </a:t>
            </a:r>
            <a:r>
              <a:rPr lang="en-GB" dirty="0" smtClean="0"/>
              <a:t>every maximal </a:t>
            </a:r>
            <a:r>
              <a:rPr lang="en-GB" i="1" dirty="0" smtClean="0"/>
              <a:t>clique</a:t>
            </a:r>
            <a:endParaRPr lang="en-GB" dirty="0" smtClean="0"/>
          </a:p>
          <a:p>
            <a:pPr marL="503238" lvl="2" indent="0" eaLnBrk="1" hangingPunct="1">
              <a:lnSpc>
                <a:spcPct val="71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form maximal spanning tree of cliques</a:t>
            </a:r>
          </a:p>
          <a:p>
            <a:pPr marL="503238" lvl="2" indent="0" eaLnBrk="1" hangingPunct="1">
              <a:lnSpc>
                <a:spcPct val="71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clique tree is a junction tree if for every pair of cliques V and W, then all cliques on the (unique) path between V and W contain V</a:t>
            </a:r>
            <a:r>
              <a:rPr lang="en-GB" dirty="0" smtClean="0">
                <a:cs typeface="Arial" charset="0"/>
              </a:rPr>
              <a:t>∩</a:t>
            </a:r>
            <a:r>
              <a:rPr lang="en-GB" dirty="0" smtClean="0"/>
              <a:t>W</a:t>
            </a:r>
          </a:p>
          <a:p>
            <a:pPr marL="503238" lvl="2" indent="0" eaLnBrk="1" hangingPunct="1">
              <a:lnSpc>
                <a:spcPct val="71000"/>
              </a:lnSpc>
              <a:spcBef>
                <a:spcPts val="1325"/>
              </a:spcBef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marL="503238" lvl="2" indent="0" eaLnBrk="1" hangingPunct="1">
              <a:lnSpc>
                <a:spcPct val="71000"/>
              </a:lnSpc>
              <a:spcBef>
                <a:spcPts val="1325"/>
              </a:spcBef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marL="503238" lvl="2" indent="0" eaLnBrk="1" hangingPunct="1">
              <a:lnSpc>
                <a:spcPct val="71000"/>
              </a:lnSpc>
              <a:spcBef>
                <a:spcPts val="1325"/>
              </a:spcBef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marL="503238" lvl="2" indent="0" eaLnBrk="1" hangingPunct="1">
              <a:lnSpc>
                <a:spcPct val="71000"/>
              </a:lnSpc>
              <a:spcBef>
                <a:spcPts val="1325"/>
              </a:spcBef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marL="503238" lvl="2" indent="0" eaLnBrk="1" hangingPunct="1">
              <a:lnSpc>
                <a:spcPct val="71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If this property holds, then local propagation of information will lead to global consistency.</a:t>
            </a:r>
          </a:p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5800" y="3806825"/>
            <a:ext cx="2428875" cy="2190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025" y="4230688"/>
            <a:ext cx="5581650" cy="1343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58275" cy="1166813"/>
          </a:xfrm>
        </p:spPr>
        <p:txBody>
          <a:bodyPr/>
          <a:lstStyle/>
          <a:p>
            <a:pPr eaLnBrk="1" hangingPunct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Junction Tree Algorithm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8275" cy="4900613"/>
          </a:xfrm>
        </p:spPr>
        <p:txBody>
          <a:bodyPr/>
          <a:lstStyle/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This is a junction tree.</a:t>
            </a:r>
          </a:p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/>
          </a:p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/>
          </a:p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/>
          </a:p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This is not a junction tree.</a:t>
            </a:r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3013" y="2468563"/>
            <a:ext cx="5534025" cy="125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3800" y="4868863"/>
            <a:ext cx="2714625" cy="1381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43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4813" y="5037138"/>
            <a:ext cx="3695700" cy="178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58275" cy="1166813"/>
          </a:xfrm>
        </p:spPr>
        <p:txBody>
          <a:bodyPr/>
          <a:lstStyle/>
          <a:p>
            <a:pPr eaLnBrk="1" hangingPunct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Junction Tree Algorithm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8275" cy="4900613"/>
          </a:xfrm>
        </p:spPr>
        <p:txBody>
          <a:bodyPr/>
          <a:lstStyle/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4. Transfer the potentials from original graph to moral graph</a:t>
            </a:r>
          </a:p>
          <a:p>
            <a:pPr marL="503238" lvl="2" indent="0" eaLnBrk="1" hangingPunct="1">
              <a:lnSpc>
                <a:spcPct val="71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define a potential for each clique, </a:t>
            </a:r>
            <a:r>
              <a:rPr lang="el-GR" dirty="0" smtClean="0">
                <a:cs typeface="Arial" charset="0"/>
              </a:rPr>
              <a:t>ψ</a:t>
            </a:r>
            <a:r>
              <a:rPr lang="en-GB" baseline="-33000" dirty="0" smtClean="0"/>
              <a:t>C</a:t>
            </a:r>
            <a:r>
              <a:rPr lang="en-GB" dirty="0" smtClean="0"/>
              <a:t>(</a:t>
            </a:r>
            <a:r>
              <a:rPr lang="en-GB" dirty="0" err="1" smtClean="0"/>
              <a:t>x</a:t>
            </a:r>
            <a:r>
              <a:rPr lang="en-GB" baseline="-33000" dirty="0" err="1" smtClean="0"/>
              <a:t>C</a:t>
            </a:r>
            <a:r>
              <a:rPr lang="en-GB" dirty="0" smtClean="0"/>
              <a:t>)</a:t>
            </a:r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6475" y="5276850"/>
            <a:ext cx="5553075" cy="2190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8700" y="3100388"/>
            <a:ext cx="5286375" cy="180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58275" cy="1166813"/>
          </a:xfrm>
        </p:spPr>
        <p:txBody>
          <a:bodyPr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smtClean="0"/>
              <a:t>Junction Tree Algorithm</a:t>
            </a:r>
            <a:endParaRPr lang="en-GB" sz="3300" smtClean="0">
              <a:solidFill>
                <a:srgbClr val="800099"/>
              </a:solidFill>
            </a:endParaRPr>
          </a:p>
        </p:txBody>
      </p:sp>
      <p:sp>
        <p:nvSpPr>
          <p:cNvPr id="20483" name="Rectangle 1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8275" cy="4900613"/>
          </a:xfrm>
        </p:spPr>
        <p:txBody>
          <a:bodyPr/>
          <a:lstStyle/>
          <a:p>
            <a:pPr marL="100013" indent="-100013" eaLnBrk="1" hangingPunct="1">
              <a:lnSpc>
                <a:spcPct val="71000"/>
              </a:lnSpc>
              <a:spcBef>
                <a:spcPts val="2238"/>
              </a:spcBef>
              <a:spcAft>
                <a:spcPct val="0"/>
              </a:spcAft>
              <a:buClr>
                <a:srgbClr val="190099"/>
              </a:buClr>
              <a:buSzTx/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smtClean="0"/>
              <a:t>5. Propagate</a:t>
            </a:r>
            <a:endParaRPr lang="en-GB" sz="2800" smtClean="0">
              <a:solidFill>
                <a:srgbClr val="190099"/>
              </a:solidFill>
            </a:endParaRPr>
          </a:p>
          <a:p>
            <a:pPr marL="534988" lvl="2" eaLnBrk="1" hangingPunct="1">
              <a:lnSpc>
                <a:spcPct val="71000"/>
              </a:lnSpc>
              <a:spcBef>
                <a:spcPts val="1738"/>
              </a:spcBef>
              <a:buClr>
                <a:srgbClr val="190099"/>
              </a:buClr>
              <a:buSzTx/>
              <a:buFont typeface="Arial Narrow" pitchFamily="34" charset="0"/>
              <a:buChar char=" 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smtClean="0">
                <a:solidFill>
                  <a:srgbClr val="004C99"/>
                </a:solidFill>
              </a:rPr>
              <a:t>Given junction tree and potentials on the cliques, can send messages from clique C</a:t>
            </a:r>
            <a:r>
              <a:rPr lang="en-GB" sz="2200" baseline="-33000" smtClean="0">
                <a:solidFill>
                  <a:srgbClr val="004C99"/>
                </a:solidFill>
              </a:rPr>
              <a:t>i</a:t>
            </a:r>
            <a:r>
              <a:rPr lang="en-GB" sz="2200" smtClean="0">
                <a:solidFill>
                  <a:srgbClr val="004C99"/>
                </a:solidFill>
              </a:rPr>
              <a:t> to C</a:t>
            </a:r>
            <a:r>
              <a:rPr lang="en-GB" sz="2200" baseline="-33000" smtClean="0">
                <a:solidFill>
                  <a:srgbClr val="004C99"/>
                </a:solidFill>
              </a:rPr>
              <a:t>j</a:t>
            </a:r>
          </a:p>
          <a:p>
            <a:pPr marL="534988" lvl="2" eaLnBrk="1" hangingPunct="1">
              <a:lnSpc>
                <a:spcPct val="71000"/>
              </a:lnSpc>
              <a:spcBef>
                <a:spcPts val="1738"/>
              </a:spcBef>
              <a:buClr>
                <a:srgbClr val="190099"/>
              </a:buClr>
              <a:buSzTx/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200" baseline="-33000" smtClean="0">
              <a:solidFill>
                <a:srgbClr val="004C99"/>
              </a:solidFill>
            </a:endParaRPr>
          </a:p>
          <a:p>
            <a:pPr marL="1084263" lvl="4" indent="0" eaLnBrk="1" hangingPunct="1">
              <a:lnSpc>
                <a:spcPct val="71000"/>
              </a:lnSpc>
              <a:spcBef>
                <a:spcPts val="1588"/>
              </a:spcBef>
              <a:buClr>
                <a:srgbClr val="004C99"/>
              </a:buClr>
              <a:buFont typeface="Arial Narrow" pitchFamily="34" charset="0"/>
              <a:buChar char=" 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smtClean="0">
                <a:solidFill>
                  <a:srgbClr val="00997F"/>
                </a:solidFill>
              </a:rPr>
              <a:t/>
            </a:r>
            <a:br>
              <a:rPr lang="en-GB" sz="2000" smtClean="0">
                <a:solidFill>
                  <a:srgbClr val="00997F"/>
                </a:solidFill>
              </a:rPr>
            </a:br>
            <a:r>
              <a:rPr lang="en-GB" sz="2000" smtClean="0">
                <a:solidFill>
                  <a:srgbClr val="00997F"/>
                </a:solidFill>
              </a:rPr>
              <a:t>Sij: nodes shared by i and j</a:t>
            </a:r>
            <a:br>
              <a:rPr lang="en-GB" sz="2000" smtClean="0">
                <a:solidFill>
                  <a:srgbClr val="00997F"/>
                </a:solidFill>
              </a:rPr>
            </a:br>
            <a:r>
              <a:rPr lang="en-GB" sz="2000" smtClean="0">
                <a:solidFill>
                  <a:srgbClr val="00997F"/>
                </a:solidFill>
              </a:rPr>
              <a:t>N(i): neighboring cliques of i</a:t>
            </a:r>
          </a:p>
          <a:p>
            <a:pPr marL="534988" lvl="2" eaLnBrk="1" hangingPunct="1">
              <a:lnSpc>
                <a:spcPct val="71000"/>
              </a:lnSpc>
              <a:spcBef>
                <a:spcPts val="1738"/>
              </a:spcBef>
              <a:buClr>
                <a:srgbClr val="190099"/>
              </a:buClr>
              <a:buSzTx/>
              <a:buFont typeface="Arial Narrow" pitchFamily="34" charset="0"/>
              <a:buChar char=" 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smtClean="0">
                <a:solidFill>
                  <a:srgbClr val="004C99"/>
                </a:solidFill>
              </a:rPr>
              <a:t>Messages get sent in all directions.</a:t>
            </a:r>
          </a:p>
          <a:p>
            <a:pPr marL="534988" lvl="2" eaLnBrk="1" hangingPunct="1">
              <a:lnSpc>
                <a:spcPct val="71000"/>
              </a:lnSpc>
              <a:spcBef>
                <a:spcPts val="1738"/>
              </a:spcBef>
              <a:buClr>
                <a:srgbClr val="190099"/>
              </a:buClr>
              <a:buSzTx/>
              <a:buFont typeface="Arial Narrow" pitchFamily="34" charset="0"/>
              <a:buChar char=" 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smtClean="0">
                <a:solidFill>
                  <a:srgbClr val="004C99"/>
                </a:solidFill>
              </a:rPr>
              <a:t>Once messages propagated, can determine the marginal prob of any clique.</a:t>
            </a:r>
          </a:p>
          <a:p>
            <a:pPr marL="100013" indent="-100013" eaLnBrk="1" hangingPunct="1">
              <a:lnSpc>
                <a:spcPct val="71000"/>
              </a:lnSpc>
              <a:spcBef>
                <a:spcPts val="2238"/>
              </a:spcBef>
              <a:spcAft>
                <a:spcPct val="0"/>
              </a:spcAft>
              <a:buClr>
                <a:srgbClr val="190099"/>
              </a:buClr>
              <a:buSzTx/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800" smtClean="0">
              <a:solidFill>
                <a:srgbClr val="190099"/>
              </a:solidFill>
            </a:endParaRPr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5113" y="2865438"/>
            <a:ext cx="4171950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1063" y="5559425"/>
            <a:ext cx="3238500" cy="819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58275" cy="1255713"/>
          </a:xfrm>
        </p:spPr>
        <p:txBody>
          <a:bodyPr/>
          <a:lstStyle/>
          <a:p>
            <a:pPr eaLnBrk="1" hangingPunct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Computational Complexity</a:t>
            </a:r>
            <a:br>
              <a:rPr lang="en-GB" smtClean="0"/>
            </a:br>
            <a:r>
              <a:rPr lang="en-GB" smtClean="0"/>
              <a:t>of Exact Inference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8275" cy="4991100"/>
          </a:xfrm>
        </p:spPr>
        <p:txBody>
          <a:bodyPr/>
          <a:lstStyle/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Exponential in number of nodes in a clique</a:t>
            </a:r>
          </a:p>
          <a:p>
            <a:pPr marL="503238" lvl="2" indent="0" eaLnBrk="1" hangingPunct="1">
              <a:lnSpc>
                <a:spcPct val="71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need to integrate over all nodes</a:t>
            </a:r>
          </a:p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Goal is to find a triangulation that yields the smallest maximal clique</a:t>
            </a:r>
          </a:p>
          <a:p>
            <a:pPr marL="503238" lvl="2" indent="0" eaLnBrk="1" hangingPunct="1">
              <a:lnSpc>
                <a:spcPct val="71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NP-hard problem</a:t>
            </a:r>
          </a:p>
          <a:p>
            <a:pPr marL="0" indent="0" eaLnBrk="1" hangingPunct="1">
              <a:lnSpc>
                <a:spcPct val="71000"/>
              </a:lnSpc>
              <a:spcBef>
                <a:spcPts val="2200"/>
              </a:spcBef>
              <a:spcAft>
                <a:spcPct val="0"/>
              </a:spcAft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>
                <a:cs typeface="Arial" charset="0"/>
              </a:rPr>
              <a:t>→</a:t>
            </a:r>
            <a:r>
              <a:rPr lang="en-GB" smtClean="0"/>
              <a:t>Approximate inference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Loopy Belief Propagation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36550" y="1511300"/>
            <a:ext cx="9240838" cy="5545138"/>
          </a:xfrm>
        </p:spPr>
        <p:txBody>
          <a:bodyPr/>
          <a:lstStyle/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</a:pPr>
            <a:r>
              <a:rPr lang="en-US" smtClean="0"/>
              <a:t>Instead of making a single pass from the leaves, perform iterative refinement of message variables.</a:t>
            </a:r>
          </a:p>
          <a:p>
            <a:pPr marL="917575" lvl="2" indent="-514350" eaLnBrk="1" hangingPunct="1">
              <a:spcBef>
                <a:spcPts val="1325"/>
              </a:spcBef>
              <a:buClrTx/>
              <a:buSzPct val="100000"/>
              <a:buFont typeface="Calibri" pitchFamily="34" charset="0"/>
              <a:buAutoNum type="arabicPeriod"/>
            </a:pPr>
            <a:r>
              <a:rPr lang="en-US" smtClean="0"/>
              <a:t>initialize all variables to 1</a:t>
            </a:r>
          </a:p>
          <a:p>
            <a:pPr marL="917575" lvl="2" indent="-514350" eaLnBrk="1" hangingPunct="1">
              <a:spcBef>
                <a:spcPts val="1325"/>
              </a:spcBef>
              <a:buClrTx/>
              <a:buSzPct val="100000"/>
              <a:buFont typeface="Calibri" pitchFamily="34" charset="0"/>
              <a:buAutoNum type="arabicPeriod"/>
            </a:pPr>
            <a:r>
              <a:rPr lang="en-US" smtClean="0"/>
              <a:t>recompute all variables assuming the values of the other variables</a:t>
            </a:r>
          </a:p>
          <a:p>
            <a:pPr marL="917575" lvl="2" indent="-514350" eaLnBrk="1" hangingPunct="1">
              <a:spcBef>
                <a:spcPts val="1325"/>
              </a:spcBef>
              <a:buClrTx/>
              <a:buSzPct val="100000"/>
              <a:buFont typeface="Calibri" pitchFamily="34" charset="0"/>
              <a:buAutoNum type="arabicPeriod"/>
            </a:pPr>
            <a:r>
              <a:rPr lang="en-US" smtClean="0"/>
              <a:t>iterate until convergence</a:t>
            </a:r>
            <a:endParaRPr lang="en-US" b="1" smtClean="0"/>
          </a:p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</a:pPr>
            <a:r>
              <a:rPr lang="en-US" smtClean="0"/>
              <a:t>For polytrees, guaranteed to converge in time ~ longest undirected path through tree.</a:t>
            </a:r>
          </a:p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</a:pPr>
            <a:r>
              <a:rPr lang="en-US" smtClean="0"/>
              <a:t>For general graphs, some sufficiency conditions, and some graphs known not to converge.</a:t>
            </a:r>
          </a:p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59862" cy="1255713"/>
          </a:xfrm>
        </p:spPr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Notation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9862" cy="5099050"/>
          </a:xfrm>
        </p:spPr>
        <p:txBody>
          <a:bodyPr rtlCol="0">
            <a:normAutofit fontScale="92500"/>
          </a:bodyPr>
          <a:lstStyle/>
          <a:p>
            <a:pPr marL="0" indent="0" defTabSz="1007943" eaLnBrk="1" fontAlgn="auto" hangingPunct="1">
              <a:lnSpc>
                <a:spcPct val="81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U: set of nodes in a graph</a:t>
            </a:r>
          </a:p>
          <a:p>
            <a:pPr marL="0" indent="0" defTabSz="1007943" eaLnBrk="1" fontAlgn="auto" hangingPunct="1">
              <a:lnSpc>
                <a:spcPct val="81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GB" baseline="-25000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: random variable associated with node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defTabSz="1007943" eaLnBrk="1" fontAlgn="auto" hangingPunct="1">
              <a:lnSpc>
                <a:spcPct val="81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π</a:t>
            </a:r>
            <a:r>
              <a:rPr lang="en-GB" baseline="-33000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: parents of node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i</a:t>
            </a:r>
            <a:endParaRPr lang="en-GB" dirty="0" smtClean="0">
              <a:solidFill>
                <a:schemeClr val="accent2">
                  <a:lumMod val="75000"/>
                </a:schemeClr>
              </a:solidFill>
              <a:cs typeface="Arial" charset="0"/>
            </a:endParaRPr>
          </a:p>
          <a:p>
            <a:pPr marL="0" indent="0" defTabSz="1007943" eaLnBrk="1" fontAlgn="auto" hangingPunct="1">
              <a:lnSpc>
                <a:spcPct val="81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Joint probability: </a:t>
            </a:r>
          </a:p>
          <a:p>
            <a:pPr marL="0" indent="-91440" defTabSz="1007943" eaLnBrk="1" fontAlgn="auto" hangingPunct="1">
              <a:lnSpc>
                <a:spcPct val="81000"/>
              </a:lnSpc>
              <a:buFont typeface="Wingdings" pitchFamily="2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General form to include undirected</a:t>
            </a:r>
            <a:br>
              <a:rPr lang="en-GB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</a:b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as well as directed graphs:</a:t>
            </a:r>
          </a:p>
          <a:p>
            <a:pPr lvl="2" indent="0" defTabSz="1007943" eaLnBrk="1" fontAlgn="auto" hangingPunct="1">
              <a:lnSpc>
                <a:spcPct val="81000"/>
              </a:lnSpc>
              <a:spcAft>
                <a:spcPts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smtClean="0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where C is an index over cliques</a:t>
            </a:r>
          </a:p>
          <a:p>
            <a:pPr lvl="2" indent="0" defTabSz="1007943" eaLnBrk="1" fontAlgn="auto" hangingPunct="1">
              <a:lnSpc>
                <a:spcPct val="81000"/>
              </a:lnSpc>
              <a:spcAft>
                <a:spcPts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smtClean="0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to apply to directed graph, turn directed graph into moral graph</a:t>
            </a:r>
          </a:p>
          <a:p>
            <a:pPr lvl="2" indent="0" defTabSz="1007943" eaLnBrk="1" fontAlgn="auto" hangingPunct="1">
              <a:lnSpc>
                <a:spcPct val="81000"/>
              </a:lnSpc>
              <a:spcAft>
                <a:spcPts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smtClean="0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moral graph: connect all parents of each node and remove arrows</a:t>
            </a: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1113" y="3627438"/>
            <a:ext cx="2667000" cy="666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11913" y="4237038"/>
            <a:ext cx="2790825" cy="100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59862" cy="1166813"/>
          </a:xfrm>
        </p:spPr>
        <p:txBody>
          <a:bodyPr/>
          <a:lstStyle/>
          <a:p>
            <a:pPr eaLnBrk="1" hangingPunct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 Common Inference Problems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9862" cy="4900613"/>
          </a:xfrm>
        </p:spPr>
        <p:txBody>
          <a:bodyPr/>
          <a:lstStyle/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Assume partition of graph into subsets</a:t>
            </a:r>
          </a:p>
          <a:p>
            <a:pPr marL="503238" lvl="2" indent="0" eaLnBrk="1" hangingPunct="1">
              <a:lnSpc>
                <a:spcPct val="76000"/>
              </a:lnSpc>
              <a:spcBef>
                <a:spcPts val="1325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O = observations; U = unknowns; N = nuisance variables</a:t>
            </a:r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Computing marginals (avg. over nuisance vars.)</a:t>
            </a:r>
            <a:br>
              <a:rPr lang="en-GB" smtClean="0"/>
            </a:br>
            <a:endParaRPr lang="en-GB" smtClean="0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Computing MAP probability</a:t>
            </a:r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Given observations O, find distribution over U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6640513" y="3246438"/>
          <a:ext cx="287337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4" imgW="1333440" imgH="368280" progId="Equation.3">
                  <p:embed/>
                </p:oleObj>
              </mc:Choice>
              <mc:Fallback>
                <p:oleObj name="Equation" r:id="rId4" imgW="1333440" imgH="3682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0513" y="3246438"/>
                        <a:ext cx="2873375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6640513" y="4008438"/>
          <a:ext cx="32289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6" imgW="1498320" imgH="304560" progId="Equation.3">
                  <p:embed/>
                </p:oleObj>
              </mc:Choice>
              <mc:Fallback>
                <p:oleObj name="Equation" r:id="rId6" imgW="1498320" imgH="3045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0513" y="4008438"/>
                        <a:ext cx="3228975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9"/>
          <p:cNvGraphicFramePr>
            <a:graphicFrameLocks noChangeAspect="1"/>
          </p:cNvGraphicFramePr>
          <p:nvPr/>
        </p:nvGraphicFramePr>
        <p:xfrm>
          <a:off x="1306513" y="5761038"/>
          <a:ext cx="7085012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8" imgW="3288960" imgH="545760" progId="Equation.3">
                  <p:embed/>
                </p:oleObj>
              </mc:Choice>
              <mc:Fallback>
                <p:oleObj name="Equation" r:id="rId8" imgW="3288960" imgH="5457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5761038"/>
                        <a:ext cx="7085012" cy="1176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59862" cy="1255713"/>
          </a:xfrm>
        </p:spPr>
        <p:txBody>
          <a:bodyPr/>
          <a:lstStyle/>
          <a:p>
            <a:pPr eaLnBrk="1" hangingPunct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Variable Elimination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idx="1"/>
          </p:nvPr>
        </p:nvSpPr>
        <p:spPr>
          <a:xfrm>
            <a:off x="473075" y="1760538"/>
            <a:ext cx="9059863" cy="5448300"/>
          </a:xfrm>
        </p:spPr>
        <p:txBody>
          <a:bodyPr/>
          <a:lstStyle/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E.g., calculating marginal p(x</a:t>
            </a:r>
            <a:r>
              <a:rPr lang="en-GB" baseline="-25000" dirty="0" smtClean="0"/>
              <a:t>5</a:t>
            </a:r>
            <a:r>
              <a:rPr lang="en-GB" dirty="0" smtClean="0"/>
              <a:t>)</a:t>
            </a:r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Elimination order: 1, 2, 4, 3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7675" y="1119188"/>
            <a:ext cx="1533525" cy="2686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7300" y="2514600"/>
            <a:ext cx="6657975" cy="209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6148388" y="4618038"/>
            <a:ext cx="1738312" cy="68262"/>
          </a:xfrm>
          <a:prstGeom prst="rect">
            <a:avLst/>
          </a:prstGeom>
          <a:solidFill>
            <a:srgbClr val="008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6688138" y="4754563"/>
            <a:ext cx="855662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lnSpc>
                <a:spcPct val="5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m</a:t>
            </a:r>
            <a:r>
              <a:rPr lang="en-GB" baseline="-33000">
                <a:solidFill>
                  <a:srgbClr val="000000"/>
                </a:solidFill>
              </a:rPr>
              <a:t>12</a:t>
            </a:r>
            <a:r>
              <a:rPr lang="en-GB">
                <a:solidFill>
                  <a:srgbClr val="000000"/>
                </a:solidFill>
              </a:rPr>
              <a:t>(x</a:t>
            </a:r>
            <a:r>
              <a:rPr lang="en-GB" baseline="-33000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4937125" y="5189538"/>
            <a:ext cx="2949575" cy="92075"/>
          </a:xfrm>
          <a:prstGeom prst="rect">
            <a:avLst/>
          </a:prstGeom>
          <a:solidFill>
            <a:srgbClr val="00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5989638" y="5405438"/>
            <a:ext cx="855662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lnSpc>
                <a:spcPct val="5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m</a:t>
            </a:r>
            <a:r>
              <a:rPr lang="en-GB" baseline="-33000">
                <a:solidFill>
                  <a:srgbClr val="000000"/>
                </a:solidFill>
              </a:rPr>
              <a:t>23</a:t>
            </a:r>
            <a:r>
              <a:rPr lang="en-GB">
                <a:solidFill>
                  <a:srgbClr val="000000"/>
                </a:solidFill>
              </a:rPr>
              <a:t>(x</a:t>
            </a:r>
            <a:r>
              <a:rPr lang="en-GB" baseline="-33000">
                <a:solidFill>
                  <a:srgbClr val="000000"/>
                </a:solidFill>
              </a:rPr>
              <a:t>3</a:t>
            </a:r>
            <a:r>
              <a:rPr lang="en-GB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7179" name="Rectangle 10"/>
          <p:cNvSpPr>
            <a:spLocks noChangeArrowheads="1"/>
          </p:cNvSpPr>
          <p:nvPr/>
        </p:nvSpPr>
        <p:spPr bwMode="auto">
          <a:xfrm>
            <a:off x="3679825" y="4618038"/>
            <a:ext cx="1166813" cy="92075"/>
          </a:xfrm>
          <a:prstGeom prst="rect">
            <a:avLst/>
          </a:prstGeom>
          <a:solidFill>
            <a:srgbClr val="FFFF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3830638" y="4741863"/>
            <a:ext cx="855662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lnSpc>
                <a:spcPct val="5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m</a:t>
            </a:r>
            <a:r>
              <a:rPr lang="en-GB" baseline="-33000">
                <a:solidFill>
                  <a:srgbClr val="000000"/>
                </a:solidFill>
              </a:rPr>
              <a:t>43</a:t>
            </a:r>
            <a:r>
              <a:rPr lang="en-GB">
                <a:solidFill>
                  <a:srgbClr val="000000"/>
                </a:solidFill>
              </a:rPr>
              <a:t>(x</a:t>
            </a:r>
            <a:r>
              <a:rPr lang="en-GB" baseline="-33000">
                <a:solidFill>
                  <a:srgbClr val="000000"/>
                </a:solidFill>
              </a:rPr>
              <a:t>3</a:t>
            </a:r>
            <a:r>
              <a:rPr lang="en-GB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7181" name="Rectangle 12"/>
          <p:cNvSpPr>
            <a:spLocks noChangeArrowheads="1"/>
          </p:cNvSpPr>
          <p:nvPr/>
        </p:nvSpPr>
        <p:spPr bwMode="auto">
          <a:xfrm>
            <a:off x="2400300" y="5897563"/>
            <a:ext cx="5532438" cy="114300"/>
          </a:xfrm>
          <a:prstGeom prst="rect">
            <a:avLst/>
          </a:prstGeom>
          <a:solidFill>
            <a:srgbClr val="FF00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4983163" y="6194425"/>
            <a:ext cx="855662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lnSpc>
                <a:spcPct val="5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</a:rPr>
              <a:t>m</a:t>
            </a:r>
            <a:r>
              <a:rPr lang="en-GB" baseline="-33000">
                <a:solidFill>
                  <a:srgbClr val="000000"/>
                </a:solidFill>
              </a:rPr>
              <a:t>35</a:t>
            </a:r>
            <a:r>
              <a:rPr lang="en-GB">
                <a:solidFill>
                  <a:srgbClr val="000000"/>
                </a:solidFill>
              </a:rPr>
              <a:t>(x</a:t>
            </a:r>
            <a:r>
              <a:rPr lang="en-GB" baseline="-33000">
                <a:solidFill>
                  <a:srgbClr val="000000"/>
                </a:solidFill>
              </a:rPr>
              <a:t>5</a:t>
            </a:r>
            <a:r>
              <a:rPr lang="en-GB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7174" grpId="0" animBg="1"/>
      <p:bldP spid="7175" grpId="0"/>
      <p:bldP spid="7176" grpId="0" animBg="1"/>
      <p:bldP spid="7178" grpId="0"/>
      <p:bldP spid="7179" grpId="0" animBg="1"/>
      <p:bldP spid="7180" grpId="0"/>
      <p:bldP spid="7181" grpId="0" animBg="1"/>
      <p:bldP spid="71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59862" cy="1255713"/>
          </a:xfrm>
        </p:spPr>
        <p:txBody>
          <a:bodyPr/>
          <a:lstStyle/>
          <a:p>
            <a:pPr eaLnBrk="1" hangingPunct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Variable Elimination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idx="1"/>
          </p:nvPr>
        </p:nvSpPr>
        <p:spPr>
          <a:xfrm>
            <a:off x="473075" y="1760538"/>
            <a:ext cx="9059863" cy="5448300"/>
          </a:xfrm>
        </p:spPr>
        <p:txBody>
          <a:bodyPr/>
          <a:lstStyle/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E.g., calculating conditional p(x</a:t>
            </a:r>
            <a:r>
              <a:rPr lang="en-GB" baseline="-25000" smtClean="0"/>
              <a:t>5</a:t>
            </a:r>
            <a:r>
              <a:rPr lang="en-GB" smtClean="0"/>
              <a:t>|x</a:t>
            </a:r>
            <a:r>
              <a:rPr lang="en-GB" baseline="-25000" smtClean="0"/>
              <a:t>2</a:t>
            </a:r>
            <a:r>
              <a:rPr lang="en-GB" smtClean="0"/>
              <a:t>,x</a:t>
            </a:r>
            <a:r>
              <a:rPr lang="en-GB" baseline="-25000" smtClean="0"/>
              <a:t>4</a:t>
            </a:r>
            <a:r>
              <a:rPr lang="en-GB" smtClean="0"/>
              <a:t>)</a:t>
            </a:r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/>
          </a:p>
          <a:p>
            <a:pPr marL="0" indent="0" eaLnBrk="1" hangingPunct="1">
              <a:lnSpc>
                <a:spcPct val="76000"/>
              </a:lnSpc>
              <a:spcBef>
                <a:spcPts val="220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67675" y="1119188"/>
            <a:ext cx="1533525" cy="2686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462088" y="3448050"/>
            <a:ext cx="6778625" cy="4111625"/>
            <a:chOff x="1154112" y="2484437"/>
            <a:chExt cx="6778626" cy="4111626"/>
          </a:xfrm>
        </p:grpSpPr>
        <p:pic>
          <p:nvPicPr>
            <p:cNvPr id="2057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57300" y="2514600"/>
              <a:ext cx="6657975" cy="20955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058" name="Rectangle 5"/>
            <p:cNvSpPr>
              <a:spLocks noChangeArrowheads="1"/>
            </p:cNvSpPr>
            <p:nvPr/>
          </p:nvSpPr>
          <p:spPr bwMode="auto">
            <a:xfrm>
              <a:off x="6148388" y="4618038"/>
              <a:ext cx="1738312" cy="68262"/>
            </a:xfrm>
            <a:prstGeom prst="rect">
              <a:avLst/>
            </a:prstGeom>
            <a:solidFill>
              <a:srgbClr val="008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Text Box 6"/>
            <p:cNvSpPr txBox="1">
              <a:spLocks noChangeArrowheads="1"/>
            </p:cNvSpPr>
            <p:nvPr/>
          </p:nvSpPr>
          <p:spPr bwMode="auto">
            <a:xfrm>
              <a:off x="6688138" y="4754563"/>
              <a:ext cx="855662" cy="40163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lnSpc>
                  <a:spcPct val="54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</a:rPr>
                <a:t>m</a:t>
              </a:r>
              <a:r>
                <a:rPr lang="en-GB" baseline="-33000">
                  <a:solidFill>
                    <a:srgbClr val="000000"/>
                  </a:solidFill>
                </a:rPr>
                <a:t>12</a:t>
              </a:r>
              <a:r>
                <a:rPr lang="en-GB">
                  <a:solidFill>
                    <a:srgbClr val="000000"/>
                  </a:solidFill>
                </a:rPr>
                <a:t>(x</a:t>
              </a:r>
              <a:r>
                <a:rPr lang="en-GB" baseline="-33000">
                  <a:solidFill>
                    <a:srgbClr val="000000"/>
                  </a:solidFill>
                </a:rPr>
                <a:t>2</a:t>
              </a:r>
              <a:r>
                <a:rPr lang="en-GB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2060" name="Rectangle 7"/>
            <p:cNvSpPr>
              <a:spLocks noChangeArrowheads="1"/>
            </p:cNvSpPr>
            <p:nvPr/>
          </p:nvSpPr>
          <p:spPr bwMode="auto">
            <a:xfrm>
              <a:off x="4937125" y="5189538"/>
              <a:ext cx="2949575" cy="92075"/>
            </a:xfrm>
            <a:prstGeom prst="rect">
              <a:avLst/>
            </a:prstGeom>
            <a:solidFill>
              <a:srgbClr val="00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Rectangle 8"/>
            <p:cNvSpPr>
              <a:spLocks noChangeArrowheads="1"/>
            </p:cNvSpPr>
            <p:nvPr/>
          </p:nvSpPr>
          <p:spPr bwMode="auto">
            <a:xfrm>
              <a:off x="6148388" y="4618038"/>
              <a:ext cx="1738312" cy="68262"/>
            </a:xfrm>
            <a:prstGeom prst="rect">
              <a:avLst/>
            </a:prstGeom>
            <a:solidFill>
              <a:srgbClr val="008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Text Box 9"/>
            <p:cNvSpPr txBox="1">
              <a:spLocks noChangeArrowheads="1"/>
            </p:cNvSpPr>
            <p:nvPr/>
          </p:nvSpPr>
          <p:spPr bwMode="auto">
            <a:xfrm>
              <a:off x="5989638" y="5405438"/>
              <a:ext cx="855662" cy="40163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lnSpc>
                  <a:spcPct val="54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</a:rPr>
                <a:t>m</a:t>
              </a:r>
              <a:r>
                <a:rPr lang="en-GB" baseline="-33000">
                  <a:solidFill>
                    <a:srgbClr val="000000"/>
                  </a:solidFill>
                </a:rPr>
                <a:t>23</a:t>
              </a:r>
              <a:r>
                <a:rPr lang="en-GB">
                  <a:solidFill>
                    <a:srgbClr val="000000"/>
                  </a:solidFill>
                </a:rPr>
                <a:t>(x</a:t>
              </a:r>
              <a:r>
                <a:rPr lang="en-GB" baseline="-33000">
                  <a:solidFill>
                    <a:srgbClr val="000000"/>
                  </a:solidFill>
                </a:rPr>
                <a:t>3</a:t>
              </a:r>
              <a:r>
                <a:rPr lang="en-GB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2063" name="Rectangle 10"/>
            <p:cNvSpPr>
              <a:spLocks noChangeArrowheads="1"/>
            </p:cNvSpPr>
            <p:nvPr/>
          </p:nvSpPr>
          <p:spPr bwMode="auto">
            <a:xfrm>
              <a:off x="3679825" y="4618038"/>
              <a:ext cx="1166813" cy="92075"/>
            </a:xfrm>
            <a:prstGeom prst="rect">
              <a:avLst/>
            </a:prstGeom>
            <a:solidFill>
              <a:srgbClr val="FFFF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Text Box 11"/>
            <p:cNvSpPr txBox="1">
              <a:spLocks noChangeArrowheads="1"/>
            </p:cNvSpPr>
            <p:nvPr/>
          </p:nvSpPr>
          <p:spPr bwMode="auto">
            <a:xfrm>
              <a:off x="3830638" y="4741863"/>
              <a:ext cx="855662" cy="40163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lnSpc>
                  <a:spcPct val="54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</a:rPr>
                <a:t>m</a:t>
              </a:r>
              <a:r>
                <a:rPr lang="en-GB" baseline="-33000">
                  <a:solidFill>
                    <a:srgbClr val="000000"/>
                  </a:solidFill>
                </a:rPr>
                <a:t>43</a:t>
              </a:r>
              <a:r>
                <a:rPr lang="en-GB">
                  <a:solidFill>
                    <a:srgbClr val="000000"/>
                  </a:solidFill>
                </a:rPr>
                <a:t>(x</a:t>
              </a:r>
              <a:r>
                <a:rPr lang="en-GB" baseline="-33000">
                  <a:solidFill>
                    <a:srgbClr val="000000"/>
                  </a:solidFill>
                </a:rPr>
                <a:t>3</a:t>
              </a:r>
              <a:r>
                <a:rPr lang="en-GB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2065" name="Rectangle 12"/>
            <p:cNvSpPr>
              <a:spLocks noChangeArrowheads="1"/>
            </p:cNvSpPr>
            <p:nvPr/>
          </p:nvSpPr>
          <p:spPr bwMode="auto">
            <a:xfrm>
              <a:off x="2400300" y="5897563"/>
              <a:ext cx="5532438" cy="114300"/>
            </a:xfrm>
            <a:prstGeom prst="rect">
              <a:avLst/>
            </a:prstGeom>
            <a:solidFill>
              <a:srgbClr val="FF00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Text Box 13"/>
            <p:cNvSpPr txBox="1">
              <a:spLocks noChangeArrowheads="1"/>
            </p:cNvSpPr>
            <p:nvPr/>
          </p:nvSpPr>
          <p:spPr bwMode="auto">
            <a:xfrm>
              <a:off x="4983163" y="6194425"/>
              <a:ext cx="855662" cy="4016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lnSpc>
                  <a:spcPct val="54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</a:rPr>
                <a:t>m</a:t>
              </a:r>
              <a:r>
                <a:rPr lang="en-GB" baseline="-33000">
                  <a:solidFill>
                    <a:srgbClr val="000000"/>
                  </a:solidFill>
                </a:rPr>
                <a:t>35</a:t>
              </a:r>
              <a:r>
                <a:rPr lang="en-GB">
                  <a:solidFill>
                    <a:srgbClr val="000000"/>
                  </a:solidFill>
                </a:rPr>
                <a:t>(x</a:t>
              </a:r>
              <a:r>
                <a:rPr lang="en-GB" baseline="-33000">
                  <a:solidFill>
                    <a:srgbClr val="000000"/>
                  </a:solidFill>
                </a:rPr>
                <a:t>5</a:t>
              </a:r>
              <a:r>
                <a:rPr lang="en-GB">
                  <a:solidFill>
                    <a:srgbClr val="000000"/>
                  </a:solidFill>
                </a:rPr>
                <a:t>)</a:t>
              </a:r>
            </a:p>
          </p:txBody>
        </p:sp>
        <p:grpSp>
          <p:nvGrpSpPr>
            <p:cNvPr id="2067" name="Group 21"/>
            <p:cNvGrpSpPr>
              <a:grpSpLocks/>
            </p:cNvGrpSpPr>
            <p:nvPr/>
          </p:nvGrpSpPr>
          <p:grpSpPr bwMode="auto">
            <a:xfrm>
              <a:off x="2678112" y="2560637"/>
              <a:ext cx="228600" cy="304800"/>
              <a:chOff x="7707312" y="808037"/>
              <a:chExt cx="228600" cy="304800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rot="16200000" flipH="1">
                <a:off x="7669212" y="846137"/>
                <a:ext cx="304800" cy="22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7669212" y="846137"/>
                <a:ext cx="304800" cy="22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8" name="Group 24"/>
            <p:cNvGrpSpPr>
              <a:grpSpLocks/>
            </p:cNvGrpSpPr>
            <p:nvPr/>
          </p:nvGrpSpPr>
          <p:grpSpPr bwMode="auto">
            <a:xfrm>
              <a:off x="3059112" y="2560637"/>
              <a:ext cx="228600" cy="304800"/>
              <a:chOff x="7707312" y="808037"/>
              <a:chExt cx="228600" cy="30480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16200000" flipH="1">
                <a:off x="7669212" y="846137"/>
                <a:ext cx="304800" cy="22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>
                <a:off x="7669212" y="846137"/>
                <a:ext cx="304800" cy="22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9" name="Group 27"/>
            <p:cNvGrpSpPr>
              <a:grpSpLocks/>
            </p:cNvGrpSpPr>
            <p:nvPr/>
          </p:nvGrpSpPr>
          <p:grpSpPr bwMode="auto">
            <a:xfrm>
              <a:off x="3059112" y="3322637"/>
              <a:ext cx="228600" cy="304800"/>
              <a:chOff x="7707312" y="808037"/>
              <a:chExt cx="228600" cy="304800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7669212" y="846137"/>
                <a:ext cx="304800" cy="22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7669212" y="846137"/>
                <a:ext cx="304800" cy="22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70" name="Group 30"/>
            <p:cNvGrpSpPr>
              <a:grpSpLocks/>
            </p:cNvGrpSpPr>
            <p:nvPr/>
          </p:nvGrpSpPr>
          <p:grpSpPr bwMode="auto">
            <a:xfrm>
              <a:off x="2754312" y="3322637"/>
              <a:ext cx="228600" cy="304800"/>
              <a:chOff x="7707312" y="808037"/>
              <a:chExt cx="228600" cy="3048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7669212" y="846137"/>
                <a:ext cx="304800" cy="22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>
                <a:off x="7669212" y="846137"/>
                <a:ext cx="304800" cy="22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71" name="Group 33"/>
            <p:cNvGrpSpPr>
              <a:grpSpLocks/>
            </p:cNvGrpSpPr>
            <p:nvPr/>
          </p:nvGrpSpPr>
          <p:grpSpPr bwMode="auto">
            <a:xfrm>
              <a:off x="3668712" y="4160837"/>
              <a:ext cx="228600" cy="304800"/>
              <a:chOff x="7707312" y="808037"/>
              <a:chExt cx="228600" cy="30480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rot="16200000" flipH="1">
                <a:off x="7669212" y="846137"/>
                <a:ext cx="304800" cy="22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7669212" y="846137"/>
                <a:ext cx="304800" cy="22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72" name="Group 36"/>
            <p:cNvGrpSpPr>
              <a:grpSpLocks/>
            </p:cNvGrpSpPr>
            <p:nvPr/>
          </p:nvGrpSpPr>
          <p:grpSpPr bwMode="auto">
            <a:xfrm>
              <a:off x="4887912" y="4084637"/>
              <a:ext cx="228600" cy="304800"/>
              <a:chOff x="7707312" y="808037"/>
              <a:chExt cx="228600" cy="30480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16200000" flipH="1">
                <a:off x="7669213" y="846137"/>
                <a:ext cx="304800" cy="22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7669213" y="846137"/>
                <a:ext cx="304800" cy="228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Rectangle 39"/>
            <p:cNvSpPr/>
            <p:nvPr/>
          </p:nvSpPr>
          <p:spPr>
            <a:xfrm>
              <a:off x="1154112" y="2484437"/>
              <a:ext cx="762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endParaRPr lang="en-US"/>
            </a:p>
          </p:txBody>
        </p:sp>
      </p:grpSp>
      <p:graphicFrame>
        <p:nvGraphicFramePr>
          <p:cNvPr id="43" name="Object 2"/>
          <p:cNvGraphicFramePr>
            <a:graphicFrameLocks noChangeAspect="1"/>
          </p:cNvGraphicFramePr>
          <p:nvPr/>
        </p:nvGraphicFramePr>
        <p:xfrm>
          <a:off x="1004888" y="3524250"/>
          <a:ext cx="12906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6" imgW="774360" imgH="228600" progId="Equation.3">
                  <p:embed/>
                </p:oleObj>
              </mc:Choice>
              <mc:Fallback>
                <p:oleObj name="Equation" r:id="rId6" imgW="77436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3524250"/>
                        <a:ext cx="12906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001713" y="2255838"/>
          <a:ext cx="38306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8" imgW="2298600" imgH="228600" progId="Equation.3">
                  <p:embed/>
                </p:oleObj>
              </mc:Choice>
              <mc:Fallback>
                <p:oleObj name="Equation" r:id="rId8" imgW="22986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255838"/>
                        <a:ext cx="38306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312988" y="2713038"/>
          <a:ext cx="14827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10" imgW="888840" imgH="228600" progId="Equation.3">
                  <p:embed/>
                </p:oleObj>
              </mc:Choice>
              <mc:Fallback>
                <p:oleObj name="Equation" r:id="rId10" imgW="8888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2713038"/>
                        <a:ext cx="14827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Quiz: Variable Elimination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36550" y="2636837"/>
            <a:ext cx="9240838" cy="4116388"/>
          </a:xfrm>
        </p:spPr>
        <p:txBody>
          <a:bodyPr/>
          <a:lstStyle/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</a:pPr>
            <a:r>
              <a:rPr lang="en-US" dirty="0" smtClean="0"/>
              <a:t>Elimination order for P(C)?</a:t>
            </a:r>
          </a:p>
          <a:p>
            <a:pPr marL="100013" eaLnBrk="1" hangingPunct="1">
              <a:spcBef>
                <a:spcPts val="2200"/>
              </a:spcBef>
            </a:pPr>
            <a:endParaRPr lang="en-US" dirty="0" smtClean="0"/>
          </a:p>
          <a:p>
            <a:pPr marL="100013" eaLnBrk="1" hangingPunct="1">
              <a:spcBef>
                <a:spcPts val="2200"/>
              </a:spcBef>
            </a:pPr>
            <a:endParaRPr lang="en-US" dirty="0" smtClean="0"/>
          </a:p>
          <a:p>
            <a:pPr marL="100013" eaLnBrk="1" hangingPunct="1">
              <a:spcBef>
                <a:spcPts val="2200"/>
              </a:spcBef>
            </a:pPr>
            <a:r>
              <a:rPr lang="en-US" dirty="0" smtClean="0"/>
              <a:t>Elimination order for P(D) ?</a:t>
            </a:r>
          </a:p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</a:pPr>
            <a:endParaRPr lang="en-US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8012113" y="46038"/>
            <a:ext cx="2057399" cy="2895599"/>
            <a:chOff x="6716713" y="2636838"/>
            <a:chExt cx="2057399" cy="2895599"/>
          </a:xfrm>
        </p:grpSpPr>
        <p:sp>
          <p:nvSpPr>
            <p:cNvPr id="4" name="Oval 3"/>
            <p:cNvSpPr/>
            <p:nvPr/>
          </p:nvSpPr>
          <p:spPr>
            <a:xfrm>
              <a:off x="8164512" y="4922837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r>
                <a:rPr lang="en-US" sz="2400" dirty="0" smtClean="0">
                  <a:solidFill>
                    <a:schemeClr val="tx1"/>
                  </a:solidFill>
                </a:rPr>
                <a:t>E</a:t>
              </a:r>
              <a:endParaRPr lang="en-US" sz="2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7326312" y="4922837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r>
                <a:rPr lang="en-US" sz="2400" dirty="0" smtClean="0">
                  <a:solidFill>
                    <a:schemeClr val="tx1"/>
                  </a:solidFill>
                </a:rPr>
                <a:t>D</a:t>
              </a:r>
              <a:endParaRPr lang="en-US" sz="2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173913" y="2636838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r>
                <a:rPr lang="en-US" sz="2400" dirty="0" smtClean="0">
                  <a:solidFill>
                    <a:schemeClr val="tx1"/>
                  </a:solidFill>
                </a:rPr>
                <a:t>A</a:t>
              </a:r>
              <a:endParaRPr lang="en-US" sz="2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716713" y="3703638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r>
                <a:rPr lang="en-US" sz="2400" dirty="0" smtClean="0">
                  <a:solidFill>
                    <a:schemeClr val="tx1"/>
                  </a:solidFill>
                </a:rPr>
                <a:t>B</a:t>
              </a:r>
              <a:endParaRPr lang="en-US" sz="2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631113" y="3703638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r>
                <a:rPr lang="en-US" sz="2400" dirty="0" smtClean="0">
                  <a:solidFill>
                    <a:schemeClr val="tx1"/>
                  </a:solidFill>
                </a:rPr>
                <a:t>C</a:t>
              </a:r>
              <a:endParaRPr lang="en-US" sz="2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8" idx="5"/>
              <a:endCxn id="4" idx="0"/>
            </p:cNvCxnSpPr>
            <p:nvPr/>
          </p:nvCxnSpPr>
          <p:spPr>
            <a:xfrm rot="16200000" flipH="1">
              <a:off x="7960939" y="4414463"/>
              <a:ext cx="698873" cy="31787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8" idx="3"/>
              <a:endCxn id="5" idx="0"/>
            </p:cNvCxnSpPr>
            <p:nvPr/>
          </p:nvCxnSpPr>
          <p:spPr>
            <a:xfrm rot="5400000">
              <a:off x="7326314" y="4528763"/>
              <a:ext cx="698873" cy="8927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6" idx="4"/>
              <a:endCxn id="7" idx="0"/>
            </p:cNvCxnSpPr>
            <p:nvPr/>
          </p:nvCxnSpPr>
          <p:spPr>
            <a:xfrm rot="5400000">
              <a:off x="7021513" y="3246438"/>
              <a:ext cx="4572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6" idx="4"/>
              <a:endCxn id="8" idx="0"/>
            </p:cNvCxnSpPr>
            <p:nvPr/>
          </p:nvCxnSpPr>
          <p:spPr>
            <a:xfrm rot="16200000" flipH="1">
              <a:off x="7478713" y="3246438"/>
              <a:ext cx="4572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682408"/>
              </p:ext>
            </p:extLst>
          </p:nvPr>
        </p:nvGraphicFramePr>
        <p:xfrm>
          <a:off x="496888" y="5684838"/>
          <a:ext cx="79724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Equation" r:id="rId4" imgW="3543300" imgH="355600" progId="Equation.DSMT4">
                  <p:embed/>
                </p:oleObj>
              </mc:Choice>
              <mc:Fallback>
                <p:oleObj name="Equation" r:id="rId4" imgW="3543300" imgH="3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6888" y="5684838"/>
                        <a:ext cx="7972425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062138"/>
              </p:ext>
            </p:extLst>
          </p:nvPr>
        </p:nvGraphicFramePr>
        <p:xfrm>
          <a:off x="525462" y="1798637"/>
          <a:ext cx="77438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6" imgW="3441700" imgH="203200" progId="Equation.DSMT4">
                  <p:embed/>
                </p:oleObj>
              </mc:Choice>
              <mc:Fallback>
                <p:oleObj name="Equation" r:id="rId6" imgW="34417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5462" y="1798637"/>
                        <a:ext cx="774382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596116"/>
              </p:ext>
            </p:extLst>
          </p:nvPr>
        </p:nvGraphicFramePr>
        <p:xfrm>
          <a:off x="525462" y="3398837"/>
          <a:ext cx="79438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8" imgW="3530600" imgH="355600" progId="Equation.DSMT4">
                  <p:embed/>
                </p:oleObj>
              </mc:Choice>
              <mc:Fallback>
                <p:oleObj name="Equation" r:id="rId8" imgW="3530600" imgH="3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5462" y="3398837"/>
                        <a:ext cx="794385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If Wrong Order Is Chosen?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36550" y="2941637"/>
            <a:ext cx="9240838" cy="3811588"/>
          </a:xfrm>
        </p:spPr>
        <p:txBody>
          <a:bodyPr/>
          <a:lstStyle/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</a:pPr>
            <a:r>
              <a:rPr lang="en-US" dirty="0" smtClean="0"/>
              <a:t>Compute P(B) with order D, E, C, A</a:t>
            </a:r>
          </a:p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</a:pPr>
            <a:endParaRPr lang="en-US" dirty="0"/>
          </a:p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</a:pPr>
            <a:endParaRPr lang="en-US" dirty="0" smtClean="0"/>
          </a:p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</a:pPr>
            <a:r>
              <a:rPr lang="en-US" dirty="0" smtClean="0"/>
              <a:t>Compute P(B) with order A, C, D, E</a:t>
            </a:r>
          </a:p>
          <a:p>
            <a:pPr marL="0" indent="0" eaLnBrk="1" hangingPunct="1">
              <a:spcBef>
                <a:spcPts val="2200"/>
              </a:spcBef>
              <a:buNone/>
            </a:pPr>
            <a:endParaRPr lang="en-US" dirty="0" smtClean="0"/>
          </a:p>
          <a:p>
            <a:pPr marL="100013" indent="-100013" eaLnBrk="1" hangingPunct="1">
              <a:spcBef>
                <a:spcPts val="2200"/>
              </a:spcBef>
              <a:spcAft>
                <a:spcPct val="0"/>
              </a:spcAft>
            </a:pPr>
            <a:endParaRPr lang="en-US" dirty="0" smtClean="0"/>
          </a:p>
        </p:txBody>
      </p:sp>
      <p:grpSp>
        <p:nvGrpSpPr>
          <p:cNvPr id="14" name="Group 13"/>
          <p:cNvGrpSpPr/>
          <p:nvPr/>
        </p:nvGrpSpPr>
        <p:grpSpPr>
          <a:xfrm>
            <a:off x="8012113" y="884237"/>
            <a:ext cx="2057399" cy="2895599"/>
            <a:chOff x="6716713" y="2636838"/>
            <a:chExt cx="2057399" cy="2895599"/>
          </a:xfrm>
        </p:grpSpPr>
        <p:sp>
          <p:nvSpPr>
            <p:cNvPr id="4" name="Oval 3"/>
            <p:cNvSpPr/>
            <p:nvPr/>
          </p:nvSpPr>
          <p:spPr>
            <a:xfrm>
              <a:off x="8164512" y="4922837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r>
                <a:rPr lang="en-US" sz="2400" dirty="0" smtClean="0">
                  <a:solidFill>
                    <a:schemeClr val="tx1"/>
                  </a:solidFill>
                </a:rPr>
                <a:t>E</a:t>
              </a:r>
              <a:endParaRPr lang="en-US" sz="2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7326312" y="4922837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r>
                <a:rPr lang="en-US" sz="2400" dirty="0" smtClean="0">
                  <a:solidFill>
                    <a:schemeClr val="tx1"/>
                  </a:solidFill>
                </a:rPr>
                <a:t>D</a:t>
              </a:r>
              <a:endParaRPr lang="en-US" sz="2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173913" y="2636838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r>
                <a:rPr lang="en-US" sz="2400" dirty="0" smtClean="0">
                  <a:solidFill>
                    <a:schemeClr val="tx1"/>
                  </a:solidFill>
                </a:rPr>
                <a:t>A</a:t>
              </a:r>
              <a:endParaRPr lang="en-US" sz="2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716713" y="3703638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r>
                <a:rPr lang="en-US" sz="2400" dirty="0" smtClean="0">
                  <a:solidFill>
                    <a:schemeClr val="tx1"/>
                  </a:solidFill>
                </a:rPr>
                <a:t>B</a:t>
              </a:r>
              <a:endParaRPr lang="en-US" sz="2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631113" y="3703638"/>
              <a:ext cx="609600" cy="609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charset="2"/>
                <a:buNone/>
                <a:defRPr/>
              </a:pPr>
              <a:r>
                <a:rPr lang="en-US" sz="2400" dirty="0" smtClean="0">
                  <a:solidFill>
                    <a:schemeClr val="tx1"/>
                  </a:solidFill>
                </a:rPr>
                <a:t>C</a:t>
              </a:r>
              <a:endParaRPr lang="en-US" sz="2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8" idx="5"/>
              <a:endCxn id="4" idx="0"/>
            </p:cNvCxnSpPr>
            <p:nvPr/>
          </p:nvCxnSpPr>
          <p:spPr>
            <a:xfrm rot="16200000" flipH="1">
              <a:off x="7960939" y="4414463"/>
              <a:ext cx="698873" cy="31787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8" idx="3"/>
              <a:endCxn id="5" idx="0"/>
            </p:cNvCxnSpPr>
            <p:nvPr/>
          </p:nvCxnSpPr>
          <p:spPr>
            <a:xfrm rot="5400000">
              <a:off x="7326314" y="4528763"/>
              <a:ext cx="698873" cy="8927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6" idx="4"/>
              <a:endCxn id="7" idx="0"/>
            </p:cNvCxnSpPr>
            <p:nvPr/>
          </p:nvCxnSpPr>
          <p:spPr>
            <a:xfrm rot="5400000">
              <a:off x="7021513" y="3246438"/>
              <a:ext cx="4572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6" idx="4"/>
              <a:endCxn id="8" idx="0"/>
            </p:cNvCxnSpPr>
            <p:nvPr/>
          </p:nvCxnSpPr>
          <p:spPr>
            <a:xfrm rot="16200000" flipH="1">
              <a:off x="7478713" y="3246438"/>
              <a:ext cx="4572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199066"/>
              </p:ext>
            </p:extLst>
          </p:nvPr>
        </p:nvGraphicFramePr>
        <p:xfrm>
          <a:off x="544512" y="1265237"/>
          <a:ext cx="77438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4" imgW="3441700" imgH="203200" progId="Equation.DSMT4">
                  <p:embed/>
                </p:oleObj>
              </mc:Choice>
              <mc:Fallback>
                <p:oleObj name="Equation" r:id="rId4" imgW="34417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4512" y="1265237"/>
                        <a:ext cx="774382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664967"/>
              </p:ext>
            </p:extLst>
          </p:nvPr>
        </p:nvGraphicFramePr>
        <p:xfrm>
          <a:off x="477837" y="6027737"/>
          <a:ext cx="79152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tion" r:id="rId6" imgW="3517900" imgH="355600" progId="Equation.DSMT4">
                  <p:embed/>
                </p:oleObj>
              </mc:Choice>
              <mc:Fallback>
                <p:oleObj name="Equation" r:id="rId6" imgW="3517900" imgH="3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7837" y="6027737"/>
                        <a:ext cx="7915275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460077"/>
              </p:ext>
            </p:extLst>
          </p:nvPr>
        </p:nvGraphicFramePr>
        <p:xfrm>
          <a:off x="477837" y="3779837"/>
          <a:ext cx="79152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tion" r:id="rId8" imgW="3517900" imgH="355600" progId="Equation.DSMT4">
                  <p:embed/>
                </p:oleObj>
              </mc:Choice>
              <mc:Fallback>
                <p:oleObj name="Equation" r:id="rId8" imgW="3517900" imgH="3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77837" y="3779837"/>
                        <a:ext cx="7915275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7635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 Of Variable Elimination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Efficiency of algorithm strongly dependent on choosing the best elimination order</a:t>
            </a:r>
          </a:p>
          <a:p>
            <a:pPr lvl="2"/>
            <a:r>
              <a:rPr lang="en-US" dirty="0" smtClean="0"/>
              <a:t>NP-hard problem</a:t>
            </a:r>
          </a:p>
          <a:p>
            <a:r>
              <a:rPr lang="en-US" dirty="0" smtClean="0"/>
              <a:t>2. Inefficient if you want to compute multiple queries conditioned on the same evidence.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206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2713</TotalTime>
  <Words>1092</Words>
  <Application>Microsoft Macintosh PowerPoint</Application>
  <PresentationFormat>Custom</PresentationFormat>
  <Paragraphs>237</Paragraphs>
  <Slides>26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1_Office Theme</vt:lpstr>
      <vt:lpstr>Equation</vt:lpstr>
      <vt:lpstr>Exact Inference in Bayes Nets</vt:lpstr>
      <vt:lpstr>Inference Techniques</vt:lpstr>
      <vt:lpstr>Notation</vt:lpstr>
      <vt:lpstr> Common Inference Problems</vt:lpstr>
      <vt:lpstr>Variable Elimination</vt:lpstr>
      <vt:lpstr>Variable Elimination</vt:lpstr>
      <vt:lpstr>Quiz: Variable Elimination</vt:lpstr>
      <vt:lpstr>What If Wrong Order Is Chosen?</vt:lpstr>
      <vt:lpstr>Weaknesses Of Variable Elimination</vt:lpstr>
      <vt:lpstr>Message Passing</vt:lpstr>
      <vt:lpstr>Message Passing</vt:lpstr>
      <vt:lpstr>What are these messages?</vt:lpstr>
      <vt:lpstr>Belief Propagation (Pearl, 1983)</vt:lpstr>
      <vt:lpstr>Belief Propagation (Pearl, 1983)</vt:lpstr>
      <vt:lpstr>Computing MAP Probability</vt:lpstr>
      <vt:lpstr>Polytrees</vt:lpstr>
      <vt:lpstr>Efficiency of Belief Propagation</vt:lpstr>
      <vt:lpstr>Inference Techniques</vt:lpstr>
      <vt:lpstr>Junction Tree Algorithm</vt:lpstr>
      <vt:lpstr>Junction Tree Algorithm </vt:lpstr>
      <vt:lpstr>Junction Tree Algorithm</vt:lpstr>
      <vt:lpstr>Junction Tree Algorithm</vt:lpstr>
      <vt:lpstr>Junction Tree Algorithm</vt:lpstr>
      <vt:lpstr>Junction Tree Algorithm</vt:lpstr>
      <vt:lpstr>Computational Complexity of Exact Inference</vt:lpstr>
      <vt:lpstr>Loopy Belief Propagation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Notation</dc:title>
  <dc:creator>mozer</dc:creator>
  <cp:lastModifiedBy>Michael Mozer</cp:lastModifiedBy>
  <cp:revision>121</cp:revision>
  <dcterms:modified xsi:type="dcterms:W3CDTF">2013-10-01T19:21:23Z</dcterms:modified>
</cp:coreProperties>
</file>