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notesSlides/notesSlide3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4.xml" ContentType="application/vnd.openxmlformats-officedocument.presentationml.notesSlide+xml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1" r:id="rId1"/>
    <p:sldMasterId id="2147483674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2" r:id="rId8"/>
    <p:sldId id="263" r:id="rId9"/>
    <p:sldId id="261" r:id="rId10"/>
    <p:sldId id="264" r:id="rId11"/>
    <p:sldId id="265" r:id="rId12"/>
    <p:sldId id="266" r:id="rId13"/>
    <p:sldId id="267" r:id="rId14"/>
    <p:sldId id="273" r:id="rId15"/>
    <p:sldId id="269" r:id="rId16"/>
    <p:sldId id="270" r:id="rId17"/>
    <p:sldId id="271" r:id="rId18"/>
    <p:sldId id="272" r:id="rId19"/>
  </p:sldIdLst>
  <p:sldSz cx="10080625" cy="7559675"/>
  <p:notesSz cx="7772400" cy="10058400"/>
  <p:defaultTextStyle>
    <a:defPPr>
      <a:defRPr lang="en-GB"/>
    </a:defPPr>
    <a:lvl1pPr algn="l" defTabSz="449263" rtl="0" fontAlgn="base" hangingPunct="0">
      <a:lnSpc>
        <a:spcPct val="2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1pPr>
    <a:lvl2pPr marL="403225" indent="-193675" algn="l" defTabSz="449263" rtl="0" fontAlgn="base" hangingPunct="0">
      <a:lnSpc>
        <a:spcPct val="2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2pPr>
    <a:lvl3pPr marL="619125" indent="-193675" algn="l" defTabSz="449263" rtl="0" fontAlgn="base" hangingPunct="0">
      <a:lnSpc>
        <a:spcPct val="2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3pPr>
    <a:lvl4pPr marL="835025" indent="-203200" algn="l" defTabSz="449263" rtl="0" fontAlgn="base" hangingPunct="0">
      <a:lnSpc>
        <a:spcPct val="2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4pPr>
    <a:lvl5pPr marL="1050925" indent="-193675" algn="l" defTabSz="449263" rtl="0" fontAlgn="base" hangingPunct="0">
      <a:lnSpc>
        <a:spcPct val="27000"/>
      </a:lnSpc>
      <a:spcBef>
        <a:spcPct val="0"/>
      </a:spcBef>
      <a:spcAft>
        <a:spcPct val="0"/>
      </a:spcAft>
      <a:buClr>
        <a:srgbClr val="000000"/>
      </a:buClr>
      <a:buSzPct val="45000"/>
      <a:buFont typeface="Wingdings" charset="2"/>
      <a:defRPr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16" autoAdjust="0"/>
  </p:normalViewPr>
  <p:slideViewPr>
    <p:cSldViewPr>
      <p:cViewPr varScale="1">
        <p:scale>
          <a:sx n="97" d="100"/>
          <a:sy n="97" d="100"/>
        </p:scale>
        <p:origin x="-784" y="-12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Relationship Id="rId2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4" Type="http://schemas.openxmlformats.org/officeDocument/2006/relationships/image" Target="../media/image19.emf"/><Relationship Id="rId1" Type="http://schemas.openxmlformats.org/officeDocument/2006/relationships/image" Target="../media/image16.emf"/><Relationship Id="rId2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772400" cy="10058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67" name="Rectangle 19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4999038" cy="376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68" name="Rectangle 20"/>
          <p:cNvSpPr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188075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3432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8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398963" y="0"/>
            <a:ext cx="3343275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8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ftr"/>
          </p:nvPr>
        </p:nvSpPr>
        <p:spPr bwMode="auto">
          <a:xfrm>
            <a:off x="0" y="9555163"/>
            <a:ext cx="334327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endParaRPr lang="en-GB"/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sldNum"/>
          </p:nvPr>
        </p:nvSpPr>
        <p:spPr bwMode="auto">
          <a:xfrm>
            <a:off x="4398963" y="9555163"/>
            <a:ext cx="3343275" cy="50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86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fld id="{9318A497-3646-453E-90E1-79940F2F888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878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4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3C027A5-3CE9-4B7B-B266-6BD270B808DC}" type="slidenum">
              <a:rPr lang="en-GB"/>
              <a:pPr/>
              <a:t>1</a:t>
            </a:fld>
            <a:endParaRPr lang="en-GB"/>
          </a:p>
        </p:txBody>
      </p:sp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1371600" y="763588"/>
            <a:ext cx="5006975" cy="37703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77875" y="4776788"/>
            <a:ext cx="6189663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763588"/>
            <a:ext cx="5024438" cy="3768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318A497-3646-453E-90E1-79940F2F8888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908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763588"/>
            <a:ext cx="5024438" cy="3768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UPPER FIGURE</a:t>
            </a:r>
            <a:br>
              <a:rPr lang="en-US" dirty="0" smtClean="0"/>
            </a:br>
            <a:r>
              <a:rPr lang="en-US" dirty="0" smtClean="0"/>
              <a:t>- mean</a:t>
            </a:r>
            <a:r>
              <a:rPr lang="en-US" baseline="0" dirty="0" smtClean="0"/>
              <a:t> switches, variance constant (light grey line)</a:t>
            </a:r>
          </a:p>
          <a:p>
            <a:r>
              <a:rPr lang="en-US" dirty="0" smtClean="0"/>
              <a:t>- solid line is prediction,</a:t>
            </a:r>
            <a:r>
              <a:rPr lang="en-US" baseline="0" dirty="0" smtClean="0"/>
              <a:t> E(X_t+1)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318A497-3646-453E-90E1-79940F2F8888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21528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763588"/>
            <a:ext cx="5024438" cy="3768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P(x_t+1 | </a:t>
            </a:r>
            <a:r>
              <a:rPr lang="en-US" dirty="0" err="1" smtClean="0"/>
              <a:t>r_t</a:t>
            </a:r>
            <a:r>
              <a:rPr lang="en-US" dirty="0" smtClean="0"/>
              <a:t>, </a:t>
            </a:r>
            <a:r>
              <a:rPr lang="en-US" dirty="0" err="1" smtClean="0"/>
              <a:t>x_t</a:t>
            </a:r>
            <a:r>
              <a:rPr lang="en-US" dirty="0" smtClean="0"/>
              <a:t>(r)</a:t>
            </a:r>
            <a:r>
              <a:rPr lang="en-US" baseline="0" dirty="0" smtClean="0"/>
              <a:t> ) is on next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318A497-3646-453E-90E1-79940F2F8888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1380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58900" y="763588"/>
            <a:ext cx="5024438" cy="37687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answer: both are linear in number</a:t>
            </a:r>
            <a:r>
              <a:rPr lang="en-US" baseline="0" dirty="0" smtClean="0"/>
              <a:t> of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318A497-3646-453E-90E1-79940F2F8888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345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1"/>
            <a:ext cx="8568531" cy="1620430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7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082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71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4" y="302739"/>
            <a:ext cx="2268141" cy="64502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39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787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42400" cy="1254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17750" cy="5207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65475" cy="5207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17750" cy="520700"/>
          </a:xfrm>
        </p:spPr>
        <p:txBody>
          <a:bodyPr/>
          <a:lstStyle>
            <a:lvl1pPr>
              <a:defRPr/>
            </a:lvl1pPr>
          </a:lstStyle>
          <a:p>
            <a:fld id="{4174B9A0-CB37-4C83-B880-3D838943E6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848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2348401"/>
            <a:ext cx="8568531" cy="1620430"/>
          </a:xfrm>
        </p:spPr>
        <p:txBody>
          <a:bodyPr/>
          <a:lstStyle>
            <a:lvl1pPr>
              <a:defRPr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094" y="4283819"/>
            <a:ext cx="7056438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  <a:lvl2pPr marL="503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6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5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3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02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6024" y="1511939"/>
            <a:ext cx="9240573" cy="5241025"/>
          </a:xfrm>
        </p:spPr>
        <p:txBody>
          <a:bodyPr/>
          <a:lstStyle>
            <a:lvl1pPr marL="100783" indent="-100783">
              <a:spcBef>
                <a:spcPts val="2205"/>
              </a:spcBef>
              <a:spcAft>
                <a:spcPts val="0"/>
              </a:spcAft>
              <a:buClr>
                <a:schemeClr val="bg1"/>
              </a:buClr>
              <a:buSzPct val="25000"/>
              <a:buFont typeface="Wingdings" pitchFamily="2" charset="2"/>
              <a:buChar char="ü"/>
              <a:defRPr baseline="0"/>
            </a:lvl1pPr>
            <a:lvl2pPr marL="403135">
              <a:spcBef>
                <a:spcPts val="2205"/>
              </a:spcBef>
              <a:spcAft>
                <a:spcPts val="0"/>
              </a:spcAft>
              <a:defRPr>
                <a:solidFill>
                  <a:schemeClr val="accent3">
                    <a:lumMod val="75000"/>
                  </a:schemeClr>
                </a:solidFill>
              </a:defRPr>
            </a:lvl2pPr>
            <a:lvl3pPr marL="503920">
              <a:spcBef>
                <a:spcPts val="1323"/>
              </a:spcBef>
              <a:buFont typeface="Calibri" pitchFamily="34" charset="0"/>
              <a:buChar char=" "/>
              <a:defRPr/>
            </a:lvl3pPr>
            <a:lvl4pPr marL="856663">
              <a:spcBef>
                <a:spcPts val="1323"/>
              </a:spcBef>
              <a:defRPr>
                <a:solidFill>
                  <a:schemeClr val="accent5">
                    <a:lumMod val="75000"/>
                  </a:schemeClr>
                </a:solidFill>
              </a:defRPr>
            </a:lvl4pPr>
            <a:lvl5pPr>
              <a:spcBef>
                <a:spcPts val="882"/>
              </a:spcBef>
              <a:buFont typeface="Calibri" pitchFamily="34" charset="0"/>
              <a:buChar char=" "/>
              <a:defRPr/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32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2" y="4857795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2" y="3204115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5851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8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095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3" y="1692181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3" y="2397399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81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9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8610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9059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01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36022" y="1511937"/>
            <a:ext cx="9240573" cy="5241025"/>
          </a:xfrm>
        </p:spPr>
        <p:txBody>
          <a:bodyPr/>
          <a:lstStyle>
            <a:lvl1pPr marL="100783" indent="-100783">
              <a:spcBef>
                <a:spcPts val="2205"/>
              </a:spcBef>
              <a:spcAft>
                <a:spcPts val="0"/>
              </a:spcAft>
              <a:buClr>
                <a:schemeClr val="bg1"/>
              </a:buClr>
              <a:buSzPct val="25000"/>
              <a:buFont typeface="Wingdings" pitchFamily="2" charset="2"/>
              <a:buChar char="ü"/>
              <a:defRPr baseline="0"/>
            </a:lvl1pPr>
            <a:lvl2pPr marL="403135">
              <a:spcBef>
                <a:spcPts val="2205"/>
              </a:spcBef>
              <a:spcAft>
                <a:spcPts val="0"/>
              </a:spcAft>
              <a:defRPr/>
            </a:lvl2pPr>
            <a:lvl3pPr marL="503920">
              <a:spcBef>
                <a:spcPts val="1323"/>
              </a:spcBef>
              <a:buFont typeface="Calibri" pitchFamily="34" charset="0"/>
              <a:buChar char=" "/>
              <a:defRPr/>
            </a:lvl3pPr>
            <a:lvl4pPr marL="856663">
              <a:spcBef>
                <a:spcPts val="1323"/>
              </a:spcBef>
              <a:defRPr/>
            </a:lvl4pPr>
            <a:lvl5pPr>
              <a:spcBef>
                <a:spcPts val="882"/>
              </a:spcBef>
              <a:buFont typeface="Calibri" pitchFamily="34" charset="0"/>
              <a:buChar char=" "/>
              <a:defRPr/>
            </a:lvl5pPr>
          </a:lstStyle>
          <a:p>
            <a:pPr lvl="0"/>
            <a:r>
              <a:rPr lang="en-US" dirty="0" smtClean="0"/>
              <a:t>Click to insert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936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3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8" y="300989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3" y="1581934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518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4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3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8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79781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77519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8456" y="302741"/>
            <a:ext cx="2268141" cy="6450223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031" y="302741"/>
            <a:ext cx="6636411" cy="64502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14872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7"/>
            <a:ext cx="9042400" cy="12541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503237" y="6886575"/>
            <a:ext cx="2317750" cy="5207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65475" cy="5207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17750" cy="520700"/>
          </a:xfrm>
        </p:spPr>
        <p:txBody>
          <a:bodyPr/>
          <a:lstStyle>
            <a:lvl1pPr>
              <a:defRPr/>
            </a:lvl1pPr>
          </a:lstStyle>
          <a:p>
            <a:fld id="{4174B9A0-CB37-4C83-B880-3D838943E6C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772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8" cy="12588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03238" y="1768476"/>
            <a:ext cx="4457700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768476"/>
            <a:ext cx="4459288" cy="4987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lnSpc>
                <a:spcPct val="41000"/>
              </a:lnSpc>
            </a:pPr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lnSpc>
                <a:spcPct val="41000"/>
              </a:lnSpc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lnSpc>
                <a:spcPct val="41000"/>
              </a:lnSpc>
            </a:pPr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110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300" y="4857793"/>
            <a:ext cx="8568531" cy="150143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300" y="3204115"/>
            <a:ext cx="8568531" cy="165367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83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7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6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59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5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4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35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713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763926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4318" y="1763926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203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692179"/>
            <a:ext cx="4454027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031" y="2397397"/>
            <a:ext cx="4454027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0818" y="1692179"/>
            <a:ext cx="4455776" cy="705219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20" indent="0">
              <a:buNone/>
              <a:defRPr sz="2200" b="1"/>
            </a:lvl2pPr>
            <a:lvl3pPr marL="1007838" indent="0">
              <a:buNone/>
              <a:defRPr sz="2000" b="1"/>
            </a:lvl3pPr>
            <a:lvl4pPr marL="1511758" indent="0">
              <a:buNone/>
              <a:defRPr sz="1800" b="1"/>
            </a:lvl4pPr>
            <a:lvl5pPr marL="2015677" indent="0">
              <a:buNone/>
              <a:defRPr sz="1800" b="1"/>
            </a:lvl5pPr>
            <a:lvl6pPr marL="2519597" indent="0">
              <a:buNone/>
              <a:defRPr sz="1800" b="1"/>
            </a:lvl6pPr>
            <a:lvl7pPr marL="3023515" indent="0">
              <a:buNone/>
              <a:defRPr sz="1800" b="1"/>
            </a:lvl7pPr>
            <a:lvl8pPr marL="3527435" indent="0">
              <a:buNone/>
              <a:defRPr sz="1800" b="1"/>
            </a:lvl8pPr>
            <a:lvl9pPr marL="4031354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0818" y="2397397"/>
            <a:ext cx="4455776" cy="43555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072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941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368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3" y="300987"/>
            <a:ext cx="3316456" cy="128094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246" y="300989"/>
            <a:ext cx="5635349" cy="64519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033" y="1581934"/>
            <a:ext cx="3316456" cy="5171028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53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5873" y="5291772"/>
            <a:ext cx="6048375" cy="62472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5873" y="675471"/>
            <a:ext cx="6048375" cy="4535805"/>
          </a:xfrm>
        </p:spPr>
        <p:txBody>
          <a:bodyPr/>
          <a:lstStyle>
            <a:lvl1pPr marL="0" indent="0">
              <a:buNone/>
              <a:defRPr sz="3500"/>
            </a:lvl1pPr>
            <a:lvl2pPr marL="503920" indent="0">
              <a:buNone/>
              <a:defRPr sz="3100"/>
            </a:lvl2pPr>
            <a:lvl3pPr marL="1007838" indent="0">
              <a:buNone/>
              <a:defRPr sz="2600"/>
            </a:lvl3pPr>
            <a:lvl4pPr marL="1511758" indent="0">
              <a:buNone/>
              <a:defRPr sz="2200"/>
            </a:lvl4pPr>
            <a:lvl5pPr marL="2015677" indent="0">
              <a:buNone/>
              <a:defRPr sz="2200"/>
            </a:lvl5pPr>
            <a:lvl6pPr marL="2519597" indent="0">
              <a:buNone/>
              <a:defRPr sz="2200"/>
            </a:lvl6pPr>
            <a:lvl7pPr marL="3023515" indent="0">
              <a:buNone/>
              <a:defRPr sz="2200"/>
            </a:lvl7pPr>
            <a:lvl8pPr marL="3527435" indent="0">
              <a:buNone/>
              <a:defRPr sz="2200"/>
            </a:lvl8pPr>
            <a:lvl9pPr marL="4031354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5873" y="5916496"/>
            <a:ext cx="6048375" cy="887211"/>
          </a:xfrm>
        </p:spPr>
        <p:txBody>
          <a:bodyPr/>
          <a:lstStyle>
            <a:lvl1pPr marL="0" indent="0">
              <a:buNone/>
              <a:defRPr sz="1500"/>
            </a:lvl1pPr>
            <a:lvl2pPr marL="503920" indent="0">
              <a:buNone/>
              <a:defRPr sz="1300"/>
            </a:lvl2pPr>
            <a:lvl3pPr marL="1007838" indent="0">
              <a:buNone/>
              <a:defRPr sz="1100"/>
            </a:lvl3pPr>
            <a:lvl4pPr marL="1511758" indent="0">
              <a:buNone/>
              <a:defRPr sz="1000"/>
            </a:lvl4pPr>
            <a:lvl5pPr marL="2015677" indent="0">
              <a:buNone/>
              <a:defRPr sz="1000"/>
            </a:lvl5pPr>
            <a:lvl6pPr marL="2519597" indent="0">
              <a:buNone/>
              <a:defRPr sz="1000"/>
            </a:lvl6pPr>
            <a:lvl7pPr marL="3023515" indent="0">
              <a:buNone/>
              <a:defRPr sz="1000"/>
            </a:lvl7pPr>
            <a:lvl8pPr marL="3527435" indent="0">
              <a:buNone/>
              <a:defRPr sz="1000"/>
            </a:lvl8pPr>
            <a:lvl9pPr marL="4031354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123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5.xml"/><Relationship Id="rId14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167993"/>
            <a:ext cx="9072563" cy="923960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343943"/>
            <a:ext cx="9072563" cy="5409018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third level third level third level third level third </a:t>
            </a:r>
            <a:r>
              <a:rPr lang="en-US" dirty="0" err="1" smtClean="0"/>
              <a:t>Third</a:t>
            </a:r>
            <a:r>
              <a:rPr lang="en-US" dirty="0" smtClean="0"/>
              <a:t> level third level</a:t>
            </a:r>
          </a:p>
          <a:p>
            <a:pPr lvl="3"/>
            <a:r>
              <a:rPr lang="en-US" dirty="0" smtClean="0"/>
              <a:t>Fourth level fourth level fourth level fourth level fourth level fourth level fourth level</a:t>
            </a:r>
          </a:p>
          <a:p>
            <a:pPr lvl="4"/>
            <a:r>
              <a:rPr lang="en-US" dirty="0" smtClean="0"/>
              <a:t>Fifth level fifth level fifth level fifth level fifth level fifth level fifth level fifth level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699"/>
            <a:ext cx="319219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699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16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0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31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282224" indent="-282224" algn="l" defTabSz="1007943" rtl="0" eaLnBrk="1" latinLnBrk="0" hangingPunct="1">
        <a:spcBef>
          <a:spcPct val="20000"/>
        </a:spcBef>
        <a:buFont typeface="Wingdings" pitchFamily="2" charset="2"/>
        <a:buChar char="§"/>
        <a:defRPr sz="31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503972" indent="-100794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2600" kern="1200" baseline="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755957" indent="-251986" algn="l" defTabSz="1007943" rtl="0" eaLnBrk="1" latinLnBrk="0" hangingPunct="1">
        <a:spcBef>
          <a:spcPct val="20000"/>
        </a:spcBef>
        <a:buFont typeface="Wingdings" pitchFamily="2" charset="2"/>
        <a:buChar char="§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007943" indent="0" algn="l" defTabSz="1007943" rtl="0" eaLnBrk="1" latinLnBrk="0" hangingPunct="1">
        <a:spcBef>
          <a:spcPct val="20000"/>
        </a:spcBef>
        <a:buFontTx/>
        <a:buNone/>
        <a:defRPr sz="2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031" y="167993"/>
            <a:ext cx="9072563" cy="923960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031" y="1343944"/>
            <a:ext cx="9072563" cy="5409018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 third level third level third level third level third </a:t>
            </a:r>
            <a:r>
              <a:rPr lang="en-US" dirty="0" err="1" smtClean="0"/>
              <a:t>Third</a:t>
            </a:r>
            <a:r>
              <a:rPr lang="en-US" dirty="0" smtClean="0"/>
              <a:t> level third level</a:t>
            </a:r>
          </a:p>
          <a:p>
            <a:pPr lvl="3"/>
            <a:r>
              <a:rPr lang="en-US" dirty="0" smtClean="0"/>
              <a:t>Fourth level fourth level fourth level fourth level fourth level fourth level fourth level</a:t>
            </a:r>
          </a:p>
          <a:p>
            <a:pPr lvl="4"/>
            <a:r>
              <a:rPr lang="en-US" dirty="0" smtClean="0"/>
              <a:t>Fifth level fifth level fifth level fifth level fifth level fifth level fifth level fifth level 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031" y="7006700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6DDDDE2B-66E0-4DF5-83CC-93D0F578CFE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11/18/13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214" y="7006700"/>
            <a:ext cx="3192198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448" y="7006700"/>
            <a:ext cx="2352146" cy="402483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lnSpc>
                <a:spcPct val="41000"/>
              </a:lnSpc>
            </a:pPr>
            <a:fld id="{3E09795F-F594-45DF-992E-5A906A4236C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lnSpc>
                  <a:spcPct val="41000"/>
                </a:lnSpc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71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1007943" rtl="0" eaLnBrk="1" latinLnBrk="0" hangingPunct="1">
        <a:spcBef>
          <a:spcPct val="0"/>
        </a:spcBef>
        <a:buNone/>
        <a:defRPr sz="4000" b="1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282224" indent="-282224" algn="l" defTabSz="1007943" rtl="0" eaLnBrk="1" latinLnBrk="0" hangingPunct="1">
        <a:spcBef>
          <a:spcPct val="20000"/>
        </a:spcBef>
        <a:buFont typeface="Wingdings" pitchFamily="2" charset="2"/>
        <a:buChar char="§"/>
        <a:defRPr sz="3100" b="1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503972" indent="-100794" algn="l" defTabSz="1007943" rtl="0" eaLnBrk="1" latinLnBrk="0" hangingPunct="1">
        <a:spcBef>
          <a:spcPct val="20000"/>
        </a:spcBef>
        <a:buClr>
          <a:schemeClr val="bg1"/>
        </a:buClr>
        <a:buSzPct val="25000"/>
        <a:buFont typeface="Arial" pitchFamily="34" charset="0"/>
        <a:buChar char="•"/>
        <a:defRPr sz="2600" b="1" kern="1200" baseline="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3pPr>
      <a:lvl4pPr marL="755957" indent="-251986" algn="l" defTabSz="1007943" rtl="0" eaLnBrk="1" latinLnBrk="0" hangingPunct="1">
        <a:spcBef>
          <a:spcPct val="20000"/>
        </a:spcBef>
        <a:buFont typeface="Wingdings" pitchFamily="2" charset="2"/>
        <a:buChar char="§"/>
        <a:defRPr sz="2600" kern="1200">
          <a:solidFill>
            <a:schemeClr val="accent4">
              <a:lumMod val="75000"/>
            </a:schemeClr>
          </a:solidFill>
          <a:latin typeface="+mn-lt"/>
          <a:ea typeface="+mn-ea"/>
          <a:cs typeface="+mn-cs"/>
        </a:defRPr>
      </a:lvl4pPr>
      <a:lvl5pPr marL="1007943" indent="0" algn="l" defTabSz="1007943" rtl="0" eaLnBrk="1" latinLnBrk="0" hangingPunct="1">
        <a:spcBef>
          <a:spcPct val="20000"/>
        </a:spcBef>
        <a:buFontTx/>
        <a:buNone/>
        <a:defRPr sz="2200" kern="120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oleObject" Target="../embeddings/oleObject2.bin"/><Relationship Id="rId5" Type="http://schemas.openxmlformats.org/officeDocument/2006/relationships/image" Target="../media/image10.e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1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16.emf"/><Relationship Id="rId5" Type="http://schemas.openxmlformats.org/officeDocument/2006/relationships/oleObject" Target="../embeddings/oleObject5.bin"/><Relationship Id="rId6" Type="http://schemas.openxmlformats.org/officeDocument/2006/relationships/image" Target="../media/image17.emf"/><Relationship Id="rId7" Type="http://schemas.openxmlformats.org/officeDocument/2006/relationships/oleObject" Target="../embeddings/oleObject6.bin"/><Relationship Id="rId8" Type="http://schemas.openxmlformats.org/officeDocument/2006/relationships/image" Target="../media/image18.emf"/><Relationship Id="rId9" Type="http://schemas.openxmlformats.org/officeDocument/2006/relationships/oleObject" Target="../embeddings/oleObject7.bin"/><Relationship Id="rId10" Type="http://schemas.openxmlformats.org/officeDocument/2006/relationships/image" Target="../media/image19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2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oleObject" Target="../embeddings/oleObject1.bin"/><Relationship Id="rId8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80.pn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50337" cy="5916612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dirty="0" err="1" smtClean="0"/>
              <a:t>Changepoint</a:t>
            </a:r>
            <a:r>
              <a:rPr lang="en-GB" dirty="0" smtClean="0"/>
              <a:t> Detection</a:t>
            </a: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Length: </a:t>
            </a:r>
            <a:r>
              <a:rPr lang="en-US" dirty="0" err="1" smtClean="0"/>
              <a:t>Memoried</a:t>
            </a:r>
            <a:r>
              <a:rPr lang="en-US" dirty="0" smtClean="0"/>
              <a:t>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22" y="1341437"/>
            <a:ext cx="9240573" cy="5925500"/>
          </a:xfrm>
        </p:spPr>
        <p:txBody>
          <a:bodyPr/>
          <a:lstStyle/>
          <a:p>
            <a:r>
              <a:rPr lang="en-US" dirty="0"/>
              <a:t>P(</a:t>
            </a:r>
            <a:r>
              <a:rPr lang="en-US" dirty="0" err="1"/>
              <a:t>R</a:t>
            </a:r>
            <a:r>
              <a:rPr lang="en-US" baseline="-25000" dirty="0" err="1"/>
              <a:t>t</a:t>
            </a:r>
            <a:r>
              <a:rPr lang="en-US" dirty="0"/>
              <a:t> | R</a:t>
            </a:r>
            <a:r>
              <a:rPr lang="en-US" baseline="-25000" dirty="0"/>
              <a:t>t-1</a:t>
            </a:r>
            <a:r>
              <a:rPr lang="en-US" dirty="0"/>
              <a:t>) </a:t>
            </a:r>
            <a:r>
              <a:rPr lang="en-US" dirty="0" smtClean="0"/>
              <a:t>depends </a:t>
            </a:r>
            <a:r>
              <a:rPr lang="en-US" dirty="0"/>
              <a:t>on </a:t>
            </a:r>
            <a:r>
              <a:rPr lang="en-US" dirty="0" smtClean="0"/>
              <a:t>run length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H(</a:t>
            </a:r>
            <a:r>
              <a:rPr lang="el-GR" dirty="0" smtClean="0"/>
              <a:t>τ</a:t>
            </a:r>
            <a:r>
              <a:rPr lang="en-US" dirty="0" smtClean="0"/>
              <a:t>): hazard function</a:t>
            </a:r>
          </a:p>
          <a:p>
            <a:pPr lvl="2"/>
            <a:r>
              <a:rPr lang="en-US" dirty="0" smtClean="0"/>
              <a:t>probability that run length =</a:t>
            </a:r>
            <a:r>
              <a:rPr lang="el-GR" dirty="0"/>
              <a:t> τ </a:t>
            </a:r>
            <a:r>
              <a:rPr lang="en-US" dirty="0" smtClean="0"/>
              <a:t>given that run length &gt;= </a:t>
            </a:r>
            <a:r>
              <a:rPr lang="el-GR" dirty="0" smtClean="0"/>
              <a:t>τ</a:t>
            </a:r>
            <a:endParaRPr lang="en-US" dirty="0" smtClean="0"/>
          </a:p>
          <a:p>
            <a:pPr lvl="2"/>
            <a:endParaRPr lang="en-US" dirty="0"/>
          </a:p>
          <a:p>
            <a:pPr lvl="2"/>
            <a:endParaRPr lang="en-US" dirty="0" smtClean="0"/>
          </a:p>
          <a:p>
            <a:r>
              <a:rPr lang="en-US" dirty="0" err="1" smtClean="0"/>
              <a:t>Memoryless</a:t>
            </a:r>
            <a:r>
              <a:rPr lang="en-US" dirty="0" smtClean="0"/>
              <a:t> case</a:t>
            </a:r>
          </a:p>
          <a:p>
            <a:pPr lvl="2"/>
            <a:r>
              <a:rPr lang="en-US" dirty="0" smtClean="0"/>
              <a:t>H(</a:t>
            </a:r>
            <a:r>
              <a:rPr lang="el-GR" dirty="0"/>
              <a:t>τ</a:t>
            </a:r>
            <a:r>
              <a:rPr lang="en-US" dirty="0" smtClean="0"/>
              <a:t>) = 1/</a:t>
            </a:r>
            <a:r>
              <a:rPr lang="el-GR" dirty="0" smtClean="0"/>
              <a:t>λ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112" y="2027237"/>
            <a:ext cx="770828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4278312" y="2179637"/>
            <a:ext cx="762000" cy="457200"/>
          </a:xfrm>
          <a:prstGeom prst="ellipse">
            <a:avLst/>
          </a:prstGeom>
          <a:noFill/>
          <a:ln>
            <a:solidFill>
              <a:srgbClr val="FFFF00"/>
            </a:solidFill>
          </a:ln>
          <a:effectLst>
            <a:glow rad="101600">
              <a:srgbClr val="FFFF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 rot="8765931">
            <a:off x="4720614" y="1824782"/>
            <a:ext cx="483108" cy="381000"/>
          </a:xfrm>
          <a:prstGeom prst="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5523403"/>
              </p:ext>
            </p:extLst>
          </p:nvPr>
        </p:nvGraphicFramePr>
        <p:xfrm>
          <a:off x="4330700" y="3136900"/>
          <a:ext cx="152400" cy="24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Equation" r:id="rId4" imgW="152400" imgH="241300" progId="Equation.DSMT4">
                  <p:embed/>
                </p:oleObj>
              </mc:Choice>
              <mc:Fallback>
                <p:oleObj name="Equation" r:id="rId4" imgW="152400" imgH="241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330700" y="3136900"/>
                        <a:ext cx="152400" cy="24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2400045"/>
              </p:ext>
            </p:extLst>
          </p:nvPr>
        </p:nvGraphicFramePr>
        <p:xfrm>
          <a:off x="3518811" y="4846637"/>
          <a:ext cx="304300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Equation" r:id="rId6" imgW="2209800" imgH="774700" progId="Equation.DSMT4">
                  <p:embed/>
                </p:oleObj>
              </mc:Choice>
              <mc:Fallback>
                <p:oleObj name="Equation" r:id="rId6" imgW="2209800" imgH="7747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518811" y="4846637"/>
                        <a:ext cx="3043003" cy="1066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43738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031" y="167993"/>
            <a:ext cx="9072563" cy="716244"/>
          </a:xfrm>
        </p:spPr>
        <p:txBody>
          <a:bodyPr/>
          <a:lstStyle/>
          <a:p>
            <a:r>
              <a:rPr lang="en-US" dirty="0" smtClean="0"/>
              <a:t>Representation Shift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22" y="960437"/>
            <a:ext cx="9240573" cy="5792525"/>
          </a:xfrm>
        </p:spPr>
        <p:txBody>
          <a:bodyPr/>
          <a:lstStyle/>
          <a:p>
            <a:r>
              <a:rPr lang="en-US" dirty="0" smtClean="0"/>
              <a:t>Cool thing about run-length representation is that </a:t>
            </a:r>
            <a:r>
              <a:rPr lang="en-US" i="1" dirty="0" smtClean="0"/>
              <a:t>even when transition is </a:t>
            </a:r>
            <a:r>
              <a:rPr lang="en-US" i="1" dirty="0" err="1" smtClean="0"/>
              <a:t>memoried</a:t>
            </a:r>
            <a:r>
              <a:rPr lang="en-US" dirty="0" smtClean="0"/>
              <a:t>, exact inference can be performed in the model.</a:t>
            </a:r>
          </a:p>
          <a:p>
            <a:pPr lvl="2"/>
            <a:r>
              <a:rPr lang="en-US" dirty="0" smtClean="0"/>
              <a:t>Whenever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</a:t>
            </a:r>
            <a:r>
              <a:rPr lang="en-US" dirty="0" smtClean="0"/>
              <a:t>=0, link form Y</a:t>
            </a:r>
            <a:r>
              <a:rPr lang="en-US" baseline="-25000" dirty="0" smtClean="0"/>
              <a:t>t-1</a:t>
            </a:r>
            <a:r>
              <a:rPr lang="en-US" dirty="0" smtClean="0"/>
              <a:t> to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</a:t>
            </a:r>
            <a:r>
              <a:rPr lang="en-US" dirty="0" smtClean="0"/>
              <a:t> is severed</a:t>
            </a:r>
          </a:p>
          <a:p>
            <a:pPr lvl="2"/>
            <a:r>
              <a:rPr lang="en-US" dirty="0" smtClean="0"/>
              <a:t>Whenever </a:t>
            </a:r>
            <a:r>
              <a:rPr lang="en-US" dirty="0" err="1" smtClean="0"/>
              <a:t>R</a:t>
            </a:r>
            <a:r>
              <a:rPr lang="en-US" baseline="-25000" dirty="0" err="1"/>
              <a:t>t</a:t>
            </a:r>
            <a:r>
              <a:rPr lang="en-US" dirty="0" smtClean="0"/>
              <a:t>&gt;0, link from </a:t>
            </a:r>
            <a:r>
              <a:rPr lang="en-US" dirty="0" err="1" smtClean="0"/>
              <a:t>R</a:t>
            </a:r>
            <a:r>
              <a:rPr lang="en-US" baseline="-25000" dirty="0" err="1"/>
              <a:t>t</a:t>
            </a:r>
            <a:r>
              <a:rPr lang="en-US" dirty="0" smtClean="0"/>
              <a:t> to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</a:t>
            </a:r>
            <a:r>
              <a:rPr lang="en-US" dirty="0" smtClean="0"/>
              <a:t> is severed</a:t>
            </a:r>
          </a:p>
          <a:p>
            <a:pPr lvl="2"/>
            <a:r>
              <a:rPr lang="en-US" dirty="0" smtClean="0"/>
              <a:t>→ </a:t>
            </a:r>
            <a:r>
              <a:rPr lang="en-US" dirty="0" smtClean="0"/>
              <a:t>messy dependence among </a:t>
            </a:r>
            <a:r>
              <a:rPr lang="en-US" dirty="0" err="1" smtClean="0"/>
              <a:t>changepoints</a:t>
            </a:r>
            <a:r>
              <a:rPr lang="en-US" dirty="0" smtClean="0"/>
              <a:t> disappears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92112" y="4760310"/>
            <a:ext cx="3894869" cy="2564846"/>
            <a:chOff x="1374043" y="1570037"/>
            <a:chExt cx="7332538" cy="4828617"/>
          </a:xfrm>
        </p:grpSpPr>
        <p:grpSp>
          <p:nvGrpSpPr>
            <p:cNvPr id="7" name="Group 6"/>
            <p:cNvGrpSpPr/>
            <p:nvPr/>
          </p:nvGrpSpPr>
          <p:grpSpPr>
            <a:xfrm>
              <a:off x="1374043" y="1798637"/>
              <a:ext cx="7332538" cy="4600017"/>
              <a:chOff x="1374043" y="1798637"/>
              <a:chExt cx="7332538" cy="4600017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1374043" y="1798637"/>
                <a:ext cx="7332538" cy="4600017"/>
                <a:chOff x="696912" y="2560637"/>
                <a:chExt cx="7559609" cy="4742468"/>
              </a:xfrm>
            </p:grpSpPr>
            <p:grpSp>
              <p:nvGrpSpPr>
                <p:cNvPr id="14" name="Group 13"/>
                <p:cNvGrpSpPr/>
                <p:nvPr/>
              </p:nvGrpSpPr>
              <p:grpSpPr>
                <a:xfrm>
                  <a:off x="696912" y="2560637"/>
                  <a:ext cx="4648196" cy="4725683"/>
                  <a:chOff x="3186185" y="2221624"/>
                  <a:chExt cx="4648196" cy="4725683"/>
                </a:xfrm>
              </p:grpSpPr>
              <p:sp>
                <p:nvSpPr>
                  <p:cNvPr id="23" name="Oval 22"/>
                  <p:cNvSpPr/>
                  <p:nvPr/>
                </p:nvSpPr>
                <p:spPr>
                  <a:xfrm>
                    <a:off x="3186185" y="4128111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1200" baseline="-25000" dirty="0" smtClean="0">
                        <a:solidFill>
                          <a:srgbClr val="7030A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4" name="Oval 23"/>
                  <p:cNvSpPr/>
                  <p:nvPr/>
                </p:nvSpPr>
                <p:spPr>
                  <a:xfrm>
                    <a:off x="5061773" y="4128111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1200" baseline="-25000" dirty="0" smtClean="0">
                        <a:solidFill>
                          <a:srgbClr val="7030A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5" name="Oval 24"/>
                  <p:cNvSpPr/>
                  <p:nvPr/>
                </p:nvSpPr>
                <p:spPr>
                  <a:xfrm>
                    <a:off x="6937361" y="4144554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1200" baseline="-25000" dirty="0" smtClean="0">
                        <a:solidFill>
                          <a:srgbClr val="7030A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26" name="Oval 25"/>
                  <p:cNvSpPr/>
                  <p:nvPr/>
                </p:nvSpPr>
                <p:spPr>
                  <a:xfrm>
                    <a:off x="3186185" y="598778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1200" baseline="-25000" dirty="0" smtClean="0">
                        <a:solidFill>
                          <a:srgbClr val="FF000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27" name="Oval 26"/>
                  <p:cNvSpPr/>
                  <p:nvPr/>
                </p:nvSpPr>
                <p:spPr>
                  <a:xfrm>
                    <a:off x="5061773" y="598778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1200" baseline="-25000" dirty="0" smtClean="0">
                        <a:solidFill>
                          <a:srgbClr val="FF000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28" name="Oval 27"/>
                  <p:cNvSpPr/>
                  <p:nvPr/>
                </p:nvSpPr>
                <p:spPr>
                  <a:xfrm>
                    <a:off x="6937361" y="6017470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1200" baseline="-25000" dirty="0" smtClean="0">
                        <a:solidFill>
                          <a:srgbClr val="FF0000"/>
                        </a:solidFill>
                      </a:rPr>
                      <a:t>3</a:t>
                    </a:r>
                  </a:p>
                </p:txBody>
              </p:sp>
              <p:cxnSp>
                <p:nvCxnSpPr>
                  <p:cNvPr id="29" name="Straight Arrow Connector 28"/>
                  <p:cNvCxnSpPr>
                    <a:stCxn id="23" idx="6"/>
                    <a:endCxn id="24" idx="2"/>
                  </p:cNvCxnSpPr>
                  <p:nvPr/>
                </p:nvCxnSpPr>
                <p:spPr>
                  <a:xfrm>
                    <a:off x="4083205" y="4593030"/>
                    <a:ext cx="978568" cy="0"/>
                  </a:xfrm>
                  <a:prstGeom prst="straightConnector1">
                    <a:avLst/>
                  </a:prstGeom>
                  <a:ln>
                    <a:solidFill>
                      <a:srgbClr val="7030A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" name="Straight Arrow Connector 29"/>
                  <p:cNvCxnSpPr/>
                  <p:nvPr/>
                </p:nvCxnSpPr>
                <p:spPr>
                  <a:xfrm>
                    <a:off x="5958793" y="4593030"/>
                    <a:ext cx="978568" cy="0"/>
                  </a:xfrm>
                  <a:prstGeom prst="straightConnector1">
                    <a:avLst/>
                  </a:prstGeom>
                  <a:ln>
                    <a:solidFill>
                      <a:srgbClr val="7030A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" name="Straight Arrow Connector 30"/>
                  <p:cNvCxnSpPr>
                    <a:stCxn id="23" idx="4"/>
                    <a:endCxn id="26" idx="0"/>
                  </p:cNvCxnSpPr>
                  <p:nvPr/>
                </p:nvCxnSpPr>
                <p:spPr>
                  <a:xfrm>
                    <a:off x="3634696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Straight Arrow Connector 31"/>
                  <p:cNvCxnSpPr/>
                  <p:nvPr/>
                </p:nvCxnSpPr>
                <p:spPr>
                  <a:xfrm>
                    <a:off x="5510284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" name="Straight Arrow Connector 32"/>
                  <p:cNvCxnSpPr/>
                  <p:nvPr/>
                </p:nvCxnSpPr>
                <p:spPr>
                  <a:xfrm>
                    <a:off x="7381552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4" name="Oval 33"/>
                  <p:cNvSpPr/>
                  <p:nvPr/>
                </p:nvSpPr>
                <p:spPr>
                  <a:xfrm>
                    <a:off x="4133780" y="2221624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00B0F0"/>
                        </a:solidFill>
                      </a:rPr>
                      <a:t>C</a:t>
                    </a:r>
                    <a:r>
                      <a:rPr lang="en-US" sz="1200" baseline="-25000" dirty="0" smtClean="0">
                        <a:solidFill>
                          <a:srgbClr val="00B0F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35" name="Oval 34"/>
                  <p:cNvSpPr/>
                  <p:nvPr/>
                </p:nvSpPr>
                <p:spPr>
                  <a:xfrm>
                    <a:off x="6009368" y="223806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00B0F0"/>
                        </a:solidFill>
                      </a:rPr>
                      <a:t>C</a:t>
                    </a:r>
                    <a:r>
                      <a:rPr lang="en-US" sz="1200" baseline="-25000" dirty="0" smtClean="0">
                        <a:solidFill>
                          <a:srgbClr val="00B0F0"/>
                        </a:solidFill>
                      </a:rPr>
                      <a:t>3</a:t>
                    </a:r>
                  </a:p>
                </p:txBody>
              </p:sp>
              <p:cxnSp>
                <p:nvCxnSpPr>
                  <p:cNvPr id="36" name="Straight Arrow Connector 35"/>
                  <p:cNvCxnSpPr>
                    <a:stCxn id="34" idx="4"/>
                    <a:endCxn id="24" idx="1"/>
                  </p:cNvCxnSpPr>
                  <p:nvPr/>
                </p:nvCxnSpPr>
                <p:spPr>
                  <a:xfrm>
                    <a:off x="4582290" y="3151461"/>
                    <a:ext cx="610849" cy="1112821"/>
                  </a:xfrm>
                  <a:prstGeom prst="straightConnector1">
                    <a:avLst/>
                  </a:prstGeom>
                  <a:ln>
                    <a:solidFill>
                      <a:srgbClr val="00B0F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Straight Arrow Connector 36"/>
                  <p:cNvCxnSpPr>
                    <a:stCxn id="35" idx="4"/>
                    <a:endCxn id="25" idx="1"/>
                  </p:cNvCxnSpPr>
                  <p:nvPr/>
                </p:nvCxnSpPr>
                <p:spPr>
                  <a:xfrm>
                    <a:off x="6457878" y="3167904"/>
                    <a:ext cx="610849" cy="1112821"/>
                  </a:xfrm>
                  <a:prstGeom prst="straightConnector1">
                    <a:avLst/>
                  </a:prstGeom>
                  <a:ln>
                    <a:solidFill>
                      <a:srgbClr val="00B0F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5" name="Group 14"/>
                <p:cNvGrpSpPr/>
                <p:nvPr/>
              </p:nvGrpSpPr>
              <p:grpSpPr>
                <a:xfrm>
                  <a:off x="6380933" y="2593865"/>
                  <a:ext cx="1875588" cy="4709240"/>
                  <a:chOff x="8273842" y="2238067"/>
                  <a:chExt cx="1875588" cy="4709240"/>
                </a:xfrm>
              </p:grpSpPr>
              <p:sp>
                <p:nvSpPr>
                  <p:cNvPr id="17" name="Oval 16"/>
                  <p:cNvSpPr/>
                  <p:nvPr/>
                </p:nvSpPr>
                <p:spPr>
                  <a:xfrm>
                    <a:off x="9252410" y="4144554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1200" baseline="-25000" dirty="0" smtClean="0">
                        <a:solidFill>
                          <a:srgbClr val="7030A0"/>
                        </a:solidFill>
                      </a:rPr>
                      <a:t>T</a:t>
                    </a:r>
                  </a:p>
                </p:txBody>
              </p:sp>
              <p:sp>
                <p:nvSpPr>
                  <p:cNvPr id="18" name="Oval 17"/>
                  <p:cNvSpPr/>
                  <p:nvPr/>
                </p:nvSpPr>
                <p:spPr>
                  <a:xfrm>
                    <a:off x="9252410" y="6017470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1200" baseline="-25000" dirty="0" smtClean="0">
                        <a:solidFill>
                          <a:srgbClr val="FF0000"/>
                        </a:solidFill>
                      </a:rPr>
                      <a:t>T</a:t>
                    </a:r>
                  </a:p>
                </p:txBody>
              </p:sp>
              <p:cxnSp>
                <p:nvCxnSpPr>
                  <p:cNvPr id="19" name="Straight Arrow Connector 18"/>
                  <p:cNvCxnSpPr/>
                  <p:nvPr/>
                </p:nvCxnSpPr>
                <p:spPr>
                  <a:xfrm>
                    <a:off x="8273842" y="4593030"/>
                    <a:ext cx="978568" cy="0"/>
                  </a:xfrm>
                  <a:prstGeom prst="straightConnector1">
                    <a:avLst/>
                  </a:prstGeom>
                  <a:ln>
                    <a:solidFill>
                      <a:srgbClr val="7030A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" name="Straight Arrow Connector 19"/>
                  <p:cNvCxnSpPr/>
                  <p:nvPr/>
                </p:nvCxnSpPr>
                <p:spPr>
                  <a:xfrm>
                    <a:off x="9696601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" name="Oval 20"/>
                  <p:cNvSpPr/>
                  <p:nvPr/>
                </p:nvSpPr>
                <p:spPr>
                  <a:xfrm>
                    <a:off x="8324417" y="223806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00B0F0"/>
                        </a:solidFill>
                      </a:rPr>
                      <a:t>C</a:t>
                    </a:r>
                    <a:r>
                      <a:rPr lang="en-US" sz="1200" baseline="-25000" dirty="0">
                        <a:solidFill>
                          <a:srgbClr val="00B0F0"/>
                        </a:solidFill>
                      </a:rPr>
                      <a:t>T</a:t>
                    </a:r>
                    <a:endParaRPr lang="en-US" sz="1200" baseline="-25000" dirty="0" smtClean="0">
                      <a:solidFill>
                        <a:srgbClr val="00B0F0"/>
                      </a:solidFill>
                    </a:endParaRPr>
                  </a:p>
                </p:txBody>
              </p:sp>
              <p:cxnSp>
                <p:nvCxnSpPr>
                  <p:cNvPr id="22" name="Straight Arrow Connector 21"/>
                  <p:cNvCxnSpPr>
                    <a:stCxn id="21" idx="4"/>
                    <a:endCxn id="17" idx="1"/>
                  </p:cNvCxnSpPr>
                  <p:nvPr/>
                </p:nvCxnSpPr>
                <p:spPr>
                  <a:xfrm>
                    <a:off x="8772927" y="3167904"/>
                    <a:ext cx="610849" cy="1112821"/>
                  </a:xfrm>
                  <a:prstGeom prst="straightConnector1">
                    <a:avLst/>
                  </a:prstGeom>
                  <a:ln>
                    <a:solidFill>
                      <a:srgbClr val="00B0F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6" name="TextBox 15"/>
                <p:cNvSpPr txBox="1"/>
                <p:nvPr/>
              </p:nvSpPr>
              <p:spPr>
                <a:xfrm>
                  <a:off x="5421312" y="4211975"/>
                  <a:ext cx="990600" cy="5376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r>
                    <a:rPr lang="en-US" sz="1200" b="1" dirty="0" smtClean="0">
                      <a:solidFill>
                        <a:srgbClr val="7030A0"/>
                      </a:solidFill>
                    </a:rPr>
                    <a:t>…</a:t>
                  </a:r>
                </a:p>
              </p:txBody>
            </p:sp>
          </p:grpSp>
          <p:cxnSp>
            <p:nvCxnSpPr>
              <p:cNvPr id="12" name="Straight Arrow Connector 11"/>
              <p:cNvCxnSpPr/>
              <p:nvPr/>
            </p:nvCxnSpPr>
            <p:spPr>
              <a:xfrm>
                <a:off x="3153165" y="2265539"/>
                <a:ext cx="949174" cy="159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/>
              <p:nvPr/>
            </p:nvCxnSpPr>
            <p:spPr>
              <a:xfrm>
                <a:off x="5985197" y="2233642"/>
                <a:ext cx="949174" cy="159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Straight Arrow Connector 7"/>
            <p:cNvCxnSpPr>
              <a:stCxn id="34" idx="7"/>
            </p:cNvCxnSpPr>
            <p:nvPr/>
          </p:nvCxnSpPr>
          <p:spPr>
            <a:xfrm flipV="1">
              <a:off x="3035831" y="1570037"/>
              <a:ext cx="1946670" cy="3606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5878512" y="1930718"/>
              <a:ext cx="1053768" cy="172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>
              <a:endCxn id="21" idx="1"/>
            </p:cNvCxnSpPr>
            <p:nvPr/>
          </p:nvCxnSpPr>
          <p:spPr>
            <a:xfrm>
              <a:off x="5573712" y="1652192"/>
              <a:ext cx="1490095" cy="3107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Right Arrow 37"/>
          <p:cNvSpPr/>
          <p:nvPr/>
        </p:nvSpPr>
        <p:spPr>
          <a:xfrm>
            <a:off x="4735512" y="5970628"/>
            <a:ext cx="609600" cy="350650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5649912" y="4917818"/>
            <a:ext cx="3894869" cy="2443419"/>
            <a:chOff x="1374043" y="1798637"/>
            <a:chExt cx="7332538" cy="4600017"/>
          </a:xfrm>
        </p:grpSpPr>
        <p:grpSp>
          <p:nvGrpSpPr>
            <p:cNvPr id="44" name="Group 43"/>
            <p:cNvGrpSpPr/>
            <p:nvPr/>
          </p:nvGrpSpPr>
          <p:grpSpPr>
            <a:xfrm>
              <a:off x="1374043" y="1798637"/>
              <a:ext cx="7332538" cy="4600017"/>
              <a:chOff x="696912" y="2560637"/>
              <a:chExt cx="7559609" cy="4742468"/>
            </a:xfrm>
          </p:grpSpPr>
          <p:grpSp>
            <p:nvGrpSpPr>
              <p:cNvPr id="47" name="Group 46"/>
              <p:cNvGrpSpPr/>
              <p:nvPr/>
            </p:nvGrpSpPr>
            <p:grpSpPr>
              <a:xfrm>
                <a:off x="696912" y="2560637"/>
                <a:ext cx="4648196" cy="4725683"/>
                <a:chOff x="3186185" y="2221624"/>
                <a:chExt cx="4648196" cy="4725683"/>
              </a:xfrm>
            </p:grpSpPr>
            <p:sp>
              <p:nvSpPr>
                <p:cNvPr id="56" name="Oval 55"/>
                <p:cNvSpPr/>
                <p:nvPr/>
              </p:nvSpPr>
              <p:spPr>
                <a:xfrm>
                  <a:off x="3186185" y="4128111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7030A0"/>
                      </a:solidFill>
                    </a:rPr>
                    <a:t>Y</a:t>
                  </a:r>
                  <a:r>
                    <a:rPr lang="en-US" sz="1200" baseline="-25000" dirty="0" smtClean="0">
                      <a:solidFill>
                        <a:srgbClr val="7030A0"/>
                      </a:solidFill>
                    </a:rPr>
                    <a:t>1</a:t>
                  </a:r>
                </a:p>
              </p:txBody>
            </p:sp>
            <p:sp>
              <p:nvSpPr>
                <p:cNvPr id="57" name="Oval 56"/>
                <p:cNvSpPr/>
                <p:nvPr/>
              </p:nvSpPr>
              <p:spPr>
                <a:xfrm>
                  <a:off x="5061773" y="4128111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7030A0"/>
                      </a:solidFill>
                    </a:rPr>
                    <a:t>Y</a:t>
                  </a:r>
                  <a:r>
                    <a:rPr lang="en-US" sz="1200" baseline="-25000" dirty="0" smtClean="0">
                      <a:solidFill>
                        <a:srgbClr val="7030A0"/>
                      </a:solidFill>
                    </a:rPr>
                    <a:t>2</a:t>
                  </a:r>
                </a:p>
              </p:txBody>
            </p:sp>
            <p:sp>
              <p:nvSpPr>
                <p:cNvPr id="58" name="Oval 57"/>
                <p:cNvSpPr/>
                <p:nvPr/>
              </p:nvSpPr>
              <p:spPr>
                <a:xfrm>
                  <a:off x="6937361" y="4144554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7030A0"/>
                      </a:solidFill>
                    </a:rPr>
                    <a:t>Y</a:t>
                  </a:r>
                  <a:r>
                    <a:rPr lang="en-US" sz="1200" baseline="-25000" dirty="0" smtClean="0">
                      <a:solidFill>
                        <a:srgbClr val="7030A0"/>
                      </a:solidFill>
                    </a:rPr>
                    <a:t>3</a:t>
                  </a:r>
                </a:p>
              </p:txBody>
            </p:sp>
            <p:sp>
              <p:nvSpPr>
                <p:cNvPr id="59" name="Oval 58"/>
                <p:cNvSpPr/>
                <p:nvPr/>
              </p:nvSpPr>
              <p:spPr>
                <a:xfrm>
                  <a:off x="3186185" y="5987787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FF0000"/>
                      </a:solidFill>
                    </a:rPr>
                    <a:t>X</a:t>
                  </a:r>
                  <a:r>
                    <a:rPr lang="en-US" sz="1200" baseline="-25000" dirty="0" smtClean="0">
                      <a:solidFill>
                        <a:srgbClr val="FF0000"/>
                      </a:solidFill>
                    </a:rPr>
                    <a:t>1</a:t>
                  </a:r>
                </a:p>
              </p:txBody>
            </p:sp>
            <p:sp>
              <p:nvSpPr>
                <p:cNvPr id="60" name="Oval 59"/>
                <p:cNvSpPr/>
                <p:nvPr/>
              </p:nvSpPr>
              <p:spPr>
                <a:xfrm>
                  <a:off x="5061773" y="5987787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FF0000"/>
                      </a:solidFill>
                    </a:rPr>
                    <a:t>X</a:t>
                  </a:r>
                  <a:r>
                    <a:rPr lang="en-US" sz="1200" baseline="-25000" dirty="0" smtClean="0">
                      <a:solidFill>
                        <a:srgbClr val="FF0000"/>
                      </a:solidFill>
                    </a:rPr>
                    <a:t>2</a:t>
                  </a:r>
                </a:p>
              </p:txBody>
            </p:sp>
            <p:sp>
              <p:nvSpPr>
                <p:cNvPr id="61" name="Oval 60"/>
                <p:cNvSpPr/>
                <p:nvPr/>
              </p:nvSpPr>
              <p:spPr>
                <a:xfrm>
                  <a:off x="6937361" y="6017470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FF0000"/>
                      </a:solidFill>
                    </a:rPr>
                    <a:t>X</a:t>
                  </a:r>
                  <a:r>
                    <a:rPr lang="en-US" sz="1200" baseline="-25000" dirty="0" smtClean="0">
                      <a:solidFill>
                        <a:srgbClr val="FF0000"/>
                      </a:solidFill>
                    </a:rPr>
                    <a:t>3</a:t>
                  </a:r>
                </a:p>
              </p:txBody>
            </p:sp>
            <p:cxnSp>
              <p:nvCxnSpPr>
                <p:cNvPr id="62" name="Straight Arrow Connector 61"/>
                <p:cNvCxnSpPr>
                  <a:stCxn id="56" idx="6"/>
                  <a:endCxn id="57" idx="2"/>
                </p:cNvCxnSpPr>
                <p:nvPr/>
              </p:nvCxnSpPr>
              <p:spPr>
                <a:xfrm>
                  <a:off x="4083205" y="4593030"/>
                  <a:ext cx="978568" cy="0"/>
                </a:xfrm>
                <a:prstGeom prst="straightConnector1">
                  <a:avLst/>
                </a:prstGeom>
                <a:ln>
                  <a:solidFill>
                    <a:srgbClr val="7030A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Arrow Connector 62"/>
                <p:cNvCxnSpPr/>
                <p:nvPr/>
              </p:nvCxnSpPr>
              <p:spPr>
                <a:xfrm>
                  <a:off x="5958793" y="4593030"/>
                  <a:ext cx="978568" cy="0"/>
                </a:xfrm>
                <a:prstGeom prst="straightConnector1">
                  <a:avLst/>
                </a:prstGeom>
                <a:ln>
                  <a:solidFill>
                    <a:srgbClr val="7030A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4" name="Straight Arrow Connector 63"/>
                <p:cNvCxnSpPr>
                  <a:stCxn id="56" idx="4"/>
                  <a:endCxn id="59" idx="0"/>
                </p:cNvCxnSpPr>
                <p:nvPr/>
              </p:nvCxnSpPr>
              <p:spPr>
                <a:xfrm>
                  <a:off x="3634696" y="5057948"/>
                  <a:ext cx="0" cy="92983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/>
                <p:cNvCxnSpPr/>
                <p:nvPr/>
              </p:nvCxnSpPr>
              <p:spPr>
                <a:xfrm>
                  <a:off x="5510284" y="5057948"/>
                  <a:ext cx="0" cy="92983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Straight Arrow Connector 65"/>
                <p:cNvCxnSpPr/>
                <p:nvPr/>
              </p:nvCxnSpPr>
              <p:spPr>
                <a:xfrm>
                  <a:off x="7381552" y="5057948"/>
                  <a:ext cx="0" cy="92983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7" name="Oval 66"/>
                <p:cNvSpPr/>
                <p:nvPr/>
              </p:nvSpPr>
              <p:spPr>
                <a:xfrm>
                  <a:off x="4133780" y="2221624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00B0F0"/>
                      </a:solidFill>
                    </a:rPr>
                    <a:t>R</a:t>
                  </a:r>
                  <a:r>
                    <a:rPr lang="en-US" sz="1200" baseline="-25000" dirty="0" smtClean="0">
                      <a:solidFill>
                        <a:srgbClr val="00B0F0"/>
                      </a:solidFill>
                    </a:rPr>
                    <a:t>2</a:t>
                  </a:r>
                </a:p>
              </p:txBody>
            </p:sp>
            <p:sp>
              <p:nvSpPr>
                <p:cNvPr id="68" name="Oval 67"/>
                <p:cNvSpPr/>
                <p:nvPr/>
              </p:nvSpPr>
              <p:spPr>
                <a:xfrm>
                  <a:off x="6009368" y="2238067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00B0F0"/>
                      </a:solidFill>
                    </a:rPr>
                    <a:t>R</a:t>
                  </a:r>
                  <a:r>
                    <a:rPr lang="en-US" sz="1200" baseline="-25000" dirty="0" smtClean="0">
                      <a:solidFill>
                        <a:srgbClr val="00B0F0"/>
                      </a:solidFill>
                    </a:rPr>
                    <a:t>3</a:t>
                  </a:r>
                </a:p>
              </p:txBody>
            </p:sp>
            <p:cxnSp>
              <p:nvCxnSpPr>
                <p:cNvPr id="69" name="Straight Arrow Connector 68"/>
                <p:cNvCxnSpPr>
                  <a:stCxn id="67" idx="4"/>
                  <a:endCxn id="57" idx="1"/>
                </p:cNvCxnSpPr>
                <p:nvPr/>
              </p:nvCxnSpPr>
              <p:spPr>
                <a:xfrm>
                  <a:off x="4582290" y="3151461"/>
                  <a:ext cx="610849" cy="1112821"/>
                </a:xfrm>
                <a:prstGeom prst="straightConnector1">
                  <a:avLst/>
                </a:prstGeom>
                <a:ln>
                  <a:solidFill>
                    <a:srgbClr val="00B0F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Arrow Connector 69"/>
                <p:cNvCxnSpPr>
                  <a:stCxn id="68" idx="4"/>
                  <a:endCxn id="58" idx="1"/>
                </p:cNvCxnSpPr>
                <p:nvPr/>
              </p:nvCxnSpPr>
              <p:spPr>
                <a:xfrm>
                  <a:off x="6457878" y="3167904"/>
                  <a:ext cx="610849" cy="1112821"/>
                </a:xfrm>
                <a:prstGeom prst="straightConnector1">
                  <a:avLst/>
                </a:prstGeom>
                <a:ln>
                  <a:solidFill>
                    <a:srgbClr val="00B0F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" name="Group 47"/>
              <p:cNvGrpSpPr/>
              <p:nvPr/>
            </p:nvGrpSpPr>
            <p:grpSpPr>
              <a:xfrm>
                <a:off x="6380933" y="2593865"/>
                <a:ext cx="1875588" cy="4709240"/>
                <a:chOff x="8273842" y="2238067"/>
                <a:chExt cx="1875588" cy="4709240"/>
              </a:xfrm>
            </p:grpSpPr>
            <p:sp>
              <p:nvSpPr>
                <p:cNvPr id="50" name="Oval 49"/>
                <p:cNvSpPr/>
                <p:nvPr/>
              </p:nvSpPr>
              <p:spPr>
                <a:xfrm>
                  <a:off x="9252410" y="4144554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7030A0"/>
                      </a:solidFill>
                    </a:rPr>
                    <a:t>Y</a:t>
                  </a:r>
                  <a:r>
                    <a:rPr lang="en-US" sz="1200" baseline="-25000" dirty="0" smtClean="0">
                      <a:solidFill>
                        <a:srgbClr val="7030A0"/>
                      </a:solidFill>
                    </a:rPr>
                    <a:t>T</a:t>
                  </a:r>
                </a:p>
              </p:txBody>
            </p:sp>
            <p:sp>
              <p:nvSpPr>
                <p:cNvPr id="51" name="Oval 50"/>
                <p:cNvSpPr/>
                <p:nvPr/>
              </p:nvSpPr>
              <p:spPr>
                <a:xfrm>
                  <a:off x="9252410" y="6017470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FF0000"/>
                      </a:solidFill>
                    </a:rPr>
                    <a:t>X</a:t>
                  </a:r>
                  <a:r>
                    <a:rPr lang="en-US" sz="1200" baseline="-25000" dirty="0" smtClean="0">
                      <a:solidFill>
                        <a:srgbClr val="FF0000"/>
                      </a:solidFill>
                    </a:rPr>
                    <a:t>T</a:t>
                  </a:r>
                </a:p>
              </p:txBody>
            </p:sp>
            <p:cxnSp>
              <p:nvCxnSpPr>
                <p:cNvPr id="52" name="Straight Arrow Connector 51"/>
                <p:cNvCxnSpPr/>
                <p:nvPr/>
              </p:nvCxnSpPr>
              <p:spPr>
                <a:xfrm>
                  <a:off x="8273842" y="4593030"/>
                  <a:ext cx="978568" cy="0"/>
                </a:xfrm>
                <a:prstGeom prst="straightConnector1">
                  <a:avLst/>
                </a:prstGeom>
                <a:ln>
                  <a:solidFill>
                    <a:srgbClr val="7030A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Arrow Connector 52"/>
                <p:cNvCxnSpPr/>
                <p:nvPr/>
              </p:nvCxnSpPr>
              <p:spPr>
                <a:xfrm>
                  <a:off x="9696601" y="5057948"/>
                  <a:ext cx="0" cy="929837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4" name="Oval 53"/>
                <p:cNvSpPr/>
                <p:nvPr/>
              </p:nvSpPr>
              <p:spPr>
                <a:xfrm>
                  <a:off x="8324417" y="2238067"/>
                  <a:ext cx="897020" cy="929837"/>
                </a:xfrm>
                <a:prstGeom prst="ellipse">
                  <a:avLst/>
                </a:prstGeom>
                <a:noFill/>
                <a:ln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100000"/>
                    </a:lnSpc>
                  </a:pPr>
                  <a:r>
                    <a:rPr lang="en-US" sz="1200" dirty="0" smtClean="0">
                      <a:solidFill>
                        <a:srgbClr val="00B0F0"/>
                      </a:solidFill>
                    </a:rPr>
                    <a:t>R</a:t>
                  </a:r>
                  <a:r>
                    <a:rPr lang="en-US" sz="1200" baseline="-25000" dirty="0" smtClean="0">
                      <a:solidFill>
                        <a:srgbClr val="00B0F0"/>
                      </a:solidFill>
                    </a:rPr>
                    <a:t>T</a:t>
                  </a:r>
                </a:p>
              </p:txBody>
            </p:sp>
            <p:cxnSp>
              <p:nvCxnSpPr>
                <p:cNvPr id="55" name="Straight Arrow Connector 54"/>
                <p:cNvCxnSpPr>
                  <a:stCxn id="54" idx="4"/>
                  <a:endCxn id="50" idx="1"/>
                </p:cNvCxnSpPr>
                <p:nvPr/>
              </p:nvCxnSpPr>
              <p:spPr>
                <a:xfrm>
                  <a:off x="8772927" y="3167904"/>
                  <a:ext cx="610849" cy="1112821"/>
                </a:xfrm>
                <a:prstGeom prst="straightConnector1">
                  <a:avLst/>
                </a:prstGeom>
                <a:ln>
                  <a:solidFill>
                    <a:srgbClr val="00B0F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9" name="TextBox 48"/>
              <p:cNvSpPr txBox="1"/>
              <p:nvPr/>
            </p:nvSpPr>
            <p:spPr>
              <a:xfrm>
                <a:off x="5421312" y="4211975"/>
                <a:ext cx="990600" cy="537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sz="1200" b="1" dirty="0" smtClean="0">
                    <a:solidFill>
                      <a:srgbClr val="7030A0"/>
                    </a:solidFill>
                  </a:rPr>
                  <a:t>…</a:t>
                </a:r>
              </a:p>
            </p:txBody>
          </p:sp>
        </p:grpSp>
        <p:cxnSp>
          <p:nvCxnSpPr>
            <p:cNvPr id="45" name="Straight Arrow Connector 44"/>
            <p:cNvCxnSpPr/>
            <p:nvPr/>
          </p:nvCxnSpPr>
          <p:spPr>
            <a:xfrm>
              <a:off x="3153165" y="2265539"/>
              <a:ext cx="949174" cy="159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5985197" y="2233642"/>
              <a:ext cx="949174" cy="159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Straight Arrow Connector 71"/>
          <p:cNvCxnSpPr>
            <a:stCxn id="34" idx="0"/>
          </p:cNvCxnSpPr>
          <p:nvPr/>
        </p:nvCxnSpPr>
        <p:spPr>
          <a:xfrm flipV="1">
            <a:off x="1111415" y="4522829"/>
            <a:ext cx="1281064" cy="3589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Cross 74"/>
          <p:cNvSpPr/>
          <p:nvPr/>
        </p:nvSpPr>
        <p:spPr>
          <a:xfrm rot="2865305">
            <a:off x="6173665" y="5972019"/>
            <a:ext cx="381000" cy="352491"/>
          </a:xfrm>
          <a:prstGeom prst="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76" name="Cross 75"/>
          <p:cNvSpPr/>
          <p:nvPr/>
        </p:nvSpPr>
        <p:spPr>
          <a:xfrm rot="2865305">
            <a:off x="7302419" y="5506871"/>
            <a:ext cx="381000" cy="352491"/>
          </a:xfrm>
          <a:prstGeom prst="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77" name="Cross 76"/>
          <p:cNvSpPr/>
          <p:nvPr/>
        </p:nvSpPr>
        <p:spPr>
          <a:xfrm rot="2865305">
            <a:off x="8692231" y="5992126"/>
            <a:ext cx="381000" cy="352491"/>
          </a:xfrm>
          <a:prstGeom prst="plus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229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5" grpId="0" uiExpand="1" animBg="1"/>
      <p:bldP spid="76" grpId="0" uiExpand="1" animBg="1"/>
      <p:bldP spid="77" grpId="0" uiExpan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Marginal predictive distribution</a:t>
            </a:r>
          </a:p>
          <a:p>
            <a:endParaRPr lang="en-US" dirty="0"/>
          </a:p>
          <a:p>
            <a:r>
              <a:rPr lang="en-US" dirty="0" smtClean="0"/>
              <a:t>Posterior on run length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218" y="2179636"/>
            <a:ext cx="6489494" cy="86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018" y="3629312"/>
            <a:ext cx="3163566" cy="895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1083756" y="4770437"/>
            <a:ext cx="7004556" cy="2390775"/>
            <a:chOff x="1083756" y="4770437"/>
            <a:chExt cx="7004556" cy="2390775"/>
          </a:xfrm>
        </p:grpSpPr>
        <p:pic>
          <p:nvPicPr>
            <p:cNvPr id="2052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3756" y="4770437"/>
              <a:ext cx="6394956" cy="2390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7173912" y="5380037"/>
              <a:ext cx="914400" cy="91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</p:grpSp>
      <p:sp>
        <p:nvSpPr>
          <p:cNvPr id="9" name="Oval 8"/>
          <p:cNvSpPr/>
          <p:nvPr/>
        </p:nvSpPr>
        <p:spPr>
          <a:xfrm>
            <a:off x="2803640" y="3629312"/>
            <a:ext cx="1322272" cy="531525"/>
          </a:xfrm>
          <a:prstGeom prst="ellipse">
            <a:avLst/>
          </a:prstGeom>
          <a:noFill/>
          <a:ln>
            <a:solidFill>
              <a:srgbClr val="FFFF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649912" y="6422507"/>
            <a:ext cx="1905000" cy="531525"/>
          </a:xfrm>
          <a:prstGeom prst="ellipse">
            <a:avLst/>
          </a:prstGeom>
          <a:noFill/>
          <a:ln>
            <a:solidFill>
              <a:srgbClr val="FFFF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1083756" y="4848512"/>
            <a:ext cx="1322272" cy="531525"/>
          </a:xfrm>
          <a:prstGeom prst="ellipse">
            <a:avLst/>
          </a:prstGeom>
          <a:noFill/>
          <a:ln>
            <a:solidFill>
              <a:srgbClr val="FFFF00"/>
            </a:solidFill>
          </a:ln>
          <a:effectLst>
            <a:glow rad="101600">
              <a:srgbClr val="FFFF00">
                <a:alpha val="6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927840" y="2255837"/>
            <a:ext cx="1627072" cy="531525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67729" y="3811223"/>
            <a:ext cx="1627072" cy="531525"/>
          </a:xfrm>
          <a:prstGeom prst="ellipse">
            <a:avLst/>
          </a:prstGeom>
          <a:noFill/>
          <a:ln>
            <a:solidFill>
              <a:schemeClr val="accent6"/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3718040" y="2255837"/>
            <a:ext cx="2312872" cy="531525"/>
          </a:xfrm>
          <a:prstGeom prst="ellipse">
            <a:avLst/>
          </a:prstGeom>
          <a:noFill/>
          <a:ln>
            <a:solidFill>
              <a:srgbClr val="FFC000"/>
            </a:solidFill>
          </a:ln>
          <a:effectLst>
            <a:glow rad="101600">
              <a:srgbClr val="FFC000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04705" y="5017909"/>
            <a:ext cx="2288607" cy="1200328"/>
          </a:xfrm>
          <a:prstGeom prst="rect">
            <a:avLst/>
          </a:prstGeom>
          <a:noFill/>
          <a:ln>
            <a:solidFill>
              <a:srgbClr val="660066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same recursion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step used for</a:t>
            </a:r>
          </a:p>
          <a:p>
            <a:pPr>
              <a:lnSpc>
                <a:spcPct val="100000"/>
              </a:lnSpc>
            </a:pPr>
            <a:r>
              <a:rPr lang="en-US" sz="2400" dirty="0" smtClean="0">
                <a:solidFill>
                  <a:srgbClr val="7030A0"/>
                </a:solidFill>
              </a:rPr>
              <a:t>HMM updates</a:t>
            </a:r>
            <a:endParaRPr lang="en-US" sz="24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8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5" grpId="0" animBg="1"/>
      <p:bldP spid="16" grpId="0" animBg="1"/>
      <p:bldP spid="19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Posteriors On Generative Parameters</a:t>
            </a:r>
            <a:br>
              <a:rPr lang="en-US" dirty="0"/>
            </a:br>
            <a:r>
              <a:rPr lang="en-US" dirty="0"/>
              <a:t>Given Run 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024" y="1511939"/>
            <a:ext cx="9240573" cy="577309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                         requires </a:t>
            </a:r>
            <a:r>
              <a:rPr lang="en-US" dirty="0" smtClean="0"/>
              <a:t>generative </a:t>
            </a:r>
            <a:r>
              <a:rPr lang="en-US" dirty="0" smtClean="0"/>
              <a:t>parameters of run</a:t>
            </a:r>
            <a:endParaRPr lang="en-US" dirty="0" smtClean="0"/>
          </a:p>
          <a:p>
            <a:r>
              <a:rPr lang="en-US" dirty="0" smtClean="0"/>
              <a:t>E.g., If r</a:t>
            </a:r>
            <a:r>
              <a:rPr lang="en-US" baseline="-25000" dirty="0" smtClean="0"/>
              <a:t>8</a:t>
            </a:r>
            <a:r>
              <a:rPr lang="en-US" dirty="0" smtClean="0"/>
              <a:t>=3, then x</a:t>
            </a:r>
            <a:r>
              <a:rPr lang="en-US" baseline="-25000" dirty="0" smtClean="0"/>
              <a:t>5</a:t>
            </a:r>
            <a:r>
              <a:rPr lang="en-US" dirty="0" smtClean="0"/>
              <a:t>, x</a:t>
            </a:r>
            <a:r>
              <a:rPr lang="en-US" baseline="-25000" dirty="0" smtClean="0"/>
              <a:t>6</a:t>
            </a:r>
            <a:r>
              <a:rPr lang="en-US" dirty="0" smtClean="0"/>
              <a:t>, x</a:t>
            </a:r>
            <a:r>
              <a:rPr lang="en-US" baseline="-25000" dirty="0" smtClean="0"/>
              <a:t>7</a:t>
            </a:r>
            <a:r>
              <a:rPr lang="en-US" dirty="0" smtClean="0"/>
              <a:t> are relevant for predicting x</a:t>
            </a:r>
            <a:r>
              <a:rPr lang="en-US" baseline="-25000" dirty="0" smtClean="0"/>
              <a:t>8</a:t>
            </a:r>
          </a:p>
          <a:p>
            <a:r>
              <a:rPr lang="en-US" dirty="0" smtClean="0"/>
              <a:t>Suppose x is Gaussian with </a:t>
            </a:r>
            <a:r>
              <a:rPr lang="en-US" dirty="0" err="1" smtClean="0"/>
              <a:t>nonstationary</a:t>
            </a:r>
            <a:r>
              <a:rPr lang="en-US" dirty="0" smtClean="0"/>
              <a:t> mean</a:t>
            </a:r>
          </a:p>
          <a:p>
            <a:pPr lvl="1"/>
            <a:r>
              <a:rPr lang="en-US" dirty="0" smtClean="0"/>
              <a:t>Start with prior, </a:t>
            </a:r>
          </a:p>
          <a:p>
            <a:pPr lvl="1"/>
            <a:r>
              <a:rPr lang="en-US" dirty="0" smtClean="0"/>
              <a:t>Compute likelihood </a:t>
            </a:r>
          </a:p>
          <a:p>
            <a:pPr lvl="1"/>
            <a:r>
              <a:rPr lang="en-US" dirty="0" smtClean="0"/>
              <a:t>Because x’s are assumed conditionally independent, computation can be done incrementally</a:t>
            </a:r>
          </a:p>
          <a:p>
            <a:pPr marL="604677" lvl="3" indent="0">
              <a:buNone/>
            </a:pPr>
            <a:endParaRPr lang="en-US" dirty="0" smtClean="0"/>
          </a:p>
          <a:p>
            <a:pPr marL="604677" lvl="3" indent="0">
              <a:buNone/>
            </a:pPr>
            <a:r>
              <a:rPr lang="en-US" dirty="0" smtClean="0"/>
              <a:t>With conjugate priors, it’s all simple bookkeeping of </a:t>
            </a:r>
            <a:r>
              <a:rPr lang="en-US" i="1" dirty="0" smtClean="0"/>
              <a:t>sufficiency statistics</a:t>
            </a:r>
            <a:endParaRPr lang="en-US" dirty="0" smtClean="0"/>
          </a:p>
          <a:p>
            <a:pPr lvl="2"/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3195262"/>
              </p:ext>
            </p:extLst>
          </p:nvPr>
        </p:nvGraphicFramePr>
        <p:xfrm>
          <a:off x="534352" y="1493837"/>
          <a:ext cx="199136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3" imgW="1422400" imgH="381000" progId="Equation.DSMT4">
                  <p:embed/>
                </p:oleObj>
              </mc:Choice>
              <mc:Fallback>
                <p:oleObj name="Equation" r:id="rId3" imgW="1422400" imgH="38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4352" y="1493837"/>
                        <a:ext cx="199136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4215373"/>
              </p:ext>
            </p:extLst>
          </p:nvPr>
        </p:nvGraphicFramePr>
        <p:xfrm>
          <a:off x="3363912" y="3627437"/>
          <a:ext cx="763587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5" imgW="546100" imgH="292100" progId="Equation.DSMT4">
                  <p:embed/>
                </p:oleObj>
              </mc:Choice>
              <mc:Fallback>
                <p:oleObj name="Equation" r:id="rId5" imgW="546100" imgH="2921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63912" y="3627437"/>
                        <a:ext cx="763587" cy="407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702092"/>
              </p:ext>
            </p:extLst>
          </p:nvPr>
        </p:nvGraphicFramePr>
        <p:xfrm>
          <a:off x="3952875" y="4237037"/>
          <a:ext cx="20780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7" imgW="1485900" imgH="368300" progId="Equation.DSMT4">
                  <p:embed/>
                </p:oleObj>
              </mc:Choice>
              <mc:Fallback>
                <p:oleObj name="Equation" r:id="rId7" imgW="1485900" imgH="368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952875" y="4237037"/>
                        <a:ext cx="2078037" cy="514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2698899"/>
              </p:ext>
            </p:extLst>
          </p:nvPr>
        </p:nvGraphicFramePr>
        <p:xfrm>
          <a:off x="1001712" y="5861392"/>
          <a:ext cx="4025900" cy="467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9" imgW="3175000" imgH="368300" progId="Equation.DSMT4">
                  <p:embed/>
                </p:oleObj>
              </mc:Choice>
              <mc:Fallback>
                <p:oleObj name="Equation" r:id="rId9" imgW="3175000" imgH="3683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001712" y="5861392"/>
                        <a:ext cx="4025900" cy="467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76732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36022" y="6103937"/>
            <a:ext cx="9240573" cy="12573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Space complexity is...     Time complexity is …</a:t>
            </a:r>
          </a:p>
          <a:p>
            <a:r>
              <a:rPr lang="en-US" dirty="0" smtClean="0"/>
              <a:t>linear in number of data points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2" y="1112837"/>
            <a:ext cx="4248150" cy="461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7512" y="1112837"/>
            <a:ext cx="41148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287712" y="1722437"/>
            <a:ext cx="1192178" cy="65146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7030A0"/>
                </a:solidFill>
              </a:rPr>
              <a:t>sufficient</a:t>
            </a:r>
          </a:p>
          <a:p>
            <a:pPr>
              <a:lnSpc>
                <a:spcPct val="90000"/>
              </a:lnSpc>
            </a:pPr>
            <a:r>
              <a:rPr lang="en-US" sz="2000" dirty="0" smtClean="0">
                <a:solidFill>
                  <a:srgbClr val="7030A0"/>
                </a:solidFill>
              </a:rPr>
              <a:t>statistics</a:t>
            </a:r>
            <a:endParaRPr lang="en-US" sz="2000" dirty="0" smtClean="0">
              <a:solidFill>
                <a:srgbClr val="7030A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68512" y="1646237"/>
            <a:ext cx="1143000" cy="685800"/>
          </a:xfrm>
          <a:prstGeom prst="rect">
            <a:avLst/>
          </a:prstGeom>
          <a:solidFill>
            <a:srgbClr val="660066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69112" y="1341437"/>
            <a:ext cx="1981200" cy="1371600"/>
          </a:xfrm>
          <a:prstGeom prst="rect">
            <a:avLst/>
          </a:prstGeom>
          <a:solidFill>
            <a:srgbClr val="660066">
              <a:alpha val="2200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303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 Jones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7" y="1570037"/>
            <a:ext cx="908685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4593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Coal Mine 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600" y="2236787"/>
            <a:ext cx="9115425" cy="527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57816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Extensions</a:t>
            </a:r>
            <a:br>
              <a:rPr lang="en-US" dirty="0" smtClean="0"/>
            </a:br>
            <a:r>
              <a:rPr lang="en-US" dirty="0" smtClean="0"/>
              <a:t>(Fun Final Projects!)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 Inference on </a:t>
            </a:r>
            <a:r>
              <a:rPr lang="en-US" dirty="0" err="1" smtClean="0"/>
              <a:t>changepoint</a:t>
            </a:r>
            <a:r>
              <a:rPr lang="en-US" dirty="0" smtClean="0"/>
              <a:t> prior </a:t>
            </a:r>
            <a:r>
              <a:rPr lang="el-GR" dirty="0" smtClean="0"/>
              <a:t>λ</a:t>
            </a:r>
            <a:r>
              <a:rPr lang="en-US" dirty="0" smtClean="0"/>
              <a:t> for </a:t>
            </a:r>
            <a:r>
              <a:rPr lang="en-US" dirty="0" err="1" smtClean="0"/>
              <a:t>memoryless</a:t>
            </a:r>
            <a:r>
              <a:rPr lang="en-US" dirty="0" smtClean="0"/>
              <a:t> case</a:t>
            </a:r>
          </a:p>
          <a:p>
            <a:r>
              <a:rPr lang="en-US" dirty="0" smtClean="0"/>
              <a:t>2. Inference on hazard function for </a:t>
            </a:r>
            <a:r>
              <a:rPr lang="en-US" dirty="0" err="1" smtClean="0"/>
              <a:t>memoried</a:t>
            </a:r>
            <a:r>
              <a:rPr lang="en-US" dirty="0" smtClean="0"/>
              <a:t> case</a:t>
            </a:r>
          </a:p>
          <a:p>
            <a:r>
              <a:rPr lang="en-US" dirty="0" smtClean="0"/>
              <a:t>3. Can run-length representation trick be used for efficient offline inference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This algorithm is like the forward (α) computation of forward-backward </a:t>
            </a:r>
          </a:p>
          <a:p>
            <a:pPr lvl="1"/>
            <a:r>
              <a:rPr lang="en-US" dirty="0" smtClean="0"/>
              <a:t>My hunch is you can combine this with a backward calculation and do </a:t>
            </a:r>
            <a:r>
              <a:rPr lang="en-US" smtClean="0"/>
              <a:t>offline inference.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313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Changepoints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Observed time </a:t>
            </a:r>
            <a:r>
              <a:rPr lang="en-US" dirty="0" smtClean="0"/>
              <a:t>series</a:t>
            </a:r>
          </a:p>
          <a:p>
            <a:pPr lvl="3"/>
            <a:r>
              <a:rPr lang="en-US" dirty="0" smtClean="0"/>
              <a:t>stock market prices</a:t>
            </a:r>
          </a:p>
          <a:p>
            <a:pPr lvl="3"/>
            <a:r>
              <a:rPr lang="en-US" dirty="0" smtClean="0"/>
              <a:t>factory accidents</a:t>
            </a:r>
          </a:p>
          <a:p>
            <a:pPr lvl="3"/>
            <a:r>
              <a:rPr lang="en-US" dirty="0" smtClean="0"/>
              <a:t>medical monitoring</a:t>
            </a:r>
            <a:endParaRPr lang="en-US" dirty="0" smtClean="0"/>
          </a:p>
          <a:p>
            <a:r>
              <a:rPr lang="en-US" dirty="0" smtClean="0"/>
              <a:t>Dynamics over an interval are produced by some stationary generative process</a:t>
            </a:r>
          </a:p>
          <a:p>
            <a:pPr lvl="3"/>
            <a:r>
              <a:rPr lang="en-US" dirty="0" smtClean="0"/>
              <a:t>stationary = parameters constant</a:t>
            </a:r>
          </a:p>
          <a:p>
            <a:r>
              <a:rPr lang="en-US" dirty="0" err="1" smtClean="0"/>
              <a:t>Changepoint</a:t>
            </a:r>
            <a:r>
              <a:rPr lang="en-US" dirty="0" smtClean="0"/>
              <a:t> = Time at which generative dynamics of generative process switch</a:t>
            </a:r>
          </a:p>
          <a:p>
            <a:pPr lvl="3"/>
            <a:r>
              <a:rPr lang="en-US" dirty="0" smtClean="0"/>
              <a:t>Latent variable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898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mozer\Desktop\Shared\ProbabilisticModels\lectures\changepoint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" y="0"/>
            <a:ext cx="10079567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41740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Generative Model</a:t>
            </a:r>
            <a:endParaRPr lang="en-US" dirty="0"/>
          </a:p>
        </p:txBody>
      </p:sp>
      <p:grpSp>
        <p:nvGrpSpPr>
          <p:cNvPr id="44" name="Group 43"/>
          <p:cNvGrpSpPr/>
          <p:nvPr/>
        </p:nvGrpSpPr>
        <p:grpSpPr>
          <a:xfrm>
            <a:off x="1374043" y="1570037"/>
            <a:ext cx="7332538" cy="4828617"/>
            <a:chOff x="1374043" y="1570037"/>
            <a:chExt cx="7332538" cy="4828617"/>
          </a:xfrm>
        </p:grpSpPr>
        <p:grpSp>
          <p:nvGrpSpPr>
            <p:cNvPr id="16" name="Group 15"/>
            <p:cNvGrpSpPr/>
            <p:nvPr/>
          </p:nvGrpSpPr>
          <p:grpSpPr>
            <a:xfrm>
              <a:off x="1374043" y="1798637"/>
              <a:ext cx="7332538" cy="4600017"/>
              <a:chOff x="1374043" y="1798637"/>
              <a:chExt cx="7332538" cy="4600017"/>
            </a:xfrm>
          </p:grpSpPr>
          <p:grpSp>
            <p:nvGrpSpPr>
              <p:cNvPr id="42" name="Group 41"/>
              <p:cNvGrpSpPr/>
              <p:nvPr/>
            </p:nvGrpSpPr>
            <p:grpSpPr>
              <a:xfrm>
                <a:off x="1374043" y="1798637"/>
                <a:ext cx="7332538" cy="4600017"/>
                <a:chOff x="696912" y="2560637"/>
                <a:chExt cx="7559609" cy="4742468"/>
              </a:xfrm>
            </p:grpSpPr>
            <p:grpSp>
              <p:nvGrpSpPr>
                <p:cNvPr id="39" name="Group 38"/>
                <p:cNvGrpSpPr/>
                <p:nvPr/>
              </p:nvGrpSpPr>
              <p:grpSpPr>
                <a:xfrm>
                  <a:off x="696912" y="2560637"/>
                  <a:ext cx="4648196" cy="4725683"/>
                  <a:chOff x="3186185" y="2221624"/>
                  <a:chExt cx="4648196" cy="4725683"/>
                </a:xfrm>
              </p:grpSpPr>
              <p:sp>
                <p:nvSpPr>
                  <p:cNvPr id="5" name="Oval 4"/>
                  <p:cNvSpPr/>
                  <p:nvPr/>
                </p:nvSpPr>
                <p:spPr>
                  <a:xfrm>
                    <a:off x="3186185" y="4128111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2600" baseline="-25000" dirty="0" smtClean="0">
                        <a:solidFill>
                          <a:srgbClr val="7030A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6" name="Oval 5"/>
                  <p:cNvSpPr/>
                  <p:nvPr/>
                </p:nvSpPr>
                <p:spPr>
                  <a:xfrm>
                    <a:off x="5061773" y="4128111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2600" baseline="-25000" dirty="0" smtClean="0">
                        <a:solidFill>
                          <a:srgbClr val="7030A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7" name="Oval 6"/>
                  <p:cNvSpPr/>
                  <p:nvPr/>
                </p:nvSpPr>
                <p:spPr>
                  <a:xfrm>
                    <a:off x="6937361" y="4144554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2600" baseline="-25000" dirty="0" smtClean="0">
                        <a:solidFill>
                          <a:srgbClr val="7030A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8" name="Oval 7"/>
                  <p:cNvSpPr/>
                  <p:nvPr/>
                </p:nvSpPr>
                <p:spPr>
                  <a:xfrm>
                    <a:off x="3186185" y="598778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2600" baseline="-25000" dirty="0" smtClean="0">
                        <a:solidFill>
                          <a:srgbClr val="FF000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>
                  <a:xfrm>
                    <a:off x="5061773" y="598778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2600" baseline="-25000" dirty="0" smtClean="0">
                        <a:solidFill>
                          <a:srgbClr val="FF000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>
                  <a:xfrm>
                    <a:off x="6937361" y="6017470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2600" baseline="-25000" dirty="0" smtClean="0">
                        <a:solidFill>
                          <a:srgbClr val="FF0000"/>
                        </a:solidFill>
                      </a:rPr>
                      <a:t>3</a:t>
                    </a:r>
                  </a:p>
                </p:txBody>
              </p:sp>
              <p:cxnSp>
                <p:nvCxnSpPr>
                  <p:cNvPr id="11" name="Straight Arrow Connector 10"/>
                  <p:cNvCxnSpPr>
                    <a:stCxn id="5" idx="6"/>
                    <a:endCxn id="6" idx="2"/>
                  </p:cNvCxnSpPr>
                  <p:nvPr/>
                </p:nvCxnSpPr>
                <p:spPr>
                  <a:xfrm>
                    <a:off x="4083205" y="4593030"/>
                    <a:ext cx="978568" cy="0"/>
                  </a:xfrm>
                  <a:prstGeom prst="straightConnector1">
                    <a:avLst/>
                  </a:prstGeom>
                  <a:ln>
                    <a:solidFill>
                      <a:srgbClr val="7030A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Straight Arrow Connector 11"/>
                  <p:cNvCxnSpPr/>
                  <p:nvPr/>
                </p:nvCxnSpPr>
                <p:spPr>
                  <a:xfrm>
                    <a:off x="5958793" y="4593030"/>
                    <a:ext cx="978568" cy="0"/>
                  </a:xfrm>
                  <a:prstGeom prst="straightConnector1">
                    <a:avLst/>
                  </a:prstGeom>
                  <a:ln>
                    <a:solidFill>
                      <a:srgbClr val="7030A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Arrow Connector 12"/>
                  <p:cNvCxnSpPr>
                    <a:stCxn id="5" idx="4"/>
                    <a:endCxn id="8" idx="0"/>
                  </p:cNvCxnSpPr>
                  <p:nvPr/>
                </p:nvCxnSpPr>
                <p:spPr>
                  <a:xfrm>
                    <a:off x="3634696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Arrow Connector 13"/>
                  <p:cNvCxnSpPr/>
                  <p:nvPr/>
                </p:nvCxnSpPr>
                <p:spPr>
                  <a:xfrm>
                    <a:off x="5510284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" name="Straight Arrow Connector 14"/>
                  <p:cNvCxnSpPr/>
                  <p:nvPr/>
                </p:nvCxnSpPr>
                <p:spPr>
                  <a:xfrm>
                    <a:off x="7381552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" name="Oval 16"/>
                  <p:cNvSpPr/>
                  <p:nvPr/>
                </p:nvSpPr>
                <p:spPr>
                  <a:xfrm>
                    <a:off x="4133780" y="2221624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00B0F0"/>
                        </a:solidFill>
                      </a:rPr>
                      <a:t>C</a:t>
                    </a:r>
                    <a:r>
                      <a:rPr lang="en-US" sz="2600" baseline="-25000" dirty="0" smtClean="0">
                        <a:solidFill>
                          <a:srgbClr val="00B0F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18" name="Oval 17"/>
                  <p:cNvSpPr/>
                  <p:nvPr/>
                </p:nvSpPr>
                <p:spPr>
                  <a:xfrm>
                    <a:off x="6009368" y="223806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00B0F0"/>
                        </a:solidFill>
                      </a:rPr>
                      <a:t>C</a:t>
                    </a:r>
                    <a:r>
                      <a:rPr lang="en-US" sz="2600" baseline="-25000" dirty="0" smtClean="0">
                        <a:solidFill>
                          <a:srgbClr val="00B0F0"/>
                        </a:solidFill>
                      </a:rPr>
                      <a:t>3</a:t>
                    </a:r>
                  </a:p>
                </p:txBody>
              </p:sp>
              <p:cxnSp>
                <p:nvCxnSpPr>
                  <p:cNvPr id="20" name="Straight Arrow Connector 19"/>
                  <p:cNvCxnSpPr>
                    <a:stCxn id="17" idx="4"/>
                    <a:endCxn id="6" idx="1"/>
                  </p:cNvCxnSpPr>
                  <p:nvPr/>
                </p:nvCxnSpPr>
                <p:spPr>
                  <a:xfrm>
                    <a:off x="4582290" y="3151461"/>
                    <a:ext cx="610849" cy="1112821"/>
                  </a:xfrm>
                  <a:prstGeom prst="straightConnector1">
                    <a:avLst/>
                  </a:prstGeom>
                  <a:ln>
                    <a:solidFill>
                      <a:srgbClr val="00B0F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" name="Straight Arrow Connector 20"/>
                  <p:cNvCxnSpPr>
                    <a:stCxn id="18" idx="4"/>
                    <a:endCxn id="7" idx="1"/>
                  </p:cNvCxnSpPr>
                  <p:nvPr/>
                </p:nvCxnSpPr>
                <p:spPr>
                  <a:xfrm>
                    <a:off x="6457878" y="3167904"/>
                    <a:ext cx="610849" cy="1112821"/>
                  </a:xfrm>
                  <a:prstGeom prst="straightConnector1">
                    <a:avLst/>
                  </a:prstGeom>
                  <a:ln>
                    <a:solidFill>
                      <a:srgbClr val="00B0F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" name="Group 40"/>
                <p:cNvGrpSpPr/>
                <p:nvPr/>
              </p:nvGrpSpPr>
              <p:grpSpPr>
                <a:xfrm>
                  <a:off x="6380933" y="2593865"/>
                  <a:ext cx="1875588" cy="4709240"/>
                  <a:chOff x="8273842" y="2238067"/>
                  <a:chExt cx="1875588" cy="4709240"/>
                </a:xfrm>
              </p:grpSpPr>
              <p:sp>
                <p:nvSpPr>
                  <p:cNvPr id="31" name="Oval 30"/>
                  <p:cNvSpPr/>
                  <p:nvPr/>
                </p:nvSpPr>
                <p:spPr>
                  <a:xfrm>
                    <a:off x="9252410" y="4144554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2600" baseline="-25000" dirty="0" smtClean="0">
                        <a:solidFill>
                          <a:srgbClr val="7030A0"/>
                        </a:solidFill>
                      </a:rPr>
                      <a:t>T</a:t>
                    </a:r>
                  </a:p>
                </p:txBody>
              </p:sp>
              <p:sp>
                <p:nvSpPr>
                  <p:cNvPr id="32" name="Oval 31"/>
                  <p:cNvSpPr/>
                  <p:nvPr/>
                </p:nvSpPr>
                <p:spPr>
                  <a:xfrm>
                    <a:off x="9252410" y="6017470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2600" baseline="-25000" dirty="0" smtClean="0">
                        <a:solidFill>
                          <a:srgbClr val="FF0000"/>
                        </a:solidFill>
                      </a:rPr>
                      <a:t>T</a:t>
                    </a:r>
                  </a:p>
                </p:txBody>
              </p:sp>
              <p:cxnSp>
                <p:nvCxnSpPr>
                  <p:cNvPr id="33" name="Straight Arrow Connector 32"/>
                  <p:cNvCxnSpPr/>
                  <p:nvPr/>
                </p:nvCxnSpPr>
                <p:spPr>
                  <a:xfrm>
                    <a:off x="8273842" y="4593030"/>
                    <a:ext cx="978568" cy="0"/>
                  </a:xfrm>
                  <a:prstGeom prst="straightConnector1">
                    <a:avLst/>
                  </a:prstGeom>
                  <a:ln>
                    <a:solidFill>
                      <a:srgbClr val="7030A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" name="Straight Arrow Connector 33"/>
                  <p:cNvCxnSpPr/>
                  <p:nvPr/>
                </p:nvCxnSpPr>
                <p:spPr>
                  <a:xfrm>
                    <a:off x="9696601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5" name="Oval 34"/>
                  <p:cNvSpPr/>
                  <p:nvPr/>
                </p:nvSpPr>
                <p:spPr>
                  <a:xfrm>
                    <a:off x="8324417" y="223806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2600" dirty="0" smtClean="0">
                        <a:solidFill>
                          <a:srgbClr val="00B0F0"/>
                        </a:solidFill>
                      </a:rPr>
                      <a:t>C</a:t>
                    </a:r>
                    <a:r>
                      <a:rPr lang="en-US" sz="2600" baseline="-25000" dirty="0">
                        <a:solidFill>
                          <a:srgbClr val="00B0F0"/>
                        </a:solidFill>
                      </a:rPr>
                      <a:t>T</a:t>
                    </a:r>
                    <a:endParaRPr lang="en-US" sz="2600" baseline="-25000" dirty="0" smtClean="0">
                      <a:solidFill>
                        <a:srgbClr val="00B0F0"/>
                      </a:solidFill>
                    </a:endParaRPr>
                  </a:p>
                </p:txBody>
              </p:sp>
              <p:cxnSp>
                <p:nvCxnSpPr>
                  <p:cNvPr id="36" name="Straight Arrow Connector 35"/>
                  <p:cNvCxnSpPr>
                    <a:stCxn id="35" idx="4"/>
                    <a:endCxn id="31" idx="1"/>
                  </p:cNvCxnSpPr>
                  <p:nvPr/>
                </p:nvCxnSpPr>
                <p:spPr>
                  <a:xfrm>
                    <a:off x="8772927" y="3167904"/>
                    <a:ext cx="610849" cy="1112821"/>
                  </a:xfrm>
                  <a:prstGeom prst="straightConnector1">
                    <a:avLst/>
                  </a:prstGeom>
                  <a:ln>
                    <a:solidFill>
                      <a:srgbClr val="00B0F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0" name="TextBox 39"/>
                <p:cNvSpPr txBox="1"/>
                <p:nvPr/>
              </p:nvSpPr>
              <p:spPr>
                <a:xfrm>
                  <a:off x="5421312" y="4211975"/>
                  <a:ext cx="990600" cy="63609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r>
                    <a:rPr lang="en-US" sz="2600" b="1" dirty="0" smtClean="0">
                      <a:solidFill>
                        <a:srgbClr val="7030A0"/>
                      </a:solidFill>
                    </a:rPr>
                    <a:t>…</a:t>
                  </a:r>
                </a:p>
              </p:txBody>
            </p:sp>
          </p:grpSp>
          <p:cxnSp>
            <p:nvCxnSpPr>
              <p:cNvPr id="4" name="Straight Arrow Connector 3"/>
              <p:cNvCxnSpPr/>
              <p:nvPr/>
            </p:nvCxnSpPr>
            <p:spPr>
              <a:xfrm>
                <a:off x="3153165" y="2265539"/>
                <a:ext cx="949174" cy="159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Arrow Connector 29"/>
              <p:cNvCxnSpPr/>
              <p:nvPr/>
            </p:nvCxnSpPr>
            <p:spPr>
              <a:xfrm>
                <a:off x="5985197" y="2233642"/>
                <a:ext cx="949174" cy="159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Arrow Connector 21"/>
            <p:cNvCxnSpPr>
              <a:stCxn id="17" idx="7"/>
            </p:cNvCxnSpPr>
            <p:nvPr/>
          </p:nvCxnSpPr>
          <p:spPr>
            <a:xfrm flipV="1">
              <a:off x="3035831" y="1570037"/>
              <a:ext cx="1946670" cy="3606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5878512" y="1930718"/>
              <a:ext cx="1053768" cy="172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35" idx="1"/>
            </p:cNvCxnSpPr>
            <p:nvPr/>
          </p:nvCxnSpPr>
          <p:spPr>
            <a:xfrm>
              <a:off x="5573712" y="1652192"/>
              <a:ext cx="1490095" cy="3107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97876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883" y="3036640"/>
            <a:ext cx="9240573" cy="4781797"/>
          </a:xfrm>
        </p:spPr>
        <p:txBody>
          <a:bodyPr>
            <a:normAutofit/>
          </a:bodyPr>
          <a:lstStyle/>
          <a:p>
            <a:r>
              <a:rPr lang="en-US" dirty="0" smtClean="0"/>
              <a:t>Online detection</a:t>
            </a:r>
          </a:p>
          <a:p>
            <a:pPr lvl="2"/>
            <a:r>
              <a:rPr lang="en-US" dirty="0" smtClean="0"/>
              <a:t>P(C</a:t>
            </a:r>
            <a:r>
              <a:rPr lang="en-US" baseline="-25000" dirty="0" smtClean="0"/>
              <a:t>t</a:t>
            </a:r>
            <a:r>
              <a:rPr lang="en-US" dirty="0" smtClean="0"/>
              <a:t>|X</a:t>
            </a:r>
            <a:r>
              <a:rPr lang="en-US" baseline="-25000" dirty="0" smtClean="0"/>
              <a:t>1</a:t>
            </a:r>
            <a:r>
              <a:rPr lang="en-US" dirty="0" smtClean="0"/>
              <a:t>,…</a:t>
            </a:r>
            <a:r>
              <a:rPr lang="en-US" dirty="0" err="1" smtClean="0"/>
              <a:t>X</a:t>
            </a:r>
            <a:r>
              <a:rPr lang="en-US" baseline="-25000" dirty="0" err="1" smtClean="0"/>
              <a:t>t</a:t>
            </a:r>
            <a:r>
              <a:rPr lang="en-US" dirty="0" smtClean="0"/>
              <a:t>)</a:t>
            </a:r>
          </a:p>
          <a:p>
            <a:r>
              <a:rPr lang="en-US" dirty="0" smtClean="0"/>
              <a:t>Offline detection</a:t>
            </a:r>
          </a:p>
          <a:p>
            <a:pPr lvl="2"/>
            <a:r>
              <a:rPr lang="en-US" dirty="0" smtClean="0"/>
              <a:t>P(C</a:t>
            </a:r>
            <a:r>
              <a:rPr lang="en-US" baseline="-25000" dirty="0" smtClean="0"/>
              <a:t>t</a:t>
            </a:r>
            <a:r>
              <a:rPr lang="en-US" dirty="0" smtClean="0"/>
              <a:t>|X</a:t>
            </a:r>
            <a:r>
              <a:rPr lang="en-US" baseline="-25000" dirty="0" smtClean="0"/>
              <a:t>1</a:t>
            </a:r>
            <a:r>
              <a:rPr lang="en-US" dirty="0" smtClean="0"/>
              <a:t>,…X</a:t>
            </a:r>
            <a:r>
              <a:rPr lang="en-US" baseline="-25000" dirty="0" smtClean="0"/>
              <a:t>T</a:t>
            </a:r>
            <a:r>
              <a:rPr lang="en-US" dirty="0" smtClean="0"/>
              <a:t>)</a:t>
            </a:r>
          </a:p>
          <a:p>
            <a:r>
              <a:rPr lang="en-US" dirty="0" smtClean="0"/>
              <a:t>Both assume parametric model of P(Y</a:t>
            </a:r>
            <a:r>
              <a:rPr lang="en-US" baseline="-25000" dirty="0" smtClean="0"/>
              <a:t>t</a:t>
            </a:r>
            <a:r>
              <a:rPr lang="en-US" dirty="0" smtClean="0"/>
              <a:t>|Y</a:t>
            </a:r>
            <a:r>
              <a:rPr lang="en-US" baseline="-25000" dirty="0" smtClean="0"/>
              <a:t>t-1</a:t>
            </a:r>
            <a:r>
              <a:rPr lang="en-US" dirty="0" smtClean="0"/>
              <a:t>)</a:t>
            </a:r>
          </a:p>
          <a:p>
            <a:r>
              <a:rPr lang="en-US" dirty="0" smtClean="0"/>
              <a:t>Both require inference on </a:t>
            </a:r>
            <a:r>
              <a:rPr lang="en-US" dirty="0"/>
              <a:t>{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</a:t>
            </a:r>
            <a:r>
              <a:rPr lang="en-US" dirty="0" smtClean="0"/>
              <a:t>}</a:t>
            </a:r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4712886" y="1543637"/>
            <a:ext cx="4779202" cy="2998200"/>
            <a:chOff x="696912" y="2560637"/>
            <a:chExt cx="7559609" cy="4742468"/>
          </a:xfrm>
        </p:grpSpPr>
        <p:grpSp>
          <p:nvGrpSpPr>
            <p:cNvPr id="39" name="Group 38"/>
            <p:cNvGrpSpPr/>
            <p:nvPr/>
          </p:nvGrpSpPr>
          <p:grpSpPr>
            <a:xfrm>
              <a:off x="696912" y="2560637"/>
              <a:ext cx="4648196" cy="4725683"/>
              <a:chOff x="3186185" y="2221624"/>
              <a:chExt cx="4648196" cy="4725683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186185" y="4128111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 smtClean="0">
                    <a:solidFill>
                      <a:srgbClr val="7030A0"/>
                    </a:solidFill>
                  </a:rPr>
                  <a:t>Y</a:t>
                </a:r>
                <a:r>
                  <a:rPr lang="en-US" baseline="-25000" dirty="0" smtClean="0">
                    <a:solidFill>
                      <a:srgbClr val="7030A0"/>
                    </a:solidFill>
                  </a:rPr>
                  <a:t>1</a:t>
                </a: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5061773" y="4128111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solidFill>
                      <a:srgbClr val="7030A0"/>
                    </a:solidFill>
                  </a:rPr>
                  <a:t>Y</a:t>
                </a:r>
                <a:r>
                  <a:rPr lang="en-US" baseline="-25000" dirty="0" smtClean="0">
                    <a:solidFill>
                      <a:srgbClr val="7030A0"/>
                    </a:solidFill>
                  </a:rPr>
                  <a:t>2</a:t>
                </a: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6937361" y="4144554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solidFill>
                      <a:srgbClr val="7030A0"/>
                    </a:solidFill>
                  </a:rPr>
                  <a:t>Y</a:t>
                </a:r>
                <a:r>
                  <a:rPr lang="en-US" baseline="-25000" dirty="0" smtClean="0">
                    <a:solidFill>
                      <a:srgbClr val="7030A0"/>
                    </a:solidFill>
                  </a:rPr>
                  <a:t>3</a:t>
                </a: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186185" y="5987787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solidFill>
                      <a:srgbClr val="FF000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1</a:t>
                </a: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5061773" y="5987787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solidFill>
                      <a:srgbClr val="FF000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2</a:t>
                </a: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6937361" y="6017470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solidFill>
                      <a:srgbClr val="FF000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3</a:t>
                </a:r>
              </a:p>
            </p:txBody>
          </p:sp>
          <p:cxnSp>
            <p:nvCxnSpPr>
              <p:cNvPr id="11" name="Straight Arrow Connector 10"/>
              <p:cNvCxnSpPr>
                <a:stCxn id="5" idx="6"/>
                <a:endCxn id="6" idx="2"/>
              </p:cNvCxnSpPr>
              <p:nvPr/>
            </p:nvCxnSpPr>
            <p:spPr>
              <a:xfrm>
                <a:off x="4083205" y="4593030"/>
                <a:ext cx="978568" cy="0"/>
              </a:xfrm>
              <a:prstGeom prst="straightConnector1">
                <a:avLst/>
              </a:prstGeom>
              <a:ln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/>
              <p:cNvCxnSpPr/>
              <p:nvPr/>
            </p:nvCxnSpPr>
            <p:spPr>
              <a:xfrm>
                <a:off x="5958793" y="4593030"/>
                <a:ext cx="978568" cy="0"/>
              </a:xfrm>
              <a:prstGeom prst="straightConnector1">
                <a:avLst/>
              </a:prstGeom>
              <a:ln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5" idx="4"/>
                <a:endCxn id="8" idx="0"/>
              </p:cNvCxnSpPr>
              <p:nvPr/>
            </p:nvCxnSpPr>
            <p:spPr>
              <a:xfrm>
                <a:off x="3634696" y="5057948"/>
                <a:ext cx="0" cy="92983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5510284" y="5057948"/>
                <a:ext cx="0" cy="92983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/>
              <p:nvPr/>
            </p:nvCxnSpPr>
            <p:spPr>
              <a:xfrm>
                <a:off x="7381552" y="5057948"/>
                <a:ext cx="0" cy="92983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Oval 16"/>
              <p:cNvSpPr/>
              <p:nvPr/>
            </p:nvSpPr>
            <p:spPr>
              <a:xfrm>
                <a:off x="4133780" y="2221624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 smtClean="0">
                    <a:solidFill>
                      <a:srgbClr val="00B0F0"/>
                    </a:solidFill>
                  </a:rPr>
                  <a:t>C</a:t>
                </a:r>
                <a:r>
                  <a:rPr lang="en-US" baseline="-25000" dirty="0" smtClean="0">
                    <a:solidFill>
                      <a:srgbClr val="00B0F0"/>
                    </a:solidFill>
                  </a:rPr>
                  <a:t>2</a:t>
                </a: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6009368" y="2238067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 smtClean="0">
                    <a:solidFill>
                      <a:srgbClr val="00B0F0"/>
                    </a:solidFill>
                  </a:rPr>
                  <a:t>C</a:t>
                </a:r>
                <a:r>
                  <a:rPr lang="en-US" baseline="-25000" dirty="0" smtClean="0">
                    <a:solidFill>
                      <a:srgbClr val="00B0F0"/>
                    </a:solidFill>
                  </a:rPr>
                  <a:t>3</a:t>
                </a:r>
              </a:p>
            </p:txBody>
          </p:sp>
          <p:cxnSp>
            <p:nvCxnSpPr>
              <p:cNvPr id="20" name="Straight Arrow Connector 19"/>
              <p:cNvCxnSpPr>
                <a:stCxn id="17" idx="4"/>
                <a:endCxn id="6" idx="1"/>
              </p:cNvCxnSpPr>
              <p:nvPr/>
            </p:nvCxnSpPr>
            <p:spPr>
              <a:xfrm>
                <a:off x="4582290" y="3151461"/>
                <a:ext cx="610849" cy="1112821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/>
              <p:cNvCxnSpPr>
                <a:stCxn id="18" idx="4"/>
                <a:endCxn id="7" idx="1"/>
              </p:cNvCxnSpPr>
              <p:nvPr/>
            </p:nvCxnSpPr>
            <p:spPr>
              <a:xfrm>
                <a:off x="6457878" y="3167904"/>
                <a:ext cx="610849" cy="1112821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1" name="Group 40"/>
            <p:cNvGrpSpPr/>
            <p:nvPr/>
          </p:nvGrpSpPr>
          <p:grpSpPr>
            <a:xfrm>
              <a:off x="6380933" y="2593865"/>
              <a:ext cx="1875588" cy="4709240"/>
              <a:chOff x="8273842" y="2238067"/>
              <a:chExt cx="1875588" cy="4709240"/>
            </a:xfrm>
          </p:grpSpPr>
          <p:sp>
            <p:nvSpPr>
              <p:cNvPr id="31" name="Oval 30"/>
              <p:cNvSpPr/>
              <p:nvPr/>
            </p:nvSpPr>
            <p:spPr>
              <a:xfrm>
                <a:off x="9252410" y="4144554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>
                    <a:solidFill>
                      <a:srgbClr val="7030A0"/>
                    </a:solidFill>
                  </a:rPr>
                  <a:t>Y</a:t>
                </a:r>
                <a:r>
                  <a:rPr lang="en-US" baseline="-25000" dirty="0" smtClean="0">
                    <a:solidFill>
                      <a:srgbClr val="7030A0"/>
                    </a:solidFill>
                  </a:rPr>
                  <a:t>T</a:t>
                </a:r>
              </a:p>
            </p:txBody>
          </p:sp>
          <p:sp>
            <p:nvSpPr>
              <p:cNvPr id="32" name="Oval 31"/>
              <p:cNvSpPr/>
              <p:nvPr/>
            </p:nvSpPr>
            <p:spPr>
              <a:xfrm>
                <a:off x="9252410" y="6017470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FF0000"/>
                    </a:solidFill>
                  </a:rPr>
                  <a:t>T</a:t>
                </a:r>
              </a:p>
            </p:txBody>
          </p:sp>
          <p:cxnSp>
            <p:nvCxnSpPr>
              <p:cNvPr id="33" name="Straight Arrow Connector 32"/>
              <p:cNvCxnSpPr/>
              <p:nvPr/>
            </p:nvCxnSpPr>
            <p:spPr>
              <a:xfrm>
                <a:off x="8273842" y="4593030"/>
                <a:ext cx="978568" cy="0"/>
              </a:xfrm>
              <a:prstGeom prst="straightConnector1">
                <a:avLst/>
              </a:prstGeom>
              <a:ln>
                <a:solidFill>
                  <a:srgbClr val="7030A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Arrow Connector 33"/>
              <p:cNvCxnSpPr/>
              <p:nvPr/>
            </p:nvCxnSpPr>
            <p:spPr>
              <a:xfrm>
                <a:off x="9696601" y="5057948"/>
                <a:ext cx="0" cy="929837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Oval 34"/>
              <p:cNvSpPr/>
              <p:nvPr/>
            </p:nvSpPr>
            <p:spPr>
              <a:xfrm>
                <a:off x="8324417" y="2238067"/>
                <a:ext cx="897020" cy="929837"/>
              </a:xfrm>
              <a:prstGeom prst="ellipse">
                <a:avLst/>
              </a:prstGeom>
              <a:noFill/>
              <a:ln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00000"/>
                  </a:lnSpc>
                </a:pPr>
                <a:r>
                  <a:rPr lang="en-US" dirty="0" smtClean="0">
                    <a:solidFill>
                      <a:srgbClr val="00B0F0"/>
                    </a:solidFill>
                  </a:rPr>
                  <a:t>C</a:t>
                </a:r>
                <a:r>
                  <a:rPr lang="en-US" baseline="-25000" dirty="0">
                    <a:solidFill>
                      <a:srgbClr val="00B0F0"/>
                    </a:solidFill>
                  </a:rPr>
                  <a:t>T</a:t>
                </a:r>
                <a:endParaRPr lang="en-US" baseline="-25000" dirty="0" smtClean="0">
                  <a:solidFill>
                    <a:srgbClr val="00B0F0"/>
                  </a:solidFill>
                </a:endParaRPr>
              </a:p>
            </p:txBody>
          </p:sp>
          <p:cxnSp>
            <p:nvCxnSpPr>
              <p:cNvPr id="36" name="Straight Arrow Connector 35"/>
              <p:cNvCxnSpPr>
                <a:stCxn id="35" idx="4"/>
                <a:endCxn id="31" idx="1"/>
              </p:cNvCxnSpPr>
              <p:nvPr/>
            </p:nvCxnSpPr>
            <p:spPr>
              <a:xfrm>
                <a:off x="8772927" y="3167904"/>
                <a:ext cx="610849" cy="1112821"/>
              </a:xfrm>
              <a:prstGeom prst="straightConnector1">
                <a:avLst/>
              </a:prstGeom>
              <a:ln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5421311" y="4211975"/>
              <a:ext cx="990601" cy="5841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b="1" dirty="0" smtClean="0">
                  <a:solidFill>
                    <a:srgbClr val="7030A0"/>
                  </a:solidFill>
                </a:rPr>
                <a:t>…</a:t>
              </a:r>
            </a:p>
          </p:txBody>
        </p:sp>
      </p:grpSp>
      <p:cxnSp>
        <p:nvCxnSpPr>
          <p:cNvPr id="16" name="Straight Arrow Connector 15"/>
          <p:cNvCxnSpPr>
            <a:stCxn id="17" idx="6"/>
            <a:endCxn id="18" idx="2"/>
          </p:cNvCxnSpPr>
          <p:nvPr/>
        </p:nvCxnSpPr>
        <p:spPr>
          <a:xfrm>
            <a:off x="5879056" y="1837560"/>
            <a:ext cx="618653" cy="103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endCxn id="35" idx="2"/>
          </p:cNvCxnSpPr>
          <p:nvPr/>
        </p:nvCxnSpPr>
        <p:spPr>
          <a:xfrm>
            <a:off x="7699662" y="1858566"/>
            <a:ext cx="638649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7" idx="7"/>
          </p:cNvCxnSpPr>
          <p:nvPr/>
        </p:nvCxnSpPr>
        <p:spPr>
          <a:xfrm flipV="1">
            <a:off x="5796006" y="1341437"/>
            <a:ext cx="979055" cy="2882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7478712" y="1485581"/>
            <a:ext cx="883451" cy="263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endCxn id="35" idx="1"/>
          </p:cNvCxnSpPr>
          <p:nvPr/>
        </p:nvCxnSpPr>
        <p:spPr>
          <a:xfrm>
            <a:off x="7554912" y="1112837"/>
            <a:ext cx="866449" cy="5378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696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Alternative Representation of </a:t>
            </a:r>
            <a:r>
              <a:rPr lang="en-US" dirty="0" err="1" smtClean="0"/>
              <a:t>Changepoints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031" y="1265237"/>
            <a:ext cx="4452276" cy="6095999"/>
          </a:xfrm>
          <a:ln>
            <a:noFill/>
          </a:ln>
        </p:spPr>
        <p:txBody>
          <a:bodyPr/>
          <a:lstStyle/>
          <a:p>
            <a:r>
              <a:rPr lang="en-US" dirty="0" smtClean="0"/>
              <a:t>Run</a:t>
            </a:r>
          </a:p>
          <a:p>
            <a:pPr lvl="2"/>
            <a:r>
              <a:rPr lang="en-US" dirty="0" smtClean="0"/>
              <a:t>Number of time steps during which generative process is stationary</a:t>
            </a:r>
          </a:p>
          <a:p>
            <a:r>
              <a:rPr lang="en-US" dirty="0" smtClean="0"/>
              <a:t>E.g.,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Q </a:t>
            </a:r>
            <a:r>
              <a:rPr lang="en-US" dirty="0" err="1" smtClean="0">
                <a:solidFill>
                  <a:srgbClr val="FF0000"/>
                </a:solidFill>
              </a:rPr>
              <a:t>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</a:t>
            </a:r>
            <a:r>
              <a:rPr lang="en-US" dirty="0" smtClean="0">
                <a:solidFill>
                  <a:srgbClr val="FF0000"/>
                </a:solidFill>
              </a:rPr>
              <a:t> R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 S </a:t>
            </a:r>
            <a:r>
              <a:rPr lang="en-US" dirty="0" err="1" smtClean="0">
                <a:solidFill>
                  <a:srgbClr val="FF0000"/>
                </a:solidFill>
              </a:rPr>
              <a:t>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       4                     9                 3</a:t>
            </a:r>
          </a:p>
          <a:p>
            <a:endParaRPr lang="en-US" dirty="0" smtClean="0"/>
          </a:p>
          <a:p>
            <a:r>
              <a:rPr lang="en-US" dirty="0" err="1" smtClean="0"/>
              <a:t>R</a:t>
            </a:r>
            <a:r>
              <a:rPr lang="en-US" baseline="-25000" dirty="0" err="1" smtClean="0"/>
              <a:t>t</a:t>
            </a:r>
            <a:r>
              <a:rPr lang="en-US" dirty="0" smtClean="0"/>
              <a:t>: how long is the </a:t>
            </a:r>
            <a:r>
              <a:rPr lang="en-US" dirty="0" smtClean="0"/>
              <a:t>run</a:t>
            </a:r>
            <a:br>
              <a:rPr lang="en-US" dirty="0" smtClean="0"/>
            </a:br>
            <a:r>
              <a:rPr lang="en-US" dirty="0" smtClean="0"/>
              <a:t>up-to-but-not-including </a:t>
            </a:r>
            <a:r>
              <a:rPr lang="en-US" dirty="0" smtClean="0"/>
              <a:t>time t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1" name="Left Brace 10"/>
          <p:cNvSpPr/>
          <p:nvPr/>
        </p:nvSpPr>
        <p:spPr>
          <a:xfrm rot="16200000">
            <a:off x="1382712" y="3592725"/>
            <a:ext cx="457200" cy="9144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16200000">
            <a:off x="2868615" y="3097425"/>
            <a:ext cx="457200" cy="19050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Brace 12"/>
          <p:cNvSpPr/>
          <p:nvPr/>
        </p:nvSpPr>
        <p:spPr>
          <a:xfrm rot="16200000">
            <a:off x="4087812" y="3859427"/>
            <a:ext cx="457200" cy="381000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5112" y="1476992"/>
            <a:ext cx="4741250" cy="600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4650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Online </a:t>
            </a:r>
            <a:r>
              <a:rPr lang="en-US" dirty="0" err="1" smtClean="0"/>
              <a:t>Changepoint</a:t>
            </a:r>
            <a:r>
              <a:rPr lang="en-US" dirty="0" smtClean="0"/>
              <a:t> Detection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t</a:t>
            </a:r>
            <a:r>
              <a:rPr lang="en-US" dirty="0"/>
              <a:t> </a:t>
            </a:r>
            <a:r>
              <a:rPr lang="en-US" dirty="0" smtClean="0"/>
              <a:t>is a random variable</a:t>
            </a:r>
          </a:p>
          <a:p>
            <a:pPr lvl="2"/>
            <a:r>
              <a:rPr lang="en-US" dirty="0" err="1" smtClean="0"/>
              <a:t>R</a:t>
            </a:r>
            <a:r>
              <a:rPr lang="en-US" baseline="-25000" dirty="0" err="1" smtClean="0"/>
              <a:t>t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</a:t>
            </a:r>
            <a:r>
              <a:rPr lang="en-US" dirty="0" smtClean="0"/>
              <a:t> {1, 2, 3, …, t}</a:t>
            </a:r>
          </a:p>
          <a:p>
            <a:r>
              <a:rPr lang="en-US" dirty="0" smtClean="0"/>
              <a:t>Compute posterior </a:t>
            </a:r>
          </a:p>
          <a:p>
            <a:pPr lvl="2"/>
            <a:r>
              <a:rPr lang="en-US" dirty="0"/>
              <a:t>P(</a:t>
            </a:r>
            <a:r>
              <a:rPr lang="en-US" dirty="0" err="1"/>
              <a:t>R</a:t>
            </a:r>
            <a:r>
              <a:rPr lang="en-US" baseline="-25000" dirty="0" err="1"/>
              <a:t>t</a:t>
            </a:r>
            <a:r>
              <a:rPr lang="en-US" dirty="0"/>
              <a:t> | X</a:t>
            </a:r>
            <a:r>
              <a:rPr lang="en-US" baseline="-25000" dirty="0"/>
              <a:t>1</a:t>
            </a:r>
            <a:r>
              <a:rPr lang="en-US" dirty="0"/>
              <a:t>, …, </a:t>
            </a:r>
            <a:r>
              <a:rPr lang="en-US" dirty="0" err="1"/>
              <a:t>X</a:t>
            </a:r>
            <a:r>
              <a:rPr lang="en-US" baseline="-25000" dirty="0" err="1"/>
              <a:t>t</a:t>
            </a:r>
            <a:r>
              <a:rPr lang="en-US" dirty="0"/>
              <a:t>)</a:t>
            </a:r>
          </a:p>
          <a:p>
            <a:r>
              <a:rPr lang="en-US" dirty="0"/>
              <a:t>T</a:t>
            </a:r>
            <a:r>
              <a:rPr lang="en-US" dirty="0" smtClean="0"/>
              <a:t>ransitions</a:t>
            </a:r>
          </a:p>
          <a:p>
            <a:pPr lvl="3"/>
            <a:r>
              <a:rPr lang="en-US" dirty="0" err="1"/>
              <a:t>R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 smtClean="0"/>
              <a:t>= R</a:t>
            </a:r>
            <a:r>
              <a:rPr lang="en-US" baseline="-25000" dirty="0" smtClean="0"/>
              <a:t>t-1 </a:t>
            </a:r>
            <a:r>
              <a:rPr lang="en-US" dirty="0" smtClean="0"/>
              <a:t>+ 1</a:t>
            </a:r>
          </a:p>
          <a:p>
            <a:pPr lvl="3"/>
            <a:r>
              <a:rPr lang="en-US" dirty="0" err="1"/>
              <a:t>R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 smtClean="0"/>
              <a:t>= </a:t>
            </a:r>
            <a:r>
              <a:rPr lang="en-US" dirty="0"/>
              <a:t>0 </a:t>
            </a:r>
            <a:endParaRPr lang="en-US" dirty="0" smtClean="0"/>
          </a:p>
          <a:p>
            <a:pPr lvl="2"/>
            <a:r>
              <a:rPr lang="en-US" dirty="0" smtClean="0"/>
              <a:t>Otherwise, P(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</a:t>
            </a:r>
            <a:r>
              <a:rPr lang="en-US" dirty="0" smtClean="0"/>
              <a:t> </a:t>
            </a:r>
            <a:r>
              <a:rPr lang="en-US" dirty="0"/>
              <a:t>| </a:t>
            </a:r>
            <a:r>
              <a:rPr lang="en-US" dirty="0" smtClean="0"/>
              <a:t>R</a:t>
            </a:r>
            <a:r>
              <a:rPr lang="en-US" baseline="-25000" dirty="0" smtClean="0"/>
              <a:t>t-1</a:t>
            </a:r>
            <a:r>
              <a:rPr lang="en-US" dirty="0" smtClean="0"/>
              <a:t>) = 0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pPr lvl="2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5735637" y="1827212"/>
            <a:ext cx="3581400" cy="4914900"/>
            <a:chOff x="5735637" y="1827212"/>
            <a:chExt cx="3581400" cy="49149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35637" y="1827212"/>
              <a:ext cx="3571875" cy="15716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2312" y="3551237"/>
              <a:ext cx="3514725" cy="1524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2312" y="5303837"/>
              <a:ext cx="3457575" cy="1438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881850"/>
              </p:ext>
            </p:extLst>
          </p:nvPr>
        </p:nvGraphicFramePr>
        <p:xfrm>
          <a:off x="1229191" y="2202050"/>
          <a:ext cx="222250" cy="222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7" imgW="177800" imgH="177800" progId="Equation.DSMT4">
                  <p:embed/>
                </p:oleObj>
              </mc:Choice>
              <mc:Fallback>
                <p:oleObj name="Equation" r:id="rId7" imgW="177800" imgH="177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29191" y="2202050"/>
                        <a:ext cx="222250" cy="222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05861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Bayesian Online </a:t>
            </a:r>
            <a:r>
              <a:rPr lang="en-US" dirty="0" err="1" smtClean="0"/>
              <a:t>Changepoint</a:t>
            </a:r>
            <a:r>
              <a:rPr lang="en-US" dirty="0" smtClean="0"/>
              <a:t> Detection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68" y="1570038"/>
            <a:ext cx="1003369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23109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Length: </a:t>
            </a:r>
            <a:r>
              <a:rPr lang="en-US" dirty="0" err="1" smtClean="0"/>
              <a:t>Memoryless</a:t>
            </a:r>
            <a:r>
              <a:rPr lang="en-US" dirty="0" smtClean="0"/>
              <a:t> Transition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P(</a:t>
            </a:r>
            <a:r>
              <a:rPr lang="en-US" dirty="0" err="1"/>
              <a:t>R</a:t>
            </a:r>
            <a:r>
              <a:rPr lang="en-US" baseline="-25000" dirty="0" err="1"/>
              <a:t>t</a:t>
            </a:r>
            <a:r>
              <a:rPr lang="en-US" dirty="0"/>
              <a:t> | R</a:t>
            </a:r>
            <a:r>
              <a:rPr lang="en-US" baseline="-25000" dirty="0"/>
              <a:t>t-1</a:t>
            </a:r>
            <a:r>
              <a:rPr lang="en-US" dirty="0" smtClean="0"/>
              <a:t>) doesn’t depend on how long the run is</a:t>
            </a:r>
          </a:p>
          <a:p>
            <a:pPr lvl="2"/>
            <a:r>
              <a:rPr lang="en-US" dirty="0" smtClean="0"/>
              <a:t>P(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</a:t>
            </a:r>
            <a:r>
              <a:rPr lang="en-US" baseline="-25000" dirty="0" smtClean="0"/>
              <a:t> </a:t>
            </a:r>
            <a:r>
              <a:rPr lang="en-US" dirty="0" smtClean="0"/>
              <a:t>&gt; </a:t>
            </a:r>
            <a:r>
              <a:rPr lang="en-US" dirty="0" err="1" smtClean="0"/>
              <a:t>r+s</a:t>
            </a:r>
            <a:r>
              <a:rPr lang="en-US" dirty="0" smtClean="0"/>
              <a:t> |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</a:t>
            </a:r>
            <a:r>
              <a:rPr lang="en-US" dirty="0" smtClean="0"/>
              <a:t> ≥ s) = </a:t>
            </a:r>
            <a:r>
              <a:rPr lang="en-US" dirty="0"/>
              <a:t>P(</a:t>
            </a:r>
            <a:r>
              <a:rPr lang="en-US" dirty="0" err="1"/>
              <a:t>R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&gt; </a:t>
            </a:r>
            <a:r>
              <a:rPr lang="en-US" dirty="0" smtClean="0"/>
              <a:t>r) </a:t>
            </a:r>
          </a:p>
          <a:p>
            <a:r>
              <a:rPr lang="en-US" dirty="0" smtClean="0"/>
              <a:t>Geometric distribution</a:t>
            </a:r>
          </a:p>
          <a:p>
            <a:pPr lvl="2"/>
            <a:r>
              <a:rPr lang="en-US" dirty="0" smtClean="0"/>
              <a:t>P(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t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smtClean="0"/>
              <a:t>0 </a:t>
            </a:r>
            <a:r>
              <a:rPr lang="en-US" dirty="0"/>
              <a:t>| R</a:t>
            </a:r>
            <a:r>
              <a:rPr lang="en-US" baseline="-25000" dirty="0"/>
              <a:t>t-1</a:t>
            </a:r>
            <a:r>
              <a:rPr lang="en-US" dirty="0"/>
              <a:t> = r) = </a:t>
            </a:r>
            <a:r>
              <a:rPr lang="en-US" dirty="0" smtClean="0"/>
              <a:t>1/</a:t>
            </a:r>
            <a:r>
              <a:rPr lang="el-GR" dirty="0" smtClean="0"/>
              <a:t>λ</a:t>
            </a:r>
            <a:endParaRPr lang="en-US" dirty="0" smtClean="0"/>
          </a:p>
          <a:p>
            <a:pPr lvl="2"/>
            <a:r>
              <a:rPr lang="en-US" dirty="0"/>
              <a:t>P(</a:t>
            </a:r>
            <a:r>
              <a:rPr lang="en-US" dirty="0" err="1"/>
              <a:t>R</a:t>
            </a:r>
            <a:r>
              <a:rPr lang="en-US" baseline="-25000" dirty="0" err="1"/>
              <a:t>t</a:t>
            </a:r>
            <a:r>
              <a:rPr lang="en-US" dirty="0"/>
              <a:t> = r+1 | R</a:t>
            </a:r>
            <a:r>
              <a:rPr lang="en-US" baseline="-25000" dirty="0"/>
              <a:t>t-1</a:t>
            </a:r>
            <a:r>
              <a:rPr lang="en-US" dirty="0"/>
              <a:t> = r) = 1 – 1/</a:t>
            </a:r>
            <a:r>
              <a:rPr lang="el-GR" dirty="0"/>
              <a:t>λ</a:t>
            </a:r>
            <a:endParaRPr lang="en-US" dirty="0"/>
          </a:p>
          <a:p>
            <a:pPr lvl="2"/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6025" y="3760788"/>
            <a:ext cx="28575" cy="3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6309908" y="3364336"/>
            <a:ext cx="3733800" cy="3141311"/>
            <a:chOff x="6183312" y="4237037"/>
            <a:chExt cx="3733800" cy="3141311"/>
          </a:xfrm>
        </p:grpSpPr>
        <p:pic>
          <p:nvPicPr>
            <p:cNvPr id="5123" name="Picture 3" descr="C:\Users\mozer\Desktop\Clipboard01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3312" y="4237037"/>
              <a:ext cx="3733800" cy="314131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8926512" y="4465637"/>
              <a:ext cx="228600" cy="990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 smtClean="0">
                <a:solidFill>
                  <a:srgbClr val="7030A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TextBox 4"/>
                <p:cNvSpPr txBox="1"/>
                <p:nvPr/>
              </p:nvSpPr>
              <p:spPr>
                <a:xfrm>
                  <a:off x="8774112" y="4642642"/>
                  <a:ext cx="488403" cy="88979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14:m>
                    <m:oMathPara xmlns:m="http://schemas.openxmlformats.org/officeDocument/2006/math" xmlns="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/>
                                <a:ea typeface="Cambria Math"/>
                              </a:rPr>
                              <m:t>𝜆</m:t>
                            </m:r>
                          </m:den>
                        </m:f>
                      </m:oMath>
                    </m:oMathPara>
                  </a14:m>
                  <a:endParaRPr lang="en-US" b="0" dirty="0" smtClean="0">
                    <a:solidFill>
                      <a:schemeClr val="tx1"/>
                    </a:solidFill>
                    <a:ea typeface="Cambria Math"/>
                  </a:endParaRPr>
                </a:p>
                <a:p>
                  <a:pPr>
                    <a:lnSpc>
                      <a:spcPct val="100000"/>
                    </a:lnSpc>
                  </a:pPr>
                  <a:endParaRPr lang="en-US" dirty="0" err="1" smtClean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" name="TextBox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74112" y="4642642"/>
                  <a:ext cx="488403" cy="889795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Oval 6"/>
          <p:cNvSpPr/>
          <p:nvPr/>
        </p:nvSpPr>
        <p:spPr>
          <a:xfrm rot="19813560">
            <a:off x="1662546" y="4913100"/>
            <a:ext cx="1191363" cy="427982"/>
          </a:xfrm>
          <a:prstGeom prst="ellipse">
            <a:avLst/>
          </a:prstGeom>
          <a:noFill/>
          <a:ln>
            <a:solidFill>
              <a:srgbClr val="FFFF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 rot="1542505">
            <a:off x="3042712" y="4923563"/>
            <a:ext cx="875675" cy="427982"/>
          </a:xfrm>
          <a:prstGeom prst="ellipse">
            <a:avLst/>
          </a:prstGeom>
          <a:noFill/>
          <a:ln>
            <a:solidFill>
              <a:srgbClr val="FFFF00"/>
            </a:solidFill>
          </a:ln>
          <a:effectLst>
            <a:glow rad="101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>
              <a:solidFill>
                <a:srgbClr val="7030A0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881171" y="4945969"/>
            <a:ext cx="3894869" cy="2564846"/>
            <a:chOff x="1374043" y="1570037"/>
            <a:chExt cx="7332538" cy="4828617"/>
          </a:xfrm>
        </p:grpSpPr>
        <p:grpSp>
          <p:nvGrpSpPr>
            <p:cNvPr id="40" name="Group 39"/>
            <p:cNvGrpSpPr/>
            <p:nvPr/>
          </p:nvGrpSpPr>
          <p:grpSpPr>
            <a:xfrm>
              <a:off x="1374043" y="1798637"/>
              <a:ext cx="7332538" cy="4600017"/>
              <a:chOff x="1374043" y="1798637"/>
              <a:chExt cx="7332538" cy="4600017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1374043" y="1798637"/>
                <a:ext cx="7332538" cy="4600017"/>
                <a:chOff x="696912" y="2560637"/>
                <a:chExt cx="7559609" cy="4742468"/>
              </a:xfrm>
            </p:grpSpPr>
            <p:grpSp>
              <p:nvGrpSpPr>
                <p:cNvPr id="47" name="Group 46"/>
                <p:cNvGrpSpPr/>
                <p:nvPr/>
              </p:nvGrpSpPr>
              <p:grpSpPr>
                <a:xfrm>
                  <a:off x="696912" y="2560637"/>
                  <a:ext cx="4648196" cy="4725683"/>
                  <a:chOff x="3186185" y="2221624"/>
                  <a:chExt cx="4648196" cy="4725683"/>
                </a:xfrm>
              </p:grpSpPr>
              <p:sp>
                <p:nvSpPr>
                  <p:cNvPr id="56" name="Oval 55"/>
                  <p:cNvSpPr/>
                  <p:nvPr/>
                </p:nvSpPr>
                <p:spPr>
                  <a:xfrm>
                    <a:off x="3186185" y="4128111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1200" baseline="-25000" dirty="0" smtClean="0">
                        <a:solidFill>
                          <a:srgbClr val="7030A0"/>
                        </a:solidFill>
                      </a:rPr>
                      <a:t>1</a:t>
                    </a:r>
                  </a:p>
                </p:txBody>
              </p:sp>
              <p:sp>
                <p:nvSpPr>
                  <p:cNvPr id="57" name="Oval 56"/>
                  <p:cNvSpPr/>
                  <p:nvPr/>
                </p:nvSpPr>
                <p:spPr>
                  <a:xfrm>
                    <a:off x="5061773" y="4128111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1200" baseline="-25000" dirty="0" smtClean="0">
                        <a:solidFill>
                          <a:srgbClr val="7030A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58" name="Oval 57"/>
                  <p:cNvSpPr/>
                  <p:nvPr/>
                </p:nvSpPr>
                <p:spPr>
                  <a:xfrm>
                    <a:off x="6937361" y="4144554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1200" baseline="-25000" dirty="0" smtClean="0">
                        <a:solidFill>
                          <a:srgbClr val="7030A0"/>
                        </a:solidFill>
                      </a:rPr>
                      <a:t>3</a:t>
                    </a:r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3186185" y="598778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1200" baseline="-25000" smtClean="0">
                        <a:solidFill>
                          <a:srgbClr val="FF0000"/>
                        </a:solidFill>
                      </a:rPr>
                      <a:t>1</a:t>
                    </a:r>
                    <a:endParaRPr lang="en-US" sz="1200" baseline="-25000" dirty="0" smtClean="0">
                      <a:solidFill>
                        <a:srgbClr val="FF0000"/>
                      </a:solidFill>
                    </a:endParaRPr>
                  </a:p>
                </p:txBody>
              </p:sp>
              <p:sp>
                <p:nvSpPr>
                  <p:cNvPr id="60" name="Oval 59"/>
                  <p:cNvSpPr/>
                  <p:nvPr/>
                </p:nvSpPr>
                <p:spPr>
                  <a:xfrm>
                    <a:off x="5061773" y="598778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1200" baseline="-25000" dirty="0" smtClean="0">
                        <a:solidFill>
                          <a:srgbClr val="FF000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61" name="Oval 60"/>
                  <p:cNvSpPr/>
                  <p:nvPr/>
                </p:nvSpPr>
                <p:spPr>
                  <a:xfrm>
                    <a:off x="6937361" y="6017470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1200" baseline="-25000" dirty="0" smtClean="0">
                        <a:solidFill>
                          <a:srgbClr val="FF0000"/>
                        </a:solidFill>
                      </a:rPr>
                      <a:t>3</a:t>
                    </a:r>
                  </a:p>
                </p:txBody>
              </p:sp>
              <p:cxnSp>
                <p:nvCxnSpPr>
                  <p:cNvPr id="62" name="Straight Arrow Connector 61"/>
                  <p:cNvCxnSpPr>
                    <a:stCxn id="56" idx="6"/>
                    <a:endCxn id="57" idx="2"/>
                  </p:cNvCxnSpPr>
                  <p:nvPr/>
                </p:nvCxnSpPr>
                <p:spPr>
                  <a:xfrm>
                    <a:off x="4083205" y="4593030"/>
                    <a:ext cx="978568" cy="0"/>
                  </a:xfrm>
                  <a:prstGeom prst="straightConnector1">
                    <a:avLst/>
                  </a:prstGeom>
                  <a:ln>
                    <a:solidFill>
                      <a:srgbClr val="7030A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Straight Arrow Connector 62"/>
                  <p:cNvCxnSpPr/>
                  <p:nvPr/>
                </p:nvCxnSpPr>
                <p:spPr>
                  <a:xfrm>
                    <a:off x="5958793" y="4593030"/>
                    <a:ext cx="978568" cy="0"/>
                  </a:xfrm>
                  <a:prstGeom prst="straightConnector1">
                    <a:avLst/>
                  </a:prstGeom>
                  <a:ln>
                    <a:solidFill>
                      <a:srgbClr val="7030A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Straight Arrow Connector 63"/>
                  <p:cNvCxnSpPr>
                    <a:stCxn id="56" idx="4"/>
                    <a:endCxn id="59" idx="0"/>
                  </p:cNvCxnSpPr>
                  <p:nvPr/>
                </p:nvCxnSpPr>
                <p:spPr>
                  <a:xfrm>
                    <a:off x="3634696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5" name="Straight Arrow Connector 64"/>
                  <p:cNvCxnSpPr/>
                  <p:nvPr/>
                </p:nvCxnSpPr>
                <p:spPr>
                  <a:xfrm>
                    <a:off x="5510284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Arrow Connector 65"/>
                  <p:cNvCxnSpPr/>
                  <p:nvPr/>
                </p:nvCxnSpPr>
                <p:spPr>
                  <a:xfrm>
                    <a:off x="7381552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7" name="Oval 66"/>
                  <p:cNvSpPr/>
                  <p:nvPr/>
                </p:nvSpPr>
                <p:spPr>
                  <a:xfrm>
                    <a:off x="4133780" y="2221624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00B0F0"/>
                        </a:solidFill>
                      </a:rPr>
                      <a:t>C</a:t>
                    </a:r>
                    <a:r>
                      <a:rPr lang="en-US" sz="1200" baseline="-25000" dirty="0" smtClean="0">
                        <a:solidFill>
                          <a:srgbClr val="00B0F0"/>
                        </a:solidFill>
                      </a:rPr>
                      <a:t>2</a:t>
                    </a:r>
                  </a:p>
                </p:txBody>
              </p:sp>
              <p:sp>
                <p:nvSpPr>
                  <p:cNvPr id="68" name="Oval 67"/>
                  <p:cNvSpPr/>
                  <p:nvPr/>
                </p:nvSpPr>
                <p:spPr>
                  <a:xfrm>
                    <a:off x="6009368" y="223806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00B0F0"/>
                        </a:solidFill>
                      </a:rPr>
                      <a:t>C</a:t>
                    </a:r>
                    <a:r>
                      <a:rPr lang="en-US" sz="1200" baseline="-25000" dirty="0" smtClean="0">
                        <a:solidFill>
                          <a:srgbClr val="00B0F0"/>
                        </a:solidFill>
                      </a:rPr>
                      <a:t>3</a:t>
                    </a:r>
                  </a:p>
                </p:txBody>
              </p:sp>
              <p:cxnSp>
                <p:nvCxnSpPr>
                  <p:cNvPr id="69" name="Straight Arrow Connector 68"/>
                  <p:cNvCxnSpPr>
                    <a:stCxn id="67" idx="4"/>
                    <a:endCxn id="57" idx="1"/>
                  </p:cNvCxnSpPr>
                  <p:nvPr/>
                </p:nvCxnSpPr>
                <p:spPr>
                  <a:xfrm>
                    <a:off x="4582290" y="3151461"/>
                    <a:ext cx="610849" cy="1112821"/>
                  </a:xfrm>
                  <a:prstGeom prst="straightConnector1">
                    <a:avLst/>
                  </a:prstGeom>
                  <a:ln>
                    <a:solidFill>
                      <a:srgbClr val="00B0F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Straight Arrow Connector 69"/>
                  <p:cNvCxnSpPr>
                    <a:stCxn id="68" idx="4"/>
                    <a:endCxn id="58" idx="1"/>
                  </p:cNvCxnSpPr>
                  <p:nvPr/>
                </p:nvCxnSpPr>
                <p:spPr>
                  <a:xfrm>
                    <a:off x="6457878" y="3167904"/>
                    <a:ext cx="610849" cy="1112821"/>
                  </a:xfrm>
                  <a:prstGeom prst="straightConnector1">
                    <a:avLst/>
                  </a:prstGeom>
                  <a:ln>
                    <a:solidFill>
                      <a:srgbClr val="00B0F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8" name="Group 47"/>
                <p:cNvGrpSpPr/>
                <p:nvPr/>
              </p:nvGrpSpPr>
              <p:grpSpPr>
                <a:xfrm>
                  <a:off x="6380933" y="2593865"/>
                  <a:ext cx="1875588" cy="4709240"/>
                  <a:chOff x="8273842" y="2238067"/>
                  <a:chExt cx="1875588" cy="4709240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9252410" y="4144554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7030A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7030A0"/>
                        </a:solidFill>
                      </a:rPr>
                      <a:t>Y</a:t>
                    </a:r>
                    <a:r>
                      <a:rPr lang="en-US" sz="1200" baseline="-25000" dirty="0" smtClean="0">
                        <a:solidFill>
                          <a:srgbClr val="7030A0"/>
                        </a:solidFill>
                      </a:rPr>
                      <a:t>T</a:t>
                    </a:r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>
                  <a:xfrm>
                    <a:off x="9252410" y="6017470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FF0000"/>
                        </a:solidFill>
                      </a:rPr>
                      <a:t>X</a:t>
                    </a:r>
                    <a:r>
                      <a:rPr lang="en-US" sz="1200" baseline="-25000" dirty="0" smtClean="0">
                        <a:solidFill>
                          <a:srgbClr val="FF0000"/>
                        </a:solidFill>
                      </a:rPr>
                      <a:t>T</a:t>
                    </a:r>
                  </a:p>
                </p:txBody>
              </p:sp>
              <p:cxnSp>
                <p:nvCxnSpPr>
                  <p:cNvPr id="52" name="Straight Arrow Connector 51"/>
                  <p:cNvCxnSpPr/>
                  <p:nvPr/>
                </p:nvCxnSpPr>
                <p:spPr>
                  <a:xfrm>
                    <a:off x="8273842" y="4593030"/>
                    <a:ext cx="978568" cy="0"/>
                  </a:xfrm>
                  <a:prstGeom prst="straightConnector1">
                    <a:avLst/>
                  </a:prstGeom>
                  <a:ln>
                    <a:solidFill>
                      <a:srgbClr val="7030A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Arrow Connector 52"/>
                  <p:cNvCxnSpPr/>
                  <p:nvPr/>
                </p:nvCxnSpPr>
                <p:spPr>
                  <a:xfrm>
                    <a:off x="9696601" y="5057948"/>
                    <a:ext cx="0" cy="929837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4" name="Oval 53"/>
                  <p:cNvSpPr/>
                  <p:nvPr/>
                </p:nvSpPr>
                <p:spPr>
                  <a:xfrm>
                    <a:off x="8324417" y="2238067"/>
                    <a:ext cx="897020" cy="929837"/>
                  </a:xfrm>
                  <a:prstGeom prst="ellipse">
                    <a:avLst/>
                  </a:prstGeom>
                  <a:noFill/>
                  <a:ln>
                    <a:solidFill>
                      <a:srgbClr val="00B0F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>
                      <a:lnSpc>
                        <a:spcPct val="100000"/>
                      </a:lnSpc>
                    </a:pPr>
                    <a:r>
                      <a:rPr lang="en-US" sz="1200" dirty="0" smtClean="0">
                        <a:solidFill>
                          <a:srgbClr val="00B0F0"/>
                        </a:solidFill>
                      </a:rPr>
                      <a:t>C</a:t>
                    </a:r>
                    <a:r>
                      <a:rPr lang="en-US" sz="1200" baseline="-25000" dirty="0">
                        <a:solidFill>
                          <a:srgbClr val="00B0F0"/>
                        </a:solidFill>
                      </a:rPr>
                      <a:t>T</a:t>
                    </a:r>
                    <a:endParaRPr lang="en-US" sz="1200" baseline="-25000" dirty="0" smtClean="0">
                      <a:solidFill>
                        <a:srgbClr val="00B0F0"/>
                      </a:solidFill>
                    </a:endParaRPr>
                  </a:p>
                </p:txBody>
              </p:sp>
              <p:cxnSp>
                <p:nvCxnSpPr>
                  <p:cNvPr id="55" name="Straight Arrow Connector 54"/>
                  <p:cNvCxnSpPr>
                    <a:stCxn id="54" idx="4"/>
                    <a:endCxn id="50" idx="1"/>
                  </p:cNvCxnSpPr>
                  <p:nvPr/>
                </p:nvCxnSpPr>
                <p:spPr>
                  <a:xfrm>
                    <a:off x="8772927" y="3167904"/>
                    <a:ext cx="610849" cy="1112821"/>
                  </a:xfrm>
                  <a:prstGeom prst="straightConnector1">
                    <a:avLst/>
                  </a:prstGeom>
                  <a:ln>
                    <a:solidFill>
                      <a:srgbClr val="00B0F0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9" name="TextBox 48"/>
                <p:cNvSpPr txBox="1"/>
                <p:nvPr/>
              </p:nvSpPr>
              <p:spPr>
                <a:xfrm>
                  <a:off x="5421312" y="4211975"/>
                  <a:ext cx="990600" cy="5376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00000"/>
                    </a:lnSpc>
                  </a:pPr>
                  <a:r>
                    <a:rPr lang="en-US" sz="1200" b="1" dirty="0" smtClean="0">
                      <a:solidFill>
                        <a:srgbClr val="7030A0"/>
                      </a:solidFill>
                    </a:rPr>
                    <a:t>…</a:t>
                  </a:r>
                </a:p>
              </p:txBody>
            </p:sp>
          </p:grpSp>
          <p:cxnSp>
            <p:nvCxnSpPr>
              <p:cNvPr id="45" name="Straight Arrow Connector 44"/>
              <p:cNvCxnSpPr/>
              <p:nvPr/>
            </p:nvCxnSpPr>
            <p:spPr>
              <a:xfrm>
                <a:off x="3153165" y="2265539"/>
                <a:ext cx="949174" cy="159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Arrow Connector 45"/>
              <p:cNvCxnSpPr/>
              <p:nvPr/>
            </p:nvCxnSpPr>
            <p:spPr>
              <a:xfrm>
                <a:off x="5985197" y="2233642"/>
                <a:ext cx="949174" cy="1594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Straight Arrow Connector 40"/>
            <p:cNvCxnSpPr>
              <a:stCxn id="67" idx="7"/>
            </p:cNvCxnSpPr>
            <p:nvPr/>
          </p:nvCxnSpPr>
          <p:spPr>
            <a:xfrm flipV="1">
              <a:off x="3035831" y="1570037"/>
              <a:ext cx="1946670" cy="36068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5878512" y="1930718"/>
              <a:ext cx="1053768" cy="1727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endCxn id="54" idx="1"/>
            </p:cNvCxnSpPr>
            <p:nvPr/>
          </p:nvCxnSpPr>
          <p:spPr>
            <a:xfrm>
              <a:off x="5573712" y="1652192"/>
              <a:ext cx="1490095" cy="31075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1104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rtlCol="0" anchor="ctr"/>
      <a:lstStyle>
        <a:defPPr algn="ctr">
          <a:defRPr sz="2800" dirty="0" smtClean="0">
            <a:solidFill>
              <a:srgbClr val="7030A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lnSpc>
            <a:spcPct val="100000"/>
          </a:lnSpc>
          <a:defRPr dirty="0" err="1" smtClean="0">
            <a:solidFill>
              <a:srgbClr val="7030A0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bg1"/>
          </a:solidFill>
        </a:ln>
      </a:spPr>
      <a:bodyPr rtlCol="0" anchor="ctr"/>
      <a:lstStyle>
        <a:defPPr algn="ctr">
          <a:defRPr sz="2800" dirty="0" smtClean="0">
            <a:solidFill>
              <a:srgbClr val="7030A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sz="2400" dirty="0" err="1" smtClean="0">
            <a:solidFill>
              <a:srgbClr val="7030A0"/>
            </a:solidFill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4799</TotalTime>
  <Words>643</Words>
  <Application>Microsoft Macintosh PowerPoint</Application>
  <PresentationFormat>Custom</PresentationFormat>
  <Paragraphs>157</Paragraphs>
  <Slides>17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1_Office Theme</vt:lpstr>
      <vt:lpstr>DEFAULT</vt:lpstr>
      <vt:lpstr>Equation</vt:lpstr>
      <vt:lpstr>MathType 6.0 Equation</vt:lpstr>
      <vt:lpstr>Changepoint Detection</vt:lpstr>
      <vt:lpstr>Changepoints</vt:lpstr>
      <vt:lpstr>PowerPoint Presentation</vt:lpstr>
      <vt:lpstr>Generative Model</vt:lpstr>
      <vt:lpstr>Two Tasks</vt:lpstr>
      <vt:lpstr>Alternative Representation of Changepoints</vt:lpstr>
      <vt:lpstr>Bayesian Online Changepoint Detection</vt:lpstr>
      <vt:lpstr>Bayesian Online Changepoint Detection</vt:lpstr>
      <vt:lpstr>Run Length: Memoryless Transition</vt:lpstr>
      <vt:lpstr>Run Length: Memoried Transition</vt:lpstr>
      <vt:lpstr>Representation Shift</vt:lpstr>
      <vt:lpstr>Inference</vt:lpstr>
      <vt:lpstr>Posteriors On Generative Parameters Given Run Length</vt:lpstr>
      <vt:lpstr>Algorithm</vt:lpstr>
      <vt:lpstr>Dow Jones</vt:lpstr>
      <vt:lpstr>Coal Mine Disasters</vt:lpstr>
      <vt:lpstr>Extensions (Fun Final Projects!)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and Role Discovery In Social Networks</dc:title>
  <dc:creator>mozer</dc:creator>
  <cp:lastModifiedBy>Michael Mozer</cp:lastModifiedBy>
  <cp:revision>113</cp:revision>
  <dcterms:modified xsi:type="dcterms:W3CDTF">2013-11-19T16:58:55Z</dcterms:modified>
</cp:coreProperties>
</file>