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73" r:id="rId15"/>
    <p:sldId id="269" r:id="rId16"/>
    <p:sldId id="270" r:id="rId17"/>
    <p:sldId id="271" r:id="rId18"/>
    <p:sldId id="272" r:id="rId19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032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191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35025" indent="-203200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509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6" autoAdjust="0"/>
  </p:normalViewPr>
  <p:slideViewPr>
    <p:cSldViewPr>
      <p:cViewPr varScale="1">
        <p:scale>
          <a:sx n="97" d="100"/>
          <a:sy n="97" d="100"/>
        </p:scale>
        <p:origin x="-78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4999038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8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880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43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43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432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32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9318A497-3646-453E-90E1-79940F2F88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7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C027A5-3CE9-4B7B-B266-6BD270B808DC}" type="slidenum">
              <a:rPr lang="en-GB"/>
              <a:pPr/>
              <a:t>1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06975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89663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90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 FIGURE</a:t>
            </a:r>
            <a:br>
              <a:rPr lang="en-US" dirty="0" smtClean="0"/>
            </a:br>
            <a:r>
              <a:rPr lang="en-US" dirty="0" smtClean="0"/>
              <a:t>- mean</a:t>
            </a:r>
            <a:r>
              <a:rPr lang="en-US" baseline="0" dirty="0" smtClean="0"/>
              <a:t> switches, variance constant (light grey line)</a:t>
            </a:r>
          </a:p>
          <a:p>
            <a:r>
              <a:rPr lang="en-US" dirty="0" smtClean="0"/>
              <a:t>- solid line is prediction,</a:t>
            </a:r>
            <a:r>
              <a:rPr lang="en-US" baseline="0" dirty="0" smtClean="0"/>
              <a:t> E(X_t+1)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5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P(x_t+1 | </a:t>
            </a:r>
            <a:r>
              <a:rPr lang="en-US" dirty="0" err="1" smtClean="0"/>
              <a:t>r_t</a:t>
            </a:r>
            <a:r>
              <a:rPr lang="en-US" dirty="0" smtClean="0"/>
              <a:t>, </a:t>
            </a:r>
            <a:r>
              <a:rPr lang="en-US" dirty="0" err="1" smtClean="0"/>
              <a:t>x_t</a:t>
            </a:r>
            <a:r>
              <a:rPr lang="en-US" dirty="0" smtClean="0"/>
              <a:t>(r)</a:t>
            </a:r>
            <a:r>
              <a:rPr lang="en-US" baseline="0" dirty="0" smtClean="0"/>
              <a:t> ) is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80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both are linear in number</a:t>
            </a:r>
            <a:r>
              <a:rPr lang="en-US" baseline="0" dirty="0" smtClean="0"/>
              <a:t> of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4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8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1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39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42400" cy="1254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84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3" y="1692181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3" y="2397399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81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9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2" y="1511937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/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/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3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8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4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3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8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3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7"/>
            <a:ext cx="9042400" cy="1254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65475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17750" cy="520700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6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6"/>
            <a:ext cx="4459288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1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3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7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43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6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44"/>
            <a:ext cx="9072563" cy="5409018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oleObject" Target="../embeddings/oleObject1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80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0337" cy="591661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Changepoint</a:t>
            </a:r>
            <a:r>
              <a:rPr lang="en-GB" dirty="0" smtClean="0"/>
              <a:t> Detection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Length: </a:t>
            </a:r>
            <a:r>
              <a:rPr lang="en-US" dirty="0" err="1" smtClean="0"/>
              <a:t>Memoried</a:t>
            </a:r>
            <a:r>
              <a:rPr lang="en-US" dirty="0" smtClean="0"/>
              <a:t>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1341437"/>
            <a:ext cx="9240573" cy="5925500"/>
          </a:xfrm>
        </p:spPr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R</a:t>
            </a:r>
            <a:r>
              <a:rPr lang="en-US" baseline="-25000" dirty="0"/>
              <a:t>t-1</a:t>
            </a:r>
            <a:r>
              <a:rPr lang="en-US" dirty="0"/>
              <a:t>) </a:t>
            </a:r>
            <a:r>
              <a:rPr lang="en-US" dirty="0" smtClean="0"/>
              <a:t>depends </a:t>
            </a:r>
            <a:r>
              <a:rPr lang="en-US" dirty="0"/>
              <a:t>on </a:t>
            </a:r>
            <a:r>
              <a:rPr lang="en-US" dirty="0" smtClean="0"/>
              <a:t>run length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H(</a:t>
            </a:r>
            <a:r>
              <a:rPr lang="el-GR" dirty="0" smtClean="0"/>
              <a:t>τ</a:t>
            </a:r>
            <a:r>
              <a:rPr lang="en-US" dirty="0" smtClean="0"/>
              <a:t>): hazard function</a:t>
            </a:r>
          </a:p>
          <a:p>
            <a:pPr lvl="2"/>
            <a:r>
              <a:rPr lang="en-US" dirty="0" smtClean="0"/>
              <a:t>probability that run length =</a:t>
            </a:r>
            <a:r>
              <a:rPr lang="el-GR" dirty="0"/>
              <a:t> τ </a:t>
            </a:r>
            <a:r>
              <a:rPr lang="en-US" dirty="0" smtClean="0"/>
              <a:t>given that run length &gt;= </a:t>
            </a:r>
            <a:r>
              <a:rPr lang="el-GR" dirty="0" smtClean="0"/>
              <a:t>τ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err="1" smtClean="0"/>
              <a:t>Memoryless</a:t>
            </a:r>
            <a:r>
              <a:rPr lang="en-US" dirty="0" smtClean="0"/>
              <a:t> case</a:t>
            </a:r>
          </a:p>
          <a:p>
            <a:pPr lvl="2"/>
            <a:r>
              <a:rPr lang="en-US" dirty="0" smtClean="0"/>
              <a:t>H(</a:t>
            </a:r>
            <a:r>
              <a:rPr lang="el-GR" dirty="0"/>
              <a:t>τ</a:t>
            </a:r>
            <a:r>
              <a:rPr lang="en-US" dirty="0" smtClean="0"/>
              <a:t>) = 1/</a:t>
            </a:r>
            <a:r>
              <a:rPr lang="el-GR" dirty="0" smtClean="0"/>
              <a:t>λ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" y="2027237"/>
            <a:ext cx="770828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278312" y="2179637"/>
            <a:ext cx="7620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8765931">
            <a:off x="4720614" y="1824782"/>
            <a:ext cx="483108" cy="381000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523403"/>
              </p:ext>
            </p:extLst>
          </p:nvPr>
        </p:nvGraphicFramePr>
        <p:xfrm>
          <a:off x="4330700" y="31369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52400" imgH="241300" progId="Equation.DSMT4">
                  <p:embed/>
                </p:oleObj>
              </mc:Choice>
              <mc:Fallback>
                <p:oleObj name="Equation" r:id="rId4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0700" y="31369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400045"/>
              </p:ext>
            </p:extLst>
          </p:nvPr>
        </p:nvGraphicFramePr>
        <p:xfrm>
          <a:off x="3518811" y="4846637"/>
          <a:ext cx="304300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2209800" imgH="774700" progId="Equation.DSMT4">
                  <p:embed/>
                </p:oleObj>
              </mc:Choice>
              <mc:Fallback>
                <p:oleObj name="Equation" r:id="rId6" imgW="2209800" imgH="774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18811" y="4846637"/>
                        <a:ext cx="304300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73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716244"/>
          </a:xfrm>
        </p:spPr>
        <p:txBody>
          <a:bodyPr/>
          <a:lstStyle/>
          <a:p>
            <a:r>
              <a:rPr lang="en-US" dirty="0" smtClean="0"/>
              <a:t>Representation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960437"/>
            <a:ext cx="9240573" cy="5792525"/>
          </a:xfrm>
        </p:spPr>
        <p:txBody>
          <a:bodyPr/>
          <a:lstStyle/>
          <a:p>
            <a:r>
              <a:rPr lang="en-US" dirty="0" smtClean="0"/>
              <a:t>Cool thing about run-length representation is that </a:t>
            </a:r>
            <a:r>
              <a:rPr lang="en-US" i="1" dirty="0" smtClean="0"/>
              <a:t>even when transition is </a:t>
            </a:r>
            <a:r>
              <a:rPr lang="en-US" i="1" dirty="0" err="1" smtClean="0"/>
              <a:t>memoried</a:t>
            </a:r>
            <a:r>
              <a:rPr lang="en-US" dirty="0" smtClean="0"/>
              <a:t>, exact inference can be performed in the model.</a:t>
            </a:r>
          </a:p>
          <a:p>
            <a:pPr lvl="2"/>
            <a:r>
              <a:rPr lang="en-US" dirty="0" smtClean="0"/>
              <a:t>Whenever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=0, link form Y</a:t>
            </a:r>
            <a:r>
              <a:rPr lang="en-US" baseline="-25000" dirty="0" smtClean="0"/>
              <a:t>t-1</a:t>
            </a:r>
            <a:r>
              <a:rPr lang="en-US" dirty="0" smtClean="0"/>
              <a:t> to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is severed</a:t>
            </a:r>
          </a:p>
          <a:p>
            <a:pPr lvl="2"/>
            <a:r>
              <a:rPr lang="en-US" dirty="0" smtClean="0"/>
              <a:t>Whenever </a:t>
            </a:r>
            <a:r>
              <a:rPr lang="en-US" dirty="0" err="1" smtClean="0"/>
              <a:t>R</a:t>
            </a:r>
            <a:r>
              <a:rPr lang="en-US" baseline="-25000" dirty="0" err="1"/>
              <a:t>t</a:t>
            </a:r>
            <a:r>
              <a:rPr lang="en-US" dirty="0" smtClean="0"/>
              <a:t>&gt;0, link from </a:t>
            </a:r>
            <a:r>
              <a:rPr lang="en-US" dirty="0" err="1" smtClean="0"/>
              <a:t>R</a:t>
            </a:r>
            <a:r>
              <a:rPr lang="en-US" baseline="-25000" dirty="0" err="1"/>
              <a:t>t</a:t>
            </a:r>
            <a:r>
              <a:rPr lang="en-US" dirty="0" smtClean="0"/>
              <a:t> to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is severed</a:t>
            </a:r>
          </a:p>
          <a:p>
            <a:pPr lvl="2"/>
            <a:r>
              <a:rPr lang="en-US" dirty="0" smtClean="0"/>
              <a:t>→ </a:t>
            </a:r>
            <a:r>
              <a:rPr lang="en-US" dirty="0" smtClean="0"/>
              <a:t>messy dependence among </a:t>
            </a:r>
            <a:r>
              <a:rPr lang="en-US" dirty="0" err="1" smtClean="0"/>
              <a:t>changepoints</a:t>
            </a:r>
            <a:r>
              <a:rPr lang="en-US" dirty="0" smtClean="0"/>
              <a:t> disappears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2112" y="4760310"/>
            <a:ext cx="3894869" cy="2564846"/>
            <a:chOff x="1374043" y="1570037"/>
            <a:chExt cx="7332538" cy="4828617"/>
          </a:xfrm>
        </p:grpSpPr>
        <p:grpSp>
          <p:nvGrpSpPr>
            <p:cNvPr id="7" name="Group 6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29" name="Straight Arrow Connector 28"/>
                  <p:cNvCxnSpPr>
                    <a:stCxn id="23" idx="6"/>
                    <a:endCxn id="24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>
                    <a:stCxn id="23" idx="4"/>
                    <a:endCxn id="26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Oval 33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 smtClean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 smtClean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36" name="Straight Arrow Connector 35"/>
                  <p:cNvCxnSpPr>
                    <a:stCxn id="34" idx="4"/>
                    <a:endCxn id="24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>
                    <a:stCxn id="35" idx="4"/>
                    <a:endCxn id="25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Oval 20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T</a:t>
                    </a:r>
                    <a:endParaRPr lang="en-US" sz="1200" baseline="-25000" dirty="0" smtClean="0">
                      <a:solidFill>
                        <a:srgbClr val="00B0F0"/>
                      </a:solidFill>
                    </a:endParaRPr>
                  </a:p>
                </p:txBody>
              </p:sp>
              <p:cxnSp>
                <p:nvCxnSpPr>
                  <p:cNvPr id="22" name="Straight Arrow Connector 21"/>
                  <p:cNvCxnSpPr>
                    <a:stCxn id="21" idx="4"/>
                    <a:endCxn id="17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5421312" y="4211975"/>
                  <a:ext cx="990600" cy="5376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200" b="1" dirty="0" smtClean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12" name="Straight Arrow Connector 11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stCxn id="34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21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ight Arrow 37"/>
          <p:cNvSpPr/>
          <p:nvPr/>
        </p:nvSpPr>
        <p:spPr>
          <a:xfrm>
            <a:off x="4735512" y="5970628"/>
            <a:ext cx="609600" cy="3506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649912" y="4917818"/>
            <a:ext cx="3894869" cy="2443419"/>
            <a:chOff x="1374043" y="1798637"/>
            <a:chExt cx="7332538" cy="4600017"/>
          </a:xfrm>
        </p:grpSpPr>
        <p:grpSp>
          <p:nvGrpSpPr>
            <p:cNvPr id="44" name="Group 43"/>
            <p:cNvGrpSpPr/>
            <p:nvPr/>
          </p:nvGrpSpPr>
          <p:grpSpPr>
            <a:xfrm>
              <a:off x="1374043" y="1798637"/>
              <a:ext cx="7332538" cy="4600017"/>
              <a:chOff x="696912" y="2560637"/>
              <a:chExt cx="7559609" cy="474246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696912" y="2560637"/>
                <a:ext cx="4648196" cy="4725683"/>
                <a:chOff x="3186185" y="2221624"/>
                <a:chExt cx="4648196" cy="4725683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186185" y="4128111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 smtClean="0">
                      <a:solidFill>
                        <a:srgbClr val="7030A0"/>
                      </a:solidFill>
                    </a:rPr>
                    <a:t>1</a:t>
                  </a: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061773" y="4128111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 smtClean="0">
                      <a:solidFill>
                        <a:srgbClr val="7030A0"/>
                      </a:solidFill>
                    </a:rPr>
                    <a:t>2</a:t>
                  </a: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937361" y="414455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 smtClean="0">
                      <a:solidFill>
                        <a:srgbClr val="7030A0"/>
                      </a:solidFill>
                    </a:rPr>
                    <a:t>3</a:t>
                  </a: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186185" y="598778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 smtClean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061773" y="598778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 smtClean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6937361" y="6017470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 smtClean="0">
                      <a:solidFill>
                        <a:srgbClr val="FF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62" name="Straight Arrow Connector 61"/>
                <p:cNvCxnSpPr>
                  <a:stCxn id="56" idx="6"/>
                  <a:endCxn id="57" idx="2"/>
                </p:cNvCxnSpPr>
                <p:nvPr/>
              </p:nvCxnSpPr>
              <p:spPr>
                <a:xfrm>
                  <a:off x="4083205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5958793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>
                  <a:stCxn id="56" idx="4"/>
                  <a:endCxn id="59" idx="0"/>
                </p:cNvCxnSpPr>
                <p:nvPr/>
              </p:nvCxnSpPr>
              <p:spPr>
                <a:xfrm>
                  <a:off x="3634696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5510284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7381552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Oval 66"/>
                <p:cNvSpPr/>
                <p:nvPr/>
              </p:nvSpPr>
              <p:spPr>
                <a:xfrm>
                  <a:off x="4133780" y="222162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 smtClean="0">
                      <a:solidFill>
                        <a:srgbClr val="00B0F0"/>
                      </a:solidFill>
                    </a:rPr>
                    <a:t>2</a:t>
                  </a: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009368" y="223806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 smtClean="0">
                      <a:solidFill>
                        <a:srgbClr val="00B0F0"/>
                      </a:solidFill>
                    </a:rPr>
                    <a:t>3</a:t>
                  </a:r>
                </a:p>
              </p:txBody>
            </p:sp>
            <p:cxnSp>
              <p:nvCxnSpPr>
                <p:cNvPr id="69" name="Straight Arrow Connector 68"/>
                <p:cNvCxnSpPr>
                  <a:stCxn id="67" idx="4"/>
                  <a:endCxn id="57" idx="1"/>
                </p:cNvCxnSpPr>
                <p:nvPr/>
              </p:nvCxnSpPr>
              <p:spPr>
                <a:xfrm>
                  <a:off x="4582290" y="3151461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68" idx="4"/>
                  <a:endCxn id="58" idx="1"/>
                </p:cNvCxnSpPr>
                <p:nvPr/>
              </p:nvCxnSpPr>
              <p:spPr>
                <a:xfrm>
                  <a:off x="6457878" y="3167904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oup 47"/>
              <p:cNvGrpSpPr/>
              <p:nvPr/>
            </p:nvGrpSpPr>
            <p:grpSpPr>
              <a:xfrm>
                <a:off x="6380933" y="2593865"/>
                <a:ext cx="1875588" cy="4709240"/>
                <a:chOff x="8273842" y="2238067"/>
                <a:chExt cx="1875588" cy="470924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9252410" y="414455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 smtClean="0">
                      <a:solidFill>
                        <a:srgbClr val="7030A0"/>
                      </a:solidFill>
                    </a:rPr>
                    <a:t>T</a:t>
                  </a: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9252410" y="6017470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 smtClean="0">
                      <a:solidFill>
                        <a:srgbClr val="FF0000"/>
                      </a:solidFill>
                    </a:rPr>
                    <a:t>T</a:t>
                  </a: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8273842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9696601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Oval 53"/>
                <p:cNvSpPr/>
                <p:nvPr/>
              </p:nvSpPr>
              <p:spPr>
                <a:xfrm>
                  <a:off x="8324417" y="223806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 smtClean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 smtClean="0">
                      <a:solidFill>
                        <a:srgbClr val="00B0F0"/>
                      </a:solidFill>
                    </a:rPr>
                    <a:t>T</a:t>
                  </a:r>
                </a:p>
              </p:txBody>
            </p:sp>
            <p:cxnSp>
              <p:nvCxnSpPr>
                <p:cNvPr id="55" name="Straight Arrow Connector 54"/>
                <p:cNvCxnSpPr>
                  <a:stCxn id="54" idx="4"/>
                  <a:endCxn id="50" idx="1"/>
                </p:cNvCxnSpPr>
                <p:nvPr/>
              </p:nvCxnSpPr>
              <p:spPr>
                <a:xfrm>
                  <a:off x="8772927" y="3167904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5421312" y="4211975"/>
                <a:ext cx="990600" cy="537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200" b="1" dirty="0" smtClean="0">
                    <a:solidFill>
                      <a:srgbClr val="7030A0"/>
                    </a:solidFill>
                  </a:rPr>
                  <a:t>…</a:t>
                </a:r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>
              <a:off x="3153165" y="2265539"/>
              <a:ext cx="949174" cy="159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985197" y="2233642"/>
              <a:ext cx="949174" cy="159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stCxn id="34" idx="0"/>
          </p:cNvCxnSpPr>
          <p:nvPr/>
        </p:nvCxnSpPr>
        <p:spPr>
          <a:xfrm flipV="1">
            <a:off x="1111415" y="4522829"/>
            <a:ext cx="1281064" cy="35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ross 74"/>
          <p:cNvSpPr/>
          <p:nvPr/>
        </p:nvSpPr>
        <p:spPr>
          <a:xfrm rot="2865305">
            <a:off x="6173665" y="5972019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6" name="Cross 75"/>
          <p:cNvSpPr/>
          <p:nvPr/>
        </p:nvSpPr>
        <p:spPr>
          <a:xfrm rot="2865305">
            <a:off x="7302419" y="5506871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7" name="Cross 76"/>
          <p:cNvSpPr/>
          <p:nvPr/>
        </p:nvSpPr>
        <p:spPr>
          <a:xfrm rot="2865305">
            <a:off x="8692231" y="5992126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2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5" grpId="0" uiExpand="1" animBg="1"/>
      <p:bldP spid="76" grpId="0" uiExpand="1" animBg="1"/>
      <p:bldP spid="77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Marginal predictive distribution</a:t>
            </a:r>
          </a:p>
          <a:p>
            <a:endParaRPr lang="en-US" dirty="0"/>
          </a:p>
          <a:p>
            <a:r>
              <a:rPr lang="en-US" dirty="0" smtClean="0"/>
              <a:t>Posterior on run length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18" y="2179636"/>
            <a:ext cx="6489494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8" y="3629312"/>
            <a:ext cx="3163566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83756" y="4770437"/>
            <a:ext cx="7004556" cy="2390775"/>
            <a:chOff x="1083756" y="4770437"/>
            <a:chExt cx="7004556" cy="239077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756" y="4770437"/>
              <a:ext cx="6394956" cy="239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173912" y="5380037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2803640" y="3629312"/>
            <a:ext cx="1322272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49912" y="6422507"/>
            <a:ext cx="1905000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83756" y="4848512"/>
            <a:ext cx="1322272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27840" y="2255837"/>
            <a:ext cx="1627072" cy="53152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67729" y="3811223"/>
            <a:ext cx="1627072" cy="53152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18040" y="2255837"/>
            <a:ext cx="2312872" cy="531525"/>
          </a:xfrm>
          <a:prstGeom prst="ellipse">
            <a:avLst/>
          </a:prstGeom>
          <a:noFill/>
          <a:ln>
            <a:solidFill>
              <a:srgbClr val="FFC000"/>
            </a:solidFill>
          </a:ln>
          <a:effectLst>
            <a:glow rad="101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4705" y="5017909"/>
            <a:ext cx="2288607" cy="120032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same recursion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step used for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HMM updates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9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Posteriors On Generative Parameters</a:t>
            </a:r>
            <a:br>
              <a:rPr lang="en-US" dirty="0"/>
            </a:br>
            <a:r>
              <a:rPr lang="en-US" dirty="0"/>
              <a:t>Given Run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7730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          requires </a:t>
            </a:r>
            <a:r>
              <a:rPr lang="en-US" dirty="0" smtClean="0"/>
              <a:t>generative </a:t>
            </a:r>
            <a:r>
              <a:rPr lang="en-US" dirty="0" smtClean="0"/>
              <a:t>parameters of run</a:t>
            </a:r>
            <a:endParaRPr lang="en-US" dirty="0" smtClean="0"/>
          </a:p>
          <a:p>
            <a:r>
              <a:rPr lang="en-US" dirty="0" smtClean="0"/>
              <a:t>E.g., If r</a:t>
            </a:r>
            <a:r>
              <a:rPr lang="en-US" baseline="-25000" dirty="0" smtClean="0"/>
              <a:t>8</a:t>
            </a:r>
            <a:r>
              <a:rPr lang="en-US" dirty="0" smtClean="0"/>
              <a:t>=3, then x</a:t>
            </a:r>
            <a:r>
              <a:rPr lang="en-US" baseline="-25000" dirty="0" smtClean="0"/>
              <a:t>5</a:t>
            </a:r>
            <a:r>
              <a:rPr lang="en-US" dirty="0" smtClean="0"/>
              <a:t>, x</a:t>
            </a:r>
            <a:r>
              <a:rPr lang="en-US" baseline="-25000" dirty="0" smtClean="0"/>
              <a:t>6</a:t>
            </a:r>
            <a:r>
              <a:rPr lang="en-US" dirty="0" smtClean="0"/>
              <a:t>, x</a:t>
            </a:r>
            <a:r>
              <a:rPr lang="en-US" baseline="-25000" dirty="0" smtClean="0"/>
              <a:t>7</a:t>
            </a:r>
            <a:r>
              <a:rPr lang="en-US" dirty="0" smtClean="0"/>
              <a:t> are relevant for predicting x</a:t>
            </a:r>
            <a:r>
              <a:rPr lang="en-US" baseline="-25000" dirty="0" smtClean="0"/>
              <a:t>8</a:t>
            </a:r>
          </a:p>
          <a:p>
            <a:r>
              <a:rPr lang="en-US" dirty="0" smtClean="0"/>
              <a:t>Suppose x is Gaussian with </a:t>
            </a:r>
            <a:r>
              <a:rPr lang="en-US" dirty="0" err="1" smtClean="0"/>
              <a:t>nonstationary</a:t>
            </a:r>
            <a:r>
              <a:rPr lang="en-US" dirty="0" smtClean="0"/>
              <a:t> mean</a:t>
            </a:r>
          </a:p>
          <a:p>
            <a:pPr lvl="1"/>
            <a:r>
              <a:rPr lang="en-US" dirty="0" smtClean="0"/>
              <a:t>Start with prior, </a:t>
            </a:r>
          </a:p>
          <a:p>
            <a:pPr lvl="1"/>
            <a:r>
              <a:rPr lang="en-US" dirty="0" smtClean="0"/>
              <a:t>Compute likelihood </a:t>
            </a:r>
          </a:p>
          <a:p>
            <a:pPr lvl="1"/>
            <a:r>
              <a:rPr lang="en-US" dirty="0" smtClean="0"/>
              <a:t>Because x’s are assumed conditionally independent, computation can be done incrementally</a:t>
            </a:r>
          </a:p>
          <a:p>
            <a:pPr marL="604677" lvl="3" indent="0">
              <a:buNone/>
            </a:pPr>
            <a:endParaRPr lang="en-US" dirty="0" smtClean="0"/>
          </a:p>
          <a:p>
            <a:pPr marL="604677" lvl="3" indent="0">
              <a:buNone/>
            </a:pPr>
            <a:r>
              <a:rPr lang="en-US" dirty="0" smtClean="0"/>
              <a:t>With conjugate priors, it’s all simple bookkeeping of </a:t>
            </a:r>
            <a:r>
              <a:rPr lang="en-US" i="1" dirty="0" smtClean="0"/>
              <a:t>sufficiency statistics</a:t>
            </a: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195262"/>
              </p:ext>
            </p:extLst>
          </p:nvPr>
        </p:nvGraphicFramePr>
        <p:xfrm>
          <a:off x="534352" y="1493837"/>
          <a:ext cx="19913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1422400" imgH="381000" progId="Equation.DSMT4">
                  <p:embed/>
                </p:oleObj>
              </mc:Choice>
              <mc:Fallback>
                <p:oleObj name="Equation" r:id="rId3" imgW="14224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4352" y="1493837"/>
                        <a:ext cx="199136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215373"/>
              </p:ext>
            </p:extLst>
          </p:nvPr>
        </p:nvGraphicFramePr>
        <p:xfrm>
          <a:off x="3363912" y="3627437"/>
          <a:ext cx="7635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546100" imgH="292100" progId="Equation.DSMT4">
                  <p:embed/>
                </p:oleObj>
              </mc:Choice>
              <mc:Fallback>
                <p:oleObj name="Equation" r:id="rId5" imgW="5461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3912" y="3627437"/>
                        <a:ext cx="763587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02092"/>
              </p:ext>
            </p:extLst>
          </p:nvPr>
        </p:nvGraphicFramePr>
        <p:xfrm>
          <a:off x="3952875" y="4237037"/>
          <a:ext cx="20780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1485900" imgH="368300" progId="Equation.DSMT4">
                  <p:embed/>
                </p:oleObj>
              </mc:Choice>
              <mc:Fallback>
                <p:oleObj name="Equation" r:id="rId7" imgW="14859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2875" y="4237037"/>
                        <a:ext cx="2078037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698899"/>
              </p:ext>
            </p:extLst>
          </p:nvPr>
        </p:nvGraphicFramePr>
        <p:xfrm>
          <a:off x="1001712" y="5861392"/>
          <a:ext cx="4025900" cy="46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3175000" imgH="368300" progId="Equation.DSMT4">
                  <p:embed/>
                </p:oleObj>
              </mc:Choice>
              <mc:Fallback>
                <p:oleObj name="Equation" r:id="rId9" imgW="31750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1712" y="5861392"/>
                        <a:ext cx="4025900" cy="467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73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6022" y="6103937"/>
            <a:ext cx="9240573" cy="1257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Space complexity is...     Time complexity is …</a:t>
            </a:r>
          </a:p>
          <a:p>
            <a:r>
              <a:rPr lang="en-US" dirty="0" smtClean="0"/>
              <a:t>linear in number of data points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" y="1112837"/>
            <a:ext cx="424815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2" y="1112837"/>
            <a:ext cx="41148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7712" y="1722437"/>
            <a:ext cx="1192178" cy="6514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sufficient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statistics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8512" y="1646237"/>
            <a:ext cx="1143000" cy="685800"/>
          </a:xfrm>
          <a:prstGeom prst="rect">
            <a:avLst/>
          </a:prstGeom>
          <a:solidFill>
            <a:srgbClr val="660066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69112" y="1341437"/>
            <a:ext cx="1981200" cy="1371600"/>
          </a:xfrm>
          <a:prstGeom prst="rect">
            <a:avLst/>
          </a:prstGeom>
          <a:solidFill>
            <a:srgbClr val="660066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 Jones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" y="1570037"/>
            <a:ext cx="908685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59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Mine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2236787"/>
            <a:ext cx="91154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78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Extensions</a:t>
            </a:r>
            <a:br>
              <a:rPr lang="en-US" dirty="0" smtClean="0"/>
            </a:br>
            <a:r>
              <a:rPr lang="en-US" dirty="0" smtClean="0"/>
              <a:t>(Fun Final Projects!)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Inference on </a:t>
            </a:r>
            <a:r>
              <a:rPr lang="en-US" dirty="0" err="1" smtClean="0"/>
              <a:t>changepoint</a:t>
            </a:r>
            <a:r>
              <a:rPr lang="en-US" dirty="0" smtClean="0"/>
              <a:t> prior </a:t>
            </a:r>
            <a:r>
              <a:rPr lang="el-GR" dirty="0" smtClean="0"/>
              <a:t>λ</a:t>
            </a:r>
            <a:r>
              <a:rPr lang="en-US" dirty="0" smtClean="0"/>
              <a:t> for </a:t>
            </a:r>
            <a:r>
              <a:rPr lang="en-US" dirty="0" err="1" smtClean="0"/>
              <a:t>memoryless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2. Inference on hazard function for </a:t>
            </a:r>
            <a:r>
              <a:rPr lang="en-US" dirty="0" err="1" smtClean="0"/>
              <a:t>memoried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3. Can run-length representation trick be used for efficient offline inference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This algorithm is like the forward (α) computation of forward-backward </a:t>
            </a:r>
          </a:p>
          <a:p>
            <a:pPr lvl="1"/>
            <a:r>
              <a:rPr lang="en-US" dirty="0" smtClean="0"/>
              <a:t>My hunch is you can combine this with a backward calculation and do </a:t>
            </a:r>
            <a:r>
              <a:rPr lang="en-US" smtClean="0"/>
              <a:t>offline inference.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1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Changepoints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Observed time </a:t>
            </a:r>
            <a:r>
              <a:rPr lang="en-US" dirty="0" smtClean="0"/>
              <a:t>series</a:t>
            </a:r>
          </a:p>
          <a:p>
            <a:pPr lvl="3"/>
            <a:r>
              <a:rPr lang="en-US" dirty="0" smtClean="0"/>
              <a:t>stock market prices</a:t>
            </a:r>
          </a:p>
          <a:p>
            <a:pPr lvl="3"/>
            <a:r>
              <a:rPr lang="en-US" dirty="0" smtClean="0"/>
              <a:t>factory accidents</a:t>
            </a:r>
          </a:p>
          <a:p>
            <a:pPr lvl="3"/>
            <a:r>
              <a:rPr lang="en-US" dirty="0" smtClean="0"/>
              <a:t>medical monitoring</a:t>
            </a:r>
            <a:endParaRPr lang="en-US" dirty="0" smtClean="0"/>
          </a:p>
          <a:p>
            <a:r>
              <a:rPr lang="en-US" dirty="0" smtClean="0"/>
              <a:t>Dynamics over an interval are produced by some stationary generative process</a:t>
            </a:r>
          </a:p>
          <a:p>
            <a:pPr lvl="3"/>
            <a:r>
              <a:rPr lang="en-US" dirty="0" smtClean="0"/>
              <a:t>stationary = parameters constant</a:t>
            </a:r>
          </a:p>
          <a:p>
            <a:r>
              <a:rPr lang="en-US" dirty="0" err="1" smtClean="0"/>
              <a:t>Changepoint</a:t>
            </a:r>
            <a:r>
              <a:rPr lang="en-US" dirty="0" smtClean="0"/>
              <a:t> = Time at which generative dynamics of generative process switch</a:t>
            </a:r>
          </a:p>
          <a:p>
            <a:pPr lvl="3"/>
            <a:r>
              <a:rPr lang="en-US" dirty="0" smtClean="0"/>
              <a:t>Latent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9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ozer\Desktop\Shared\ProbabilisticModels\lectures\changepoin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" y="0"/>
            <a:ext cx="10079567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74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Model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374043" y="1570037"/>
            <a:ext cx="7332538" cy="4828617"/>
            <a:chOff x="1374043" y="1570037"/>
            <a:chExt cx="7332538" cy="4828617"/>
          </a:xfrm>
        </p:grpSpPr>
        <p:grpSp>
          <p:nvGrpSpPr>
            <p:cNvPr id="16" name="Group 15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 smtClean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 smtClean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 smtClean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 smtClean="0">
                        <a:solidFill>
                          <a:srgbClr val="FF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 smtClean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 smtClean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11" name="Straight Arrow Connector 10"/>
                  <p:cNvCxnSpPr>
                    <a:stCxn id="5" idx="6"/>
                    <a:endCxn id="6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>
                    <a:stCxn id="5" idx="4"/>
                    <a:endCxn id="8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 smtClean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 smtClean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20" name="Straight Arrow Connector 19"/>
                  <p:cNvCxnSpPr>
                    <a:stCxn id="17" idx="4"/>
                    <a:endCxn id="6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>
                    <a:stCxn id="18" idx="4"/>
                    <a:endCxn id="7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31" name="Oval 30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 smtClean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 smtClean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Oval 34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>
                        <a:solidFill>
                          <a:srgbClr val="00B0F0"/>
                        </a:solidFill>
                      </a:rPr>
                      <a:t>T</a:t>
                    </a:r>
                    <a:endParaRPr lang="en-US" sz="2600" baseline="-25000" dirty="0" smtClean="0">
                      <a:solidFill>
                        <a:srgbClr val="00B0F0"/>
                      </a:solidFill>
                    </a:endParaRPr>
                  </a:p>
                </p:txBody>
              </p:sp>
              <p:cxnSp>
                <p:nvCxnSpPr>
                  <p:cNvPr id="36" name="Straight Arrow Connector 35"/>
                  <p:cNvCxnSpPr>
                    <a:stCxn id="35" idx="4"/>
                    <a:endCxn id="31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TextBox 39"/>
                <p:cNvSpPr txBox="1"/>
                <p:nvPr/>
              </p:nvSpPr>
              <p:spPr>
                <a:xfrm>
                  <a:off x="5421312" y="4211975"/>
                  <a:ext cx="990600" cy="6360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600" b="1" dirty="0" smtClean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4" name="Straight Arrow Connector 3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>
              <a:stCxn id="17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5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787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83" y="3036640"/>
            <a:ext cx="9240573" cy="4781797"/>
          </a:xfrm>
        </p:spPr>
        <p:txBody>
          <a:bodyPr>
            <a:normAutofit/>
          </a:bodyPr>
          <a:lstStyle/>
          <a:p>
            <a:r>
              <a:rPr lang="en-US" dirty="0" smtClean="0"/>
              <a:t>Online detection</a:t>
            </a:r>
          </a:p>
          <a:p>
            <a:pPr lvl="2"/>
            <a:r>
              <a:rPr lang="en-US" dirty="0" smtClean="0"/>
              <a:t>P(C</a:t>
            </a:r>
            <a:r>
              <a:rPr lang="en-US" baseline="-25000" dirty="0" smtClean="0"/>
              <a:t>t</a:t>
            </a:r>
            <a:r>
              <a:rPr lang="en-US" dirty="0" smtClean="0"/>
              <a:t>|X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Offline detection</a:t>
            </a:r>
          </a:p>
          <a:p>
            <a:pPr lvl="2"/>
            <a:r>
              <a:rPr lang="en-US" dirty="0" smtClean="0"/>
              <a:t>P(C</a:t>
            </a:r>
            <a:r>
              <a:rPr lang="en-US" baseline="-25000" dirty="0" smtClean="0"/>
              <a:t>t</a:t>
            </a:r>
            <a:r>
              <a:rPr lang="en-US" dirty="0" smtClean="0"/>
              <a:t>|X</a:t>
            </a:r>
            <a:r>
              <a:rPr lang="en-US" baseline="-25000" dirty="0" smtClean="0"/>
              <a:t>1</a:t>
            </a:r>
            <a:r>
              <a:rPr lang="en-US" dirty="0" smtClean="0"/>
              <a:t>,…X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assume parametric model of P(Y</a:t>
            </a:r>
            <a:r>
              <a:rPr lang="en-US" baseline="-25000" dirty="0" smtClean="0"/>
              <a:t>t</a:t>
            </a:r>
            <a:r>
              <a:rPr lang="en-US" dirty="0" smtClean="0"/>
              <a:t>|Y</a:t>
            </a:r>
            <a:r>
              <a:rPr lang="en-US" baseline="-25000" dirty="0" smtClean="0"/>
              <a:t>t-1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require inference on </a:t>
            </a:r>
            <a:r>
              <a:rPr lang="en-US" dirty="0"/>
              <a:t>{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712886" y="1543637"/>
            <a:ext cx="4779202" cy="2998200"/>
            <a:chOff x="696912" y="2560637"/>
            <a:chExt cx="7559609" cy="4742468"/>
          </a:xfrm>
        </p:grpSpPr>
        <p:grpSp>
          <p:nvGrpSpPr>
            <p:cNvPr id="39" name="Group 38"/>
            <p:cNvGrpSpPr/>
            <p:nvPr/>
          </p:nvGrpSpPr>
          <p:grpSpPr>
            <a:xfrm>
              <a:off x="696912" y="2560637"/>
              <a:ext cx="4648196" cy="4725683"/>
              <a:chOff x="3186185" y="2221624"/>
              <a:chExt cx="4648196" cy="472568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186185" y="4128111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 smtClean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1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061773" y="4128111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937361" y="414455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3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186185" y="598778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061773" y="598778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937361" y="6017470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11" name="Straight Arrow Connector 10"/>
              <p:cNvCxnSpPr>
                <a:stCxn id="5" idx="6"/>
                <a:endCxn id="6" idx="2"/>
              </p:cNvCxnSpPr>
              <p:nvPr/>
            </p:nvCxnSpPr>
            <p:spPr>
              <a:xfrm>
                <a:off x="4083205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958793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5" idx="4"/>
                <a:endCxn id="8" idx="0"/>
              </p:cNvCxnSpPr>
              <p:nvPr/>
            </p:nvCxnSpPr>
            <p:spPr>
              <a:xfrm>
                <a:off x="3634696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510284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381552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4133780" y="222162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 smtClean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2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009368" y="223806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 smtClean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3</a:t>
                </a:r>
              </a:p>
            </p:txBody>
          </p:sp>
          <p:cxnSp>
            <p:nvCxnSpPr>
              <p:cNvPr id="20" name="Straight Arrow Connector 19"/>
              <p:cNvCxnSpPr>
                <a:stCxn id="17" idx="4"/>
                <a:endCxn id="6" idx="1"/>
              </p:cNvCxnSpPr>
              <p:nvPr/>
            </p:nvCxnSpPr>
            <p:spPr>
              <a:xfrm>
                <a:off x="4582290" y="3151461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8" idx="4"/>
                <a:endCxn id="7" idx="1"/>
              </p:cNvCxnSpPr>
              <p:nvPr/>
            </p:nvCxnSpPr>
            <p:spPr>
              <a:xfrm>
                <a:off x="6457878" y="3167904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380933" y="2593865"/>
              <a:ext cx="1875588" cy="4709240"/>
              <a:chOff x="8273842" y="2238067"/>
              <a:chExt cx="1875588" cy="470924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252410" y="414455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T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252410" y="6017470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T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8273842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9696601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8324417" y="223806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 smtClean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T</a:t>
                </a:r>
                <a:endParaRPr lang="en-US" baseline="-25000" dirty="0" smtClean="0">
                  <a:solidFill>
                    <a:srgbClr val="00B0F0"/>
                  </a:solidFill>
                </a:endParaRPr>
              </a:p>
            </p:txBody>
          </p:sp>
          <p:cxnSp>
            <p:nvCxnSpPr>
              <p:cNvPr id="36" name="Straight Arrow Connector 35"/>
              <p:cNvCxnSpPr>
                <a:stCxn id="35" idx="4"/>
                <a:endCxn id="31" idx="1"/>
              </p:cNvCxnSpPr>
              <p:nvPr/>
            </p:nvCxnSpPr>
            <p:spPr>
              <a:xfrm>
                <a:off x="8772927" y="3167904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421311" y="4211975"/>
              <a:ext cx="990601" cy="584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1" dirty="0" smtClean="0">
                  <a:solidFill>
                    <a:srgbClr val="7030A0"/>
                  </a:solidFill>
                </a:rPr>
                <a:t>…</a:t>
              </a:r>
            </a:p>
          </p:txBody>
        </p:sp>
      </p:grpSp>
      <p:cxnSp>
        <p:nvCxnSpPr>
          <p:cNvPr id="16" name="Straight Arrow Connector 15"/>
          <p:cNvCxnSpPr>
            <a:stCxn id="17" idx="6"/>
            <a:endCxn id="18" idx="2"/>
          </p:cNvCxnSpPr>
          <p:nvPr/>
        </p:nvCxnSpPr>
        <p:spPr>
          <a:xfrm>
            <a:off x="5879056" y="1837560"/>
            <a:ext cx="618653" cy="10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5" idx="2"/>
          </p:cNvCxnSpPr>
          <p:nvPr/>
        </p:nvCxnSpPr>
        <p:spPr>
          <a:xfrm>
            <a:off x="7699662" y="1858566"/>
            <a:ext cx="638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7"/>
          </p:cNvCxnSpPr>
          <p:nvPr/>
        </p:nvCxnSpPr>
        <p:spPr>
          <a:xfrm flipV="1">
            <a:off x="5796006" y="1341437"/>
            <a:ext cx="979055" cy="28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78712" y="1485581"/>
            <a:ext cx="883451" cy="263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5" idx="1"/>
          </p:cNvCxnSpPr>
          <p:nvPr/>
        </p:nvCxnSpPr>
        <p:spPr>
          <a:xfrm>
            <a:off x="7554912" y="1112837"/>
            <a:ext cx="866449" cy="537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9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Representation of </a:t>
            </a:r>
            <a:r>
              <a:rPr lang="en-US" dirty="0" err="1" smtClean="0"/>
              <a:t>Changepoints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265237"/>
            <a:ext cx="4452276" cy="6095999"/>
          </a:xfrm>
          <a:ln>
            <a:noFill/>
          </a:ln>
        </p:spPr>
        <p:txBody>
          <a:bodyPr/>
          <a:lstStyle/>
          <a:p>
            <a:r>
              <a:rPr lang="en-US" dirty="0" smtClean="0"/>
              <a:t>Run</a:t>
            </a:r>
          </a:p>
          <a:p>
            <a:pPr lvl="2"/>
            <a:r>
              <a:rPr lang="en-US" dirty="0" smtClean="0"/>
              <a:t>Number of time steps during which generative process is stationary</a:t>
            </a:r>
          </a:p>
          <a:p>
            <a:r>
              <a:rPr lang="en-US" dirty="0" smtClean="0"/>
              <a:t>E.g.,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Q </a:t>
            </a:r>
            <a:r>
              <a:rPr lang="en-US" dirty="0" err="1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      4                     9                 3</a:t>
            </a:r>
          </a:p>
          <a:p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: how long is the </a:t>
            </a:r>
            <a:r>
              <a:rPr lang="en-US" dirty="0" smtClean="0"/>
              <a:t>run</a:t>
            </a:r>
            <a:br>
              <a:rPr lang="en-US" dirty="0" smtClean="0"/>
            </a:br>
            <a:r>
              <a:rPr lang="en-US" dirty="0" smtClean="0"/>
              <a:t>up-to-but-not-including </a:t>
            </a:r>
            <a:r>
              <a:rPr lang="en-US" dirty="0" smtClean="0"/>
              <a:t>time t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382712" y="3592725"/>
            <a:ext cx="4572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2868615" y="3097425"/>
            <a:ext cx="457200" cy="1905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087812" y="3859427"/>
            <a:ext cx="457200" cy="381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2" y="1476992"/>
            <a:ext cx="474125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65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Online </a:t>
            </a:r>
            <a:r>
              <a:rPr lang="en-US" dirty="0" err="1" smtClean="0"/>
              <a:t>Changepoint</a:t>
            </a:r>
            <a:r>
              <a:rPr lang="en-US" dirty="0" smtClean="0"/>
              <a:t>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/>
              <a:t> </a:t>
            </a:r>
            <a:r>
              <a:rPr lang="en-US" dirty="0" smtClean="0"/>
              <a:t>is a random variable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 {1, 2, 3, …, t}</a:t>
            </a:r>
          </a:p>
          <a:p>
            <a:r>
              <a:rPr lang="en-US" dirty="0" smtClean="0"/>
              <a:t>Compute posterior </a:t>
            </a:r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</a:p>
          <a:p>
            <a:r>
              <a:rPr lang="en-US" dirty="0"/>
              <a:t>T</a:t>
            </a:r>
            <a:r>
              <a:rPr lang="en-US" dirty="0" smtClean="0"/>
              <a:t>ransitions</a:t>
            </a:r>
          </a:p>
          <a:p>
            <a:pPr lvl="3"/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 smtClean="0"/>
              <a:t>= R</a:t>
            </a:r>
            <a:r>
              <a:rPr lang="en-US" baseline="-25000" dirty="0" smtClean="0"/>
              <a:t>t-1 </a:t>
            </a:r>
            <a:r>
              <a:rPr lang="en-US" dirty="0" smtClean="0"/>
              <a:t>+ 1</a:t>
            </a:r>
          </a:p>
          <a:p>
            <a:pPr lvl="3"/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 smtClean="0"/>
              <a:t>= </a:t>
            </a:r>
            <a:r>
              <a:rPr lang="en-US" dirty="0"/>
              <a:t>0 </a:t>
            </a:r>
            <a:endParaRPr lang="en-US" dirty="0" smtClean="0"/>
          </a:p>
          <a:p>
            <a:pPr lvl="2"/>
            <a:r>
              <a:rPr lang="en-US" dirty="0" smtClean="0"/>
              <a:t>Otherwise, P(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R</a:t>
            </a:r>
            <a:r>
              <a:rPr lang="en-US" baseline="-25000" dirty="0" smtClean="0"/>
              <a:t>t-1</a:t>
            </a:r>
            <a:r>
              <a:rPr lang="en-US" dirty="0" smtClean="0"/>
              <a:t>) = 0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35637" y="1827212"/>
            <a:ext cx="3581400" cy="4914900"/>
            <a:chOff x="5735637" y="1827212"/>
            <a:chExt cx="3581400" cy="49149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5637" y="1827212"/>
              <a:ext cx="3571875" cy="157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2312" y="3551237"/>
              <a:ext cx="3514725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2312" y="5303837"/>
              <a:ext cx="345757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81850"/>
              </p:ext>
            </p:extLst>
          </p:nvPr>
        </p:nvGraphicFramePr>
        <p:xfrm>
          <a:off x="1229191" y="2202050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177800" imgH="177800" progId="Equation.DSMT4">
                  <p:embed/>
                </p:oleObj>
              </mc:Choice>
              <mc:Fallback>
                <p:oleObj name="Equation" r:id="rId7" imgW="177800" imgH="17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9191" y="2202050"/>
                        <a:ext cx="222250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86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Online </a:t>
            </a:r>
            <a:r>
              <a:rPr lang="en-US" dirty="0" err="1" smtClean="0"/>
              <a:t>Changepoint</a:t>
            </a:r>
            <a:r>
              <a:rPr lang="en-US" dirty="0" smtClean="0"/>
              <a:t> Detection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8" y="1570038"/>
            <a:ext cx="1003369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3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Length: </a:t>
            </a:r>
            <a:r>
              <a:rPr lang="en-US" dirty="0" err="1" smtClean="0"/>
              <a:t>Memoryless</a:t>
            </a:r>
            <a:r>
              <a:rPr lang="en-US" dirty="0" smtClean="0"/>
              <a:t>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R</a:t>
            </a:r>
            <a:r>
              <a:rPr lang="en-US" baseline="-25000" dirty="0"/>
              <a:t>t-1</a:t>
            </a:r>
            <a:r>
              <a:rPr lang="en-US" dirty="0" smtClean="0"/>
              <a:t>) doesn’t depend on how long the run is</a:t>
            </a:r>
          </a:p>
          <a:p>
            <a:pPr lvl="2"/>
            <a:r>
              <a:rPr lang="en-US" dirty="0" smtClean="0"/>
              <a:t>P(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r+s</a:t>
            </a:r>
            <a:r>
              <a:rPr lang="en-US" dirty="0" smtClean="0"/>
              <a:t> |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≥ s) = </a:t>
            </a:r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&gt; </a:t>
            </a:r>
            <a:r>
              <a:rPr lang="en-US" dirty="0" smtClean="0"/>
              <a:t>r) </a:t>
            </a:r>
          </a:p>
          <a:p>
            <a:r>
              <a:rPr lang="en-US" dirty="0" smtClean="0"/>
              <a:t>Geometric distribution</a:t>
            </a:r>
          </a:p>
          <a:p>
            <a:pPr lvl="2"/>
            <a:r>
              <a:rPr lang="en-US" dirty="0" smtClean="0"/>
              <a:t>P(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 </a:t>
            </a:r>
            <a:r>
              <a:rPr lang="en-US" dirty="0"/>
              <a:t>| R</a:t>
            </a:r>
            <a:r>
              <a:rPr lang="en-US" baseline="-25000" dirty="0"/>
              <a:t>t-1</a:t>
            </a:r>
            <a:r>
              <a:rPr lang="en-US" dirty="0"/>
              <a:t> = r) = </a:t>
            </a:r>
            <a:r>
              <a:rPr lang="en-US" dirty="0" smtClean="0"/>
              <a:t>1/</a:t>
            </a:r>
            <a:r>
              <a:rPr lang="el-GR" dirty="0" smtClean="0"/>
              <a:t>λ</a:t>
            </a:r>
            <a:endParaRPr lang="en-US" dirty="0" smtClean="0"/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= r+1 | R</a:t>
            </a:r>
            <a:r>
              <a:rPr lang="en-US" baseline="-25000" dirty="0"/>
              <a:t>t-1</a:t>
            </a:r>
            <a:r>
              <a:rPr lang="en-US" dirty="0"/>
              <a:t> = r) = 1 – 1/</a:t>
            </a:r>
            <a:r>
              <a:rPr lang="el-GR" dirty="0"/>
              <a:t>λ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3760788"/>
            <a:ext cx="28575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309908" y="3364336"/>
            <a:ext cx="3733800" cy="3141311"/>
            <a:chOff x="6183312" y="4237037"/>
            <a:chExt cx="3733800" cy="3141311"/>
          </a:xfrm>
        </p:grpSpPr>
        <p:pic>
          <p:nvPicPr>
            <p:cNvPr id="5123" name="Picture 3" descr="C:\Users\mozer\Desktop\Clipboard0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3312" y="4237037"/>
              <a:ext cx="3733800" cy="3141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926512" y="4465637"/>
              <a:ext cx="228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774112" y="4642642"/>
                  <a:ext cx="488403" cy="8897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b="0" dirty="0" smtClean="0">
                    <a:solidFill>
                      <a:schemeClr val="tx1"/>
                    </a:solidFill>
                    <a:ea typeface="Cambria Math"/>
                  </a:endParaRPr>
                </a:p>
                <a:p>
                  <a:pPr>
                    <a:lnSpc>
                      <a:spcPct val="100000"/>
                    </a:lnSpc>
                  </a:pPr>
                  <a:endParaRPr lang="en-US" dirty="0" err="1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4112" y="4642642"/>
                  <a:ext cx="488403" cy="8897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Oval 6"/>
          <p:cNvSpPr/>
          <p:nvPr/>
        </p:nvSpPr>
        <p:spPr>
          <a:xfrm rot="19813560">
            <a:off x="1662546" y="4913100"/>
            <a:ext cx="1191363" cy="427982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1542505">
            <a:off x="3042712" y="4923563"/>
            <a:ext cx="875675" cy="427982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81171" y="4945969"/>
            <a:ext cx="3894869" cy="2564846"/>
            <a:chOff x="1374043" y="1570037"/>
            <a:chExt cx="7332538" cy="4828617"/>
          </a:xfrm>
        </p:grpSpPr>
        <p:grpSp>
          <p:nvGrpSpPr>
            <p:cNvPr id="40" name="Group 39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smtClean="0">
                        <a:solidFill>
                          <a:srgbClr val="FF0000"/>
                        </a:solidFill>
                      </a:rPr>
                      <a:t>1</a:t>
                    </a:r>
                    <a:endParaRPr lang="en-US" sz="1200" baseline="-25000" dirty="0" smtClean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62" name="Straight Arrow Connector 61"/>
                  <p:cNvCxnSpPr>
                    <a:stCxn id="56" idx="6"/>
                    <a:endCxn id="57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/>
                  <p:cNvCxnSpPr>
                    <a:stCxn id="56" idx="4"/>
                    <a:endCxn id="59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Oval 66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 smtClean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 smtClean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69" name="Straight Arrow Connector 68"/>
                  <p:cNvCxnSpPr>
                    <a:stCxn id="67" idx="4"/>
                    <a:endCxn id="57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>
                    <a:stCxn id="68" idx="4"/>
                    <a:endCxn id="58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 smtClean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 smtClean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Oval 53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 smtClean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T</a:t>
                    </a:r>
                    <a:endParaRPr lang="en-US" sz="1200" baseline="-25000" dirty="0" smtClean="0">
                      <a:solidFill>
                        <a:srgbClr val="00B0F0"/>
                      </a:solidFill>
                    </a:endParaRPr>
                  </a:p>
                </p:txBody>
              </p:sp>
              <p:cxnSp>
                <p:nvCxnSpPr>
                  <p:cNvPr id="55" name="Straight Arrow Connector 54"/>
                  <p:cNvCxnSpPr>
                    <a:stCxn id="54" idx="4"/>
                    <a:endCxn id="50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5421312" y="4211975"/>
                  <a:ext cx="990600" cy="5376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200" b="1" dirty="0" smtClean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45" name="Straight Arrow Connector 44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Arrow Connector 40"/>
            <p:cNvCxnSpPr>
              <a:stCxn id="67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54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110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00000"/>
          </a:lnSpc>
          <a:defRPr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4799</TotalTime>
  <Words>643</Words>
  <Application>Microsoft Macintosh PowerPoint</Application>
  <PresentationFormat>Custom</PresentationFormat>
  <Paragraphs>157</Paragraphs>
  <Slides>17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1_Office Theme</vt:lpstr>
      <vt:lpstr>DEFAULT</vt:lpstr>
      <vt:lpstr>Equation</vt:lpstr>
      <vt:lpstr>MathType 6.0 Equation</vt:lpstr>
      <vt:lpstr>Changepoint Detection</vt:lpstr>
      <vt:lpstr>Changepoints</vt:lpstr>
      <vt:lpstr>PowerPoint Presentation</vt:lpstr>
      <vt:lpstr>Generative Model</vt:lpstr>
      <vt:lpstr>Two Tasks</vt:lpstr>
      <vt:lpstr>Alternative Representation of Changepoints</vt:lpstr>
      <vt:lpstr>Bayesian Online Changepoint Detection</vt:lpstr>
      <vt:lpstr>Bayesian Online Changepoint Detection</vt:lpstr>
      <vt:lpstr>Run Length: Memoryless Transition</vt:lpstr>
      <vt:lpstr>Run Length: Memoried Transition</vt:lpstr>
      <vt:lpstr>Representation Shift</vt:lpstr>
      <vt:lpstr>Inference</vt:lpstr>
      <vt:lpstr>Posteriors On Generative Parameters Given Run Length</vt:lpstr>
      <vt:lpstr>Algorithm</vt:lpstr>
      <vt:lpstr>Dow Jones</vt:lpstr>
      <vt:lpstr>Coal Mine Disasters</vt:lpstr>
      <vt:lpstr>Extensions (Fun Final Projects!)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and Role Discovery In Social Networks</dc:title>
  <dc:creator>mozer</dc:creator>
  <cp:lastModifiedBy>Michael Mozer</cp:lastModifiedBy>
  <cp:revision>113</cp:revision>
  <dcterms:modified xsi:type="dcterms:W3CDTF">2013-11-19T16:58:55Z</dcterms:modified>
</cp:coreProperties>
</file>