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6" r:id="rId1"/>
    <p:sldMasterId id="2147483700" r:id="rId2"/>
  </p:sldMasterIdLst>
  <p:notesMasterIdLst>
    <p:notesMasterId r:id="rId31"/>
  </p:notesMasterIdLst>
  <p:sldIdLst>
    <p:sldId id="262" r:id="rId3"/>
    <p:sldId id="298" r:id="rId4"/>
    <p:sldId id="291" r:id="rId5"/>
    <p:sldId id="263" r:id="rId6"/>
    <p:sldId id="256" r:id="rId7"/>
    <p:sldId id="282" r:id="rId8"/>
    <p:sldId id="257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7" r:id="rId19"/>
    <p:sldId id="273" r:id="rId20"/>
    <p:sldId id="276" r:id="rId21"/>
    <p:sldId id="283" r:id="rId22"/>
    <p:sldId id="280" r:id="rId23"/>
    <p:sldId id="288" r:id="rId24"/>
    <p:sldId id="296" r:id="rId25"/>
    <p:sldId id="295" r:id="rId26"/>
    <p:sldId id="297" r:id="rId27"/>
    <p:sldId id="293" r:id="rId28"/>
    <p:sldId id="279" r:id="rId29"/>
    <p:sldId id="292" r:id="rId30"/>
  </p:sldIdLst>
  <p:sldSz cx="10058400" cy="7772400"/>
  <p:notesSz cx="7772400" cy="10058400"/>
  <p:defaultTextStyle>
    <a:defPPr>
      <a:defRPr lang="en-GB"/>
    </a:defPPr>
    <a:lvl1pPr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30213" indent="-21590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646113" indent="-21590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862013" indent="-214313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077913" indent="-21590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1">
          <p15:clr>
            <a:srgbClr val="A4A3A4"/>
          </p15:clr>
        </p15:guide>
        <p15:guide id="2" pos="28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85" autoAdjust="0"/>
    <p:restoredTop sz="94732"/>
  </p:normalViewPr>
  <p:slideViewPr>
    <p:cSldViewPr>
      <p:cViewPr>
        <p:scale>
          <a:sx n="157" d="100"/>
          <a:sy n="157" d="100"/>
        </p:scale>
        <p:origin x="664" y="80"/>
      </p:cViewPr>
      <p:guideLst>
        <p:guide orient="horz" pos="2221"/>
        <p:guide pos="2874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notesMaster" Target="notesMasters/notesMaster1.xml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46213" y="763588"/>
            <a:ext cx="4876800" cy="376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506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0263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0262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0263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0262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D1F42B4B-02A5-4464-A4B0-7959626966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921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ML conference in 1986 – all symbolic</a:t>
            </a:r>
          </a:p>
          <a:p>
            <a:r>
              <a:rPr lang="en-US" dirty="0" smtClean="0"/>
              <a:t>Explanation based learning was the rage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D1F42B4B-02A5-4464-A4B0-795962696658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131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/>
            <a:fld id="{6AD2BDD3-8E18-4A12-853C-16B8160EA08E}" type="slidenum">
              <a:rPr lang="en-GB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5</a:t>
            </a:fld>
            <a:endParaRPr lang="en-GB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/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16650" cy="452596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 smtClean="0">
                <a:latin typeface="Times New Roman" pitchFamily="18" charset="0"/>
              </a:rPr>
              <a:t>structured</a:t>
            </a:r>
            <a:r>
              <a:rPr lang="en-US" baseline="0" dirty="0" smtClean="0">
                <a:latin typeface="Times New Roman" pitchFamily="18" charset="0"/>
              </a:rPr>
              <a:t> rep: father of your brother is your father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/>
            <a:fld id="{45A7CE17-DE40-4E8A-8500-F905F3C51C14}" type="slidenum">
              <a:rPr lang="en-GB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7</a:t>
            </a:fld>
            <a:endParaRPr lang="en-GB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/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16650" cy="452596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 smtClean="0">
                <a:latin typeface="Times New Roman" pitchFamily="18" charset="0"/>
              </a:rPr>
              <a:t>WORK THROUGH BAYES RULE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D1F42B4B-02A5-4464-A4B0-795962696658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230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deterministic</a:t>
            </a:r>
            <a:r>
              <a:rPr lang="en-US" baseline="0" dirty="0" smtClean="0"/>
              <a:t> models are a subset of probabilistic models. neural nets are a subset of deterministic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D1F42B4B-02A5-4464-A4B0-795962696658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688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/>
            <a:fld id="{838F0D0E-2749-4A62-BF4D-BF83C40D97B6}" type="slidenum">
              <a:rPr lang="en-GB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27</a:t>
            </a:fld>
            <a:endParaRPr lang="en-GB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/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777875" y="4776788"/>
            <a:ext cx="6216650" cy="452596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4"/>
            <a:ext cx="8549640" cy="1666028"/>
          </a:xfrm>
        </p:spPr>
        <p:txBody>
          <a:bodyPr/>
          <a:lstStyle>
            <a:lvl1pPr>
              <a:defRPr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3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028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77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3" y="311259"/>
            <a:ext cx="2263140" cy="6631729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9"/>
            <a:ext cx="6621780" cy="6631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48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128" y="310114"/>
            <a:ext cx="9022464" cy="12894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2128" y="7080359"/>
            <a:ext cx="2312640" cy="535352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0448" y="7080359"/>
            <a:ext cx="3158496" cy="535352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11952" y="7080359"/>
            <a:ext cx="2312640" cy="535352"/>
          </a:xfrm>
        </p:spPr>
        <p:txBody>
          <a:bodyPr/>
          <a:lstStyle>
            <a:lvl1pPr>
              <a:defRPr/>
            </a:lvl1pPr>
          </a:lstStyle>
          <a:p>
            <a:fld id="{4174B9A0-CB37-4C83-B880-3D838943E6C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077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129" y="310113"/>
            <a:ext cx="9049392" cy="12943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2128" y="1818240"/>
            <a:ext cx="4447872" cy="5128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065" y="1818240"/>
            <a:ext cx="4449456" cy="5128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41DFF-6809-4F2C-9371-97C2D64DBC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105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4"/>
            <a:ext cx="8549640" cy="1666028"/>
          </a:xfrm>
        </p:spPr>
        <p:txBody>
          <a:bodyPr/>
          <a:lstStyle>
            <a:lvl1pPr>
              <a:defRPr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3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028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283" y="1554484"/>
            <a:ext cx="9220200" cy="5388504"/>
          </a:xfrm>
        </p:spPr>
        <p:txBody>
          <a:bodyPr/>
          <a:lstStyle>
            <a:lvl1pPr marL="100783" indent="-100783">
              <a:spcBef>
                <a:spcPts val="2205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Wingdings" pitchFamily="2" charset="2"/>
              <a:buChar char="ü"/>
              <a:defRPr baseline="0"/>
            </a:lvl1pPr>
            <a:lvl2pPr marL="403135">
              <a:spcBef>
                <a:spcPts val="2205"/>
              </a:spcBef>
              <a:spcAft>
                <a:spcPts val="0"/>
              </a:spcAft>
              <a:defRPr sz="3000">
                <a:solidFill>
                  <a:schemeClr val="accent2"/>
                </a:solidFill>
              </a:defRPr>
            </a:lvl2pPr>
            <a:lvl3pPr marL="398463" indent="4763">
              <a:spcBef>
                <a:spcPts val="1323"/>
              </a:spcBef>
              <a:buFont typeface="Calibri" pitchFamily="34" charset="0"/>
              <a:buChar char=" "/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 marL="455613" indent="149225">
              <a:spcBef>
                <a:spcPts val="1323"/>
              </a:spcBef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4pPr>
            <a:lvl5pPr marL="625475" indent="0">
              <a:spcBef>
                <a:spcPts val="882"/>
              </a:spcBef>
              <a:buFont typeface="Calibri" pitchFamily="34" charset="0"/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insert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732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6" y="4994490"/>
            <a:ext cx="8549640" cy="154368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6" y="3294277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851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3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3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95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8"/>
            <a:ext cx="4444207" cy="72506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60"/>
            <a:ext cx="4444207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8"/>
            <a:ext cx="4445952" cy="72506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60"/>
            <a:ext cx="4445952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861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9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283" y="1554484"/>
            <a:ext cx="9220200" cy="5388504"/>
          </a:xfrm>
        </p:spPr>
        <p:txBody>
          <a:bodyPr/>
          <a:lstStyle>
            <a:lvl1pPr marL="100783" indent="-100783">
              <a:spcBef>
                <a:spcPts val="2205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Wingdings" pitchFamily="2" charset="2"/>
              <a:buChar char="ü"/>
              <a:defRPr baseline="0"/>
            </a:lvl1pPr>
            <a:lvl2pPr marL="403135">
              <a:spcBef>
                <a:spcPts val="2205"/>
              </a:spcBef>
              <a:spcAft>
                <a:spcPts val="0"/>
              </a:spcAft>
              <a:defRPr>
                <a:solidFill>
                  <a:schemeClr val="accent3">
                    <a:lumMod val="75000"/>
                  </a:schemeClr>
                </a:solidFill>
              </a:defRPr>
            </a:lvl2pPr>
            <a:lvl3pPr marL="503920">
              <a:spcBef>
                <a:spcPts val="1323"/>
              </a:spcBef>
              <a:buFont typeface="Calibri" pitchFamily="34" charset="0"/>
              <a:buChar char=" "/>
              <a:defRPr/>
            </a:lvl3pPr>
            <a:lvl4pPr marL="856663">
              <a:spcBef>
                <a:spcPts val="1323"/>
              </a:spcBef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spcBef>
                <a:spcPts val="882"/>
              </a:spcBef>
              <a:buFont typeface="Calibri" pitchFamily="34" charset="0"/>
              <a:buChar char=" "/>
              <a:defRPr/>
            </a:lvl5pPr>
          </a:lstStyle>
          <a:p>
            <a:pPr lvl="0"/>
            <a:r>
              <a:rPr lang="en-US" dirty="0" smtClean="0"/>
              <a:t>Click to insert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732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0130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8" y="309459"/>
            <a:ext cx="5622925" cy="6633528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1626449"/>
            <a:ext cx="3309144" cy="531653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5182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1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80"/>
            <a:ext cx="6035040" cy="4663440"/>
          </a:xfrm>
        </p:spPr>
        <p:txBody>
          <a:bodyPr/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4"/>
            <a:ext cx="6035040" cy="912177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781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7751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3" y="311259"/>
            <a:ext cx="2263140" cy="6631729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9"/>
            <a:ext cx="6621780" cy="6631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487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128" y="310114"/>
            <a:ext cx="9022464" cy="12894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2128" y="7080359"/>
            <a:ext cx="2312640" cy="535352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0448" y="7080359"/>
            <a:ext cx="3158496" cy="535352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11952" y="7080359"/>
            <a:ext cx="2312640" cy="535352"/>
          </a:xfrm>
        </p:spPr>
        <p:txBody>
          <a:bodyPr/>
          <a:lstStyle>
            <a:lvl1pPr>
              <a:defRPr/>
            </a:lvl1pPr>
          </a:lstStyle>
          <a:p>
            <a:fld id="{4174B9A0-CB37-4C83-B880-3D838943E6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077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129" y="310113"/>
            <a:ext cx="9049392" cy="12943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2128" y="1818240"/>
            <a:ext cx="4447872" cy="5128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065" y="1818240"/>
            <a:ext cx="4449456" cy="5128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41DFF-6809-4F2C-9371-97C2D64DBCD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10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6" y="4994490"/>
            <a:ext cx="8549640" cy="154368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6" y="3294277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851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3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3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9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8"/>
            <a:ext cx="4444207" cy="72506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60"/>
            <a:ext cx="4444207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8"/>
            <a:ext cx="4445952" cy="72506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60"/>
            <a:ext cx="4445952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86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90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01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8" y="309459"/>
            <a:ext cx="5622925" cy="6633528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1626449"/>
            <a:ext cx="3309144" cy="531653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51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1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80"/>
            <a:ext cx="6035040" cy="4663440"/>
          </a:xfrm>
        </p:spPr>
        <p:txBody>
          <a:bodyPr/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4"/>
            <a:ext cx="6035040" cy="912177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7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6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172720"/>
            <a:ext cx="9052560" cy="949960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381761"/>
            <a:ext cx="9052560" cy="5561225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third level third level third level third level third </a:t>
            </a:r>
            <a:r>
              <a:rPr lang="en-US" dirty="0" err="1" smtClean="0"/>
              <a:t>Third</a:t>
            </a:r>
            <a:r>
              <a:rPr lang="en-US" dirty="0" smtClean="0"/>
              <a:t> level third level</a:t>
            </a:r>
          </a:p>
          <a:p>
            <a:pPr lvl="3"/>
            <a:r>
              <a:rPr lang="en-US" dirty="0" smtClean="0"/>
              <a:t>Fourth level fourth level fourth level fourth level fourth level fourth level fourth level</a:t>
            </a:r>
          </a:p>
          <a:p>
            <a:pPr lvl="4"/>
            <a:r>
              <a:rPr lang="en-US" dirty="0" smtClean="0"/>
              <a:t>Fifth level fifth level fifth level fifth level fifth level fifth level fifth level fifth level 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41000"/>
                </a:lnSpc>
              </a:pPr>
              <a:t>1/16/18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41000"/>
                </a:lnSpc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7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iming>
    <p:tnLst>
      <p:par>
        <p:cTn id="1" dur="indefinite" restart="never" nodeType="tmRoot"/>
      </p:par>
    </p:tnLst>
  </p:timing>
  <p:txStyles>
    <p:titleStyle>
      <a:lvl1pPr algn="ctr" defTabSz="1007943" rtl="0" eaLnBrk="1" latinLnBrk="0" hangingPunct="1">
        <a:spcBef>
          <a:spcPct val="0"/>
        </a:spcBef>
        <a:buNone/>
        <a:defRPr sz="4000" b="1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282224" indent="-282224" algn="l" defTabSz="1007943" rtl="0" eaLnBrk="1" latinLnBrk="0" hangingPunct="1">
        <a:spcBef>
          <a:spcPct val="20000"/>
        </a:spcBef>
        <a:buFont typeface="Wingdings" pitchFamily="2" charset="2"/>
        <a:buChar char="§"/>
        <a:defRPr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503972" indent="-100794" algn="l" defTabSz="1007943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2600" b="1" kern="1200" baseline="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755957" indent="-251986" algn="l" defTabSz="1007943" rtl="0" eaLnBrk="1" latinLnBrk="0" hangingPunct="1">
        <a:spcBef>
          <a:spcPct val="20000"/>
        </a:spcBef>
        <a:buFont typeface="Wingdings" pitchFamily="2" charset="2"/>
        <a:buChar char="§"/>
        <a:defRPr sz="26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1007943" indent="0" algn="l" defTabSz="1007943" rtl="0" eaLnBrk="1" latinLnBrk="0" hangingPunct="1">
        <a:spcBef>
          <a:spcPct val="20000"/>
        </a:spcBef>
        <a:buFontTx/>
        <a:buNone/>
        <a:defRPr sz="2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172720"/>
            <a:ext cx="9052560" cy="949960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381761"/>
            <a:ext cx="9052560" cy="5561225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third level third level third level third level third </a:t>
            </a:r>
            <a:r>
              <a:rPr lang="en-US" dirty="0" err="1" smtClean="0"/>
              <a:t>Third</a:t>
            </a:r>
            <a:r>
              <a:rPr lang="en-US" dirty="0" smtClean="0"/>
              <a:t> level third level</a:t>
            </a:r>
          </a:p>
          <a:p>
            <a:pPr lvl="3"/>
            <a:r>
              <a:rPr lang="en-US" dirty="0" smtClean="0"/>
              <a:t>Fourth level fourth level fourth level fourth level fourth level fourth level fourth level</a:t>
            </a:r>
          </a:p>
          <a:p>
            <a:pPr lvl="4"/>
            <a:r>
              <a:rPr lang="en-US" dirty="0" smtClean="0"/>
              <a:t>Fifth level fifth level fifth level fifth level fifth level fifth level fifth level fifth level 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41000"/>
                </a:lnSpc>
              </a:pPr>
              <a:t>1/16/18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41000"/>
                </a:lnSpc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7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iming>
    <p:tnLst>
      <p:par>
        <p:cTn id="1" dur="indefinite" restart="never" nodeType="tmRoot"/>
      </p:par>
    </p:tnLst>
  </p:timing>
  <p:txStyles>
    <p:titleStyle>
      <a:lvl1pPr algn="ctr" defTabSz="1007943" rtl="0" eaLnBrk="1" latinLnBrk="0" hangingPunct="1">
        <a:spcBef>
          <a:spcPct val="0"/>
        </a:spcBef>
        <a:buNone/>
        <a:defRPr sz="4000" b="1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282224" indent="-282224" algn="l" defTabSz="1007943" rtl="0" eaLnBrk="1" latinLnBrk="0" hangingPunct="1">
        <a:spcBef>
          <a:spcPct val="20000"/>
        </a:spcBef>
        <a:buFont typeface="Wingdings" pitchFamily="2" charset="2"/>
        <a:buChar char="§"/>
        <a:defRPr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503972" indent="-100794" algn="l" defTabSz="1007943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2600" b="1" kern="1200" baseline="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755957" indent="-251986" algn="l" defTabSz="1007943" rtl="0" eaLnBrk="1" latinLnBrk="0" hangingPunct="1">
        <a:spcBef>
          <a:spcPct val="20000"/>
        </a:spcBef>
        <a:buFont typeface="Wingdings" pitchFamily="2" charset="2"/>
        <a:buChar char="§"/>
        <a:defRPr sz="26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1007943" indent="0" algn="l" defTabSz="1007943" rtl="0" eaLnBrk="1" latinLnBrk="0" hangingPunct="1">
        <a:spcBef>
          <a:spcPct val="20000"/>
        </a:spcBef>
        <a:buFontTx/>
        <a:buNone/>
        <a:defRPr sz="2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hyperlink" Target="NUL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Probabilistic Models in Human and Machine Intelligence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CSCI 5822</a:t>
            </a:r>
          </a:p>
          <a:p>
            <a:r>
              <a:rPr lang="en-US" dirty="0" smtClean="0"/>
              <a:t>Spring 2018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2562225"/>
            <a:ext cx="8686800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itle 1"/>
          <p:cNvSpPr>
            <a:spLocks noGrp="1"/>
          </p:cNvSpPr>
          <p:nvPr>
            <p:ph type="title"/>
          </p:nvPr>
        </p:nvSpPr>
        <p:spPr>
          <a:xfrm>
            <a:off x="501650" y="309563"/>
            <a:ext cx="9050338" cy="755650"/>
          </a:xfrm>
        </p:spPr>
        <p:txBody>
          <a:bodyPr/>
          <a:lstStyle/>
          <a:p>
            <a:r>
              <a:rPr lang="en-US" sz="3600" smtClean="0"/>
              <a:t>Griffiths and Tenenbaum Bayesian Model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90525" y="1065213"/>
            <a:ext cx="9050338" cy="5881687"/>
          </a:xfrm>
        </p:spPr>
        <p:txBody>
          <a:bodyPr/>
          <a:lstStyle/>
          <a:p>
            <a:r>
              <a:rPr lang="en-US" smtClean="0"/>
              <a:t>If an individual has lived for </a:t>
            </a:r>
            <a:r>
              <a:rPr lang="en-US" smtClean="0">
                <a:solidFill>
                  <a:srgbClr val="92D050"/>
                </a:solidFill>
              </a:rPr>
              <a:t>t</a:t>
            </a:r>
            <a:r>
              <a:rPr lang="en-US" baseline="-25000" smtClean="0">
                <a:solidFill>
                  <a:srgbClr val="92D050"/>
                </a:solidFill>
              </a:rPr>
              <a:t>cur</a:t>
            </a:r>
            <a:r>
              <a:rPr lang="en-US" smtClean="0"/>
              <a:t>=50 years, how many years </a:t>
            </a:r>
            <a:r>
              <a:rPr lang="en-US" smtClean="0">
                <a:solidFill>
                  <a:srgbClr val="FF0000"/>
                </a:solidFill>
              </a:rPr>
              <a:t>t</a:t>
            </a:r>
            <a:r>
              <a:rPr lang="en-US" baseline="-25000" smtClean="0">
                <a:solidFill>
                  <a:srgbClr val="FF0000"/>
                </a:solidFill>
              </a:rPr>
              <a:t>total</a:t>
            </a:r>
            <a:r>
              <a:rPr lang="en-US" smtClean="0"/>
              <a:t> do you expect them to live?</a:t>
            </a:r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563" y="6707188"/>
            <a:ext cx="38766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563" y="6157913"/>
            <a:ext cx="4371975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2651125"/>
            <a:ext cx="8496300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Does Optimality Entail?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Individuals have complete, accurate knowledge about the domain priors.</a:t>
            </a:r>
          </a:p>
          <a:p>
            <a:r>
              <a:rPr lang="en-US" smtClean="0"/>
              <a:t>Fairly sophisticated computation involving Bayesian integral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8138" y="-20638"/>
            <a:ext cx="7146925" cy="7793038"/>
          </a:xfrm>
          <a:noFill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963" y="6842125"/>
            <a:ext cx="2357437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From </a:t>
            </a:r>
            <a:r>
              <a:rPr lang="en-US" i="1" smtClean="0"/>
              <a:t>The Economist </a:t>
            </a:r>
            <a:r>
              <a:rPr lang="en-US" smtClean="0"/>
              <a:t>(1/5/2006)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“[Griffiths and Tenenbuam]…put the idea of a Bayesian brain to a quotidian test.  They found that it passed with flying colors.”</a:t>
            </a:r>
          </a:p>
          <a:p>
            <a:r>
              <a:rPr lang="en-US" smtClean="0"/>
              <a:t>“The key to successful Bayesian reasoning is … in having an appropriate </a:t>
            </a:r>
            <a:r>
              <a:rPr lang="en-US" i="1" smtClean="0"/>
              <a:t>prior</a:t>
            </a:r>
            <a:r>
              <a:rPr lang="en-US" smtClean="0"/>
              <a:t>… With the correct prior, even a single piece of data can be used to make meaningful Bayesian predictions.”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 Caution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Bayesian formalism is sufficiently broad that nearly any theory can be cast in Bayesian terms</a:t>
            </a:r>
          </a:p>
          <a:p>
            <a:pPr lvl="1"/>
            <a:r>
              <a:rPr lang="en-US" smtClean="0"/>
              <a:t>E.g., adding two numbers as Bayesian inference</a:t>
            </a:r>
          </a:p>
          <a:p>
            <a:r>
              <a:rPr lang="en-US" smtClean="0"/>
              <a:t>Emphasis on how cognition conforms to Bayesian principles often directs attention away from important memory and processing limitations.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Latent Dirichlet Allocation</a:t>
            </a:r>
            <a:br>
              <a:rPr lang="en-US" smtClean="0"/>
            </a:br>
            <a:r>
              <a:rPr lang="en-US" smtClean="0"/>
              <a:t>(a.k.a. Topic Model)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Problem</a:t>
            </a:r>
          </a:p>
          <a:p>
            <a:pPr lvl="1"/>
            <a:r>
              <a:rPr lang="en-US" smtClean="0"/>
              <a:t>Given a set of text documents, can we infer the </a:t>
            </a:r>
            <a:r>
              <a:rPr lang="en-US" i="1" smtClean="0"/>
              <a:t>topics</a:t>
            </a:r>
            <a:r>
              <a:rPr lang="en-US" smtClean="0"/>
              <a:t> that are covered by the set, and can we assign topics to individual documents</a:t>
            </a:r>
          </a:p>
          <a:p>
            <a:pPr lvl="1"/>
            <a:r>
              <a:rPr lang="en-US" smtClean="0"/>
              <a:t>Unsupervised learning problem</a:t>
            </a:r>
          </a:p>
          <a:p>
            <a:r>
              <a:rPr lang="en-US" smtClean="0"/>
              <a:t>Technique</a:t>
            </a:r>
          </a:p>
          <a:p>
            <a:pPr lvl="1"/>
            <a:r>
              <a:rPr lang="en-US" smtClean="0"/>
              <a:t>Exploit statistical regularities in data</a:t>
            </a:r>
          </a:p>
          <a:p>
            <a:pPr lvl="1"/>
            <a:r>
              <a:rPr lang="en-US" smtClean="0"/>
              <a:t>E.g., documents that are on the topic of education will likely contain a set of words such as ‘teacher’, ‘student’, ‘lesson’,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Generative Model of Text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01650" y="1817688"/>
            <a:ext cx="9050338" cy="55737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Each document is a collection of topics (e.g., education, finance, the arts)</a:t>
            </a:r>
          </a:p>
          <a:p>
            <a:r>
              <a:rPr lang="en-US" dirty="0" smtClean="0"/>
              <a:t>Each topic is characterized by a set of words that are likely to appear</a:t>
            </a:r>
          </a:p>
          <a:p>
            <a:r>
              <a:rPr lang="en-US" dirty="0" smtClean="0"/>
              <a:t>The string of words in a document is generated by:</a:t>
            </a:r>
          </a:p>
          <a:p>
            <a:pPr marL="1090613" lvl="1" indent="-514350">
              <a:buFont typeface="Arial" charset="0"/>
              <a:buAutoNum type="arabicParenR"/>
            </a:pPr>
            <a:r>
              <a:rPr lang="en-US" dirty="0" smtClean="0"/>
              <a:t>Draw a topic from the probability distribution associated with a document</a:t>
            </a:r>
          </a:p>
          <a:p>
            <a:pPr marL="1090613" lvl="1" indent="-514350">
              <a:buFont typeface="Arial" charset="0"/>
              <a:buAutoNum type="arabicParenR"/>
            </a:pPr>
            <a:r>
              <a:rPr lang="en-US" dirty="0" smtClean="0"/>
              <a:t>Draw a word from the probability distribution associated with a topic</a:t>
            </a:r>
          </a:p>
          <a:p>
            <a:r>
              <a:rPr lang="en-US" dirty="0" smtClean="0"/>
              <a:t>Bag of words approach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Inferring (Learning) Topics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Input: set of unlabeled documents</a:t>
            </a:r>
          </a:p>
          <a:p>
            <a:r>
              <a:rPr lang="en-US" smtClean="0"/>
              <a:t>Learning task</a:t>
            </a:r>
          </a:p>
          <a:p>
            <a:pPr lvl="1"/>
            <a:r>
              <a:rPr lang="en-US" smtClean="0"/>
              <a:t>Infer distribution over topics for each document</a:t>
            </a:r>
          </a:p>
          <a:p>
            <a:pPr lvl="1"/>
            <a:r>
              <a:rPr lang="en-US" smtClean="0"/>
              <a:t>Infer distribution over words for each topic</a:t>
            </a:r>
          </a:p>
          <a:p>
            <a:r>
              <a:rPr lang="en-US" smtClean="0"/>
              <a:t>Distribution over topics can be helpful for classifying or clustering documents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925" y="701675"/>
            <a:ext cx="7956550" cy="707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1927225"/>
            <a:ext cx="9191625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Class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67 enrolled</a:t>
            </a:r>
          </a:p>
          <a:p>
            <a:r>
              <a:rPr lang="en-US" smtClean="0"/>
              <a:t>12 waitlisted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9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 descr="C:\Users\mozer\Desktop\Clipboard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3486150" cy="596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2" descr="C:\Users\mozer\Desktop\Clipboard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447800"/>
            <a:ext cx="3467100" cy="605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itle 8"/>
          <p:cNvSpPr>
            <a:spLocks noGrp="1"/>
          </p:cNvSpPr>
          <p:nvPr>
            <p:ph type="title"/>
          </p:nvPr>
        </p:nvSpPr>
        <p:spPr>
          <a:xfrm>
            <a:off x="533400" y="0"/>
            <a:ext cx="9050338" cy="9096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Topic Modeling Of Hotel Reviews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93995" y="7278349"/>
            <a:ext cx="6564405" cy="517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b="1" dirty="0" smtClean="0">
                <a:solidFill>
                  <a:srgbClr val="0F6FC6"/>
                </a:solidFill>
                <a:latin typeface="+mn-lt"/>
              </a:rPr>
              <a:t>Dan Knights, Rob Lindsey @ JD Powers</a:t>
            </a:r>
            <a:endParaRPr lang="en-US" sz="3100" b="1" dirty="0">
              <a:solidFill>
                <a:srgbClr val="0F6FC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3"/>
          <p:cNvSpPr>
            <a:spLocks noGrp="1"/>
          </p:cNvSpPr>
          <p:nvPr>
            <p:ph type="title"/>
          </p:nvPr>
        </p:nvSpPr>
        <p:spPr>
          <a:xfrm>
            <a:off x="501650" y="309563"/>
            <a:ext cx="9050338" cy="755650"/>
          </a:xfrm>
        </p:spPr>
        <p:txBody>
          <a:bodyPr>
            <a:normAutofit/>
          </a:bodyPr>
          <a:lstStyle/>
          <a:p>
            <a:r>
              <a:rPr lang="en-US" dirty="0" smtClean="0"/>
              <a:t>Phrase Discovery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379538" y="1379538"/>
          <a:ext cx="7732712" cy="608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Worksheet" r:id="rId3" imgW="6991311" imgH="5343457" progId="Excel.Sheet.12">
                  <p:embed/>
                </p:oleObj>
              </mc:Choice>
              <mc:Fallback>
                <p:oleObj name="Worksheet" r:id="rId3" imgW="6991311" imgH="5343457" progId="Excel.Sheet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9538" y="1379538"/>
                        <a:ext cx="7732712" cy="608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663021" y="7254694"/>
            <a:ext cx="4395379" cy="517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b="1" dirty="0" smtClean="0">
                <a:solidFill>
                  <a:srgbClr val="0F6FC6"/>
                </a:solidFill>
                <a:latin typeface="+mn-lt"/>
              </a:rPr>
              <a:t>Rob Lindsey @ JD Powers</a:t>
            </a:r>
            <a:endParaRPr lang="en-US" sz="3100" b="1" dirty="0">
              <a:solidFill>
                <a:srgbClr val="0F6FC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Value Of Probabilistic Models </a:t>
            </a:r>
            <a:r>
              <a:rPr lang="en-US" dirty="0" smtClean="0"/>
              <a:t>In</a:t>
            </a:r>
            <a:br>
              <a:rPr lang="en-US" dirty="0" smtClean="0"/>
            </a:br>
            <a:r>
              <a:rPr lang="en-US" dirty="0" smtClean="0"/>
              <a:t>AI </a:t>
            </a:r>
            <a:r>
              <a:rPr lang="en-US" dirty="0"/>
              <a:t>A</a:t>
            </a:r>
            <a:r>
              <a:rPr lang="en-US" dirty="0" smtClean="0"/>
              <a:t>nd Cognitive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AI and humans fundamentally have to deal with an uncertain (unknown) world</a:t>
            </a:r>
          </a:p>
          <a:p>
            <a:pPr lvl="1"/>
            <a:r>
              <a:rPr lang="en-US" dirty="0" smtClean="0"/>
              <a:t>Uncertainty is </a:t>
            </a:r>
            <a:r>
              <a:rPr lang="en-GB" dirty="0" smtClean="0"/>
              <a:t>well </a:t>
            </a:r>
            <a:r>
              <a:rPr lang="en-GB" dirty="0"/>
              <a:t>described in the language of random </a:t>
            </a:r>
            <a:r>
              <a:rPr lang="en-GB" dirty="0" smtClean="0"/>
              <a:t>events.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62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Value Of Probabilistic Models In</a:t>
            </a:r>
            <a:br>
              <a:rPr lang="en-US" dirty="0" smtClean="0"/>
            </a:br>
            <a:r>
              <a:rPr lang="en-US" dirty="0" smtClean="0"/>
              <a:t>AI And Cognitive Science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35283" y="1554484"/>
            <a:ext cx="9220200" cy="5989316"/>
          </a:xfrm>
        </p:spPr>
        <p:txBody>
          <a:bodyPr>
            <a:normAutofit/>
          </a:bodyPr>
          <a:lstStyle/>
          <a:p>
            <a:r>
              <a:rPr lang="en-GB" dirty="0" smtClean="0"/>
              <a:t>Mathematically principled theories</a:t>
            </a:r>
          </a:p>
          <a:p>
            <a:pPr lvl="1"/>
            <a:r>
              <a:rPr lang="en-GB" dirty="0" smtClean="0"/>
              <a:t>Currency </a:t>
            </a:r>
            <a:r>
              <a:rPr lang="en-GB" dirty="0"/>
              <a:t>of probability provides strong </a:t>
            </a:r>
            <a:r>
              <a:rPr lang="en-GB" dirty="0" smtClean="0"/>
              <a:t>constraints on inference</a:t>
            </a:r>
          </a:p>
          <a:p>
            <a:pPr lvl="2"/>
            <a:r>
              <a:rPr lang="en-GB" dirty="0" smtClean="0"/>
              <a:t>compare to neural net activations</a:t>
            </a:r>
          </a:p>
          <a:p>
            <a:pPr lvl="1"/>
            <a:r>
              <a:rPr lang="en-GB" dirty="0"/>
              <a:t>Probability is the optimal thing to compute, in the sense that any other strategy will lead to lower expected returns</a:t>
            </a:r>
          </a:p>
          <a:p>
            <a:pPr lvl="2"/>
            <a:r>
              <a:rPr lang="en-GB" dirty="0"/>
              <a:t>e.g., “I bet you $1 that roll of die will produce number &lt; 3. How much are you willing to wager?”</a:t>
            </a:r>
          </a:p>
          <a:p>
            <a:pPr lvl="1"/>
            <a:endParaRPr lang="en-GB" dirty="0"/>
          </a:p>
          <a:p>
            <a:endParaRPr lang="en-GB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653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Value Of Probabilistic Models In</a:t>
            </a:r>
            <a:br>
              <a:rPr lang="en-US" dirty="0" smtClean="0"/>
            </a:br>
            <a:r>
              <a:rPr lang="en-US" dirty="0" smtClean="0"/>
              <a:t>AI And Cognitive Science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35283" y="1554484"/>
            <a:ext cx="9220200" cy="5989316"/>
          </a:xfrm>
        </p:spPr>
        <p:txBody>
          <a:bodyPr>
            <a:normAutofit/>
          </a:bodyPr>
          <a:lstStyle/>
          <a:p>
            <a:r>
              <a:rPr lang="en-GB" dirty="0" smtClean="0"/>
              <a:t>Elegant theories</a:t>
            </a:r>
          </a:p>
          <a:p>
            <a:pPr lvl="1"/>
            <a:r>
              <a:rPr lang="en-GB" dirty="0" smtClean="0"/>
              <a:t>Key claims of theories are explicit</a:t>
            </a:r>
          </a:p>
          <a:p>
            <a:pPr lvl="1"/>
            <a:r>
              <a:rPr lang="en-GB" dirty="0" smtClean="0"/>
              <a:t>Can minimize assumptions via Bayesian model averaging</a:t>
            </a:r>
          </a:p>
          <a:p>
            <a:pPr lvl="1"/>
            <a:r>
              <a:rPr lang="en-GB" dirty="0" smtClean="0"/>
              <a:t>Often provides a direct means </a:t>
            </a:r>
            <a:r>
              <a:rPr lang="en-GB" dirty="0"/>
              <a:t>of incorporating prior </a:t>
            </a:r>
            <a:r>
              <a:rPr lang="en-GB" dirty="0" smtClean="0"/>
              <a:t>knowledge</a:t>
            </a:r>
            <a:endParaRPr lang="en-GB" dirty="0"/>
          </a:p>
          <a:p>
            <a:endParaRPr lang="en-GB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123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Value Of Probabilistic Models In</a:t>
            </a:r>
            <a:br>
              <a:rPr lang="en-US" dirty="0" smtClean="0"/>
            </a:br>
            <a:r>
              <a:rPr lang="en-US" dirty="0" smtClean="0"/>
              <a:t>AI And Cognitive Science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35283" y="1554484"/>
            <a:ext cx="9220200" cy="5989316"/>
          </a:xfrm>
        </p:spPr>
        <p:txBody>
          <a:bodyPr>
            <a:normAutofit/>
          </a:bodyPr>
          <a:lstStyle/>
          <a:p>
            <a:r>
              <a:rPr lang="en-US" dirty="0"/>
              <a:t>Provides unified framework for </a:t>
            </a:r>
            <a:r>
              <a:rPr lang="en-US" dirty="0" smtClean="0"/>
              <a:t>describing pretty much any algorithm</a:t>
            </a:r>
            <a:endParaRPr lang="en-US" dirty="0"/>
          </a:p>
          <a:p>
            <a:pPr lvl="1"/>
            <a:r>
              <a:rPr lang="en-US" dirty="0"/>
              <a:t>Allows you to see interrelationship among algorithms</a:t>
            </a:r>
          </a:p>
          <a:p>
            <a:pPr lvl="1"/>
            <a:r>
              <a:rPr lang="en-US" dirty="0"/>
              <a:t>Allows you to develop new algorithms</a:t>
            </a:r>
            <a:endParaRPr lang="en-GB" dirty="0"/>
          </a:p>
          <a:p>
            <a:endParaRPr lang="en-GB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789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1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65100"/>
            <a:ext cx="9053512" cy="108426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Important Technical Issues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idx="1"/>
          </p:nvPr>
        </p:nvSpPr>
        <p:spPr>
          <a:xfrm>
            <a:off x="503238" y="1198563"/>
            <a:ext cx="9053512" cy="6664325"/>
          </a:xfrm>
        </p:spPr>
        <p:txBody>
          <a:bodyPr>
            <a:normAutofit fontScale="92500" lnSpcReduction="10000"/>
          </a:bodyPr>
          <a:lstStyle/>
          <a:p>
            <a:pPr eaLnBrk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Representing structured data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grammars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relational schemas (e.g., paper authors, topics)</a:t>
            </a:r>
          </a:p>
          <a:p>
            <a:pPr eaLnBrk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Hierarchical models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different levels of abstraction</a:t>
            </a:r>
          </a:p>
          <a:p>
            <a:pPr eaLnBrk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Nonparametric models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flexible models that grow in complexity as the data justifies</a:t>
            </a:r>
          </a:p>
          <a:p>
            <a:pPr eaLnBrk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Inference: Exact vs. approximate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Markov chain Monte Carlo, particle filters, </a:t>
            </a:r>
            <a:r>
              <a:rPr lang="en-GB" dirty="0" err="1" smtClean="0"/>
              <a:t>variational</a:t>
            </a:r>
            <a:r>
              <a:rPr lang="en-GB" dirty="0" smtClean="0"/>
              <a:t> approximations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01650" y="0"/>
            <a:ext cx="9050338" cy="1222375"/>
          </a:xfrm>
        </p:spPr>
        <p:txBody>
          <a:bodyPr/>
          <a:lstStyle/>
          <a:p>
            <a:r>
              <a:rPr lang="en-US" smtClean="0"/>
              <a:t>Rationality in Cognitive Science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1650" y="1300163"/>
            <a:ext cx="9050338" cy="5646737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Some theories in cognitive science are based on premise that human performance is optimal</a:t>
            </a:r>
          </a:p>
          <a:p>
            <a:pPr lvl="1"/>
            <a:r>
              <a:rPr lang="en-US" smtClean="0"/>
              <a:t>Rational theories, ideal observer theories</a:t>
            </a:r>
          </a:p>
          <a:p>
            <a:pPr lvl="1"/>
            <a:r>
              <a:rPr lang="en-US" smtClean="0"/>
              <a:t>Ignores biological constraints</a:t>
            </a:r>
          </a:p>
          <a:p>
            <a:pPr lvl="1"/>
            <a:r>
              <a:rPr lang="en-US" smtClean="0"/>
              <a:t>Probably true in some areas of cognition (e.g., vision)</a:t>
            </a:r>
          </a:p>
          <a:p>
            <a:r>
              <a:rPr lang="en-US" smtClean="0"/>
              <a:t>More interesting: bounded rationality</a:t>
            </a:r>
          </a:p>
          <a:p>
            <a:pPr lvl="1"/>
            <a:r>
              <a:rPr lang="en-GB" smtClean="0"/>
              <a:t>Optimality is assumed to be subject to limitations on processing hardware and capacity, representation, experience with the world.</a:t>
            </a:r>
          </a:p>
        </p:txBody>
      </p:sp>
    </p:spTree>
    <p:extLst>
      <p:ext uri="{BB962C8B-B14F-4D97-AF65-F5344CB8AC3E}">
        <p14:creationId xmlns:p14="http://schemas.microsoft.com/office/powerpoint/2010/main" val="248947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invalidUrl="http://www.cs.colorado.edu/~mozer/Teaching/Machine Learning At CU"/>
              </a:rPr>
              <a:t>Machine Learning @ CU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Intro courses</a:t>
            </a:r>
          </a:p>
          <a:p>
            <a:pPr lvl="1"/>
            <a:r>
              <a:rPr lang="en-US" dirty="0" smtClean="0"/>
              <a:t>CSCI 5622: Machine Learning</a:t>
            </a:r>
          </a:p>
          <a:p>
            <a:pPr lvl="1"/>
            <a:r>
              <a:rPr lang="en-US" dirty="0" smtClean="0"/>
              <a:t>CSCI 5352: Network Analysis and Modeling</a:t>
            </a:r>
          </a:p>
          <a:p>
            <a:pPr lvl="1"/>
            <a:r>
              <a:rPr lang="en-US" dirty="0" smtClean="0"/>
              <a:t>CSCI 5822: Probabilistic Models</a:t>
            </a:r>
          </a:p>
          <a:p>
            <a:pPr lvl="1"/>
            <a:r>
              <a:rPr lang="en-US" dirty="0" smtClean="0"/>
              <a:t>CSCI 5922: Neural Networks and Deep Learning</a:t>
            </a:r>
          </a:p>
          <a:p>
            <a:r>
              <a:rPr lang="en-US" dirty="0" smtClean="0"/>
              <a:t>Other courses this semester</a:t>
            </a:r>
          </a:p>
          <a:p>
            <a:pPr lvl="1"/>
            <a:r>
              <a:rPr lang="en-US" dirty="0" smtClean="0"/>
              <a:t>CSCI 7000-010: Mind Reading Machines (Sidney </a:t>
            </a:r>
            <a:r>
              <a:rPr lang="en-US" dirty="0" err="1" smtClean="0"/>
              <a:t>D’Mello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CSCI 7000-008: Human Centered ML (</a:t>
            </a:r>
            <a:r>
              <a:rPr lang="en-US" dirty="0" err="1" smtClean="0"/>
              <a:t>Chenhao</a:t>
            </a:r>
            <a:r>
              <a:rPr lang="en-US" dirty="0" smtClean="0"/>
              <a:t> Tan)</a:t>
            </a:r>
          </a:p>
        </p:txBody>
      </p:sp>
    </p:spTree>
    <p:extLst>
      <p:ext uri="{BB962C8B-B14F-4D97-AF65-F5344CB8AC3E}">
        <p14:creationId xmlns:p14="http://schemas.microsoft.com/office/powerpoint/2010/main" val="14315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Brief History of Cog </a:t>
            </a:r>
            <a:r>
              <a:rPr lang="en-US" dirty="0" err="1" smtClean="0"/>
              <a:t>Sci</a:t>
            </a:r>
            <a:r>
              <a:rPr lang="en-US" dirty="0" smtClean="0"/>
              <a:t> and AI</a:t>
            </a:r>
          </a:p>
        </p:txBody>
      </p:sp>
      <p:sp>
        <p:nvSpPr>
          <p:cNvPr id="5123" name="Content Placeholder 5"/>
          <p:cNvSpPr>
            <a:spLocks noGrp="1"/>
          </p:cNvSpPr>
          <p:nvPr>
            <p:ph idx="1"/>
          </p:nvPr>
        </p:nvSpPr>
        <p:spPr>
          <a:xfrm>
            <a:off x="335283" y="1219200"/>
            <a:ext cx="9220200" cy="63246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dirty="0" smtClean="0"/>
              <a:t>1950’s-1980’s   </a:t>
            </a:r>
            <a:r>
              <a:rPr lang="en-US" dirty="0" smtClean="0">
                <a:solidFill>
                  <a:srgbClr val="7030A0"/>
                </a:solidFill>
              </a:rPr>
              <a:t>Symbolic computation</a:t>
            </a:r>
            <a:endParaRPr lang="en-US" dirty="0" smtClean="0">
              <a:solidFill>
                <a:srgbClr val="7030A0"/>
              </a:solidFill>
            </a:endParaRP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US" dirty="0" smtClean="0"/>
              <a:t>The mind is like a modern digital computer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US" dirty="0" smtClean="0"/>
              <a:t>Symbols are basic elements of representation, e.g., </a:t>
            </a:r>
            <a:r>
              <a:rPr lang="en-US" dirty="0" smtClean="0">
                <a:solidFill>
                  <a:srgbClr val="C9DA92"/>
                </a:solidFill>
              </a:rPr>
              <a:t>John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father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US" dirty="0" smtClean="0"/>
              <a:t>Symbol manipulation is basic operation, </a:t>
            </a:r>
            <a:endParaRPr lang="en-US" dirty="0" smtClean="0"/>
          </a:p>
          <a:p>
            <a:pPr lvl="2">
              <a:lnSpc>
                <a:spcPct val="80000"/>
              </a:lnSpc>
              <a:spcBef>
                <a:spcPts val="1200"/>
              </a:spcBef>
            </a:pPr>
            <a:r>
              <a:rPr lang="en-US" dirty="0" smtClean="0"/>
              <a:t>e.g</a:t>
            </a:r>
            <a:r>
              <a:rPr lang="en-US" dirty="0" smtClean="0"/>
              <a:t>., </a:t>
            </a:r>
            <a:r>
              <a:rPr lang="en-US" dirty="0" smtClean="0"/>
              <a:t> (</a:t>
            </a:r>
            <a:r>
              <a:rPr lang="en-US" dirty="0" smtClean="0"/>
              <a:t>father Y X) &amp; (father Z X) -&gt; (sibling Y Z)</a:t>
            </a: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en-US" dirty="0" smtClean="0"/>
              <a:t>1980’s-1990’s   </a:t>
            </a:r>
            <a:r>
              <a:rPr lang="en-US" dirty="0" err="1" smtClean="0">
                <a:solidFill>
                  <a:srgbClr val="7030A0"/>
                </a:solidFill>
              </a:rPr>
              <a:t>Subsymbolic</a:t>
            </a:r>
            <a:r>
              <a:rPr lang="en-US" dirty="0" smtClean="0">
                <a:solidFill>
                  <a:srgbClr val="7030A0"/>
                </a:solidFill>
              </a:rPr>
              <a:t> computation</a:t>
            </a:r>
            <a:endParaRPr lang="en-US" dirty="0" smtClean="0">
              <a:solidFill>
                <a:srgbClr val="7030A0"/>
              </a:solidFill>
            </a:endParaRP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US" dirty="0" smtClean="0"/>
              <a:t>The mind is a massively parallel </a:t>
            </a:r>
            <a:r>
              <a:rPr lang="en-US" dirty="0" smtClean="0"/>
              <a:t>network of simple neuron-like processors </a:t>
            </a:r>
            <a:endParaRPr lang="en-US" dirty="0" smtClean="0"/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US" dirty="0" smtClean="0"/>
              <a:t>Numerical vectors are basic elements of representation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US" dirty="0" smtClean="0"/>
              <a:t>Numerical computing is basic operation:   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y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= f ( 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Σ</a:t>
            </a:r>
            <a:r>
              <a:rPr lang="en-US" baseline="-250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w</a:t>
            </a:r>
            <a:r>
              <a:rPr lang="en-US" baseline="-25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x</a:t>
            </a:r>
            <a:r>
              <a:rPr lang="en-US" baseline="-25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)</a:t>
            </a: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en-US" dirty="0" smtClean="0"/>
              <a:t>2000’s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2010’s  </a:t>
            </a:r>
            <a:r>
              <a:rPr lang="en-US" dirty="0" smtClean="0">
                <a:solidFill>
                  <a:srgbClr val="7030A0"/>
                </a:solidFill>
              </a:rPr>
              <a:t>Probabilistic computation</a:t>
            </a:r>
            <a:endParaRPr lang="en-US" dirty="0" smtClean="0">
              <a:solidFill>
                <a:srgbClr val="7030A0"/>
              </a:solidFill>
            </a:endParaRP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US" dirty="0" smtClean="0"/>
              <a:t>The mind operates according to laws of </a:t>
            </a:r>
            <a:r>
              <a:rPr lang="en-US" dirty="0" smtClean="0"/>
              <a:t>probabilistic reasoning and </a:t>
            </a:r>
            <a:r>
              <a:rPr lang="en-US" dirty="0" smtClean="0"/>
              <a:t>statistical inference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US" dirty="0" smtClean="0"/>
              <a:t>Invades cog </a:t>
            </a:r>
            <a:r>
              <a:rPr lang="en-US" dirty="0" err="1" smtClean="0"/>
              <a:t>sci</a:t>
            </a:r>
            <a:r>
              <a:rPr lang="en-US" dirty="0" smtClean="0"/>
              <a:t>, AI (planning, natural language processing), ML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US" dirty="0" smtClean="0"/>
              <a:t>Formalizes the statistical intuitions underlying neural nets</a:t>
            </a: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en-US" dirty="0" smtClean="0"/>
              <a:t>2010’s and </a:t>
            </a:r>
            <a:r>
              <a:rPr lang="en-US" dirty="0" smtClean="0"/>
              <a:t>beyond   </a:t>
            </a:r>
            <a:r>
              <a:rPr lang="en-US" dirty="0" err="1" smtClean="0">
                <a:solidFill>
                  <a:srgbClr val="7030A0"/>
                </a:solidFill>
              </a:rPr>
              <a:t>Subsymbolic</a:t>
            </a:r>
            <a:r>
              <a:rPr lang="en-US" dirty="0" smtClean="0">
                <a:solidFill>
                  <a:srgbClr val="7030A0"/>
                </a:solidFill>
              </a:rPr>
              <a:t> computation</a:t>
            </a:r>
            <a:endParaRPr lang="en-US" dirty="0" smtClean="0">
              <a:solidFill>
                <a:srgbClr val="7030A0"/>
              </a:solidFill>
            </a:endParaRP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US" dirty="0" smtClean="0"/>
              <a:t>The mind is a massively parallel neuron-like network of simple processors</a:t>
            </a:r>
            <a:r>
              <a:rPr lang="mr-IN" dirty="0" smtClean="0"/>
              <a:t>…</a:t>
            </a:r>
            <a:endParaRPr lang="en-US" dirty="0" smtClean="0"/>
          </a:p>
          <a:p>
            <a:pPr lvl="1">
              <a:lnSpc>
                <a:spcPct val="95000"/>
              </a:lnSpc>
              <a:spcBef>
                <a:spcPts val="1200"/>
              </a:spcBef>
            </a:pPr>
            <a:r>
              <a:rPr lang="en-US" dirty="0" smtClean="0"/>
              <a:t>Well grounded in probability and statistics (e.g., </a:t>
            </a:r>
            <a:r>
              <a:rPr lang="en-US" dirty="0" err="1" smtClean="0"/>
              <a:t>Variational</a:t>
            </a:r>
            <a:r>
              <a:rPr lang="en-US" dirty="0" smtClean="0"/>
              <a:t> </a:t>
            </a:r>
            <a:r>
              <a:rPr lang="en-US" dirty="0" err="1" smtClean="0"/>
              <a:t>autoencoders</a:t>
            </a:r>
            <a:r>
              <a:rPr lang="en-US" dirty="0" smtClean="0"/>
              <a:t>, Boltzmann machines)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853039"/>
              </p:ext>
            </p:extLst>
          </p:nvPr>
        </p:nvGraphicFramePr>
        <p:xfrm>
          <a:off x="838200" y="1193800"/>
          <a:ext cx="8915400" cy="5154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r:id="rId4" imgW="8892360" imgH="4988880" progId="">
                  <p:embed/>
                </p:oleObj>
              </mc:Choice>
              <mc:Fallback>
                <p:oleObj r:id="rId4" imgW="8892360" imgH="498888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193800"/>
                        <a:ext cx="8915400" cy="5154664"/>
                      </a:xfrm>
                      <a:prstGeom prst="rect">
                        <a:avLst/>
                      </a:prstGeom>
                      <a:noFill/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Text Box 15"/>
          <p:cNvSpPr txBox="1">
            <a:spLocks noChangeArrowheads="1"/>
          </p:cNvSpPr>
          <p:nvPr/>
        </p:nvSpPr>
        <p:spPr bwMode="auto">
          <a:xfrm>
            <a:off x="1792288" y="5713413"/>
            <a:ext cx="4603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/>
            <a:endParaRPr lang="en-US"/>
          </a:p>
        </p:txBody>
      </p:sp>
      <p:sp>
        <p:nvSpPr>
          <p:cNvPr id="1027" name="Rectangle 1"/>
          <p:cNvSpPr>
            <a:spLocks noGrp="1" noChangeArrowheads="1"/>
          </p:cNvSpPr>
          <p:nvPr>
            <p:ph type="title"/>
          </p:nvPr>
        </p:nvSpPr>
        <p:spPr>
          <a:xfrm>
            <a:off x="501650" y="309563"/>
            <a:ext cx="9053513" cy="1300162"/>
          </a:xfrm>
        </p:spPr>
        <p:txBody>
          <a:bodyPr>
            <a:normAutofit fontScale="90000"/>
          </a:bodyPr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b="1" dirty="0" smtClean="0"/>
              <a:t>Relation of Probabilistic Models to Symbolic and </a:t>
            </a:r>
            <a:r>
              <a:rPr lang="en-GB" b="1" dirty="0" err="1" smtClean="0"/>
              <a:t>Subsymbolic</a:t>
            </a:r>
            <a:r>
              <a:rPr lang="en-GB" b="1" dirty="0" smtClean="0"/>
              <a:t> Models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1143000" y="2286000"/>
            <a:ext cx="182403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/>
            <a:r>
              <a:rPr lang="en-GB" b="1" dirty="0" err="1" smtClean="0">
                <a:solidFill>
                  <a:srgbClr val="000000"/>
                </a:solidFill>
              </a:rPr>
              <a:t>Subsymbolic</a:t>
            </a:r>
            <a:endParaRPr lang="en-GB" b="1" dirty="0">
              <a:solidFill>
                <a:srgbClr val="000000"/>
              </a:solidFill>
            </a:endParaRPr>
          </a:p>
          <a:p>
            <a:pPr algn="ctr" eaLnBrk="1"/>
            <a:r>
              <a:rPr lang="en-GB" b="1" dirty="0">
                <a:solidFill>
                  <a:srgbClr val="000000"/>
                </a:solidFill>
              </a:rPr>
              <a:t>models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6961188" y="2286000"/>
            <a:ext cx="1192212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/>
            <a:r>
              <a:rPr lang="en-GB" b="1">
                <a:solidFill>
                  <a:srgbClr val="000000"/>
                </a:solidFill>
              </a:rPr>
              <a:t>Symbolic</a:t>
            </a:r>
          </a:p>
          <a:p>
            <a:pPr algn="ctr" eaLnBrk="1"/>
            <a:r>
              <a:rPr lang="en-GB" b="1">
                <a:solidFill>
                  <a:srgbClr val="000000"/>
                </a:solidFill>
              </a:rPr>
              <a:t>models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4041775" y="2286000"/>
            <a:ext cx="1550988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/>
            <a:r>
              <a:rPr lang="en-GB" b="1">
                <a:solidFill>
                  <a:srgbClr val="000000"/>
                </a:solidFill>
              </a:rPr>
              <a:t>Probabilistic</a:t>
            </a:r>
          </a:p>
          <a:p>
            <a:pPr algn="ctr" eaLnBrk="1"/>
            <a:r>
              <a:rPr lang="en-GB" b="1">
                <a:solidFill>
                  <a:srgbClr val="000000"/>
                </a:solidFill>
              </a:rPr>
              <a:t>models</a:t>
            </a:r>
          </a:p>
        </p:txBody>
      </p:sp>
      <p:sp>
        <p:nvSpPr>
          <p:cNvPr id="1032" name="AutoShape 7"/>
          <p:cNvSpPr>
            <a:spLocks noChangeArrowheads="1"/>
          </p:cNvSpPr>
          <p:nvPr/>
        </p:nvSpPr>
        <p:spPr bwMode="auto">
          <a:xfrm>
            <a:off x="4322763" y="3663950"/>
            <a:ext cx="912812" cy="471487"/>
          </a:xfrm>
          <a:prstGeom prst="leftRightArrow">
            <a:avLst>
              <a:gd name="adj1" fmla="val 50000"/>
              <a:gd name="adj2" fmla="val 39715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Text Box 9"/>
          <p:cNvSpPr txBox="1">
            <a:spLocks noChangeArrowheads="1"/>
          </p:cNvSpPr>
          <p:nvPr/>
        </p:nvSpPr>
        <p:spPr bwMode="auto">
          <a:xfrm>
            <a:off x="6443663" y="3733800"/>
            <a:ext cx="220662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/>
            <a:r>
              <a:rPr lang="en-GB" b="1" dirty="0">
                <a:solidFill>
                  <a:srgbClr val="000000"/>
                </a:solidFill>
              </a:rPr>
              <a:t>rule </a:t>
            </a:r>
            <a:r>
              <a:rPr lang="en-GB" b="1" dirty="0" smtClean="0">
                <a:solidFill>
                  <a:srgbClr val="000000"/>
                </a:solidFill>
              </a:rPr>
              <a:t>learning</a:t>
            </a:r>
            <a:r>
              <a:rPr lang="en-GB" b="1" dirty="0">
                <a:solidFill>
                  <a:srgbClr val="000000"/>
                </a:solidFill>
              </a:rPr>
              <a:t/>
            </a:r>
            <a:br>
              <a:rPr lang="en-GB" b="1" dirty="0">
                <a:solidFill>
                  <a:srgbClr val="000000"/>
                </a:solidFill>
              </a:rPr>
            </a:br>
            <a:r>
              <a:rPr lang="en-GB" b="1" dirty="0">
                <a:solidFill>
                  <a:srgbClr val="000000"/>
                </a:solidFill>
              </a:rPr>
              <a:t>(small # examples)</a:t>
            </a:r>
          </a:p>
        </p:txBody>
      </p:sp>
      <p:sp>
        <p:nvSpPr>
          <p:cNvPr id="1035" name="Text Box 10"/>
          <p:cNvSpPr txBox="1">
            <a:spLocks noChangeArrowheads="1"/>
          </p:cNvSpPr>
          <p:nvPr/>
        </p:nvSpPr>
        <p:spPr bwMode="auto">
          <a:xfrm>
            <a:off x="6602413" y="4495800"/>
            <a:ext cx="188912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/>
            <a:r>
              <a:rPr lang="en-GB" b="1">
                <a:solidFill>
                  <a:srgbClr val="000000"/>
                </a:solidFill>
              </a:rPr>
              <a:t>structured</a:t>
            </a:r>
          </a:p>
          <a:p>
            <a:pPr algn="ctr" eaLnBrk="1"/>
            <a:r>
              <a:rPr lang="en-GB" b="1">
                <a:solidFill>
                  <a:srgbClr val="000000"/>
                </a:solidFill>
              </a:rPr>
              <a:t>representations</a:t>
            </a:r>
          </a:p>
        </p:txBody>
      </p:sp>
      <p:sp>
        <p:nvSpPr>
          <p:cNvPr id="1038" name="Text Box 13"/>
          <p:cNvSpPr txBox="1">
            <a:spLocks noChangeArrowheads="1"/>
          </p:cNvSpPr>
          <p:nvPr/>
        </p:nvSpPr>
        <p:spPr bwMode="auto">
          <a:xfrm>
            <a:off x="965200" y="3733800"/>
            <a:ext cx="22479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/>
            <a:r>
              <a:rPr lang="en-GB" b="1" dirty="0">
                <a:solidFill>
                  <a:srgbClr val="000000"/>
                </a:solidFill>
              </a:rPr>
              <a:t>statistical learning </a:t>
            </a:r>
          </a:p>
          <a:p>
            <a:pPr algn="ctr" eaLnBrk="1"/>
            <a:r>
              <a:rPr lang="en-GB" b="1" dirty="0">
                <a:solidFill>
                  <a:srgbClr val="000000"/>
                </a:solidFill>
              </a:rPr>
              <a:t>(large # examples)</a:t>
            </a:r>
          </a:p>
        </p:txBody>
      </p:sp>
      <p:sp>
        <p:nvSpPr>
          <p:cNvPr id="1039" name="Text Box 14"/>
          <p:cNvSpPr txBox="1">
            <a:spLocks noChangeArrowheads="1"/>
          </p:cNvSpPr>
          <p:nvPr/>
        </p:nvSpPr>
        <p:spPr bwMode="auto">
          <a:xfrm>
            <a:off x="1144588" y="4495800"/>
            <a:ext cx="188912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/>
            <a:r>
              <a:rPr lang="en-GB" b="1" dirty="0" smtClean="0">
                <a:solidFill>
                  <a:srgbClr val="000000"/>
                </a:solidFill>
              </a:rPr>
              <a:t>feature-vector</a:t>
            </a:r>
            <a:endParaRPr lang="en-GB" b="1" dirty="0">
              <a:solidFill>
                <a:srgbClr val="000000"/>
              </a:solidFill>
            </a:endParaRPr>
          </a:p>
          <a:p>
            <a:pPr algn="ctr" eaLnBrk="1"/>
            <a:r>
              <a:rPr lang="en-GB" b="1" dirty="0">
                <a:solidFill>
                  <a:srgbClr val="000000"/>
                </a:solidFill>
              </a:rPr>
              <a:t>representations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" grpId="0"/>
      <p:bldP spid="1035" grpId="0"/>
      <p:bldP spid="1038" grpId="0"/>
      <p:bldP spid="10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Probability?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35283" y="1554484"/>
            <a:ext cx="9220200" cy="6065516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Frequentist</a:t>
            </a:r>
            <a:r>
              <a:rPr lang="en-US" dirty="0" smtClean="0"/>
              <a:t> notion</a:t>
            </a:r>
          </a:p>
          <a:p>
            <a:pPr lvl="1"/>
            <a:r>
              <a:rPr lang="en-US" dirty="0" smtClean="0"/>
              <a:t>Relative frequency obtained if event were observed many times (e.g., coin flip)</a:t>
            </a:r>
          </a:p>
          <a:p>
            <a:endParaRPr lang="en-US" dirty="0" smtClean="0"/>
          </a:p>
          <a:p>
            <a:r>
              <a:rPr lang="en-US" dirty="0" smtClean="0"/>
              <a:t>Subjective notion</a:t>
            </a:r>
          </a:p>
          <a:p>
            <a:pPr lvl="1"/>
            <a:r>
              <a:rPr lang="en-US" dirty="0" smtClean="0"/>
              <a:t>Degree of belief in some hypothesis</a:t>
            </a:r>
          </a:p>
          <a:p>
            <a:pPr lvl="1"/>
            <a:r>
              <a:rPr lang="en-US" dirty="0" smtClean="0"/>
              <a:t>Analogous to neural net </a:t>
            </a:r>
            <a:r>
              <a:rPr lang="en-US" i="1" dirty="0" smtClean="0"/>
              <a:t>activation</a:t>
            </a:r>
          </a:p>
          <a:p>
            <a:pPr lvl="1"/>
            <a:endParaRPr lang="en-US" i="1" dirty="0" smtClean="0"/>
          </a:p>
          <a:p>
            <a:r>
              <a:rPr lang="en-US" dirty="0" smtClean="0"/>
              <a:t>Long philosophical battle between these two views</a:t>
            </a:r>
          </a:p>
          <a:p>
            <a:pPr lvl="1"/>
            <a:r>
              <a:rPr lang="en-US" dirty="0" smtClean="0"/>
              <a:t>Subjective notion makes sense for cog </a:t>
            </a:r>
            <a:r>
              <a:rPr lang="en-US" dirty="0" err="1" smtClean="0"/>
              <a:t>sci</a:t>
            </a:r>
            <a:r>
              <a:rPr lang="en-US" dirty="0" smtClean="0"/>
              <a:t> and AI given that probabilities represent mental states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/>
              <a:t>Do People Reason</a:t>
            </a:r>
            <a:br>
              <a:rPr lang="en-GB" dirty="0" smtClean="0"/>
            </a:br>
            <a:r>
              <a:rPr lang="en-GB" dirty="0" smtClean="0"/>
              <a:t>According To The Laws Of Probability?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335283" y="1554484"/>
            <a:ext cx="9220200" cy="5913116"/>
          </a:xfrm>
        </p:spPr>
        <p:txBody>
          <a:bodyPr>
            <a:normAutofit/>
          </a:bodyPr>
          <a:lstStyle/>
          <a:p>
            <a:pPr marL="0" indent="0" eaLnBrk="1">
              <a:spcAft>
                <a:spcPct val="0"/>
              </a:spcAft>
              <a:buSzPct val="45000"/>
              <a:buFont typeface="StarSymbol" charset="0"/>
              <a:buNone/>
              <a:tabLst>
                <a:tab pos="23813" algn="l"/>
                <a:tab pos="481013" algn="l"/>
                <a:tab pos="938213" algn="l"/>
                <a:tab pos="1395413" algn="l"/>
                <a:tab pos="1852613" algn="l"/>
                <a:tab pos="2309813" algn="l"/>
                <a:tab pos="2767013" algn="l"/>
                <a:tab pos="3224213" algn="l"/>
                <a:tab pos="3681413" algn="l"/>
                <a:tab pos="4138613" algn="l"/>
                <a:tab pos="4595813" algn="l"/>
                <a:tab pos="5053013" algn="l"/>
                <a:tab pos="5510213" algn="l"/>
                <a:tab pos="5967413" algn="l"/>
                <a:tab pos="6424613" algn="l"/>
                <a:tab pos="6881813" algn="l"/>
                <a:tab pos="7339013" algn="l"/>
                <a:tab pos="7796213" algn="l"/>
                <a:tab pos="8253413" algn="l"/>
                <a:tab pos="8710613" algn="l"/>
              </a:tabLst>
            </a:pPr>
            <a:r>
              <a:rPr lang="en-GB" sz="2000" dirty="0" smtClean="0"/>
              <a:t>The probability of breast cancer is 1% for a woman at 40 who participates in routine screening. If a woman has breast cancer, the probability is 80% that she will have a positive mammography. If a woman does not have breast cancer, the probability is 9.6% that she will also have a positive mammography.</a:t>
            </a:r>
          </a:p>
          <a:p>
            <a:pPr marL="0" indent="0" eaLnBrk="1">
              <a:spcAft>
                <a:spcPct val="0"/>
              </a:spcAft>
              <a:buSzPct val="45000"/>
              <a:buFont typeface="StarSymbol" charset="0"/>
              <a:buNone/>
              <a:tabLst>
                <a:tab pos="23813" algn="l"/>
                <a:tab pos="481013" algn="l"/>
                <a:tab pos="938213" algn="l"/>
                <a:tab pos="1395413" algn="l"/>
                <a:tab pos="1852613" algn="l"/>
                <a:tab pos="2309813" algn="l"/>
                <a:tab pos="2767013" algn="l"/>
                <a:tab pos="3224213" algn="l"/>
                <a:tab pos="3681413" algn="l"/>
                <a:tab pos="4138613" algn="l"/>
                <a:tab pos="4595813" algn="l"/>
                <a:tab pos="5053013" algn="l"/>
                <a:tab pos="5510213" algn="l"/>
                <a:tab pos="5967413" algn="l"/>
                <a:tab pos="6424613" algn="l"/>
                <a:tab pos="6881813" algn="l"/>
                <a:tab pos="7339013" algn="l"/>
                <a:tab pos="7796213" algn="l"/>
                <a:tab pos="8253413" algn="l"/>
                <a:tab pos="8710613" algn="l"/>
              </a:tabLst>
            </a:pPr>
            <a:r>
              <a:rPr lang="en-GB" sz="2000" dirty="0" smtClean="0"/>
              <a:t>A woman in this age group had a positive mammography in a routine screening? What is the probability that she actually has breast cancer?</a:t>
            </a:r>
          </a:p>
          <a:p>
            <a:pPr marL="457200" indent="-457200" eaLnBrk="1">
              <a:spcAft>
                <a:spcPct val="0"/>
              </a:spcAft>
              <a:buSzPct val="45000"/>
              <a:buFont typeface="StarSymbol" charset="0"/>
              <a:buAutoNum type="alphaUcPeriod"/>
              <a:tabLst>
                <a:tab pos="23813" algn="l"/>
                <a:tab pos="481013" algn="l"/>
                <a:tab pos="938213" algn="l"/>
                <a:tab pos="1395413" algn="l"/>
                <a:tab pos="1852613" algn="l"/>
                <a:tab pos="2309813" algn="l"/>
                <a:tab pos="2767013" algn="l"/>
                <a:tab pos="3224213" algn="l"/>
                <a:tab pos="3681413" algn="l"/>
                <a:tab pos="4138613" algn="l"/>
                <a:tab pos="4595813" algn="l"/>
                <a:tab pos="5053013" algn="l"/>
                <a:tab pos="5510213" algn="l"/>
                <a:tab pos="5967413" algn="l"/>
                <a:tab pos="6424613" algn="l"/>
                <a:tab pos="6881813" algn="l"/>
                <a:tab pos="7339013" algn="l"/>
                <a:tab pos="7796213" algn="l"/>
                <a:tab pos="8253413" algn="l"/>
                <a:tab pos="8710613" algn="l"/>
              </a:tabLst>
            </a:pPr>
            <a:r>
              <a:rPr lang="en-GB" sz="2000" dirty="0" smtClean="0"/>
              <a:t>A. greater than 90%</a:t>
            </a:r>
            <a:br>
              <a:rPr lang="en-GB" sz="2000" dirty="0" smtClean="0"/>
            </a:br>
            <a:r>
              <a:rPr lang="en-GB" sz="2000" dirty="0" smtClean="0"/>
              <a:t>B. between 70% and 90%</a:t>
            </a:r>
            <a:br>
              <a:rPr lang="en-GB" sz="2000" dirty="0" smtClean="0"/>
            </a:br>
            <a:r>
              <a:rPr lang="en-GB" sz="2000" dirty="0" smtClean="0"/>
              <a:t>C. between 50% and 70%</a:t>
            </a:r>
            <a:br>
              <a:rPr lang="en-GB" sz="2000" dirty="0" smtClean="0"/>
            </a:br>
            <a:r>
              <a:rPr lang="en-GB" sz="2000" dirty="0" smtClean="0"/>
              <a:t>D. between 30% and 50%</a:t>
            </a:r>
            <a:br>
              <a:rPr lang="en-GB" sz="2000" dirty="0" smtClean="0"/>
            </a:br>
            <a:r>
              <a:rPr lang="en-GB" sz="2000" dirty="0" smtClean="0"/>
              <a:t>E. between 10% and 30%</a:t>
            </a:r>
            <a:br>
              <a:rPr lang="en-GB" sz="2000" dirty="0" smtClean="0"/>
            </a:br>
            <a:r>
              <a:rPr lang="en-GB" sz="2000" dirty="0" smtClean="0"/>
              <a:t>F. less than 10%</a:t>
            </a:r>
          </a:p>
          <a:p>
            <a:pPr marL="0" indent="0" eaLnBrk="1">
              <a:spcAft>
                <a:spcPct val="0"/>
              </a:spcAft>
              <a:buSzPct val="45000"/>
              <a:buFont typeface="StarSymbol" charset="0"/>
              <a:buNone/>
              <a:tabLst>
                <a:tab pos="23813" algn="l"/>
                <a:tab pos="481013" algn="l"/>
                <a:tab pos="938213" algn="l"/>
                <a:tab pos="1395413" algn="l"/>
                <a:tab pos="1852613" algn="l"/>
                <a:tab pos="2309813" algn="l"/>
                <a:tab pos="2767013" algn="l"/>
                <a:tab pos="3224213" algn="l"/>
                <a:tab pos="3681413" algn="l"/>
                <a:tab pos="4138613" algn="l"/>
                <a:tab pos="4595813" algn="l"/>
                <a:tab pos="5053013" algn="l"/>
                <a:tab pos="5510213" algn="l"/>
                <a:tab pos="5967413" algn="l"/>
                <a:tab pos="6424613" algn="l"/>
                <a:tab pos="6881813" algn="l"/>
                <a:tab pos="7339013" algn="l"/>
                <a:tab pos="7796213" algn="l"/>
                <a:tab pos="8253413" algn="l"/>
                <a:tab pos="8710613" algn="l"/>
              </a:tabLst>
            </a:pPr>
            <a:r>
              <a:rPr lang="en-GB" sz="2000" dirty="0" smtClean="0"/>
              <a:t>Is this typical or the exception?</a:t>
            </a:r>
          </a:p>
          <a:p>
            <a:pPr marL="0" indent="0" eaLnBrk="1">
              <a:spcAft>
                <a:spcPct val="0"/>
              </a:spcAft>
              <a:buSzPct val="45000"/>
              <a:buFont typeface="StarSymbol" charset="0"/>
              <a:buNone/>
              <a:tabLst>
                <a:tab pos="23813" algn="l"/>
                <a:tab pos="481013" algn="l"/>
                <a:tab pos="938213" algn="l"/>
                <a:tab pos="1395413" algn="l"/>
                <a:tab pos="1852613" algn="l"/>
                <a:tab pos="2309813" algn="l"/>
                <a:tab pos="2767013" algn="l"/>
                <a:tab pos="3224213" algn="l"/>
                <a:tab pos="3681413" algn="l"/>
                <a:tab pos="4138613" algn="l"/>
                <a:tab pos="4595813" algn="l"/>
                <a:tab pos="5053013" algn="l"/>
                <a:tab pos="5510213" algn="l"/>
                <a:tab pos="5967413" algn="l"/>
                <a:tab pos="6424613" algn="l"/>
                <a:tab pos="6881813" algn="l"/>
                <a:tab pos="7339013" algn="l"/>
                <a:tab pos="7796213" algn="l"/>
                <a:tab pos="8253413" algn="l"/>
                <a:tab pos="8710613" algn="l"/>
              </a:tabLst>
            </a:pPr>
            <a:r>
              <a:rPr lang="en-GB" sz="2000" dirty="0" smtClean="0"/>
              <a:t>Perhaps high-level reasoning isn’t Bayesian but underlying mechanisms of learning, inference, memory, language, and perception are.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87350" y="4014788"/>
            <a:ext cx="5521325" cy="1227137"/>
            <a:chOff x="387350" y="4014788"/>
            <a:chExt cx="5521325" cy="1227137"/>
          </a:xfrm>
        </p:grpSpPr>
        <p:sp>
          <p:nvSpPr>
            <p:cNvPr id="10244" name="AutoShape 3"/>
            <p:cNvSpPr>
              <a:spLocks noChangeArrowheads="1"/>
            </p:cNvSpPr>
            <p:nvPr/>
          </p:nvSpPr>
          <p:spPr bwMode="auto">
            <a:xfrm>
              <a:off x="409575" y="4014788"/>
              <a:ext cx="3148013" cy="328612"/>
            </a:xfrm>
            <a:prstGeom prst="roundRect">
              <a:avLst>
                <a:gd name="adj" fmla="val 491"/>
              </a:avLst>
            </a:prstGeom>
            <a:noFill/>
            <a:ln w="45720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" name="Text Box 4"/>
            <p:cNvSpPr txBox="1">
              <a:spLocks noChangeArrowheads="1"/>
            </p:cNvSpPr>
            <p:nvPr/>
          </p:nvSpPr>
          <p:spPr bwMode="auto">
            <a:xfrm>
              <a:off x="4003675" y="4056063"/>
              <a:ext cx="1905000" cy="363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1pPr>
              <a:lvl2pPr marL="742950" indent="-285750"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2pPr>
              <a:lvl3pPr marL="1143000" indent="-228600"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3pPr>
              <a:lvl4pPr marL="1600200" indent="-228600"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4pPr>
              <a:lvl5pPr marL="2057400" indent="-228600"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9pPr>
            </a:lstStyle>
            <a:p>
              <a:pPr eaLnBrk="1"/>
              <a:r>
                <a:rPr lang="en-GB" b="1" dirty="0">
                  <a:solidFill>
                    <a:srgbClr val="993366"/>
                  </a:solidFill>
                </a:rPr>
                <a:t>95 / 100 doctors</a:t>
              </a:r>
            </a:p>
          </p:txBody>
        </p:sp>
        <p:sp>
          <p:nvSpPr>
            <p:cNvPr id="10246" name="AutoShape 5"/>
            <p:cNvSpPr>
              <a:spLocks noChangeArrowheads="1"/>
            </p:cNvSpPr>
            <p:nvPr/>
          </p:nvSpPr>
          <p:spPr bwMode="auto">
            <a:xfrm>
              <a:off x="387350" y="4911725"/>
              <a:ext cx="3148013" cy="330200"/>
            </a:xfrm>
            <a:prstGeom prst="roundRect">
              <a:avLst>
                <a:gd name="adj" fmla="val 491"/>
              </a:avLst>
            </a:prstGeom>
            <a:noFill/>
            <a:ln w="4572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Text Box 6"/>
            <p:cNvSpPr txBox="1">
              <a:spLocks noChangeArrowheads="1"/>
            </p:cNvSpPr>
            <p:nvPr/>
          </p:nvSpPr>
          <p:spPr bwMode="auto">
            <a:xfrm>
              <a:off x="4081463" y="4876800"/>
              <a:ext cx="1806575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5000" rIns="90000" bIns="45000"/>
            <a:lstStyle>
              <a:lvl1pPr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1pPr>
              <a:lvl2pPr marL="742950" indent="-285750"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2pPr>
              <a:lvl3pPr marL="1143000" indent="-228600"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3pPr>
              <a:lvl4pPr marL="1600200" indent="-228600"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4pPr>
              <a:lvl5pPr marL="2057400" indent="-228600" eaLnBrk="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5pPr>
              <a:lvl6pPr marL="25146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6pPr>
              <a:lvl7pPr marL="29718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7pPr>
              <a:lvl8pPr marL="34290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8pPr>
              <a:lvl9pPr marL="3886200" indent="-228600" defTabSz="449263" eaLnBrk="0" fontAlgn="base" hangingPunct="0">
                <a:lnSpc>
                  <a:spcPct val="8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>
                  <a:solidFill>
                    <a:schemeClr val="bg1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defRPr>
              </a:lvl9pPr>
            </a:lstStyle>
            <a:p>
              <a:pPr eaLnBrk="1"/>
              <a:r>
                <a:rPr lang="en-GB" b="1" dirty="0">
                  <a:solidFill>
                    <a:srgbClr val="008000"/>
                  </a:solidFill>
                </a:rPr>
                <a:t>correct answer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Griffiths and Tenenbaum (2006)</a:t>
            </a:r>
            <a:br>
              <a:rPr lang="en-US" smtClean="0"/>
            </a:br>
            <a:r>
              <a:rPr lang="en-US" sz="3600" i="1" smtClean="0"/>
              <a:t>Optimal Predictions in Everyday Cognition</a:t>
            </a:r>
            <a:endParaRPr lang="en-US" sz="360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If you were assessing an insurance case for an 18-year-old man, what would you predict for his lifespan?</a:t>
            </a:r>
          </a:p>
          <a:p>
            <a:r>
              <a:rPr lang="en-US" sz="2800" dirty="0" smtClean="0"/>
              <a:t>If you phoned a box office to book tickets and had been on hold for 3 minutes, what would you predict for the total time you would be on hold?</a:t>
            </a:r>
          </a:p>
          <a:p>
            <a:r>
              <a:rPr lang="en-US" sz="2800" dirty="0" smtClean="0"/>
              <a:t>If your friend read you her favorite line of poetry, and told you it was line 5 of a poem, what would you predict for the total length of the poem?</a:t>
            </a:r>
          </a:p>
          <a:p>
            <a:r>
              <a:rPr lang="en-US" sz="2800" dirty="0" smtClean="0"/>
              <a:t>If you opened a book about the history of ancient Egypt to a page listing the reigns of the pharaohs, and noticed that in 4000 BC a particular pharaoh had been ruling for 11 years, what would you predict for the total duration of his reign?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Griffiths and Tenenbaum Conclusion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Average responses reveal a “close correspondence between peoples’ implicit probabilistic models and the statistics of the world.”</a:t>
            </a:r>
          </a:p>
          <a:p>
            <a:r>
              <a:rPr lang="en-US" smtClean="0"/>
              <a:t>People show a statistical sophistication and optimality of reasoning generally assumed to be absent in the domain of higher-order cognition.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 sz="2800" dirty="0" smtClean="0">
            <a:solidFill>
              <a:srgbClr val="7030A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rgbClr val="7030A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efault2014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 sz="2800" dirty="0" smtClean="0">
            <a:solidFill>
              <a:srgbClr val="7030A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3100" b="1" dirty="0">
            <a:solidFill>
              <a:srgbClr val="0F6FC6"/>
            </a:solidFill>
            <a:latin typeface="+mn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1293</TotalTime>
  <Words>1285</Words>
  <Application>Microsoft Macintosh PowerPoint</Application>
  <PresentationFormat>Custom</PresentationFormat>
  <Paragraphs>155</Paragraphs>
  <Slides>28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Calibri</vt:lpstr>
      <vt:lpstr>Lucida Sans Unicode</vt:lpstr>
      <vt:lpstr>Mangal</vt:lpstr>
      <vt:lpstr>StarSymbol</vt:lpstr>
      <vt:lpstr>Times New Roman</vt:lpstr>
      <vt:lpstr>Wingdings</vt:lpstr>
      <vt:lpstr>Arial</vt:lpstr>
      <vt:lpstr>1_Office Theme</vt:lpstr>
      <vt:lpstr>Default2014</vt:lpstr>
      <vt:lpstr>Worksheet</vt:lpstr>
      <vt:lpstr>Probabilistic Models in Human and Machine Intelligence</vt:lpstr>
      <vt:lpstr>Current Class Status</vt:lpstr>
      <vt:lpstr>Machine Learning @ CU</vt:lpstr>
      <vt:lpstr>A Very Brief History of Cog Sci and AI</vt:lpstr>
      <vt:lpstr>Relation of Probabilistic Models to Symbolic and Subsymbolic Models</vt:lpstr>
      <vt:lpstr>What Is Probability?</vt:lpstr>
      <vt:lpstr>Do People Reason According To The Laws Of Probability?</vt:lpstr>
      <vt:lpstr>Griffiths and Tenenbaum (2006) Optimal Predictions in Everyday Cognition</vt:lpstr>
      <vt:lpstr>Griffiths and Tenenbaum Conclusion</vt:lpstr>
      <vt:lpstr>Griffiths and Tenenbaum Bayesian Model</vt:lpstr>
      <vt:lpstr>What Does Optimality Entail?</vt:lpstr>
      <vt:lpstr>PowerPoint Presentation</vt:lpstr>
      <vt:lpstr>From The Economist (1/5/2006)</vt:lpstr>
      <vt:lpstr>My Caution</vt:lpstr>
      <vt:lpstr>Latent Dirichlet Allocation (a.k.a. Topic Model)</vt:lpstr>
      <vt:lpstr>Generative Model of Text</vt:lpstr>
      <vt:lpstr>Inferring (Learning) Topics</vt:lpstr>
      <vt:lpstr>PowerPoint Presentation</vt:lpstr>
      <vt:lpstr>PowerPoint Presentation</vt:lpstr>
      <vt:lpstr>Topic Modeling Of Hotel Reviews</vt:lpstr>
      <vt:lpstr>Phrase Discovery</vt:lpstr>
      <vt:lpstr>Value Of Probabilistic Models In AI And Cognitive Science</vt:lpstr>
      <vt:lpstr>Value Of Probabilistic Models In AI And Cognitive Science</vt:lpstr>
      <vt:lpstr>Value Of Probabilistic Models In AI And Cognitive Science</vt:lpstr>
      <vt:lpstr>Value Of Probabilistic Models In AI And Cognitive Science</vt:lpstr>
      <vt:lpstr>PowerPoint Presentation</vt:lpstr>
      <vt:lpstr>Important Technical Issues</vt:lpstr>
      <vt:lpstr>Rationality in Cognitive Science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 of Probabilistic Models to Connectionist and Symbolic Models</dc:title>
  <dc:creator>mozer</dc:creator>
  <cp:lastModifiedBy>Michael C Mozer</cp:lastModifiedBy>
  <cp:revision>138</cp:revision>
  <dcterms:modified xsi:type="dcterms:W3CDTF">2018-01-16T17:43:19Z</dcterms:modified>
</cp:coreProperties>
</file>