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02" r:id="rId1"/>
  </p:sldMasterIdLst>
  <p:notesMasterIdLst>
    <p:notesMasterId r:id="rId33"/>
  </p:notesMasterIdLst>
  <p:sldIdLst>
    <p:sldId id="256" r:id="rId2"/>
    <p:sldId id="280" r:id="rId3"/>
    <p:sldId id="282" r:id="rId4"/>
    <p:sldId id="277" r:id="rId5"/>
    <p:sldId id="281" r:id="rId6"/>
    <p:sldId id="257" r:id="rId7"/>
    <p:sldId id="258" r:id="rId8"/>
    <p:sldId id="259" r:id="rId9"/>
    <p:sldId id="261" r:id="rId10"/>
    <p:sldId id="262" r:id="rId11"/>
    <p:sldId id="278" r:id="rId12"/>
    <p:sldId id="263" r:id="rId13"/>
    <p:sldId id="276" r:id="rId14"/>
    <p:sldId id="264" r:id="rId15"/>
    <p:sldId id="265" r:id="rId16"/>
    <p:sldId id="266" r:id="rId17"/>
    <p:sldId id="267" r:id="rId18"/>
    <p:sldId id="279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83" r:id="rId27"/>
    <p:sldId id="284" r:id="rId28"/>
    <p:sldId id="285" r:id="rId29"/>
    <p:sldId id="286" r:id="rId30"/>
    <p:sldId id="287" r:id="rId31"/>
    <p:sldId id="288" r:id="rId32"/>
  </p:sldIdLst>
  <p:sldSz cx="10080625" cy="7559675"/>
  <p:notesSz cx="7772400" cy="10058400"/>
  <p:defaultTextStyle>
    <a:defPPr>
      <a:defRPr lang="en-GB"/>
    </a:defPPr>
    <a:lvl1pPr algn="l" defTabSz="449263" rtl="0" fontAlgn="base" hangingPunct="0">
      <a:lnSpc>
        <a:spcPct val="27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bg1"/>
        </a:solidFill>
        <a:latin typeface="Arial" charset="0"/>
        <a:ea typeface="+mn-ea"/>
        <a:cs typeface="+mn-cs"/>
      </a:defRPr>
    </a:lvl1pPr>
    <a:lvl2pPr marL="403225" indent="-193675" algn="l" defTabSz="449263" rtl="0" fontAlgn="base" hangingPunct="0">
      <a:lnSpc>
        <a:spcPct val="27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bg1"/>
        </a:solidFill>
        <a:latin typeface="Arial" charset="0"/>
        <a:ea typeface="+mn-ea"/>
        <a:cs typeface="+mn-cs"/>
      </a:defRPr>
    </a:lvl2pPr>
    <a:lvl3pPr marL="619125" indent="-193675" algn="l" defTabSz="449263" rtl="0" fontAlgn="base" hangingPunct="0">
      <a:lnSpc>
        <a:spcPct val="27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bg1"/>
        </a:solidFill>
        <a:latin typeface="Arial" charset="0"/>
        <a:ea typeface="+mn-ea"/>
        <a:cs typeface="+mn-cs"/>
      </a:defRPr>
    </a:lvl3pPr>
    <a:lvl4pPr marL="835025" indent="-203200" algn="l" defTabSz="449263" rtl="0" fontAlgn="base" hangingPunct="0">
      <a:lnSpc>
        <a:spcPct val="27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bg1"/>
        </a:solidFill>
        <a:latin typeface="Arial" charset="0"/>
        <a:ea typeface="+mn-ea"/>
        <a:cs typeface="+mn-cs"/>
      </a:defRPr>
    </a:lvl4pPr>
    <a:lvl5pPr marL="1050925" indent="-193675" algn="l" defTabSz="449263" rtl="0" fontAlgn="base" hangingPunct="0">
      <a:lnSpc>
        <a:spcPct val="27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F4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83"/>
    <p:restoredTop sz="92457"/>
  </p:normalViewPr>
  <p:slideViewPr>
    <p:cSldViewPr>
      <p:cViewPr varScale="1">
        <p:scale>
          <a:sx n="118" d="100"/>
          <a:sy n="118" d="100"/>
        </p:scale>
        <p:origin x="224" y="20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-1248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5" name="AutoShape 7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6" name="AutoShape 8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7" name="AutoShape 9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" name="AutoShape 10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9" name="AutoShape 1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0" name="AutoShape 12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1" name="AutoShape 13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2" name="AutoShape 14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3" name="AutoShape 15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4" name="AutoShape 16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5" name="AutoShape 17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6" name="AutoShape 18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7" name="Rectangle 19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4999038" cy="376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68" name="Rectangle 20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188075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69" name="Rectangle 21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432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86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</a:lstStyle>
          <a:p>
            <a:endParaRPr lang="en-GB"/>
          </a:p>
        </p:txBody>
      </p:sp>
      <p:sp>
        <p:nvSpPr>
          <p:cNvPr id="2070" name="Rectangle 22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432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86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</a:lstStyle>
          <a:p>
            <a:endParaRPr lang="en-GB"/>
          </a:p>
        </p:txBody>
      </p:sp>
      <p:sp>
        <p:nvSpPr>
          <p:cNvPr id="2071" name="Rectangle 23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43275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6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</a:lstStyle>
          <a:p>
            <a:endParaRPr lang="en-GB"/>
          </a:p>
        </p:txBody>
      </p:sp>
      <p:sp>
        <p:nvSpPr>
          <p:cNvPr id="2072" name="Rectangle 24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43275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86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</a:lstStyle>
          <a:p>
            <a:fld id="{9318A497-3646-453E-90E1-79940F2F888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78789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3C027A5-3CE9-4B7B-B266-6BD270B808DC}" type="slidenum">
              <a:rPr lang="en-GB"/>
              <a:pPr/>
              <a:t>1</a:t>
            </a:fld>
            <a:endParaRPr lang="en-GB"/>
          </a:p>
        </p:txBody>
      </p:sp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06975" cy="37703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189663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2353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58900" y="763588"/>
            <a:ext cx="5024438" cy="3768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document = email</a:t>
            </a:r>
          </a:p>
          <a:p>
            <a:r>
              <a:rPr kumimoji="1" lang="en-US" altLang="ja-JP" dirty="0"/>
              <a:t>values of theta: one per pair of individuals</a:t>
            </a:r>
            <a:r>
              <a:rPr kumimoji="1" lang="en-US" altLang="ja-JP" baseline="0" dirty="0"/>
              <a:t> (one sender, one recipient)</a:t>
            </a:r>
          </a:p>
          <a:p>
            <a:r>
              <a:rPr kumimoji="1" lang="en-US" altLang="ja-JP" baseline="0" dirty="0"/>
              <a:t>can’t </a:t>
            </a:r>
            <a:r>
              <a:rPr kumimoji="1" lang="en-US" altLang="ja-JP" baseline="0" dirty="0" err="1"/>
              <a:t>partiion</a:t>
            </a:r>
            <a:r>
              <a:rPr kumimoji="1" lang="en-US" altLang="ja-JP" baseline="0" dirty="0"/>
              <a:t> because (a) given topic, distribution over words is shared</a:t>
            </a:r>
          </a:p>
          <a:p>
            <a:endParaRPr kumimoji="1" lang="en-US" altLang="ja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9318A497-3646-453E-90E1-79940F2F8888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25547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CF23101-B533-4DF9-949A-34FD2B1B2B3E}" type="slidenum">
              <a:rPr lang="en-GB"/>
              <a:pPr/>
              <a:t>14</a:t>
            </a:fld>
            <a:endParaRPr lang="en-GB"/>
          </a:p>
        </p:txBody>
      </p:sp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02213" cy="37703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189663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5712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20019EC-BA7E-420A-9546-D2FEEC36EFAB}" type="slidenum">
              <a:rPr lang="en-GB"/>
              <a:pPr/>
              <a:t>15</a:t>
            </a:fld>
            <a:endParaRPr lang="en-GB"/>
          </a:p>
        </p:txBody>
      </p:sp>
      <p:sp>
        <p:nvSpPr>
          <p:cNvPr id="32769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02213" cy="37703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189663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6239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E9D0BC4-39A2-4F70-A27E-8B53AAAF54B8}" type="slidenum">
              <a:rPr lang="en-GB"/>
              <a:pPr/>
              <a:t>16</a:t>
            </a:fld>
            <a:endParaRPr lang="en-GB"/>
          </a:p>
        </p:txBody>
      </p:sp>
      <p:sp>
        <p:nvSpPr>
          <p:cNvPr id="337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58900" y="763588"/>
            <a:ext cx="5026025" cy="3770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189663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9523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217DE77-62FA-4D99-976A-938A4F7742F8}" type="slidenum">
              <a:rPr lang="en-GB"/>
              <a:pPr/>
              <a:t>17</a:t>
            </a:fld>
            <a:endParaRPr lang="en-GB"/>
          </a:p>
        </p:txBody>
      </p:sp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58900" y="763588"/>
            <a:ext cx="5026025" cy="3770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189663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dirty="0"/>
              <a:t>Purple:  regrouping all the words where </a:t>
            </a:r>
            <a:r>
              <a:rPr lang="en-US" dirty="0" err="1"/>
              <a:t>m_tv</a:t>
            </a:r>
            <a:r>
              <a:rPr lang="en-US" dirty="0"/>
              <a:t> is # times a given vocabulary item occurs in topic t</a:t>
            </a:r>
          </a:p>
          <a:p>
            <a:r>
              <a:rPr lang="en-US" dirty="0"/>
              <a:t>V: vocabulary items</a:t>
            </a:r>
          </a:p>
          <a:p>
            <a:endParaRPr lang="en-US" dirty="0"/>
          </a:p>
          <a:p>
            <a:r>
              <a:rPr lang="en-US" dirty="0"/>
              <a:t>Yellow: regrouping all the topic assignments. where </a:t>
            </a:r>
            <a:r>
              <a:rPr lang="en-US" dirty="0" err="1"/>
              <a:t>n_ijt</a:t>
            </a:r>
            <a:r>
              <a:rPr lang="en-US" dirty="0"/>
              <a:t> is the number of times topic t is assigned for author </a:t>
            </a:r>
            <a:r>
              <a:rPr lang="en-US" dirty="0" err="1"/>
              <a:t>i</a:t>
            </a:r>
            <a:r>
              <a:rPr lang="en-US" dirty="0"/>
              <a:t> and recipient j=</a:t>
            </a:r>
          </a:p>
          <a:p>
            <a:endParaRPr lang="en-US" dirty="0"/>
          </a:p>
          <a:p>
            <a:r>
              <a:rPr lang="en-US" dirty="0"/>
              <a:t>Orange: </a:t>
            </a:r>
            <a:r>
              <a:rPr lang="en-US" dirty="0" err="1"/>
              <a:t>dirichlet</a:t>
            </a:r>
            <a:endParaRPr lang="en-US" dirty="0"/>
          </a:p>
          <a:p>
            <a:r>
              <a:rPr lang="en-US" dirty="0"/>
              <a:t>Green: </a:t>
            </a:r>
            <a:r>
              <a:rPr lang="en-US" dirty="0" err="1"/>
              <a:t>dirichlet</a:t>
            </a:r>
            <a:endParaRPr lang="en-US" dirty="0"/>
          </a:p>
          <a:p>
            <a:endParaRPr lang="en-US" dirty="0"/>
          </a:p>
          <a:p>
            <a:r>
              <a:rPr lang="en-US" dirty="0"/>
              <a:t>conjugate priors</a:t>
            </a:r>
          </a:p>
          <a:p>
            <a:endParaRPr lang="en-US" dirty="0"/>
          </a:p>
          <a:p>
            <a:r>
              <a:rPr lang="en-US" dirty="0"/>
              <a:t>Blue: uniform priors over recipients</a:t>
            </a:r>
          </a:p>
          <a:p>
            <a:endParaRPr lang="en-US" dirty="0"/>
          </a:p>
          <a:p>
            <a:r>
              <a:rPr lang="en-US" dirty="0"/>
              <a:t>Bottom equation 1: simplification from combining conjugate prior with likelihood</a:t>
            </a:r>
          </a:p>
          <a:p>
            <a:r>
              <a:rPr lang="en-US" dirty="0"/>
              <a:t>Bottom equation 2: simplification from computing expectation of </a:t>
            </a:r>
            <a:r>
              <a:rPr lang="en-US" dirty="0" err="1"/>
              <a:t>dirichlet</a:t>
            </a:r>
            <a:r>
              <a:rPr lang="en-US"/>
              <a:t> distribution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8447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77CEC4E-29ED-4913-9B27-6D6709AE3029}" type="slidenum">
              <a:rPr lang="en-GB"/>
              <a:pPr/>
              <a:t>19</a:t>
            </a:fld>
            <a:endParaRPr lang="en-GB"/>
          </a:p>
        </p:txBody>
      </p:sp>
      <p:sp>
        <p:nvSpPr>
          <p:cNvPr id="36865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02213" cy="37703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6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189663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8781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C2275F1-FADC-40E6-8AED-503B879875C3}" type="slidenum">
              <a:rPr lang="en-GB"/>
              <a:pPr/>
              <a:t>20</a:t>
            </a:fld>
            <a:endParaRPr lang="en-GB"/>
          </a:p>
        </p:txBody>
      </p:sp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02213" cy="37703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189663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5114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4F44685-0E60-4ABE-B54F-4BE6BA4FB4BA}" type="slidenum">
              <a:rPr lang="en-GB"/>
              <a:pPr/>
              <a:t>21</a:t>
            </a:fld>
            <a:endParaRPr lang="en-GB"/>
          </a:p>
        </p:txBody>
      </p:sp>
      <p:sp>
        <p:nvSpPr>
          <p:cNvPr id="38913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02213" cy="37703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189663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2437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E950B80-E38D-46AC-9AE2-C153E852630B}" type="slidenum">
              <a:rPr lang="en-GB"/>
              <a:pPr/>
              <a:t>22</a:t>
            </a:fld>
            <a:endParaRPr lang="en-GB"/>
          </a:p>
        </p:txBody>
      </p:sp>
      <p:sp>
        <p:nvSpPr>
          <p:cNvPr id="39937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02213" cy="37703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3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189663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817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333CAF0-DF06-4605-A96A-912EB267786D}" type="slidenum">
              <a:rPr lang="en-GB"/>
              <a:pPr/>
              <a:t>23</a:t>
            </a:fld>
            <a:endParaRPr lang="en-GB"/>
          </a:p>
        </p:txBody>
      </p:sp>
      <p:sp>
        <p:nvSpPr>
          <p:cNvPr id="40961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02213" cy="37703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189663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31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58900" y="763588"/>
            <a:ext cx="5024438" cy="3768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[*] Drop D and fold theta into document</a:t>
            </a:r>
            <a:r>
              <a:rPr kumimoji="1" lang="en-US" altLang="ja-JP" baseline="0" dirty="0"/>
              <a:t> plate</a:t>
            </a:r>
          </a:p>
          <a:p>
            <a:r>
              <a:rPr kumimoji="1" lang="en-US" altLang="ja-JP" baseline="0" dirty="0"/>
              <a:t>same model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9318A497-3646-453E-90E1-79940F2F8888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15729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1B851D1-84DD-4238-A74E-390BF7BC8765}" type="slidenum">
              <a:rPr lang="en-GB"/>
              <a:pPr/>
              <a:t>24</a:t>
            </a:fld>
            <a:endParaRPr lang="en-GB"/>
          </a:p>
        </p:txBody>
      </p:sp>
      <p:sp>
        <p:nvSpPr>
          <p:cNvPr id="419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58900" y="763588"/>
            <a:ext cx="5026025" cy="3770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189663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0590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DFDEB2B-A4E2-4D8F-902F-2564D6077973}" type="slidenum">
              <a:rPr lang="en-GB"/>
              <a:pPr/>
              <a:t>25</a:t>
            </a:fld>
            <a:endParaRPr lang="en-GB"/>
          </a:p>
        </p:txBody>
      </p:sp>
      <p:sp>
        <p:nvSpPr>
          <p:cNvPr id="430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58900" y="763588"/>
            <a:ext cx="5026025" cy="3770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189663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dirty="0"/>
              <a:t>What’s the differen</a:t>
            </a:r>
            <a:r>
              <a:rPr lang="en-US" baseline="0" dirty="0"/>
              <a:t>ce among these:</a:t>
            </a:r>
          </a:p>
          <a:p>
            <a:r>
              <a:rPr lang="en-US" baseline="0" dirty="0"/>
              <a:t>RART1: role for each word is redrawn from among recipients and recipient roles</a:t>
            </a:r>
          </a:p>
          <a:p>
            <a:r>
              <a:rPr lang="en-US" baseline="0" dirty="0"/>
              <a:t>RART 2: role for each word is redrawn from recipients, but each recipient has one role for the document</a:t>
            </a:r>
          </a:p>
          <a:p>
            <a:r>
              <a:rPr lang="en-US" baseline="0" dirty="0"/>
              <a:t>RART 3: role for each word is fixed, drawn from recipients and recipient roles for the document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520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58900" y="763588"/>
            <a:ext cx="5024438" cy="3768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9318A497-3646-453E-90E1-79940F2F8888}" type="slidenum">
              <a:rPr lang="en-GB" smtClean="0"/>
              <a:pPr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2212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58900" y="763588"/>
            <a:ext cx="5024438" cy="3768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words are oriented gradients of intensity (compact image)</a:t>
            </a:r>
          </a:p>
          <a:p>
            <a:r>
              <a:rPr kumimoji="1" lang="en-US" altLang="ja-JP" dirty="0"/>
              <a:t>documents are </a:t>
            </a:r>
            <a:r>
              <a:rPr kumimoji="1" lang="en-US" altLang="ja-JP"/>
              <a:t>image</a:t>
            </a:r>
            <a:r>
              <a:rPr kumimoji="1" lang="en-US" altLang="ja-JP" baseline="0"/>
              <a:t> sequences</a:t>
            </a:r>
            <a:endParaRPr kumimoji="1" lang="en-US" altLang="ja-JP"/>
          </a:p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9318A497-3646-453E-90E1-79940F2F8888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15094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BF954C0-5804-4461-9D44-13FD175B5F96}" type="slidenum">
              <a:rPr lang="en-GB"/>
              <a:pPr/>
              <a:t>6</a:t>
            </a:fld>
            <a:endParaRPr lang="en-GB"/>
          </a:p>
        </p:txBody>
      </p:sp>
      <p:sp>
        <p:nvSpPr>
          <p:cNvPr id="24577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02213" cy="37703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189663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7766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FCD92A1-794E-46A9-9316-BF6CFDFADD07}" type="slidenum">
              <a:rPr lang="en-GB"/>
              <a:pPr/>
              <a:t>7</a:t>
            </a:fld>
            <a:endParaRPr lang="en-GB"/>
          </a:p>
        </p:txBody>
      </p:sp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02213" cy="37703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189663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dirty="0"/>
              <a:t>Aaron has done some work with this data set</a:t>
            </a:r>
          </a:p>
        </p:txBody>
      </p:sp>
    </p:spTree>
    <p:extLst>
      <p:ext uri="{BB962C8B-B14F-4D97-AF65-F5344CB8AC3E}">
        <p14:creationId xmlns:p14="http://schemas.microsoft.com/office/powerpoint/2010/main" val="6068936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849F013-2D77-4C3D-AA60-33A6B9BF57E6}" type="slidenum">
              <a:rPr lang="en-GB"/>
              <a:pPr/>
              <a:t>8</a:t>
            </a:fld>
            <a:endParaRPr lang="en-GB"/>
          </a:p>
        </p:txBody>
      </p:sp>
      <p:sp>
        <p:nvSpPr>
          <p:cNvPr id="26625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02213" cy="37703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189663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dirty="0"/>
              <a:t>Social network analysis Is lacking because…</a:t>
            </a:r>
          </a:p>
        </p:txBody>
      </p:sp>
    </p:spTree>
    <p:extLst>
      <p:ext uri="{BB962C8B-B14F-4D97-AF65-F5344CB8AC3E}">
        <p14:creationId xmlns:p14="http://schemas.microsoft.com/office/powerpoint/2010/main" val="16621225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7177E7B-A311-4132-B515-F49C3B29552B}" type="slidenum">
              <a:rPr lang="en-GB"/>
              <a:pPr/>
              <a:t>9</a:t>
            </a:fld>
            <a:endParaRPr lang="en-GB"/>
          </a:p>
        </p:txBody>
      </p:sp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02213" cy="37703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189663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dirty="0"/>
              <a:t>Z is what kind of variable?</a:t>
            </a:r>
            <a:r>
              <a:rPr lang="en-US" baseline="0" dirty="0"/>
              <a:t>  Why is Phi in a plate with the label “A”?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7117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8082FB6-E8E9-42B8-9089-DC1647885142}" type="slidenum">
              <a:rPr lang="en-GB"/>
              <a:pPr/>
              <a:t>10</a:t>
            </a:fld>
            <a:endParaRPr lang="en-GB"/>
          </a:p>
        </p:txBody>
      </p:sp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02213" cy="37703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189663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5595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70D9261-5B29-41CA-8681-0860B5402A5F}" type="slidenum">
              <a:rPr lang="en-GB"/>
              <a:pPr/>
              <a:t>12</a:t>
            </a:fld>
            <a:endParaRPr lang="en-GB"/>
          </a:p>
        </p:txBody>
      </p:sp>
      <p:sp>
        <p:nvSpPr>
          <p:cNvPr id="30721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02213" cy="37703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189663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91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6047" y="2348401"/>
            <a:ext cx="8568531" cy="1620430"/>
          </a:xfrm>
        </p:spPr>
        <p:txBody>
          <a:bodyPr/>
          <a:lstStyle>
            <a:lvl1pPr>
              <a:defRPr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altLang="ja-JP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094" y="4283820"/>
            <a:ext cx="7056438" cy="19319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503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271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429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457" y="302742"/>
            <a:ext cx="2268141" cy="6450223"/>
          </a:xfrm>
        </p:spPr>
        <p:txBody>
          <a:bodyPr vert="eaVert"/>
          <a:lstStyle>
            <a:lvl1pPr>
              <a:defRPr b="1"/>
            </a:lvl1pPr>
          </a:lstStyle>
          <a:p>
            <a:r>
              <a:rPr lang="en-US" altLang="ja-JP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031" y="302742"/>
            <a:ext cx="6636411" cy="6450223"/>
          </a:xfrm>
        </p:spPr>
        <p:txBody>
          <a:bodyPr vert="eaVert"/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7160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1628"/>
            <a:ext cx="9042400" cy="1254125"/>
          </a:xfrm>
        </p:spPr>
        <p:txBody>
          <a:bodyPr/>
          <a:lstStyle/>
          <a:p>
            <a:r>
              <a:rPr lang="en-US" altLang="ja-JP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503237" y="6886575"/>
            <a:ext cx="2317750" cy="5207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448050" y="6886575"/>
            <a:ext cx="3165475" cy="5207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7227888" y="6886575"/>
            <a:ext cx="2317750" cy="520700"/>
          </a:xfrm>
        </p:spPr>
        <p:txBody>
          <a:bodyPr/>
          <a:lstStyle>
            <a:lvl1pPr>
              <a:defRPr/>
            </a:lvl1pPr>
          </a:lstStyle>
          <a:p>
            <a:fld id="{4174B9A0-CB37-4C83-B880-3D838943E6C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61920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9388" cy="1258888"/>
          </a:xfrm>
        </p:spPr>
        <p:txBody>
          <a:bodyPr/>
          <a:lstStyle/>
          <a:p>
            <a:r>
              <a:rPr lang="en-US" altLang="ja-JP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03238" y="1768477"/>
            <a:ext cx="4457700" cy="4987925"/>
          </a:xfrm>
        </p:spPr>
        <p:txBody>
          <a:bodyPr/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338" y="1768477"/>
            <a:ext cx="4459288" cy="4987925"/>
          </a:xfrm>
        </p:spPr>
        <p:txBody>
          <a:bodyPr/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341DFF-6809-4F2C-9371-97C2D64DBCD8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1379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altLang="ja-JP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6025" y="1511940"/>
            <a:ext cx="9240573" cy="5241025"/>
          </a:xfrm>
        </p:spPr>
        <p:txBody>
          <a:bodyPr/>
          <a:lstStyle>
            <a:lvl1pPr marL="100783" indent="-100783">
              <a:spcBef>
                <a:spcPts val="2205"/>
              </a:spcBef>
              <a:spcAft>
                <a:spcPts val="0"/>
              </a:spcAft>
              <a:buClr>
                <a:schemeClr val="bg1"/>
              </a:buClr>
              <a:buSzPct val="25000"/>
              <a:buFont typeface="Wingdings" pitchFamily="2" charset="2"/>
              <a:buChar char="ü"/>
              <a:defRPr baseline="0"/>
            </a:lvl1pPr>
            <a:lvl2pPr marL="403135">
              <a:spcBef>
                <a:spcPts val="2205"/>
              </a:spcBef>
              <a:spcAft>
                <a:spcPts val="0"/>
              </a:spcAft>
              <a:defRPr sz="3000">
                <a:solidFill>
                  <a:schemeClr val="accent2"/>
                </a:solidFill>
              </a:defRPr>
            </a:lvl2pPr>
            <a:lvl3pPr marL="398463" indent="0">
              <a:spcBef>
                <a:spcPts val="1323"/>
              </a:spcBef>
              <a:buFont typeface="Calibri" pitchFamily="34" charset="0"/>
              <a:buChar char=" "/>
              <a:defRPr sz="2800">
                <a:solidFill>
                  <a:schemeClr val="accent6">
                    <a:lumMod val="75000"/>
                  </a:schemeClr>
                </a:solidFill>
              </a:defRPr>
            </a:lvl3pPr>
            <a:lvl4pPr marL="585216" indent="-182880">
              <a:spcBef>
                <a:spcPts val="1323"/>
              </a:spcBef>
              <a:buFont typeface="Arial"/>
              <a:buChar char="•"/>
              <a:defRPr b="1">
                <a:solidFill>
                  <a:schemeClr val="accent5">
                    <a:lumMod val="75000"/>
                  </a:schemeClr>
                </a:solidFill>
              </a:defRPr>
            </a:lvl4pPr>
            <a:lvl5pPr marL="585216" indent="0">
              <a:spcBef>
                <a:spcPts val="882"/>
              </a:spcBef>
              <a:buFont typeface="Calibri" pitchFamily="34" charset="0"/>
              <a:buNone/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658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303" y="4857796"/>
            <a:ext cx="8568531" cy="1501435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 altLang="ja-JP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303" y="3204115"/>
            <a:ext cx="8568531" cy="1653678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39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8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7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67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59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35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74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13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ja-JP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423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031" y="1763929"/>
            <a:ext cx="4452276" cy="498903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4318" y="1763929"/>
            <a:ext cx="4452276" cy="498903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634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4" y="1692182"/>
            <a:ext cx="4454027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20" indent="0">
              <a:buNone/>
              <a:defRPr sz="2200" b="1"/>
            </a:lvl2pPr>
            <a:lvl3pPr marL="1007838" indent="0">
              <a:buNone/>
              <a:defRPr sz="2000" b="1"/>
            </a:lvl3pPr>
            <a:lvl4pPr marL="1511758" indent="0">
              <a:buNone/>
              <a:defRPr sz="1800" b="1"/>
            </a:lvl4pPr>
            <a:lvl5pPr marL="2015677" indent="0">
              <a:buNone/>
              <a:defRPr sz="1800" b="1"/>
            </a:lvl5pPr>
            <a:lvl6pPr marL="2519597" indent="0">
              <a:buNone/>
              <a:defRPr sz="1800" b="1"/>
            </a:lvl6pPr>
            <a:lvl7pPr marL="3023515" indent="0">
              <a:buNone/>
              <a:defRPr sz="1800" b="1"/>
            </a:lvl7pPr>
            <a:lvl8pPr marL="3527435" indent="0">
              <a:buNone/>
              <a:defRPr sz="1800" b="1"/>
            </a:lvl8pPr>
            <a:lvl9pPr marL="4031354" indent="0">
              <a:buNone/>
              <a:defRPr sz="1800" b="1"/>
            </a:lvl9pPr>
          </a:lstStyle>
          <a:p>
            <a:pPr lvl="0"/>
            <a:r>
              <a:rPr lang="en-US" altLang="ja-JP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034" y="2397399"/>
            <a:ext cx="4454027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0818" y="1692182"/>
            <a:ext cx="4455776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20" indent="0">
              <a:buNone/>
              <a:defRPr sz="2200" b="1"/>
            </a:lvl2pPr>
            <a:lvl3pPr marL="1007838" indent="0">
              <a:buNone/>
              <a:defRPr sz="2000" b="1"/>
            </a:lvl3pPr>
            <a:lvl4pPr marL="1511758" indent="0">
              <a:buNone/>
              <a:defRPr sz="1800" b="1"/>
            </a:lvl4pPr>
            <a:lvl5pPr marL="2015677" indent="0">
              <a:buNone/>
              <a:defRPr sz="1800" b="1"/>
            </a:lvl5pPr>
            <a:lvl6pPr marL="2519597" indent="0">
              <a:buNone/>
              <a:defRPr sz="1800" b="1"/>
            </a:lvl6pPr>
            <a:lvl7pPr marL="3023515" indent="0">
              <a:buNone/>
              <a:defRPr sz="1800" b="1"/>
            </a:lvl7pPr>
            <a:lvl8pPr marL="3527435" indent="0">
              <a:buNone/>
              <a:defRPr sz="1800" b="1"/>
            </a:lvl8pPr>
            <a:lvl9pPr marL="4031354" indent="0">
              <a:buNone/>
              <a:defRPr sz="1800" b="1"/>
            </a:lvl9pPr>
          </a:lstStyle>
          <a:p>
            <a:pPr lvl="0"/>
            <a:r>
              <a:rPr lang="en-US" altLang="ja-JP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0818" y="2397399"/>
            <a:ext cx="4455776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231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altLang="ja-JP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966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384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3" y="300987"/>
            <a:ext cx="3316456" cy="128094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altLang="ja-JP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249" y="300989"/>
            <a:ext cx="5635349" cy="6451973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033" y="1581934"/>
            <a:ext cx="3316456" cy="5171028"/>
          </a:xfrm>
        </p:spPr>
        <p:txBody>
          <a:bodyPr/>
          <a:lstStyle>
            <a:lvl1pPr marL="0" indent="0">
              <a:buNone/>
              <a:defRPr sz="1500"/>
            </a:lvl1pPr>
            <a:lvl2pPr marL="503920" indent="0">
              <a:buNone/>
              <a:defRPr sz="1300"/>
            </a:lvl2pPr>
            <a:lvl3pPr marL="1007838" indent="0">
              <a:buNone/>
              <a:defRPr sz="1100"/>
            </a:lvl3pPr>
            <a:lvl4pPr marL="1511758" indent="0">
              <a:buNone/>
              <a:defRPr sz="1000"/>
            </a:lvl4pPr>
            <a:lvl5pPr marL="2015677" indent="0">
              <a:buNone/>
              <a:defRPr sz="1000"/>
            </a:lvl5pPr>
            <a:lvl6pPr marL="2519597" indent="0">
              <a:buNone/>
              <a:defRPr sz="1000"/>
            </a:lvl6pPr>
            <a:lvl7pPr marL="3023515" indent="0">
              <a:buNone/>
              <a:defRPr sz="1000"/>
            </a:lvl7pPr>
            <a:lvl8pPr marL="3527435" indent="0">
              <a:buNone/>
              <a:defRPr sz="1000"/>
            </a:lvl8pPr>
            <a:lvl9pPr marL="4031354" indent="0">
              <a:buNone/>
              <a:defRPr sz="1000"/>
            </a:lvl9pPr>
          </a:lstStyle>
          <a:p>
            <a:pPr lvl="0"/>
            <a:r>
              <a:rPr lang="en-US" altLang="ja-JP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553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5873" y="5291775"/>
            <a:ext cx="6048375" cy="62472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altLang="ja-JP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5873" y="675474"/>
            <a:ext cx="6048375" cy="4535805"/>
          </a:xfrm>
        </p:spPr>
        <p:txBody>
          <a:bodyPr/>
          <a:lstStyle>
            <a:lvl1pPr marL="0" indent="0">
              <a:buNone/>
              <a:defRPr sz="3500"/>
            </a:lvl1pPr>
            <a:lvl2pPr marL="503920" indent="0">
              <a:buNone/>
              <a:defRPr sz="3100"/>
            </a:lvl2pPr>
            <a:lvl3pPr marL="1007838" indent="0">
              <a:buNone/>
              <a:defRPr sz="2600"/>
            </a:lvl3pPr>
            <a:lvl4pPr marL="1511758" indent="0">
              <a:buNone/>
              <a:defRPr sz="2200"/>
            </a:lvl4pPr>
            <a:lvl5pPr marL="2015677" indent="0">
              <a:buNone/>
              <a:defRPr sz="2200"/>
            </a:lvl5pPr>
            <a:lvl6pPr marL="2519597" indent="0">
              <a:buNone/>
              <a:defRPr sz="2200"/>
            </a:lvl6pPr>
            <a:lvl7pPr marL="3023515" indent="0">
              <a:buNone/>
              <a:defRPr sz="2200"/>
            </a:lvl7pPr>
            <a:lvl8pPr marL="3527435" indent="0">
              <a:buNone/>
              <a:defRPr sz="2200"/>
            </a:lvl8pPr>
            <a:lvl9pPr marL="4031354" indent="0">
              <a:buNone/>
              <a:defRPr sz="2200"/>
            </a:lvl9pPr>
          </a:lstStyle>
          <a:p>
            <a:r>
              <a:rPr lang="en-US" altLang="ja-JP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5873" y="5916499"/>
            <a:ext cx="6048375" cy="887211"/>
          </a:xfrm>
        </p:spPr>
        <p:txBody>
          <a:bodyPr/>
          <a:lstStyle>
            <a:lvl1pPr marL="0" indent="0">
              <a:buNone/>
              <a:defRPr sz="1500"/>
            </a:lvl1pPr>
            <a:lvl2pPr marL="503920" indent="0">
              <a:buNone/>
              <a:defRPr sz="1300"/>
            </a:lvl2pPr>
            <a:lvl3pPr marL="1007838" indent="0">
              <a:buNone/>
              <a:defRPr sz="1100"/>
            </a:lvl3pPr>
            <a:lvl4pPr marL="1511758" indent="0">
              <a:buNone/>
              <a:defRPr sz="1000"/>
            </a:lvl4pPr>
            <a:lvl5pPr marL="2015677" indent="0">
              <a:buNone/>
              <a:defRPr sz="1000"/>
            </a:lvl5pPr>
            <a:lvl6pPr marL="2519597" indent="0">
              <a:buNone/>
              <a:defRPr sz="1000"/>
            </a:lvl6pPr>
            <a:lvl7pPr marL="3023515" indent="0">
              <a:buNone/>
              <a:defRPr sz="1000"/>
            </a:lvl7pPr>
            <a:lvl8pPr marL="3527435" indent="0">
              <a:buNone/>
              <a:defRPr sz="1000"/>
            </a:lvl8pPr>
            <a:lvl9pPr marL="4031354" indent="0">
              <a:buNone/>
              <a:defRPr sz="1000"/>
            </a:lvl9pPr>
          </a:lstStyle>
          <a:p>
            <a:pPr lvl="0"/>
            <a:r>
              <a:rPr lang="en-US" altLang="ja-JP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123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4031" y="167993"/>
            <a:ext cx="9072563" cy="923960"/>
          </a:xfrm>
          <a:prstGeom prst="rect">
            <a:avLst/>
          </a:prstGeom>
        </p:spPr>
        <p:txBody>
          <a:bodyPr vert="horz" lIns="100794" tIns="50397" rIns="100794" bIns="50397" rtlCol="0" anchor="ctr">
            <a:normAutofit/>
          </a:bodyPr>
          <a:lstStyle/>
          <a:p>
            <a:r>
              <a:rPr lang="en-US" altLang="ja-JP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1" y="1343944"/>
            <a:ext cx="9072563" cy="5409018"/>
          </a:xfrm>
          <a:prstGeom prst="rect">
            <a:avLst/>
          </a:prstGeom>
        </p:spPr>
        <p:txBody>
          <a:bodyPr vert="horz" lIns="100794" tIns="50397" rIns="100794" bIns="50397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 third level third level third level third level third </a:t>
            </a:r>
            <a:r>
              <a:rPr lang="en-US" dirty="0" err="1"/>
              <a:t>Third</a:t>
            </a:r>
            <a:r>
              <a:rPr lang="en-US" dirty="0"/>
              <a:t> level third level</a:t>
            </a:r>
          </a:p>
          <a:p>
            <a:pPr lvl="3"/>
            <a:r>
              <a:rPr lang="en-US" dirty="0"/>
              <a:t>Fourth level fourth level fourth level fourth level fourth level fourth level fourth level</a:t>
            </a:r>
          </a:p>
          <a:p>
            <a:pPr lvl="4"/>
            <a:r>
              <a:rPr lang="en-US" dirty="0"/>
              <a:t>Fifth level fifth level fifth level fifth level fifth level fifth level fifth level fifth level 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031" y="7006700"/>
            <a:ext cx="2352146" cy="402483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lnSpc>
                <a:spcPct val="41000"/>
              </a:lnSpc>
            </a:pPr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lnSpc>
                  <a:spcPct val="41000"/>
                </a:lnSpc>
              </a:pPr>
              <a:t>3/21/18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214" y="7006700"/>
            <a:ext cx="3192198" cy="402483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lnSpc>
                <a:spcPct val="41000"/>
              </a:lnSpc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448" y="7006700"/>
            <a:ext cx="2352146" cy="402483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lnSpc>
                <a:spcPct val="41000"/>
              </a:lnSpc>
            </a:pPr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lnSpc>
                  <a:spcPct val="41000"/>
                </a:lnSpc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105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</p:sldLayoutIdLst>
  <p:txStyles>
    <p:titleStyle>
      <a:lvl1pPr algn="ctr" defTabSz="1007943" rtl="0" eaLnBrk="1" latinLnBrk="0" hangingPunct="1">
        <a:spcBef>
          <a:spcPct val="0"/>
        </a:spcBef>
        <a:buNone/>
        <a:defRPr kumimoji="1" sz="4000" b="1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007943" rtl="0" eaLnBrk="1" latinLnBrk="0" hangingPunct="1">
        <a:spcBef>
          <a:spcPct val="20000"/>
        </a:spcBef>
        <a:buClr>
          <a:schemeClr val="bg1"/>
        </a:buClr>
        <a:buSzPct val="25000"/>
        <a:buFont typeface="Arial" pitchFamily="34" charset="0"/>
        <a:buChar char="•"/>
        <a:defRPr kumimoji="1" sz="3100" b="1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282224" indent="-282224" algn="l" defTabSz="1007943" rtl="0" eaLnBrk="1" latinLnBrk="0" hangingPunct="1">
        <a:spcBef>
          <a:spcPct val="20000"/>
        </a:spcBef>
        <a:buFont typeface="Wingdings" pitchFamily="2" charset="2"/>
        <a:buChar char="§"/>
        <a:defRPr kumimoji="1" sz="3100" b="1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503972" indent="-100794" algn="l" defTabSz="1007943" rtl="0" eaLnBrk="1" latinLnBrk="0" hangingPunct="1">
        <a:spcBef>
          <a:spcPct val="20000"/>
        </a:spcBef>
        <a:buClr>
          <a:schemeClr val="bg1"/>
        </a:buClr>
        <a:buSzPct val="25000"/>
        <a:buFont typeface="Arial" pitchFamily="34" charset="0"/>
        <a:buChar char="•"/>
        <a:defRPr kumimoji="1" sz="2600" b="1" kern="1200" baseline="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3pPr>
      <a:lvl4pPr marL="755957" indent="-251986" algn="l" defTabSz="1007943" rtl="0" eaLnBrk="1" latinLnBrk="0" hangingPunct="1">
        <a:spcBef>
          <a:spcPct val="20000"/>
        </a:spcBef>
        <a:buFont typeface="Wingdings" pitchFamily="2" charset="2"/>
        <a:buChar char="§"/>
        <a:defRPr kumimoji="1" sz="26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4pPr>
      <a:lvl5pPr marL="1007943" indent="0" algn="l" defTabSz="1007943" rtl="0" eaLnBrk="1" latinLnBrk="0" hangingPunct="1">
        <a:spcBef>
          <a:spcPct val="20000"/>
        </a:spcBef>
        <a:buFontTx/>
        <a:buNone/>
        <a:defRPr kumimoji="1" sz="22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50337" cy="2259012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Topic and Role Discovery</a:t>
            </a:r>
            <a:br>
              <a:rPr lang="en-GB" dirty="0"/>
            </a:br>
            <a:r>
              <a:rPr lang="en-GB" dirty="0"/>
              <a:t>In Social Networks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45575" cy="1255713"/>
          </a:xfrm>
          <a:ln/>
        </p:spPr>
        <p:txBody>
          <a:bodyPr/>
          <a:lstStyle/>
          <a:p>
            <a:pPr>
              <a:lnSpc>
                <a:spcPct val="84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/>
              <a:t>Author-Topic Model (Rosen-Zvi,</a:t>
            </a:r>
            <a:br>
              <a:rPr lang="en-GB"/>
            </a:br>
            <a:r>
              <a:rPr lang="en-GB"/>
              <a:t>Griffiths, Steyvers, &amp; Smyth, 2004)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503238" y="1768475"/>
            <a:ext cx="9045575" cy="5159375"/>
          </a:xfrm>
          <a:ln/>
        </p:spPr>
        <p:txBody>
          <a:bodyPr>
            <a:normAutofit/>
          </a:bodyPr>
          <a:lstStyle/>
          <a:p>
            <a:pPr>
              <a:lnSpc>
                <a:spcPct val="93000"/>
              </a:lnSpc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Documents: research articles</a:t>
            </a:r>
          </a:p>
          <a:p>
            <a:pPr>
              <a:lnSpc>
                <a:spcPct val="93000"/>
              </a:lnSpc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Each author's interests are </a:t>
            </a:r>
            <a:r>
              <a:rPr lang="en-GB" dirty="0" err="1"/>
              <a:t>modeled</a:t>
            </a:r>
            <a:r>
              <a:rPr lang="en-GB" dirty="0"/>
              <a:t> by a mixture of topics</a:t>
            </a:r>
          </a:p>
          <a:p>
            <a:pPr lvl="1">
              <a:lnSpc>
                <a:spcPct val="93000"/>
              </a:lnSpc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x: one author</a:t>
            </a:r>
          </a:p>
          <a:p>
            <a:pPr lvl="1">
              <a:lnSpc>
                <a:spcPct val="93000"/>
              </a:lnSpc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z: one topic</a:t>
            </a:r>
          </a:p>
          <a:p>
            <a:pPr lvl="2">
              <a:lnSpc>
                <a:spcPct val="93000"/>
              </a:lnSpc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111" y="3801133"/>
            <a:ext cx="2600325" cy="360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Can Author-Topic Model Be Applied To Email?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3000"/>
              </a:lnSpc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Email: sender, recipient, message body</a:t>
            </a:r>
          </a:p>
          <a:p>
            <a:pPr>
              <a:lnSpc>
                <a:spcPct val="93000"/>
              </a:lnSpc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Could handle email if</a:t>
            </a:r>
          </a:p>
          <a:p>
            <a:pPr lvl="1">
              <a:lnSpc>
                <a:spcPct val="93000"/>
              </a:lnSpc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Ignored recipients</a:t>
            </a:r>
          </a:p>
          <a:p>
            <a:pPr lvl="2">
              <a:lnSpc>
                <a:spcPct val="93000"/>
              </a:lnSpc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But discards important information about </a:t>
            </a:r>
            <a:br>
              <a:rPr lang="en-GB" dirty="0"/>
            </a:br>
            <a:r>
              <a:rPr lang="en-GB" dirty="0"/>
              <a:t>connections between people</a:t>
            </a:r>
          </a:p>
          <a:p>
            <a:pPr lvl="1">
              <a:lnSpc>
                <a:spcPct val="93000"/>
              </a:lnSpc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Each sender and recipient were</a:t>
            </a:r>
            <a:br>
              <a:rPr lang="en-GB" dirty="0"/>
            </a:br>
            <a:r>
              <a:rPr lang="en-GB" dirty="0"/>
              <a:t>considered an author</a:t>
            </a:r>
          </a:p>
          <a:p>
            <a:pPr lvl="2">
              <a:lnSpc>
                <a:spcPct val="93000"/>
              </a:lnSpc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But what about asymmetry of</a:t>
            </a:r>
            <a:br>
              <a:rPr lang="en-GB" dirty="0"/>
            </a:br>
            <a:r>
              <a:rPr lang="en-GB" dirty="0"/>
              <a:t>relationship?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111" y="3801133"/>
            <a:ext cx="2600325" cy="360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3611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292099" y="301625"/>
            <a:ext cx="9548813" cy="1255713"/>
          </a:xfrm>
          <a:ln/>
        </p:spPr>
        <p:txBody>
          <a:bodyPr>
            <a:normAutofit fontScale="90000"/>
          </a:bodyPr>
          <a:lstStyle/>
          <a:p>
            <a:pPr>
              <a:lnSpc>
                <a:spcPct val="84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Author-Recipient-Topic (ART) Model</a:t>
            </a:r>
            <a:br>
              <a:rPr lang="en-GB" dirty="0"/>
            </a:br>
            <a:r>
              <a:rPr lang="en-GB" dirty="0"/>
              <a:t>(McCallum, </a:t>
            </a:r>
            <a:r>
              <a:rPr lang="en-GB" dirty="0" err="1"/>
              <a:t>Corrado</a:t>
            </a:r>
            <a:r>
              <a:rPr lang="en-GB" dirty="0"/>
              <a:t>-Emmanuel, &amp; Wang, 2005)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243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503238" y="1768475"/>
                <a:ext cx="9045575" cy="4900613"/>
              </a:xfrm>
              <a:ln/>
            </p:spPr>
            <p:txBody>
              <a:bodyPr>
                <a:normAutofit fontScale="77500" lnSpcReduction="20000"/>
              </a:bodyPr>
              <a:lstStyle/>
              <a:p>
                <a:pPr>
                  <a:lnSpc>
                    <a:spcPct val="93000"/>
                  </a:lnSpc>
                  <a:tabLst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dirty="0"/>
                  <a:t>Email</a:t>
                </a:r>
              </a:p>
              <a:p>
                <a:pPr lvl="1">
                  <a:lnSpc>
                    <a:spcPct val="93000"/>
                  </a:lnSpc>
                  <a:tabLst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𝒅</m:t>
                        </m:r>
                      </m:sub>
                    </m:sSub>
                  </m:oMath>
                </a14:m>
                <a:r>
                  <a:rPr lang="en-GB" dirty="0"/>
                  <a:t>: set of recipients of email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endParaRPr lang="en-GB" dirty="0"/>
              </a:p>
              <a:p>
                <a:pPr lvl="1">
                  <a:lnSpc>
                    <a:spcPct val="93000"/>
                  </a:lnSpc>
                  <a:tabLst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𝒅</m:t>
                        </m:r>
                      </m:sub>
                    </m:sSub>
                  </m:oMath>
                </a14:m>
                <a:r>
                  <a:rPr lang="en-GB" dirty="0"/>
                  <a:t>: author of email </a:t>
                </a:r>
                <a14:m>
                  <m:oMath xmlns:m="http://schemas.openxmlformats.org/officeDocument/2006/math">
                    <m:r>
                      <a:rPr lang="en-GB" b="1" i="1" dirty="0" smtClean="0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endParaRPr lang="en-US" b="1" dirty="0"/>
              </a:p>
              <a:p>
                <a:pPr lvl="1">
                  <a:lnSpc>
                    <a:spcPct val="93000"/>
                  </a:lnSpc>
                  <a:tabLst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𝒅</m:t>
                        </m:r>
                      </m:sub>
                    </m:sSub>
                    <m:r>
                      <m:rPr>
                        <m:nor/>
                      </m:rPr>
                      <a:rPr lang="en-GB" dirty="0"/>
                      <m:t>: </m:t>
                    </m:r>
                    <m:r>
                      <m:rPr>
                        <m:nor/>
                      </m:rPr>
                      <a:rPr lang="en-US" b="1" i="0" dirty="0" smtClean="0"/>
                      <m:t>number</m:t>
                    </m:r>
                    <m:r>
                      <m:rPr>
                        <m:nor/>
                      </m:rPr>
                      <a:rPr lang="en-US" b="1" i="0" dirty="0" smtClean="0"/>
                      <m:t> </m:t>
                    </m:r>
                    <m:r>
                      <m:rPr>
                        <m:nor/>
                      </m:rPr>
                      <a:rPr lang="en-US" b="1" i="0" dirty="0" smtClean="0"/>
                      <m:t>of</m:t>
                    </m:r>
                    <m:r>
                      <m:rPr>
                        <m:nor/>
                      </m:rPr>
                      <a:rPr lang="en-US" b="1" i="0" dirty="0" smtClean="0"/>
                      <m:t> </m:t>
                    </m:r>
                    <m:r>
                      <m:rPr>
                        <m:nor/>
                      </m:rPr>
                      <a:rPr lang="en-US" b="1" i="0" dirty="0" smtClean="0"/>
                      <m:t>words</m:t>
                    </m:r>
                    <m:r>
                      <m:rPr>
                        <m:nor/>
                      </m:rPr>
                      <a:rPr lang="en-US" b="1" i="0" dirty="0" smtClean="0"/>
                      <m:t> </m:t>
                    </m:r>
                    <m:r>
                      <m:rPr>
                        <m:nor/>
                      </m:rPr>
                      <a:rPr lang="en-US" b="1" i="0" dirty="0" smtClean="0"/>
                      <m:t>in</m:t>
                    </m:r>
                    <m:r>
                      <m:rPr>
                        <m:nor/>
                      </m:rPr>
                      <a:rPr lang="en-US" b="1" i="0" dirty="0" smtClean="0"/>
                      <m:t> </m:t>
                    </m:r>
                    <m:r>
                      <m:rPr>
                        <m:nor/>
                      </m:rPr>
                      <a:rPr lang="en-GB" dirty="0"/>
                      <m:t>email</m:t>
                    </m:r>
                    <m:r>
                      <m:rPr>
                        <m:nor/>
                      </m:rPr>
                      <a:rPr lang="en-GB" dirty="0"/>
                      <m:t> 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endParaRPr lang="en-GB" dirty="0"/>
              </a:p>
              <a:p>
                <a:pPr>
                  <a:lnSpc>
                    <a:spcPct val="93000"/>
                  </a:lnSpc>
                  <a:tabLst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dirty="0"/>
                  <a:t>Generative model for a word</a:t>
                </a:r>
              </a:p>
              <a:p>
                <a:pPr lvl="1">
                  <a:lnSpc>
                    <a:spcPct val="93000"/>
                  </a:lnSpc>
                  <a:tabLst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dirty="0"/>
                  <a:t>pick a particular recipient from </a:t>
                </a:r>
                <a:r>
                  <a:rPr lang="en-GB" dirty="0" err="1"/>
                  <a:t>r</a:t>
                </a:r>
                <a:r>
                  <a:rPr lang="en-GB" baseline="-33000" dirty="0" err="1"/>
                  <a:t>d</a:t>
                </a:r>
                <a:endParaRPr lang="en-GB" baseline="-33000" dirty="0"/>
              </a:p>
              <a:p>
                <a:pPr lvl="1">
                  <a:lnSpc>
                    <a:spcPct val="93000"/>
                  </a:lnSpc>
                  <a:tabLst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dirty="0"/>
                  <a:t>chose a topic from multinomial</a:t>
                </a:r>
                <a:br>
                  <a:rPr lang="en-GB" dirty="0"/>
                </a:br>
                <a:r>
                  <a:rPr lang="en-GB" dirty="0"/>
                  <a:t>specific to author-recipient pair</a:t>
                </a:r>
              </a:p>
              <a:p>
                <a:pPr lvl="1">
                  <a:lnSpc>
                    <a:spcPct val="93000"/>
                  </a:lnSpc>
                  <a:tabLst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dirty="0"/>
                  <a:t>sample word from topic-specific</a:t>
                </a:r>
                <a:br>
                  <a:rPr lang="en-GB" dirty="0"/>
                </a:br>
                <a:r>
                  <a:rPr lang="en-GB" dirty="0"/>
                  <a:t>multinomial</a:t>
                </a:r>
              </a:p>
              <a:p>
                <a:pPr lvl="2">
                  <a:lnSpc>
                    <a:spcPct val="93000"/>
                  </a:lnSpc>
                  <a:buFont typeface="Arial Narrow" pitchFamily="32" charset="0"/>
                  <a:buNone/>
                  <a:tabLst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endParaRPr lang="en-GB" dirty="0"/>
              </a:p>
            </p:txBody>
          </p:sp>
        </mc:Choice>
        <mc:Fallback>
          <p:sp>
            <p:nvSpPr>
              <p:cNvPr id="1024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3238" y="1768475"/>
                <a:ext cx="9045575" cy="4900613"/>
              </a:xfrm>
              <a:blipFill>
                <a:blip r:embed="rId3"/>
                <a:stretch>
                  <a:fillRect t="-2326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025" y="2697163"/>
            <a:ext cx="30861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025" y="2697163"/>
            <a:ext cx="30861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Review/Quiz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/>
              <a:t>What is a document?</a:t>
            </a:r>
          </a:p>
          <a:p>
            <a:pPr lvl="1"/>
            <a:r>
              <a:rPr lang="en-US" dirty="0"/>
              <a:t>How many values of </a:t>
            </a:r>
            <a:r>
              <a:rPr lang="el-GR" dirty="0"/>
              <a:t>θ</a:t>
            </a:r>
            <a:r>
              <a:rPr lang="en-US" dirty="0"/>
              <a:t> are there?</a:t>
            </a:r>
          </a:p>
          <a:p>
            <a:pPr lvl="1"/>
            <a:r>
              <a:rPr lang="en-US" dirty="0"/>
              <a:t>Can data set be partitioned into subsets</a:t>
            </a:r>
            <a:br>
              <a:rPr lang="en-US" dirty="0"/>
            </a:br>
            <a:r>
              <a:rPr lang="en-US" dirty="0"/>
              <a:t>of {author, recipient} pairs and each</a:t>
            </a:r>
            <a:br>
              <a:rPr lang="en-US" dirty="0"/>
            </a:br>
            <a:r>
              <a:rPr lang="en-US" dirty="0"/>
              <a:t>subset is analyzed separately?</a:t>
            </a:r>
          </a:p>
          <a:p>
            <a:pPr lvl="1"/>
            <a:r>
              <a:rPr lang="en-US" dirty="0"/>
              <a:t>What is </a:t>
            </a:r>
            <a:r>
              <a:rPr lang="el-GR" dirty="0"/>
              <a:t>α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What is </a:t>
            </a:r>
            <a:r>
              <a:rPr lang="el-GR" dirty="0"/>
              <a:t>β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What is form of P(</a:t>
            </a:r>
            <a:r>
              <a:rPr lang="en-US" dirty="0" err="1"/>
              <a:t>w|z</a:t>
            </a:r>
            <a:r>
              <a:rPr lang="en-US" dirty="0"/>
              <a:t>,</a:t>
            </a:r>
            <a:r>
              <a:rPr lang="el-GR" dirty="0"/>
              <a:t>φ</a:t>
            </a:r>
            <a:r>
              <a:rPr lang="en-US" baseline="-25000" dirty="0"/>
              <a:t>1</a:t>
            </a:r>
            <a:r>
              <a:rPr lang="en-US" dirty="0"/>
              <a:t>,</a:t>
            </a:r>
            <a:r>
              <a:rPr lang="el-GR" dirty="0"/>
              <a:t> φ</a:t>
            </a:r>
            <a:r>
              <a:rPr lang="en-US" baseline="-25000" dirty="0"/>
              <a:t>2</a:t>
            </a:r>
            <a:r>
              <a:rPr lang="en-US" dirty="0"/>
              <a:t>, </a:t>
            </a:r>
            <a:r>
              <a:rPr lang="el-GR" dirty="0"/>
              <a:t>φ</a:t>
            </a:r>
            <a:r>
              <a:rPr lang="en-US" baseline="-25000" dirty="0"/>
              <a:t>3</a:t>
            </a:r>
            <a:r>
              <a:rPr lang="en-US" dirty="0"/>
              <a:t>,… </a:t>
            </a:r>
            <a:r>
              <a:rPr lang="el-GR" dirty="0"/>
              <a:t>φ</a:t>
            </a:r>
            <a:r>
              <a:rPr lang="en-US" baseline="-25000" dirty="0"/>
              <a:t>T</a:t>
            </a:r>
            <a:r>
              <a:rPr lang="en-US" dirty="0"/>
              <a:t>)?</a:t>
            </a:r>
          </a:p>
        </p:txBody>
      </p:sp>
    </p:spTree>
    <p:extLst>
      <p:ext uri="{BB962C8B-B14F-4D97-AF65-F5344CB8AC3E}">
        <p14:creationId xmlns:p14="http://schemas.microsoft.com/office/powerpoint/2010/main" val="7537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795" y="2335006"/>
            <a:ext cx="30861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45575" cy="1255713"/>
          </a:xfrm>
          <a:ln/>
        </p:spPr>
        <p:txBody>
          <a:bodyPr/>
          <a:lstStyle/>
          <a:p>
            <a:pPr>
              <a:lnSpc>
                <a:spcPct val="84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/>
              <a:t>Author-Recipient-Topic (ART) Model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503238" y="1768475"/>
            <a:ext cx="9045575" cy="4900613"/>
          </a:xfrm>
          <a:ln/>
        </p:spPr>
        <p:txBody>
          <a:bodyPr/>
          <a:lstStyle/>
          <a:p>
            <a:pPr>
              <a:lnSpc>
                <a:spcPct val="93000"/>
              </a:lnSpc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Joint distribution</a:t>
            </a:r>
          </a:p>
          <a:p>
            <a:pPr>
              <a:lnSpc>
                <a:spcPct val="93000"/>
              </a:lnSpc>
              <a:buFont typeface="Arial Narrow" pitchFamily="32" charset="0"/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dirty="0"/>
          </a:p>
          <a:p>
            <a:pPr>
              <a:lnSpc>
                <a:spcPct val="93000"/>
              </a:lnSpc>
              <a:buFont typeface="Arial Narrow" pitchFamily="32" charset="0"/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dirty="0"/>
          </a:p>
          <a:p>
            <a:pPr>
              <a:lnSpc>
                <a:spcPct val="93000"/>
              </a:lnSpc>
              <a:buFont typeface="Arial Narrow" pitchFamily="32" charset="0"/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dirty="0"/>
          </a:p>
          <a:p>
            <a:pPr>
              <a:lnSpc>
                <a:spcPct val="93000"/>
              </a:lnSpc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Goals</a:t>
            </a:r>
          </a:p>
          <a:p>
            <a:pPr lvl="1">
              <a:lnSpc>
                <a:spcPct val="93000"/>
              </a:lnSpc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Infer topics</a:t>
            </a:r>
          </a:p>
          <a:p>
            <a:pPr lvl="1">
              <a:lnSpc>
                <a:spcPct val="93000"/>
              </a:lnSpc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Infer to which recipient a word was intended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2" y="2324635"/>
            <a:ext cx="27908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112" y="2819935"/>
            <a:ext cx="6877050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54" y="7989887"/>
            <a:ext cx="955357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45575" cy="1166813"/>
          </a:xfrm>
          <a:ln/>
        </p:spPr>
        <p:txBody>
          <a:bodyPr/>
          <a:lstStyle/>
          <a:p>
            <a:pPr>
              <a:lnSpc>
                <a:spcPct val="84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/>
              <a:t>Methodology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idx="1"/>
          </p:nvPr>
        </p:nvSpPr>
        <p:spPr>
          <a:xfrm>
            <a:off x="503238" y="1493837"/>
            <a:ext cx="9045575" cy="4602161"/>
          </a:xfrm>
          <a:ln/>
        </p:spPr>
        <p:txBody>
          <a:bodyPr>
            <a:normAutofit/>
          </a:bodyPr>
          <a:lstStyle/>
          <a:p>
            <a:pPr>
              <a:lnSpc>
                <a:spcPct val="93000"/>
              </a:lnSpc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Exact inference is not possible</a:t>
            </a:r>
          </a:p>
          <a:p>
            <a:pPr lvl="2">
              <a:lnSpc>
                <a:spcPct val="93000"/>
              </a:lnSpc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Gibbs Sampling (Griffiths &amp; </a:t>
            </a:r>
            <a:r>
              <a:rPr lang="en-GB" dirty="0" err="1"/>
              <a:t>Steyvers</a:t>
            </a:r>
            <a:r>
              <a:rPr lang="en-GB" dirty="0"/>
              <a:t>, Rosen-</a:t>
            </a:r>
            <a:r>
              <a:rPr lang="en-GB" dirty="0" err="1"/>
              <a:t>Zvi</a:t>
            </a:r>
            <a:r>
              <a:rPr lang="en-GB" dirty="0"/>
              <a:t> et al.)</a:t>
            </a:r>
          </a:p>
          <a:p>
            <a:pPr lvl="2">
              <a:lnSpc>
                <a:spcPct val="93000"/>
              </a:lnSpc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err="1"/>
              <a:t>variational</a:t>
            </a:r>
            <a:r>
              <a:rPr lang="en-GB" dirty="0"/>
              <a:t> methods (</a:t>
            </a:r>
            <a:r>
              <a:rPr lang="en-GB" dirty="0" err="1"/>
              <a:t>Blei</a:t>
            </a:r>
            <a:r>
              <a:rPr lang="en-GB" dirty="0"/>
              <a:t> et al.)</a:t>
            </a:r>
          </a:p>
          <a:p>
            <a:pPr lvl="2">
              <a:lnSpc>
                <a:spcPct val="93000"/>
              </a:lnSpc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expectation propagation (Griffiths &amp; </a:t>
            </a:r>
            <a:r>
              <a:rPr lang="en-GB" dirty="0" err="1"/>
              <a:t>Steyvers</a:t>
            </a:r>
            <a:r>
              <a:rPr lang="en-GB" dirty="0"/>
              <a:t>,</a:t>
            </a:r>
            <a:br>
              <a:rPr lang="en-GB" dirty="0"/>
            </a:br>
            <a:r>
              <a:rPr lang="en-GB" dirty="0" err="1"/>
              <a:t>Minka</a:t>
            </a:r>
            <a:r>
              <a:rPr lang="en-GB" dirty="0"/>
              <a:t> &amp; Lafferty)</a:t>
            </a:r>
          </a:p>
          <a:p>
            <a:pPr>
              <a:lnSpc>
                <a:spcPct val="93000"/>
              </a:lnSpc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McCallum uses Gibbs sampling of latent variables</a:t>
            </a:r>
          </a:p>
          <a:p>
            <a:pPr lvl="2">
              <a:lnSpc>
                <a:spcPct val="93000"/>
              </a:lnSpc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latent variables: topics (z), recipients (x)</a:t>
            </a:r>
          </a:p>
          <a:p>
            <a:pPr lvl="2">
              <a:lnSpc>
                <a:spcPct val="93000"/>
              </a:lnSpc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basic result:</a:t>
            </a:r>
          </a:p>
          <a:p>
            <a:pPr lvl="2">
              <a:lnSpc>
                <a:spcPct val="93000"/>
              </a:lnSpc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912" y="6065837"/>
            <a:ext cx="8158466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43987" cy="1165225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/>
              <a:t>Derivation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idx="1"/>
          </p:nvPr>
        </p:nvSpPr>
        <p:spPr>
          <a:xfrm>
            <a:off x="503238" y="1768475"/>
            <a:ext cx="9043987" cy="4899025"/>
          </a:xfrm>
          <a:ln/>
        </p:spPr>
        <p:txBody>
          <a:bodyPr/>
          <a:lstStyle/>
          <a:p>
            <a: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Want to obtain posterior over z and x given corpus</a:t>
            </a:r>
          </a:p>
          <a:p>
            <a: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dirty="0"/>
          </a:p>
          <a:p>
            <a:pPr marL="0" indent="0"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438" y="2459038"/>
            <a:ext cx="333375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43987" cy="1165225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dirty="0"/>
          </a:p>
        </p:txBody>
      </p:sp>
      <p:sp>
        <p:nvSpPr>
          <p:cNvPr id="14338" name="Rectangle 2"/>
          <p:cNvSpPr>
            <a:spLocks noGrp="1" noChangeArrowheads="1"/>
          </p:cNvSpPr>
          <p:nvPr>
            <p:ph idx="1"/>
          </p:nvPr>
        </p:nvSpPr>
        <p:spPr>
          <a:xfrm>
            <a:off x="263525" y="350837"/>
            <a:ext cx="9577387" cy="6316663"/>
          </a:xfrm>
          <a:ln/>
        </p:spPr>
        <p:txBody>
          <a:bodyPr/>
          <a:lstStyle/>
          <a:p>
            <a: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err="1"/>
              <a:t>n</a:t>
            </a:r>
            <a:r>
              <a:rPr lang="en-GB" baseline="-25000" dirty="0" err="1"/>
              <a:t>ijt</a:t>
            </a:r>
            <a:r>
              <a:rPr lang="en-GB" dirty="0"/>
              <a:t>: # assignments of topic t to author i with recipient j</a:t>
            </a:r>
          </a:p>
          <a:p>
            <a: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err="1"/>
              <a:t>m</a:t>
            </a:r>
            <a:r>
              <a:rPr lang="en-GB" baseline="-25000" dirty="0" err="1"/>
              <a:t>tv</a:t>
            </a:r>
            <a:r>
              <a:rPr lang="en-GB" baseline="-25000" dirty="0"/>
              <a:t> </a:t>
            </a:r>
            <a:r>
              <a:rPr lang="en-GB" dirty="0"/>
              <a:t>: # occurrences of (vocabulary) word v to topic t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44512" y="1951037"/>
            <a:ext cx="9160437" cy="5262937"/>
            <a:chOff x="2160463" y="2451100"/>
            <a:chExt cx="5742112" cy="3299010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8050" y="2451100"/>
              <a:ext cx="5724525" cy="2657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463" y="5159560"/>
              <a:ext cx="3848100" cy="590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Rectangle 2"/>
          <p:cNvSpPr/>
          <p:nvPr/>
        </p:nvSpPr>
        <p:spPr>
          <a:xfrm>
            <a:off x="7707312" y="2713037"/>
            <a:ext cx="1295400" cy="609600"/>
          </a:xfrm>
          <a:prstGeom prst="rect">
            <a:avLst/>
          </a:prstGeom>
          <a:solidFill>
            <a:srgbClr val="EF4AFF">
              <a:alpha val="2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73712" y="4541837"/>
            <a:ext cx="609600" cy="685800"/>
          </a:xfrm>
          <a:prstGeom prst="rect">
            <a:avLst/>
          </a:prstGeom>
          <a:solidFill>
            <a:srgbClr val="EF4AFF">
              <a:alpha val="2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16312" y="2713037"/>
            <a:ext cx="914400" cy="533400"/>
          </a:xfrm>
          <a:prstGeom prst="rect">
            <a:avLst/>
          </a:prstGeom>
          <a:solidFill>
            <a:srgbClr val="FF0000">
              <a:alpha val="2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20912" y="4313237"/>
            <a:ext cx="2438400" cy="914400"/>
          </a:xfrm>
          <a:prstGeom prst="rect">
            <a:avLst/>
          </a:prstGeom>
          <a:solidFill>
            <a:srgbClr val="FF0000">
              <a:alpha val="2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16312" y="3398837"/>
            <a:ext cx="2590800" cy="914400"/>
          </a:xfrm>
          <a:prstGeom prst="rect">
            <a:avLst/>
          </a:prstGeom>
          <a:solidFill>
            <a:schemeClr val="accent6">
              <a:alpha val="2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97112" y="2636837"/>
            <a:ext cx="914400" cy="609600"/>
          </a:xfrm>
          <a:prstGeom prst="rect">
            <a:avLst/>
          </a:prstGeom>
          <a:solidFill>
            <a:schemeClr val="accent6">
              <a:alpha val="2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35512" y="2484437"/>
            <a:ext cx="1524000" cy="838200"/>
          </a:xfrm>
          <a:prstGeom prst="rect">
            <a:avLst/>
          </a:prstGeom>
          <a:solidFill>
            <a:schemeClr val="accent2">
              <a:alpha val="2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11312" y="3551237"/>
            <a:ext cx="838200" cy="685800"/>
          </a:xfrm>
          <a:prstGeom prst="rect">
            <a:avLst/>
          </a:prstGeom>
          <a:solidFill>
            <a:schemeClr val="accent2">
              <a:alpha val="2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88112" y="2713037"/>
            <a:ext cx="1219200" cy="533400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326312" y="3627437"/>
            <a:ext cx="533400" cy="533400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164512" y="7056437"/>
            <a:ext cx="1916113" cy="5032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A10028EE-E96D-8C42-B45F-4D058D78AA76}"/>
              </a:ext>
            </a:extLst>
          </p:cNvPr>
          <p:cNvSpPr/>
          <p:nvPr/>
        </p:nvSpPr>
        <p:spPr>
          <a:xfrm>
            <a:off x="263525" y="3398837"/>
            <a:ext cx="8815387" cy="181572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B90C6F3-48EF-844E-B085-013337E43A0F}"/>
              </a:ext>
            </a:extLst>
          </p:cNvPr>
          <p:cNvSpPr/>
          <p:nvPr/>
        </p:nvSpPr>
        <p:spPr>
          <a:xfrm>
            <a:off x="315912" y="122237"/>
            <a:ext cx="96774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E57979CD-0C54-F24F-ACCF-B5ABF55D8BF4}"/>
              </a:ext>
            </a:extLst>
          </p:cNvPr>
          <p:cNvSpPr/>
          <p:nvPr/>
        </p:nvSpPr>
        <p:spPr>
          <a:xfrm>
            <a:off x="620712" y="5303837"/>
            <a:ext cx="8815387" cy="9906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E248F5C9-E61B-824D-A881-CD83600CCBC1}"/>
              </a:ext>
            </a:extLst>
          </p:cNvPr>
          <p:cNvSpPr/>
          <p:nvPr/>
        </p:nvSpPr>
        <p:spPr>
          <a:xfrm>
            <a:off x="392111" y="7369174"/>
            <a:ext cx="8815387" cy="199672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29FE39C9-946A-9741-9AC6-615EDCD3FF8A}"/>
              </a:ext>
            </a:extLst>
          </p:cNvPr>
          <p:cNvSpPr/>
          <p:nvPr/>
        </p:nvSpPr>
        <p:spPr>
          <a:xfrm>
            <a:off x="620712" y="6342928"/>
            <a:ext cx="8815387" cy="9906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7030A0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297112" y="5761037"/>
            <a:ext cx="4191000" cy="1219200"/>
            <a:chOff x="1154112" y="8885237"/>
            <a:chExt cx="4191000" cy="1219200"/>
          </a:xfrm>
        </p:grpSpPr>
        <p:sp>
          <p:nvSpPr>
            <p:cNvPr id="9" name="TextBox 8"/>
            <p:cNvSpPr txBox="1"/>
            <p:nvPr/>
          </p:nvSpPr>
          <p:spPr>
            <a:xfrm>
              <a:off x="1839912" y="8885237"/>
              <a:ext cx="2890535" cy="1200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400" dirty="0">
                  <a:solidFill>
                    <a:schemeClr val="tx1"/>
                  </a:solidFill>
                </a:rPr>
                <a:t>is conjugate prior of </a:t>
              </a:r>
            </a:p>
            <a:p>
              <a:pPr>
                <a:lnSpc>
                  <a:spcPct val="100000"/>
                </a:lnSpc>
              </a:pPr>
              <a:endParaRPr lang="en-US" sz="2400" dirty="0">
                <a:solidFill>
                  <a:schemeClr val="tx1"/>
                </a:solidFill>
              </a:endParaRPr>
            </a:p>
            <a:p>
              <a:pPr>
                <a:lnSpc>
                  <a:spcPct val="100000"/>
                </a:lnSpc>
              </a:pPr>
              <a:r>
                <a:rPr lang="en-US" sz="2400" dirty="0">
                  <a:solidFill>
                    <a:schemeClr val="tx1"/>
                  </a:solidFill>
                </a:rPr>
                <a:t>is conjugate prior of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154112" y="8885237"/>
              <a:ext cx="609600" cy="533400"/>
            </a:xfrm>
            <a:prstGeom prst="rect">
              <a:avLst/>
            </a:prstGeom>
            <a:solidFill>
              <a:schemeClr val="accent6">
                <a:alpha val="24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800" dirty="0">
                <a:solidFill>
                  <a:srgbClr val="7030A0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811712" y="8885237"/>
              <a:ext cx="533400" cy="533400"/>
            </a:xfrm>
            <a:prstGeom prst="rect">
              <a:avLst/>
            </a:prstGeom>
            <a:solidFill>
              <a:srgbClr val="FFFF00">
                <a:alpha val="2400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800" dirty="0">
                <a:solidFill>
                  <a:srgbClr val="7030A0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154112" y="9647237"/>
              <a:ext cx="598488" cy="457200"/>
            </a:xfrm>
            <a:prstGeom prst="rect">
              <a:avLst/>
            </a:prstGeom>
            <a:solidFill>
              <a:srgbClr val="FF0000">
                <a:alpha val="2400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800" dirty="0">
                <a:solidFill>
                  <a:srgbClr val="7030A0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811712" y="9647237"/>
              <a:ext cx="533400" cy="457200"/>
            </a:xfrm>
            <a:prstGeom prst="rect">
              <a:avLst/>
            </a:prstGeom>
            <a:solidFill>
              <a:srgbClr val="EF4AFF">
                <a:alpha val="2400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800" dirty="0">
                <a:solidFill>
                  <a:srgbClr val="7030A0"/>
                </a:solidFill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0" grpId="0" animBg="1"/>
      <p:bldP spid="11" grpId="0" animBg="1"/>
      <p:bldP spid="12" grpId="0" animBg="1"/>
      <p:bldP spid="13" grpId="1" animBg="1"/>
      <p:bldP spid="14" grpId="0" animBg="1"/>
      <p:bldP spid="6" grpId="0" animBg="1"/>
      <p:bldP spid="16" grpId="0" animBg="1"/>
      <p:bldP spid="17" grpId="0" animBg="1"/>
      <p:bldP spid="18" grpId="0" animBg="1"/>
      <p:bldP spid="27" grpId="0" animBg="1"/>
      <p:bldP spid="28" grpId="1" animBg="1"/>
      <p:bldP spid="2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Enron</a:t>
            </a:r>
          </a:p>
          <a:p>
            <a:pPr lvl="2"/>
            <a:r>
              <a:rPr lang="en-US" dirty="0"/>
              <a:t>23,488 emails</a:t>
            </a:r>
          </a:p>
          <a:p>
            <a:pPr lvl="2"/>
            <a:r>
              <a:rPr lang="en-US" dirty="0"/>
              <a:t>147 users</a:t>
            </a:r>
          </a:p>
          <a:p>
            <a:pPr lvl="2"/>
            <a:r>
              <a:rPr lang="en-US" dirty="0"/>
              <a:t>50 topics</a:t>
            </a:r>
          </a:p>
          <a:p>
            <a:r>
              <a:rPr lang="en-US" dirty="0"/>
              <a:t>McCallum email</a:t>
            </a:r>
          </a:p>
          <a:p>
            <a:pPr lvl="2"/>
            <a:r>
              <a:rPr lang="en-US" dirty="0"/>
              <a:t>23,488 emails</a:t>
            </a:r>
          </a:p>
          <a:p>
            <a:pPr lvl="2"/>
            <a:r>
              <a:rPr lang="en-US" dirty="0"/>
              <a:t>825 authors, sent or received by McCallum</a:t>
            </a:r>
          </a:p>
          <a:p>
            <a:pPr lvl="2"/>
            <a:r>
              <a:rPr lang="en-US" dirty="0"/>
              <a:t>50 topics</a:t>
            </a:r>
          </a:p>
          <a:p>
            <a:r>
              <a:rPr lang="en-US" dirty="0" err="1"/>
              <a:t>Hyperpriors</a:t>
            </a:r>
            <a:endParaRPr lang="en-US" dirty="0"/>
          </a:p>
          <a:p>
            <a:pPr lvl="2"/>
            <a:r>
              <a:rPr lang="el-GR" dirty="0"/>
              <a:t>α</a:t>
            </a:r>
            <a:r>
              <a:rPr lang="en-US" dirty="0"/>
              <a:t> = 50/T</a:t>
            </a:r>
          </a:p>
          <a:p>
            <a:pPr lvl="2"/>
            <a:r>
              <a:rPr lang="el-GR" dirty="0"/>
              <a:t>β</a:t>
            </a:r>
            <a:r>
              <a:rPr lang="en-US" dirty="0"/>
              <a:t> = .1</a:t>
            </a:r>
          </a:p>
        </p:txBody>
      </p:sp>
    </p:spTree>
    <p:extLst>
      <p:ext uri="{BB962C8B-B14F-4D97-AF65-F5344CB8AC3E}">
        <p14:creationId xmlns:p14="http://schemas.microsoft.com/office/powerpoint/2010/main" val="30316129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1446212"/>
            <a:ext cx="9267825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122237"/>
            <a:ext cx="9045575" cy="990601"/>
          </a:xfrm>
          <a:ln/>
        </p:spPr>
        <p:txBody>
          <a:bodyPr/>
          <a:lstStyle/>
          <a:p>
            <a:pPr>
              <a:lnSpc>
                <a:spcPct val="84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Enron Data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idx="1"/>
          </p:nvPr>
        </p:nvSpPr>
        <p:spPr>
          <a:xfrm>
            <a:off x="503238" y="1768475"/>
            <a:ext cx="9045575" cy="4900613"/>
          </a:xfrm>
          <a:ln/>
        </p:spPr>
        <p:txBody>
          <a:bodyPr/>
          <a:lstStyle/>
          <a:p>
            <a:endParaRPr lang="en-US" dirty="0"/>
          </a:p>
        </p:txBody>
      </p:sp>
      <p:sp>
        <p:nvSpPr>
          <p:cNvPr id="16388" name="AutoShape 4"/>
          <p:cNvSpPr>
            <a:spLocks noChangeArrowheads="1"/>
          </p:cNvSpPr>
          <p:nvPr/>
        </p:nvSpPr>
        <p:spPr bwMode="auto">
          <a:xfrm>
            <a:off x="2601912" y="1417637"/>
            <a:ext cx="2057400" cy="595313"/>
          </a:xfrm>
          <a:prstGeom prst="roundRect">
            <a:avLst>
              <a:gd name="adj" fmla="val 16667"/>
            </a:avLst>
          </a:prstGeom>
          <a:noFill/>
          <a:ln w="9360">
            <a:solidFill>
              <a:srgbClr val="00D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2601912" y="1233487"/>
            <a:ext cx="1314450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1508125" indent="-193675" defTabSz="449263" fontAlgn="base" hangingPunct="0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1965325" indent="-193675" defTabSz="449263" fontAlgn="base" hangingPunct="0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2422525" indent="-193675" defTabSz="449263" fontAlgn="base" hangingPunct="0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2879725" indent="-193675" defTabSz="449263" fontAlgn="base" hangingPunct="0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29000"/>
              </a:lnSpc>
            </a:pPr>
            <a:r>
              <a:rPr lang="en-GB" dirty="0">
                <a:solidFill>
                  <a:srgbClr val="00FFFF"/>
                </a:solidFill>
              </a:rPr>
              <a:t>Human-generated label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284163" y="6035675"/>
            <a:ext cx="289401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1508125" indent="-193675" defTabSz="449263" fontAlgn="base" hangingPunct="0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1965325" indent="-193675" defTabSz="449263" fontAlgn="base" hangingPunct="0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2422525" indent="-193675" defTabSz="449263" fontAlgn="base" hangingPunct="0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2879725" indent="-193675" defTabSz="449263" fontAlgn="base" hangingPunct="0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29000"/>
              </a:lnSpc>
            </a:pPr>
            <a:r>
              <a:rPr lang="en-GB">
                <a:solidFill>
                  <a:srgbClr val="FF0000"/>
                </a:solidFill>
              </a:rPr>
              <a:t>three author/recipient pairs</a:t>
            </a:r>
          </a:p>
          <a:p>
            <a:pPr>
              <a:lnSpc>
                <a:spcPct val="29000"/>
              </a:lnSpc>
            </a:pPr>
            <a:endParaRPr lang="en-GB">
              <a:solidFill>
                <a:srgbClr val="FF0000"/>
              </a:solidFill>
            </a:endParaRPr>
          </a:p>
          <a:p>
            <a:pPr>
              <a:lnSpc>
                <a:spcPct val="29000"/>
              </a:lnSpc>
            </a:pPr>
            <a:endParaRPr lang="en-GB">
              <a:solidFill>
                <a:srgbClr val="FF0000"/>
              </a:solidFill>
            </a:endParaRPr>
          </a:p>
          <a:p>
            <a:pPr>
              <a:lnSpc>
                <a:spcPct val="29000"/>
              </a:lnSpc>
            </a:pPr>
            <a:r>
              <a:rPr lang="en-GB">
                <a:solidFill>
                  <a:srgbClr val="FF0000"/>
                </a:solidFill>
              </a:rPr>
              <a:t>with highest probability </a:t>
            </a:r>
          </a:p>
          <a:p>
            <a:pPr>
              <a:lnSpc>
                <a:spcPct val="29000"/>
              </a:lnSpc>
            </a:pPr>
            <a:endParaRPr lang="en-GB">
              <a:solidFill>
                <a:srgbClr val="FF0000"/>
              </a:solidFill>
            </a:endParaRPr>
          </a:p>
          <a:p>
            <a:pPr>
              <a:lnSpc>
                <a:spcPct val="29000"/>
              </a:lnSpc>
            </a:pPr>
            <a:endParaRPr lang="en-GB">
              <a:solidFill>
                <a:srgbClr val="FF0000"/>
              </a:solidFill>
            </a:endParaRPr>
          </a:p>
          <a:p>
            <a:pPr>
              <a:lnSpc>
                <a:spcPct val="29000"/>
              </a:lnSpc>
            </a:pPr>
            <a:r>
              <a:rPr lang="en-GB">
                <a:solidFill>
                  <a:srgbClr val="FF0000"/>
                </a:solidFill>
              </a:rPr>
              <a:t>for discussing topic</a:t>
            </a:r>
          </a:p>
        </p:txBody>
      </p:sp>
      <p:sp>
        <p:nvSpPr>
          <p:cNvPr id="16391" name="AutoShape 7"/>
          <p:cNvSpPr>
            <a:spLocks noChangeArrowheads="1"/>
          </p:cNvSpPr>
          <p:nvPr/>
        </p:nvSpPr>
        <p:spPr bwMode="auto">
          <a:xfrm>
            <a:off x="468312" y="4313237"/>
            <a:ext cx="2035175" cy="1439862"/>
          </a:xfrm>
          <a:prstGeom prst="roundRect">
            <a:avLst>
              <a:gd name="adj" fmla="val 16667"/>
            </a:avLst>
          </a:prstGeom>
          <a:noFill/>
          <a:ln w="936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320675" y="6950075"/>
            <a:ext cx="235267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1508125" indent="-193675" defTabSz="449263" fontAlgn="base" hangingPunct="0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1965325" indent="-193675" defTabSz="449263" fontAlgn="base" hangingPunct="0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2422525" indent="-193675" defTabSz="449263" fontAlgn="base" hangingPunct="0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2879725" indent="-193675" defTabSz="449263" fontAlgn="base" hangingPunct="0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29000"/>
              </a:lnSpc>
            </a:pPr>
            <a:r>
              <a:rPr lang="en-GB"/>
              <a:t>Hain: in house lawyer</a:t>
            </a:r>
          </a:p>
          <a:p>
            <a:pPr>
              <a:lnSpc>
                <a:spcPct val="29000"/>
              </a:lnSpc>
            </a:pPr>
            <a:endParaRPr lang="en-GB"/>
          </a:p>
          <a:p>
            <a:pPr>
              <a:lnSpc>
                <a:spcPct val="29000"/>
              </a:lnSpc>
            </a:pP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of Topic Model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798637"/>
            <a:ext cx="8699500" cy="50165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312" y="2179637"/>
            <a:ext cx="313313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9127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7323E-6 1.00777E-6 L -0.21864 0.0008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40" y="4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45575" cy="1166813"/>
          </a:xfrm>
          <a:ln/>
        </p:spPr>
        <p:txBody>
          <a:bodyPr/>
          <a:lstStyle/>
          <a:p>
            <a:pPr>
              <a:lnSpc>
                <a:spcPct val="84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/>
              <a:t>Enron Data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idx="1"/>
          </p:nvPr>
        </p:nvSpPr>
        <p:spPr>
          <a:xfrm>
            <a:off x="503238" y="1768475"/>
            <a:ext cx="9045575" cy="4900613"/>
          </a:xfrm>
          <a:ln/>
        </p:spPr>
        <p:txBody>
          <a:bodyPr/>
          <a:lstStyle/>
          <a:p>
            <a:endParaRPr lang="en-US"/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3146425" y="6561138"/>
            <a:ext cx="3786188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1508125" indent="-193675" defTabSz="449263" fontAlgn="base" hangingPunct="0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1965325" indent="-193675" defTabSz="449263" fontAlgn="base" hangingPunct="0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2422525" indent="-193675" defTabSz="449263" fontAlgn="base" hangingPunct="0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2879725" indent="-193675" defTabSz="449263" fontAlgn="base" hangingPunct="0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29000"/>
              </a:lnSpc>
            </a:pPr>
            <a:r>
              <a:rPr lang="en-GB" dirty="0"/>
              <a:t>Beck: COO</a:t>
            </a:r>
          </a:p>
          <a:p>
            <a:pPr>
              <a:lnSpc>
                <a:spcPct val="29000"/>
              </a:lnSpc>
            </a:pPr>
            <a:endParaRPr lang="en-GB" dirty="0"/>
          </a:p>
          <a:p>
            <a:pPr>
              <a:lnSpc>
                <a:spcPct val="29000"/>
              </a:lnSpc>
            </a:pPr>
            <a:endParaRPr lang="en-GB" dirty="0"/>
          </a:p>
          <a:p>
            <a:pPr>
              <a:lnSpc>
                <a:spcPct val="29000"/>
              </a:lnSpc>
            </a:pPr>
            <a:r>
              <a:rPr lang="en-GB" dirty="0" err="1"/>
              <a:t>Dasovich</a:t>
            </a:r>
            <a:r>
              <a:rPr lang="en-GB" dirty="0"/>
              <a:t>: </a:t>
            </a:r>
            <a:r>
              <a:rPr lang="en-GB" dirty="0" err="1"/>
              <a:t>Govt</a:t>
            </a:r>
            <a:r>
              <a:rPr lang="en-GB" dirty="0"/>
              <a:t> Relations</a:t>
            </a:r>
          </a:p>
          <a:p>
            <a:pPr>
              <a:lnSpc>
                <a:spcPct val="29000"/>
              </a:lnSpc>
            </a:pPr>
            <a:endParaRPr lang="en-GB" dirty="0"/>
          </a:p>
          <a:p>
            <a:pPr>
              <a:lnSpc>
                <a:spcPct val="29000"/>
              </a:lnSpc>
            </a:pPr>
            <a:endParaRPr lang="en-GB" dirty="0"/>
          </a:p>
          <a:p>
            <a:pPr>
              <a:lnSpc>
                <a:spcPct val="29000"/>
              </a:lnSpc>
            </a:pPr>
            <a:r>
              <a:rPr lang="en-GB" dirty="0" err="1"/>
              <a:t>Steffes</a:t>
            </a:r>
            <a:r>
              <a:rPr lang="en-GB" dirty="0"/>
              <a:t>: VP Govt. Affairs</a:t>
            </a:r>
          </a:p>
          <a:p>
            <a:pPr>
              <a:lnSpc>
                <a:spcPct val="29000"/>
              </a:lnSpc>
            </a:pP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1593850"/>
            <a:ext cx="9248775" cy="437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45575" cy="1166813"/>
          </a:xfrm>
          <a:ln/>
        </p:spPr>
        <p:txBody>
          <a:bodyPr/>
          <a:lstStyle/>
          <a:p>
            <a:pPr>
              <a:lnSpc>
                <a:spcPct val="84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/>
              <a:t>McCallum's Email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idx="1"/>
          </p:nvPr>
        </p:nvSpPr>
        <p:spPr>
          <a:xfrm>
            <a:off x="503238" y="1768475"/>
            <a:ext cx="9045575" cy="4900613"/>
          </a:xfrm>
          <a:ln/>
        </p:spPr>
        <p:txBody>
          <a:bodyPr/>
          <a:lstStyle/>
          <a:p>
            <a:endParaRPr lang="en-US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988" y="1735138"/>
            <a:ext cx="5276850" cy="530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45575" cy="1166813"/>
          </a:xfrm>
          <a:ln/>
        </p:spPr>
        <p:txBody>
          <a:bodyPr/>
          <a:lstStyle/>
          <a:p>
            <a:pPr>
              <a:lnSpc>
                <a:spcPct val="84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/>
              <a:t>Social Network Analysis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idx="1"/>
          </p:nvPr>
        </p:nvSpPr>
        <p:spPr>
          <a:xfrm>
            <a:off x="503238" y="1768475"/>
            <a:ext cx="9045575" cy="5516563"/>
          </a:xfrm>
          <a:ln/>
        </p:spPr>
        <p:txBody>
          <a:bodyPr>
            <a:normAutofit fontScale="92500" lnSpcReduction="20000"/>
          </a:bodyPr>
          <a:lstStyle/>
          <a:p>
            <a: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Stochastic Equivalence Hypothesis</a:t>
            </a:r>
          </a:p>
          <a:p>
            <a:pPr lvl="2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Nodes that have similar connectivity must have similar roles</a:t>
            </a:r>
          </a:p>
          <a:p>
            <a:pPr lvl="2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e.g., in email network, probability that one node communicates with other nodes</a:t>
            </a:r>
          </a:p>
          <a:p>
            <a: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How similar are two probability distributions?</a:t>
            </a:r>
          </a:p>
          <a:p>
            <a:pPr lvl="2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Jensen-Shannon divergence = measure of dissimilarity</a:t>
            </a:r>
          </a:p>
          <a:p>
            <a:pPr lvl="2">
              <a:buFont typeface="Arial Narrow" pitchFamily="32" charset="0"/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dirty="0"/>
          </a:p>
          <a:p>
            <a:pPr lvl="2">
              <a:buFont typeface="Arial Narrow" pitchFamily="32" charset="0"/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dirty="0"/>
          </a:p>
          <a:p>
            <a:pPr lvl="2">
              <a:buFont typeface="Arial Narrow" pitchFamily="32" charset="0"/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dirty="0"/>
          </a:p>
          <a:p>
            <a:pPr lvl="2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1/</a:t>
            </a:r>
            <a:r>
              <a:rPr lang="en-GB" dirty="0" err="1"/>
              <a:t>JSDivergence</a:t>
            </a:r>
            <a:r>
              <a:rPr lang="en-GB" dirty="0"/>
              <a:t> = measure of similarity</a:t>
            </a:r>
          </a:p>
          <a:p>
            <a: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For ART, use recipient-marginalized topic distribution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028700" y="4610100"/>
            <a:ext cx="5178425" cy="1425575"/>
            <a:chOff x="1028700" y="4610100"/>
            <a:chExt cx="5178425" cy="1425575"/>
          </a:xfrm>
        </p:grpSpPr>
        <p:pic>
          <p:nvPicPr>
            <p:cNvPr id="1945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8700" y="5349875"/>
              <a:ext cx="5178425" cy="685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9460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1574" y="4610100"/>
              <a:ext cx="3030538" cy="6937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1077912" y="4770437"/>
              <a:ext cx="4572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rgbClr val="7030A0"/>
                </a:solidFill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077912" y="4846637"/>
              <a:ext cx="594446" cy="2128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>
                  <a:solidFill>
                    <a:srgbClr val="000000"/>
                  </a:solidFill>
                </a:rPr>
                <a:t>D</a:t>
              </a:r>
              <a:r>
                <a:rPr lang="en-US" sz="2000" baseline="-25000" dirty="0">
                  <a:solidFill>
                    <a:srgbClr val="000000"/>
                  </a:solidFill>
                </a:rPr>
                <a:t>KL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198437"/>
            <a:ext cx="9045575" cy="838201"/>
          </a:xfrm>
          <a:ln/>
        </p:spPr>
        <p:txBody>
          <a:bodyPr>
            <a:norm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Predicting Role Equivalence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idx="1"/>
          </p:nvPr>
        </p:nvSpPr>
        <p:spPr>
          <a:xfrm>
            <a:off x="503238" y="1112837"/>
            <a:ext cx="9045575" cy="5556251"/>
          </a:xfrm>
          <a:ln/>
        </p:spPr>
        <p:txBody>
          <a:bodyPr/>
          <a:lstStyle/>
          <a:p>
            <a:r>
              <a:rPr lang="en-US" dirty="0"/>
              <a:t>Block structuring JS divergence matrix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12" y="1902841"/>
            <a:ext cx="5010150" cy="529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80963" y="2925763"/>
            <a:ext cx="650875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1508125" indent="-193675" defTabSz="449263" fontAlgn="base" hangingPunct="0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1965325" indent="-193675" defTabSz="449263" fontAlgn="base" hangingPunct="0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2422525" indent="-193675" defTabSz="449263" fontAlgn="base" hangingPunct="0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2879725" indent="-193675" defTabSz="449263" fontAlgn="base" hangingPunct="0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r>
              <a:rPr lang="en-GB"/>
              <a:t>SNA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92075" y="5554663"/>
            <a:ext cx="639763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1508125" indent="-193675" defTabSz="449263" fontAlgn="base" hangingPunct="0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1965325" indent="-193675" defTabSz="449263" fontAlgn="base" hangingPunct="0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2422525" indent="-193675" defTabSz="449263" fontAlgn="base" hangingPunct="0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2879725" indent="-193675" defTabSz="449263" fontAlgn="base" hangingPunct="0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r>
              <a:rPr lang="en-GB"/>
              <a:t>ART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-365125" y="7451725"/>
            <a:ext cx="9207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457200" y="5875338"/>
            <a:ext cx="1668463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5807075" y="5595938"/>
            <a:ext cx="474663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1508125" indent="-193675" defTabSz="449263" fontAlgn="base" hangingPunct="0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1965325" indent="-193675" defTabSz="449263" fontAlgn="base" hangingPunct="0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2422525" indent="-193675" defTabSz="449263" fontAlgn="base" hangingPunct="0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2879725" indent="-193675" defTabSz="449263" fontAlgn="base" hangingPunct="0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r>
              <a:rPr lang="en-GB"/>
              <a:t>AT</a:t>
            </a: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8480425" y="8983663"/>
            <a:ext cx="69850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490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613" y="2498154"/>
            <a:ext cx="3519487" cy="420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04105" y="3088480"/>
            <a:ext cx="1843881" cy="3103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11912" y="7122248"/>
            <a:ext cx="5312568" cy="391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#9: </a:t>
            </a:r>
            <a:r>
              <a:rPr lang="en-US" dirty="0" err="1">
                <a:solidFill>
                  <a:srgbClr val="FF0000"/>
                </a:solidFill>
              </a:rPr>
              <a:t>Geaccone</a:t>
            </a:r>
            <a:r>
              <a:rPr lang="en-US" dirty="0">
                <a:solidFill>
                  <a:srgbClr val="FF0000"/>
                </a:solidFill>
              </a:rPr>
              <a:t>: executive assistant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#8: McCarty: VP </a:t>
            </a:r>
          </a:p>
        </p:txBody>
      </p:sp>
      <p:sp>
        <p:nvSpPr>
          <p:cNvPr id="4" name="Rectangle 3"/>
          <p:cNvSpPr/>
          <p:nvPr/>
        </p:nvSpPr>
        <p:spPr>
          <a:xfrm>
            <a:off x="6259512" y="2408237"/>
            <a:ext cx="4343400" cy="2133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dirty="0">
              <a:solidFill>
                <a:srgbClr val="7030A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411912" y="4618037"/>
            <a:ext cx="4343400" cy="2133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dirty="0">
              <a:solidFill>
                <a:srgbClr val="7030A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043240" y="6129401"/>
            <a:ext cx="2704908" cy="234918"/>
            <a:chOff x="2043240" y="6129401"/>
            <a:chExt cx="2704908" cy="234918"/>
          </a:xfrm>
        </p:grpSpPr>
        <p:sp>
          <p:nvSpPr>
            <p:cNvPr id="5" name="Oval 4"/>
            <p:cNvSpPr/>
            <p:nvPr/>
          </p:nvSpPr>
          <p:spPr>
            <a:xfrm>
              <a:off x="2043240" y="6135719"/>
              <a:ext cx="228600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800" dirty="0">
                <a:solidFill>
                  <a:srgbClr val="7030A0"/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4519548" y="6129401"/>
              <a:ext cx="228600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800" dirty="0">
                <a:solidFill>
                  <a:srgbClr val="7030A0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357440" y="5017991"/>
            <a:ext cx="2704908" cy="234918"/>
            <a:chOff x="2043240" y="6129401"/>
            <a:chExt cx="2704908" cy="234918"/>
          </a:xfrm>
        </p:grpSpPr>
        <p:sp>
          <p:nvSpPr>
            <p:cNvPr id="20" name="Oval 19"/>
            <p:cNvSpPr/>
            <p:nvPr/>
          </p:nvSpPr>
          <p:spPr>
            <a:xfrm>
              <a:off x="2043240" y="6135719"/>
              <a:ext cx="228600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800" dirty="0">
                <a:solidFill>
                  <a:srgbClr val="7030A0"/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4519548" y="6129401"/>
              <a:ext cx="228600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800" dirty="0">
                <a:solidFill>
                  <a:srgbClr val="7030A0"/>
                </a:solidFill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4" grpId="1" animBg="1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43987" cy="1165225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/>
              <a:t>Similarity Analysis With McCallum Email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idx="1"/>
          </p:nvPr>
        </p:nvSpPr>
        <p:spPr>
          <a:xfrm>
            <a:off x="503238" y="1768475"/>
            <a:ext cx="9043987" cy="4899025"/>
          </a:xfrm>
          <a:ln/>
        </p:spPr>
        <p:txBody>
          <a:bodyPr/>
          <a:lstStyle/>
          <a:p>
            <a:endParaRPr lang="en-US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888" y="2220913"/>
            <a:ext cx="4762500" cy="311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xfrm>
            <a:off x="517525" y="46038"/>
            <a:ext cx="9043988" cy="914400"/>
          </a:xfrm>
          <a:ln/>
        </p:spPr>
        <p:txBody>
          <a:bodyPr>
            <a:normAutofit fontScale="90000"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Role-Author-Recipient Topic (RART) Model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idx="1"/>
          </p:nvPr>
        </p:nvSpPr>
        <p:spPr>
          <a:xfrm>
            <a:off x="503238" y="1112838"/>
            <a:ext cx="9043987" cy="1676399"/>
          </a:xfrm>
          <a:ln/>
        </p:spPr>
        <p:txBody>
          <a:bodyPr>
            <a:normAutofit fontScale="92500" lnSpcReduction="20000"/>
          </a:bodyPr>
          <a:lstStyle/>
          <a:p>
            <a: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Person can have multiple roles</a:t>
            </a:r>
          </a:p>
          <a:p>
            <a:pPr lvl="2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e.g., student, employee, spouse</a:t>
            </a:r>
          </a:p>
          <a:p>
            <a: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Topic depends jointly on </a:t>
            </a:r>
            <a:r>
              <a:rPr lang="en-GB" b="1" dirty="0"/>
              <a:t>roles</a:t>
            </a:r>
            <a:r>
              <a:rPr lang="en-GB" dirty="0"/>
              <a:t> of author and recipient</a:t>
            </a: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3017837"/>
            <a:ext cx="8958263" cy="375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Topic!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have 50k words, you need 50k free parameters to specify topic-conditioned word distribution.</a:t>
            </a:r>
          </a:p>
          <a:p>
            <a:r>
              <a:rPr lang="en-US" dirty="0"/>
              <a:t>For small documents, and small data bases, the data don’t constrain the parameters.</a:t>
            </a:r>
          </a:p>
          <a:p>
            <a:pPr lvl="1"/>
            <a:r>
              <a:rPr lang="en-US" dirty="0"/>
              <a:t>Priors end up dominating</a:t>
            </a:r>
          </a:p>
          <a:p>
            <a:r>
              <a:rPr lang="en-US" dirty="0"/>
              <a:t>Can we exploit the fact that words aren’t just strings of letters but have semantic relations to one another?</a:t>
            </a:r>
          </a:p>
          <a:p>
            <a:pPr algn="r"/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Bamman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, Underwood, &amp; Smith (2015)</a:t>
            </a:r>
          </a:p>
        </p:txBody>
      </p:sp>
    </p:spTree>
    <p:extLst>
      <p:ext uri="{BB962C8B-B14F-4D97-AF65-F5344CB8AC3E}">
        <p14:creationId xmlns:p14="http://schemas.microsoft.com/office/powerpoint/2010/main" val="1062976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Representations Of Words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Word2Vec scheme for discovering word </a:t>
            </a:r>
            <a:r>
              <a:rPr lang="en-US" dirty="0" err="1"/>
              <a:t>embeddings</a:t>
            </a:r>
            <a:endParaRPr lang="en-US" dirty="0"/>
          </a:p>
          <a:p>
            <a:pPr lvl="1"/>
            <a:r>
              <a:rPr lang="en-US" dirty="0"/>
              <a:t>Count # times other words occur in the context of some word W</a:t>
            </a:r>
          </a:p>
          <a:p>
            <a:pPr lvl="1"/>
            <a:r>
              <a:rPr lang="en-US" dirty="0"/>
              <a:t>Vector with 50k elements</a:t>
            </a:r>
          </a:p>
          <a:p>
            <a:pPr lvl="1"/>
            <a:r>
              <a:rPr lang="en-US" dirty="0"/>
              <a:t>Do dimensionality reduction on these vectors to get compact, continuous vector representation of W</a:t>
            </a:r>
          </a:p>
          <a:p>
            <a:pPr lvl="1"/>
            <a:r>
              <a:rPr lang="en-US" dirty="0"/>
              <a:t>Captures semantics</a:t>
            </a:r>
          </a:p>
        </p:txBody>
      </p:sp>
    </p:spTree>
    <p:extLst>
      <p:ext uri="{BB962C8B-B14F-4D97-AF65-F5344CB8AC3E}">
        <p14:creationId xmlns:p14="http://schemas.microsoft.com/office/powerpoint/2010/main" val="2034144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Representations Of Words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Perform hierarchical clustering on word </a:t>
            </a:r>
            <a:r>
              <a:rPr lang="en-US" dirty="0" err="1"/>
              <a:t>embeddings</a:t>
            </a:r>
            <a:endParaRPr lang="en-US" dirty="0"/>
          </a:p>
          <a:p>
            <a:r>
              <a:rPr lang="en-US" dirty="0"/>
              <a:t>Limit depth of hierarchical clustering tree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(Not exactly what authors did, but this seems prettier.)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12" y="3094037"/>
            <a:ext cx="79756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9025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Representation Of Words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word is described by a string of 10 bits</a:t>
            </a:r>
          </a:p>
          <a:p>
            <a:r>
              <a:rPr lang="en-US" dirty="0"/>
              <a:t>Bits are ordered such that most-significant bit represents root of hierarchical clustering tree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0" y="3703637"/>
            <a:ext cx="7874000" cy="157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753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of Joint/Conditional Distributions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 the following tell us:</a:t>
            </a:r>
          </a:p>
          <a:p>
            <a:r>
              <a:rPr lang="en-US" dirty="0"/>
              <a:t>P(</a:t>
            </a:r>
            <a:r>
              <a:rPr lang="en-US" dirty="0" err="1"/>
              <a:t>Z</a:t>
            </a:r>
            <a:r>
              <a:rPr lang="en-US" baseline="-25000" dirty="0" err="1"/>
              <a:t>i</a:t>
            </a:r>
            <a:r>
              <a:rPr lang="en-US" dirty="0"/>
              <a:t>)</a:t>
            </a:r>
          </a:p>
          <a:p>
            <a:r>
              <a:rPr lang="en-US" dirty="0"/>
              <a:t>P(</a:t>
            </a:r>
            <a:r>
              <a:rPr lang="en-US" dirty="0" err="1"/>
              <a:t>Z</a:t>
            </a:r>
            <a:r>
              <a:rPr lang="en-US" baseline="-25000" dirty="0" err="1"/>
              <a:t>i</a:t>
            </a:r>
            <a:r>
              <a:rPr lang="en-US" dirty="0"/>
              <a:t> | {W,D})</a:t>
            </a:r>
          </a:p>
          <a:p>
            <a:r>
              <a:rPr lang="en-US" dirty="0"/>
              <a:t>P(</a:t>
            </a:r>
            <a:r>
              <a:rPr lang="en-US" dirty="0" err="1"/>
              <a:t>θ</a:t>
            </a:r>
            <a:r>
              <a:rPr lang="en-US" baseline="-25000" dirty="0"/>
              <a:t> </a:t>
            </a:r>
            <a:r>
              <a:rPr lang="en-US" dirty="0"/>
              <a:t>| {W,D})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312" y="2179637"/>
            <a:ext cx="313313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1420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Generative Model For Word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36025" y="1511940"/>
            <a:ext cx="9240573" cy="546829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P(W) = P(B</a:t>
            </a:r>
            <a:r>
              <a:rPr lang="en-US" baseline="-25000" dirty="0"/>
              <a:t>1</a:t>
            </a:r>
            <a:r>
              <a:rPr lang="en-US" dirty="0"/>
              <a:t>)P(B</a:t>
            </a:r>
            <a:r>
              <a:rPr lang="en-US" baseline="-25000" dirty="0"/>
              <a:t>2</a:t>
            </a:r>
            <a:r>
              <a:rPr lang="en-US" dirty="0"/>
              <a:t>|B</a:t>
            </a:r>
            <a:r>
              <a:rPr lang="en-US" baseline="-25000" dirty="0"/>
              <a:t>1</a:t>
            </a:r>
            <a:r>
              <a:rPr lang="en-US" dirty="0"/>
              <a:t>)P(B</a:t>
            </a:r>
            <a:r>
              <a:rPr lang="en-US" baseline="-25000" dirty="0"/>
              <a:t>3</a:t>
            </a:r>
            <a:r>
              <a:rPr lang="en-US" dirty="0"/>
              <a:t>|B</a:t>
            </a:r>
            <a:r>
              <a:rPr lang="en-US" baseline="-25000" dirty="0"/>
              <a:t>1:2</a:t>
            </a:r>
            <a:r>
              <a:rPr lang="en-US" dirty="0"/>
              <a:t>) </a:t>
            </a:r>
            <a:r>
              <a:rPr lang="is-IS" dirty="0"/>
              <a:t>… </a:t>
            </a:r>
            <a:r>
              <a:rPr lang="en-US" dirty="0"/>
              <a:t>P(B</a:t>
            </a:r>
            <a:r>
              <a:rPr lang="en-US" baseline="-25000" dirty="0"/>
              <a:t>10</a:t>
            </a:r>
            <a:r>
              <a:rPr lang="en-US" dirty="0"/>
              <a:t>|B</a:t>
            </a:r>
            <a:r>
              <a:rPr lang="en-US" baseline="-25000" dirty="0"/>
              <a:t>1:9</a:t>
            </a:r>
            <a:r>
              <a:rPr lang="en-US" dirty="0"/>
              <a:t>)</a:t>
            </a:r>
          </a:p>
          <a:p>
            <a:r>
              <a:rPr lang="en-US" dirty="0"/>
              <a:t>where the distributed representation of W is</a:t>
            </a:r>
            <a:br>
              <a:rPr lang="en-US" dirty="0"/>
            </a:br>
            <a:r>
              <a:rPr lang="en-US" dirty="0"/>
              <a:t>(B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is-IS" dirty="0"/>
              <a:t>…, B</a:t>
            </a:r>
            <a:r>
              <a:rPr lang="is-IS" baseline="-25000" dirty="0"/>
              <a:t>10</a:t>
            </a:r>
            <a:r>
              <a:rPr lang="is-IS" dirty="0"/>
              <a:t>)</a:t>
            </a:r>
          </a:p>
          <a:p>
            <a:endParaRPr lang="is-IS" dirty="0"/>
          </a:p>
          <a:p>
            <a:endParaRPr lang="is-IS" dirty="0"/>
          </a:p>
          <a:p>
            <a:endParaRPr lang="is-IS" dirty="0"/>
          </a:p>
          <a:p>
            <a:r>
              <a:rPr lang="en-US" dirty="0"/>
              <a:t>How many free parameters are required to represent word distribution?</a:t>
            </a:r>
          </a:p>
          <a:p>
            <a:pPr lvl="1"/>
            <a:r>
              <a:rPr lang="en-US" dirty="0"/>
              <a:t>1023 vs. 50k for complete distribution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712" y="3246437"/>
            <a:ext cx="7874000" cy="157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936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Generative Model For Word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36025" y="1511940"/>
            <a:ext cx="9123887" cy="524102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P(W|T) = P(B</a:t>
            </a:r>
            <a:r>
              <a:rPr lang="en-US" baseline="-25000" dirty="0"/>
              <a:t>1</a:t>
            </a:r>
            <a:r>
              <a:rPr lang="en-US" dirty="0"/>
              <a:t>|T)P(B</a:t>
            </a:r>
            <a:r>
              <a:rPr lang="en-US" baseline="-25000" dirty="0"/>
              <a:t>2</a:t>
            </a:r>
            <a:r>
              <a:rPr lang="en-US" dirty="0"/>
              <a:t>|B</a:t>
            </a:r>
            <a:r>
              <a:rPr lang="en-US" baseline="-25000" dirty="0"/>
              <a:t>1</a:t>
            </a:r>
            <a:r>
              <a:rPr lang="en-US" dirty="0"/>
              <a:t>,T)P(B</a:t>
            </a:r>
            <a:r>
              <a:rPr lang="en-US" baseline="-25000" dirty="0"/>
              <a:t>3</a:t>
            </a:r>
            <a:r>
              <a:rPr lang="en-US" dirty="0"/>
              <a:t>|B</a:t>
            </a:r>
            <a:r>
              <a:rPr lang="en-US" baseline="-25000" dirty="0"/>
              <a:t>1:2</a:t>
            </a:r>
            <a:r>
              <a:rPr lang="en-US" dirty="0"/>
              <a:t>,T) </a:t>
            </a:r>
            <a:r>
              <a:rPr lang="is-IS" dirty="0"/>
              <a:t>… </a:t>
            </a:r>
            <a:r>
              <a:rPr lang="en-US" dirty="0"/>
              <a:t>P(B</a:t>
            </a:r>
            <a:r>
              <a:rPr lang="en-US" baseline="-25000" dirty="0"/>
              <a:t>10</a:t>
            </a:r>
            <a:r>
              <a:rPr lang="en-US" dirty="0"/>
              <a:t>|B</a:t>
            </a:r>
            <a:r>
              <a:rPr lang="en-US" baseline="-25000" dirty="0"/>
              <a:t>1:9</a:t>
            </a:r>
            <a:r>
              <a:rPr lang="en-US" dirty="0"/>
              <a:t>,T)</a:t>
            </a:r>
          </a:p>
          <a:p>
            <a:r>
              <a:rPr lang="en-US" dirty="0"/>
              <a:t>Each topic will have 1023 parameters associated with the word distribution.</a:t>
            </a:r>
          </a:p>
          <a:p>
            <a:endParaRPr lang="en-US" dirty="0"/>
          </a:p>
          <a:p>
            <a:r>
              <a:rPr lang="en-US" dirty="0"/>
              <a:t>What’s the advantage of using the bit</a:t>
            </a:r>
            <a:br>
              <a:rPr lang="en-US" dirty="0"/>
            </a:br>
            <a:r>
              <a:rPr lang="en-US" dirty="0"/>
              <a:t>string representation instead of simply</a:t>
            </a:r>
            <a:br>
              <a:rPr lang="en-US" dirty="0"/>
            </a:br>
            <a:r>
              <a:rPr lang="en-US" dirty="0"/>
              <a:t>specifying a distribution over the 1024</a:t>
            </a:r>
            <a:br>
              <a:rPr lang="en-US" dirty="0"/>
            </a:br>
            <a:r>
              <a:rPr lang="en-US" dirty="0"/>
              <a:t>leaf nodes directly?</a:t>
            </a:r>
          </a:p>
          <a:p>
            <a:pPr lvl="1"/>
            <a:r>
              <a:rPr lang="en-US" dirty="0"/>
              <a:t>Leveraging priors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012" y="5380037"/>
            <a:ext cx="2146300" cy="166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883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Extending The Topic Model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Topic Model spawned gobs of research</a:t>
            </a:r>
          </a:p>
          <a:p>
            <a:r>
              <a:rPr lang="en-US" dirty="0"/>
              <a:t>E.g., visual topic models</a:t>
            </a:r>
          </a:p>
          <a:p>
            <a:pPr marL="120911" lvl="1" indent="0">
              <a:buNone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363912" y="7285037"/>
            <a:ext cx="4998033" cy="23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7030A0"/>
                </a:solidFill>
              </a:rPr>
              <a:t>Bissacco</a:t>
            </a:r>
            <a:r>
              <a:rPr lang="en-US" sz="2400" dirty="0">
                <a:solidFill>
                  <a:srgbClr val="7030A0"/>
                </a:solidFill>
              </a:rPr>
              <a:t>, Yang, </a:t>
            </a:r>
            <a:r>
              <a:rPr lang="en-US" sz="2400" dirty="0" err="1">
                <a:solidFill>
                  <a:srgbClr val="7030A0"/>
                </a:solidFill>
              </a:rPr>
              <a:t>Soatto</a:t>
            </a:r>
            <a:r>
              <a:rPr lang="en-US" sz="2400" dirty="0">
                <a:solidFill>
                  <a:srgbClr val="7030A0"/>
                </a:solidFill>
              </a:rPr>
              <a:t>, NIPS 2006</a:t>
            </a:r>
          </a:p>
        </p:txBody>
      </p:sp>
      <p:pic>
        <p:nvPicPr>
          <p:cNvPr id="2" name="Picture 1" descr="Screen Shot 2015-10-26 at 10.04.48 PM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0237"/>
            <a:ext cx="10080625" cy="3451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558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Extending Topic Modeling</a:t>
            </a:r>
            <a:br>
              <a:rPr lang="en-US" dirty="0"/>
            </a:br>
            <a:r>
              <a:rPr lang="en-US" dirty="0"/>
              <a:t>To Social Network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Show how research in a field progresses</a:t>
            </a:r>
          </a:p>
          <a:p>
            <a:r>
              <a:rPr lang="en-US" dirty="0"/>
              <a:t>Show how Bayesian nets can be creatively tailored to tackle specific domains</a:t>
            </a:r>
          </a:p>
          <a:p>
            <a:r>
              <a:rPr lang="en-US" dirty="0"/>
              <a:t>Convince you that you have the background to read probabilistic modeling papers in machine learning</a:t>
            </a:r>
          </a:p>
        </p:txBody>
      </p:sp>
    </p:spTree>
    <p:extLst>
      <p:ext uri="{BB962C8B-B14F-4D97-AF65-F5344CB8AC3E}">
        <p14:creationId xmlns:p14="http://schemas.microsoft.com/office/powerpoint/2010/main" val="2074882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45575" cy="1255713"/>
          </a:xfrm>
          <a:ln/>
        </p:spPr>
        <p:txBody>
          <a:bodyPr/>
          <a:lstStyle/>
          <a:p>
            <a:pPr>
              <a:lnSpc>
                <a:spcPct val="84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/>
              <a:t>Social Network Analysis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503238" y="1768475"/>
            <a:ext cx="9045575" cy="5802313"/>
          </a:xfrm>
          <a:ln/>
        </p:spPr>
        <p:txBody>
          <a:bodyPr>
            <a:normAutofit fontScale="92500" lnSpcReduction="10000"/>
          </a:bodyPr>
          <a:lstStyle/>
          <a:p>
            <a: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Nodes of graph are individuals or organizations</a:t>
            </a:r>
          </a:p>
          <a:p>
            <a: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Links represent relationships (interaction,  communication)</a:t>
            </a:r>
          </a:p>
          <a:p>
            <a: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Examples</a:t>
            </a:r>
          </a:p>
          <a:p>
            <a:pPr lvl="2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interactions among blogs on a topic</a:t>
            </a:r>
          </a:p>
          <a:p>
            <a:pPr lvl="2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communities of interest among faculty</a:t>
            </a:r>
          </a:p>
          <a:p>
            <a:pPr lvl="2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spread of infections within hospital</a:t>
            </a:r>
          </a:p>
          <a:p>
            <a: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Graph properties</a:t>
            </a:r>
          </a:p>
          <a:p>
            <a:pPr lvl="2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connectedness</a:t>
            </a:r>
            <a:br>
              <a:rPr lang="en-GB" dirty="0"/>
            </a:br>
            <a:r>
              <a:rPr lang="en-GB" dirty="0"/>
              <a:t>distance to other nodes</a:t>
            </a:r>
            <a:br>
              <a:rPr lang="en-GB" dirty="0"/>
            </a:br>
            <a:r>
              <a:rPr lang="en-GB" dirty="0"/>
              <a:t>natural clusters</a:t>
            </a:r>
          </a:p>
          <a:p>
            <a:pPr lvl="2">
              <a:lnSpc>
                <a:spcPct val="93000"/>
              </a:lnSpc>
              <a:buFont typeface="Arial Narrow" pitchFamily="32" charset="0"/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900" y="3429000"/>
            <a:ext cx="3198813" cy="203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45575" cy="1166813"/>
          </a:xfrm>
          <a:ln/>
        </p:spPr>
        <p:txBody>
          <a:bodyPr/>
          <a:lstStyle/>
          <a:p>
            <a:pPr>
              <a:lnSpc>
                <a:spcPct val="84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/>
              <a:t>9/11 Hijacker Analysis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475" y="1828800"/>
            <a:ext cx="5656263" cy="552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45575" cy="1255713"/>
          </a:xfrm>
          <a:ln/>
        </p:spPr>
        <p:txBody>
          <a:bodyPr/>
          <a:lstStyle/>
          <a:p>
            <a:pPr>
              <a:lnSpc>
                <a:spcPct val="84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err="1"/>
              <a:t>Indadequacy</a:t>
            </a:r>
            <a:r>
              <a:rPr lang="en-GB" dirty="0"/>
              <a:t> of Current Techniques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idx="1"/>
          </p:nvPr>
        </p:nvSpPr>
        <p:spPr>
          <a:xfrm>
            <a:off x="503238" y="1768475"/>
            <a:ext cx="9045575" cy="4900613"/>
          </a:xfrm>
          <a:ln/>
        </p:spPr>
        <p:txBody>
          <a:bodyPr/>
          <a:lstStyle/>
          <a:p>
            <a: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Social network analysis</a:t>
            </a:r>
          </a:p>
          <a:p>
            <a:pPr lvl="2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Typically captures a single type of relationship</a:t>
            </a:r>
          </a:p>
          <a:p>
            <a:pPr lvl="2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No attempt to capture the linguistic content of the interactions</a:t>
            </a:r>
          </a:p>
          <a:p>
            <a: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Topic modelling (and other statistical language models)</a:t>
            </a:r>
          </a:p>
          <a:p>
            <a:pPr lvl="2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Doesn't capture directed interactions and relationships between individuals</a:t>
            </a:r>
          </a:p>
          <a:p>
            <a:pPr lvl="2">
              <a:buFont typeface="Arial Narrow" pitchFamily="32" charset="0"/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45575" cy="1255713"/>
          </a:xfrm>
          <a:ln/>
        </p:spPr>
        <p:txBody>
          <a:bodyPr/>
          <a:lstStyle/>
          <a:p>
            <a:pPr>
              <a:lnSpc>
                <a:spcPct val="84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/>
              <a:t>Author Model (McCallum, 1999)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503238" y="1768475"/>
            <a:ext cx="9045575" cy="4900613"/>
          </a:xfrm>
          <a:ln/>
        </p:spPr>
        <p:txBody>
          <a:bodyPr/>
          <a:lstStyle/>
          <a:p>
            <a:pPr>
              <a:lnSpc>
                <a:spcPct val="93000"/>
              </a:lnSpc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Documents: research articles</a:t>
            </a:r>
          </a:p>
          <a:p>
            <a:pPr>
              <a:lnSpc>
                <a:spcPct val="93000"/>
              </a:lnSpc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a</a:t>
            </a:r>
            <a:r>
              <a:rPr lang="en-GB" baseline="-33000" dirty="0"/>
              <a:t>d</a:t>
            </a:r>
            <a:r>
              <a:rPr lang="en-GB" dirty="0"/>
              <a:t>: set of authors associated with document</a:t>
            </a:r>
          </a:p>
          <a:p>
            <a:pPr>
              <a:lnSpc>
                <a:spcPct val="93000"/>
              </a:lnSpc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/>
              <a:t>z: a single author sampled from set </a:t>
            </a:r>
            <a:br>
              <a:rPr lang="en-GB" dirty="0"/>
            </a:br>
            <a:r>
              <a:rPr lang="en-GB" dirty="0"/>
              <a:t>(each author discusses a single topic)</a:t>
            </a:r>
          </a:p>
          <a:p>
            <a:pPr>
              <a:lnSpc>
                <a:spcPct val="93000"/>
              </a:lnSpc>
              <a:buFont typeface="Arial Narrow" pitchFamily="32" charset="0"/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912" y="3779837"/>
            <a:ext cx="2695575" cy="368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2015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bg1"/>
          </a:solidFill>
        </a:ln>
      </a:spPr>
      <a:bodyPr rtlCol="0" anchor="ctr"/>
      <a:lstStyle>
        <a:defPPr algn="ctr">
          <a:defRPr sz="2800" dirty="0" smtClean="0">
            <a:solidFill>
              <a:srgbClr val="7030A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3100" b="1" dirty="0">
            <a:solidFill>
              <a:srgbClr val="0F6FC6"/>
            </a:solidFill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2361</TotalTime>
  <Words>1149</Words>
  <Application>Microsoft Macintosh PowerPoint</Application>
  <PresentationFormat>Custom</PresentationFormat>
  <Paragraphs>231</Paragraphs>
  <Slides>31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ＭＳ Ｐゴシック</vt:lpstr>
      <vt:lpstr>Arial</vt:lpstr>
      <vt:lpstr>Arial Narrow</vt:lpstr>
      <vt:lpstr>Calibri</vt:lpstr>
      <vt:lpstr>Cambria Math</vt:lpstr>
      <vt:lpstr>Lucida Sans Unicode</vt:lpstr>
      <vt:lpstr>Times New Roman</vt:lpstr>
      <vt:lpstr>Wingdings</vt:lpstr>
      <vt:lpstr>Default2015</vt:lpstr>
      <vt:lpstr>Topic and Role Discovery In Social Networks</vt:lpstr>
      <vt:lpstr>Review of Topic Model</vt:lpstr>
      <vt:lpstr>Review of Joint/Conditional Distributions</vt:lpstr>
      <vt:lpstr>Extending The Topic Model</vt:lpstr>
      <vt:lpstr>Extending Topic Modeling To Social Network Analysis</vt:lpstr>
      <vt:lpstr>Social Network Analysis</vt:lpstr>
      <vt:lpstr>9/11 Hijacker Analysis</vt:lpstr>
      <vt:lpstr>Indadequacy of Current Techniques</vt:lpstr>
      <vt:lpstr>Author Model (McCallum, 1999)</vt:lpstr>
      <vt:lpstr>Author-Topic Model (Rosen-Zvi, Griffiths, Steyvers, &amp; Smyth, 2004)</vt:lpstr>
      <vt:lpstr>Can Author-Topic Model Be Applied To Email?</vt:lpstr>
      <vt:lpstr>Author-Recipient-Topic (ART) Model (McCallum, Corrado-Emmanuel, &amp; Wang, 2005)</vt:lpstr>
      <vt:lpstr>Review/Quiz</vt:lpstr>
      <vt:lpstr>Author-Recipient-Topic (ART) Model</vt:lpstr>
      <vt:lpstr>Methodology</vt:lpstr>
      <vt:lpstr>Derivation</vt:lpstr>
      <vt:lpstr>PowerPoint Presentation</vt:lpstr>
      <vt:lpstr>Data Sets</vt:lpstr>
      <vt:lpstr>Enron Data</vt:lpstr>
      <vt:lpstr>Enron Data</vt:lpstr>
      <vt:lpstr>McCallum's Email</vt:lpstr>
      <vt:lpstr>Social Network Analysis</vt:lpstr>
      <vt:lpstr>Predicting Role Equivalence</vt:lpstr>
      <vt:lpstr>Similarity Analysis With McCallum Email</vt:lpstr>
      <vt:lpstr>Role-Author-Recipient Topic (RART) Model</vt:lpstr>
      <vt:lpstr>New Topic!</vt:lpstr>
      <vt:lpstr>Distributed Representations Of Words</vt:lpstr>
      <vt:lpstr>Distributed Representations Of Words</vt:lpstr>
      <vt:lpstr>Distributed Representation Of Words</vt:lpstr>
      <vt:lpstr>Generative Model For Word</vt:lpstr>
      <vt:lpstr>Generative Model For Word</vt:lpstr>
    </vt:vector>
  </TitlesOfParts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 and Role Discovery In Social Networks</dc:title>
  <dc:creator>mozer</dc:creator>
  <cp:lastModifiedBy>Michael C Mozer</cp:lastModifiedBy>
  <cp:revision>123</cp:revision>
  <cp:lastPrinted>2012-10-18T18:36:28Z</cp:lastPrinted>
  <dcterms:modified xsi:type="dcterms:W3CDTF">2018-03-22T16:49:03Z</dcterms:modified>
</cp:coreProperties>
</file>