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9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81" r:id="rId8"/>
    <p:sldId id="279" r:id="rId9"/>
    <p:sldId id="263" r:id="rId10"/>
    <p:sldId id="264" r:id="rId11"/>
    <p:sldId id="266" r:id="rId12"/>
    <p:sldId id="268" r:id="rId13"/>
    <p:sldId id="267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82" r:id="rId23"/>
  </p:sldIdLst>
  <p:sldSz cx="10080625" cy="7559675"/>
  <p:notesSz cx="7772400" cy="100584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03225" indent="-193675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619125" indent="-193675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835025" indent="-203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050925" indent="-193675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9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71720"/>
  </p:normalViewPr>
  <p:slideViewPr>
    <p:cSldViewPr>
      <p:cViewPr>
        <p:scale>
          <a:sx n="133" d="100"/>
          <a:sy n="133" d="100"/>
        </p:scale>
        <p:origin x="512" y="-7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49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3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4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5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6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7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8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59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800"/>
          </a:p>
        </p:txBody>
      </p:sp>
      <p:sp>
        <p:nvSpPr>
          <p:cNvPr id="35860" name="Rectangle 1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4999038" cy="3768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8" name="Rectangle 20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80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3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3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32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32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D8EBEDD4-F087-D24B-BFFB-9215161917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11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</a:pPr>
            <a:fld id="{0047E272-1111-2749-9222-CDE57EF33A30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>
                <a:lnSpc>
                  <a:spcPct val="86000"/>
                </a:lnSpc>
              </a:pPr>
              <a:t>1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69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368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189663" cy="4525962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4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KF magic thing from engineering, but something we</a:t>
            </a:r>
            <a:r>
              <a:rPr lang="en-US" baseline="0" dirty="0"/>
              <a:t> can </a:t>
            </a:r>
            <a:r>
              <a:rPr lang="en-US" baseline="0" dirty="0" err="1"/>
              <a:t>grok</a:t>
            </a:r>
            <a:r>
              <a:rPr lang="en-US" baseline="0" dirty="0"/>
              <a:t> now that we understand probabilistic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EBEDD4-F087-D24B-BFFB-92151619173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1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P(</a:t>
            </a:r>
            <a:r>
              <a:rPr lang="en-US" dirty="0" err="1"/>
              <a:t>xk</a:t>
            </a:r>
            <a:r>
              <a:rPr lang="en-US" dirty="0"/>
              <a:t> | z1...zk-1): Posterior predictive distribution</a:t>
            </a:r>
          </a:p>
          <a:p>
            <a:r>
              <a:rPr lang="en-US" dirty="0"/>
              <a:t>Distribution is Gaussian with a mean (</a:t>
            </a:r>
            <a:r>
              <a:rPr lang="en-US" dirty="0" err="1"/>
              <a:t>xhat</a:t>
            </a:r>
            <a:r>
              <a:rPr lang="en-US" dirty="0"/>
              <a:t>) and variance (P)</a:t>
            </a:r>
          </a:p>
          <a:p>
            <a:endParaRPr lang="en-US" dirty="0"/>
          </a:p>
          <a:p>
            <a:r>
              <a:rPr lang="en-US" dirty="0"/>
              <a:t>* explain subscripts:  k|k-1,  k-1|k-1</a:t>
            </a:r>
          </a:p>
          <a:p>
            <a:endParaRPr lang="en-US" dirty="0"/>
          </a:p>
          <a:p>
            <a:r>
              <a:rPr lang="en-US" dirty="0"/>
              <a:t>* dynamics of update</a:t>
            </a:r>
          </a:p>
          <a:p>
            <a:r>
              <a:rPr lang="en-US" dirty="0"/>
              <a:t>linear transform of Gaussian is Gaussian </a:t>
            </a:r>
          </a:p>
          <a:p>
            <a:r>
              <a:rPr lang="en-US" dirty="0"/>
              <a:t>  scale up the mean by a factor, scale up the variance by factor squared</a:t>
            </a:r>
          </a:p>
          <a:p>
            <a:endParaRPr lang="en-US" dirty="0"/>
          </a:p>
          <a:p>
            <a:r>
              <a:rPr lang="en-US" dirty="0"/>
              <a:t>(2) P(xk|z1...</a:t>
            </a:r>
            <a:r>
              <a:rPr lang="en-US" dirty="0" err="1"/>
              <a:t>zk</a:t>
            </a:r>
            <a:r>
              <a:rPr lang="en-US" dirty="0"/>
              <a:t>): Posterior distribution</a:t>
            </a:r>
          </a:p>
          <a:p>
            <a:r>
              <a:rPr lang="en-US" dirty="0"/>
              <a:t>where we want to get to</a:t>
            </a:r>
          </a:p>
          <a:p>
            <a:endParaRPr lang="en-US" dirty="0"/>
          </a:p>
          <a:p>
            <a:r>
              <a:rPr lang="en-US" dirty="0"/>
              <a:t>Steps:</a:t>
            </a:r>
          </a:p>
          <a:p>
            <a:r>
              <a:rPr lang="en-US" dirty="0"/>
              <a:t>-- compute prediction error y~ -- observed </a:t>
            </a:r>
            <a:r>
              <a:rPr lang="en-US" dirty="0" err="1"/>
              <a:t>z_k</a:t>
            </a:r>
            <a:r>
              <a:rPr lang="en-US" dirty="0"/>
              <a:t> minus prediction </a:t>
            </a:r>
            <a:r>
              <a:rPr lang="en-US" dirty="0" err="1"/>
              <a:t>Hx</a:t>
            </a:r>
            <a:endParaRPr lang="en-US" dirty="0"/>
          </a:p>
          <a:p>
            <a:r>
              <a:rPr lang="en-US" dirty="0"/>
              <a:t>-- but </a:t>
            </a:r>
            <a:r>
              <a:rPr lang="en-US" dirty="0" err="1"/>
              <a:t>Hx</a:t>
            </a:r>
            <a:r>
              <a:rPr lang="en-US" dirty="0"/>
              <a:t> is a distribution not a point prediction</a:t>
            </a:r>
          </a:p>
          <a:p>
            <a:r>
              <a:rPr lang="en-US" dirty="0"/>
              <a:t>-- so error is a distribution with mean y-tilde and covariance S</a:t>
            </a:r>
          </a:p>
          <a:p>
            <a:endParaRPr lang="en-US" dirty="0"/>
          </a:p>
          <a:p>
            <a:r>
              <a:rPr lang="en-US" dirty="0" err="1"/>
              <a:t>K_k</a:t>
            </a:r>
            <a:r>
              <a:rPr lang="en-US" dirty="0"/>
              <a:t>: Kalman gain</a:t>
            </a:r>
          </a:p>
          <a:p>
            <a:r>
              <a:rPr lang="en-US" dirty="0"/>
              <a:t>-- I'll give you intuition here, not the derivation</a:t>
            </a:r>
          </a:p>
          <a:p>
            <a:r>
              <a:rPr lang="en-US" dirty="0"/>
              <a:t>-- reliability of observation vs. internal prediction</a:t>
            </a:r>
          </a:p>
          <a:p>
            <a:r>
              <a:rPr lang="en-US" dirty="0"/>
              <a:t>-- determines how much we move our state in direction of observation</a:t>
            </a:r>
          </a:p>
          <a:p>
            <a:r>
              <a:rPr lang="en-US" dirty="0"/>
              <a:t>-- intuition -- consider scalar case </a:t>
            </a:r>
          </a:p>
          <a:p>
            <a:r>
              <a:rPr lang="en-US" dirty="0"/>
              <a:t>    S^-1 = 1/(HPH+R)</a:t>
            </a:r>
          </a:p>
          <a:p>
            <a:r>
              <a:rPr lang="en-US" dirty="0"/>
              <a:t>    K = PH/(H^2P+R)</a:t>
            </a:r>
          </a:p>
          <a:p>
            <a:r>
              <a:rPr lang="en-US" dirty="0"/>
              <a:t>    if R=0 = K = 1/H (just mapping observation to state space)</a:t>
            </a:r>
          </a:p>
          <a:p>
            <a:r>
              <a:rPr lang="en-US" dirty="0"/>
              <a:t>    as R gets larger, adjustment to  X gets smaller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/>
              <a:t>-- note that it doesn't depend on data in any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EBEDD4-F087-D24B-BFFB-92151619173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8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charset="0"/>
              </a:rPr>
              <a:t>Thought experiments:  imagine experience and how you would react to it.</a:t>
            </a:r>
          </a:p>
          <a:p>
            <a:r>
              <a:rPr lang="en-US" dirty="0">
                <a:latin typeface="Times New Roman" charset="0"/>
              </a:rPr>
              <a:t>Or bionic woman</a:t>
            </a: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</a:pPr>
            <a:fld id="{34EBBBEE-1765-3F43-BEFA-D8772671FA11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>
                <a:lnSpc>
                  <a:spcPct val="86000"/>
                </a:lnSpc>
              </a:pPr>
              <a:t>10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4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 adjustment to gain: could be due to fast,</a:t>
            </a:r>
            <a:r>
              <a:rPr lang="en-US" baseline="0" dirty="0"/>
              <a:t> to slow, or some linear combination (dashed line)</a:t>
            </a:r>
          </a:p>
          <a:p>
            <a:r>
              <a:rPr lang="en-US" baseline="0" dirty="0"/>
              <a:t>[dashed line is like Weiss model:  in </a:t>
            </a:r>
            <a:r>
              <a:rPr lang="en-US" baseline="0" dirty="0" err="1"/>
              <a:t>weiss</a:t>
            </a:r>
            <a:r>
              <a:rPr lang="en-US" baseline="0" dirty="0"/>
              <a:t> model, uncertainty about whether motion was due to x displacement, y displacement, or some combination of the two]</a:t>
            </a:r>
          </a:p>
          <a:p>
            <a:r>
              <a:rPr lang="en-US" baseline="0" dirty="0"/>
              <a:t>Hazy blue is uncertainty in dashed line due to observation noise</a:t>
            </a:r>
            <a:endParaRPr lang="en-US" dirty="0"/>
          </a:p>
          <a:p>
            <a:endParaRPr lang="en-US" dirty="0"/>
          </a:p>
          <a:p>
            <a:r>
              <a:rPr lang="en-US" dirty="0"/>
              <a:t>Yellow:</a:t>
            </a:r>
            <a:r>
              <a:rPr lang="en-US" baseline="0" dirty="0"/>
              <a:t> prior belief (</a:t>
            </a:r>
            <a:r>
              <a:rPr lang="en-US" baseline="0" dirty="0" err="1"/>
              <a:t>gaussian</a:t>
            </a:r>
            <a:r>
              <a:rPr lang="en-US" baseline="0" dirty="0"/>
              <a:t> blur)</a:t>
            </a:r>
          </a:p>
          <a:p>
            <a:endParaRPr lang="en-US" baseline="0" dirty="0"/>
          </a:p>
          <a:p>
            <a:r>
              <a:rPr lang="en-US" baseline="0" dirty="0"/>
              <a:t>Red: posterior (gaussian)</a:t>
            </a:r>
          </a:p>
          <a:p>
            <a:endParaRPr lang="en-US" baseline="0" dirty="0"/>
          </a:p>
          <a:p>
            <a:r>
              <a:rPr lang="en-US" baseline="0" dirty="0"/>
              <a:t>Tendency to move up = interpretation as fast disturbance</a:t>
            </a:r>
          </a:p>
          <a:p>
            <a:r>
              <a:rPr lang="en-US" baseline="0" dirty="0"/>
              <a:t>Fast disturbance can change quickly -&gt; more likely to be responsible</a:t>
            </a:r>
          </a:p>
          <a:p>
            <a:r>
              <a:rPr lang="en-US" baseline="0" dirty="0"/>
              <a:t>If weather outside is freaky today it could be due to (a) storm passing through, or (b) global warming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EBEDD4-F087-D24B-BFFB-92151619173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2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MONKEY DATA; Thick lines are exponential fits</a:t>
            </a:r>
          </a:p>
          <a:p>
            <a:endParaRPr lang="en-US" dirty="0"/>
          </a:p>
          <a:p>
            <a:r>
              <a:rPr lang="en-US" dirty="0"/>
              <a:t>30 different time scales, ranging from tau=1 to tau</a:t>
            </a:r>
            <a:r>
              <a:rPr lang="en-US" baseline="0" dirty="0"/>
              <a:t> &gt; 10k</a:t>
            </a:r>
          </a:p>
          <a:p>
            <a:endParaRPr lang="en-US" baseline="0" dirty="0"/>
          </a:p>
          <a:p>
            <a:r>
              <a:rPr lang="en-US" baseline="0" dirty="0"/>
              <a:t>graphs at bottom compare one slow and one fast time scale.  notice posterior sliding down line between #3 and #4.</a:t>
            </a:r>
          </a:p>
          <a:p>
            <a:endParaRPr lang="en-US" baseline="0" dirty="0"/>
          </a:p>
          <a:p>
            <a:r>
              <a:rPr lang="en-US" baseline="0" dirty="0"/>
              <a:t>note in graph #5 that posterior is along diagonal but not at origin where it started:  corresponds to fast has </a:t>
            </a:r>
            <a:r>
              <a:rPr lang="en-US" baseline="0" dirty="0" err="1"/>
              <a:t>neg</a:t>
            </a:r>
            <a:r>
              <a:rPr lang="en-US" baseline="0" dirty="0"/>
              <a:t> perturbation, but slow has </a:t>
            </a:r>
            <a:r>
              <a:rPr lang="en-US" baseline="0" dirty="0" err="1"/>
              <a:t>pos</a:t>
            </a:r>
            <a:r>
              <a:rPr lang="en-US" baseline="0" dirty="0"/>
              <a:t> perturbation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EBEDD4-F087-D24B-BFFB-92151619173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3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[*] Multiday monkey study</a:t>
            </a:r>
          </a:p>
          <a:p>
            <a:r>
              <a:rPr lang="en-US" dirty="0"/>
              <a:t>1500 trials per day followed by dark goggles</a:t>
            </a:r>
          </a:p>
          <a:p>
            <a:r>
              <a:rPr lang="en-US" dirty="0"/>
              <a:t>Thick lines are exponential fits to the noisy</a:t>
            </a:r>
            <a:r>
              <a:rPr lang="en-US" baseline="0" dirty="0"/>
              <a:t> trial-by-trial data</a:t>
            </a:r>
          </a:p>
          <a:p>
            <a:endParaRPr lang="en-US" baseline="0" dirty="0"/>
          </a:p>
          <a:p>
            <a:r>
              <a:rPr lang="en-US" dirty="0"/>
              <a:t>At end of session, monkey was blindfolded and held in darkness for rest of the day</a:t>
            </a:r>
          </a:p>
          <a:p>
            <a:endParaRPr lang="en-US" dirty="0"/>
          </a:p>
          <a:p>
            <a:r>
              <a:rPr lang="en-US" dirty="0"/>
              <a:t>points to note: </a:t>
            </a:r>
          </a:p>
          <a:p>
            <a:r>
              <a:rPr lang="en-US" dirty="0"/>
              <a:t>forgetting (recovery) from d1 to d2,</a:t>
            </a:r>
          </a:p>
          <a:p>
            <a:r>
              <a:rPr lang="en-US" dirty="0"/>
              <a:t>faster relearning</a:t>
            </a:r>
            <a:r>
              <a:rPr lang="en-US" baseline="0" dirty="0"/>
              <a:t> (steepness of curve)</a:t>
            </a:r>
          </a:p>
          <a:p>
            <a:endParaRPr lang="en-US" dirty="0"/>
          </a:p>
          <a:p>
            <a:r>
              <a:rPr lang="en-US" dirty="0"/>
              <a:t>[*]</a:t>
            </a:r>
            <a:r>
              <a:rPr lang="en-US" baseline="0" dirty="0"/>
              <a:t> Simulation</a:t>
            </a:r>
          </a:p>
          <a:p>
            <a:r>
              <a:rPr lang="en-US" dirty="0"/>
              <a:t> Note that at end of phase 2, short term</a:t>
            </a:r>
            <a:r>
              <a:rPr lang="en-US" baseline="0" dirty="0"/>
              <a:t> is compensating for long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EBEDD4-F087-D24B-BFFB-92151619173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1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1: target jump of +35%  [control period]</a:t>
            </a:r>
          </a:p>
          <a:p>
            <a:r>
              <a:rPr lang="en-US" dirty="0"/>
              <a:t>Adaptation</a:t>
            </a:r>
            <a:r>
              <a:rPr lang="en-US" baseline="0" dirty="0"/>
              <a:t> continues until gain reaches ~1.25</a:t>
            </a:r>
          </a:p>
          <a:p>
            <a:endParaRPr lang="en-US" baseline="0" dirty="0"/>
          </a:p>
          <a:p>
            <a:r>
              <a:rPr lang="en-US" baseline="0" dirty="0"/>
              <a:t>Phase 2: target jump of -35%</a:t>
            </a:r>
          </a:p>
          <a:p>
            <a:r>
              <a:rPr lang="en-US" baseline="0" dirty="0"/>
              <a:t>Adaptation continues until gain returns to 1.0</a:t>
            </a:r>
          </a:p>
          <a:p>
            <a:endParaRPr lang="en-US" baseline="0" dirty="0"/>
          </a:p>
          <a:p>
            <a:r>
              <a:rPr lang="en-US" baseline="0" dirty="0"/>
              <a:t>Phase 3: target jump of +35% again [test period]</a:t>
            </a:r>
          </a:p>
          <a:p>
            <a:endParaRPr lang="en-US" baseline="0" dirty="0"/>
          </a:p>
          <a:p>
            <a:r>
              <a:rPr lang="en-US" baseline="0" dirty="0"/>
              <a:t>Lines fit to data at beginning of phases 1 and 3</a:t>
            </a:r>
          </a:p>
          <a:p>
            <a:endParaRPr lang="en-US" baseline="0" dirty="0"/>
          </a:p>
          <a:p>
            <a:r>
              <a:rPr lang="en-US" baseline="0" dirty="0"/>
              <a:t>Despite apparent washout from phase 2, faster relearning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EBEDD4-F087-D24B-BFFB-92151619173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sequence</a:t>
            </a:r>
            <a:r>
              <a:rPr lang="en-US" baseline="0" dirty="0"/>
              <a:t> of three stages as previous experiment, but period of darkness between 2 and 3.</a:t>
            </a:r>
          </a:p>
          <a:p>
            <a:r>
              <a:rPr lang="en-US" baseline="0" dirty="0"/>
              <a:t>Monkey shows spontaneous recovery in 3d stage</a:t>
            </a:r>
          </a:p>
          <a:p>
            <a:endParaRPr lang="en-US" baseline="0" dirty="0"/>
          </a:p>
          <a:p>
            <a:r>
              <a:rPr lang="en-US" baseline="0" dirty="0"/>
              <a:t>New condition in which 3d stage had a target jump of +0degrees</a:t>
            </a:r>
          </a:p>
          <a:p>
            <a:r>
              <a:rPr lang="en-US" baseline="0" dirty="0"/>
              <a:t>Monkey shows no spontaneous recovery</a:t>
            </a:r>
          </a:p>
          <a:p>
            <a:endParaRPr lang="en-US" dirty="0"/>
          </a:p>
          <a:p>
            <a:r>
              <a:rPr lang="en-US" dirty="0"/>
              <a:t>MODEL: at end of darkness period, </a:t>
            </a:r>
            <a:r>
              <a:rPr lang="en-US" dirty="0" err="1"/>
              <a:t>pos</a:t>
            </a:r>
            <a:r>
              <a:rPr lang="en-US" dirty="0"/>
              <a:t> gain for slow states; fast states had decayed.</a:t>
            </a:r>
          </a:p>
          <a:p>
            <a:r>
              <a:rPr lang="en-US" dirty="0"/>
              <a:t>Due to lack of feedback,</a:t>
            </a:r>
            <a:r>
              <a:rPr lang="en-US" baseline="0" dirty="0"/>
              <a:t> all states are highly uncertain</a:t>
            </a:r>
          </a:p>
          <a:p>
            <a:r>
              <a:rPr lang="en-US" dirty="0"/>
              <a:t>Uncertainty makes learning quicker  -&gt; rapid bump</a:t>
            </a:r>
            <a:r>
              <a:rPr lang="en-US" baseline="0" dirty="0"/>
              <a:t> up due to locking in </a:t>
            </a:r>
            <a:r>
              <a:rPr lang="en-US" baseline="0" dirty="0" err="1"/>
              <a:t>pos</a:t>
            </a:r>
            <a:r>
              <a:rPr lang="en-US" baseline="0" dirty="0"/>
              <a:t> gain for slow states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bump up isn’t manifested if there’s no</a:t>
            </a:r>
            <a:r>
              <a:rPr lang="en-US" baseline="0" dirty="0"/>
              <a:t> </a:t>
            </a:r>
            <a:r>
              <a:rPr lang="en-US" baseline="0" dirty="0" err="1"/>
              <a:t>intrasaccadic</a:t>
            </a:r>
            <a:r>
              <a:rPr lang="en-US" baseline="0" dirty="0"/>
              <a:t> step (ISS):  system quickly locks in on</a:t>
            </a:r>
          </a:p>
          <a:p>
            <a:r>
              <a:rPr lang="en-US" baseline="0" dirty="0"/>
              <a:t>Gain=1.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EBEDD4-F087-D24B-BFFB-92151619173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9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D99FFD58-AC41-494F-83A7-B1E9ACDC4CA5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9CF9B7C4-67E4-B548-8ADD-4149592D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1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070CD939-D74A-E546-BA29-98E1FC27C7D4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B29DBD52-4BDE-0344-90B1-2A9F0678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FF31B7D0-F697-674C-8E5F-641C6852BEB6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5D243A65-C0FA-7D46-B862-CB6EAC654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2400" cy="1254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17750" cy="520700"/>
          </a:xfrm>
        </p:spPr>
        <p:txBody>
          <a:bodyPr/>
          <a:lstStyle>
            <a:lvl1pPr>
              <a:lnSpc>
                <a:spcPct val="27000"/>
              </a:lnSpc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65475" cy="520700"/>
          </a:xfrm>
        </p:spPr>
        <p:txBody>
          <a:bodyPr/>
          <a:lstStyle>
            <a:lvl1pPr>
              <a:lnSpc>
                <a:spcPct val="27000"/>
              </a:lnSpc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17750" cy="520700"/>
          </a:xfrm>
        </p:spPr>
        <p:txBody>
          <a:bodyPr/>
          <a:lstStyle>
            <a:lvl1pPr>
              <a:lnSpc>
                <a:spcPct val="27000"/>
              </a:lnSpc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FF2185-D422-9346-8860-0BC76EC3E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26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9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FFD58-AC41-494F-83A7-B1E9ACDC4CA5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9B7C4-67E4-B548-8ADD-4149592D8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24" y="1511939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C6619-945E-8D41-AEDA-B1926E5AAD18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ECB24-51AA-864C-8C8D-2A0B4BAB6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2" y="485779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2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18AD5-EBA7-BD46-A1C8-30FD66B7F041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B1811-576D-184E-B6FD-7F32AD329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BE655-6C37-EE4D-9384-3E9C3D4395C4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C9093-B6E6-E244-93D3-A598B38E03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692181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3" y="2397399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1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9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2E81F-0364-DE4C-96DB-9B556B059E13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76F45-C1C4-584A-ADEE-AD475CECB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924A9-B90F-8C41-BD8D-8B6B892BD040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74587-DB17-1442-8859-AC0DAEF05C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75732-9F89-0248-B815-2E540CFC0A30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AA4EE-CF20-F744-8F11-2A9D4C848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2" y="1511937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/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/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825C6619-945E-8D41-AEDA-B1926E5AAD18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616ECB24-51AA-864C-8C8D-2A0B4BAB6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0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8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6728C-5A91-0042-8DCE-E01E17587D2D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B7835-79E0-CA4C-A189-928AFE4691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4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8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E0A88-7DB8-694F-AA93-666B08BC072C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B3A6-99C0-9C4D-B54B-3A0A0E19DF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CD939-D74A-E546-BA29-98E1FC27C7D4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DBD52-4BDE-0344-90B1-2A9F06789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6" y="302741"/>
            <a:ext cx="2268141" cy="6450223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636411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1B7D0-F697-674C-8E5F-641C6852BEB6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43A65-C0FA-7D46-B862-CB6EAC6548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7"/>
            <a:ext cx="9042400" cy="1254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7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65475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F2185-D422-9346-8860-0BC76EC3E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6"/>
            <a:ext cx="44577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6"/>
            <a:ext cx="4459288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8194-0FA3-A543-BB11-F19EA9087E32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02D61-F550-B541-AE1C-298C9F537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94F18AD5-EBA7-BD46-A1C8-30FD66B7F041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94FB1811-576D-184E-B6FD-7F32AD329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CF0BE655-6C37-EE4D-9384-3E9C3D4395C4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E69C9093-B6E6-E244-93D3-A598B38E0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8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6EB2E81F-0364-DE4C-96DB-9B556B059E13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AFF76F45-C1C4-584A-ADEE-AD475CEC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9C7924A9-B90F-8C41-BD8D-8B6B892BD040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8C174587-DB17-1442-8859-AC0DAEF05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84175732-9F89-0248-B815-2E540CFC0A30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4EAAA4EE-CF20-F744-8F11-2A9D4C848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5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2056728C-5A91-0042-8DCE-E01E17587D2D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FF2B7835-79E0-CA4C-A189-928AFE469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3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FCBE0A88-7DB8-694F-AA93-666B08BC072C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8460B3A6-99C0-9C4D-B54B-3A0A0E19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168275"/>
            <a:ext cx="9074150" cy="9239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344613"/>
            <a:ext cx="9074150" cy="54086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third level third level third level third level third Third level third level</a:t>
            </a:r>
          </a:p>
          <a:p>
            <a:pPr lvl="3"/>
            <a:r>
              <a:rPr lang="en-US"/>
              <a:t>Fourth level fourth level fourth level fourth level fourth level fourth level fourth level</a:t>
            </a:r>
          </a:p>
          <a:p>
            <a:pPr lvl="4"/>
            <a:r>
              <a:rPr lang="en-US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hangingPunct="0">
              <a:lnSpc>
                <a:spcPct val="41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DAF08194-0FA3-A543-BB11-F19EA9087E32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hangingPunct="0">
              <a:lnSpc>
                <a:spcPct val="41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hangingPunct="0">
              <a:lnSpc>
                <a:spcPct val="41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6EB02D61-F550-B541-AE1C-298C9F53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1006475" rtl="0" fontAlgn="base">
        <a:spcBef>
          <a:spcPct val="0"/>
        </a:spcBef>
        <a:spcAft>
          <a:spcPct val="0"/>
        </a:spcAft>
        <a:defRPr sz="4000" kern="1200">
          <a:solidFill>
            <a:srgbClr val="03495C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1006475" rtl="0" fontAlgn="base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3100" kern="1200">
          <a:solidFill>
            <a:srgbClr val="0076A3"/>
          </a:solidFill>
          <a:latin typeface="+mn-lt"/>
          <a:ea typeface="ＭＳ Ｐゴシック" charset="0"/>
          <a:cs typeface="ＭＳ Ｐゴシック" charset="0"/>
        </a:defRPr>
      </a:lvl1pPr>
      <a:lvl2pPr marL="280988" indent="-280988" algn="l" defTabSz="1006475" rtl="0" fontAlgn="base">
        <a:spcBef>
          <a:spcPct val="20000"/>
        </a:spcBef>
        <a:spcAft>
          <a:spcPct val="0"/>
        </a:spcAft>
        <a:buFont typeface="Wingdings" charset="0"/>
        <a:buChar char="§"/>
        <a:defRPr sz="3100" kern="1200">
          <a:solidFill>
            <a:srgbClr val="0076A3"/>
          </a:solidFill>
          <a:latin typeface="+mn-lt"/>
          <a:ea typeface="ＭＳ Ｐゴシック" charset="0"/>
          <a:cs typeface="+mn-cs"/>
        </a:defRPr>
      </a:lvl2pPr>
      <a:lvl3pPr marL="503238" indent="-100013" algn="l" defTabSz="1006475" rtl="0" fontAlgn="base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2600" kern="1200">
          <a:solidFill>
            <a:srgbClr val="0C9B74"/>
          </a:solidFill>
          <a:latin typeface="+mn-lt"/>
          <a:ea typeface="ＭＳ Ｐゴシック" charset="0"/>
          <a:cs typeface="+mn-cs"/>
        </a:defRPr>
      </a:lvl3pPr>
      <a:lvl4pPr marL="755650" indent="-250825" algn="l" defTabSz="1006475" rtl="0" fontAlgn="base">
        <a:spcBef>
          <a:spcPct val="20000"/>
        </a:spcBef>
        <a:spcAft>
          <a:spcPct val="0"/>
        </a:spcAft>
        <a:buFont typeface="Wingdings" charset="0"/>
        <a:buChar char="§"/>
        <a:defRPr sz="2600" kern="1200">
          <a:solidFill>
            <a:srgbClr val="0C9B74"/>
          </a:solidFill>
          <a:latin typeface="+mn-lt"/>
          <a:ea typeface="ＭＳ Ｐゴシック" charset="0"/>
          <a:cs typeface="+mn-cs"/>
        </a:defRPr>
      </a:lvl4pPr>
      <a:lvl5pPr marL="1006475" algn="l" defTabSz="1006475" rtl="0" fontAlgn="base">
        <a:spcBef>
          <a:spcPct val="20000"/>
        </a:spcBef>
        <a:spcAft>
          <a:spcPct val="0"/>
        </a:spcAft>
        <a:defRPr sz="2200" kern="1200">
          <a:solidFill>
            <a:srgbClr val="7E9632"/>
          </a:solidFill>
          <a:latin typeface="+mn-lt"/>
          <a:ea typeface="ＭＳ Ｐゴシック" charset="0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923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3944"/>
            <a:ext cx="9072563" cy="540901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F08194-0FA3-A543-BB11-F19EA9087E32}" type="datetimeFigureOut">
              <a:rPr lang="en-US" smtClean="0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B02D61-F550-B541-AE1C-298C9F537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NR=1&amp;feature=fvwp&amp;v=_Dln257k2Sc" TargetMode="External"/><Relationship Id="rId2" Type="http://schemas.openxmlformats.org/officeDocument/2006/relationships/hyperlink" Target="http://www.youtube.com/watch?v=i_bZNVmhJ2o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Z9X3IhHytrQ" TargetMode="External"/><Relationship Id="rId4" Type="http://schemas.openxmlformats.org/officeDocument/2006/relationships/hyperlink" Target="https://www.youtube.com/watch?v=fRowYlxKt7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image" Target="../media/image9.gif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0337" cy="591661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Calibri" charset="0"/>
              </a:rPr>
              <a:t>Kalman Filters and</a:t>
            </a:r>
            <a:br>
              <a:rPr lang="en-GB" dirty="0">
                <a:latin typeface="Calibri" charset="0"/>
              </a:rPr>
            </a:br>
            <a:r>
              <a:rPr lang="en-GB" dirty="0">
                <a:latin typeface="Calibri" charset="0"/>
              </a:rPr>
              <a:t>Linear Dynamical Systems</a:t>
            </a:r>
            <a:br>
              <a:rPr lang="en-GB" dirty="0">
                <a:latin typeface="Calibri" charset="0"/>
              </a:rPr>
            </a:br>
            <a:br>
              <a:rPr lang="en-GB" dirty="0">
                <a:latin typeface="Calibri" charset="0"/>
              </a:rPr>
            </a:br>
            <a:r>
              <a:rPr lang="en-GB" dirty="0">
                <a:latin typeface="Calibri" charset="0"/>
              </a:rPr>
              <a:t>and</a:t>
            </a:r>
            <a:br>
              <a:rPr lang="en-GB" dirty="0">
                <a:latin typeface="Calibri" charset="0"/>
              </a:rPr>
            </a:br>
            <a:br>
              <a:rPr lang="en-GB" dirty="0">
                <a:latin typeface="Calibri" charset="0"/>
              </a:rPr>
            </a:br>
            <a:r>
              <a:rPr lang="en-GB" dirty="0">
                <a:latin typeface="Calibri" charset="0"/>
              </a:rPr>
              <a:t>Optimal Adaptation To A Changing Body</a:t>
            </a:r>
            <a:br>
              <a:rPr lang="en-GB" dirty="0">
                <a:latin typeface="Calibri" charset="0"/>
              </a:rPr>
            </a:br>
            <a:r>
              <a:rPr lang="en-GB" dirty="0">
                <a:latin typeface="Calibri" charset="0"/>
              </a:rPr>
              <a:t>(</a:t>
            </a:r>
            <a:r>
              <a:rPr lang="en-GB" dirty="0" err="1">
                <a:latin typeface="Calibri" charset="0"/>
              </a:rPr>
              <a:t>Koerding</a:t>
            </a:r>
            <a:r>
              <a:rPr lang="en-GB" dirty="0">
                <a:latin typeface="Calibri" charset="0"/>
              </a:rPr>
              <a:t>, Tenenbaum, </a:t>
            </a:r>
            <a:r>
              <a:rPr lang="en-GB" dirty="0" err="1">
                <a:latin typeface="Calibri" charset="0"/>
              </a:rPr>
              <a:t>Shadmehr</a:t>
            </a:r>
            <a:r>
              <a:rPr lang="en-GB" dirty="0">
                <a:latin typeface="Calibri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Motor Adaptation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Thought experiment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Walking on the moon</a:t>
            </a: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Many reasons for changing response of muscles</a:t>
            </a:r>
          </a:p>
          <a:p>
            <a:pPr marL="855663" lvl="3">
              <a:spcBef>
                <a:spcPts val="1325"/>
              </a:spcBef>
            </a:pPr>
            <a:r>
              <a:rPr lang="en-US" b="1" dirty="0">
                <a:latin typeface="Calibri" charset="0"/>
              </a:rPr>
              <a:t>Fatigue</a:t>
            </a:r>
          </a:p>
          <a:p>
            <a:pPr marL="855663" lvl="3">
              <a:spcBef>
                <a:spcPts val="1325"/>
              </a:spcBef>
            </a:pPr>
            <a:r>
              <a:rPr lang="en-US" b="1" dirty="0">
                <a:latin typeface="Calibri" charset="0"/>
              </a:rPr>
              <a:t>Disease</a:t>
            </a:r>
          </a:p>
          <a:p>
            <a:pPr marL="855663" lvl="3">
              <a:spcBef>
                <a:spcPts val="1325"/>
              </a:spcBef>
            </a:pPr>
            <a:r>
              <a:rPr lang="en-US" b="1" dirty="0">
                <a:latin typeface="Calibri" charset="0"/>
              </a:rPr>
              <a:t>Exercise</a:t>
            </a:r>
          </a:p>
          <a:p>
            <a:pPr marL="855663" lvl="3">
              <a:spcBef>
                <a:spcPts val="1325"/>
              </a:spcBef>
            </a:pPr>
            <a:r>
              <a:rPr lang="en-US" b="1" dirty="0">
                <a:latin typeface="Calibri" charset="0"/>
              </a:rPr>
              <a:t>Development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773738"/>
          </a:xfrm>
        </p:spPr>
        <p:txBody>
          <a:bodyPr rtlCol="0">
            <a:normAutofit/>
          </a:bodyPr>
          <a:lstStyle/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Saccadic eye movement to target</a:t>
            </a:r>
          </a:p>
          <a:p>
            <a:pPr defTabSz="1007943" fontAlgn="auto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defTabSz="1007943" fontAlgn="auto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Adaptation task</a:t>
            </a:r>
          </a:p>
          <a:p>
            <a:pPr defTabSz="1007943" fontAlgn="auto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marL="0" indent="0" defTabSz="1007943" fontAlgn="auto">
              <a:buFont typeface="Wingdings" pitchFamily="2" charset="2"/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Motor error -&gt; gain adjustment</a:t>
            </a:r>
          </a:p>
          <a:p>
            <a:pPr lvl="2" indent="-100794" defTabSz="1007943" fontAlgn="auto"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659313" y="2713038"/>
            <a:ext cx="454025" cy="3810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240713" y="2757488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11713" y="284956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662488" y="4922838"/>
            <a:ext cx="454025" cy="3810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243888" y="4967288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14888" y="505936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7549356" y="5222082"/>
            <a:ext cx="620713" cy="106680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23163" y="6065838"/>
            <a:ext cx="67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09935E-7 L 0.34772 -0.0023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6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46457E-6 1.14892E-6 L -0.10583 1.1489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09935E-7 L 0.34772 -0.00231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6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Time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773738"/>
          </a:xfrm>
        </p:spPr>
        <p:txBody>
          <a:bodyPr rtlCol="0">
            <a:normAutofit fontScale="85000" lnSpcReduction="20000"/>
          </a:bodyPr>
          <a:lstStyle/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When muscles are perturbed, what is the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time scale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 of the perturbation?</a:t>
            </a:r>
          </a:p>
          <a:p>
            <a:pPr lvl="3" indent="-251986" defTabSz="100794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Fatigue: a few minutes</a:t>
            </a:r>
          </a:p>
          <a:p>
            <a:pPr lvl="3" indent="-251986" defTabSz="100794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Disease/injury: months</a:t>
            </a:r>
          </a:p>
          <a:p>
            <a:pPr lvl="3" indent="-251986" defTabSz="100794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Exercise: months to years</a:t>
            </a:r>
          </a:p>
          <a:p>
            <a:pPr lvl="3" indent="-251986" defTabSz="100794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Development: lifetime</a:t>
            </a: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Any adaptation to perturbation should last only as long as the time scale of the perturbation.</a:t>
            </a: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Key idea</a:t>
            </a:r>
          </a:p>
          <a:p>
            <a:pPr lvl="2" indent="-100794"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Need to represent perturbations at multiple time scales</a:t>
            </a: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Terminology</a:t>
            </a:r>
          </a:p>
          <a:p>
            <a:pPr marL="604677" lvl="3" indent="0" defTabSz="100794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Perturbation = Disturbance = Deviation of gain from default (1.0)</a:t>
            </a:r>
          </a:p>
          <a:p>
            <a:pPr lvl="3" indent="-251986" defTabSz="100794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lvl="3" indent="-251986" defTabSz="100794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Generative Model of Disturbances: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Random Walk At Two Time Scales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246438"/>
            <a:ext cx="708183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951038"/>
            <a:ext cx="561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-30163"/>
            <a:ext cx="9074150" cy="923925"/>
          </a:xfrm>
        </p:spPr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 Model Of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X: vector of internal gain disturbances,</a:t>
            </a:r>
            <a:br>
              <a:rPr lang="en-US" dirty="0"/>
            </a:br>
            <a:r>
              <a:rPr lang="en-US" dirty="0"/>
              <a:t>     one per time scale</a:t>
            </a:r>
          </a:p>
          <a:p>
            <a:r>
              <a:rPr lang="en-US" dirty="0"/>
              <a:t>Z: net gain disturbance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τ</a:t>
            </a:r>
            <a:r>
              <a:rPr lang="en-US" dirty="0"/>
              <a:t> : something like number of time steps for state to decay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τ</a:t>
            </a:r>
            <a:r>
              <a:rPr lang="en-US" dirty="0"/>
              <a:t>=1 (fast time scale) vs. </a:t>
            </a:r>
            <a:r>
              <a:rPr lang="en-US" dirty="0" err="1"/>
              <a:t>τ</a:t>
            </a:r>
            <a:r>
              <a:rPr lang="en-US" dirty="0"/>
              <a:t>=100 (slow time scale)</a:t>
            </a:r>
          </a:p>
          <a:p>
            <a:pPr lvl="1"/>
            <a:r>
              <a:rPr lang="en-US" dirty="0"/>
              <a:t>Large </a:t>
            </a:r>
            <a:r>
              <a:rPr lang="en-US" dirty="0" err="1"/>
              <a:t>τ</a:t>
            </a:r>
            <a:r>
              <a:rPr lang="en-US" dirty="0"/>
              <a:t> -&gt; less memory of past, more noise -&gt; rapid increase in uncertainty over time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943072"/>
              </p:ext>
            </p:extLst>
          </p:nvPr>
        </p:nvGraphicFramePr>
        <p:xfrm>
          <a:off x="1076324" y="2865437"/>
          <a:ext cx="4497388" cy="204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0" name="Equation" r:id="rId3" imgW="3048000" imgH="1384300" progId="Equation.DSMT4">
                  <p:embed/>
                </p:oleObj>
              </mc:Choice>
              <mc:Fallback>
                <p:oleObj name="Equation" r:id="rId3" imgW="3048000" imgH="138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324" y="2865437"/>
                        <a:ext cx="4497388" cy="2042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165975" y="1036638"/>
            <a:ext cx="2698750" cy="1579562"/>
            <a:chOff x="1230312" y="1951037"/>
            <a:chExt cx="4343400" cy="2541357"/>
          </a:xfrm>
        </p:grpSpPr>
        <p:sp>
          <p:nvSpPr>
            <p:cNvPr id="7" name="Oval 6"/>
            <p:cNvSpPr/>
            <p:nvPr/>
          </p:nvSpPr>
          <p:spPr>
            <a:xfrm>
              <a:off x="1230312" y="1951037"/>
              <a:ext cx="838021" cy="83775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600" dirty="0">
                  <a:solidFill>
                    <a:srgbClr val="7030A0"/>
                  </a:solidFill>
                </a:rPr>
                <a:t>X</a:t>
              </a:r>
              <a:r>
                <a:rPr lang="en-US" sz="1600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983002" y="1951037"/>
              <a:ext cx="838021" cy="83775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600" dirty="0">
                  <a:solidFill>
                    <a:srgbClr val="7030A0"/>
                  </a:solidFill>
                </a:rPr>
                <a:t>X</a:t>
              </a:r>
              <a:r>
                <a:rPr lang="en-US" sz="16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35691" y="1966362"/>
              <a:ext cx="838021" cy="83775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600" dirty="0">
                  <a:solidFill>
                    <a:srgbClr val="7030A0"/>
                  </a:solidFill>
                </a:rPr>
                <a:t>X</a:t>
              </a:r>
              <a:r>
                <a:rPr lang="en-US" sz="1600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230312" y="3626545"/>
              <a:ext cx="838021" cy="8403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Z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83002" y="3626545"/>
              <a:ext cx="838021" cy="8403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Z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35691" y="3654640"/>
              <a:ext cx="838021" cy="8377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Z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3" name="Straight Arrow Connector 12"/>
            <p:cNvCxnSpPr>
              <a:stCxn id="7" idx="6"/>
              <a:endCxn id="8" idx="2"/>
            </p:cNvCxnSpPr>
            <p:nvPr/>
          </p:nvCxnSpPr>
          <p:spPr>
            <a:xfrm>
              <a:off x="2068333" y="2369914"/>
              <a:ext cx="914669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821022" y="2369914"/>
              <a:ext cx="914669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10" idx="0"/>
            </p:cNvCxnSpPr>
            <p:nvPr/>
          </p:nvCxnSpPr>
          <p:spPr>
            <a:xfrm>
              <a:off x="1649322" y="2788791"/>
              <a:ext cx="0" cy="8377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402012" y="2788791"/>
              <a:ext cx="0" cy="8377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149592" y="2788791"/>
              <a:ext cx="0" cy="8377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ight Arrow 17"/>
          <p:cNvSpPr/>
          <p:nvPr/>
        </p:nvSpPr>
        <p:spPr>
          <a:xfrm rot="1840594">
            <a:off x="5593053" y="3605920"/>
            <a:ext cx="800100" cy="295275"/>
          </a:xfrm>
          <a:prstGeom prst="rightArrow">
            <a:avLst/>
          </a:prstGeom>
          <a:noFill/>
          <a:ln>
            <a:solidFill>
              <a:srgbClr val="E59D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1C7CBC-BB02-404F-85F5-8191B2038594}"/>
                  </a:ext>
                </a:extLst>
              </p:cNvPr>
              <p:cNvSpPr txBox="1"/>
              <p:nvPr/>
            </p:nvSpPr>
            <p:spPr>
              <a:xfrm>
                <a:off x="6393628" y="3610393"/>
                <a:ext cx="2586093" cy="552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E59D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E59D3C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E59D3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E59D3C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0" i="1" smtClean="0">
                          <a:solidFill>
                            <a:srgbClr val="E59D3C"/>
                          </a:solidFill>
                          <a:latin typeface="Cambria Math" panose="02040503050406030204" pitchFamily="18" charset="0"/>
                        </a:rPr>
                        <m:t>𝓝</m:t>
                      </m:r>
                      <m:r>
                        <a:rPr lang="en-US" sz="2400" b="0" i="1" smtClean="0">
                          <a:solidFill>
                            <a:srgbClr val="E59D3C"/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US" sz="2400" b="0" i="1" smtClean="0">
                          <a:solidFill>
                            <a:srgbClr val="E59D3C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E59D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E59D3C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E59D3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E59D3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i="1" smtClean="0">
                                  <a:solidFill>
                                    <a:srgbClr val="E59D3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E59D3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E59D3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sz="2400" b="0" i="1" smtClean="0">
                          <a:solidFill>
                            <a:srgbClr val="E59D3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err="1">
                  <a:solidFill>
                    <a:srgbClr val="E59D3C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1C7CBC-BB02-404F-85F5-8191B2038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628" y="3610393"/>
                <a:ext cx="2586093" cy="552652"/>
              </a:xfrm>
              <a:prstGeom prst="rect">
                <a:avLst/>
              </a:prstGeom>
              <a:blipFill>
                <a:blip r:embed="rId5"/>
                <a:stretch>
                  <a:fillRect t="-73333" b="-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74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9074150" cy="71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Credit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926138"/>
          </a:xfrm>
        </p:spPr>
        <p:txBody>
          <a:bodyPr/>
          <a:lstStyle/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Net observed disturbance is sum of slow and fast</a:t>
            </a: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 dirty="0">
              <a:latin typeface="Calibri" charset="0"/>
            </a:endParaRP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 dirty="0">
              <a:latin typeface="Calibri" charset="0"/>
            </a:endParaRP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 dirty="0">
              <a:latin typeface="Calibri" charset="0"/>
            </a:endParaRP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 dirty="0">
              <a:latin typeface="Calibri" charset="0"/>
            </a:endParaRP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 dirty="0">
              <a:latin typeface="Calibri" charset="0"/>
            </a:endParaRP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 dirty="0">
              <a:latin typeface="Calibri" charset="0"/>
            </a:endParaRP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Why is there a tendency to move ↑ instead of →?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103438"/>
            <a:ext cx="743426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29088" y="2097088"/>
            <a:ext cx="4191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50" y="2179638"/>
            <a:ext cx="365125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7975" y="2179638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0375" y="2332038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913" y="2255838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93113" y="3094038"/>
            <a:ext cx="16081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After</a:t>
            </a:r>
          </a:p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prolonged</a:t>
            </a:r>
          </a:p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exposure to</a:t>
            </a:r>
          </a:p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disturbance:</a:t>
            </a:r>
          </a:p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shift from fast</a:t>
            </a:r>
          </a:p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to slow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Saccadic Gain Adaptation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8" y="1189038"/>
            <a:ext cx="6580188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107113" y="4465638"/>
            <a:ext cx="735012" cy="2362200"/>
          </a:xfrm>
          <a:prstGeom prst="righ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877050" y="5184775"/>
            <a:ext cx="310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Maintained perturbation</a:t>
            </a:r>
          </a:p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leads to slow shift from fast</a:t>
            </a:r>
          </a:p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time scale to slow time scale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6877050" y="1798638"/>
            <a:ext cx="2468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Two phases of gain</a:t>
            </a:r>
          </a:p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Adaptation (30% shift)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633413" y="7100888"/>
            <a:ext cx="881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Note that final state is not the same as initial state, even though behavior is identical.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094038"/>
            <a:ext cx="11212513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>
              <a:latin typeface="Calibri" charset="0"/>
            </a:endParaRPr>
          </a:p>
        </p:txBody>
      </p:sp>
      <p:grpSp>
        <p:nvGrpSpPr>
          <p:cNvPr id="31746" name="Group 7"/>
          <p:cNvGrpSpPr>
            <a:grpSpLocks/>
          </p:cNvGrpSpPr>
          <p:nvPr/>
        </p:nvGrpSpPr>
        <p:grpSpPr bwMode="auto">
          <a:xfrm>
            <a:off x="-522288" y="0"/>
            <a:ext cx="8556626" cy="6523038"/>
            <a:chOff x="-522288" y="0"/>
            <a:chExt cx="8556357" cy="6523037"/>
          </a:xfrm>
        </p:grpSpPr>
        <p:pic>
          <p:nvPicPr>
            <p:cNvPr id="317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" y="41275"/>
              <a:ext cx="8022957" cy="648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-522288" y="0"/>
              <a:ext cx="838175" cy="350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369893" y="2636838"/>
              <a:ext cx="838175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6913" y="6904038"/>
            <a:ext cx="836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Model claim: Forgetting occurs because monkey makes eye movements without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feedback → greater uncertainty over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13" y="2636838"/>
            <a:ext cx="8661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7478713" y="46038"/>
            <a:ext cx="246413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Multiday study: 1500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trials per day, followed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by dark goggles.</a:t>
            </a:r>
          </a:p>
          <a:p>
            <a:pPr eaLnBrk="1">
              <a:lnSpc>
                <a:spcPct val="100000"/>
              </a:lnSpc>
            </a:pPr>
            <a:endParaRPr lang="en-US" sz="1800" dirty="0">
              <a:solidFill>
                <a:srgbClr val="7030A0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Features: </a:t>
            </a:r>
          </a:p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(1) Day-to-day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forgetting; </a:t>
            </a:r>
          </a:p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(2) faster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relearning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2312" y="-18495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Phase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1312" y="-18495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Phase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Double Reversal Experiment</a:t>
            </a:r>
          </a:p>
        </p:txBody>
      </p:sp>
      <p:grpSp>
        <p:nvGrpSpPr>
          <p:cNvPr id="32770" name="Group 5"/>
          <p:cNvGrpSpPr>
            <a:grpSpLocks/>
          </p:cNvGrpSpPr>
          <p:nvPr/>
        </p:nvGrpSpPr>
        <p:grpSpPr bwMode="auto">
          <a:xfrm>
            <a:off x="1839913" y="1112838"/>
            <a:ext cx="6400800" cy="6264275"/>
            <a:chOff x="2373312" y="842112"/>
            <a:chExt cx="6400800" cy="6263738"/>
          </a:xfrm>
        </p:grpSpPr>
        <p:pic>
          <p:nvPicPr>
            <p:cNvPr id="3278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504" y="842112"/>
              <a:ext cx="5756608" cy="242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8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312" y="3802653"/>
              <a:ext cx="6400800" cy="3303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049713" y="6542088"/>
            <a:ext cx="5170487" cy="647700"/>
            <a:chOff x="4049712" y="6542771"/>
            <a:chExt cx="5170582" cy="646331"/>
          </a:xfrm>
        </p:grpSpPr>
        <p:sp>
          <p:nvSpPr>
            <p:cNvPr id="7" name="Oval 6"/>
            <p:cNvSpPr/>
            <p:nvPr/>
          </p:nvSpPr>
          <p:spPr>
            <a:xfrm>
              <a:off x="4049712" y="6599800"/>
              <a:ext cx="381007" cy="532273"/>
            </a:xfrm>
            <a:prstGeom prst="ellipse">
              <a:avLst/>
            </a:prstGeom>
            <a:noFill/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6"/>
            </p:cNvCxnSpPr>
            <p:nvPr/>
          </p:nvCxnSpPr>
          <p:spPr>
            <a:xfrm flipV="1">
              <a:off x="4430719" y="6599800"/>
              <a:ext cx="2362243" cy="266136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0" name="TextBox 9"/>
            <p:cNvSpPr txBox="1">
              <a:spLocks noChangeArrowheads="1"/>
            </p:cNvSpPr>
            <p:nvPr/>
          </p:nvSpPr>
          <p:spPr bwMode="auto">
            <a:xfrm>
              <a:off x="6945312" y="6542771"/>
              <a:ext cx="22749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800">
                  <a:solidFill>
                    <a:srgbClr val="7030A0"/>
                  </a:solidFill>
                </a:rPr>
                <a:t>Slow states positive;</a:t>
              </a:r>
              <a:br>
                <a:rPr lang="en-US" sz="1800">
                  <a:solidFill>
                    <a:srgbClr val="7030A0"/>
                  </a:solidFill>
                </a:rPr>
              </a:br>
              <a:r>
                <a:rPr lang="en-US" sz="1800">
                  <a:solidFill>
                    <a:srgbClr val="7030A0"/>
                  </a:solidFill>
                </a:rPr>
                <a:t>fast states negative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30313" y="4073525"/>
            <a:ext cx="8991600" cy="4125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144712" y="3017836"/>
            <a:ext cx="3390672" cy="826840"/>
            <a:chOff x="2183627" y="3398835"/>
            <a:chExt cx="3390171" cy="826285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3307418" y="2998613"/>
              <a:ext cx="456893" cy="1257338"/>
            </a:xfrm>
            <a:prstGeom prst="leftBrace">
              <a:avLst>
                <a:gd name="adj1" fmla="val 16538"/>
                <a:gd name="adj2" fmla="val 50000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1800"/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4240730" y="3349608"/>
              <a:ext cx="456893" cy="609285"/>
            </a:xfrm>
            <a:prstGeom prst="leftBrace">
              <a:avLst>
                <a:gd name="adj1" fmla="val 16538"/>
                <a:gd name="adj2" fmla="val 50000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1800"/>
            </a:p>
          </p:txBody>
        </p:sp>
        <p:sp>
          <p:nvSpPr>
            <p:cNvPr id="32776" name="TextBox 13"/>
            <p:cNvSpPr txBox="1">
              <a:spLocks noChangeArrowheads="1"/>
            </p:cNvSpPr>
            <p:nvPr/>
          </p:nvSpPr>
          <p:spPr bwMode="auto">
            <a:xfrm>
              <a:off x="2183627" y="3856036"/>
              <a:ext cx="3390171" cy="369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800" dirty="0" err="1">
                  <a:solidFill>
                    <a:srgbClr val="7030A0"/>
                  </a:solidFill>
                </a:rPr>
                <a:t>Tgt</a:t>
              </a:r>
              <a:r>
                <a:rPr lang="en-US" sz="1800" dirty="0">
                  <a:solidFill>
                    <a:srgbClr val="7030A0"/>
                  </a:solidFill>
                </a:rPr>
                <a:t> jump: +35%    -35%   +35%</a:t>
              </a:r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4905681" y="3303461"/>
              <a:ext cx="456893" cy="723793"/>
            </a:xfrm>
            <a:prstGeom prst="leftBrac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1800"/>
            </a:p>
          </p:txBody>
        </p:sp>
      </p:grpSp>
      <p:sp>
        <p:nvSpPr>
          <p:cNvPr id="3" name="Left Brace 2">
            <a:extLst>
              <a:ext uri="{FF2B5EF4-FFF2-40B4-BE49-F238E27FC236}">
                <a16:creationId xmlns:a16="http://schemas.microsoft.com/office/drawing/2014/main" id="{E4322182-8947-5B45-8939-D79EE27A7268}"/>
              </a:ext>
            </a:extLst>
          </p:cNvPr>
          <p:cNvSpPr/>
          <p:nvPr/>
        </p:nvSpPr>
        <p:spPr>
          <a:xfrm rot="16200000">
            <a:off x="3271599" y="2614625"/>
            <a:ext cx="451099" cy="1257523"/>
          </a:xfrm>
          <a:prstGeom prst="leftBrace">
            <a:avLst>
              <a:gd name="adj1" fmla="val 15810"/>
              <a:gd name="adj2" fmla="val 50000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F92DFC0F-34D6-5C45-B525-11128E539FB4}"/>
              </a:ext>
            </a:extLst>
          </p:cNvPr>
          <p:cNvSpPr/>
          <p:nvPr/>
        </p:nvSpPr>
        <p:spPr>
          <a:xfrm rot="16200000">
            <a:off x="3512186" y="2910713"/>
            <a:ext cx="451099" cy="747648"/>
          </a:xfrm>
          <a:prstGeom prst="leftBrace">
            <a:avLst>
              <a:gd name="adj1" fmla="val 15810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Double Reversal Experiment II</a:t>
            </a:r>
          </a:p>
        </p:txBody>
      </p:sp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103313"/>
            <a:ext cx="50768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2079625" y="3217863"/>
            <a:ext cx="5848350" cy="2476500"/>
            <a:chOff x="2220912" y="4084637"/>
            <a:chExt cx="5848350" cy="2476500"/>
          </a:xfrm>
        </p:grpSpPr>
        <p:pic>
          <p:nvPicPr>
            <p:cNvPr id="338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912" y="4084637"/>
              <a:ext cx="5848350" cy="247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35212" y="4105274"/>
              <a:ext cx="3429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97512" y="4105274"/>
              <a:ext cx="3429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33796" name="TextBox 13"/>
          <p:cNvSpPr txBox="1">
            <a:spLocks noChangeArrowheads="1"/>
          </p:cNvSpPr>
          <p:nvPr/>
        </p:nvSpPr>
        <p:spPr bwMode="auto">
          <a:xfrm>
            <a:off x="239713" y="5761038"/>
            <a:ext cx="4519186" cy="175432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During dark period, decay of to zero at all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at all time scales.  Faster decay for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faster time scales.</a:t>
            </a:r>
          </a:p>
          <a:p>
            <a:pPr eaLnBrk="1">
              <a:lnSpc>
                <a:spcPct val="100000"/>
              </a:lnSpc>
            </a:pPr>
            <a:endParaRPr lang="en-US" sz="1800" dirty="0">
              <a:solidFill>
                <a:srgbClr val="7030A0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Because slow time scales are positive,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net increase in gain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44913" y="5456238"/>
            <a:ext cx="304800" cy="3048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402513" y="1169988"/>
            <a:ext cx="1890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No intrasaccadic</a:t>
            </a:r>
          </a:p>
          <a:p>
            <a:pPr eaLnBrk="1">
              <a:lnSpc>
                <a:spcPct val="100000"/>
              </a:lnSpc>
            </a:pPr>
            <a:r>
              <a:rPr lang="en-US" sz="1800">
                <a:solidFill>
                  <a:srgbClr val="7030A0"/>
                </a:solidFill>
              </a:rPr>
              <a:t>target steps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192713" y="1231900"/>
            <a:ext cx="4648200" cy="5410200"/>
            <a:chOff x="5192712" y="1231754"/>
            <a:chExt cx="4648200" cy="5410200"/>
          </a:xfrm>
        </p:grpSpPr>
        <p:sp>
          <p:nvSpPr>
            <p:cNvPr id="2" name="Rectangle 1"/>
            <p:cNvSpPr/>
            <p:nvPr/>
          </p:nvSpPr>
          <p:spPr>
            <a:xfrm>
              <a:off x="5268912" y="1231754"/>
              <a:ext cx="4572000" cy="541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92712" y="1493692"/>
              <a:ext cx="163512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5" name="TextBox 13">
            <a:extLst>
              <a:ext uri="{FF2B5EF4-FFF2-40B4-BE49-F238E27FC236}">
                <a16:creationId xmlns:a16="http://schemas.microsoft.com/office/drawing/2014/main" id="{5504EE5F-2D78-8144-88C7-A325146FD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899" y="5771900"/>
            <a:ext cx="3243196" cy="64633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Increased uncertainty -&gt; rapid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learning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9713" y="3017837"/>
            <a:ext cx="89916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Tracking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{Cars, people} in {video images, GPS}</a:t>
            </a: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Observations via sensors are noisy</a:t>
            </a: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Recover true position</a:t>
            </a: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Temporal task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Position at t is determined in part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by position at t-1</a:t>
            </a:r>
          </a:p>
          <a:p>
            <a:pPr marL="100101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  <a:hlinkClick r:id="rId2"/>
              </a:rPr>
              <a:t>face tracking demo</a:t>
            </a:r>
            <a:endParaRPr lang="en-US" dirty="0">
              <a:latin typeface="Calibri" charset="0"/>
            </a:endParaRP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  <a:hlinkClick r:id="rId3"/>
              </a:rPr>
              <a:t>object tracking demo</a:t>
            </a:r>
            <a:endParaRPr lang="en-US" dirty="0">
              <a:latin typeface="Calibri" charset="0"/>
            </a:endParaRP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  <a:hlinkClick r:id="rId4"/>
              </a:rPr>
              <a:t>multiple person tracking demo</a:t>
            </a:r>
            <a:r>
              <a:rPr lang="en-US" dirty="0">
                <a:latin typeface="Calibri" charset="0"/>
              </a:rPr>
              <a:t>     </a:t>
            </a:r>
            <a:r>
              <a:rPr lang="en-US" dirty="0">
                <a:latin typeface="Calibri" charset="0"/>
                <a:hlinkClick r:id="rId5"/>
              </a:rPr>
              <a:t>(offline demo)</a:t>
            </a:r>
            <a:endParaRPr lang="en-US" dirty="0">
              <a:latin typeface="Calibri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179638"/>
            <a:ext cx="3533775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859713" y="1943100"/>
            <a:ext cx="35052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>
                <a:solidFill>
                  <a:srgbClr val="7030A0"/>
                </a:solidFill>
              </a:rPr>
              <a:t>Coifman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Relation To Human Memory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Effect of relearning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Faster to relearn material than initial acquisition</a:t>
            </a: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Effect of spacing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Material is better remembered if the time between study sessions is increased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To AI /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Robotics</a:t>
            </a:r>
          </a:p>
          <a:p>
            <a:pPr lvl="1"/>
            <a:r>
              <a:rPr lang="en-US" dirty="0"/>
              <a:t>Any agent dealing with complex, </a:t>
            </a:r>
            <a:r>
              <a:rPr lang="en-US" dirty="0" err="1"/>
              <a:t>nonstationary</a:t>
            </a:r>
            <a:r>
              <a:rPr lang="en-US" dirty="0"/>
              <a:t> environment needs to adapt continuously</a:t>
            </a:r>
          </a:p>
          <a:p>
            <a:pPr lvl="1"/>
            <a:r>
              <a:rPr lang="en-US" dirty="0"/>
              <a:t>But also needs to remember what had been learned earlier</a:t>
            </a:r>
          </a:p>
          <a:p>
            <a:r>
              <a:rPr lang="en-US" dirty="0"/>
              <a:t>HCI</a:t>
            </a:r>
          </a:p>
          <a:p>
            <a:pPr lvl="1"/>
            <a:r>
              <a:rPr lang="en-US" dirty="0"/>
              <a:t>If you’re going to design a system that adapts to users, it must have memory of user at multiple time scales</a:t>
            </a:r>
          </a:p>
        </p:txBody>
      </p:sp>
    </p:spTree>
    <p:extLst>
      <p:ext uri="{BB962C8B-B14F-4D97-AF65-F5344CB8AC3E}">
        <p14:creationId xmlns:p14="http://schemas.microsoft.com/office/powerpoint/2010/main" val="138399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Bayesian Formulation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solidFill>
                  <a:srgbClr val="FFC000"/>
                </a:solidFill>
                <a:latin typeface="Calibri" charset="0"/>
              </a:rPr>
              <a:t>Prior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Predicted position of object based on previous position and velocity</a:t>
            </a: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Likelihood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Noisy observation</a:t>
            </a: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Posterior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Bayesian update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9513" y="3230563"/>
            <a:ext cx="25908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16388" name="Group 14"/>
          <p:cNvGrpSpPr>
            <a:grpSpLocks/>
          </p:cNvGrpSpPr>
          <p:nvPr/>
        </p:nvGrpSpPr>
        <p:grpSpPr bwMode="auto">
          <a:xfrm>
            <a:off x="6792913" y="3779838"/>
            <a:ext cx="1981200" cy="1676400"/>
            <a:chOff x="6792912" y="3779837"/>
            <a:chExt cx="1526928" cy="1215626"/>
          </a:xfrm>
        </p:grpSpPr>
        <p:sp>
          <p:nvSpPr>
            <p:cNvPr id="7" name="Oval 6"/>
            <p:cNvSpPr/>
            <p:nvPr/>
          </p:nvSpPr>
          <p:spPr>
            <a:xfrm>
              <a:off x="6792912" y="3779837"/>
              <a:ext cx="762240" cy="91402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27497" y="3951360"/>
              <a:ext cx="493070" cy="5709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000907" y="4036546"/>
              <a:ext cx="345027" cy="4006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854185" y="4226318"/>
              <a:ext cx="1465655" cy="769145"/>
              <a:chOff x="7800900" y="4435034"/>
              <a:chExt cx="914400" cy="533400"/>
            </a:xfrm>
            <a:noFill/>
          </p:grpSpPr>
          <p:sp>
            <p:nvSpPr>
              <p:cNvPr id="10" name="Oval 9"/>
              <p:cNvSpPr/>
              <p:nvPr/>
            </p:nvSpPr>
            <p:spPr>
              <a:xfrm>
                <a:off x="7800900" y="4435034"/>
                <a:ext cx="914400" cy="5334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27000"/>
                  </a:lnSpc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971875" y="4560887"/>
                <a:ext cx="591492" cy="33337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27000"/>
                  </a:lnSpc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051078" y="4610892"/>
                <a:ext cx="414044" cy="23336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27000"/>
                  </a:lnSpc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 rot="8211531">
              <a:off x="6927497" y="4437150"/>
              <a:ext cx="675372" cy="173826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Graphical Model Formulation With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4846638"/>
            <a:ext cx="9240838" cy="2286000"/>
          </a:xfrm>
        </p:spPr>
        <p:txBody>
          <a:bodyPr rtlCol="0">
            <a:normAutofit fontScale="85000" lnSpcReduction="10000"/>
          </a:bodyPr>
          <a:lstStyle/>
          <a:p>
            <a:pPr defTabSz="1007943" fontAlgn="auto">
              <a:defRPr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X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: state (position, velocity) at time 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Z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: observation (image, GPS data) at time t</a:t>
            </a: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P(X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|X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t-1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): state dynamics (how vehicle/person moves)</a:t>
            </a: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P(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Z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|X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): observation dynamics (how observations are generated)</a:t>
            </a:r>
          </a:p>
        </p:txBody>
      </p:sp>
      <p:grpSp>
        <p:nvGrpSpPr>
          <p:cNvPr id="17411" name="Group 17"/>
          <p:cNvGrpSpPr>
            <a:grpSpLocks/>
          </p:cNvGrpSpPr>
          <p:nvPr/>
        </p:nvGrpSpPr>
        <p:grpSpPr bwMode="auto">
          <a:xfrm>
            <a:off x="2868613" y="1951038"/>
            <a:ext cx="4343400" cy="2541587"/>
            <a:chOff x="1230312" y="1951037"/>
            <a:chExt cx="4343400" cy="2541357"/>
          </a:xfrm>
        </p:grpSpPr>
        <p:sp>
          <p:nvSpPr>
            <p:cNvPr id="4" name="Oval 3"/>
            <p:cNvSpPr/>
            <p:nvPr/>
          </p:nvSpPr>
          <p:spPr>
            <a:xfrm>
              <a:off x="1230312" y="1951037"/>
              <a:ext cx="838200" cy="83812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7030A0"/>
                  </a:solidFill>
                </a:rPr>
                <a:t>X</a:t>
              </a:r>
              <a:r>
                <a:rPr lang="en-US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12" y="1951037"/>
              <a:ext cx="838200" cy="83812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7030A0"/>
                  </a:solidFill>
                </a:rPr>
                <a:t>X</a:t>
              </a:r>
              <a:r>
                <a:rPr lang="en-US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735512" y="1965323"/>
              <a:ext cx="838200" cy="83812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7030A0"/>
                  </a:solidFill>
                </a:rPr>
                <a:t>X</a:t>
              </a:r>
              <a:r>
                <a:rPr lang="en-US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230312" y="3627285"/>
              <a:ext cx="838200" cy="8381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FF0000"/>
                  </a:solidFill>
                </a:rPr>
                <a:t>Z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982912" y="3627285"/>
              <a:ext cx="838200" cy="8381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FF0000"/>
                  </a:solidFill>
                </a:rPr>
                <a:t>Z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735512" y="3654270"/>
              <a:ext cx="838200" cy="8381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FF0000"/>
                  </a:solidFill>
                </a:rPr>
                <a:t>Z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1"/>
            <p:cNvCxnSpPr>
              <a:stCxn id="4" idx="6"/>
              <a:endCxn id="6" idx="2"/>
            </p:cNvCxnSpPr>
            <p:nvPr/>
          </p:nvCxnSpPr>
          <p:spPr>
            <a:xfrm>
              <a:off x="2068512" y="2370099"/>
              <a:ext cx="9144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21112" y="2370099"/>
              <a:ext cx="9144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4"/>
              <a:endCxn id="8" idx="0"/>
            </p:cNvCxnSpPr>
            <p:nvPr/>
          </p:nvCxnSpPr>
          <p:spPr>
            <a:xfrm>
              <a:off x="1649412" y="2789161"/>
              <a:ext cx="0" cy="8381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402012" y="2789161"/>
              <a:ext cx="0" cy="8381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149849" y="2789161"/>
              <a:ext cx="0" cy="8381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HMM Versus State Space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341438"/>
            <a:ext cx="9240838" cy="5791200"/>
          </a:xfrm>
        </p:spPr>
        <p:txBody>
          <a:bodyPr rtlCol="0">
            <a:normAutofit fontScale="92500" lnSpcReduction="10000"/>
          </a:bodyPr>
          <a:lstStyle/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HMM</a:t>
            </a:r>
          </a:p>
          <a:p>
            <a:pPr lvl="2" indent="-100794"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X  is discrete; Z is often discrete</a:t>
            </a:r>
          </a:p>
          <a:p>
            <a:pPr lvl="2" indent="-100794"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Transition distribution is look up table</a:t>
            </a: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State-space model</a:t>
            </a:r>
          </a:p>
          <a:p>
            <a:pPr lvl="2" indent="-100794"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X and Z are continuous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vectors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lvl="2" indent="-100794"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Dynamics (X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→X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t+1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a typeface="+mn-ea"/>
              </a:rPr>
              <a:t>X</a:t>
            </a:r>
            <a:r>
              <a:rPr lang="en-US" baseline="-25000" dirty="0" err="1">
                <a:solidFill>
                  <a:schemeClr val="accent4">
                    <a:lumMod val="75000"/>
                  </a:schemeClr>
                </a:solidFill>
                <a:ea typeface="+mn-ea"/>
              </a:rPr>
              <a:t>t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a typeface="+mn-ea"/>
              </a:rPr>
              <a:t>→Z</a:t>
            </a:r>
            <a:r>
              <a:rPr lang="en-US" baseline="-25000" dirty="0" err="1">
                <a:solidFill>
                  <a:schemeClr val="accent4">
                    <a:lumMod val="75000"/>
                  </a:schemeClr>
                </a:solidFill>
                <a:ea typeface="+mn-ea"/>
              </a:rPr>
              <a:t>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) are arbitrary</a:t>
            </a: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Linear state-space model</a:t>
            </a:r>
          </a:p>
          <a:p>
            <a:pPr lvl="2" indent="-100794"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State-</a:t>
            </a:r>
            <a:r>
              <a:rPr lang="en-US" dirty="0"/>
              <a:t>space model with linear dynamics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Kalman filter</a:t>
            </a:r>
          </a:p>
          <a:p>
            <a:pPr lvl="2" indent="-100794"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Linear state-space model with additive Gaussian noise</a:t>
            </a:r>
          </a:p>
        </p:txBody>
      </p:sp>
      <p:grpSp>
        <p:nvGrpSpPr>
          <p:cNvPr id="18435" name="Group 17"/>
          <p:cNvGrpSpPr>
            <a:grpSpLocks/>
          </p:cNvGrpSpPr>
          <p:nvPr/>
        </p:nvGrpSpPr>
        <p:grpSpPr bwMode="auto">
          <a:xfrm>
            <a:off x="6408738" y="2865438"/>
            <a:ext cx="3390900" cy="1984375"/>
            <a:chOff x="1230312" y="1951037"/>
            <a:chExt cx="4343400" cy="2541357"/>
          </a:xfrm>
        </p:grpSpPr>
        <p:sp>
          <p:nvSpPr>
            <p:cNvPr id="4" name="Oval 3"/>
            <p:cNvSpPr/>
            <p:nvPr/>
          </p:nvSpPr>
          <p:spPr>
            <a:xfrm>
              <a:off x="1230312" y="1951037"/>
              <a:ext cx="837772" cy="837631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7030A0"/>
                  </a:solidFill>
                </a:rPr>
                <a:t>X</a:t>
              </a:r>
              <a:r>
                <a:rPr lang="en-US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3126" y="1951037"/>
              <a:ext cx="837772" cy="837631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7030A0"/>
                  </a:solidFill>
                </a:rPr>
                <a:t>X</a:t>
              </a:r>
              <a:r>
                <a:rPr lang="en-US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735940" y="1965268"/>
              <a:ext cx="837772" cy="83966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7030A0"/>
                  </a:solidFill>
                </a:rPr>
                <a:t>X</a:t>
              </a:r>
              <a:r>
                <a:rPr lang="en-US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230312" y="3628332"/>
              <a:ext cx="837772" cy="8376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FF0000"/>
                  </a:solidFill>
                </a:rPr>
                <a:t>Z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983126" y="3628332"/>
              <a:ext cx="837772" cy="8376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FF0000"/>
                  </a:solidFill>
                </a:rPr>
                <a:t>Z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735940" y="3654763"/>
              <a:ext cx="837772" cy="8376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dirty="0">
                  <a:solidFill>
                    <a:srgbClr val="FF0000"/>
                  </a:solidFill>
                </a:rPr>
                <a:t>Z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1"/>
            <p:cNvCxnSpPr>
              <a:stCxn id="4" idx="6"/>
              <a:endCxn id="6" idx="2"/>
            </p:cNvCxnSpPr>
            <p:nvPr/>
          </p:nvCxnSpPr>
          <p:spPr>
            <a:xfrm>
              <a:off x="2068084" y="2369853"/>
              <a:ext cx="915042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20898" y="2369853"/>
              <a:ext cx="915042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4"/>
              <a:endCxn id="8" idx="0"/>
            </p:cNvCxnSpPr>
            <p:nvPr/>
          </p:nvCxnSpPr>
          <p:spPr>
            <a:xfrm>
              <a:off x="1649198" y="2788668"/>
              <a:ext cx="0" cy="8396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402012" y="2788668"/>
              <a:ext cx="0" cy="8396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150759" y="2788668"/>
              <a:ext cx="0" cy="8396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Kalman Filter Generative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545138"/>
          </a:xfrm>
        </p:spPr>
        <p:txBody>
          <a:bodyPr rtlCol="0">
            <a:normAutofit fontScale="92500" lnSpcReduction="10000"/>
          </a:bodyPr>
          <a:lstStyle/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Dynamics: linear stochastic difference equation</a:t>
            </a:r>
          </a:p>
          <a:p>
            <a:pPr defTabSz="1007943" fontAlgn="auto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Observation model</a:t>
            </a:r>
          </a:p>
          <a:p>
            <a:pPr defTabSz="1007943" fontAlgn="auto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Noise distributions</a:t>
            </a:r>
          </a:p>
          <a:p>
            <a:pPr defTabSz="1007943" fontAlgn="auto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defTabSz="1007943" fontAlgn="auto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defTabSz="1007943" fontAlgn="auto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What distributions do x and z have?</a:t>
            </a:r>
          </a:p>
        </p:txBody>
      </p:sp>
      <p:grpSp>
        <p:nvGrpSpPr>
          <p:cNvPr id="19459" name="Group 27"/>
          <p:cNvGrpSpPr>
            <a:grpSpLocks/>
          </p:cNvGrpSpPr>
          <p:nvPr/>
        </p:nvGrpSpPr>
        <p:grpSpPr bwMode="auto">
          <a:xfrm>
            <a:off x="7554913" y="2840038"/>
            <a:ext cx="2441575" cy="2481262"/>
            <a:chOff x="7286745" y="2767737"/>
            <a:chExt cx="2512723" cy="2554608"/>
          </a:xfrm>
        </p:grpSpPr>
        <p:sp>
          <p:nvSpPr>
            <p:cNvPr id="9" name="Oval 8"/>
            <p:cNvSpPr/>
            <p:nvPr/>
          </p:nvSpPr>
          <p:spPr>
            <a:xfrm>
              <a:off x="7286745" y="3799060"/>
              <a:ext cx="485226" cy="501769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200" dirty="0">
                  <a:solidFill>
                    <a:srgbClr val="7030A0"/>
                  </a:solidFill>
                </a:rPr>
                <a:t>X</a:t>
              </a:r>
              <a:r>
                <a:rPr lang="en-US" sz="1200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301309" y="3799060"/>
              <a:ext cx="483593" cy="501769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200" dirty="0">
                  <a:solidFill>
                    <a:srgbClr val="7030A0"/>
                  </a:solidFill>
                </a:rPr>
                <a:t>X</a:t>
              </a:r>
              <a:r>
                <a:rPr lang="en-US" sz="12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314241" y="3807232"/>
              <a:ext cx="485227" cy="503403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200" dirty="0">
                  <a:solidFill>
                    <a:srgbClr val="7030A0"/>
                  </a:solidFill>
                </a:rPr>
                <a:t>X</a:t>
              </a:r>
              <a:r>
                <a:rPr lang="en-US" sz="1200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286745" y="4804232"/>
              <a:ext cx="485226" cy="5017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200" dirty="0">
                  <a:solidFill>
                    <a:srgbClr val="FF0000"/>
                  </a:solidFill>
                </a:rPr>
                <a:t>Z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301309" y="4804232"/>
              <a:ext cx="483593" cy="5017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200" dirty="0">
                  <a:solidFill>
                    <a:srgbClr val="FF0000"/>
                  </a:solidFill>
                </a:rPr>
                <a:t>Z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9314241" y="4818942"/>
              <a:ext cx="485227" cy="5034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200" dirty="0">
                  <a:solidFill>
                    <a:srgbClr val="FF0000"/>
                  </a:solidFill>
                </a:rPr>
                <a:t>Z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5" name="Straight Arrow Connector 14"/>
            <p:cNvCxnSpPr>
              <a:stCxn id="9" idx="6"/>
              <a:endCxn id="10" idx="2"/>
            </p:cNvCxnSpPr>
            <p:nvPr/>
          </p:nvCxnSpPr>
          <p:spPr>
            <a:xfrm>
              <a:off x="7771971" y="4049127"/>
              <a:ext cx="529338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784902" y="4049127"/>
              <a:ext cx="529338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2" idx="0"/>
            </p:cNvCxnSpPr>
            <p:nvPr/>
          </p:nvCxnSpPr>
          <p:spPr>
            <a:xfrm>
              <a:off x="7528541" y="4300829"/>
              <a:ext cx="0" cy="5034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8543106" y="4300829"/>
              <a:ext cx="0" cy="5034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554404" y="4300829"/>
              <a:ext cx="0" cy="5034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286745" y="2767737"/>
              <a:ext cx="485226" cy="503403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200" dirty="0">
                  <a:solidFill>
                    <a:srgbClr val="00B0F0"/>
                  </a:solidFill>
                </a:rPr>
                <a:t>U</a:t>
              </a:r>
              <a:r>
                <a:rPr lang="en-US" sz="1200" baseline="-25000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8301309" y="2767737"/>
              <a:ext cx="483593" cy="503403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200" dirty="0">
                  <a:solidFill>
                    <a:srgbClr val="00B0F0"/>
                  </a:solidFill>
                </a:rPr>
                <a:t>U</a:t>
              </a:r>
              <a:r>
                <a:rPr lang="en-US" sz="1200" baseline="-25000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9314241" y="2775909"/>
              <a:ext cx="485227" cy="503403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1200" dirty="0">
                  <a:solidFill>
                    <a:srgbClr val="00B0F0"/>
                  </a:solidFill>
                </a:rPr>
                <a:t>U</a:t>
              </a:r>
              <a:r>
                <a:rPr lang="en-US" sz="1200" baseline="-25000" dirty="0">
                  <a:solidFill>
                    <a:srgbClr val="00B0F0"/>
                  </a:solidFill>
                </a:rPr>
                <a:t>3</a:t>
              </a:r>
            </a:p>
          </p:txBody>
        </p:sp>
        <p:cxnSp>
          <p:nvCxnSpPr>
            <p:cNvPr id="25" name="Straight Arrow Connector 24"/>
            <p:cNvCxnSpPr>
              <a:stCxn id="20" idx="4"/>
            </p:cNvCxnSpPr>
            <p:nvPr/>
          </p:nvCxnSpPr>
          <p:spPr>
            <a:xfrm>
              <a:off x="7528541" y="3271140"/>
              <a:ext cx="0" cy="50176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543106" y="3271140"/>
              <a:ext cx="0" cy="50176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9554404" y="3271140"/>
              <a:ext cx="0" cy="50176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13000"/>
            <a:ext cx="3927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60775"/>
            <a:ext cx="24574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5" name="Group 28"/>
          <p:cNvGrpSpPr>
            <a:grpSpLocks/>
          </p:cNvGrpSpPr>
          <p:nvPr/>
        </p:nvGrpSpPr>
        <p:grpSpPr bwMode="auto">
          <a:xfrm>
            <a:off x="3817938" y="5060950"/>
            <a:ext cx="1952625" cy="889000"/>
            <a:chOff x="3818156" y="5061302"/>
            <a:chExt cx="1952624" cy="889353"/>
          </a:xfrm>
        </p:grpSpPr>
        <p:pic>
          <p:nvPicPr>
            <p:cNvPr id="1946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826" y="5061302"/>
              <a:ext cx="1863285" cy="31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7" name="Picture 9" descr="C:\Users\mozer\Desktop\Clipboard0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156" y="5535721"/>
              <a:ext cx="1952624" cy="41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11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Kalman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1" indent="-282224" defTabSz="1007943" fontAlgn="auto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Assumes known dynamics and observation model, but that can be learned as well</a:t>
            </a:r>
          </a:p>
          <a:p>
            <a:pPr lvl="2" indent="-100794"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Offline: EM algorithm</a:t>
            </a:r>
          </a:p>
          <a:p>
            <a:pPr lvl="2" indent="-100794" defTabSz="100794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On-line: Gradient ascent in log likelihood</a:t>
            </a: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Uses</a:t>
            </a:r>
          </a:p>
          <a:p>
            <a:pPr marL="604677" lvl="3" indent="0">
              <a:buNone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Prediction</a:t>
            </a:r>
          </a:p>
          <a:p>
            <a:pPr marL="604677" lvl="3" indent="0">
              <a:buNone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Smoothing (noise reduction)</a:t>
            </a:r>
          </a:p>
          <a:p>
            <a:pPr marL="604677" lvl="3" indent="0">
              <a:buNone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Uncertainty estimation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Optimal: minimizes estimation error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2FE791-EB46-DD4C-9613-C8F98F45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20" y="3932237"/>
            <a:ext cx="4607830" cy="171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65CBCA-34A2-8043-8D3A-961ABCB8A6A5}"/>
              </a:ext>
            </a:extLst>
          </p:cNvPr>
          <p:cNvSpPr txBox="1"/>
          <p:nvPr/>
        </p:nvSpPr>
        <p:spPr>
          <a:xfrm>
            <a:off x="8028764" y="5690916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Credit: Hal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Daumé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III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923960"/>
          </a:xfrm>
        </p:spPr>
        <p:txBody>
          <a:bodyPr/>
          <a:lstStyle/>
          <a:p>
            <a:r>
              <a:rPr lang="en-US" dirty="0" err="1">
                <a:latin typeface="Calibri" charset="0"/>
              </a:rPr>
              <a:t>Kalman</a:t>
            </a:r>
            <a:r>
              <a:rPr lang="en-US" dirty="0">
                <a:latin typeface="Calibri" charset="0"/>
              </a:rPr>
              <a:t> Filter Inference</a:t>
            </a:r>
          </a:p>
        </p:txBody>
      </p:sp>
      <p:pic>
        <p:nvPicPr>
          <p:cNvPr id="3074" name="Picture 2" descr="C:\Users\mozer\Desktop\Clipboard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1797310"/>
            <a:ext cx="9413990" cy="50292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20492" name="Group 20491"/>
          <p:cNvGrpSpPr/>
          <p:nvPr/>
        </p:nvGrpSpPr>
        <p:grpSpPr>
          <a:xfrm>
            <a:off x="8469312" y="198437"/>
            <a:ext cx="1447800" cy="1180455"/>
            <a:chOff x="-2412119" y="5111750"/>
            <a:chExt cx="2441575" cy="1990724"/>
          </a:xfrm>
        </p:grpSpPr>
        <p:sp>
          <p:nvSpPr>
            <p:cNvPr id="11" name="Oval 10"/>
            <p:cNvSpPr/>
            <p:nvPr/>
          </p:nvSpPr>
          <p:spPr bwMode="auto">
            <a:xfrm>
              <a:off x="-2412119" y="5848349"/>
              <a:ext cx="471487" cy="487363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7030A0"/>
                  </a:solidFill>
                </a:rPr>
                <a:t>X</a:t>
              </a:r>
              <a:r>
                <a:rPr lang="en-US" sz="800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-1426282" y="5848349"/>
              <a:ext cx="469900" cy="487363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7030A0"/>
                  </a:solidFill>
                </a:rPr>
                <a:t>X</a:t>
              </a:r>
              <a:r>
                <a:rPr lang="en-US" sz="8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-442032" y="5856287"/>
              <a:ext cx="471488" cy="48895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7030A0"/>
                  </a:solidFill>
                </a:rPr>
                <a:t>X</a:t>
              </a:r>
              <a:r>
                <a:rPr lang="en-US" sz="800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-2412119" y="6599237"/>
              <a:ext cx="471487" cy="4873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FF0000"/>
                  </a:solidFill>
                </a:rPr>
                <a:t>Z</a:t>
              </a:r>
              <a:r>
                <a:rPr lang="en-US" sz="8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-1426282" y="6599237"/>
              <a:ext cx="469900" cy="4873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FF0000"/>
                  </a:solidFill>
                </a:rPr>
                <a:t>Z</a:t>
              </a:r>
              <a:r>
                <a:rPr lang="en-US" sz="8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-442032" y="6613524"/>
              <a:ext cx="471488" cy="4889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FF0000"/>
                  </a:solidFill>
                </a:rPr>
                <a:t>Z</a:t>
              </a:r>
              <a:r>
                <a:rPr lang="en-US" sz="800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7" name="Straight Arrow Connector 16"/>
            <p:cNvCxnSpPr>
              <a:stCxn id="11" idx="6"/>
              <a:endCxn id="12" idx="2"/>
            </p:cNvCxnSpPr>
            <p:nvPr/>
          </p:nvCxnSpPr>
          <p:spPr bwMode="auto">
            <a:xfrm>
              <a:off x="-1940632" y="6091237"/>
              <a:ext cx="51435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-956382" y="6091237"/>
              <a:ext cx="51435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4"/>
              <a:endCxn id="14" idx="0"/>
            </p:cNvCxnSpPr>
            <p:nvPr/>
          </p:nvCxnSpPr>
          <p:spPr bwMode="auto">
            <a:xfrm>
              <a:off x="-2176375" y="6335712"/>
              <a:ext cx="0" cy="263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4"/>
              <a:endCxn id="15" idx="0"/>
            </p:cNvCxnSpPr>
            <p:nvPr/>
          </p:nvCxnSpPr>
          <p:spPr bwMode="auto">
            <a:xfrm>
              <a:off x="-1191332" y="6335712"/>
              <a:ext cx="0" cy="263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4"/>
              <a:endCxn id="16" idx="0"/>
            </p:cNvCxnSpPr>
            <p:nvPr/>
          </p:nvCxnSpPr>
          <p:spPr bwMode="auto">
            <a:xfrm>
              <a:off x="-206288" y="6345237"/>
              <a:ext cx="0" cy="2682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 bwMode="auto">
            <a:xfrm>
              <a:off x="-2412119" y="5111750"/>
              <a:ext cx="471487" cy="48895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00B0F0"/>
                  </a:solidFill>
                </a:rPr>
                <a:t>U</a:t>
              </a:r>
              <a:r>
                <a:rPr lang="en-US" sz="800" baseline="-25000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-1426282" y="5111750"/>
              <a:ext cx="469900" cy="48895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00B0F0"/>
                  </a:solidFill>
                </a:rPr>
                <a:t>U</a:t>
              </a:r>
              <a:r>
                <a:rPr lang="en-US" sz="800" baseline="-25000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-442032" y="5119687"/>
              <a:ext cx="471488" cy="48895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00B0F0"/>
                  </a:solidFill>
                </a:rPr>
                <a:t>U</a:t>
              </a:r>
              <a:r>
                <a:rPr lang="en-US" sz="800" baseline="-25000" dirty="0">
                  <a:solidFill>
                    <a:srgbClr val="00B0F0"/>
                  </a:solidFill>
                </a:rPr>
                <a:t>3</a:t>
              </a:r>
            </a:p>
          </p:txBody>
        </p:sp>
        <p:cxnSp>
          <p:nvCxnSpPr>
            <p:cNvPr id="25" name="Straight Arrow Connector 24"/>
            <p:cNvCxnSpPr>
              <a:stCxn id="22" idx="4"/>
              <a:endCxn id="11" idx="0"/>
            </p:cNvCxnSpPr>
            <p:nvPr/>
          </p:nvCxnSpPr>
          <p:spPr bwMode="auto">
            <a:xfrm>
              <a:off x="-2176375" y="5600700"/>
              <a:ext cx="0" cy="247649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3" idx="4"/>
              <a:endCxn id="12" idx="0"/>
            </p:cNvCxnSpPr>
            <p:nvPr/>
          </p:nvCxnSpPr>
          <p:spPr bwMode="auto">
            <a:xfrm>
              <a:off x="-1191332" y="5600700"/>
              <a:ext cx="0" cy="247649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4" idx="4"/>
              <a:endCxn id="13" idx="0"/>
            </p:cNvCxnSpPr>
            <p:nvPr/>
          </p:nvCxnSpPr>
          <p:spPr bwMode="auto">
            <a:xfrm>
              <a:off x="-206288" y="5608637"/>
              <a:ext cx="0" cy="24765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4" name="TextBox 20493"/>
          <p:cNvSpPr txBox="1"/>
          <p:nvPr/>
        </p:nvSpPr>
        <p:spPr>
          <a:xfrm>
            <a:off x="3440112" y="5390217"/>
            <a:ext cx="2438400" cy="52322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Reliability of observation vs. internal prediction</a:t>
            </a:r>
          </a:p>
        </p:txBody>
      </p:sp>
      <p:grpSp>
        <p:nvGrpSpPr>
          <p:cNvPr id="20495" name="Group 20494"/>
          <p:cNvGrpSpPr/>
          <p:nvPr/>
        </p:nvGrpSpPr>
        <p:grpSpPr>
          <a:xfrm>
            <a:off x="8469312" y="198437"/>
            <a:ext cx="1447800" cy="1171042"/>
            <a:chOff x="8621712" y="274637"/>
            <a:chExt cx="1447800" cy="1171042"/>
          </a:xfrm>
        </p:grpSpPr>
        <p:sp>
          <p:nvSpPr>
            <p:cNvPr id="49" name="Oval 48"/>
            <p:cNvSpPr/>
            <p:nvPr/>
          </p:nvSpPr>
          <p:spPr bwMode="auto">
            <a:xfrm>
              <a:off x="8621712" y="711424"/>
              <a:ext cx="279581" cy="28899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7030A0"/>
                  </a:solidFill>
                </a:rPr>
                <a:t>X</a:t>
              </a:r>
              <a:r>
                <a:rPr lang="en-US" sz="800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9206292" y="711424"/>
              <a:ext cx="278640" cy="28899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7030A0"/>
                  </a:solidFill>
                </a:rPr>
                <a:t>X</a:t>
              </a:r>
              <a:r>
                <a:rPr lang="en-US" sz="8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9789930" y="716131"/>
              <a:ext cx="279582" cy="289936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7030A0"/>
                  </a:solidFill>
                </a:rPr>
                <a:t>X</a:t>
              </a:r>
              <a:r>
                <a:rPr lang="en-US" sz="800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621712" y="1156684"/>
              <a:ext cx="279581" cy="2889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FF0000"/>
                  </a:solidFill>
                </a:rPr>
                <a:t>Z</a:t>
              </a:r>
              <a:r>
                <a:rPr lang="en-US" sz="8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9206292" y="1156684"/>
              <a:ext cx="278640" cy="2889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FF0000"/>
                  </a:solidFill>
                </a:rPr>
                <a:t>Z</a:t>
              </a:r>
              <a:r>
                <a:rPr lang="en-US" sz="8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55" name="Straight Arrow Connector 54"/>
            <p:cNvCxnSpPr>
              <a:stCxn id="49" idx="6"/>
              <a:endCxn id="50" idx="2"/>
            </p:cNvCxnSpPr>
            <p:nvPr/>
          </p:nvCxnSpPr>
          <p:spPr bwMode="auto">
            <a:xfrm>
              <a:off x="8901293" y="855451"/>
              <a:ext cx="304998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9484932" y="855451"/>
              <a:ext cx="304998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9" idx="4"/>
              <a:endCxn id="52" idx="0"/>
            </p:cNvCxnSpPr>
            <p:nvPr/>
          </p:nvCxnSpPr>
          <p:spPr bwMode="auto">
            <a:xfrm>
              <a:off x="8761503" y="1000419"/>
              <a:ext cx="0" cy="156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0" idx="4"/>
              <a:endCxn id="53" idx="0"/>
            </p:cNvCxnSpPr>
            <p:nvPr/>
          </p:nvCxnSpPr>
          <p:spPr bwMode="auto">
            <a:xfrm>
              <a:off x="9345612" y="1000419"/>
              <a:ext cx="0" cy="156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 bwMode="auto">
            <a:xfrm>
              <a:off x="8621712" y="274637"/>
              <a:ext cx="279581" cy="28993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00B0F0"/>
                  </a:solidFill>
                </a:rPr>
                <a:t>U</a:t>
              </a:r>
              <a:r>
                <a:rPr lang="en-US" sz="800" baseline="-25000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9206292" y="274637"/>
              <a:ext cx="278640" cy="28993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00B0F0"/>
                  </a:solidFill>
                </a:rPr>
                <a:t>U</a:t>
              </a:r>
              <a:r>
                <a:rPr lang="en-US" sz="800" baseline="-25000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9789930" y="279343"/>
              <a:ext cx="279582" cy="28993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hangingPunct="0"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r>
                <a:rPr lang="en-US" sz="800" dirty="0">
                  <a:solidFill>
                    <a:srgbClr val="00B0F0"/>
                  </a:solidFill>
                </a:rPr>
                <a:t>U</a:t>
              </a:r>
              <a:r>
                <a:rPr lang="en-US" sz="800" baseline="-25000" dirty="0">
                  <a:solidFill>
                    <a:srgbClr val="00B0F0"/>
                  </a:solidFill>
                </a:rPr>
                <a:t>3</a:t>
              </a:r>
            </a:p>
          </p:txBody>
        </p:sp>
        <p:cxnSp>
          <p:nvCxnSpPr>
            <p:cNvPr id="63" name="Straight Arrow Connector 62"/>
            <p:cNvCxnSpPr>
              <a:stCxn id="60" idx="4"/>
              <a:endCxn id="49" idx="0"/>
            </p:cNvCxnSpPr>
            <p:nvPr/>
          </p:nvCxnSpPr>
          <p:spPr bwMode="auto">
            <a:xfrm>
              <a:off x="8761503" y="564573"/>
              <a:ext cx="0" cy="14685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1" idx="4"/>
              <a:endCxn id="50" idx="0"/>
            </p:cNvCxnSpPr>
            <p:nvPr/>
          </p:nvCxnSpPr>
          <p:spPr bwMode="auto">
            <a:xfrm>
              <a:off x="9345612" y="564573"/>
              <a:ext cx="0" cy="14685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2" idx="4"/>
              <a:endCxn id="51" idx="0"/>
            </p:cNvCxnSpPr>
            <p:nvPr/>
          </p:nvCxnSpPr>
          <p:spPr bwMode="auto">
            <a:xfrm>
              <a:off x="9929721" y="569280"/>
              <a:ext cx="0" cy="146851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315912" y="6065837"/>
            <a:ext cx="4343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07373"/>
              </p:ext>
            </p:extLst>
          </p:nvPr>
        </p:nvGraphicFramePr>
        <p:xfrm>
          <a:off x="392112" y="6218237"/>
          <a:ext cx="20875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5" imgW="825500" imgH="228600" progId="Equation.DSMT4">
                  <p:embed/>
                </p:oleObj>
              </mc:Choice>
              <mc:Fallback>
                <p:oleObj name="Equation" r:id="rId5" imgW="825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2" y="6218237"/>
                        <a:ext cx="2087563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5912" y="2560637"/>
            <a:ext cx="3886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D3B0D6-087C-5E4A-A570-53483DFF50C9}"/>
              </a:ext>
            </a:extLst>
          </p:cNvPr>
          <p:cNvGrpSpPr/>
          <p:nvPr/>
        </p:nvGrpSpPr>
        <p:grpSpPr>
          <a:xfrm>
            <a:off x="2525713" y="1644911"/>
            <a:ext cx="7158037" cy="1371600"/>
            <a:chOff x="2525713" y="1644911"/>
            <a:chExt cx="7158037" cy="1371600"/>
          </a:xfrm>
        </p:grpSpPr>
        <p:sp>
          <p:nvSpPr>
            <p:cNvPr id="5" name="Oval 4"/>
            <p:cNvSpPr/>
            <p:nvPr/>
          </p:nvSpPr>
          <p:spPr>
            <a:xfrm>
              <a:off x="6335713" y="2406911"/>
              <a:ext cx="12954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0485" name="TextBox 3"/>
            <p:cNvSpPr txBox="1">
              <a:spLocks noChangeArrowheads="1"/>
            </p:cNvSpPr>
            <p:nvPr/>
          </p:nvSpPr>
          <p:spPr bwMode="auto">
            <a:xfrm>
              <a:off x="6638925" y="1644911"/>
              <a:ext cx="3044825" cy="646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800" dirty="0">
                  <a:solidFill>
                    <a:srgbClr val="7030A0"/>
                  </a:solidFill>
                </a:rPr>
                <a:t>Mean of predicted X</a:t>
              </a:r>
              <a:r>
                <a:rPr lang="en-US" sz="1800" baseline="-25000" dirty="0">
                  <a:solidFill>
                    <a:srgbClr val="7030A0"/>
                  </a:solidFill>
                </a:rPr>
                <a:t>k-1</a:t>
              </a:r>
              <a:endParaRPr lang="en-US" sz="1800" dirty="0">
                <a:solidFill>
                  <a:srgbClr val="7030A0"/>
                </a:solidFill>
              </a:endParaRPr>
            </a:p>
            <a:p>
              <a:pPr eaLnBrk="1">
                <a:lnSpc>
                  <a:spcPct val="100000"/>
                </a:lnSpc>
              </a:pPr>
              <a:r>
                <a:rPr lang="en-US" sz="1800" dirty="0">
                  <a:solidFill>
                    <a:srgbClr val="7030A0"/>
                  </a:solidFill>
                </a:rPr>
                <a:t>given all observations to k-1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57938" y="2406911"/>
              <a:ext cx="1219200" cy="533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0487" name="TextBox 8"/>
            <p:cNvSpPr txBox="1">
              <a:spLocks noChangeArrowheads="1"/>
            </p:cNvSpPr>
            <p:nvPr/>
          </p:nvSpPr>
          <p:spPr bwMode="auto">
            <a:xfrm>
              <a:off x="2525713" y="1644911"/>
              <a:ext cx="3044825" cy="646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800" dirty="0">
                  <a:solidFill>
                    <a:srgbClr val="7030A0"/>
                  </a:solidFill>
                </a:rPr>
                <a:t>Mean of predicted </a:t>
              </a:r>
              <a:r>
                <a:rPr lang="en-US" sz="1800" dirty="0" err="1">
                  <a:solidFill>
                    <a:srgbClr val="7030A0"/>
                  </a:solidFill>
                </a:rPr>
                <a:t>X</a:t>
              </a:r>
              <a:r>
                <a:rPr lang="en-US" sz="1800" baseline="-25000" dirty="0" err="1">
                  <a:solidFill>
                    <a:srgbClr val="7030A0"/>
                  </a:solidFill>
                </a:rPr>
                <a:t>k</a:t>
              </a:r>
              <a:endParaRPr lang="en-US" sz="1800" baseline="-25000" dirty="0">
                <a:solidFill>
                  <a:srgbClr val="7030A0"/>
                </a:solidFill>
              </a:endParaRPr>
            </a:p>
            <a:p>
              <a:pPr eaLnBrk="1">
                <a:lnSpc>
                  <a:spcPct val="100000"/>
                </a:lnSpc>
              </a:pPr>
              <a:r>
                <a:rPr lang="en-US" sz="1800" dirty="0">
                  <a:solidFill>
                    <a:srgbClr val="7030A0"/>
                  </a:solidFill>
                </a:rPr>
                <a:t>given all observations to k-1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6913" y="2406911"/>
              <a:ext cx="1063625" cy="533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58770"/>
              </p:ext>
            </p:extLst>
          </p:nvPr>
        </p:nvGraphicFramePr>
        <p:xfrm>
          <a:off x="366716" y="2408237"/>
          <a:ext cx="2311396" cy="577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716" y="2408237"/>
                        <a:ext cx="2311396" cy="5778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0" y="3856037"/>
            <a:ext cx="9677400" cy="206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60158" y="5932115"/>
            <a:ext cx="9677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E9933E-0A4A-4949-A4E7-349AF7282719}"/>
              </a:ext>
            </a:extLst>
          </p:cNvPr>
          <p:cNvGrpSpPr/>
          <p:nvPr/>
        </p:nvGrpSpPr>
        <p:grpSpPr>
          <a:xfrm>
            <a:off x="1999940" y="6805686"/>
            <a:ext cx="6316972" cy="314325"/>
            <a:chOff x="1999940" y="6805686"/>
            <a:chExt cx="6316972" cy="314325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66CA74DA-9A70-1F41-A730-34C00E0DB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940" y="6805686"/>
              <a:ext cx="39274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5">
              <a:extLst>
                <a:ext uri="{FF2B5EF4-FFF2-40B4-BE49-F238E27FC236}">
                  <a16:creationId xmlns:a16="http://schemas.microsoft.com/office/drawing/2014/main" id="{4C387604-EFF0-1142-8A79-7C4DB72FB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626" y="6809586"/>
              <a:ext cx="1863286" cy="31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Extensions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Nonlinear dynamics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Extended Kalman filter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Particle filter</a:t>
            </a:r>
          </a:p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Switched linear dynamics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E.g., running vs. walking vs. climbing</a:t>
            </a: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endParaRPr lang="en-US">
              <a:latin typeface="Calibri" charset="0"/>
            </a:endParaRPr>
          </a:p>
          <a:p>
            <a:pPr marL="503238" lvl="2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                                                          </a:t>
            </a:r>
          </a:p>
        </p:txBody>
      </p:sp>
      <p:grpSp>
        <p:nvGrpSpPr>
          <p:cNvPr id="23555" name="Group 33"/>
          <p:cNvGrpSpPr>
            <a:grpSpLocks/>
          </p:cNvGrpSpPr>
          <p:nvPr/>
        </p:nvGrpSpPr>
        <p:grpSpPr bwMode="auto">
          <a:xfrm>
            <a:off x="915988" y="4870450"/>
            <a:ext cx="2932112" cy="2481263"/>
            <a:chOff x="5351644" y="4872130"/>
            <a:chExt cx="2931299" cy="2481729"/>
          </a:xfrm>
        </p:grpSpPr>
        <p:grpSp>
          <p:nvGrpSpPr>
            <p:cNvPr id="23556" name="Group 32"/>
            <p:cNvGrpSpPr>
              <a:grpSpLocks/>
            </p:cNvGrpSpPr>
            <p:nvPr/>
          </p:nvGrpSpPr>
          <p:grpSpPr bwMode="auto">
            <a:xfrm>
              <a:off x="5841907" y="6849960"/>
              <a:ext cx="2441036" cy="503899"/>
              <a:chOff x="5841907" y="6849960"/>
              <a:chExt cx="2441036" cy="503899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842045" y="6850526"/>
                <a:ext cx="471357" cy="4874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r>
                  <a:rPr lang="en-US" sz="1200" dirty="0">
                    <a:solidFill>
                      <a:srgbClr val="FF0000"/>
                    </a:solidFill>
                  </a:rPr>
                  <a:t>Z</a:t>
                </a:r>
                <a:r>
                  <a:rPr lang="en-US" sz="1200" baseline="-250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827610" y="6850526"/>
                <a:ext cx="469770" cy="4874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r>
                  <a:rPr lang="en-US" sz="1200" dirty="0">
                    <a:solidFill>
                      <a:srgbClr val="FF0000"/>
                    </a:solidFill>
                  </a:rPr>
                  <a:t>Z</a:t>
                </a:r>
                <a:r>
                  <a:rPr lang="en-US" sz="1200" baseline="-25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811587" y="6866404"/>
                <a:ext cx="471356" cy="4874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r>
                  <a:rPr lang="en-US" sz="1200" dirty="0">
                    <a:solidFill>
                      <a:srgbClr val="FF0000"/>
                    </a:solidFill>
                  </a:rPr>
                  <a:t>Z</a:t>
                </a:r>
                <a:r>
                  <a:rPr lang="en-US" sz="1200" baseline="-250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grpSp>
          <p:nvGrpSpPr>
            <p:cNvPr id="23557" name="Group 31"/>
            <p:cNvGrpSpPr>
              <a:grpSpLocks/>
            </p:cNvGrpSpPr>
            <p:nvPr/>
          </p:nvGrpSpPr>
          <p:grpSpPr bwMode="auto">
            <a:xfrm>
              <a:off x="5351644" y="4872130"/>
              <a:ext cx="2931299" cy="2057976"/>
              <a:chOff x="5351644" y="4872130"/>
              <a:chExt cx="2931299" cy="205797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842045" y="5874031"/>
                <a:ext cx="471357" cy="487453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r>
                  <a:rPr lang="en-US" sz="1200" dirty="0">
                    <a:solidFill>
                      <a:srgbClr val="7030A0"/>
                    </a:solidFill>
                  </a:rPr>
                  <a:t>X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1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27610" y="5874031"/>
                <a:ext cx="469770" cy="487453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r>
                  <a:rPr lang="en-US" sz="1200" dirty="0">
                    <a:solidFill>
                      <a:srgbClr val="7030A0"/>
                    </a:solidFill>
                  </a:rPr>
                  <a:t>X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2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811587" y="5881969"/>
                <a:ext cx="471356" cy="487454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r>
                  <a:rPr lang="en-US" sz="1200" dirty="0">
                    <a:solidFill>
                      <a:srgbClr val="7030A0"/>
                    </a:solidFill>
                  </a:rPr>
                  <a:t>X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3</a:t>
                </a:r>
              </a:p>
            </p:txBody>
          </p:sp>
          <p:cxnSp>
            <p:nvCxnSpPr>
              <p:cNvPr id="12" name="Straight Arrow Connector 11"/>
              <p:cNvCxnSpPr>
                <a:stCxn id="6" idx="6"/>
                <a:endCxn id="7" idx="2"/>
              </p:cNvCxnSpPr>
              <p:nvPr/>
            </p:nvCxnSpPr>
            <p:spPr>
              <a:xfrm>
                <a:off x="6313402" y="6116963"/>
                <a:ext cx="514207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7297379" y="6116963"/>
                <a:ext cx="514207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6" idx="4"/>
                <a:endCxn id="9" idx="0"/>
              </p:cNvCxnSpPr>
              <p:nvPr/>
            </p:nvCxnSpPr>
            <p:spPr>
              <a:xfrm>
                <a:off x="6076930" y="6361484"/>
                <a:ext cx="0" cy="48904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7062494" y="6361484"/>
                <a:ext cx="0" cy="48904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044884" y="6361484"/>
                <a:ext cx="0" cy="48904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351644" y="4872130"/>
                <a:ext cx="471356" cy="489042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r>
                  <a:rPr lang="en-US" sz="1200" dirty="0">
                    <a:solidFill>
                      <a:srgbClr val="00B0F0"/>
                    </a:solidFill>
                  </a:rPr>
                  <a:t>S</a:t>
                </a:r>
                <a:r>
                  <a:rPr lang="en-US" sz="1200" baseline="-25000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37208" y="4872130"/>
                <a:ext cx="469770" cy="489042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r>
                  <a:rPr lang="en-US" sz="1200" dirty="0">
                    <a:solidFill>
                      <a:srgbClr val="00B0F0"/>
                    </a:solidFill>
                  </a:rPr>
                  <a:t>S</a:t>
                </a:r>
                <a:r>
                  <a:rPr lang="en-US" sz="1200" baseline="-25000" dirty="0">
                    <a:solidFill>
                      <a:srgbClr val="00B0F0"/>
                    </a:solidFill>
                  </a:rPr>
                  <a:t>2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321185" y="4880069"/>
                <a:ext cx="471357" cy="489042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buClr>
                    <a:srgbClr val="000000"/>
                  </a:buClr>
                  <a:buSzPct val="45000"/>
                  <a:buFont typeface="Wingdings" charset="2"/>
                  <a:buNone/>
                  <a:defRPr/>
                </a:pPr>
                <a:r>
                  <a:rPr lang="en-US" sz="1200" dirty="0">
                    <a:solidFill>
                      <a:srgbClr val="00B0F0"/>
                    </a:solidFill>
                  </a:rPr>
                  <a:t>S</a:t>
                </a:r>
                <a:r>
                  <a:rPr lang="en-US" sz="1200" baseline="-25000" dirty="0">
                    <a:solidFill>
                      <a:srgbClr val="00B0F0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/>
              <p:cNvCxnSpPr>
                <a:endCxn id="7" idx="1"/>
              </p:cNvCxnSpPr>
              <p:nvPr/>
            </p:nvCxnSpPr>
            <p:spPr>
              <a:xfrm>
                <a:off x="6572093" y="5361172"/>
                <a:ext cx="323760" cy="58431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8" idx="1"/>
              </p:cNvCxnSpPr>
              <p:nvPr/>
            </p:nvCxnSpPr>
            <p:spPr>
              <a:xfrm>
                <a:off x="7554483" y="5361172"/>
                <a:ext cx="326934" cy="592249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823000" y="5116651"/>
                <a:ext cx="514207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6806977" y="5116651"/>
                <a:ext cx="514207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5586529" y="5361172"/>
                <a:ext cx="323760" cy="58431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7" idx="4"/>
                <a:endCxn id="9" idx="1"/>
              </p:cNvCxnSpPr>
              <p:nvPr/>
            </p:nvCxnSpPr>
            <p:spPr>
              <a:xfrm>
                <a:off x="5586529" y="5361172"/>
                <a:ext cx="323760" cy="15608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570506" y="5369111"/>
                <a:ext cx="323760" cy="15608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57657" y="5361172"/>
                <a:ext cx="323760" cy="15608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00000"/>
          </a:lnSpc>
          <a:defRPr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4892</TotalTime>
  <Words>1387</Words>
  <Application>Microsoft Macintosh PowerPoint</Application>
  <PresentationFormat>Custom</PresentationFormat>
  <Paragraphs>302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Lucida Sans Unicode</vt:lpstr>
      <vt:lpstr>Times New Roman</vt:lpstr>
      <vt:lpstr>Wingdings</vt:lpstr>
      <vt:lpstr>1_Office Theme</vt:lpstr>
      <vt:lpstr>DEFAULT</vt:lpstr>
      <vt:lpstr>Equation</vt:lpstr>
      <vt:lpstr>Kalman Filters and Linear Dynamical Systems  and  Optimal Adaptation To A Changing Body (Koerding, Tenenbaum, Shadmehr)</vt:lpstr>
      <vt:lpstr>Tracking</vt:lpstr>
      <vt:lpstr>Bayesian Formulation</vt:lpstr>
      <vt:lpstr>Graphical Model Formulation With Time</vt:lpstr>
      <vt:lpstr>HMM Versus State Space Model</vt:lpstr>
      <vt:lpstr>Kalman Filter Generative Model</vt:lpstr>
      <vt:lpstr>Kalman Filter</vt:lpstr>
      <vt:lpstr>Kalman Filter Inference</vt:lpstr>
      <vt:lpstr>Extensions</vt:lpstr>
      <vt:lpstr>Motor Adaptation</vt:lpstr>
      <vt:lpstr>Simple Example</vt:lpstr>
      <vt:lpstr>Time Scale</vt:lpstr>
      <vt:lpstr>Generative Model of Disturbances: Random Walk At Two Time Scales</vt:lpstr>
      <vt:lpstr>Kalman Filter Model Of Adaptation</vt:lpstr>
      <vt:lpstr>Credit Assignment</vt:lpstr>
      <vt:lpstr>Saccadic Gain Adaptation</vt:lpstr>
      <vt:lpstr>PowerPoint Presentation</vt:lpstr>
      <vt:lpstr>Double Reversal Experiment</vt:lpstr>
      <vt:lpstr>Double Reversal Experiment II</vt:lpstr>
      <vt:lpstr>Relation To Human Memory</vt:lpstr>
      <vt:lpstr>Relevance To AI / Machine Learning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and Role Discovery In Social Networks</dc:title>
  <dc:creator>mozer</dc:creator>
  <cp:lastModifiedBy>Michael C Mozer</cp:lastModifiedBy>
  <cp:revision>181</cp:revision>
  <dcterms:modified xsi:type="dcterms:W3CDTF">2018-04-24T16:54:47Z</dcterms:modified>
</cp:coreProperties>
</file>