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8" r:id="rId2"/>
    <p:sldMasterId id="2147483702" r:id="rId3"/>
    <p:sldMasterId id="2147483716" r:id="rId4"/>
    <p:sldMasterId id="2147483730" r:id="rId5"/>
  </p:sldMasterIdLst>
  <p:notesMasterIdLst>
    <p:notesMasterId r:id="rId36"/>
  </p:notesMasterIdLst>
  <p:sldIdLst>
    <p:sldId id="298" r:id="rId6"/>
    <p:sldId id="257" r:id="rId7"/>
    <p:sldId id="271" r:id="rId8"/>
    <p:sldId id="275" r:id="rId9"/>
    <p:sldId id="299" r:id="rId10"/>
    <p:sldId id="259" r:id="rId11"/>
    <p:sldId id="260" r:id="rId12"/>
    <p:sldId id="276" r:id="rId13"/>
    <p:sldId id="279" r:id="rId14"/>
    <p:sldId id="261" r:id="rId15"/>
    <p:sldId id="278" r:id="rId16"/>
    <p:sldId id="277" r:id="rId17"/>
    <p:sldId id="262" r:id="rId18"/>
    <p:sldId id="297" r:id="rId19"/>
    <p:sldId id="263" r:id="rId20"/>
    <p:sldId id="273" r:id="rId21"/>
    <p:sldId id="274" r:id="rId22"/>
    <p:sldId id="283" r:id="rId23"/>
    <p:sldId id="285" r:id="rId24"/>
    <p:sldId id="286" r:id="rId25"/>
    <p:sldId id="281" r:id="rId26"/>
    <p:sldId id="265" r:id="rId27"/>
    <p:sldId id="284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688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375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0639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7517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4398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1275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198156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5033" algn="l" defTabSz="45688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9D"/>
    <a:srgbClr val="FF7C80"/>
    <a:srgbClr val="004A82"/>
    <a:srgbClr val="66FF33"/>
    <a:srgbClr val="FF0000"/>
    <a:srgbClr val="FFFF00"/>
    <a:srgbClr val="00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8" autoAdjust="0"/>
    <p:restoredTop sz="94634" autoAdjust="0"/>
  </p:normalViewPr>
  <p:slideViewPr>
    <p:cSldViewPr>
      <p:cViewPr>
        <p:scale>
          <a:sx n="119" d="100"/>
          <a:sy n="119" d="100"/>
        </p:scale>
        <p:origin x="1272" y="1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9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 b="0">
                <a:latin typeface="Times New Roman" pitchFamily="1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b="0"/>
            </a:lvl1pPr>
          </a:lstStyle>
          <a:p>
            <a:fld id="{227B5A80-1633-D742-9D28-7B59B1DAA1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34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1pPr>
    <a:lvl2pPr marL="45688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2pPr>
    <a:lvl3pPr marL="91375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3pPr>
    <a:lvl4pPr marL="137063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4pPr>
    <a:lvl5pPr marL="18275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ＭＳ Ｐゴシック" charset="0"/>
        <a:cs typeface="+mn-cs"/>
      </a:defRPr>
    </a:lvl5pPr>
    <a:lvl6pPr marL="2284398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275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156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033" algn="l" defTabSz="91375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B0918-989A-B147-B126-A98AEDAA3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036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0BA813A-D056-4046-B062-681BC12DB1F6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5059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for V&gt;=1, ML estimate here is the same as the MAP estimate with V as prior</a:t>
            </a:r>
            <a:r>
              <a:rPr lang="en-US" baseline="0" dirty="0"/>
              <a:t> counts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22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B142C2-84F2-4560-A0FE-76C1CA1FA9D6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46083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r>
              <a:rPr lang="en-US" dirty="0"/>
              <a:t>Notable:  Gaussian prior, Gaussian likelihood,</a:t>
            </a:r>
            <a:r>
              <a:rPr lang="en-US" baseline="0" dirty="0"/>
              <a:t> Gaussian posterior – appeared in Weiss model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change in mixture</a:t>
            </a:r>
            <a:r>
              <a:rPr lang="en-US" baseline="0" dirty="0"/>
              <a:t> weights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4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Max Likelihood estimate:  </a:t>
            </a:r>
            <a:r>
              <a:rPr lang="en-US" dirty="0" err="1"/>
              <a:t>max_THETA</a:t>
            </a:r>
            <a:r>
              <a:rPr lang="en-US" dirty="0"/>
              <a:t> P(OBSERVATION</a:t>
            </a:r>
            <a:r>
              <a:rPr lang="en-US" baseline="0" dirty="0"/>
              <a:t> | THETA)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Binomial:  </a:t>
            </a:r>
            <a:r>
              <a:rPr lang="en-US" dirty="0" err="1"/>
              <a:t>P</a:t>
            </a:r>
            <a:r>
              <a:rPr lang="en-US" baseline="0" dirty="0" err="1"/>
              <a:t>rob</a:t>
            </a:r>
            <a:r>
              <a:rPr lang="en-US" baseline="0" dirty="0"/>
              <a:t> of getting </a:t>
            </a:r>
            <a:r>
              <a:rPr lang="en-US" baseline="0" dirty="0" err="1"/>
              <a:t>Nh</a:t>
            </a:r>
            <a:r>
              <a:rPr lang="en-US" baseline="0" dirty="0"/>
              <a:t> heads out of </a:t>
            </a:r>
            <a:r>
              <a:rPr lang="en-US" baseline="0" dirty="0" err="1"/>
              <a:t>Nh+Nt</a:t>
            </a:r>
            <a:r>
              <a:rPr lang="en-US" baseline="0" dirty="0"/>
              <a:t> flips – combines over orderings; here it’s a specific sequence</a:t>
            </a:r>
          </a:p>
          <a:p>
            <a:endParaRPr lang="en-US" dirty="0"/>
          </a:p>
          <a:p>
            <a:r>
              <a:rPr lang="en-US" dirty="0"/>
              <a:t>Max likelihood solution:  use log likelihood and take derivative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876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Binomial:  </a:t>
            </a:r>
            <a:r>
              <a:rPr lang="en-US" dirty="0" err="1"/>
              <a:t>P</a:t>
            </a:r>
            <a:r>
              <a:rPr lang="en-US" baseline="0" dirty="0" err="1"/>
              <a:t>rob</a:t>
            </a:r>
            <a:r>
              <a:rPr lang="en-US" baseline="0" dirty="0"/>
              <a:t> of getting </a:t>
            </a:r>
            <a:r>
              <a:rPr lang="en-US" baseline="0" dirty="0" err="1"/>
              <a:t>Nh</a:t>
            </a:r>
            <a:r>
              <a:rPr lang="en-US" baseline="0" dirty="0"/>
              <a:t> heads out of </a:t>
            </a:r>
            <a:r>
              <a:rPr lang="en-US" baseline="0" dirty="0" err="1"/>
              <a:t>Nh+Nt</a:t>
            </a:r>
            <a:r>
              <a:rPr lang="en-US" baseline="0" dirty="0"/>
              <a:t> flips – combines over orderings; here it’s a specific sequence</a:t>
            </a:r>
          </a:p>
          <a:p>
            <a:endParaRPr lang="en-US" dirty="0"/>
          </a:p>
          <a:p>
            <a:r>
              <a:rPr lang="en-US" dirty="0"/>
              <a:t>Max likelihood solution:  use log likelihood and take derivative   3THETA^2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B5A80-1633-D742-9D28-7B59B1DAA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2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D705F0D-F301-4492-8681-3B0081D5EC41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1987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r>
              <a:rPr lang="en-US" dirty="0"/>
              <a:t>Whether</a:t>
            </a:r>
            <a:r>
              <a:rPr lang="en-US" baseline="0" dirty="0"/>
              <a:t> we observe a particular sequence or just a count of #H and #T, same posterior because the combinatorial factor drops out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59482F2A-1BD2-446E-A3A6-C2C2A07939E0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53251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34405" cy="34346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85066" cy="412308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33534E-1B55-4EAF-B54F-CCCFBB4061EA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433534E-1B55-4EAF-B54F-CCCFBB4061EA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r>
              <a:rPr lang="en-US" dirty="0"/>
              <a:t>SAME AS EARLIER SLIDE.</a:t>
            </a:r>
            <a:r>
              <a:rPr lang="en-US" baseline="0" dirty="0"/>
              <a:t>  NEW: RED TEXT AT BOTTOM OF SLIDE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573E136-6964-468B-92E1-2F121B78EAF9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44035" name="Text Box 1"/>
          <p:cNvSpPr txBox="1">
            <a:spLocks noChangeArrowheads="1"/>
          </p:cNvSpPr>
          <p:nvPr/>
        </p:nvSpPr>
        <p:spPr bwMode="auto">
          <a:xfrm>
            <a:off x="1213597" y="695617"/>
            <a:ext cx="4447047" cy="343469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2250" tIns="41125" rIns="82250" bIns="41125" anchor="ctr"/>
          <a:lstStyle/>
          <a:p>
            <a:endParaRPr lang="en-US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/>
          </p:nvPr>
        </p:nvSpPr>
        <p:spPr>
          <a:xfrm>
            <a:off x="688267" y="4351581"/>
            <a:ext cx="5496303" cy="4123083"/>
          </a:xfrm>
          <a:noFill/>
          <a:ln/>
        </p:spPr>
        <p:txBody>
          <a:bodyPr wrap="none" anchor="ctr"/>
          <a:lstStyle/>
          <a:p>
            <a:r>
              <a:rPr lang="en-US" dirty="0"/>
              <a:t>Gamma function: generalization of factorial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1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7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19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7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1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3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56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90" indent="-9039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62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53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32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8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90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86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81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76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71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67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62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53" indent="0">
              <a:buNone/>
              <a:defRPr sz="2000" b="1"/>
            </a:lvl2pPr>
            <a:lvl3pPr marL="903904" indent="0">
              <a:buNone/>
              <a:defRPr sz="1800" b="1"/>
            </a:lvl3pPr>
            <a:lvl4pPr marL="1355861" indent="0">
              <a:buNone/>
              <a:defRPr sz="1600" b="1"/>
            </a:lvl4pPr>
            <a:lvl5pPr marL="1807813" indent="0">
              <a:buNone/>
              <a:defRPr sz="1600" b="1"/>
            </a:lvl5pPr>
            <a:lvl6pPr marL="2259765" indent="0">
              <a:buNone/>
              <a:defRPr sz="1600" b="1"/>
            </a:lvl6pPr>
            <a:lvl7pPr marL="2711716" indent="0">
              <a:buNone/>
              <a:defRPr sz="1600" b="1"/>
            </a:lvl7pPr>
            <a:lvl8pPr marL="3163670" indent="0">
              <a:buNone/>
              <a:defRPr sz="1600" b="1"/>
            </a:lvl8pPr>
            <a:lvl9pPr marL="361562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380" indent="-90380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519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1900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230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53" indent="0">
              <a:buNone/>
              <a:defRPr sz="2800"/>
            </a:lvl2pPr>
            <a:lvl3pPr marL="903904" indent="0">
              <a:buNone/>
              <a:defRPr sz="2300"/>
            </a:lvl3pPr>
            <a:lvl4pPr marL="1355861" indent="0">
              <a:buNone/>
              <a:defRPr sz="2000"/>
            </a:lvl4pPr>
            <a:lvl5pPr marL="1807813" indent="0">
              <a:buNone/>
              <a:defRPr sz="2000"/>
            </a:lvl5pPr>
            <a:lvl6pPr marL="2259765" indent="0">
              <a:buNone/>
              <a:defRPr sz="2000"/>
            </a:lvl6pPr>
            <a:lvl7pPr marL="2711716" indent="0">
              <a:buNone/>
              <a:defRPr sz="2000"/>
            </a:lvl7pPr>
            <a:lvl8pPr marL="3163670" indent="0">
              <a:buNone/>
              <a:defRPr sz="2000"/>
            </a:lvl8pPr>
            <a:lvl9pPr marL="361562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53" indent="0">
              <a:buNone/>
              <a:defRPr sz="1200"/>
            </a:lvl2pPr>
            <a:lvl3pPr marL="903904" indent="0">
              <a:buNone/>
              <a:defRPr sz="1000"/>
            </a:lvl3pPr>
            <a:lvl4pPr marL="1355861" indent="0">
              <a:buNone/>
              <a:defRPr sz="900"/>
            </a:lvl4pPr>
            <a:lvl5pPr marL="1807813" indent="0">
              <a:buNone/>
              <a:defRPr sz="900"/>
            </a:lvl5pPr>
            <a:lvl6pPr marL="2259765" indent="0">
              <a:buNone/>
              <a:defRPr sz="900"/>
            </a:lvl6pPr>
            <a:lvl7pPr marL="2711716" indent="0">
              <a:buNone/>
              <a:defRPr sz="900"/>
            </a:lvl7pPr>
            <a:lvl8pPr marL="3163670" indent="0">
              <a:buNone/>
              <a:defRPr sz="900"/>
            </a:lvl8pPr>
            <a:lvl9pPr marL="361562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6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2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6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11" indent="-90411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646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059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49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0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11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17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2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029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23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44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6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9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9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37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7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76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5950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13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33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519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059" indent="0">
              <a:buNone/>
              <a:defRPr sz="2000" b="1"/>
            </a:lvl2pPr>
            <a:lvl3pPr marL="904116" indent="0">
              <a:buNone/>
              <a:defRPr sz="1800" b="1"/>
            </a:lvl3pPr>
            <a:lvl4pPr marL="1356178" indent="0">
              <a:buNone/>
              <a:defRPr sz="1600" b="1"/>
            </a:lvl4pPr>
            <a:lvl5pPr marL="1808236" indent="0">
              <a:buNone/>
              <a:defRPr sz="1600" b="1"/>
            </a:lvl5pPr>
            <a:lvl6pPr marL="2260294" indent="0">
              <a:buNone/>
              <a:defRPr sz="1600" b="1"/>
            </a:lvl6pPr>
            <a:lvl7pPr marL="2712351" indent="0">
              <a:buNone/>
              <a:defRPr sz="1600" b="1"/>
            </a:lvl7pPr>
            <a:lvl8pPr marL="3164410" indent="0">
              <a:buNone/>
              <a:defRPr sz="1600" b="1"/>
            </a:lvl8pPr>
            <a:lvl9pPr marL="36164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5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5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059" indent="0">
              <a:buNone/>
              <a:defRPr sz="2800"/>
            </a:lvl2pPr>
            <a:lvl3pPr marL="904116" indent="0">
              <a:buNone/>
              <a:defRPr sz="2300"/>
            </a:lvl3pPr>
            <a:lvl4pPr marL="1356178" indent="0">
              <a:buNone/>
              <a:defRPr sz="2000"/>
            </a:lvl4pPr>
            <a:lvl5pPr marL="1808236" indent="0">
              <a:buNone/>
              <a:defRPr sz="2000"/>
            </a:lvl5pPr>
            <a:lvl6pPr marL="2260294" indent="0">
              <a:buNone/>
              <a:defRPr sz="2000"/>
            </a:lvl6pPr>
            <a:lvl7pPr marL="2712351" indent="0">
              <a:buNone/>
              <a:defRPr sz="2000"/>
            </a:lvl7pPr>
            <a:lvl8pPr marL="3164410" indent="0">
              <a:buNone/>
              <a:defRPr sz="2000"/>
            </a:lvl8pPr>
            <a:lvl9pPr marL="3616468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059" indent="0">
              <a:buNone/>
              <a:defRPr sz="1200"/>
            </a:lvl2pPr>
            <a:lvl3pPr marL="904116" indent="0">
              <a:buNone/>
              <a:defRPr sz="1000"/>
            </a:lvl3pPr>
            <a:lvl4pPr marL="1356178" indent="0">
              <a:buNone/>
              <a:defRPr sz="900"/>
            </a:lvl4pPr>
            <a:lvl5pPr marL="1808236" indent="0">
              <a:buNone/>
              <a:defRPr sz="900"/>
            </a:lvl5pPr>
            <a:lvl6pPr marL="2260294" indent="0">
              <a:buNone/>
              <a:defRPr sz="900"/>
            </a:lvl6pPr>
            <a:lvl7pPr marL="2712351" indent="0">
              <a:buNone/>
              <a:defRPr sz="900"/>
            </a:lvl7pPr>
            <a:lvl8pPr marL="3164410" indent="0">
              <a:buNone/>
              <a:defRPr sz="900"/>
            </a:lvl8pPr>
            <a:lvl9pPr marL="361646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4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8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8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>
                <a:solidFill>
                  <a:schemeClr val="accent3">
                    <a:lumMod val="75000"/>
                  </a:schemeClr>
                </a:solidFill>
              </a:defRPr>
            </a:lvl2pPr>
            <a:lvl3pPr marL="452218">
              <a:spcBef>
                <a:spcPts val="1187"/>
              </a:spcBef>
              <a:buFont typeface="Calibri" pitchFamily="34" charset="0"/>
              <a:buChar char=" "/>
              <a:defRPr/>
            </a:lvl3pPr>
            <a:lvl4pPr marL="768769">
              <a:spcBef>
                <a:spcPts val="1187"/>
              </a:spcBef>
              <a:defRPr>
                <a:solidFill>
                  <a:schemeClr val="accent5">
                    <a:lumMod val="75000"/>
                  </a:schemeClr>
                </a:solidFill>
              </a:defRPr>
            </a:lvl4pPr>
            <a:lvl5pPr>
              <a:spcBef>
                <a:spcPts val="792"/>
              </a:spcBef>
              <a:buFont typeface="Calibri" pitchFamily="34" charset="0"/>
              <a:buChar char=" "/>
              <a:defRPr/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1900" indent="0">
              <a:buNone/>
              <a:defRPr sz="2000" b="1"/>
            </a:lvl2pPr>
            <a:lvl3pPr marL="903798" indent="0">
              <a:buNone/>
              <a:defRPr sz="1800" b="1"/>
            </a:lvl3pPr>
            <a:lvl4pPr marL="1355702" indent="0">
              <a:buNone/>
              <a:defRPr sz="1600" b="1"/>
            </a:lvl4pPr>
            <a:lvl5pPr marL="1807601" indent="0">
              <a:buNone/>
              <a:defRPr sz="1600" b="1"/>
            </a:lvl5pPr>
            <a:lvl6pPr marL="2259501" indent="0">
              <a:buNone/>
              <a:defRPr sz="1600" b="1"/>
            </a:lvl6pPr>
            <a:lvl7pPr marL="2711399" indent="0">
              <a:buNone/>
              <a:defRPr sz="1600" b="1"/>
            </a:lvl7pPr>
            <a:lvl8pPr marL="3163300" indent="0">
              <a:buNone/>
              <a:defRPr sz="1600" b="1"/>
            </a:lvl8pPr>
            <a:lvl9pPr marL="3615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>
            <a:lvl1pPr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2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4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1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33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5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7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0B89B-63E0-2C47-B3BE-53D6E66B91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284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3" y="1371604"/>
            <a:ext cx="8382000" cy="4754562"/>
          </a:xfrm>
        </p:spPr>
        <p:txBody>
          <a:bodyPr/>
          <a:lstStyle>
            <a:lvl1pPr marL="90443" indent="-90443">
              <a:spcBef>
                <a:spcPts val="1979"/>
              </a:spcBef>
              <a:spcAft>
                <a:spcPts val="0"/>
              </a:spcAft>
              <a:buClr>
                <a:schemeClr val="bg1"/>
              </a:buClr>
              <a:buSzPct val="25000"/>
              <a:buFont typeface="Wingdings" pitchFamily="2" charset="2"/>
              <a:buChar char="ü"/>
              <a:defRPr baseline="0"/>
            </a:lvl1pPr>
            <a:lvl2pPr marL="361773">
              <a:spcBef>
                <a:spcPts val="1979"/>
              </a:spcBef>
              <a:spcAft>
                <a:spcPts val="0"/>
              </a:spcAft>
              <a:defRPr sz="2700">
                <a:solidFill>
                  <a:schemeClr val="accent2"/>
                </a:solidFill>
              </a:defRPr>
            </a:lvl2pPr>
            <a:lvl3pPr marL="357581" indent="4274">
              <a:spcBef>
                <a:spcPts val="1187"/>
              </a:spcBef>
              <a:buFont typeface="Calibri" pitchFamily="34" charset="0"/>
              <a:buChar char=" "/>
              <a:defRPr sz="25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408867" indent="133915">
              <a:spcBef>
                <a:spcPts val="1187"/>
              </a:spcBef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4pPr>
            <a:lvl5pPr marL="561301" indent="0">
              <a:spcBef>
                <a:spcPts val="792"/>
              </a:spcBef>
              <a:buFont typeface="Calibri" pitchFamily="34" charset="0"/>
              <a:buNone/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insert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3D643-BDCE-C940-9C8A-28F96B7D5F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325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3"/>
            <a:ext cx="7772400" cy="1362075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2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65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8088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2610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7133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1655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6177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2EAED-2C41-334B-9A2D-CC6139F4B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51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269F3-46F2-524E-A276-B67BB673A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0956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7"/>
            <a:ext cx="4041775" cy="639761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2218" indent="0">
              <a:buNone/>
              <a:defRPr sz="2000" b="1"/>
            </a:lvl2pPr>
            <a:lvl3pPr marL="904434" indent="0">
              <a:buNone/>
              <a:defRPr sz="1800" b="1"/>
            </a:lvl3pPr>
            <a:lvl4pPr marL="1356652" indent="0">
              <a:buNone/>
              <a:defRPr sz="1600" b="1"/>
            </a:lvl4pPr>
            <a:lvl5pPr marL="1808869" indent="0">
              <a:buNone/>
              <a:defRPr sz="1600" b="1"/>
            </a:lvl5pPr>
            <a:lvl6pPr marL="2261086" indent="0">
              <a:buNone/>
              <a:defRPr sz="1600" b="1"/>
            </a:lvl6pPr>
            <a:lvl7pPr marL="2713302" indent="0">
              <a:buNone/>
              <a:defRPr sz="1600" b="1"/>
            </a:lvl7pPr>
            <a:lvl8pPr marL="3165520" indent="0">
              <a:buNone/>
              <a:defRPr sz="1600" b="1"/>
            </a:lvl8pPr>
            <a:lvl9pPr marL="361773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60F8E-73F2-0944-B73B-A95371B98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8610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11FC8-31EA-1141-B8C0-FA59AC9192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05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2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2218" indent="0">
              <a:buNone/>
              <a:defRPr sz="2800"/>
            </a:lvl2pPr>
            <a:lvl3pPr marL="904434" indent="0">
              <a:buNone/>
              <a:defRPr sz="2300"/>
            </a:lvl3pPr>
            <a:lvl4pPr marL="1356652" indent="0">
              <a:buNone/>
              <a:defRPr sz="2000"/>
            </a:lvl4pPr>
            <a:lvl5pPr marL="1808869" indent="0">
              <a:buNone/>
              <a:defRPr sz="2000"/>
            </a:lvl5pPr>
            <a:lvl6pPr marL="2261086" indent="0">
              <a:buNone/>
              <a:defRPr sz="2000"/>
            </a:lvl6pPr>
            <a:lvl7pPr marL="2713302" indent="0">
              <a:buNone/>
              <a:defRPr sz="2000"/>
            </a:lvl7pPr>
            <a:lvl8pPr marL="3165520" indent="0">
              <a:buNone/>
              <a:defRPr sz="2000"/>
            </a:lvl8pPr>
            <a:lvl9pPr marL="3617737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2218" indent="0">
              <a:buNone/>
              <a:defRPr sz="1200"/>
            </a:lvl2pPr>
            <a:lvl3pPr marL="904434" indent="0">
              <a:buNone/>
              <a:defRPr sz="1000"/>
            </a:lvl3pPr>
            <a:lvl4pPr marL="1356652" indent="0">
              <a:buNone/>
              <a:defRPr sz="900"/>
            </a:lvl4pPr>
            <a:lvl5pPr marL="1808869" indent="0">
              <a:buNone/>
              <a:defRPr sz="900"/>
            </a:lvl5pPr>
            <a:lvl6pPr marL="2261086" indent="0">
              <a:buNone/>
              <a:defRPr sz="900"/>
            </a:lvl6pPr>
            <a:lvl7pPr marL="2713302" indent="0">
              <a:buNone/>
              <a:defRPr sz="900"/>
            </a:lvl7pPr>
            <a:lvl8pPr marL="3165520" indent="0">
              <a:buNone/>
              <a:defRPr sz="900"/>
            </a:lvl8pPr>
            <a:lvl9pPr marL="361773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698DF-A969-794A-BC1F-F4AE46594C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7519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3" y="274641"/>
            <a:ext cx="2057400" cy="5851526"/>
          </a:xfrm>
        </p:spPr>
        <p:txBody>
          <a:bodyPr vert="eaVert"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D41A4-DD06-F148-AA27-B5956DC64B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487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0" y="273631"/>
            <a:ext cx="8202240" cy="11377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648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71360" cy="47236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6320" y="6247376"/>
            <a:ext cx="2102400" cy="472369"/>
          </a:xfrm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7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0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4E35B-D489-8D4F-90EE-5CA4913A10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13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56"/>
            <a:ext cx="5111750" cy="585311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6"/>
            <a:ext cx="3008313" cy="4691063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07F04-F301-CA48-82AD-1E796F30FC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 sz="3100"/>
            </a:lvl1pPr>
            <a:lvl2pPr marL="451900" indent="0">
              <a:buNone/>
              <a:defRPr sz="2800"/>
            </a:lvl2pPr>
            <a:lvl3pPr marL="903798" indent="0">
              <a:buNone/>
              <a:defRPr sz="2300"/>
            </a:lvl3pPr>
            <a:lvl4pPr marL="1355702" indent="0">
              <a:buNone/>
              <a:defRPr sz="2000"/>
            </a:lvl4pPr>
            <a:lvl5pPr marL="1807601" indent="0">
              <a:buNone/>
              <a:defRPr sz="2000"/>
            </a:lvl5pPr>
            <a:lvl6pPr marL="2259501" indent="0">
              <a:buNone/>
              <a:defRPr sz="2000"/>
            </a:lvl6pPr>
            <a:lvl7pPr marL="2711399" indent="0">
              <a:buNone/>
              <a:defRPr sz="2000"/>
            </a:lvl7pPr>
            <a:lvl8pPr marL="3163300" indent="0">
              <a:buNone/>
              <a:defRPr sz="2000"/>
            </a:lvl8pPr>
            <a:lvl9pPr marL="3615199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300"/>
            </a:lvl1pPr>
            <a:lvl2pPr marL="451900" indent="0">
              <a:buNone/>
              <a:defRPr sz="1200"/>
            </a:lvl2pPr>
            <a:lvl3pPr marL="903798" indent="0">
              <a:buNone/>
              <a:defRPr sz="1000"/>
            </a:lvl3pPr>
            <a:lvl4pPr marL="1355702" indent="0">
              <a:buNone/>
              <a:defRPr sz="900"/>
            </a:lvl4pPr>
            <a:lvl5pPr marL="1807601" indent="0">
              <a:buNone/>
              <a:defRPr sz="900"/>
            </a:lvl5pPr>
            <a:lvl6pPr marL="2259501" indent="0">
              <a:buNone/>
              <a:defRPr sz="900"/>
            </a:lvl6pPr>
            <a:lvl7pPr marL="2711399" indent="0">
              <a:buNone/>
              <a:defRPr sz="900"/>
            </a:lvl7pPr>
            <a:lvl8pPr marL="3163300" indent="0">
              <a:buNone/>
              <a:defRPr sz="900"/>
            </a:lvl8pPr>
            <a:lvl9pPr marL="3615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7BBF1-E399-9E45-AFEC-3F2EE3C7AE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78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390" tIns="45194" rIns="90390" bIns="4519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7"/>
            <a:ext cx="8229600" cy="4906963"/>
          </a:xfrm>
          <a:prstGeom prst="rect">
            <a:avLst/>
          </a:prstGeom>
        </p:spPr>
        <p:txBody>
          <a:bodyPr vert="horz" lIns="90390" tIns="45194" rIns="90390" bIns="4519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390" tIns="45194" rIns="90390" bIns="4519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03894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090" indent="-253090" algn="l" defTabSz="903894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1949" indent="-90390" algn="l" defTabSz="903894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7922" indent="-225972" algn="l" defTabSz="903894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894" indent="0" algn="l" defTabSz="903894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5709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655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602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548" indent="-225972" algn="l" defTabSz="90389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194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89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845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778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9736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681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629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574" algn="l" defTabSz="90389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00" tIns="45199" rIns="90400" bIns="4519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6"/>
            <a:ext cx="8229600" cy="4906963"/>
          </a:xfrm>
          <a:prstGeom prst="rect">
            <a:avLst/>
          </a:prstGeom>
        </p:spPr>
        <p:txBody>
          <a:bodyPr vert="horz" lIns="90400" tIns="45199" rIns="90400" bIns="4519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00" tIns="45199" rIns="90400" bIns="4519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03999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20" indent="-253120" algn="l" defTabSz="903999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002" indent="-90400" algn="l" defTabSz="903999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001" indent="-225999" algn="l" defTabSz="903999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3999" indent="0" algn="l" defTabSz="903999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000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7999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9998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1997" indent="-225999" algn="l" defTabSz="90399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002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003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000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1998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3999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5997" algn="l" defTabSz="9039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22" tIns="45210" rIns="90422" bIns="4521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4"/>
            <a:ext cx="8229600" cy="4906963"/>
          </a:xfrm>
          <a:prstGeom prst="rect">
            <a:avLst/>
          </a:prstGeom>
        </p:spPr>
        <p:txBody>
          <a:bodyPr vert="horz" lIns="90422" tIns="45210" rIns="90422" bIns="4521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vert="horz" lIns="90422" tIns="45210" rIns="90422" bIns="452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04210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179" indent="-253179" algn="l" defTabSz="904210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107" indent="-90422" algn="l" defTabSz="904210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159" indent="-226051" algn="l" defTabSz="904210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210" indent="0" algn="l" defTabSz="904210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6581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685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0792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2896" indent="-226051" algn="l" defTabSz="9042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07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10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31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42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52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632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739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6843" algn="l" defTabSz="90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0453" tIns="45226" rIns="90453" bIns="452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8229600" cy="4906963"/>
          </a:xfrm>
          <a:prstGeom prst="rect">
            <a:avLst/>
          </a:prstGeom>
        </p:spPr>
        <p:txBody>
          <a:bodyPr vert="horz" lIns="90453" tIns="45226" rIns="90453" bIns="45226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third level third level third level third level third </a:t>
            </a:r>
            <a:r>
              <a:rPr lang="en-US" dirty="0" err="1"/>
              <a:t>Third</a:t>
            </a:r>
            <a:r>
              <a:rPr lang="en-US" dirty="0"/>
              <a:t> level third level</a:t>
            </a:r>
          </a:p>
          <a:p>
            <a:pPr lvl="3"/>
            <a:r>
              <a:rPr lang="en-US" dirty="0"/>
              <a:t>Fourth level fourth level fourth level fourth level fourth level fourth level fourth level</a:t>
            </a:r>
          </a:p>
          <a:p>
            <a:pPr lvl="4"/>
            <a:r>
              <a:rPr lang="en-US" dirty="0"/>
              <a:t>Fifth level fifth level fifth level fifth level fifth level fifth level fifth level fifth level 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0453" tIns="45226" rIns="90453" bIns="452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CD807-EB53-2D4E-BA59-2D5604C7B4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04528" rtl="0" eaLnBrk="1" latinLnBrk="0" hangingPunct="1">
        <a:spcBef>
          <a:spcPct val="0"/>
        </a:spcBef>
        <a:buNone/>
        <a:defRPr sz="3600" b="1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253268" indent="-253268" algn="l" defTabSz="904528" rtl="0" eaLnBrk="1" latinLnBrk="0" hangingPunct="1">
        <a:spcBef>
          <a:spcPct val="20000"/>
        </a:spcBef>
        <a:buFont typeface="Wingdings" pitchFamily="2" charset="2"/>
        <a:buChar char="§"/>
        <a:defRPr sz="2800" b="1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452264" indent="-90453" algn="l" defTabSz="904528" rtl="0" eaLnBrk="1" latinLnBrk="0" hangingPunct="1">
        <a:spcBef>
          <a:spcPct val="20000"/>
        </a:spcBef>
        <a:buClr>
          <a:schemeClr val="bg1"/>
        </a:buClr>
        <a:buSzPct val="25000"/>
        <a:buFont typeface="Arial" pitchFamily="34" charset="0"/>
        <a:buChar char="•"/>
        <a:defRPr sz="2300" b="1" kern="1200" baseline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678396" indent="-226132" algn="l" defTabSz="904528" rtl="0" eaLnBrk="1" latinLnBrk="0" hangingPunct="1">
        <a:spcBef>
          <a:spcPct val="20000"/>
        </a:spcBef>
        <a:buFont typeface="Wingdings" pitchFamily="2" charset="2"/>
        <a:buChar char="§"/>
        <a:defRPr sz="2300" kern="120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904528" indent="0" algn="l" defTabSz="904528" rtl="0" eaLnBrk="1" latinLnBrk="0" hangingPunct="1">
        <a:spcBef>
          <a:spcPct val="20000"/>
        </a:spcBef>
        <a:buFontTx/>
        <a:buNone/>
        <a:defRPr sz="20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5pPr>
      <a:lvl6pPr marL="2487453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9716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981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4244" indent="-226132" algn="l" defTabSz="90452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26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528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793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9056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1321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3584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5849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8112" algn="l" defTabSz="90452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emf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0" Type="http://schemas.openxmlformats.org/officeDocument/2006/relationships/image" Target="../media/image25.e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4.emf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5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emf"/><Relationship Id="rId12" Type="http://schemas.openxmlformats.org/officeDocument/2006/relationships/image" Target="../media/image5.emf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.emf"/><Relationship Id="rId10" Type="http://schemas.openxmlformats.org/officeDocument/2006/relationships/image" Target="../media/image4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CSCI 5822</a:t>
            </a:r>
            <a:br>
              <a:rPr lang="en-US" dirty="0"/>
            </a:br>
            <a:r>
              <a:rPr lang="en-US" dirty="0"/>
              <a:t>Probabilistic Models of</a:t>
            </a:r>
            <a:br>
              <a:rPr lang="en-US" dirty="0"/>
            </a:br>
            <a:r>
              <a:rPr lang="en-US" dirty="0"/>
              <a:t>Human and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Mike </a:t>
            </a:r>
            <a:r>
              <a:rPr lang="en-US" dirty="0" err="1">
                <a:solidFill>
                  <a:schemeClr val="tx1"/>
                </a:solidFill>
              </a:rPr>
              <a:t>Mozer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/>
              <a:t>Department of Computer Science and</a:t>
            </a:r>
            <a:br>
              <a:rPr lang="en-US" dirty="0"/>
            </a:br>
            <a:r>
              <a:rPr lang="en-US" dirty="0"/>
              <a:t>Institute of Cognitive Science</a:t>
            </a:r>
            <a:br>
              <a:rPr lang="en-US" dirty="0"/>
            </a:br>
            <a:r>
              <a:rPr lang="en-US" dirty="0"/>
              <a:t>University of Colorado at Boulder</a:t>
            </a:r>
          </a:p>
        </p:txBody>
      </p:sp>
    </p:spTree>
    <p:extLst>
      <p:ext uri="{BB962C8B-B14F-4D97-AF65-F5344CB8AC3E}">
        <p14:creationId xmlns:p14="http://schemas.microsoft.com/office/powerpoint/2010/main" val="3563202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"/>
            <a:ext cx="8226720" cy="990600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Infinite Hypothesis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6481" y="1143000"/>
                <a:ext cx="8226720" cy="556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Consider all values of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Inferring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/>
                  <a:t> is just like any other sort of Bayesian inference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Likelihood is as before: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Normalization term: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With uniform priors on </a:t>
                </a:r>
                <a:r>
                  <a:rPr lang="en-GB" dirty="0" err="1"/>
                  <a:t>θ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 </a:t>
                </a:r>
              </a:p>
            </p:txBody>
          </p:sp>
        </mc:Choice>
        <mc:Fallback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81" y="1143000"/>
                <a:ext cx="8226720" cy="5562600"/>
              </a:xfrm>
              <a:blipFill>
                <a:blip r:embed="rId3"/>
                <a:stretch>
                  <a:fillRect l="-169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120" y="3487150"/>
            <a:ext cx="2306880" cy="4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486341"/>
            <a:ext cx="2194560" cy="561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48596"/>
            <a:ext cx="2350080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312814"/>
            <a:ext cx="3853440" cy="630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656805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mulate_coin_flip_conti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57200"/>
            <a:ext cx="7023100" cy="602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84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"/>
            <a:ext cx="8226720" cy="990600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Infinite Hypothesis Spaces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123" name="Rectangle 2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6481" y="1143000"/>
                <a:ext cx="8226720" cy="5562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Consider all values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Inferring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GB" dirty="0"/>
                  <a:t> is just like any other sort of Bayesian inference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Likelihood is as before: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Normalization term:</a:t>
                </a:r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/>
                  <a:t>With uniform priors on </a:t>
                </a:r>
                <a:r>
                  <a:rPr lang="en-GB" dirty="0" err="1"/>
                  <a:t>θ</a:t>
                </a:r>
                <a:r>
                  <a:rPr lang="en-GB" dirty="0"/>
                  <a:t>:</a:t>
                </a:r>
              </a:p>
              <a:p>
                <a:pPr marL="0" indent="0">
                  <a:buNone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endParaRPr lang="en-GB" dirty="0"/>
              </a:p>
              <a:p>
                <a:pPr marL="0" indent="0">
                  <a:buFont typeface="StarSymbol" charset="0"/>
                  <a:buChar char="●"/>
                  <a:tabLst>
                    <a:tab pos="406086" algn="l"/>
                    <a:tab pos="813612" algn="l"/>
                    <a:tab pos="1221138" algn="l"/>
                    <a:tab pos="1628664" algn="l"/>
                    <a:tab pos="2036190" algn="l"/>
                    <a:tab pos="2443717" algn="l"/>
                    <a:tab pos="2851242" algn="l"/>
                    <a:tab pos="3258769" algn="l"/>
                    <a:tab pos="3666294" algn="l"/>
                    <a:tab pos="4073821" algn="l"/>
                    <a:tab pos="4481346" algn="l"/>
                    <a:tab pos="4888873" algn="l"/>
                    <a:tab pos="5296398" algn="l"/>
                    <a:tab pos="5703925" algn="l"/>
                    <a:tab pos="6111450" algn="l"/>
                    <a:tab pos="6518977" algn="l"/>
                    <a:tab pos="6926502" algn="l"/>
                    <a:tab pos="7334029" algn="l"/>
                    <a:tab pos="7741554" algn="l"/>
                    <a:tab pos="8149081" algn="l"/>
                  </a:tabLst>
                </a:pPr>
                <a:r>
                  <a:rPr lang="en-GB" dirty="0">
                    <a:solidFill>
                      <a:srgbClr val="FF0000"/>
                    </a:solidFill>
                  </a:rPr>
                  <a:t>This is a beta distribution: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1" i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Beta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𝑵𝑯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𝑵𝑻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481" y="1143000"/>
                <a:ext cx="8226720" cy="5562600"/>
              </a:xfrm>
              <a:blipFill>
                <a:blip r:embed="rId3"/>
                <a:stretch>
                  <a:fillRect l="-1698" t="-18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0120" y="3487150"/>
            <a:ext cx="2306880" cy="4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2514600"/>
            <a:ext cx="2194560" cy="56165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48596"/>
            <a:ext cx="2350080" cy="42340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72000"/>
                    </a14:imgEffect>
                  </a14:imgLayer>
                </a14:imgProps>
              </a:ext>
            </a:extLst>
          </a:blip>
          <a:srcRect/>
          <a:stretch/>
        </p:blipFill>
        <p:spPr bwMode="auto">
          <a:xfrm>
            <a:off x="2438400" y="5312814"/>
            <a:ext cx="3853440" cy="6307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16082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Beta Distribution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8"/>
            <a:ext cx="8226720" cy="4447187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6148" name="AutoShape 3"/>
          <p:cNvSpPr>
            <a:spLocks noChangeArrowheads="1"/>
          </p:cNvSpPr>
          <p:nvPr/>
        </p:nvSpPr>
        <p:spPr bwMode="auto">
          <a:xfrm>
            <a:off x="1513440" y="1445912"/>
            <a:ext cx="6117120" cy="4588322"/>
          </a:xfrm>
          <a:prstGeom prst="roundRect">
            <a:avLst>
              <a:gd name="adj" fmla="val 28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 dirty="0"/>
          </a:p>
        </p:txBody>
      </p:sp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362200"/>
            <a:ext cx="4060195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916302"/>
              </p:ext>
            </p:extLst>
          </p:nvPr>
        </p:nvGraphicFramePr>
        <p:xfrm>
          <a:off x="228600" y="2032000"/>
          <a:ext cx="3454400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Equation" r:id="rId5" imgW="3454400" imgH="3263900" progId="Equation.DSMT4">
                  <p:embed/>
                </p:oleObj>
              </mc:Choice>
              <mc:Fallback>
                <p:oleObj name="Equation" r:id="rId5" imgW="3454400" imgH="3263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032000"/>
                        <a:ext cx="3454400" cy="326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553200" y="5562600"/>
            <a:ext cx="4395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174403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eta_densitie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8259"/>
            <a:ext cx="7315200" cy="6192253"/>
          </a:xfrm>
        </p:spPr>
      </p:pic>
    </p:spTree>
    <p:extLst>
      <p:ext uri="{BB962C8B-B14F-4D97-AF65-F5344CB8AC3E}">
        <p14:creationId xmlns:p14="http://schemas.microsoft.com/office/powerpoint/2010/main" val="1406326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313953"/>
            <a:ext cx="8226720" cy="1061392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Incorporating Priors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604329"/>
            <a:ext cx="8226720" cy="4445747"/>
          </a:xfrm>
        </p:spPr>
        <p:txBody>
          <a:bodyPr>
            <a:normAutofit/>
          </a:bodyPr>
          <a:lstStyle/>
          <a:p>
            <a:pPr marL="0" indent="0">
              <a:buFont typeface="StarSymbol" charset="0"/>
              <a:buChar char="●"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Suppose we have a Beta prior</a:t>
            </a:r>
          </a:p>
          <a:p>
            <a:pPr marL="0" indent="0">
              <a:buFont typeface="StarSymbol" charset="0"/>
              <a:buChar char="●"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dirty="0"/>
          </a:p>
          <a:p>
            <a:pPr marL="0" indent="0">
              <a:buFont typeface="StarSymbol" charset="0"/>
              <a:buChar char="●"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Can compute posterior analytically</a:t>
            </a:r>
          </a:p>
          <a:p>
            <a:pPr marL="0" indent="0">
              <a:buNone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dirty="0"/>
          </a:p>
          <a:p>
            <a:pPr lvl="2" indent="0">
              <a:buFont typeface="Symbol" pitchFamily="18" charset="2"/>
              <a:buChar char=""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dirty="0"/>
          </a:p>
          <a:p>
            <a:pPr marL="0" indent="0">
              <a:buFont typeface="StarSymbol" charset="0"/>
              <a:buChar char="●"/>
              <a:tabLst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599" y="3657600"/>
            <a:ext cx="2381879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3657600"/>
            <a:ext cx="2589142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057238"/>
              </p:ext>
            </p:extLst>
          </p:nvPr>
        </p:nvGraphicFramePr>
        <p:xfrm>
          <a:off x="5270500" y="38100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" name="Equation" r:id="rId6" imgW="152400" imgH="241300" progId="Equation.DSMT4">
                  <p:embed/>
                </p:oleObj>
              </mc:Choice>
              <mc:Fallback>
                <p:oleObj name="Equation" r:id="rId6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0500" y="38100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668092"/>
              </p:ext>
            </p:extLst>
          </p:nvPr>
        </p:nvGraphicFramePr>
        <p:xfrm>
          <a:off x="5270500" y="3810000"/>
          <a:ext cx="1524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9" name="Equation" r:id="rId8" imgW="152400" imgH="241300" progId="Equation.DSMT4">
                  <p:embed/>
                </p:oleObj>
              </mc:Choice>
              <mc:Fallback>
                <p:oleObj name="Equation" r:id="rId8" imgW="152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0500" y="3810000"/>
                        <a:ext cx="1524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621982"/>
              </p:ext>
            </p:extLst>
          </p:nvPr>
        </p:nvGraphicFramePr>
        <p:xfrm>
          <a:off x="990600" y="2209800"/>
          <a:ext cx="4724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0" name="Equation" r:id="rId9" imgW="4724400" imgH="673100" progId="Equation.DSMT4">
                  <p:embed/>
                </p:oleObj>
              </mc:Choice>
              <mc:Fallback>
                <p:oleObj name="Equation" r:id="rId9" imgW="47244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0600" y="2209800"/>
                        <a:ext cx="47244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863857"/>
              </p:ext>
            </p:extLst>
          </p:nvPr>
        </p:nvGraphicFramePr>
        <p:xfrm>
          <a:off x="1016000" y="4800600"/>
          <a:ext cx="5918200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1" name="Equation" r:id="rId11" imgW="5918200" imgH="1727200" progId="Equation.DSMT4">
                  <p:embed/>
                </p:oleObj>
              </mc:Choice>
              <mc:Fallback>
                <p:oleObj name="Equation" r:id="rId11" imgW="5918200" imgH="172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16000" y="4800600"/>
                        <a:ext cx="5918200" cy="172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564598" y="5867400"/>
            <a:ext cx="2579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Arial"/>
              </a:rPr>
              <a:t>Posterior is also</a:t>
            </a:r>
          </a:p>
          <a:p>
            <a:r>
              <a:rPr lang="en-GB" sz="2400" dirty="0">
                <a:solidFill>
                  <a:srgbClr val="7030A0"/>
                </a:solidFill>
                <a:latin typeface="Arial"/>
              </a:rPr>
              <a:t>Beta distributed</a:t>
            </a:r>
            <a:endParaRPr lang="en-US" sz="2400" dirty="0" err="1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382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82600" y="800100"/>
            <a:ext cx="8204200" cy="5257800"/>
            <a:chOff x="482600" y="800100"/>
            <a:chExt cx="8204200" cy="52578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600" y="800100"/>
              <a:ext cx="8178800" cy="5257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09600" y="3276600"/>
              <a:ext cx="8077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804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6200"/>
            <a:ext cx="9144000" cy="414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29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Imaginary Counts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2133600"/>
            <a:ext cx="8382000" cy="3992566"/>
          </a:xfrm>
        </p:spPr>
        <p:txBody>
          <a:bodyPr/>
          <a:lstStyle/>
          <a:p>
            <a:r>
              <a:rPr lang="en-US" dirty="0"/>
              <a:t>V</a:t>
            </a:r>
            <a:r>
              <a:rPr lang="en-US" baseline="-25000" dirty="0"/>
              <a:t>H</a:t>
            </a:r>
            <a:r>
              <a:rPr lang="en-US" dirty="0"/>
              <a:t> and V</a:t>
            </a:r>
            <a:r>
              <a:rPr lang="en-US" baseline="-25000" dirty="0"/>
              <a:t>T</a:t>
            </a:r>
            <a:r>
              <a:rPr lang="en-US" dirty="0"/>
              <a:t> can be thought of as the outcome of coin flipping experiments either in one’s imagination or in past experience</a:t>
            </a:r>
          </a:p>
          <a:p>
            <a:r>
              <a:rPr lang="en-US" dirty="0"/>
              <a:t>Equivalent sample size = V</a:t>
            </a:r>
            <a:r>
              <a:rPr lang="en-US" baseline="-25000" dirty="0"/>
              <a:t>H</a:t>
            </a:r>
            <a:r>
              <a:rPr lang="en-US" dirty="0"/>
              <a:t> + V</a:t>
            </a:r>
            <a:r>
              <a:rPr lang="en-US" baseline="-25000" dirty="0"/>
              <a:t>T</a:t>
            </a:r>
            <a:endParaRPr lang="en-US" dirty="0"/>
          </a:p>
          <a:p>
            <a:r>
              <a:rPr lang="en-US" dirty="0"/>
              <a:t>The larger the equivalent sample size, the more confident we are about our prior beliefs…</a:t>
            </a:r>
          </a:p>
          <a:p>
            <a:r>
              <a:rPr lang="en-US" dirty="0"/>
              <a:t>And the more evidence we need to overcome priors.</a:t>
            </a:r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3041494"/>
              </p:ext>
            </p:extLst>
          </p:nvPr>
        </p:nvGraphicFramePr>
        <p:xfrm>
          <a:off x="1630392" y="1047974"/>
          <a:ext cx="588321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3" imgW="4724400" imgH="673100" progId="Equation.DSMT4">
                  <p:embed/>
                </p:oleObj>
              </mc:Choice>
              <mc:Fallback>
                <p:oleObj name="Equation" r:id="rId3" imgW="47244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0392" y="1047974"/>
                        <a:ext cx="588321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2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r>
              <a:rPr lang="en-US" dirty="0"/>
              <a:t>Regularization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990600"/>
            <a:ext cx="83820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Suppose we flip coin once and get a tail, i.e.,</a:t>
            </a:r>
            <a:br>
              <a:rPr lang="en-US" dirty="0"/>
            </a:br>
            <a:r>
              <a:rPr lang="en-US" dirty="0"/>
              <a:t>N</a:t>
            </a:r>
            <a:r>
              <a:rPr lang="en-US" baseline="-25000" dirty="0"/>
              <a:t>T</a:t>
            </a:r>
            <a:r>
              <a:rPr lang="en-US" dirty="0"/>
              <a:t> = 1, N</a:t>
            </a:r>
            <a:r>
              <a:rPr lang="en-US" baseline="-25000" dirty="0"/>
              <a:t>H</a:t>
            </a:r>
            <a:r>
              <a:rPr lang="en-US" dirty="0"/>
              <a:t> = 0</a:t>
            </a:r>
          </a:p>
          <a:p>
            <a:r>
              <a:rPr lang="en-US" dirty="0"/>
              <a:t>What is maximum likelihood estimate of </a:t>
            </a:r>
            <a:r>
              <a:rPr lang="en-GB" dirty="0" err="1"/>
              <a:t>θ</a:t>
            </a:r>
            <a:r>
              <a:rPr lang="en-GB" dirty="0"/>
              <a:t>?</a:t>
            </a:r>
            <a:endParaRPr lang="en-US" dirty="0"/>
          </a:p>
          <a:p>
            <a:r>
              <a:rPr lang="en-US" dirty="0"/>
              <a:t>What if we toss in imaginary counts, V</a:t>
            </a:r>
            <a:r>
              <a:rPr lang="en-US" baseline="-25000" dirty="0"/>
              <a:t>H</a:t>
            </a:r>
            <a:r>
              <a:rPr lang="en-US" dirty="0"/>
              <a:t> = V</a:t>
            </a:r>
            <a:r>
              <a:rPr lang="en-US" baseline="-25000" dirty="0"/>
              <a:t>T</a:t>
            </a:r>
            <a:r>
              <a:rPr lang="en-US" dirty="0"/>
              <a:t> = 1?</a:t>
            </a:r>
          </a:p>
          <a:p>
            <a:pPr lvl="2"/>
            <a:r>
              <a:rPr lang="en-US" dirty="0"/>
              <a:t>i.e., effective N</a:t>
            </a:r>
            <a:r>
              <a:rPr lang="en-US" baseline="-25000" dirty="0"/>
              <a:t>T</a:t>
            </a:r>
            <a:r>
              <a:rPr lang="en-US" dirty="0"/>
              <a:t> = 2, N</a:t>
            </a:r>
            <a:r>
              <a:rPr lang="en-US" baseline="-25000" dirty="0"/>
              <a:t>H</a:t>
            </a:r>
            <a:r>
              <a:rPr lang="en-US" dirty="0"/>
              <a:t> = 1</a:t>
            </a:r>
          </a:p>
          <a:p>
            <a:r>
              <a:rPr lang="en-US" dirty="0"/>
              <a:t>What if we toss in imaginary counts, V</a:t>
            </a:r>
            <a:r>
              <a:rPr lang="en-US" baseline="-25000" dirty="0"/>
              <a:t>H</a:t>
            </a:r>
            <a:r>
              <a:rPr lang="en-US" dirty="0"/>
              <a:t> = V</a:t>
            </a:r>
            <a:r>
              <a:rPr lang="en-US" baseline="-25000" dirty="0"/>
              <a:t>T</a:t>
            </a:r>
            <a:r>
              <a:rPr lang="en-US" dirty="0"/>
              <a:t> = 2?</a:t>
            </a:r>
          </a:p>
          <a:p>
            <a:pPr lvl="2"/>
            <a:r>
              <a:rPr lang="en-US" dirty="0"/>
              <a:t>i.e., effective N</a:t>
            </a:r>
            <a:r>
              <a:rPr lang="en-US" baseline="-25000" dirty="0"/>
              <a:t>T</a:t>
            </a:r>
            <a:r>
              <a:rPr lang="en-US" dirty="0"/>
              <a:t> = 3, N</a:t>
            </a:r>
            <a:r>
              <a:rPr lang="en-US" baseline="-25000" dirty="0"/>
              <a:t>H</a:t>
            </a:r>
            <a:r>
              <a:rPr lang="en-US" dirty="0"/>
              <a:t> = 2</a:t>
            </a:r>
          </a:p>
          <a:p>
            <a:r>
              <a:rPr lang="en-US" dirty="0"/>
              <a:t>Imaginary counts smooth estimates to</a:t>
            </a:r>
            <a:br>
              <a:rPr lang="en-US" dirty="0"/>
            </a:br>
            <a:r>
              <a:rPr lang="en-US" dirty="0"/>
              <a:t>avoid bias by small data sets</a:t>
            </a:r>
          </a:p>
          <a:p>
            <a:r>
              <a:rPr lang="en-US" dirty="0"/>
              <a:t>Issue in text processing</a:t>
            </a:r>
          </a:p>
          <a:p>
            <a:pPr lvl="1"/>
            <a:r>
              <a:rPr lang="en-US" dirty="0"/>
              <a:t>Some words don’t appear in train</a:t>
            </a:r>
            <a:br>
              <a:rPr lang="en-US" dirty="0"/>
            </a:br>
            <a:r>
              <a:rPr lang="en-US" dirty="0"/>
              <a:t>corpus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mat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371443"/>
            <a:ext cx="3200400" cy="248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3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dirty="0"/>
              <a:t>Flipping A Biased Coin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you have a coin with an unknown bias, </a:t>
            </a:r>
            <a:br>
              <a:rPr lang="en-US" dirty="0"/>
            </a:br>
            <a:r>
              <a:rPr lang="el-GR" dirty="0"/>
              <a:t>θ </a:t>
            </a:r>
            <a:r>
              <a:rPr lang="en-US" dirty="0"/>
              <a:t>≡ P(head).</a:t>
            </a:r>
          </a:p>
          <a:p>
            <a:pPr marL="0" indent="0">
              <a:buNone/>
            </a:pPr>
            <a:r>
              <a:rPr lang="en-US" dirty="0"/>
              <a:t>You flip the coin multiple times and observe the outcome.</a:t>
            </a:r>
          </a:p>
          <a:p>
            <a:pPr marL="0" indent="0">
              <a:buNone/>
            </a:pPr>
            <a:r>
              <a:rPr lang="en-US" dirty="0"/>
              <a:t>From observations, you can infer the bias of the coin</a:t>
            </a:r>
          </a:p>
        </p:txBody>
      </p:sp>
    </p:spTree>
    <p:extLst>
      <p:ext uri="{BB962C8B-B14F-4D97-AF65-F5344CB8AC3E}">
        <p14:creationId xmlns:p14="http://schemas.microsoft.com/office/powerpoint/2010/main" val="1477202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Prediction Using Posterior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some sequence of </a:t>
            </a:r>
            <a:r>
              <a:rPr lang="en-US" i="1" dirty="0"/>
              <a:t>n </a:t>
            </a:r>
            <a:r>
              <a:rPr lang="en-US" dirty="0"/>
              <a:t>coin flips (e.g., HTTHH), what’s the probability of heads on the next flip?</a:t>
            </a:r>
          </a:p>
        </p:txBody>
      </p:sp>
      <p:pic>
        <p:nvPicPr>
          <p:cNvPr id="4" name="Picture 3" descr="Screen Shot 2012-09-17 at 10.14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2768600"/>
            <a:ext cx="8280400" cy="1727200"/>
          </a:xfrm>
          <a:prstGeom prst="rect">
            <a:avLst/>
          </a:prstGeom>
        </p:spPr>
      </p:pic>
      <p:pic>
        <p:nvPicPr>
          <p:cNvPr id="5" name="Picture 4" descr="Screen Shot 2012-09-17 at 9.14.3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0200"/>
            <a:ext cx="2324100" cy="271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29200" y="4826000"/>
            <a:ext cx="32801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/>
              </a:rPr>
              <a:t>expectation of a beta</a:t>
            </a:r>
          </a:p>
          <a:p>
            <a:r>
              <a:rPr lang="en-US" dirty="0">
                <a:solidFill>
                  <a:srgbClr val="7030A0"/>
                </a:solidFill>
                <a:latin typeface="Arial"/>
              </a:rPr>
              <a:t>distribution</a:t>
            </a:r>
            <a:endParaRPr lang="en-US" sz="2400" dirty="0">
              <a:solidFill>
                <a:srgbClr val="7030A0"/>
              </a:solidFill>
              <a:latin typeface="Arial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V="1">
            <a:off x="5105400" y="4597400"/>
            <a:ext cx="381000" cy="228600"/>
          </a:xfrm>
          <a:prstGeom prst="bentConnector3">
            <a:avLst/>
          </a:prstGeom>
          <a:ln>
            <a:solidFill>
              <a:srgbClr val="00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19888"/>
              </p:ext>
            </p:extLst>
          </p:nvPr>
        </p:nvGraphicFramePr>
        <p:xfrm>
          <a:off x="5181600" y="5816600"/>
          <a:ext cx="20320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Equation" r:id="rId5" imgW="2032000" imgH="660400" progId="Equation.DSMT4">
                  <p:embed/>
                </p:oleObj>
              </mc:Choice>
              <mc:Fallback>
                <p:oleObj name="Equation" r:id="rId5" imgW="2032000" imgH="660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81600" y="5816600"/>
                        <a:ext cx="20320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4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Beta prior on </a:t>
            </a:r>
            <a:r>
              <a:rPr lang="en-US" dirty="0" err="1"/>
              <a:t>θ</a:t>
            </a:r>
            <a:endParaRPr lang="en-US" dirty="0"/>
          </a:p>
          <a:p>
            <a:r>
              <a:rPr lang="en-US" dirty="0"/>
              <a:t>Bernoulli likelihood for </a:t>
            </a:r>
            <a:br>
              <a:rPr lang="en-US" dirty="0"/>
            </a:br>
            <a:r>
              <a:rPr lang="en-US" dirty="0"/>
              <a:t>observations</a:t>
            </a:r>
          </a:p>
          <a:p>
            <a:r>
              <a:rPr lang="en-US" dirty="0"/>
              <a:t>Beta posterior on </a:t>
            </a:r>
            <a:r>
              <a:rPr lang="en-US" dirty="0" err="1"/>
              <a:t>θ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Conjugate priors</a:t>
            </a:r>
          </a:p>
          <a:p>
            <a:pPr lvl="2"/>
            <a:r>
              <a:rPr lang="en-US" dirty="0"/>
              <a:t>The Beta distribution is the conjugate prior of a binomial or Bernoulli distribution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191750"/>
            <a:ext cx="2306880" cy="4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16238"/>
              </p:ext>
            </p:extLst>
          </p:nvPr>
        </p:nvGraphicFramePr>
        <p:xfrm>
          <a:off x="5410200" y="1555750"/>
          <a:ext cx="2019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0" name="Equation" r:id="rId4" imgW="2019300" imgH="304800" progId="Equation.DSMT4">
                  <p:embed/>
                </p:oleObj>
              </mc:Choice>
              <mc:Fallback>
                <p:oleObj name="Equation" r:id="rId4" imgW="2019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0200" y="1555750"/>
                        <a:ext cx="2019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970768"/>
              </p:ext>
            </p:extLst>
          </p:nvPr>
        </p:nvGraphicFramePr>
        <p:xfrm>
          <a:off x="5410200" y="3276600"/>
          <a:ext cx="3416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1" name="Equation" r:id="rId6" imgW="3416300" imgH="304800" progId="Equation.DSMT4">
                  <p:embed/>
                </p:oleObj>
              </mc:Choice>
              <mc:Fallback>
                <p:oleObj name="Equation" r:id="rId6" imgW="3416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0200" y="3276600"/>
                        <a:ext cx="3416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24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1262880" y="156977"/>
            <a:ext cx="6618240" cy="6480680"/>
          </a:xfrm>
          <a:prstGeom prst="roundRect">
            <a:avLst>
              <a:gd name="adj" fmla="val 1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en-US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520" y="61927"/>
            <a:ext cx="6168960" cy="6739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67507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Conjugate Mixtures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a distribution Q is a conjugate prior for likelihood R, then so is a distribution that is a mixture of Q’s.</a:t>
            </a:r>
          </a:p>
          <a:p>
            <a:r>
              <a:rPr lang="en-US" dirty="0"/>
              <a:t>E.g., mixture of Betas</a:t>
            </a:r>
          </a:p>
          <a:p>
            <a:endParaRPr lang="en-US" dirty="0"/>
          </a:p>
          <a:p>
            <a:r>
              <a:rPr lang="en-US" dirty="0"/>
              <a:t>After observing 20 heads and 10 tails:</a:t>
            </a:r>
          </a:p>
        </p:txBody>
      </p:sp>
      <p:pic>
        <p:nvPicPr>
          <p:cNvPr id="7" name="Picture 6" descr="fig5.10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127" y="4114800"/>
            <a:ext cx="3270873" cy="2692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348336" y="6581001"/>
            <a:ext cx="25190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Arial"/>
              </a:rPr>
              <a:t>Example from Murphy (Fig 5.10)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321275"/>
              </p:ext>
            </p:extLst>
          </p:nvPr>
        </p:nvGraphicFramePr>
        <p:xfrm>
          <a:off x="1092200" y="3200400"/>
          <a:ext cx="4775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name="Equation" r:id="rId5" imgW="4775200" imgH="292100" progId="Equation.DSMT4">
                  <p:embed/>
                </p:oleObj>
              </mc:Choice>
              <mc:Fallback>
                <p:oleObj name="Equation" r:id="rId5" imgW="4775200" imgH="29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2200" y="3200400"/>
                        <a:ext cx="4775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102514"/>
              </p:ext>
            </p:extLst>
          </p:nvPr>
        </p:nvGraphicFramePr>
        <p:xfrm>
          <a:off x="1092200" y="4572000"/>
          <a:ext cx="39497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name="Equation" r:id="rId7" imgW="3949700" imgH="673100" progId="Equation.DSMT4">
                  <p:embed/>
                </p:oleObj>
              </mc:Choice>
              <mc:Fallback>
                <p:oleObj name="Equation" r:id="rId7" imgW="3949700" imgH="673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2200" y="4572000"/>
                        <a:ext cx="39497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469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Dirichlet</a:t>
            </a:r>
            <a:r>
              <a:rPr lang="en-US" dirty="0"/>
              <a:t>-Multinomial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been talking about the Beta-Binomial model</a:t>
            </a:r>
          </a:p>
          <a:p>
            <a:pPr lvl="1"/>
            <a:r>
              <a:rPr lang="en-US" dirty="0"/>
              <a:t>Observations are binary, 1-of-2 possibilities</a:t>
            </a:r>
          </a:p>
          <a:p>
            <a:r>
              <a:rPr lang="en-US" dirty="0"/>
              <a:t>What if observations are 1-of-</a:t>
            </a:r>
            <a:r>
              <a:rPr lang="en-US" i="1" dirty="0"/>
              <a:t>K</a:t>
            </a:r>
            <a:r>
              <a:rPr lang="en-US" dirty="0"/>
              <a:t> possibilities?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sided dice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English words</a:t>
            </a:r>
          </a:p>
          <a:p>
            <a:pPr lvl="1"/>
            <a:r>
              <a:rPr lang="en-US" i="1" dirty="0"/>
              <a:t>K</a:t>
            </a:r>
            <a:r>
              <a:rPr lang="en-US" dirty="0"/>
              <a:t> nationalities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88127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Multinomial RV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Variable X with values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endParaRPr lang="en-US" baseline="-25000" dirty="0"/>
          </a:p>
          <a:p>
            <a:endParaRPr lang="en-US" baseline="-25000" dirty="0"/>
          </a:p>
          <a:p>
            <a:endParaRPr lang="en-US" dirty="0"/>
          </a:p>
          <a:p>
            <a:r>
              <a:rPr lang="en-US" dirty="0"/>
              <a:t>Likelihood, given </a:t>
            </a:r>
            <a:r>
              <a:rPr lang="en-US" dirty="0" err="1"/>
              <a:t>N</a:t>
            </a:r>
            <a:r>
              <a:rPr lang="en-US" baseline="-25000" dirty="0" err="1"/>
              <a:t>k</a:t>
            </a:r>
            <a:r>
              <a:rPr lang="en-US" dirty="0"/>
              <a:t> observations of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:</a:t>
            </a:r>
          </a:p>
          <a:p>
            <a:endParaRPr lang="en-US" baseline="-25000" dirty="0"/>
          </a:p>
          <a:p>
            <a:endParaRPr lang="en-US" baseline="-25000" dirty="0"/>
          </a:p>
          <a:p>
            <a:r>
              <a:rPr lang="en-US" dirty="0"/>
              <a:t>Analogous to binomial draw</a:t>
            </a:r>
          </a:p>
          <a:p>
            <a:r>
              <a:rPr lang="el-GR" dirty="0"/>
              <a:t>θ</a:t>
            </a:r>
            <a:r>
              <a:rPr lang="en-US" dirty="0"/>
              <a:t> specifies a probability mass function (</a:t>
            </a:r>
            <a:r>
              <a:rPr lang="en-US" dirty="0" err="1"/>
              <a:t>pmf</a:t>
            </a:r>
            <a:r>
              <a:rPr lang="en-US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688465"/>
              </p:ext>
            </p:extLst>
          </p:nvPr>
        </p:nvGraphicFramePr>
        <p:xfrm>
          <a:off x="501650" y="2286000"/>
          <a:ext cx="15113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4" name="Equation" r:id="rId3" imgW="1511300" imgH="304800" progId="Equation.DSMT4">
                  <p:embed/>
                </p:oleObj>
              </mc:Choice>
              <mc:Fallback>
                <p:oleObj name="Equation" r:id="rId3" imgW="1511300" imgH="304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1650" y="2286000"/>
                        <a:ext cx="15113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177409"/>
              </p:ext>
            </p:extLst>
          </p:nvPr>
        </p:nvGraphicFramePr>
        <p:xfrm>
          <a:off x="3187700" y="2057400"/>
          <a:ext cx="901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5" imgW="901700" imgH="698500" progId="Equation.DSMT4">
                  <p:embed/>
                </p:oleObj>
              </mc:Choice>
              <mc:Fallback>
                <p:oleObj name="Equation" r:id="rId5" imgW="901700" imgH="698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7700" y="2057400"/>
                        <a:ext cx="901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71" y="3733800"/>
            <a:ext cx="2249129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506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Dirichlet</a:t>
            </a:r>
            <a:r>
              <a:rPr lang="en-US" dirty="0"/>
              <a:t>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1371604"/>
            <a:ext cx="8382000" cy="4952996"/>
          </a:xfrm>
        </p:spPr>
        <p:txBody>
          <a:bodyPr>
            <a:normAutofit/>
          </a:bodyPr>
          <a:lstStyle/>
          <a:p>
            <a:r>
              <a:rPr lang="en-US" dirty="0"/>
              <a:t>The conjugate prior of a multinomial likelihood</a:t>
            </a:r>
          </a:p>
          <a:p>
            <a:endParaRPr lang="en-US" dirty="0"/>
          </a:p>
          <a:p>
            <a:r>
              <a:rPr lang="en-US" dirty="0"/>
              <a:t>… for </a:t>
            </a:r>
            <a:r>
              <a:rPr lang="en-US" dirty="0" err="1"/>
              <a:t>θ</a:t>
            </a:r>
            <a:r>
              <a:rPr lang="en-US" dirty="0"/>
              <a:t> in K-dimensional probability simplex,</a:t>
            </a:r>
            <a:br>
              <a:rPr lang="en-US" dirty="0"/>
            </a:br>
            <a:r>
              <a:rPr lang="en-US" dirty="0"/>
              <a:t>    0 otherwise</a:t>
            </a:r>
          </a:p>
          <a:p>
            <a:r>
              <a:rPr lang="en-US" dirty="0" err="1"/>
              <a:t>Dirichlet</a:t>
            </a:r>
            <a:r>
              <a:rPr lang="en-US" dirty="0"/>
              <a:t> is a distribution over probability mass functions (</a:t>
            </a:r>
            <a:r>
              <a:rPr lang="en-US" dirty="0" err="1"/>
              <a:t>pmfs</a:t>
            </a:r>
            <a:r>
              <a:rPr lang="en-US" dirty="0"/>
              <a:t>)</a:t>
            </a:r>
          </a:p>
          <a:p>
            <a:br>
              <a:rPr lang="en-US" dirty="0"/>
            </a:br>
            <a:r>
              <a:rPr lang="en-US" dirty="0"/>
              <a:t>Compare {</a:t>
            </a:r>
            <a:r>
              <a:rPr lang="en-US" b="0" dirty="0"/>
              <a:t>α</a:t>
            </a:r>
            <a:r>
              <a:rPr lang="en-US" baseline="-25000" dirty="0"/>
              <a:t>k</a:t>
            </a:r>
            <a:r>
              <a:rPr lang="en-US" dirty="0"/>
              <a:t>} to</a:t>
            </a:r>
            <a:br>
              <a:rPr lang="en-US" dirty="0"/>
            </a:br>
            <a:r>
              <a:rPr lang="en-US" dirty="0"/>
              <a:t>V</a:t>
            </a:r>
            <a:r>
              <a:rPr lang="en-US" baseline="-25000" dirty="0"/>
              <a:t>H</a:t>
            </a:r>
            <a:r>
              <a:rPr lang="en-US" dirty="0"/>
              <a:t> and V</a:t>
            </a:r>
            <a:r>
              <a:rPr lang="en-US" baseline="-25000" dirty="0"/>
              <a:t>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1828800"/>
            <a:ext cx="3326279" cy="825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673600"/>
            <a:ext cx="5397500" cy="1955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4600" y="6629400"/>
            <a:ext cx="2835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  <a:latin typeface="Arial"/>
              </a:rPr>
              <a:t>From </a:t>
            </a:r>
            <a:r>
              <a:rPr lang="en-US" sz="1200" dirty="0" err="1">
                <a:solidFill>
                  <a:srgbClr val="7030A0"/>
                </a:solidFill>
                <a:latin typeface="Arial"/>
              </a:rPr>
              <a:t>Frigyik</a:t>
            </a:r>
            <a:r>
              <a:rPr lang="en-US" sz="1200" dirty="0">
                <a:solidFill>
                  <a:srgbClr val="7030A0"/>
                </a:solidFill>
                <a:latin typeface="Arial"/>
              </a:rPr>
              <a:t>, </a:t>
            </a:r>
            <a:r>
              <a:rPr lang="en-US" sz="1200" dirty="0" err="1">
                <a:solidFill>
                  <a:srgbClr val="7030A0"/>
                </a:solidFill>
                <a:latin typeface="Arial"/>
              </a:rPr>
              <a:t>Kapila</a:t>
            </a:r>
            <a:r>
              <a:rPr lang="en-US" sz="1200" dirty="0">
                <a:solidFill>
                  <a:srgbClr val="7030A0"/>
                </a:solidFill>
                <a:latin typeface="Arial"/>
              </a:rPr>
              <a:t>, &amp; Gupta (2010) </a:t>
            </a:r>
          </a:p>
        </p:txBody>
      </p:sp>
    </p:spTree>
    <p:extLst>
      <p:ext uri="{BB962C8B-B14F-4D97-AF65-F5344CB8AC3E}">
        <p14:creationId xmlns:p14="http://schemas.microsoft.com/office/powerpoint/2010/main" val="20846178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Bayes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generative model for multinomial</a:t>
                </a:r>
              </a:p>
              <a:p>
                <a:r>
                  <a:rPr lang="en-US" dirty="0"/>
                  <a:t>One of K alternatives is chosen by drawing alternative k with probability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r>
                  <a:rPr lang="en-US" dirty="0"/>
                  <a:t>But when we have uncertainty in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, we must draw a </a:t>
                </a:r>
                <a:r>
                  <a:rPr lang="en-US" dirty="0" err="1"/>
                  <a:t>pmf</a:t>
                </a:r>
                <a:r>
                  <a:rPr lang="en-US" dirty="0"/>
                  <a:t>  from {</a:t>
                </a:r>
                <a:r>
                  <a:rPr lang="en-US" b="0" dirty="0"/>
                  <a:t>α</a:t>
                </a:r>
                <a:r>
                  <a:rPr lang="en-US" baseline="-25000" dirty="0"/>
                  <a:t>k</a:t>
                </a:r>
                <a:r>
                  <a:rPr lang="en-US" dirty="0"/>
                  <a:t>}</a:t>
                </a:r>
                <a:endParaRPr lang="en-US" baseline="-250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455" t="-1604" r="-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336365"/>
              </p:ext>
            </p:extLst>
          </p:nvPr>
        </p:nvGraphicFramePr>
        <p:xfrm>
          <a:off x="2725738" y="4859338"/>
          <a:ext cx="3536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1" name="Equation" r:id="rId4" imgW="1244600" imgH="254000" progId="Equation.DSMT4">
                  <p:embed/>
                </p:oleObj>
              </mc:Choice>
              <mc:Fallback>
                <p:oleObj name="Equation" r:id="rId4" imgW="12446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25738" y="4859338"/>
                        <a:ext cx="353695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81400" y="5943600"/>
            <a:ext cx="22375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Arial"/>
              </a:rPr>
              <a:t>Parameters</a:t>
            </a:r>
            <a:r>
              <a:rPr lang="en-US" dirty="0">
                <a:solidFill>
                  <a:srgbClr val="7030A0"/>
                </a:solidFill>
                <a:latin typeface="Arial"/>
              </a:rPr>
              <a:t> of</a:t>
            </a:r>
          </a:p>
          <a:p>
            <a:r>
              <a:rPr lang="en-US" sz="2400" dirty="0">
                <a:solidFill>
                  <a:srgbClr val="7030A0"/>
                </a:solidFill>
                <a:latin typeface="Arial"/>
              </a:rPr>
              <a:t>multinomial</a:t>
            </a:r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H="1" flipV="1">
            <a:off x="4572000" y="5562600"/>
            <a:ext cx="128156" cy="381000"/>
          </a:xfrm>
          <a:prstGeom prst="straightConnector1">
            <a:avLst/>
          </a:prstGeom>
          <a:ln>
            <a:solidFill>
              <a:srgbClr val="9B009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362200" y="5562600"/>
            <a:ext cx="457200" cy="381000"/>
          </a:xfrm>
          <a:prstGeom prst="straightConnector1">
            <a:avLst/>
          </a:prstGeom>
          <a:ln>
            <a:solidFill>
              <a:srgbClr val="9B009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000" y="5939135"/>
            <a:ext cx="2716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7030A0"/>
                </a:solidFill>
                <a:latin typeface="Arial"/>
              </a:rPr>
              <a:t>Hyperparameters</a:t>
            </a:r>
            <a:endParaRPr lang="en-US" dirty="0">
              <a:solidFill>
                <a:srgbClr val="7030A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3255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you have a parameter you don’t know, instead of arbitrarily picking a value for that parameter, pick a </a:t>
            </a:r>
            <a:r>
              <a:rPr lang="en-US" i="1" dirty="0"/>
              <a:t>distribution</a:t>
            </a:r>
            <a:r>
              <a:rPr lang="en-US" dirty="0"/>
              <a:t>.</a:t>
            </a:r>
          </a:p>
          <a:p>
            <a:r>
              <a:rPr lang="en-US" dirty="0"/>
              <a:t>Weaker assumption than selecting parameter value.</a:t>
            </a:r>
          </a:p>
          <a:p>
            <a:r>
              <a:rPr lang="en-US" dirty="0"/>
              <a:t>Requires </a:t>
            </a:r>
            <a:r>
              <a:rPr lang="en-US" dirty="0" err="1"/>
              <a:t>hyperparameters</a:t>
            </a:r>
            <a:r>
              <a:rPr lang="en-US" dirty="0"/>
              <a:t> (</a:t>
            </a:r>
            <a:r>
              <a:rPr lang="en-US" dirty="0" err="1"/>
              <a:t>hyper</a:t>
            </a:r>
            <a:r>
              <a:rPr lang="en-US" baseline="30000" dirty="0" err="1"/>
              <a:t>n</a:t>
            </a:r>
            <a:r>
              <a:rPr lang="en-US" dirty="0" err="1"/>
              <a:t>parameters</a:t>
            </a:r>
            <a:r>
              <a:rPr lang="en-US" dirty="0"/>
              <a:t>), but results are typically less sensitive to </a:t>
            </a:r>
            <a:r>
              <a:rPr lang="en-US" dirty="0" err="1"/>
              <a:t>hyper</a:t>
            </a:r>
            <a:r>
              <a:rPr lang="en-US" baseline="30000" dirty="0" err="1"/>
              <a:t>n</a:t>
            </a:r>
            <a:r>
              <a:rPr lang="en-US" dirty="0" err="1"/>
              <a:t>parameters</a:t>
            </a:r>
            <a:r>
              <a:rPr lang="en-US" dirty="0"/>
              <a:t> than hyper</a:t>
            </a:r>
            <a:r>
              <a:rPr lang="en-US" baseline="30000" dirty="0"/>
              <a:t>n-1</a:t>
            </a:r>
            <a:r>
              <a:rPr lang="en-US" dirty="0"/>
              <a:t>parameters</a:t>
            </a:r>
          </a:p>
        </p:txBody>
      </p:sp>
    </p:spTree>
    <p:extLst>
      <p:ext uri="{BB962C8B-B14F-4D97-AF65-F5344CB8AC3E}">
        <p14:creationId xmlns:p14="http://schemas.microsoft.com/office/powerpoint/2010/main" val="9881106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Of Hierarchical Bayes:</a:t>
            </a:r>
            <a:br>
              <a:rPr lang="en-US" dirty="0"/>
            </a:br>
            <a:r>
              <a:rPr lang="en-US" dirty="0"/>
              <a:t>Modeling Student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 data from S students on performance on N test items.  </a:t>
            </a:r>
          </a:p>
          <a:p>
            <a:r>
              <a:rPr lang="en-US" dirty="0"/>
              <a:t>There is variability from student-to-student and from item-to-item</a:t>
            </a:r>
          </a:p>
        </p:txBody>
      </p:sp>
      <p:pic>
        <p:nvPicPr>
          <p:cNvPr id="4" name="Picture 3" descr="itemHistogra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14800"/>
            <a:ext cx="4254500" cy="2291422"/>
          </a:xfrm>
          <a:prstGeom prst="rect">
            <a:avLst/>
          </a:prstGeom>
        </p:spPr>
      </p:pic>
      <p:pic>
        <p:nvPicPr>
          <p:cNvPr id="6" name="Picture 5" descr="studentHistogra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038600"/>
            <a:ext cx="4220043" cy="22960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3657600"/>
            <a:ext cx="3108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</a:rPr>
              <a:t>student distribution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3733800"/>
            <a:ext cx="2595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Arial"/>
              </a:rPr>
              <a:t>item distribution</a:t>
            </a:r>
          </a:p>
        </p:txBody>
      </p:sp>
    </p:spTree>
    <p:extLst>
      <p:ext uri="{BB962C8B-B14F-4D97-AF65-F5344CB8AC3E}">
        <p14:creationId xmlns:p14="http://schemas.microsoft.com/office/powerpoint/2010/main" val="81500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Sequence of observations</a:t>
                </a:r>
              </a:p>
              <a:p>
                <a:pPr lvl="1"/>
                <a:r>
                  <a:rPr lang="en-US" dirty="0"/>
                  <a:t>H T T H T T T H</a:t>
                </a:r>
              </a:p>
              <a:p>
                <a:r>
                  <a:rPr lang="en-US" dirty="0"/>
                  <a:t>What’s a good guess for the bias of the coin,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𝟑𝟕𝟓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about this sequence?</a:t>
                </a:r>
              </a:p>
              <a:p>
                <a:pPr lvl="1"/>
                <a:r>
                  <a:rPr lang="en-US" dirty="0"/>
                  <a:t>T T T T T H H H</a:t>
                </a:r>
              </a:p>
              <a:p>
                <a:r>
                  <a:rPr lang="en-US" dirty="0"/>
                  <a:t>What assumption makes order unimportant?</a:t>
                </a:r>
              </a:p>
              <a:p>
                <a:pPr lvl="1"/>
                <a:r>
                  <a:rPr lang="en-US" dirty="0"/>
                  <a:t>Independent Identically Distributed (IID) draws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2139" b="-2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2564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838200"/>
          </a:xfrm>
        </p:spPr>
        <p:txBody>
          <a:bodyPr/>
          <a:lstStyle/>
          <a:p>
            <a:r>
              <a:rPr lang="en-US" dirty="0"/>
              <a:t>Item-Response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Parameters for</a:t>
                </a:r>
              </a:p>
              <a:p>
                <a:pPr lvl="1"/>
                <a:r>
                  <a:rPr lang="en-US" dirty="0"/>
                  <a:t>Student ability</a:t>
                </a:r>
              </a:p>
              <a:p>
                <a:pPr lvl="1"/>
                <a:r>
                  <a:rPr lang="en-US" dirty="0"/>
                  <a:t>Item difficulty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𝑐𝑜𝑟𝑟𝑒𝑐𝑡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panose="02040503050406030204" pitchFamily="18" charset="0"/>
                      </a:rPr>
                      <m:t>logistic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Ability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i="1" dirty="0" err="1" smtClean="0">
                        <a:latin typeface="Cambria Math" panose="02040503050406030204" pitchFamily="18" charset="0"/>
                      </a:rPr>
                      <m:t>Difficulty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Need different ability parameters for each student, difficulty parameters for each item</a:t>
                </a:r>
              </a:p>
              <a:p>
                <a:r>
                  <a:rPr lang="en-US" dirty="0"/>
                  <a:t>But can we benefit from the fact that students in the population share some characteristics, and likewise for items?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03" t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39800"/>
            <a:ext cx="2873809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01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Event Likelihood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3" y="2438400"/>
            <a:ext cx="83820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Independent events -&gt;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Related to binomial distribution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  <a:p>
            <a:r>
              <a:rPr lang="en-US" dirty="0"/>
              <a:t>N</a:t>
            </a:r>
            <a:r>
              <a:rPr lang="en-US" baseline="-25000" dirty="0"/>
              <a:t>H</a:t>
            </a:r>
            <a:r>
              <a:rPr lang="en-US" dirty="0"/>
              <a:t> and N</a:t>
            </a:r>
            <a:r>
              <a:rPr lang="en-US" baseline="-25000" dirty="0"/>
              <a:t>T</a:t>
            </a:r>
            <a:r>
              <a:rPr lang="en-US" dirty="0"/>
              <a:t> are </a:t>
            </a:r>
            <a:r>
              <a:rPr lang="en-US" i="1" dirty="0"/>
              <a:t>sufficient statistics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51913"/>
              </p:ext>
            </p:extLst>
          </p:nvPr>
        </p:nvGraphicFramePr>
        <p:xfrm>
          <a:off x="2835564" y="990600"/>
          <a:ext cx="3336636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4" name="Equation" r:id="rId4" imgW="1079500" imgH="419100" progId="Equation.DSMT4">
                  <p:embed/>
                </p:oleObj>
              </mc:Choice>
              <mc:Fallback>
                <p:oleObj name="Equation" r:id="rId4" imgW="10795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35564" y="990600"/>
                        <a:ext cx="3336636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314289"/>
              </p:ext>
            </p:extLst>
          </p:nvPr>
        </p:nvGraphicFramePr>
        <p:xfrm>
          <a:off x="3009900" y="283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5" name="Equation" r:id="rId6" imgW="114300" imgH="165100" progId="Equation.DSMT4">
                  <p:embed/>
                </p:oleObj>
              </mc:Choice>
              <mc:Fallback>
                <p:oleObj name="Equation" r:id="rId6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9900" y="283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52232"/>
              </p:ext>
            </p:extLst>
          </p:nvPr>
        </p:nvGraphicFramePr>
        <p:xfrm>
          <a:off x="3009900" y="283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Equation" r:id="rId8" imgW="114300" imgH="165100" progId="Equation.DSMT4">
                  <p:embed/>
                </p:oleObj>
              </mc:Choice>
              <mc:Fallback>
                <p:oleObj name="Equation" r:id="rId8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09900" y="283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4808226"/>
              </p:ext>
            </p:extLst>
          </p:nvPr>
        </p:nvGraphicFramePr>
        <p:xfrm>
          <a:off x="1905000" y="2986314"/>
          <a:ext cx="5334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9" imgW="3302000" imgH="330200" progId="Equation.DSMT4">
                  <p:embed/>
                </p:oleObj>
              </mc:Choice>
              <mc:Fallback>
                <p:oleObj name="Equation" r:id="rId9" imgW="3302000" imgH="330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5000" y="2986314"/>
                        <a:ext cx="53340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26454"/>
              </p:ext>
            </p:extLst>
          </p:nvPr>
        </p:nvGraphicFramePr>
        <p:xfrm>
          <a:off x="1447800" y="4445000"/>
          <a:ext cx="6128908" cy="1275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11" imgW="4330700" imgH="901700" progId="Equation.DSMT4">
                  <p:embed/>
                </p:oleObj>
              </mc:Choice>
              <mc:Fallback>
                <p:oleObj name="Equation" r:id="rId11" imgW="4330700" imgH="901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47800" y="4445000"/>
                        <a:ext cx="6128908" cy="1275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583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Likelihood Estimation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3" y="2438400"/>
                <a:ext cx="8382000" cy="4191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Max likelihood estimator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𝐚𝐫𝐠𝐦𝐚𝐱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  <m:r>
                            <a:rPr lang="en-US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b="1" dirty="0"/>
              </a:p>
              <a:p>
                <a:endParaRPr lang="en-US" dirty="0"/>
              </a:p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br>
                  <a:rPr lang="en-US" i="1" dirty="0">
                    <a:solidFill>
                      <a:schemeClr val="tx1"/>
                    </a:solidFill>
                    <a:latin typeface="Cambria Math" panose="02040503050406030204" pitchFamily="18" charset="0"/>
                  </a:rPr>
                </a:br>
                <a:endParaRPr lang="en-US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3" y="2438400"/>
                <a:ext cx="8382000" cy="4191000"/>
              </a:xfrm>
              <a:blipFill>
                <a:blip r:embed="rId4"/>
                <a:stretch>
                  <a:fillRect l="-455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009900" y="283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5" imgW="114300" imgH="165100" progId="Equation.DSMT4">
                  <p:embed/>
                </p:oleObj>
              </mc:Choice>
              <mc:Fallback>
                <p:oleObj name="Equation" r:id="rId5" imgW="114300" imgH="16510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9900" y="283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009900" y="28321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09900" y="28321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6DCE9C-8E04-644A-9B3E-C85ED4237A74}"/>
                  </a:ext>
                </a:extLst>
              </p:cNvPr>
              <p:cNvSpPr txBox="1"/>
              <p:nvPr/>
            </p:nvSpPr>
            <p:spPr>
              <a:xfrm>
                <a:off x="1339673" y="1351114"/>
                <a:ext cx="6464654" cy="5936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𝑯𝑯𝑻𝑯𝑻𝑻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…|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d>
                        </m:e>
                        <m:sup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6DCE9C-8E04-644A-9B3E-C85ED423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9673" y="1351114"/>
                <a:ext cx="6464654" cy="593624"/>
              </a:xfrm>
              <a:prstGeom prst="rect">
                <a:avLst/>
              </a:prstGeom>
              <a:blipFill>
                <a:blip r:embed="rId8"/>
                <a:stretch>
                  <a:fillRect b="-22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91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6481" y="152400"/>
            <a:ext cx="8226720" cy="1061392"/>
          </a:xfrm>
        </p:spPr>
        <p:txBody>
          <a:bodyPr/>
          <a:lstStyle/>
          <a:p>
            <a:pPr>
              <a:lnSpc>
                <a:spcPct val="81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n-GB" dirty="0"/>
              <a:t>Bayesian Hypothesis Evaluation:</a:t>
            </a:r>
            <a:br>
              <a:rPr lang="en-GB" dirty="0"/>
            </a:br>
            <a:r>
              <a:rPr lang="en-GB" dirty="0"/>
              <a:t>Two Alternatives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56481" y="1371600"/>
            <a:ext cx="8226720" cy="5257799"/>
          </a:xfrm>
        </p:spPr>
        <p:txBody>
          <a:bodyPr>
            <a:normAutofit fontScale="92500" lnSpcReduction="10000"/>
          </a:bodyPr>
          <a:lstStyle/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Two hypotheses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h</a:t>
            </a:r>
            <a:r>
              <a:rPr lang="en-GB" sz="2500" baseline="-33000" dirty="0">
                <a:cs typeface="Arial" charset="0"/>
              </a:rPr>
              <a:t>0</a:t>
            </a:r>
            <a:r>
              <a:rPr lang="en-GB" dirty="0"/>
              <a:t>: </a:t>
            </a:r>
            <a:r>
              <a:rPr lang="en-GB" dirty="0" err="1">
                <a:cs typeface="Arial" charset="0"/>
              </a:rPr>
              <a:t>θ</a:t>
            </a:r>
            <a:r>
              <a:rPr lang="en-GB" dirty="0">
                <a:cs typeface="Arial" charset="0"/>
              </a:rPr>
              <a:t>=.5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h</a:t>
            </a:r>
            <a:r>
              <a:rPr lang="en-GB" sz="2500" baseline="-33000" dirty="0">
                <a:cs typeface="Arial" charset="0"/>
              </a:rPr>
              <a:t>1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θ</a:t>
            </a:r>
            <a:r>
              <a:rPr lang="en-GB" dirty="0">
                <a:cs typeface="Arial" charset="0"/>
              </a:rPr>
              <a:t>=.9 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>
              <a:cs typeface="Arial" charset="0"/>
            </a:endParaRP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endParaRPr lang="en-GB" dirty="0">
              <a:cs typeface="Arial" charset="0"/>
            </a:endParaRPr>
          </a:p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Role of priors diminishes as number of flips increases</a:t>
            </a:r>
          </a:p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Note weirdness that each hypothesis has an associated probability, and each hypothesis specifies a probability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probabilities of probabilities!  or degree of belief in coin bias</a:t>
            </a:r>
          </a:p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Setting prior to zero -&gt; narrowing hypothesis space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5120" y="1362927"/>
            <a:ext cx="2255040" cy="4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5120" y="2971800"/>
            <a:ext cx="2782080" cy="682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6720" y="2050711"/>
            <a:ext cx="2393280" cy="7085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524000" y="3195935"/>
            <a:ext cx="2963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sz="2400" dirty="0">
                <a:solidFill>
                  <a:srgbClr val="FF0000"/>
                </a:solidFill>
              </a:rPr>
              <a:t>ypothesis, not head!</a:t>
            </a:r>
          </a:p>
        </p:txBody>
      </p:sp>
      <p:cxnSp>
        <p:nvCxnSpPr>
          <p:cNvPr id="4" name="Curved Connector 3"/>
          <p:cNvCxnSpPr/>
          <p:nvPr/>
        </p:nvCxnSpPr>
        <p:spPr>
          <a:xfrm rot="16200000" flipV="1">
            <a:off x="1028700" y="2933700"/>
            <a:ext cx="609600" cy="381000"/>
          </a:xfrm>
          <a:prstGeom prst="curvedConnector3">
            <a:avLst/>
          </a:prstGeom>
          <a:ln>
            <a:solidFill>
              <a:srgbClr val="FF0000"/>
            </a:solidFill>
            <a:tailEnd type="arrow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033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Bayesian Hypothesis Evaluation:</a:t>
            </a:r>
            <a:br>
              <a:rPr lang="en-US" dirty="0"/>
            </a:br>
            <a:r>
              <a:rPr lang="en-US" dirty="0"/>
              <a:t>Many Alternatives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11 hypotheses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h</a:t>
            </a:r>
            <a:r>
              <a:rPr lang="en-GB" sz="2500" baseline="-33000" dirty="0">
                <a:cs typeface="Arial" charset="0"/>
              </a:rPr>
              <a:t>0</a:t>
            </a:r>
            <a:r>
              <a:rPr lang="en-GB" dirty="0"/>
              <a:t>: </a:t>
            </a:r>
            <a:r>
              <a:rPr lang="en-GB" dirty="0" err="1">
                <a:cs typeface="Arial" charset="0"/>
              </a:rPr>
              <a:t>θ</a:t>
            </a:r>
            <a:r>
              <a:rPr lang="en-GB" dirty="0">
                <a:cs typeface="Arial" charset="0"/>
              </a:rPr>
              <a:t>=0.0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h</a:t>
            </a:r>
            <a:r>
              <a:rPr lang="en-GB" sz="2500" baseline="-33000" dirty="0">
                <a:cs typeface="Arial" charset="0"/>
              </a:rPr>
              <a:t>1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θ</a:t>
            </a:r>
            <a:r>
              <a:rPr lang="en-GB" dirty="0">
                <a:cs typeface="Arial" charset="0"/>
              </a:rPr>
              <a:t>=0.1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…</a:t>
            </a:r>
          </a:p>
          <a:p>
            <a:pPr lvl="2" indent="0">
              <a:buFont typeface="Symbol" pitchFamily="18" charset="2"/>
              <a:buChar char=""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>
                <a:cs typeface="Arial" charset="0"/>
              </a:rPr>
              <a:t> h</a:t>
            </a:r>
            <a:r>
              <a:rPr lang="en-GB" sz="2500" baseline="-33000" dirty="0">
                <a:cs typeface="Arial" charset="0"/>
              </a:rPr>
              <a:t>10</a:t>
            </a:r>
            <a:r>
              <a:rPr lang="en-GB" dirty="0">
                <a:cs typeface="Arial" charset="0"/>
              </a:rPr>
              <a:t>: </a:t>
            </a:r>
            <a:r>
              <a:rPr lang="en-GB" dirty="0" err="1">
                <a:cs typeface="Arial" charset="0"/>
              </a:rPr>
              <a:t>θ</a:t>
            </a:r>
            <a:r>
              <a:rPr lang="en-GB" dirty="0">
                <a:cs typeface="Arial" charset="0"/>
              </a:rPr>
              <a:t>=1.0</a:t>
            </a:r>
          </a:p>
          <a:p>
            <a:pPr lvl="1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Uniform priors</a:t>
            </a:r>
          </a:p>
          <a:p>
            <a:pPr lvl="2"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dirty="0"/>
              <a:t>P(h</a:t>
            </a:r>
            <a:r>
              <a:rPr lang="en-GB" sz="2400" baseline="-33000" dirty="0">
                <a:cs typeface="Arial" charset="0"/>
              </a:rPr>
              <a:t>i</a:t>
            </a:r>
            <a:r>
              <a:rPr lang="en-GB" dirty="0"/>
              <a:t>) = 1/11</a:t>
            </a:r>
          </a:p>
        </p:txBody>
      </p:sp>
    </p:spTree>
    <p:extLst>
      <p:ext uri="{BB962C8B-B14F-4D97-AF65-F5344CB8AC3E}">
        <p14:creationId xmlns:p14="http://schemas.microsoft.com/office/powerpoint/2010/main" val="149613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imulate_coin_flip_discret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33400"/>
            <a:ext cx="6928622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18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dirty="0"/>
              <a:t>MATLAB Code</a:t>
            </a:r>
          </a:p>
        </p:txBody>
      </p:sp>
      <p:pic>
        <p:nvPicPr>
          <p:cNvPr id="7" name="Picture 6" descr="Screen Shot 2012-09-17 at 4.14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24162" cy="653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11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7030A0"/>
            </a:solidFill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DEFAUL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err="1" smtClean="0">
            <a:solidFill>
              <a:srgbClr val="7030A0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Default2014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1"/>
          </a:solidFill>
        </a:ln>
      </a:spPr>
      <a:bodyPr rtlCol="0" anchor="ctr"/>
      <a:lstStyle>
        <a:defPPr algn="ctr">
          <a:defRPr sz="2800" dirty="0" smtClean="0">
            <a:solidFill>
              <a:srgbClr val="7030A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3100" b="1" dirty="0">
            <a:solidFill>
              <a:srgbClr val="0F6FC6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DEFAULT.thmx</Template>
  <TotalTime>5306</TotalTime>
  <Words>930</Words>
  <Application>Microsoft Macintosh PowerPoint</Application>
  <PresentationFormat>On-screen Show (4:3)</PresentationFormat>
  <Paragraphs>182</Paragraphs>
  <Slides>30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ＭＳ Ｐゴシック</vt:lpstr>
      <vt:lpstr>Arial</vt:lpstr>
      <vt:lpstr>Calibri</vt:lpstr>
      <vt:lpstr>Cambria Math</vt:lpstr>
      <vt:lpstr>Lucida Sans Unicode</vt:lpstr>
      <vt:lpstr>StarSymbol</vt:lpstr>
      <vt:lpstr>Symbol</vt:lpstr>
      <vt:lpstr>Times New Roman</vt:lpstr>
      <vt:lpstr>Wingdings</vt:lpstr>
      <vt:lpstr>DEFAULT</vt:lpstr>
      <vt:lpstr>1_DEFAULT</vt:lpstr>
      <vt:lpstr>2_DEFAULT</vt:lpstr>
      <vt:lpstr>3_DEFAULT</vt:lpstr>
      <vt:lpstr>Default2014</vt:lpstr>
      <vt:lpstr>Equation</vt:lpstr>
      <vt:lpstr>CSCI 5822 Probabilistic Models of Human and Machine Learning</vt:lpstr>
      <vt:lpstr>Flipping A Biased Coin</vt:lpstr>
      <vt:lpstr>Parameter Estimation</vt:lpstr>
      <vt:lpstr>Computing Event Likelihood</vt:lpstr>
      <vt:lpstr>Maximum Likelihood Estimation</vt:lpstr>
      <vt:lpstr>Bayesian Hypothesis Evaluation: Two Alternatives</vt:lpstr>
      <vt:lpstr>Bayesian Hypothesis Evaluation: Many Alternatives</vt:lpstr>
      <vt:lpstr>PowerPoint Presentation</vt:lpstr>
      <vt:lpstr>MATLAB Code</vt:lpstr>
      <vt:lpstr>Infinite Hypothesis Spaces</vt:lpstr>
      <vt:lpstr>PowerPoint Presentation</vt:lpstr>
      <vt:lpstr>Infinite Hypothesis Spaces</vt:lpstr>
      <vt:lpstr>Beta Distribution</vt:lpstr>
      <vt:lpstr>PowerPoint Presentation</vt:lpstr>
      <vt:lpstr>Incorporating Priors</vt:lpstr>
      <vt:lpstr>PowerPoint Presentation</vt:lpstr>
      <vt:lpstr>PowerPoint Presentation</vt:lpstr>
      <vt:lpstr>Imaginary Counts</vt:lpstr>
      <vt:lpstr>Regularization</vt:lpstr>
      <vt:lpstr>Prediction Using Posterior</vt:lpstr>
      <vt:lpstr>Summary So Far</vt:lpstr>
      <vt:lpstr>PowerPoint Presentation</vt:lpstr>
      <vt:lpstr>Conjugate Mixtures</vt:lpstr>
      <vt:lpstr>Dirichlet-Multinomial Model</vt:lpstr>
      <vt:lpstr>Multinomial RV</vt:lpstr>
      <vt:lpstr>Dirichlet Distribution</vt:lpstr>
      <vt:lpstr>Hierarchical Bayes</vt:lpstr>
      <vt:lpstr>Hierarchical Bayes</vt:lpstr>
      <vt:lpstr>Example Of Hierarchical Bayes: Modeling Student Performance</vt:lpstr>
      <vt:lpstr>Item-Response Theory</vt:lpstr>
    </vt:vector>
  </TitlesOfParts>
  <Company>University of Rochester</Company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Perception</dc:title>
  <dc:creator>alex</dc:creator>
  <cp:lastModifiedBy>Michael C Mozer</cp:lastModifiedBy>
  <cp:revision>418</cp:revision>
  <dcterms:created xsi:type="dcterms:W3CDTF">2002-01-20T16:46:18Z</dcterms:created>
  <dcterms:modified xsi:type="dcterms:W3CDTF">2018-02-08T17:38:25Z</dcterms:modified>
</cp:coreProperties>
</file>