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416" r:id="rId2"/>
    <p:sldId id="414" r:id="rId3"/>
    <p:sldId id="415" r:id="rId4"/>
    <p:sldId id="364" r:id="rId5"/>
    <p:sldId id="417" r:id="rId6"/>
    <p:sldId id="418" r:id="rId7"/>
    <p:sldId id="456" r:id="rId8"/>
    <p:sldId id="411" r:id="rId9"/>
    <p:sldId id="412" r:id="rId10"/>
    <p:sldId id="413" r:id="rId11"/>
    <p:sldId id="428" r:id="rId12"/>
    <p:sldId id="429" r:id="rId13"/>
    <p:sldId id="430" r:id="rId14"/>
    <p:sldId id="431" r:id="rId15"/>
    <p:sldId id="4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09D00"/>
    <a:srgbClr val="0000FF"/>
    <a:srgbClr val="00FFFF"/>
    <a:srgbClr val="00C000"/>
    <a:srgbClr val="00B2B2"/>
    <a:srgbClr val="A50002"/>
    <a:srgbClr val="00C6BA"/>
    <a:srgbClr val="663F00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97"/>
    <p:restoredTop sz="78445"/>
  </p:normalViewPr>
  <p:slideViewPr>
    <p:cSldViewPr snapToGrid="0" snapToObjects="1">
      <p:cViewPr varScale="1">
        <p:scale>
          <a:sx n="59" d="100"/>
          <a:sy n="59" d="100"/>
        </p:scale>
        <p:origin x="216" y="1312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PERMUTING AND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these belong in </a:t>
            </a:r>
            <a:r>
              <a:rPr lang="en-US" dirty="0" err="1" smtClean="0"/>
              <a:t>practical_advice.pptx</a:t>
            </a:r>
            <a:r>
              <a:rPr lang="en-US" dirty="0" smtClean="0"/>
              <a:t>.</a:t>
            </a:r>
            <a:r>
              <a:rPr lang="en-US" baseline="0" dirty="0" smtClean="0"/>
              <a:t> Move after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quick simulation to show logic of 1/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(f)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multiplicative constant = .5 if batch, .9 if online (to allow for jitter)</a:t>
            </a:r>
          </a:p>
          <a:p>
            <a:r>
              <a:rPr lang="en-US" baseline="0" dirty="0" smtClean="0"/>
              <a:t>additive constant = 10% of initial step size when learning rate is set (but keep it as this constant)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Learning:</a:t>
            </a:r>
            <a:br>
              <a:rPr lang="en-US" dirty="0" smtClean="0"/>
            </a:br>
            <a:r>
              <a:rPr lang="en-US" dirty="0" smtClean="0"/>
              <a:t>Practical Advice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8369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4791902" cy="4754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</a:t>
            </a:r>
            <a:r>
              <a:rPr lang="en-US" dirty="0" smtClean="0"/>
              <a:t>. Early stopping with a validation set</a:t>
            </a:r>
          </a:p>
          <a:p>
            <a:pPr lvl="1"/>
            <a:r>
              <a:rPr lang="en-US" dirty="0" smtClean="0"/>
              <a:t>Intuition</a:t>
            </a:r>
          </a:p>
          <a:p>
            <a:pPr lvl="2"/>
            <a:r>
              <a:rPr lang="en-US" dirty="0" smtClean="0"/>
              <a:t>Hidden units all try to grab the biggest sources of error</a:t>
            </a:r>
          </a:p>
          <a:p>
            <a:pPr lvl="2"/>
            <a:r>
              <a:rPr lang="en-US" dirty="0" smtClean="0"/>
              <a:t>As training proceeds, they start to differentiate from one another</a:t>
            </a:r>
          </a:p>
          <a:p>
            <a:pPr lvl="2"/>
            <a:r>
              <a:rPr lang="en-US" dirty="0" smtClean="0"/>
              <a:t>Effective number of free parameters (model complexity) increases with training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98306" y="1519710"/>
            <a:ext cx="6993694" cy="3753635"/>
            <a:chOff x="5198306" y="2923504"/>
            <a:chExt cx="6993694" cy="3753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204"/>
            <a:stretch/>
          </p:blipFill>
          <p:spPr>
            <a:xfrm>
              <a:off x="5198306" y="2923504"/>
              <a:ext cx="6993694" cy="34386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12946" y="6246252"/>
              <a:ext cx="18526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Training Epoch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96697" y="5500389"/>
              <a:ext cx="15162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>
                  <a:solidFill>
                    <a:srgbClr val="FF00FF"/>
                  </a:solidFill>
                </a:rPr>
                <a:t>Training Set</a:t>
              </a:r>
              <a:endParaRPr lang="en-US" sz="2200" dirty="0">
                <a:solidFill>
                  <a:srgbClr val="FF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57594" y="4211946"/>
              <a:ext cx="17553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>
                  <a:solidFill>
                    <a:schemeClr val="bg1">
                      <a:lumMod val="50000"/>
                    </a:schemeClr>
                  </a:solidFill>
                </a:rPr>
                <a:t>Validation Set</a:t>
              </a:r>
              <a:endParaRPr lang="en-US" sz="2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Learning Rates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Initial guess for learning rate</a:t>
            </a:r>
          </a:p>
          <a:p>
            <a:pPr lvl="1"/>
            <a:r>
              <a:rPr lang="en-US" dirty="0" smtClean="0"/>
              <a:t>If error doesn’t drop consistently, lower initial learning rate and try again</a:t>
            </a:r>
          </a:p>
          <a:p>
            <a:pPr lvl="1"/>
            <a:r>
              <a:rPr lang="en-US" dirty="0" smtClean="0"/>
              <a:t>If error falls reliably but slowly, increase learning rate.</a:t>
            </a:r>
          </a:p>
          <a:p>
            <a:r>
              <a:rPr lang="en-US" dirty="0" smtClean="0"/>
              <a:t>Toward end of training</a:t>
            </a:r>
          </a:p>
          <a:p>
            <a:pPr lvl="1"/>
            <a:r>
              <a:rPr lang="en-US" dirty="0" smtClean="0"/>
              <a:t>Error will often jitter, at which point you can lower the learning rate down to 0 gradually to clean up weights</a:t>
            </a:r>
          </a:p>
          <a:p>
            <a:r>
              <a:rPr lang="en-US" dirty="0" smtClean="0"/>
              <a:t>Remember, plateaus in error often look like minima</a:t>
            </a:r>
          </a:p>
          <a:p>
            <a:pPr lvl="1"/>
            <a:r>
              <a:rPr lang="en-US" dirty="0" smtClean="0"/>
              <a:t>be patient</a:t>
            </a:r>
          </a:p>
          <a:p>
            <a:pPr lvl="1"/>
            <a:r>
              <a:rPr lang="en-US" dirty="0" smtClean="0"/>
              <a:t>have some idea a priori how well you expect your network to be doing, and print statistics during training that tell you how well it’s doing</a:t>
            </a:r>
          </a:p>
          <a:p>
            <a:pPr lvl="1"/>
            <a:r>
              <a:rPr lang="en-US" dirty="0" smtClean="0"/>
              <a:t>plot </a:t>
            </a:r>
            <a:r>
              <a:rPr lang="en-US" dirty="0" err="1" smtClean="0"/>
              <a:t>epochwise</a:t>
            </a:r>
            <a:r>
              <a:rPr lang="en-US" dirty="0" smtClean="0"/>
              <a:t> error as a function of epoch, even if you’re doing </a:t>
            </a:r>
            <a:r>
              <a:rPr lang="en-US" dirty="0" err="1" smtClean="0"/>
              <a:t>minibatches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41507" y="5991794"/>
          <a:ext cx="2969559" cy="69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3" imgW="3365500" imgH="787400" progId="Equation.DSMT4">
                  <p:embed/>
                </p:oleObj>
              </mc:Choice>
              <mc:Fallback>
                <p:oleObj name="Equation" r:id="rId3" imgW="33655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507" y="5991794"/>
                        <a:ext cx="2969559" cy="694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Learning Rates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Momentum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Adaptive and neuron-specific </a:t>
            </a:r>
            <a:r>
              <a:rPr lang="en-US" smtClean="0"/>
              <a:t>learning rates</a:t>
            </a:r>
            <a:endParaRPr lang="en-US" dirty="0" smtClean="0"/>
          </a:p>
          <a:p>
            <a:pPr lvl="1"/>
            <a:r>
              <a:rPr lang="en-US" dirty="0" smtClean="0"/>
              <a:t>Observe error on epoch t-1 and epoch t</a:t>
            </a:r>
          </a:p>
          <a:p>
            <a:pPr lvl="1"/>
            <a:r>
              <a:rPr lang="en-US" dirty="0" smtClean="0"/>
              <a:t>If decreasing, then increase </a:t>
            </a:r>
            <a:r>
              <a:rPr lang="en-US" i="1" dirty="0" smtClean="0"/>
              <a:t>global</a:t>
            </a:r>
            <a:r>
              <a:rPr lang="en-US" dirty="0" smtClean="0"/>
              <a:t> learning rate,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global</a:t>
            </a:r>
            <a:r>
              <a:rPr lang="en-US" dirty="0" smtClean="0"/>
              <a:t>, by an additive constant</a:t>
            </a:r>
          </a:p>
          <a:p>
            <a:pPr lvl="1"/>
            <a:r>
              <a:rPr lang="en-US" dirty="0" smtClean="0"/>
              <a:t>If increasing, decrease </a:t>
            </a:r>
            <a:r>
              <a:rPr lang="en-US" i="1" dirty="0" smtClean="0"/>
              <a:t>global</a:t>
            </a:r>
            <a:r>
              <a:rPr lang="en-US" dirty="0" smtClean="0"/>
              <a:t> learning rate by a multiplicative constant</a:t>
            </a:r>
          </a:p>
          <a:p>
            <a:pPr lvl="1"/>
            <a:r>
              <a:rPr lang="en-US" dirty="0" smtClean="0"/>
              <a:t>If fan-in of neuron j is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j</a:t>
            </a:r>
            <a:r>
              <a:rPr lang="en-US" dirty="0" smtClean="0"/>
              <a:t>, then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33078" y="1820956"/>
          <a:ext cx="2877110" cy="6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4" imgW="2806700" imgH="673100" progId="Equation.DSMT4">
                  <p:embed/>
                </p:oleObj>
              </mc:Choice>
              <mc:Fallback>
                <p:oleObj name="Equation" r:id="rId4" imgW="28067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3078" y="1820956"/>
                        <a:ext cx="2877110" cy="6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307567" y="5584569"/>
          <a:ext cx="1805687" cy="47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6" imgW="1638300" imgH="431800" progId="Equation.DSMT4">
                  <p:embed/>
                </p:oleObj>
              </mc:Choice>
              <mc:Fallback>
                <p:oleObj name="Equation" r:id="rId6" imgW="1638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7567" y="5584569"/>
                        <a:ext cx="1805687" cy="47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2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Learning Rates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Mike’s hack</a:t>
            </a:r>
          </a:p>
          <a:p>
            <a:r>
              <a:rPr lang="en-US" dirty="0" smtClean="0"/>
              <a:t>Initialization</a:t>
            </a:r>
          </a:p>
          <a:p>
            <a:pPr lvl="2"/>
            <a:r>
              <a:rPr lang="en-US" sz="1412" dirty="0">
                <a:latin typeface="Menlo Regular"/>
                <a:cs typeface="Menlo Regular"/>
              </a:rPr>
              <a:t>epsilon = </a:t>
            </a:r>
            <a:r>
              <a:rPr lang="en-US" sz="1412" dirty="0">
                <a:solidFill>
                  <a:srgbClr val="FF6600"/>
                </a:solidFill>
                <a:latin typeface="Menlo Regular"/>
                <a:cs typeface="Menlo Regular"/>
              </a:rPr>
              <a:t>.01</a:t>
            </a:r>
            <a:r>
              <a:rPr lang="en-US" sz="1412" dirty="0">
                <a:latin typeface="Menlo Regular"/>
                <a:cs typeface="Menlo Regular"/>
              </a:rPr>
              <a:t/>
            </a:r>
            <a:br>
              <a:rPr lang="en-US" sz="1412" dirty="0">
                <a:latin typeface="Menlo Regular"/>
                <a:cs typeface="Menlo Regular"/>
              </a:rPr>
            </a:br>
            <a:r>
              <a:rPr lang="en-US" sz="1412" dirty="0" err="1">
                <a:latin typeface="Menlo Regular"/>
                <a:cs typeface="Menlo Regular"/>
              </a:rPr>
              <a:t>inc</a:t>
            </a:r>
            <a:r>
              <a:rPr lang="en-US" sz="1412" dirty="0">
                <a:latin typeface="Menlo Regular"/>
                <a:cs typeface="Menlo Regular"/>
              </a:rPr>
              <a:t> = epsilon / </a:t>
            </a:r>
            <a:r>
              <a:rPr lang="en-US" sz="1412" dirty="0">
                <a:solidFill>
                  <a:srgbClr val="FF6600"/>
                </a:solidFill>
                <a:latin typeface="Menlo Regular"/>
                <a:cs typeface="Menlo Regular"/>
              </a:rPr>
              <a:t>10</a:t>
            </a:r>
            <a:r>
              <a:rPr lang="en-US" sz="1412" dirty="0">
                <a:latin typeface="Menlo Regular"/>
                <a:cs typeface="Menlo Regular"/>
              </a:rPr>
              <a:t/>
            </a:r>
            <a:br>
              <a:rPr lang="en-US" sz="1412" dirty="0">
                <a:latin typeface="Menlo Regular"/>
                <a:cs typeface="Menlo Regular"/>
              </a:rPr>
            </a:br>
            <a:r>
              <a:rPr lang="en-US" sz="1412" dirty="0">
                <a:latin typeface="Menlo Regular"/>
                <a:cs typeface="Menlo Regular"/>
              </a:rPr>
              <a:t>if (</a:t>
            </a:r>
            <a:r>
              <a:rPr lang="en-US" sz="1412" dirty="0" err="1">
                <a:latin typeface="Menlo Regular"/>
                <a:cs typeface="Menlo Regular"/>
              </a:rPr>
              <a:t>batch_mode_training</a:t>
            </a:r>
            <a:r>
              <a:rPr lang="en-US" sz="1412" dirty="0">
                <a:latin typeface="Menlo Regular"/>
                <a:cs typeface="Menlo Regular"/>
              </a:rPr>
              <a:t>)</a:t>
            </a:r>
            <a:br>
              <a:rPr lang="en-US" sz="1412" dirty="0">
                <a:latin typeface="Menlo Regular"/>
                <a:cs typeface="Menlo Regular"/>
              </a:rPr>
            </a:br>
            <a:r>
              <a:rPr lang="en-US" sz="1412" dirty="0">
                <a:latin typeface="Menlo Regular"/>
                <a:cs typeface="Menlo Regular"/>
              </a:rPr>
              <a:t>   scale = </a:t>
            </a:r>
            <a:r>
              <a:rPr lang="en-US" sz="1412" dirty="0">
                <a:solidFill>
                  <a:srgbClr val="FF6600"/>
                </a:solidFill>
                <a:latin typeface="Menlo Regular"/>
                <a:cs typeface="Menlo Regular"/>
              </a:rPr>
              <a:t>.5</a:t>
            </a:r>
            <a:r>
              <a:rPr lang="en-US" sz="1412" dirty="0">
                <a:latin typeface="Menlo Regular"/>
                <a:cs typeface="Menlo Regular"/>
              </a:rPr>
              <a:t/>
            </a:r>
            <a:br>
              <a:rPr lang="en-US" sz="1412" dirty="0">
                <a:latin typeface="Menlo Regular"/>
                <a:cs typeface="Menlo Regular"/>
              </a:rPr>
            </a:br>
            <a:r>
              <a:rPr lang="en-US" sz="1412" dirty="0">
                <a:latin typeface="Menlo Regular"/>
                <a:cs typeface="Menlo Regular"/>
              </a:rPr>
              <a:t>else</a:t>
            </a:r>
            <a:br>
              <a:rPr lang="en-US" sz="1412" dirty="0">
                <a:latin typeface="Menlo Regular"/>
                <a:cs typeface="Menlo Regular"/>
              </a:rPr>
            </a:br>
            <a:r>
              <a:rPr lang="en-US" sz="1412" dirty="0">
                <a:latin typeface="Menlo Regular"/>
                <a:cs typeface="Menlo Regular"/>
              </a:rPr>
              <a:t>   scale = </a:t>
            </a:r>
            <a:r>
              <a:rPr lang="en-US" sz="1412" dirty="0">
                <a:solidFill>
                  <a:srgbClr val="FF6600"/>
                </a:solidFill>
                <a:latin typeface="Menlo Regular"/>
                <a:cs typeface="Menlo Regular"/>
              </a:rPr>
              <a:t>.9</a:t>
            </a:r>
          </a:p>
          <a:p>
            <a:r>
              <a:rPr lang="en-US" dirty="0" smtClean="0"/>
              <a:t>Update</a:t>
            </a:r>
          </a:p>
          <a:p>
            <a:pPr lvl="2"/>
            <a:r>
              <a:rPr lang="en-US" sz="1412" dirty="0">
                <a:latin typeface="Menlo"/>
                <a:cs typeface="Menlo"/>
              </a:rPr>
              <a:t>if (</a:t>
            </a:r>
            <a:r>
              <a:rPr lang="en-US" sz="1412" dirty="0" err="1">
                <a:latin typeface="Menlo"/>
                <a:cs typeface="Menlo"/>
              </a:rPr>
              <a:t>current_epoch_error</a:t>
            </a:r>
            <a:r>
              <a:rPr lang="en-US" sz="1412" dirty="0">
                <a:latin typeface="Menlo"/>
                <a:cs typeface="Menlo"/>
              </a:rPr>
              <a:t> &lt; </a:t>
            </a:r>
            <a:r>
              <a:rPr lang="en-US" sz="1412" dirty="0" err="1">
                <a:latin typeface="Menlo"/>
                <a:cs typeface="Menlo"/>
              </a:rPr>
              <a:t>previous_epoch_error</a:t>
            </a:r>
            <a:r>
              <a:rPr lang="en-US" sz="1412" dirty="0">
                <a:latin typeface="Menlo"/>
                <a:cs typeface="Menlo"/>
              </a:rPr>
              <a:t>)</a:t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epsilon = epsilon + </a:t>
            </a:r>
            <a:r>
              <a:rPr lang="en-US" sz="1412" dirty="0" err="1">
                <a:latin typeface="Menlo"/>
                <a:cs typeface="Menlo"/>
              </a:rPr>
              <a:t>inc</a:t>
            </a:r>
            <a:r>
              <a:rPr lang="en-US" sz="1412" dirty="0">
                <a:latin typeface="Menlo"/>
                <a:cs typeface="Menlo"/>
              </a:rPr>
              <a:t/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</a:t>
            </a:r>
            <a:r>
              <a:rPr lang="en-US" sz="1412" dirty="0" err="1">
                <a:latin typeface="Menlo"/>
                <a:cs typeface="Menlo"/>
              </a:rPr>
              <a:t>saved_weights</a:t>
            </a:r>
            <a:r>
              <a:rPr lang="en-US" sz="1412" dirty="0">
                <a:latin typeface="Menlo"/>
                <a:cs typeface="Menlo"/>
              </a:rPr>
              <a:t> = weights</a:t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else</a:t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epsilon = epsilon * scale</a:t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</a:t>
            </a:r>
            <a:r>
              <a:rPr lang="en-US" sz="1412" dirty="0" err="1">
                <a:latin typeface="Menlo"/>
                <a:cs typeface="Menlo"/>
              </a:rPr>
              <a:t>inc</a:t>
            </a:r>
            <a:r>
              <a:rPr lang="en-US" sz="1412" dirty="0">
                <a:latin typeface="Menlo"/>
                <a:cs typeface="Menlo"/>
              </a:rPr>
              <a:t> = epsilon / </a:t>
            </a:r>
            <a:r>
              <a:rPr lang="en-US" sz="1412" dirty="0">
                <a:solidFill>
                  <a:srgbClr val="FF6600"/>
                </a:solidFill>
                <a:latin typeface="Menlo"/>
                <a:cs typeface="Menlo"/>
              </a:rPr>
              <a:t>10</a:t>
            </a:r>
            <a:br>
              <a:rPr lang="en-US" sz="1412" dirty="0">
                <a:solidFill>
                  <a:srgbClr val="FF6600"/>
                </a:solidFill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if (</a:t>
            </a:r>
            <a:r>
              <a:rPr lang="en-US" sz="1412" dirty="0" err="1">
                <a:latin typeface="Menlo"/>
                <a:cs typeface="Menlo"/>
              </a:rPr>
              <a:t>batch_mode_training</a:t>
            </a:r>
            <a:r>
              <a:rPr lang="en-US" sz="1412" dirty="0">
                <a:latin typeface="Menlo"/>
                <a:cs typeface="Menlo"/>
              </a:rPr>
              <a:t>)</a:t>
            </a:r>
            <a:br>
              <a:rPr lang="en-US" sz="1412" dirty="0">
                <a:latin typeface="Menlo"/>
                <a:cs typeface="Menlo"/>
              </a:rPr>
            </a:br>
            <a:r>
              <a:rPr lang="en-US" sz="1412" dirty="0">
                <a:latin typeface="Menlo"/>
                <a:cs typeface="Menlo"/>
              </a:rPr>
              <a:t>      weights = </a:t>
            </a:r>
            <a:r>
              <a:rPr lang="en-US" sz="1412" dirty="0" err="1">
                <a:latin typeface="Menlo"/>
                <a:cs typeface="Menlo"/>
              </a:rPr>
              <a:t>saved_weights</a:t>
            </a:r>
            <a:endParaRPr lang="en-US" sz="1412" dirty="0">
              <a:latin typeface="Menlo"/>
              <a:cs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14598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Learning Rates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RMSprop</a:t>
            </a:r>
            <a:endParaRPr lang="en-US" dirty="0" smtClean="0"/>
          </a:p>
          <a:p>
            <a:pPr lvl="1"/>
            <a:r>
              <a:rPr lang="en-US" dirty="0" smtClean="0"/>
              <a:t>see text</a:t>
            </a:r>
          </a:p>
          <a:p>
            <a:r>
              <a:rPr lang="en-US" dirty="0" smtClean="0"/>
              <a:t>ADAM</a:t>
            </a:r>
          </a:p>
          <a:p>
            <a:pPr lvl="1"/>
            <a:r>
              <a:rPr lang="en-US" dirty="0" smtClean="0"/>
              <a:t>see text</a:t>
            </a:r>
          </a:p>
          <a:p>
            <a:r>
              <a:rPr lang="en-US" dirty="0" smtClean="0"/>
              <a:t>Second-order methods</a:t>
            </a:r>
          </a:p>
          <a:p>
            <a:pPr lvl="1"/>
            <a:r>
              <a:rPr lang="en-US" dirty="0" smtClean="0"/>
              <a:t>Take a numerical optimization course</a:t>
            </a:r>
          </a:p>
          <a:p>
            <a:pPr lvl="1"/>
            <a:r>
              <a:rPr lang="en-US" dirty="0" smtClean="0"/>
              <a:t>Requires computation of Hessian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14" y="4023871"/>
            <a:ext cx="4325471" cy="2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Data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many more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dirty="0" smtClean="0"/>
                  <a:t> examples 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−</m:t>
                    </m:r>
                    <m:r>
                      <a:rPr lang="en-US" b="1" i="0" smtClean="0">
                        <a:latin typeface="Cambria Math" charset="0"/>
                      </a:rPr>
                      <m:t>. 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Should we rebalance the data set for training?</a:t>
                </a:r>
              </a:p>
              <a:p>
                <a:r>
                  <a:rPr lang="en-US" dirty="0" smtClean="0"/>
                  <a:t>Some say yes, but only if the ratio is extremely high</a:t>
                </a:r>
              </a:p>
              <a:p>
                <a:pPr lvl="1"/>
                <a:r>
                  <a:rPr lang="en-US" dirty="0" smtClean="0"/>
                  <a:t>subsample high frequency category</a:t>
                </a:r>
              </a:p>
              <a:p>
                <a:pPr lvl="1"/>
                <a:r>
                  <a:rPr lang="en-US" smtClean="0"/>
                  <a:t>replicate low frequency category or bump up learning rate / loss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781755">
            <a:off x="7796353" y="1529152"/>
            <a:ext cx="45031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FF0000"/>
                </a:solidFill>
                <a:latin typeface="+mn-lt"/>
              </a:rPr>
              <a:t>FIX THIS</a:t>
            </a:r>
            <a:endParaRPr lang="en-US" sz="10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3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2029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Reminder from past lecture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True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are in same or different layers</a:t>
                </a:r>
              </a:p>
              <a:p>
                <a:pPr lvl="1"/>
                <a:r>
                  <a:rPr lang="en-US" dirty="0" smtClean="0"/>
                  <a:t>We want activations of two units in the input layer to have the same range</a:t>
                </a:r>
              </a:p>
              <a:p>
                <a:pPr lvl="1"/>
                <a:r>
                  <a:rPr lang="en-US" dirty="0" smtClean="0"/>
                  <a:t>We want activations of units in different layers to have the same range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202932"/>
              </a:xfrm>
              <a:blipFill rotWithShape="0">
                <a:blip r:embed="rId2"/>
                <a:stretch>
                  <a:fillRect l="-164" t="-1054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133114" y="46266"/>
            <a:ext cx="4058887" cy="2419348"/>
            <a:chOff x="8133114" y="46266"/>
            <a:chExt cx="4058887" cy="2419348"/>
          </a:xfrm>
        </p:grpSpPr>
        <p:pic>
          <p:nvPicPr>
            <p:cNvPr id="6" name="Picture 5" descr="nn 020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280" r="48683" b="26861"/>
            <a:stretch/>
          </p:blipFill>
          <p:spPr>
            <a:xfrm>
              <a:off x="8133114" y="46266"/>
              <a:ext cx="3787115" cy="2419348"/>
            </a:xfrm>
            <a:prstGeom prst="rect">
              <a:avLst/>
            </a:prstGeom>
          </p:spPr>
        </p:pic>
        <p:sp>
          <p:nvSpPr>
            <p:cNvPr id="7" name="Round Single Corner Rectangle 6"/>
            <p:cNvSpPr/>
            <p:nvPr/>
          </p:nvSpPr>
          <p:spPr>
            <a:xfrm>
              <a:off x="11582401" y="865414"/>
              <a:ext cx="609600" cy="881743"/>
            </a:xfrm>
            <a:prstGeom prst="round1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755" y="2366617"/>
            <a:ext cx="10417993" cy="2278535"/>
            <a:chOff x="832755" y="2275177"/>
            <a:chExt cx="10417993" cy="2278535"/>
          </a:xfrm>
        </p:grpSpPr>
        <p:pic>
          <p:nvPicPr>
            <p:cNvPr id="5" name="Picture 4" descr="nn 020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0202"/>
            <a:stretch/>
          </p:blipFill>
          <p:spPr>
            <a:xfrm>
              <a:off x="832755" y="2275177"/>
              <a:ext cx="10417993" cy="2264170"/>
            </a:xfrm>
            <a:prstGeom prst="rect">
              <a:avLst/>
            </a:prstGeom>
          </p:spPr>
        </p:pic>
        <p:sp>
          <p:nvSpPr>
            <p:cNvPr id="12" name="Round Single Corner Rectangle 11"/>
            <p:cNvSpPr/>
            <p:nvPr/>
          </p:nvSpPr>
          <p:spPr>
            <a:xfrm>
              <a:off x="1956816" y="4361688"/>
              <a:ext cx="2496312" cy="192024"/>
            </a:xfrm>
            <a:prstGeom prst="round1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7817" y="2531244"/>
            <a:ext cx="11183455" cy="3843767"/>
            <a:chOff x="811960" y="2111887"/>
            <a:chExt cx="9932240" cy="3413723"/>
          </a:xfrm>
        </p:grpSpPr>
        <p:pic>
          <p:nvPicPr>
            <p:cNvPr id="9" name="Picture 8" descr="nn 020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776"/>
            <a:stretch/>
          </p:blipFill>
          <p:spPr>
            <a:xfrm>
              <a:off x="811960" y="2111887"/>
              <a:ext cx="9932240" cy="34137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861342" y="2579914"/>
              <a:ext cx="2637929" cy="83275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9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Sensible to have inputs normalized to mean zero and standard deviation 1</a:t>
                </a:r>
              </a:p>
              <a:p>
                <a:pPr marL="355600" lvl="1" indent="-247650">
                  <a:tabLst>
                    <a:tab pos="4217988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mr-IN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</a:rPr>
                          <m:t>𝒑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is-I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charset="0"/>
                          </a:rPr>
                          <m:t>𝜶</m:t>
                        </m:r>
                        <m:r>
                          <a:rPr lang="en-US" i="1" dirty="0">
                            <a:latin typeface="Cambria Math" charset="0"/>
                          </a:rPr>
                          <m:t>=</m:t>
                        </m:r>
                        <m:r>
                          <a:rPr lang="en-US" i="1" dirty="0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𝒑</m:t>
                        </m:r>
                      </m:sup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𝒊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𝜶</m:t>
                            </m:r>
                          </m:sub>
                          <m:sup/>
                        </m:sSubSup>
                        <m:r>
                          <a:rPr lang="en-US" i="1" dirty="0">
                            <a:latin typeface="Cambria Math" charset="0"/>
                          </a:rPr>
                          <m:t>=</m:t>
                        </m:r>
                        <m:r>
                          <a:rPr lang="en-US" i="1" dirty="0">
                            <a:latin typeface="Cambria Math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𝒊</m:t>
                        </m:r>
                        <m:r>
                          <a:rPr lang="en-US" i="1" dirty="0">
                            <a:latin typeface="Cambria Math" charset="0"/>
                          </a:rPr>
                          <m:t>,</m:t>
                        </m:r>
                        <m:r>
                          <a:rPr lang="en-US" i="1" dirty="0">
                            <a:latin typeface="Cambria Math" charset="0"/>
                          </a:rPr>
                          <m:t>𝜶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: transformed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dirty="0"/>
                  <a:t> for training example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𝜶</m:t>
                    </m:r>
                  </m:oMath>
                </a14:m>
                <a:endParaRPr lang="en-US" dirty="0"/>
              </a:p>
              <a:p>
                <a:pPr marL="355600" lvl="1" indent="-247650">
                  <a:tabLst>
                    <a:tab pos="4217988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mr-IN" i="1" dirty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</a:rPr>
                          <m:t>𝒑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is-I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charset="0"/>
                          </a:rPr>
                          <m:t>𝜶</m:t>
                        </m:r>
                        <m:r>
                          <a:rPr lang="en-US" i="1" dirty="0">
                            <a:latin typeface="Cambria Math" charset="0"/>
                          </a:rPr>
                          <m:t>=</m:t>
                        </m:r>
                        <m:r>
                          <a:rPr lang="en-US" i="1" dirty="0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i="1" dirty="0">
                            <a:latin typeface="Cambria Math" charset="0"/>
                          </a:rPr>
                          <m:t>𝒑</m:t>
                        </m:r>
                      </m:sup>
                      <m:e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𝒊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𝜶</m:t>
                            </m:r>
                          </m:sub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i="1" dirty="0">
                            <a:latin typeface="Cambria Math" charset="0"/>
                          </a:rPr>
                          <m:t>=</m:t>
                        </m:r>
                        <m:r>
                          <a:rPr lang="en-US" i="1" dirty="0">
                            <a:latin typeface="Cambria Math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To achieve this, compute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dev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each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dirty="0" smtClean="0"/>
                  <a:t> over training set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𝜶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1" i="1" dirty="0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charset="0"/>
                              </a:rPr>
                              <m:t>𝒊</m:t>
                            </m:r>
                            <m:r>
                              <a:rPr lang="en-US" b="1" i="1" dirty="0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1" i="1" dirty="0" smtClean="0">
                                <a:latin typeface="Cambria Math" charset="0"/>
                              </a:rPr>
                              <m:t>𝜶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smtClean="0"/>
                  <a:t>For test set, need to apply same transform</a:t>
                </a:r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from training set</a:t>
                </a:r>
              </a:p>
              <a:p>
                <a:pPr lvl="1"/>
                <a:r>
                  <a:rPr lang="en-US" dirty="0" smtClean="0"/>
                  <a:t>They need to be stored along with network weights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 Initialization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(For great detail, see section 8.4 of text)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initial weights are too large</a:t>
            </a:r>
          </a:p>
          <a:p>
            <a:pPr lvl="1"/>
            <a:r>
              <a:rPr lang="en-US" dirty="0" smtClean="0"/>
              <a:t>network has committed to a solution</a:t>
            </a:r>
          </a:p>
          <a:p>
            <a:r>
              <a:rPr lang="en-US" dirty="0" smtClean="0"/>
              <a:t>If initial weights are too small</a:t>
            </a:r>
          </a:p>
          <a:p>
            <a:pPr lvl="1"/>
            <a:r>
              <a:rPr lang="en-US" dirty="0" smtClean="0"/>
              <a:t>network has difficulty breaking symmetry</a:t>
            </a:r>
          </a:p>
          <a:p>
            <a:r>
              <a:rPr lang="en-US" dirty="0" smtClean="0"/>
              <a:t>Initial weights should be positive and negative to avoid saturation of activity</a:t>
            </a:r>
          </a:p>
        </p:txBody>
      </p:sp>
    </p:spTree>
    <p:extLst>
      <p:ext uri="{BB962C8B-B14F-4D97-AF65-F5344CB8AC3E}">
        <p14:creationId xmlns:p14="http://schemas.microsoft.com/office/powerpoint/2010/main" val="18842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Xavier Normalization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180213"/>
                <a:ext cx="11176000" cy="527374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For each layer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b="1" dirty="0" smtClean="0"/>
                  <a:t> inputs, the weight from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b="1" dirty="0" smtClean="0"/>
                  <a:t> to 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𝒋</m:t>
                    </m:r>
                  </m:oMath>
                </a14:m>
                <a:r>
                  <a:rPr lang="en-US" b="1" dirty="0" smtClean="0"/>
                  <a:t> should be set as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~</m:t>
                    </m:r>
                    <m:r>
                      <a:rPr lang="en-US" b="1" i="0" smtClean="0">
                        <a:latin typeface="Cambria Math" charset="0"/>
                      </a:rPr>
                      <m:t>𝐆𝐚𝐮𝐬𝐬𝐢𝐚𝐧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𝟎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charset="0"/>
                                  </a:rPr>
                                  <m:t>in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b="1" dirty="0" smtClean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𝒄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 smtClean="0"/>
                  <a:t>being sensible</a:t>
                </a:r>
              </a:p>
              <a:p>
                <a:pPr lvl="1"/>
                <a:r>
                  <a:rPr lang="en-US" dirty="0" smtClean="0"/>
                  <a:t>Note: second term is variance, so standard deviation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𝒊𝒏</m:t>
                        </m:r>
                      </m:sub>
                      <m:sup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Rationale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/>
                  <a:t>, </a:t>
                </a:r>
                <a:r>
                  <a:rPr lang="en-US" dirty="0" smtClean="0"/>
                  <a:t>then with Xavier normalization, net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𝐳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𝐣</m:t>
                        </m:r>
                      </m:sub>
                    </m:sSub>
                    <m:r>
                      <a:rPr lang="en-US" b="1" i="0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𝒋𝒊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b="1" i="1" smtClean="0">
                        <a:latin typeface="Cambria Math" charset="0"/>
                      </a:rPr>
                      <m:t> ~ </m:t>
                    </m:r>
                    <m:r>
                      <a:rPr lang="en-US" b="1" i="0" smtClean="0">
                        <a:latin typeface="Cambria Math" charset="0"/>
                      </a:rPr>
                      <m:t>𝐆𝐚𝐮𝐬𝐬𝐢𝐚𝐧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Independent of network size</a:t>
                </a:r>
              </a:p>
              <a:p>
                <a:pPr lvl="2"/>
                <a:r>
                  <a:rPr lang="en-US" dirty="0" smtClean="0"/>
                  <a:t>even when different layers have different fan-ins</a:t>
                </a:r>
              </a:p>
              <a:p>
                <a:pPr lvl="2"/>
                <a:r>
                  <a:rPr lang="en-US" dirty="0" smtClean="0"/>
                  <a:t>even when you change the number of hidden units in your network</a:t>
                </a:r>
              </a:p>
              <a:p>
                <a:r>
                  <a:rPr lang="en-US" dirty="0" smtClean="0"/>
                  <a:t>Why does controlling the range of net inputs matter?</a:t>
                </a:r>
              </a:p>
              <a:p>
                <a:r>
                  <a:rPr lang="en-US" dirty="0" smtClean="0"/>
                  <a:t>Applies equally well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∈[−</m:t>
                    </m:r>
                    <m:r>
                      <a:rPr lang="en-US" b="1" i="1" smtClean="0">
                        <a:latin typeface="Cambria Math" charset="0"/>
                      </a:rPr>
                      <m:t>𝝃</m:t>
                    </m:r>
                    <m:r>
                      <a:rPr lang="en-US" b="1" i="1" smtClean="0">
                        <a:latin typeface="Cambria Math" charset="0"/>
                      </a:rPr>
                      <m:t>,+</m:t>
                    </m:r>
                    <m:r>
                      <a:rPr lang="en-US" b="1" i="1" smtClean="0">
                        <a:latin typeface="Cambria Math" charset="0"/>
                      </a:rPr>
                      <m:t>𝝃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180213"/>
                <a:ext cx="11176000" cy="5273745"/>
              </a:xfrm>
              <a:blipFill rotWithShape="0">
                <a:blip r:embed="rId2"/>
                <a:stretch>
                  <a:fillRect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Glorot</a:t>
            </a:r>
            <a:r>
              <a:rPr lang="en-US" dirty="0" smtClean="0"/>
              <a:t>/</a:t>
            </a:r>
            <a:r>
              <a:rPr lang="en-US" dirty="0" err="1" smtClean="0"/>
              <a:t>Bengio</a:t>
            </a:r>
            <a:r>
              <a:rPr lang="en-US" dirty="0" smtClean="0"/>
              <a:t> Normalization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180213"/>
                <a:ext cx="11176000" cy="52737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For each layer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b="1" dirty="0" smtClean="0"/>
                  <a:t> inputs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 smtClean="0"/>
                  <a:t>outputs, the weight from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b="1" dirty="0" smtClean="0"/>
                  <a:t> to 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𝒋</m:t>
                    </m:r>
                  </m:oMath>
                </a14:m>
                <a:r>
                  <a:rPr lang="en-US" b="1" dirty="0" smtClean="0"/>
                  <a:t> should be set as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~</m:t>
                    </m:r>
                    <m:r>
                      <a:rPr lang="en-US" b="1" i="0" smtClean="0">
                        <a:latin typeface="Cambria Math" charset="0"/>
                      </a:rPr>
                      <m:t>𝐆𝐚𝐮𝐬𝐬𝐢𝐚𝐧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𝟎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charset="0"/>
                                      </a:rPr>
                                      <m:t>𝐨𝐮𝐭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charset="0"/>
                                  </a:rPr>
                                  <m:t>in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b="1" dirty="0" smtClean="0"/>
                  <a:t> 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𝒋𝒊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~</m:t>
                    </m:r>
                    <m:r>
                      <a:rPr lang="en-US" b="1" i="0" smtClean="0">
                        <a:latin typeface="Cambria Math" charset="0"/>
                      </a:rPr>
                      <m:t>𝐔𝐧𝐢𝐟𝐨𝐫𝐦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𝒄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𝟔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charset="0"/>
                                          </a:rPr>
                                          <m:t>𝐨𝐮𝐭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in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𝒄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</a:rPr>
                                  <m:t>𝟔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charset="0"/>
                                          </a:rPr>
                                          <m:t>𝐨𝐮𝐭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in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Rationale</a:t>
                </a:r>
              </a:p>
              <a:p>
                <a:pPr lvl="1"/>
                <a:r>
                  <a:rPr lang="en-US" dirty="0" smtClean="0"/>
                  <a:t>Xavier scheme controls activation variance</a:t>
                </a:r>
              </a:p>
              <a:p>
                <a:pPr lvl="1"/>
                <a:r>
                  <a:rPr lang="en-US" dirty="0" err="1" smtClean="0"/>
                  <a:t>Glorot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Bengio</a:t>
                </a:r>
                <a:r>
                  <a:rPr lang="en-US" dirty="0" smtClean="0"/>
                  <a:t> aimed to control both activation variance and gradient variance</a:t>
                </a:r>
                <a:endParaRPr lang="en-US" b="1" dirty="0" smtClean="0"/>
              </a:p>
              <a:p>
                <a:r>
                  <a:rPr lang="en-US" dirty="0" smtClean="0"/>
                  <a:t>Initialization scheme will depend on activation functions you’re using</a:t>
                </a:r>
              </a:p>
              <a:p>
                <a:pPr lvl="1"/>
                <a:r>
                  <a:rPr lang="en-US" dirty="0" smtClean="0"/>
                  <a:t>Most schemes are focused on logistic, </a:t>
                </a:r>
                <a:r>
                  <a:rPr lang="en-US" dirty="0" err="1" smtClean="0"/>
                  <a:t>tanh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 functions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180213"/>
                <a:ext cx="11176000" cy="5273745"/>
              </a:xfrm>
              <a:blipFill rotWithShape="0">
                <a:blip r:embed="rId2"/>
                <a:stretch>
                  <a:fillRect t="-9364" r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Weight Initialization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Draw all weights feeding into neuron j (including bias) via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𝒋𝒊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 ~</m:t>
                    </m:r>
                    <m:r>
                      <a:rPr lang="en-US" sz="280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>
                        <a:solidFill>
                          <a:schemeClr val="accent2"/>
                        </a:solidFill>
                        <a:latin typeface="Cambria Math" charset="0"/>
                      </a:rPr>
                      <m:t>𝐆𝐚𝐮𝐬𝐬𝐢𝐚𝐧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𝟎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/>
                  <a:t>Normalize weights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𝒋𝒊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via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𝒋𝒊</m:t>
                        </m:r>
                      </m:sub>
                    </m:sSub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f>
                      <m:fPr>
                        <m:ctrlPr>
                          <a:rPr lang="mr-I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Works well for logistic units; to be determined for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units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Train </a:t>
            </a:r>
            <a:r>
              <a:rPr lang="en-US" i="1" dirty="0" smtClean="0"/>
              <a:t>n</a:t>
            </a:r>
            <a:r>
              <a:rPr lang="en-US" dirty="0" smtClean="0"/>
              <a:t> epochs; lower learning rate; train </a:t>
            </a:r>
            <a:r>
              <a:rPr lang="en-US" i="1" dirty="0" smtClean="0"/>
              <a:t>m</a:t>
            </a:r>
            <a:r>
              <a:rPr lang="en-US" dirty="0" smtClean="0"/>
              <a:t> epochs</a:t>
            </a:r>
          </a:p>
          <a:p>
            <a:pPr lvl="1"/>
            <a:r>
              <a:rPr lang="en-US" dirty="0" smtClean="0"/>
              <a:t>bad idea: can’t assume one-size-fits-all approach</a:t>
            </a:r>
          </a:p>
          <a:p>
            <a:r>
              <a:rPr lang="en-US" dirty="0"/>
              <a:t>2. </a:t>
            </a:r>
            <a:r>
              <a:rPr lang="en-US" dirty="0" smtClean="0"/>
              <a:t>Error-change criterion</a:t>
            </a:r>
          </a:p>
          <a:p>
            <a:pPr lvl="1"/>
            <a:r>
              <a:rPr lang="en-US" dirty="0" smtClean="0"/>
              <a:t>stop when error isn’t dropping ‘significantly’</a:t>
            </a:r>
          </a:p>
          <a:p>
            <a:pPr lvl="1"/>
            <a:r>
              <a:rPr lang="en-US" dirty="0" smtClean="0"/>
              <a:t>bad idea: often plateaus in error even when weights are changing a lot</a:t>
            </a:r>
          </a:p>
          <a:p>
            <a:pPr lvl="1"/>
            <a:r>
              <a:rPr lang="en-US" dirty="0" smtClean="0"/>
              <a:t>compromise: criterion based on % drop over a window of, say, 10 epochs</a:t>
            </a:r>
          </a:p>
          <a:p>
            <a:pPr lvl="2"/>
            <a:r>
              <a:rPr lang="en-US" dirty="0" smtClean="0"/>
              <a:t>1 epoch is too noisy</a:t>
            </a:r>
          </a:p>
          <a:p>
            <a:pPr lvl="2"/>
            <a:r>
              <a:rPr lang="en-US" dirty="0" smtClean="0"/>
              <a:t>absolute error criterion is too problem dependent</a:t>
            </a:r>
          </a:p>
        </p:txBody>
      </p:sp>
    </p:spTree>
    <p:extLst>
      <p:ext uri="{BB962C8B-B14F-4D97-AF65-F5344CB8AC3E}">
        <p14:creationId xmlns:p14="http://schemas.microsoft.com/office/powerpoint/2010/main" val="18864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3. Weight-change criterion</a:t>
                </a:r>
              </a:p>
              <a:p>
                <a:pPr lvl="1"/>
                <a:r>
                  <a:rPr lang="en-US" dirty="0" smtClean="0"/>
                  <a:t>Compare weights at epochs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−</m:t>
                    </m:r>
                    <m:r>
                      <a:rPr lang="en-US" b="1" i="1" smtClean="0">
                        <a:latin typeface="Cambria Math" charset="0"/>
                      </a:rPr>
                      <m:t>𝟏𝟎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ask 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𝐦𝐚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𝐱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hr-HR" b="1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𝟏𝟎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&lt;</m:t>
                    </m:r>
                    <m:r>
                      <a:rPr lang="en-US" b="1" i="1" smtClean="0">
                        <a:latin typeface="Cambria Math" charset="0"/>
                      </a:rPr>
                      <m:t>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Don’t base on length of overall weight change vector</a:t>
                </a:r>
              </a:p>
              <a:p>
                <a:pPr lvl="1"/>
                <a:r>
                  <a:rPr lang="en-US" dirty="0" smtClean="0"/>
                  <a:t>Possibly express as a percentage of the weight</a:t>
                </a:r>
              </a:p>
              <a:p>
                <a:pPr lvl="1"/>
                <a:r>
                  <a:rPr lang="en-US" dirty="0" smtClean="0"/>
                  <a:t>Be cautious: small weight changes at critical points can result in rapid drop in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97710</TotalTime>
  <Words>565</Words>
  <Application>Microsoft Macintosh PowerPoint</Application>
  <PresentationFormat>Widescreen</PresentationFormat>
  <Paragraphs>127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Cambria Math</vt:lpstr>
      <vt:lpstr>Mangal</vt:lpstr>
      <vt:lpstr>Menlo</vt:lpstr>
      <vt:lpstr>Menlo Regular</vt:lpstr>
      <vt:lpstr>ＭＳ Ｐゴシック</vt:lpstr>
      <vt:lpstr>Wingdings</vt:lpstr>
      <vt:lpstr>Arial</vt:lpstr>
      <vt:lpstr>Default2015</vt:lpstr>
      <vt:lpstr>Equation</vt:lpstr>
      <vt:lpstr>CSCI 5922 Neural Networks and Deep Learning: Practical Advice I</vt:lpstr>
      <vt:lpstr>Input Normalization</vt:lpstr>
      <vt:lpstr>Input Normalization</vt:lpstr>
      <vt:lpstr>Weight Initialization (For great detail, see section 8.4 of text)</vt:lpstr>
      <vt:lpstr>Xavier Normalization</vt:lpstr>
      <vt:lpstr>Glorot/Bengio Normalization</vt:lpstr>
      <vt:lpstr>My Weight Initialization</vt:lpstr>
      <vt:lpstr>When To Stop Training</vt:lpstr>
      <vt:lpstr>When To Stop Training</vt:lpstr>
      <vt:lpstr>When To Stop Training</vt:lpstr>
      <vt:lpstr>Setting Learning Rates I</vt:lpstr>
      <vt:lpstr>Setting Learning Rates II</vt:lpstr>
      <vt:lpstr>Setting Learning Rates III</vt:lpstr>
      <vt:lpstr>Setting Learning Rates IV</vt:lpstr>
      <vt:lpstr>Unbalanced Data Sets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4870</cp:revision>
  <cp:lastPrinted>2016-03-26T19:02:22Z</cp:lastPrinted>
  <dcterms:created xsi:type="dcterms:W3CDTF">2015-11-30T16:35:29Z</dcterms:created>
  <dcterms:modified xsi:type="dcterms:W3CDTF">2017-09-21T04:43:58Z</dcterms:modified>
  <cp:category/>
</cp:coreProperties>
</file>