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quicktime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01" r:id="rId2"/>
    <p:sldId id="276" r:id="rId3"/>
    <p:sldId id="302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320" r:id="rId12"/>
    <p:sldId id="285" r:id="rId13"/>
    <p:sldId id="319" r:id="rId14"/>
    <p:sldId id="286" r:id="rId15"/>
    <p:sldId id="284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8" r:id="rId25"/>
    <p:sldId id="299" r:id="rId26"/>
    <p:sldId id="307" r:id="rId27"/>
    <p:sldId id="303" r:id="rId28"/>
    <p:sldId id="304" r:id="rId29"/>
    <p:sldId id="264" r:id="rId30"/>
    <p:sldId id="306" r:id="rId31"/>
    <p:sldId id="309" r:id="rId32"/>
    <p:sldId id="310" r:id="rId33"/>
    <p:sldId id="308" r:id="rId34"/>
    <p:sldId id="311" r:id="rId35"/>
    <p:sldId id="312" r:id="rId36"/>
    <p:sldId id="313" r:id="rId37"/>
    <p:sldId id="266" r:id="rId38"/>
    <p:sldId id="268" r:id="rId39"/>
    <p:sldId id="269" r:id="rId40"/>
    <p:sldId id="270" r:id="rId41"/>
    <p:sldId id="271" r:id="rId42"/>
    <p:sldId id="272" r:id="rId43"/>
    <p:sldId id="314" r:id="rId44"/>
    <p:sldId id="315" r:id="rId45"/>
    <p:sldId id="318" r:id="rId46"/>
    <p:sldId id="316" r:id="rId47"/>
    <p:sldId id="317" r:id="rId48"/>
    <p:sldId id="274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19B3"/>
    <a:srgbClr val="A09D00"/>
    <a:srgbClr val="FF00FF"/>
    <a:srgbClr val="663F00"/>
    <a:srgbClr val="00FFFF"/>
    <a:srgbClr val="27D5F0"/>
    <a:srgbClr val="00B2B2"/>
    <a:srgbClr val="0000FF"/>
    <a:srgbClr val="A5000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10"/>
    <p:restoredTop sz="85561"/>
  </p:normalViewPr>
  <p:slideViewPr>
    <p:cSldViewPr snapToGrid="0" snapToObjects="1">
      <p:cViewPr>
        <p:scale>
          <a:sx n="81" d="100"/>
          <a:sy n="81" d="100"/>
        </p:scale>
        <p:origin x="720" y="1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4F71-2A91-C84A-869D-4F4E1A19AFF8}" type="datetimeFigureOut">
              <a:rPr lang="en-US" smtClean="0"/>
              <a:t>12/15/17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B0918-989A-B147-B126-A98AEDAA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1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I was asked to come here, thought about what to say. </a:t>
            </a:r>
          </a:p>
          <a:p>
            <a:r>
              <a:rPr lang="en-US" dirty="0" smtClean="0"/>
              <a:t>react</a:t>
            </a:r>
            <a:r>
              <a:rPr lang="en-US" baseline="0" dirty="0" smtClean="0"/>
              <a:t> against </a:t>
            </a:r>
            <a:r>
              <a:rPr lang="en-US" dirty="0" smtClean="0"/>
              <a:t>current trend:  end-to-end learning.</a:t>
            </a:r>
          </a:p>
          <a:p>
            <a:r>
              <a:rPr lang="en-US" dirty="0" smtClean="0"/>
              <a:t>Don’t build anything in. Let learning do it all.</a:t>
            </a:r>
          </a:p>
          <a:p>
            <a:endParaRPr lang="en-US" dirty="0" smtClean="0"/>
          </a:p>
          <a:p>
            <a:r>
              <a:rPr lang="en-US" dirty="0" smtClean="0"/>
              <a:t>Was also the fantasy in late 1980s</a:t>
            </a:r>
          </a:p>
          <a:p>
            <a:endParaRPr lang="en-US" dirty="0" smtClean="0"/>
          </a:p>
          <a:p>
            <a:r>
              <a:rPr lang="en-US" dirty="0" smtClean="0"/>
              <a:t>DQN:</a:t>
            </a:r>
            <a:r>
              <a:rPr lang="en-US" baseline="0" dirty="0" smtClean="0"/>
              <a:t> what is built into it?  [convolution]</a:t>
            </a:r>
          </a:p>
          <a:p>
            <a:r>
              <a:rPr lang="en-US" baseline="0" dirty="0" smtClean="0"/>
              <a:t>[what about game actions?] </a:t>
            </a:r>
          </a:p>
          <a:p>
            <a:r>
              <a:rPr lang="en-US" baseline="0" dirty="0" smtClean="0"/>
              <a:t>[what about player-relative coding?  people code all stimulation with respect to their bodies]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40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grey: linear learner</a:t>
            </a:r>
          </a:p>
          <a:p>
            <a:r>
              <a:rPr lang="en-US" dirty="0" smtClean="0"/>
              <a:t>blue</a:t>
            </a:r>
            <a:r>
              <a:rPr lang="en-US" baseline="0" dirty="0" smtClean="0"/>
              <a:t> DQN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04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12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96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stages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0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 asymptotic performance</a:t>
            </a:r>
          </a:p>
          <a:p>
            <a:r>
              <a:rPr lang="en-US" dirty="0" smtClean="0"/>
              <a:t>WHAT DO YOU THINK LEARNING CURVE IS?</a:t>
            </a:r>
          </a:p>
          <a:p>
            <a:r>
              <a:rPr lang="en-US" dirty="0" smtClean="0"/>
              <a:t>[*]</a:t>
            </a:r>
            <a:r>
              <a:rPr lang="en-US" baseline="0" dirty="0" smtClean="0"/>
              <a:t> </a:t>
            </a:r>
            <a:r>
              <a:rPr lang="en-US" dirty="0" smtClean="0"/>
              <a:t>2 hours of play to reach asymptote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at that point in time, DQN is at 3.5% of human performance.</a:t>
            </a:r>
          </a:p>
          <a:p>
            <a:endParaRPr lang="en-US" dirty="0" smtClean="0"/>
          </a:p>
          <a:p>
            <a:r>
              <a:rPr lang="en-US" baseline="0" dirty="0" smtClean="0"/>
              <a:t>drops to 15-20 min of practice if you can watch experts play for 2 minutes.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newer versions of DQN </a:t>
            </a:r>
            <a:r>
              <a:rPr lang="en-US" dirty="0" smtClean="0"/>
              <a:t>that have smarter experience</a:t>
            </a:r>
            <a:r>
              <a:rPr lang="en-US" baseline="0" dirty="0" smtClean="0"/>
              <a:t> replay and more efficient parameter sharing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still, 900+ </a:t>
            </a:r>
            <a:r>
              <a:rPr lang="en-US" baseline="0" dirty="0" err="1" smtClean="0"/>
              <a:t>hr</a:t>
            </a:r>
            <a:r>
              <a:rPr lang="en-US" baseline="0" dirty="0" smtClean="0"/>
              <a:t> of play to get to human level of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04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</a:t>
            </a:r>
            <a:r>
              <a:rPr lang="en-US" baseline="0" dirty="0" smtClean="0"/>
              <a:t> of this fact, maybe we’ve compared unfairly.</a:t>
            </a:r>
          </a:p>
          <a:p>
            <a:r>
              <a:rPr lang="en-US" baseline="0" dirty="0" smtClean="0"/>
              <a:t>We could instead look at rate of learning when you match humans and AI for skill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6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human and DQN learning rates given comparable performance (i.e., same skill level)</a:t>
            </a:r>
          </a:p>
          <a:p>
            <a:endParaRPr lang="en-US" dirty="0" smtClean="0"/>
          </a:p>
          <a:p>
            <a:r>
              <a:rPr lang="en-US" dirty="0" smtClean="0"/>
              <a:t>DDQN </a:t>
            </a:r>
            <a:r>
              <a:rPr lang="mr-IN" dirty="0" smtClean="0"/>
              <a:t>–</a:t>
            </a:r>
            <a:r>
              <a:rPr lang="en-US" dirty="0" smtClean="0"/>
              <a:t> one of the improved versions of DQN</a:t>
            </a:r>
          </a:p>
          <a:p>
            <a:endParaRPr lang="en-US" dirty="0" smtClean="0"/>
          </a:p>
          <a:p>
            <a:r>
              <a:rPr lang="en-US" dirty="0" smtClean="0"/>
              <a:t>x axis is hours of DDQN game play</a:t>
            </a:r>
          </a:p>
          <a:p>
            <a:r>
              <a:rPr lang="en-US" dirty="0" smtClean="0"/>
              <a:t>the small numbers are the scores achieved after that amount of play</a:t>
            </a:r>
          </a:p>
          <a:p>
            <a:r>
              <a:rPr lang="en-US" dirty="0" smtClean="0"/>
              <a:t>they then looked at humans who played a much shorter time but were obtaining</a:t>
            </a:r>
            <a:r>
              <a:rPr lang="en-US" baseline="0" dirty="0" smtClean="0"/>
              <a:t> the same performance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asked: how quickly do people learn vs. how quickly does DDQN learn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be clear: I could put you and a 12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old in a room and teach you some fancy math.</a:t>
            </a:r>
          </a:p>
          <a:p>
            <a:r>
              <a:rPr lang="en-US" baseline="0" dirty="0" smtClean="0"/>
              <a:t>the 12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old may need 10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of tutoring before he gets to the same level that you get to in an hour</a:t>
            </a:r>
          </a:p>
          <a:p>
            <a:r>
              <a:rPr lang="en-US" baseline="0" dirty="0" smtClean="0"/>
              <a:t>but once you get to the same level, wouldn’t you expect to learn at the same rate?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 axis </a:t>
            </a:r>
            <a:r>
              <a:rPr lang="mr-IN" dirty="0" smtClean="0"/>
              <a:t>–</a:t>
            </a:r>
            <a:r>
              <a:rPr lang="en-US" dirty="0" smtClean="0"/>
              <a:t> learning</a:t>
            </a:r>
            <a:r>
              <a:rPr lang="en-US" baseline="0" dirty="0" smtClean="0"/>
              <a:t> rate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r>
              <a:rPr lang="en-US" dirty="0" smtClean="0"/>
              <a:t>log scale for y axis to give bigger range</a:t>
            </a:r>
          </a:p>
          <a:p>
            <a:endParaRPr lang="en-US" dirty="0" smtClean="0"/>
          </a:p>
          <a:p>
            <a:r>
              <a:rPr lang="en-US" dirty="0" smtClean="0"/>
              <a:t>not just that people have a head start: at every level of performance they’re learning faster.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88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 tiny example: x-ray radiography -- image diagnosis</a:t>
            </a:r>
          </a:p>
          <a:p>
            <a:endParaRPr lang="en-US" dirty="0" smtClean="0"/>
          </a:p>
          <a:p>
            <a:r>
              <a:rPr lang="en-US" dirty="0" smtClean="0"/>
              <a:t>On the one hand, these</a:t>
            </a:r>
            <a:r>
              <a:rPr lang="en-US" baseline="0" dirty="0" smtClean="0"/>
              <a:t> concerns are completely obvious</a:t>
            </a:r>
            <a:endParaRPr lang="en-US" dirty="0" smtClean="0"/>
          </a:p>
          <a:p>
            <a:r>
              <a:rPr lang="en-US" dirty="0" smtClean="0"/>
              <a:t>They are also dumb since</a:t>
            </a:r>
            <a:r>
              <a:rPr lang="en-US" baseline="0" dirty="0" smtClean="0"/>
              <a:t> any part of the answer that we build in is avoiding learning.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But on the other hand, it’s not like the human learning to play frostbite came to the task with knowledge of how to play already</a:t>
            </a:r>
            <a:r>
              <a:rPr lang="mr-IN" baseline="0" dirty="0" smtClean="0"/>
              <a:t>…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94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visit san </a:t>
            </a:r>
            <a:r>
              <a:rPr lang="en-US" dirty="0" err="1" smtClean="0"/>
              <a:t>diego</a:t>
            </a:r>
            <a:r>
              <a:rPr lang="en-US" dirty="0" smtClean="0"/>
              <a:t>, you can go to Torrey Pines Hang glider port.</a:t>
            </a:r>
          </a:p>
          <a:p>
            <a:r>
              <a:rPr lang="en-US" dirty="0" smtClean="0"/>
              <a:t>The closer you drive to the cliff the better a view you get of the hang gliders</a:t>
            </a:r>
          </a:p>
          <a:p>
            <a:r>
              <a:rPr lang="en-US" dirty="0" smtClean="0"/>
              <a:t>[ADVANCE]</a:t>
            </a:r>
          </a:p>
          <a:p>
            <a:r>
              <a:rPr lang="en-US" dirty="0" smtClean="0"/>
              <a:t>Other examples of this?</a:t>
            </a:r>
          </a:p>
          <a:p>
            <a:r>
              <a:rPr lang="en-US" dirty="0" smtClean="0"/>
              <a:t>You’re in class today vs. sleeping</a:t>
            </a:r>
          </a:p>
          <a:p>
            <a:r>
              <a:rPr lang="en-US" dirty="0" smtClean="0"/>
              <a:t>You’re deciding whether to go to </a:t>
            </a:r>
            <a:r>
              <a:rPr lang="en-US" dirty="0" err="1" smtClean="0"/>
              <a:t>starbucks</a:t>
            </a:r>
            <a:r>
              <a:rPr lang="en-US" dirty="0" smtClean="0"/>
              <a:t> today vs. put</a:t>
            </a:r>
            <a:r>
              <a:rPr lang="en-US" baseline="0" dirty="0" smtClean="0"/>
              <a:t> $ in retirement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3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4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lower graph:  present value of</a:t>
            </a:r>
            <a:r>
              <a:rPr lang="en-US" baseline="0" dirty="0" smtClean="0"/>
              <a:t> two future rewards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3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ACTION:  PRESS BUTTON.  Transitions are probabilistic</a:t>
            </a:r>
          </a:p>
          <a:p>
            <a:r>
              <a:rPr lang="en-US" dirty="0" smtClean="0"/>
              <a:t>or TWO ACTIONS, and policy is</a:t>
            </a:r>
            <a:r>
              <a:rPr lang="en-US" baseline="0" dirty="0" smtClean="0"/>
              <a:t> to take actions with equal probability</a:t>
            </a:r>
          </a:p>
          <a:p>
            <a:r>
              <a:rPr lang="en-US" baseline="0" dirty="0" smtClean="0"/>
              <a:t>Emphasize that value function is sum of discounted rewards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7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ACTION:  PRESS BUTTON.  Transitions are probabilistic</a:t>
            </a:r>
          </a:p>
          <a:p>
            <a:r>
              <a:rPr lang="en-US" dirty="0" smtClean="0"/>
              <a:t>note:  a* </a:t>
            </a:r>
            <a:r>
              <a:rPr lang="en-US" baseline="0" dirty="0" smtClean="0"/>
              <a:t> -- * means optimal</a:t>
            </a:r>
            <a:endParaRPr lang="en-US" dirty="0" smtClean="0"/>
          </a:p>
          <a:p>
            <a:r>
              <a:rPr lang="en-US" dirty="0" smtClean="0"/>
              <a:t>PROBLEM WITH POLICY: </a:t>
            </a:r>
          </a:p>
          <a:p>
            <a:pPr marL="228600" indent="-228600">
              <a:buAutoNum type="arabicParenBoth"/>
            </a:pPr>
            <a:r>
              <a:rPr lang="en-US" dirty="0" smtClean="0"/>
              <a:t>need</a:t>
            </a:r>
            <a:r>
              <a:rPr lang="en-US" baseline="0" dirty="0" smtClean="0"/>
              <a:t> a transition model; may not be available</a:t>
            </a:r>
          </a:p>
          <a:p>
            <a:pPr marL="228600" indent="-228600">
              <a:buAutoNum type="arabicParenBoth"/>
            </a:pPr>
            <a:r>
              <a:rPr lang="en-US" baseline="0" dirty="0" smtClean="0"/>
              <a:t>value function was created under the assumption of random next state (i.e., no choice of actions)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delta(</a:t>
            </a:r>
            <a:r>
              <a:rPr lang="en-US" baseline="0" dirty="0" err="1" smtClean="0"/>
              <a:t>s,a</a:t>
            </a:r>
            <a:r>
              <a:rPr lang="en-US" baseline="0" dirty="0" smtClean="0"/>
              <a:t>), rho(</a:t>
            </a:r>
            <a:r>
              <a:rPr lang="en-US" baseline="0" dirty="0" err="1" smtClean="0"/>
              <a:t>s,a</a:t>
            </a:r>
            <a:r>
              <a:rPr lang="en-US" baseline="0" smtClean="0"/>
              <a:t>) </a:t>
            </a:r>
            <a:r>
              <a:rPr lang="en-US" baseline="0" dirty="0" smtClean="0"/>
              <a:t>with action in </a:t>
            </a:r>
            <a:r>
              <a:rPr lang="en-US" baseline="0" smtClean="0"/>
              <a:t>the world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25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 of slide:</a:t>
            </a:r>
          </a:p>
          <a:p>
            <a:r>
              <a:rPr lang="en-US" dirty="0" smtClean="0"/>
              <a:t>you can REPLACE Q value with new value, but if you have stochastic (noisy)</a:t>
            </a:r>
            <a:r>
              <a:rPr lang="en-US" baseline="0" dirty="0" smtClean="0"/>
              <a:t> reward, then you want to average over many experiences.</a:t>
            </a:r>
          </a:p>
          <a:p>
            <a:r>
              <a:rPr lang="en-US" baseline="0" dirty="0" smtClean="0"/>
              <a:t>Instead of replacing Q, average old and new Q values…[next slide]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65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Looks more like Neural</a:t>
            </a:r>
            <a:r>
              <a:rPr lang="en-US" baseline="0" dirty="0" smtClean="0"/>
              <a:t> Net Learning Rule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alpha is the fraction of the way you go from old Q to new 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2CA38-5D27-3646-A2F2-3EC65F3CCF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4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9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0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4" y="274641"/>
            <a:ext cx="2743200" cy="5851526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6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31"/>
            <a:ext cx="10936320" cy="1137719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2848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6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2040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9"/>
            <a:ext cx="539136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328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4" y="1371604"/>
            <a:ext cx="11176000" cy="4754562"/>
          </a:xfrm>
        </p:spPr>
        <p:txBody>
          <a:bodyPr/>
          <a:lstStyle>
            <a:lvl1pPr marL="88931" indent="-8893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355726">
              <a:spcBef>
                <a:spcPts val="1946"/>
              </a:spcBef>
              <a:spcAft>
                <a:spcPts val="0"/>
              </a:spcAft>
              <a:defRPr sz="2647">
                <a:solidFill>
                  <a:schemeClr val="accent2"/>
                </a:solidFill>
              </a:defRPr>
            </a:lvl2pPr>
            <a:lvl3pPr marL="351604" indent="0">
              <a:spcBef>
                <a:spcPts val="1167"/>
              </a:spcBef>
              <a:buFont typeface="Calibri" pitchFamily="34" charset="0"/>
              <a:buChar char=" "/>
              <a:defRPr sz="2471">
                <a:solidFill>
                  <a:schemeClr val="accent6">
                    <a:lumMod val="75000"/>
                  </a:schemeClr>
                </a:solidFill>
              </a:defRPr>
            </a:lvl3pPr>
            <a:lvl4pPr marL="500257" indent="-145236">
              <a:spcBef>
                <a:spcPts val="1167"/>
              </a:spcBef>
              <a:buFont typeface="Arial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4pPr>
            <a:lvl5pPr marL="551919" indent="0">
              <a:spcBef>
                <a:spcPts val="778"/>
              </a:spcBef>
              <a:buFont typeface="Calibri" pitchFamily="34" charset="0"/>
              <a:buNone/>
              <a:defRPr sz="211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883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4659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89316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33975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4pPr>
            <a:lvl5pPr marL="1778633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5pPr>
            <a:lvl6pPr marL="2223292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6pPr>
            <a:lvl7pPr marL="2667950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7pPr>
            <a:lvl8pPr marL="3112609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8pPr>
            <a:lvl9pPr marL="3557267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8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7"/>
            <a:ext cx="5389033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6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3088"/>
            </a:lvl1pPr>
            <a:lvl2pPr>
              <a:defRPr sz="2735"/>
            </a:lvl2pPr>
            <a:lvl3pPr>
              <a:defRPr sz="2294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088"/>
            </a:lvl1pPr>
            <a:lvl2pPr marL="444659" indent="0">
              <a:buNone/>
              <a:defRPr sz="2735"/>
            </a:lvl2pPr>
            <a:lvl3pPr marL="889316" indent="0">
              <a:buNone/>
              <a:defRPr sz="2294"/>
            </a:lvl3pPr>
            <a:lvl4pPr marL="1333975" indent="0">
              <a:buNone/>
              <a:defRPr sz="1941"/>
            </a:lvl4pPr>
            <a:lvl5pPr marL="1778633" indent="0">
              <a:buNone/>
              <a:defRPr sz="1941"/>
            </a:lvl5pPr>
            <a:lvl6pPr marL="2223292" indent="0">
              <a:buNone/>
              <a:defRPr sz="1941"/>
            </a:lvl6pPr>
            <a:lvl7pPr marL="2667950" indent="0">
              <a:buNone/>
              <a:defRPr sz="1941"/>
            </a:lvl7pPr>
            <a:lvl8pPr marL="3112609" indent="0">
              <a:buNone/>
              <a:defRPr sz="1941"/>
            </a:lvl8pPr>
            <a:lvl9pPr marL="3557267" indent="0">
              <a:buNone/>
              <a:defRPr sz="1941"/>
            </a:lvl9pPr>
          </a:lstStyle>
          <a:p>
            <a:r>
              <a:rPr lang="en-US" altLang="ja-JP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12/15/17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889409" rtl="0" eaLnBrk="1" latinLnBrk="0" hangingPunct="1">
        <a:spcBef>
          <a:spcPct val="0"/>
        </a:spcBef>
        <a:buNone/>
        <a:defRPr kumimoji="1" sz="353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49034" indent="-249034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444705" indent="-88941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294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667056" indent="-222352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294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889409" indent="0" algn="l" defTabSz="889409" rtl="0" eaLnBrk="1" latinLnBrk="0" hangingPunct="1">
        <a:spcBef>
          <a:spcPct val="20000"/>
        </a:spcBef>
        <a:buFontTx/>
        <a:buNone/>
        <a:defRPr kumimoji="1" sz="194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445875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90579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35284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9988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4705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89409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34114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78818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23523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68227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12932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57636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2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30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3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hyperlink" Target="http://www.cs.utexas.edu/~bradknox/rlmuseum/Interactive_Museum_of_Reinforcement_Learning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52.png"/><Relationship Id="rId1" Type="http://schemas.microsoft.com/office/2007/relationships/media" Target="file://localhost/Users/mozer/projects/Bilbao/frostbite.mp4" TargetMode="External"/><Relationship Id="rId2" Type="http://schemas.openxmlformats.org/officeDocument/2006/relationships/video" Target="file://localhost/Users/mozer/projects/Bilbao/frostbite.mp4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6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3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4.emf"/><Relationship Id="rId10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CSCI 5922</a:t>
            </a:r>
            <a:br>
              <a:rPr lang="en-US" dirty="0" smtClean="0"/>
            </a:br>
            <a:r>
              <a:rPr lang="en-US" dirty="0" smtClean="0"/>
              <a:t>Neural Networks and Deep Learning:</a:t>
            </a:r>
            <a:br>
              <a:rPr lang="en-US" dirty="0" smtClean="0"/>
            </a:br>
            <a:r>
              <a:rPr lang="en-US" dirty="0" smtClean="0"/>
              <a:t>Deep Reinforcement 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Mike </a:t>
            </a:r>
            <a:r>
              <a:rPr lang="en-US" dirty="0" err="1" smtClean="0">
                <a:solidFill>
                  <a:schemeClr val="tx1"/>
                </a:solidFill>
              </a:rPr>
              <a:t>Mozer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Department of Computer Science and</a:t>
            </a:r>
            <a:br>
              <a:rPr lang="en-US" dirty="0" smtClean="0"/>
            </a:br>
            <a:r>
              <a:rPr lang="en-US" dirty="0" smtClean="0"/>
              <a:t>Institute of Cognitive Science</a:t>
            </a:r>
            <a:br>
              <a:rPr lang="en-US" dirty="0" smtClean="0"/>
            </a:br>
            <a:r>
              <a:rPr lang="en-US" dirty="0" smtClean="0"/>
              <a:t>University of Colorado at Boulder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77413" y="6439680"/>
            <a:ext cx="4645824" cy="418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9" dirty="0"/>
              <a:t>Some slides adapted from L. Matthey (Gatsby Computational Neuroscience Unit)</a:t>
            </a:r>
          </a:p>
          <a:p>
            <a:r>
              <a:rPr lang="en-US" sz="1059" dirty="0"/>
              <a:t>and from Russell &amp; </a:t>
            </a:r>
            <a:r>
              <a:rPr lang="en-US" sz="1059" dirty="0" err="1"/>
              <a:t>Norvig</a:t>
            </a:r>
            <a:r>
              <a:rPr lang="en-US" sz="1059" dirty="0"/>
              <a:t> (AI: A Modern Approach)</a:t>
            </a:r>
          </a:p>
        </p:txBody>
      </p:sp>
    </p:spTree>
    <p:extLst>
      <p:ext uri="{BB962C8B-B14F-4D97-AF65-F5344CB8AC3E}">
        <p14:creationId xmlns:p14="http://schemas.microsoft.com/office/powerpoint/2010/main" val="138876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Comparing Two Forms Of Infinite Discounting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66" r="-14166"/>
          <a:stretch>
            <a:fillRect/>
          </a:stretch>
        </p:blipFill>
        <p:spPr>
          <a:xfrm>
            <a:off x="3191603" y="990600"/>
            <a:ext cx="5680528" cy="3319835"/>
          </a:xfrm>
        </p:spPr>
      </p:pic>
      <p:pic>
        <p:nvPicPr>
          <p:cNvPr id="6" name="Picture 4" descr="421-1-m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132" y="4872209"/>
            <a:ext cx="2623638" cy="193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57701" y="5428740"/>
            <a:ext cx="1712713" cy="1070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/>
              <a:t>present value</a:t>
            </a:r>
          </a:p>
          <a:p>
            <a:r>
              <a:rPr lang="en-US" sz="2118" b="1" dirty="0"/>
              <a:t>of two future</a:t>
            </a:r>
          </a:p>
          <a:p>
            <a:r>
              <a:rPr lang="en-US" sz="2118" b="1" dirty="0"/>
              <a:t>rewards</a:t>
            </a:r>
          </a:p>
        </p:txBody>
      </p:sp>
    </p:spTree>
    <p:extLst>
      <p:ext uri="{BB962C8B-B14F-4D97-AF65-F5344CB8AC3E}">
        <p14:creationId xmlns:p14="http://schemas.microsoft.com/office/powerpoint/2010/main" val="171357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Approach to Planning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5" y="1371604"/>
                <a:ext cx="4169610" cy="529936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Use world model to ‘mentally’ plan optimal path</a:t>
                </a:r>
              </a:p>
              <a:p>
                <a:pPr lvl="1"/>
                <a:r>
                  <a:rPr lang="en-US" dirty="0" smtClean="0"/>
                  <a:t>model: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𝝆</m:t>
                    </m:r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𝜹</m:t>
                    </m:r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b="1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</m:e>
                    </m:d>
                  </m:oMath>
                </a14:m>
                <a:endParaRPr lang="en-US" b="1" dirty="0" smtClean="0"/>
              </a:p>
              <a:p>
                <a:r>
                  <a:rPr lang="en-US" dirty="0" smtClean="0"/>
                  <a:t>Estimate discounted future reward for each action sequence</a:t>
                </a:r>
              </a:p>
              <a:p>
                <a:pPr lvl="1"/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𝟎</m:t>
                        </m:r>
                      </m:sub>
                      <m:sup>
                        <m:r>
                          <a:rPr lang="en-US" b="1" i="1" smtClean="0">
                            <a:latin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𝜸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</m:sup>
                        </m:sSup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dirty="0" smtClean="0"/>
              </a:p>
              <a:p>
                <a:r>
                  <a:rPr lang="en-US" dirty="0" smtClean="0"/>
                  <a:t>Choose action path leading to best discounted future reward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5" y="1371604"/>
                <a:ext cx="4169610" cy="5299360"/>
              </a:xfrm>
              <a:blipFill rotWithShape="0">
                <a:blip r:embed="rId2"/>
                <a:stretch>
                  <a:fillRect l="-2339" t="-806" b="-1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27" y="2399761"/>
            <a:ext cx="5854700" cy="32969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987984" y="2399761"/>
                <a:ext cx="459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𝒕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84" y="2399761"/>
                <a:ext cx="459805" cy="40011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10987984" y="2759029"/>
                <a:ext cx="85465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  <m:t>𝒕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𝒕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84" y="2759029"/>
                <a:ext cx="854658" cy="400110"/>
              </a:xfrm>
              <a:prstGeom prst="rect">
                <a:avLst/>
              </a:prstGeom>
              <a:blipFill rotWithShape="0">
                <a:blip r:embed="rId5"/>
                <a:stretch>
                  <a:fillRect t="-43077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0987984" y="3070106"/>
                <a:ext cx="70827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𝒔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𝒕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84" y="3070106"/>
                <a:ext cx="708271" cy="400110"/>
              </a:xfrm>
              <a:prstGeom prst="rect">
                <a:avLst/>
              </a:prstGeom>
              <a:blipFill rotWithShape="0">
                <a:blip r:embed="rId6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987984" y="3429374"/>
                <a:ext cx="135158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  <m:t>𝒓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  <m:t>𝒕</m:t>
                              </m:r>
                              <m: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000" b="1" i="1" smtClean="0">
                                  <a:solidFill>
                                    <a:srgbClr val="B419B3"/>
                                  </a:solidFill>
                                  <a:latin typeface="Cambria Math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𝒕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𝟏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84" y="3429374"/>
                <a:ext cx="1351588" cy="400110"/>
              </a:xfrm>
              <a:prstGeom prst="rect">
                <a:avLst/>
              </a:prstGeom>
              <a:blipFill rotWithShape="0">
                <a:blip r:embed="rId7"/>
                <a:stretch>
                  <a:fillRect t="-43077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0987984" y="3742235"/>
                <a:ext cx="43473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B419B3"/>
                          </a:solidFill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7984" y="3742235"/>
                <a:ext cx="434734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165604" y="2733816"/>
                <a:ext cx="10366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𝒂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𝒕</m:t>
                          </m:r>
                          <m:r>
                            <a:rPr lang="en-US" sz="2000" b="1" i="1" smtClean="0">
                              <a:solidFill>
                                <a:srgbClr val="B419B3"/>
                              </a:solidFill>
                              <a:latin typeface="Cambria Math" charset="0"/>
                            </a:rPr>
                            <m:t> 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rgbClr val="B419B3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B419B3"/>
                          </a:solidFill>
                          <a:latin typeface="Cambria Math" charset="0"/>
                        </a:rPr>
                        <m:t>𝟏</m:t>
                      </m:r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5604" y="2733816"/>
                <a:ext cx="1036694" cy="400110"/>
              </a:xfrm>
              <a:prstGeom prst="rect">
                <a:avLst/>
              </a:prstGeom>
              <a:blipFill rotWithShape="0">
                <a:blip r:embed="rId9"/>
                <a:stretch>
                  <a:fillRect t="-40909" b="-98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955971" y="2733816"/>
                <a:ext cx="3962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B419B3"/>
                          </a:solidFill>
                          <a:latin typeface="Cambria Math" charset="0"/>
                        </a:rPr>
                        <m:t>𝟐</m:t>
                      </m:r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971" y="2733816"/>
                <a:ext cx="396262" cy="40011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8918869" y="2733816"/>
                <a:ext cx="3962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B419B3"/>
                          </a:solidFill>
                          <a:latin typeface="Cambria Math" charset="0"/>
                        </a:rPr>
                        <m:t>𝟑</m:t>
                      </m:r>
                    </m:oMath>
                  </m:oMathPara>
                </a14:m>
                <a:endParaRPr lang="en-US" sz="2000" b="1" dirty="0">
                  <a:solidFill>
                    <a:srgbClr val="0F6FC6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8869" y="2733816"/>
                <a:ext cx="396262" cy="40011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949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24" y="4535"/>
            <a:ext cx="7987553" cy="838200"/>
          </a:xfrm>
        </p:spPr>
        <p:txBody>
          <a:bodyPr/>
          <a:lstStyle/>
          <a:p>
            <a:r>
              <a:rPr lang="en-US" dirty="0" smtClean="0"/>
              <a:t>Policy Vs. Value Function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744460" y="4436676"/>
            <a:ext cx="2566556" cy="1930503"/>
            <a:chOff x="529598" y="2514830"/>
            <a:chExt cx="2908764" cy="2187903"/>
          </a:xfrm>
        </p:grpSpPr>
        <p:sp>
          <p:nvSpPr>
            <p:cNvPr id="17" name="Rectangle 16"/>
            <p:cNvSpPr/>
            <p:nvPr/>
          </p:nvSpPr>
          <p:spPr>
            <a:xfrm>
              <a:off x="529598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.048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56789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.130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980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.240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11170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1.00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29598" y="3244131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-.023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256789" y="3244131"/>
              <a:ext cx="727191" cy="72930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83980" y="3244131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-.330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11170" y="3244131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-1.00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9599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-.099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56790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-.197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83981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-.339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11171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-.602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994"/>
          <a:stretch/>
        </p:blipFill>
        <p:spPr>
          <a:xfrm>
            <a:off x="2125764" y="4303173"/>
            <a:ext cx="5433379" cy="20640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57082" y="4303172"/>
            <a:ext cx="2625906" cy="2064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2732" y="1232389"/>
            <a:ext cx="2273508" cy="1354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35" b="1" dirty="0">
                <a:solidFill>
                  <a:schemeClr val="accent2">
                    <a:lumMod val="75000"/>
                  </a:schemeClr>
                </a:solidFill>
              </a:rPr>
              <a:t>Policy</a:t>
            </a:r>
            <a:br>
              <a:rPr lang="en-US" sz="2735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735" b="1" dirty="0">
                <a:solidFill>
                  <a:srgbClr val="660066"/>
                </a:solidFill>
              </a:rPr>
              <a:t>mapping from</a:t>
            </a:r>
            <a:br>
              <a:rPr lang="en-US" sz="2735" b="1" dirty="0">
                <a:solidFill>
                  <a:srgbClr val="660066"/>
                </a:solidFill>
              </a:rPr>
            </a:br>
            <a:r>
              <a:rPr lang="en-US" sz="2735" b="1" dirty="0">
                <a:solidFill>
                  <a:srgbClr val="660066"/>
                </a:solidFill>
              </a:rPr>
              <a:t>state to action</a:t>
            </a:r>
            <a:endParaRPr lang="en-US" sz="2735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7676" y="1232390"/>
            <a:ext cx="4305153" cy="177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35" b="1" dirty="0">
                <a:solidFill>
                  <a:schemeClr val="accent2">
                    <a:lumMod val="75000"/>
                  </a:schemeClr>
                </a:solidFill>
              </a:rPr>
              <a:t>Value function</a:t>
            </a:r>
            <a:br>
              <a:rPr lang="en-US" sz="2735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735" b="1" dirty="0">
                <a:solidFill>
                  <a:srgbClr val="660066"/>
                </a:solidFill>
              </a:rPr>
              <a:t>mapping from state to</a:t>
            </a:r>
          </a:p>
          <a:p>
            <a:pPr algn="ctr"/>
            <a:r>
              <a:rPr lang="en-US" sz="2735" b="1" dirty="0">
                <a:solidFill>
                  <a:srgbClr val="660066"/>
                </a:solidFill>
              </a:rPr>
              <a:t>expected discounted reward</a:t>
            </a:r>
          </a:p>
          <a:p>
            <a:pPr algn="ctr"/>
            <a:r>
              <a:rPr lang="en-US" sz="2735" b="1" dirty="0">
                <a:solidFill>
                  <a:srgbClr val="660066"/>
                </a:solidFill>
              </a:rPr>
              <a:t>associated with state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1181" y="1232390"/>
            <a:ext cx="934871" cy="513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735" b="1" dirty="0">
                <a:solidFill>
                  <a:schemeClr val="accent2">
                    <a:lumMod val="7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</a:t>
            </a:r>
            <a:endParaRPr lang="en-US" sz="2735" b="1" dirty="0">
              <a:solidFill>
                <a:srgbClr val="660066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798103" y="2821100"/>
          <a:ext cx="2087204" cy="922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Equation" r:id="rId5" imgW="1638300" imgH="723900" progId="Equation.DSMT4">
                  <p:embed/>
                </p:oleObj>
              </mc:Choice>
              <mc:Fallback>
                <p:oleObj name="Equation" r:id="rId5" imgW="1638300" imgH="723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98103" y="2821100"/>
                        <a:ext cx="2087204" cy="9222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922693" y="3070720"/>
          <a:ext cx="1262062" cy="388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" name="Equation" r:id="rId7" imgW="990600" imgH="304800" progId="Equation.DSMT4">
                  <p:embed/>
                </p:oleObj>
              </mc:Choice>
              <mc:Fallback>
                <p:oleObj name="Equation" r:id="rId7" imgW="9906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2693" y="3070720"/>
                        <a:ext cx="1262062" cy="388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27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Value function is defined under a certain policy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𝝅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lang="is-IS" i="1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i="1">
                            <a:latin typeface="Cambria Math" charset="0"/>
                          </a:rPr>
                          <m:t>𝒊</m:t>
                        </m:r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r>
                          <a:rPr lang="en-US" i="1">
                            <a:latin typeface="Cambria Math" charset="0"/>
                          </a:rPr>
                          <m:t>𝟎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𝜸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𝒊</m:t>
                            </m:r>
                          </m:sup>
                        </m:sSup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b="1" dirty="0" smtClean="0"/>
                  <a:t>   or more properly,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𝑽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𝝅</m:t>
                        </m:r>
                      </m:sub>
                    </m:sSub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𝑬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𝝅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mr-IN" b="1" i="1" smtClean="0">
                            <a:latin typeface="Cambria Math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is-IS" i="1">
                                <a:latin typeface="Cambria Math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i="1">
                                <a:latin typeface="Cambria Math" charset="0"/>
                              </a:rPr>
                              <m:t>𝒊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𝟎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∞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𝜸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charset="0"/>
                                  </a:rPr>
                                  <m:t>𝒊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i="1">
                                    <a:latin typeface="Cambria Math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</a:rPr>
                                  <m:t>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</a:rPr>
                                  <m:t>𝒕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dirty="0"/>
              </a:p>
              <a:p>
                <a:r>
                  <a:rPr lang="en-US" dirty="0" smtClean="0"/>
                  <a:t>Iterative formulation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𝝅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𝜸</m:t>
                    </m:r>
                    <m:nary>
                      <m:naryPr>
                        <m:chr m:val="∑"/>
                        <m:limLoc m:val="subSup"/>
                        <m:ctrlPr>
                          <a:rPr lang="is-IS" i="1" smtClean="0">
                            <a:latin typeface="Cambria Math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=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𝟎</m:t>
                        </m:r>
                      </m:sub>
                      <m:sup>
                        <m:r>
                          <a:rPr lang="en-US" b="1" i="1" smtClean="0">
                            <a:latin typeface="Cambria Math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𝜸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</m:sup>
                        </m:sSup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𝟏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1" i="1" smtClean="0">
                                <a:latin typeface="Cambria Math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  <m:r>
                      <a:rPr lang="en-US" b="1" i="1" smtClean="0">
                        <a:latin typeface="Cambria Math" charset="0"/>
                      </a:rPr>
                      <m:t>     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𝜸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𝝅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Solution can be obtained by value iteration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𝑽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[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𝟎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]</m:t>
                        </m:r>
                      </m:sup>
                    </m:sSup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latin typeface="Cambria Math" charset="0"/>
                      </a:rPr>
                      <m:t>𝟎</m:t>
                    </m:r>
                  </m:oMath>
                </a14:m>
                <a:endParaRPr lang="en-US" b="1" dirty="0" smtClean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𝑽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[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]</m:t>
                        </m:r>
                      </m:sup>
                    </m:sSup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latin typeface="Cambria Math" charset="0"/>
                      </a:rPr>
                      <m:t>𝜸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𝑽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[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]</m:t>
                        </m:r>
                      </m:sup>
                    </m:sSup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992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Using Value Function To Act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Compute </a:t>
                </a:r>
                <a:r>
                  <a:rPr lang="en-US" dirty="0" smtClean="0"/>
                  <a:t>next </a:t>
                </a:r>
                <a:r>
                  <a:rPr lang="en-US" dirty="0" smtClean="0"/>
                  <a:t>state and reward </a:t>
                </a:r>
                <a:r>
                  <a:rPr lang="en-US" dirty="0" smtClean="0"/>
                  <a:t>for each </a:t>
                </a:r>
                <a:r>
                  <a:rPr lang="en-US" dirty="0" smtClean="0"/>
                  <a:t>possible action,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𝒂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𝜹</m:t>
                    </m:r>
                    <m:r>
                      <a:rPr lang="en-US" b="1" i="1" dirty="0" smtClean="0">
                        <a:latin typeface="Cambria Math" charset="0"/>
                      </a:rPr>
                      <m:t>(</m:t>
                    </m:r>
                    <m:r>
                      <a:rPr lang="en-US" b="1" i="1" dirty="0" err="1" smtClean="0">
                        <a:latin typeface="Cambria Math" charset="0"/>
                      </a:rPr>
                      <m:t>𝒔</m:t>
                    </m:r>
                    <m:r>
                      <a:rPr lang="en-US" b="1" i="1" baseline="-25000" dirty="0" err="1" smtClean="0">
                        <a:latin typeface="Cambria Math" charset="0"/>
                      </a:rPr>
                      <m:t>𝒕</m:t>
                    </m:r>
                    <m:r>
                      <a:rPr lang="en-US" b="1" i="1" dirty="0">
                        <a:latin typeface="Cambria Math" charset="0"/>
                      </a:rPr>
                      <m:t>, </m:t>
                    </m:r>
                    <m:r>
                      <a:rPr lang="en-US" b="1" i="1" dirty="0" smtClean="0">
                        <a:latin typeface="Cambria Math" charset="0"/>
                      </a:rPr>
                      <m:t>𝒂</m:t>
                    </m:r>
                    <m:r>
                      <a:rPr lang="en-US" b="1" i="1" dirty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𝝆</m:t>
                    </m:r>
                    <m:r>
                      <a:rPr lang="en-US" b="1" i="1" dirty="0">
                        <a:latin typeface="Cambria Math" charset="0"/>
                      </a:rPr>
                      <m:t>(</m:t>
                    </m:r>
                    <m:r>
                      <a:rPr lang="en-US" b="1" i="1" dirty="0" err="1">
                        <a:latin typeface="Cambria Math" charset="0"/>
                      </a:rPr>
                      <m:t>𝒔</m:t>
                    </m:r>
                    <m:r>
                      <a:rPr lang="en-US" b="1" i="1" baseline="-25000" dirty="0" err="1">
                        <a:latin typeface="Cambria Math" charset="0"/>
                      </a:rPr>
                      <m:t>𝒕</m:t>
                    </m:r>
                    <m:r>
                      <a:rPr lang="en-US" b="1" i="1" dirty="0">
                        <a:latin typeface="Cambria Math" charset="0"/>
                      </a:rPr>
                      <m:t>, </m:t>
                    </m:r>
                    <m:r>
                      <a:rPr lang="en-US" b="1" i="1" dirty="0" smtClean="0">
                        <a:latin typeface="Cambria Math" charset="0"/>
                      </a:rPr>
                      <m:t>𝒂</m:t>
                    </m:r>
                    <m:r>
                      <a:rPr lang="en-US" b="1" i="1" dirty="0">
                        <a:latin typeface="Cambria Math" charset="0"/>
                      </a:rPr>
                      <m:t>) </m:t>
                    </m:r>
                  </m:oMath>
                </a14:m>
                <a:endParaRPr lang="en-US" dirty="0"/>
              </a:p>
              <a:p>
                <a:r>
                  <a:rPr lang="en-US" dirty="0" smtClean="0"/>
                  <a:t>Choose </a:t>
                </a:r>
                <a:r>
                  <a:rPr lang="en-US" dirty="0" smtClean="0"/>
                  <a:t>action with highest </a:t>
                </a:r>
                <a:r>
                  <a:rPr lang="en-US" dirty="0" smtClean="0">
                    <a:solidFill>
                      <a:schemeClr val="accent4">
                        <a:lumMod val="75000"/>
                      </a:schemeClr>
                    </a:solidFill>
                  </a:rPr>
                  <a:t>immediate reward</a:t>
                </a:r>
                <a:r>
                  <a:rPr lang="en-US" dirty="0" smtClean="0"/>
                  <a:t> + </a:t>
                </a:r>
                <a:r>
                  <a:rPr lang="en-US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discounted future value</a:t>
                </a:r>
                <a:r>
                  <a:rPr lang="en-US" dirty="0" smtClean="0"/>
                  <a:t>: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𝒂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r>
                      <a:rPr lang="en-US" b="1" i="0" smtClean="0">
                        <a:latin typeface="Cambria Math" charset="0"/>
                      </a:rPr>
                      <m:t>𝐚𝐫𝐠𝐦𝐚</m:t>
                    </m:r>
                    <m:sSub>
                      <m:sSubPr>
                        <m:ctrlPr>
                          <a:rPr lang="en-US" b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charset="0"/>
                          </a:rPr>
                          <m:t>𝐱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𝒂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charset="0"/>
                      </a:rPr>
                      <m:t>𝝆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b="1" i="1" smtClean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𝒂</m:t>
                        </m:r>
                      </m:e>
                    </m:d>
                    <m:r>
                      <a:rPr lang="en-US" b="1" i="1" smtClean="0"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𝜸</m:t>
                    </m:r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𝑽</m:t>
                    </m:r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𝜹</m:t>
                    </m:r>
                    <m:d>
                      <m:dPr>
                        <m:ctrlP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𝒂</m:t>
                        </m:r>
                        <m:r>
                          <a:rPr lang="en-US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7744460" y="4436676"/>
            <a:ext cx="2566556" cy="1930503"/>
            <a:chOff x="529598" y="2514830"/>
            <a:chExt cx="2908764" cy="2187903"/>
          </a:xfrm>
        </p:grpSpPr>
        <p:sp>
          <p:nvSpPr>
            <p:cNvPr id="9" name="Rectangle 8"/>
            <p:cNvSpPr/>
            <p:nvPr/>
          </p:nvSpPr>
          <p:spPr>
            <a:xfrm>
              <a:off x="529598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.048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56789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.130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3980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.240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11170" y="2514830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1.00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29598" y="3244131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-.023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56789" y="3244131"/>
              <a:ext cx="727191" cy="72930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sz="1765" dirty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983980" y="3244131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-.330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11170" y="3244131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-1.00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9599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-.099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56790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-.197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981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-.339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11171" y="3973432"/>
              <a:ext cx="727191" cy="729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765" dirty="0">
                  <a:solidFill>
                    <a:srgbClr val="000000"/>
                  </a:solidFill>
                </a:rPr>
                <a:t>-.602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994"/>
          <a:stretch/>
        </p:blipFill>
        <p:spPr>
          <a:xfrm>
            <a:off x="2125764" y="4303173"/>
            <a:ext cx="5433379" cy="20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4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Varieties Of Reinforcement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Model-Based</a:t>
            </a:r>
          </a:p>
          <a:p>
            <a:pPr lvl="1"/>
            <a:r>
              <a:rPr lang="en-US" dirty="0" smtClean="0"/>
              <a:t>Agent has available (or has learned) a model of the environment</a:t>
            </a:r>
          </a:p>
          <a:p>
            <a:pPr lvl="2"/>
            <a:r>
              <a:rPr lang="en-US" dirty="0" smtClean="0"/>
              <a:t>Environment model = Transition function + Reward function</a:t>
            </a:r>
          </a:p>
          <a:p>
            <a:pPr lvl="2"/>
            <a:r>
              <a:rPr lang="en-US" dirty="0" smtClean="0"/>
              <a:t>Allows the agent to perform planning in the head</a:t>
            </a:r>
            <a:endParaRPr lang="en-US" dirty="0"/>
          </a:p>
          <a:p>
            <a:r>
              <a:rPr lang="en-US" dirty="0" smtClean="0"/>
              <a:t>Model-Free</a:t>
            </a:r>
          </a:p>
          <a:p>
            <a:pPr lvl="1"/>
            <a:r>
              <a:rPr lang="en-US" dirty="0" smtClean="0"/>
              <a:t>Agent acts in the environment only knowing which actions are good or bad in a given state</a:t>
            </a:r>
          </a:p>
          <a:p>
            <a:pPr lvl="2"/>
            <a:r>
              <a:rPr lang="en-US" dirty="0" smtClean="0"/>
              <a:t>Instead of planning, agent must try actions and observe their consequences.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8795" y="3579918"/>
            <a:ext cx="11195634" cy="2352795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190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Iteration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v = zeros(1,12)</a:t>
            </a:r>
            <a:r>
              <a:rPr lang="en-US" dirty="0" smtClean="0">
                <a:latin typeface="Monaco"/>
                <a:cs typeface="Monaco"/>
              </a:rPr>
              <a:t>;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latin typeface="Monaco"/>
                <a:cs typeface="Monaco"/>
              </a:rPr>
              <a:t>gamma </a:t>
            </a:r>
            <a:r>
              <a:rPr lang="en-US" dirty="0">
                <a:latin typeface="Monaco"/>
                <a:cs typeface="Monaco"/>
              </a:rPr>
              <a:t>= .9; % discount </a:t>
            </a:r>
            <a:r>
              <a:rPr lang="en-US" dirty="0" smtClean="0">
                <a:latin typeface="Monaco"/>
                <a:cs typeface="Monaco"/>
              </a:rPr>
              <a:t>rate</a:t>
            </a:r>
            <a:endParaRPr lang="en-US" dirty="0">
              <a:latin typeface="Monaco"/>
              <a:cs typeface="Monaco"/>
            </a:endParaRPr>
          </a:p>
          <a:p>
            <a:pPr>
              <a:lnSpc>
                <a:spcPct val="70000"/>
              </a:lnSpc>
            </a:pPr>
            <a:r>
              <a:rPr lang="en-US" dirty="0" smtClean="0">
                <a:latin typeface="Monaco"/>
                <a:cs typeface="Monaco"/>
              </a:rPr>
              <a:t>for </a:t>
            </a:r>
            <a:r>
              <a:rPr lang="en-US" dirty="0" err="1">
                <a:latin typeface="Monaco"/>
                <a:cs typeface="Monaco"/>
              </a:rPr>
              <a:t>i</a:t>
            </a:r>
            <a:r>
              <a:rPr lang="en-US" dirty="0">
                <a:latin typeface="Monaco"/>
                <a:cs typeface="Monaco"/>
              </a:rPr>
              <a:t> = 1:1000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</a:t>
            </a:r>
            <a:r>
              <a:rPr lang="en-US" dirty="0" smtClean="0">
                <a:latin typeface="Monaco"/>
                <a:cs typeface="Monaco"/>
              </a:rPr>
              <a:t>for </a:t>
            </a:r>
            <a:r>
              <a:rPr lang="en-US" dirty="0">
                <a:latin typeface="Monaco"/>
                <a:cs typeface="Monaco"/>
              </a:rPr>
              <a:t>s = 1:12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   if (</a:t>
            </a:r>
            <a:r>
              <a:rPr lang="en-US" dirty="0" err="1">
                <a:latin typeface="Monaco"/>
                <a:cs typeface="Monaco"/>
              </a:rPr>
              <a:t>terminalState</a:t>
            </a:r>
            <a:r>
              <a:rPr lang="en-US" dirty="0">
                <a:latin typeface="Monaco"/>
                <a:cs typeface="Monaco"/>
              </a:rPr>
              <a:t>(s))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      </a:t>
            </a:r>
            <a:r>
              <a:rPr lang="en-US" dirty="0" err="1">
                <a:latin typeface="Monaco"/>
                <a:cs typeface="Monaco"/>
              </a:rPr>
              <a:t>vNew</a:t>
            </a:r>
            <a:r>
              <a:rPr lang="en-US" dirty="0">
                <a:latin typeface="Monaco"/>
                <a:cs typeface="Monaco"/>
              </a:rPr>
              <a:t>(s) = reward(s);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   else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      </a:t>
            </a:r>
            <a:r>
              <a:rPr lang="en-US" dirty="0" err="1">
                <a:latin typeface="Monaco"/>
                <a:cs typeface="Monaco"/>
              </a:rPr>
              <a:t>vNew</a:t>
            </a:r>
            <a:r>
              <a:rPr lang="en-US" dirty="0">
                <a:latin typeface="Monaco"/>
                <a:cs typeface="Monaco"/>
              </a:rPr>
              <a:t>(s) = sum(</a:t>
            </a:r>
            <a:r>
              <a:rPr lang="en-US" dirty="0" err="1">
                <a:latin typeface="Monaco"/>
                <a:cs typeface="Monaco"/>
              </a:rPr>
              <a:t>transitionProb</a:t>
            </a:r>
            <a:r>
              <a:rPr lang="en-US" dirty="0">
                <a:latin typeface="Monaco"/>
                <a:cs typeface="Monaco"/>
              </a:rPr>
              <a:t>(s) .</a:t>
            </a:r>
            <a:r>
              <a:rPr lang="en-US" dirty="0" smtClean="0">
                <a:latin typeface="Monaco"/>
                <a:cs typeface="Monaco"/>
              </a:rPr>
              <a:t>*</a:t>
            </a:r>
            <a:br>
              <a:rPr lang="en-US" dirty="0" smtClean="0">
                <a:latin typeface="Monaco"/>
                <a:cs typeface="Monaco"/>
              </a:rPr>
            </a:br>
            <a:r>
              <a:rPr lang="en-US" dirty="0" smtClean="0">
                <a:latin typeface="Monaco"/>
                <a:cs typeface="Monaco"/>
              </a:rPr>
              <a:t/>
            </a:r>
            <a:br>
              <a:rPr lang="en-US" dirty="0" smtClean="0">
                <a:latin typeface="Monaco"/>
                <a:cs typeface="Monaco"/>
              </a:rPr>
            </a:br>
            <a:r>
              <a:rPr lang="en-US" dirty="0" smtClean="0">
                <a:latin typeface="Monaco"/>
                <a:cs typeface="Monaco"/>
              </a:rPr>
              <a:t>                                   (</a:t>
            </a:r>
            <a:r>
              <a:rPr lang="en-US" dirty="0">
                <a:latin typeface="Monaco"/>
                <a:cs typeface="Monaco"/>
              </a:rPr>
              <a:t>reward(s) + gamma * v));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   end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end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   v = </a:t>
            </a:r>
            <a:r>
              <a:rPr lang="en-US" dirty="0" err="1">
                <a:latin typeface="Monaco"/>
                <a:cs typeface="Monaco"/>
              </a:rPr>
              <a:t>vNew</a:t>
            </a:r>
            <a:r>
              <a:rPr lang="en-US" dirty="0">
                <a:latin typeface="Monaco"/>
                <a:cs typeface="Monaco"/>
              </a:rPr>
              <a:t>;</a:t>
            </a:r>
          </a:p>
          <a:p>
            <a:pPr>
              <a:lnSpc>
                <a:spcPct val="70000"/>
              </a:lnSpc>
            </a:pPr>
            <a:r>
              <a:rPr lang="en-US" dirty="0">
                <a:latin typeface="Monaco"/>
                <a:cs typeface="Monaco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27497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Eliminating The Need For A Model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Optimal policy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 smtClean="0"/>
                  <a:t> will choose actions according to</a:t>
                </a:r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𝒕</m:t>
                        </m:r>
                      </m:sub>
                      <m:sup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=</m:t>
                    </m:r>
                    <m:r>
                      <a:rPr lang="en-US">
                        <a:solidFill>
                          <a:schemeClr val="accent2"/>
                        </a:solidFill>
                        <a:latin typeface="Cambria Math" charset="0"/>
                      </a:rPr>
                      <m:t>𝐚𝐫𝐠𝐦𝐚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𝝆</m:t>
                    </m:r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, 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𝒂</m:t>
                        </m:r>
                      </m:e>
                    </m:d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𝜸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𝑽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𝜹</m:t>
                    </m:r>
                    <m:d>
                      <m:dPr>
                        <m:ctrlP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accent2"/>
                                </a:solidFill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𝒂</m:t>
                        </m:r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chemeClr val="accent2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r>
                  <a:rPr lang="en-US" dirty="0" smtClean="0"/>
                  <a:t>Let’s rewrite </a:t>
                </a:r>
                <a:r>
                  <a:rPr lang="en-US" dirty="0" smtClean="0"/>
                  <a:t>as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=</m:t>
                    </m:r>
                    <m:r>
                      <a:rPr lang="en-US">
                        <a:latin typeface="Cambria Math" charset="0"/>
                      </a:rPr>
                      <m:t>𝐚𝐫𝐠𝐦𝐚</m:t>
                    </m:r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𝒂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1" i="1" smtClean="0">
                        <a:latin typeface="Cambria Math" charset="0"/>
                      </a:rPr>
                      <m:t>𝑸</m:t>
                    </m:r>
                    <m:r>
                      <a:rPr lang="en-US" b="1" i="1" smtClean="0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,</m:t>
                    </m:r>
                    <m:r>
                      <a:rPr lang="en-US" b="1" i="1" smtClean="0">
                        <a:latin typeface="Cambria Math" charset="0"/>
                      </a:rPr>
                      <m:t>𝒂</m:t>
                    </m:r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If the agent has a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𝑸</m:t>
                    </m:r>
                  </m:oMath>
                </a14:m>
                <a:r>
                  <a:rPr lang="en-US" dirty="0" smtClean="0"/>
                  <a:t> function instead of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𝑽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n-US" dirty="0" smtClean="0"/>
                  <a:t>it doesn’t need to know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𝝆</m:t>
                    </m:r>
                  </m:oMath>
                </a14:m>
                <a:r>
                  <a:rPr lang="en-US" dirty="0" smtClean="0"/>
                  <a:t> 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charset="0"/>
                      </a:rPr>
                      <m:t>𝜹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Q is a value function, but a function of state-action </a:t>
                </a:r>
                <a:r>
                  <a:rPr lang="en-US" dirty="0" smtClean="0"/>
                  <a:t>pair</a:t>
                </a: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 Learning</a:t>
            </a:r>
            <a:br>
              <a:rPr lang="en-US" dirty="0" smtClean="0"/>
            </a:br>
            <a:r>
              <a:rPr lang="en-US" dirty="0" smtClean="0"/>
              <a:t>(Watkins &amp; Dayan, 1992)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77" r="-20277"/>
          <a:stretch>
            <a:fillRect/>
          </a:stretch>
        </p:blipFill>
        <p:spPr>
          <a:xfrm>
            <a:off x="1285169" y="1480557"/>
            <a:ext cx="8135471" cy="4754562"/>
          </a:xfrm>
        </p:spPr>
      </p:pic>
      <p:sp>
        <p:nvSpPr>
          <p:cNvPr id="5" name="TextBox 4"/>
          <p:cNvSpPr txBox="1"/>
          <p:nvPr/>
        </p:nvSpPr>
        <p:spPr>
          <a:xfrm>
            <a:off x="5230284" y="3346310"/>
            <a:ext cx="249015" cy="3910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41" dirty="0" err="1">
                <a:solidFill>
                  <a:srgbClr val="000000"/>
                </a:solidFill>
              </a:rPr>
              <a:t>ρ</a:t>
            </a:r>
            <a:endParaRPr lang="en-US" sz="194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58959" y="4492486"/>
            <a:ext cx="249015" cy="3910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41" dirty="0" err="1">
                <a:solidFill>
                  <a:srgbClr val="000000"/>
                </a:solidFill>
              </a:rPr>
              <a:t>ρ</a:t>
            </a:r>
            <a:endParaRPr lang="en-US" sz="194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299" y="6661501"/>
            <a:ext cx="4105230" cy="1876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5851" y="5739990"/>
            <a:ext cx="249015" cy="3910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941" dirty="0">
                <a:solidFill>
                  <a:srgbClr val="000000"/>
                </a:solidFill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814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Q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Mitchell (1997) </a:t>
            </a:r>
            <a:r>
              <a:rPr lang="en-US" i="1" dirty="0" smtClean="0"/>
              <a:t>Machine Learning</a:t>
            </a:r>
          </a:p>
          <a:p>
            <a:r>
              <a:rPr lang="en-US" dirty="0" smtClean="0"/>
              <a:t>Maze environment</a:t>
            </a:r>
          </a:p>
          <a:p>
            <a:pPr lvl="1"/>
            <a:r>
              <a:rPr lang="en-US" dirty="0" smtClean="0"/>
              <a:t>actions: up, down, left, right</a:t>
            </a:r>
          </a:p>
          <a:p>
            <a:pPr lvl="1"/>
            <a:r>
              <a:rPr lang="en-US" i="1" dirty="0" smtClean="0"/>
              <a:t>Assume </a:t>
            </a:r>
            <a:r>
              <a:rPr lang="en-US" i="1" dirty="0" err="1" smtClean="0"/>
              <a:t>γ</a:t>
            </a:r>
            <a:r>
              <a:rPr lang="en-US" i="1" dirty="0" smtClean="0"/>
              <a:t> = 0.9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429" y="4165143"/>
            <a:ext cx="7420862" cy="2184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91804" y="4047077"/>
            <a:ext cx="5297975" cy="2600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7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66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Research In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Supervised learning</a:t>
            </a:r>
          </a:p>
          <a:p>
            <a:pPr lvl="1"/>
            <a:r>
              <a:rPr lang="en-US" dirty="0" smtClean="0"/>
              <a:t>Learning with a teacher</a:t>
            </a:r>
          </a:p>
          <a:p>
            <a:pPr lvl="1"/>
            <a:r>
              <a:rPr lang="en-US" dirty="0" smtClean="0"/>
              <a:t>Requires target (desired) response/output</a:t>
            </a:r>
          </a:p>
          <a:p>
            <a:pPr lvl="1"/>
            <a:r>
              <a:rPr lang="en-US" dirty="0" smtClean="0"/>
              <a:t>Most research in deep learning</a:t>
            </a:r>
          </a:p>
          <a:p>
            <a:r>
              <a:rPr lang="en-US" dirty="0" smtClean="0"/>
              <a:t>Unsupervised learning</a:t>
            </a:r>
          </a:p>
          <a:p>
            <a:pPr lvl="1"/>
            <a:r>
              <a:rPr lang="en-US" dirty="0" smtClean="0"/>
              <a:t>Learning without a teacher by observing environment</a:t>
            </a:r>
            <a:br>
              <a:rPr lang="en-US" dirty="0" smtClean="0"/>
            </a:br>
            <a:r>
              <a:rPr lang="en-US" dirty="0" smtClean="0"/>
              <a:t>and discovering regularities</a:t>
            </a:r>
          </a:p>
          <a:p>
            <a:pPr lvl="1"/>
            <a:r>
              <a:rPr lang="en-US" dirty="0" smtClean="0"/>
              <a:t>E.g., </a:t>
            </a:r>
            <a:r>
              <a:rPr lang="en-US" dirty="0" err="1" smtClean="0"/>
              <a:t>autoencoders</a:t>
            </a:r>
            <a:endParaRPr lang="en-US" dirty="0" smtClean="0"/>
          </a:p>
          <a:p>
            <a:r>
              <a:rPr lang="en-US" dirty="0" smtClean="0"/>
              <a:t>Reinforcement learning</a:t>
            </a:r>
          </a:p>
          <a:p>
            <a:pPr lvl="1"/>
            <a:r>
              <a:rPr lang="en-US" dirty="0" smtClean="0"/>
              <a:t>Learning from punishment/reward</a:t>
            </a:r>
          </a:p>
          <a:p>
            <a:pPr lvl="1"/>
            <a:r>
              <a:rPr lang="en-US" dirty="0" smtClean="0"/>
              <a:t>Requires exploration of 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129242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Q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Mitchell (1997) </a:t>
            </a:r>
            <a:r>
              <a:rPr lang="en-US" i="1" dirty="0" smtClean="0"/>
              <a:t>Machine 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233" y="2619068"/>
            <a:ext cx="5070055" cy="301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223" y="2723744"/>
            <a:ext cx="398489" cy="530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979" y="2634633"/>
            <a:ext cx="398489" cy="53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Incremental Q Learning Rule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54308" y="2913529"/>
            <a:ext cx="8135471" cy="3709061"/>
          </a:xfrm>
        </p:spPr>
        <p:txBody>
          <a:bodyPr>
            <a:normAutofit/>
          </a:bodyPr>
          <a:lstStyle/>
          <a:p>
            <a:r>
              <a:rPr lang="en-US" dirty="0" smtClean="0"/>
              <a:t>This equation is sometimes referred to as value iteration.</a:t>
            </a:r>
          </a:p>
          <a:p>
            <a:pPr lvl="1"/>
            <a:r>
              <a:rPr lang="en-US" dirty="0" smtClean="0"/>
              <a:t>Will eventually converge to the optimal policy for deterministic MDPs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685" y="1403753"/>
            <a:ext cx="7989794" cy="101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Exploration-Exploitation Dilemma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Getting around campus: Engineering to UMC</a:t>
            </a:r>
          </a:p>
          <a:p>
            <a:r>
              <a:rPr lang="en-US" dirty="0" smtClean="0"/>
              <a:t>Exploitation</a:t>
            </a:r>
          </a:p>
          <a:p>
            <a:pPr lvl="1"/>
            <a:r>
              <a:rPr lang="en-US" dirty="0" smtClean="0"/>
              <a:t>Follow route you currently believe to be best</a:t>
            </a:r>
          </a:p>
          <a:p>
            <a:r>
              <a:rPr lang="en-US" dirty="0" smtClean="0"/>
              <a:t>Exploration</a:t>
            </a:r>
          </a:p>
          <a:p>
            <a:pPr lvl="1"/>
            <a:r>
              <a:rPr lang="en-US" dirty="0" smtClean="0"/>
              <a:t>Randomly try some route other than the one you believe to be best</a:t>
            </a:r>
          </a:p>
          <a:p>
            <a:r>
              <a:rPr lang="en-US" dirty="0" smtClean="0"/>
              <a:t>Exploration should dominate early in learning; exploitation should dominate later in learning</a:t>
            </a:r>
            <a:endParaRPr lang="en-US" dirty="0"/>
          </a:p>
        </p:txBody>
      </p:sp>
      <p:pic>
        <p:nvPicPr>
          <p:cNvPr id="5" name="Picture 4" descr="Screen Shot 2013-03-07 at 12.03.42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123" y="2263950"/>
            <a:ext cx="5719226" cy="390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4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Difference (TD)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Q learning is algorithm for learning to make decisions</a:t>
            </a:r>
          </a:p>
          <a:p>
            <a:r>
              <a:rPr lang="en-US" dirty="0" smtClean="0"/>
              <a:t>But it’s also fundamentally a </a:t>
            </a:r>
            <a:r>
              <a:rPr lang="en-US" i="1" dirty="0" smtClean="0"/>
              <a:t>prediction</a:t>
            </a:r>
            <a:r>
              <a:rPr lang="en-US" dirty="0" smtClean="0"/>
              <a:t> algorithm</a:t>
            </a:r>
          </a:p>
          <a:p>
            <a:pPr lvl="1"/>
            <a:r>
              <a:rPr lang="en-US" dirty="0" smtClean="0"/>
              <a:t>What will my future reward be under the policy that is implicit in the value function?</a:t>
            </a:r>
          </a:p>
          <a:p>
            <a:r>
              <a:rPr lang="en-US" dirty="0" smtClean="0"/>
              <a:t>TD learning is like Q learning, but which focuses on prediction not decision making</a:t>
            </a:r>
          </a:p>
          <a:p>
            <a:pPr lvl="1"/>
            <a:r>
              <a:rPr lang="en-US" dirty="0" smtClean="0"/>
              <a:t>learns a value function V(s) under a fixed policy</a:t>
            </a:r>
          </a:p>
          <a:p>
            <a:pPr lvl="1"/>
            <a:r>
              <a:rPr lang="en-US" dirty="0" smtClean="0"/>
              <a:t>e.g., weather prediction</a:t>
            </a:r>
          </a:p>
          <a:p>
            <a:r>
              <a:rPr lang="en-US" dirty="0" smtClean="0"/>
              <a:t>Relationship </a:t>
            </a:r>
            <a:r>
              <a:rPr lang="en-US" dirty="0"/>
              <a:t>to dynamic programming</a:t>
            </a:r>
          </a:p>
          <a:p>
            <a:pPr lvl="1"/>
            <a:r>
              <a:rPr lang="en-US" dirty="0"/>
              <a:t>TD learning is a form of stochastic dynamic programming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6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Balancing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47" b="-29847"/>
          <a:stretch>
            <a:fillRect/>
          </a:stretch>
        </p:blipFill>
        <p:spPr bwMode="auto">
          <a:xfrm>
            <a:off x="3432705" y="-154239"/>
            <a:ext cx="5180652" cy="598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998954" y="5276283"/>
            <a:ext cx="8172725" cy="862532"/>
          </a:xfrm>
        </p:spPr>
        <p:txBody>
          <a:bodyPr>
            <a:normAutofit/>
          </a:bodyPr>
          <a:lstStyle/>
          <a:p>
            <a:r>
              <a:rPr lang="en-US" sz="1235" dirty="0">
                <a:hlinkClick r:id="rId3"/>
              </a:rPr>
              <a:t>http://</a:t>
            </a:r>
            <a:r>
              <a:rPr lang="en-US" sz="1235" dirty="0" err="1">
                <a:hlinkClick r:id="rId3"/>
              </a:rPr>
              <a:t>www.cs.utexas.edu</a:t>
            </a:r>
            <a:r>
              <a:rPr lang="en-US" sz="1235" dirty="0">
                <a:hlinkClick r:id="rId3"/>
              </a:rPr>
              <a:t>/~</a:t>
            </a:r>
            <a:r>
              <a:rPr lang="en-US" sz="1235" dirty="0" err="1">
                <a:hlinkClick r:id="rId3"/>
              </a:rPr>
              <a:t>bradknox</a:t>
            </a:r>
            <a:r>
              <a:rPr lang="en-US" sz="1235" dirty="0">
                <a:hlinkClick r:id="rId3"/>
              </a:rPr>
              <a:t>/</a:t>
            </a:r>
            <a:r>
              <a:rPr lang="en-US" sz="1235" dirty="0" err="1">
                <a:hlinkClick r:id="rId3"/>
              </a:rPr>
              <a:t>rlmuseum</a:t>
            </a:r>
            <a:r>
              <a:rPr lang="en-US" sz="1235" dirty="0">
                <a:hlinkClick r:id="rId3"/>
              </a:rPr>
              <a:t>/</a:t>
            </a:r>
            <a:r>
              <a:rPr lang="en-US" sz="1235" dirty="0" err="1">
                <a:hlinkClick r:id="rId3"/>
              </a:rPr>
              <a:t>Interactive_Museum_of_Reinforcement_Learning.html</a:t>
            </a:r>
            <a:endParaRPr lang="en-US" sz="1235" dirty="0"/>
          </a:p>
        </p:txBody>
      </p:sp>
    </p:spTree>
    <p:extLst>
      <p:ext uri="{BB962C8B-B14F-4D97-AF65-F5344CB8AC3E}">
        <p14:creationId xmlns:p14="http://schemas.microsoft.com/office/powerpoint/2010/main" val="61928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and Q 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Original RL theory based on value look-up tables</a:t>
            </a:r>
          </a:p>
          <a:p>
            <a:pPr lvl="1"/>
            <a:r>
              <a:rPr lang="en-US" dirty="0" smtClean="0"/>
              <a:t>V(s) or Q(</a:t>
            </a:r>
            <a:r>
              <a:rPr lang="en-US" dirty="0" err="1" smtClean="0"/>
              <a:t>s,a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separate memory for each state; no interference</a:t>
            </a:r>
          </a:p>
          <a:p>
            <a:r>
              <a:rPr lang="en-US" dirty="0" smtClean="0"/>
              <a:t>Algorithms have been extended to linear function approximation</a:t>
            </a:r>
          </a:p>
          <a:p>
            <a:pPr lvl="1"/>
            <a:r>
              <a:rPr lang="en-US" dirty="0" smtClean="0"/>
              <a:t>rather than needing one parameter per state (or state-action pair), can operate with far fewer parameters</a:t>
            </a:r>
          </a:p>
          <a:p>
            <a:pPr lvl="1"/>
            <a:r>
              <a:rPr lang="en-US" dirty="0" smtClean="0"/>
              <a:t>better generalization since learning transfers to similar states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Screen Shot 2014-04-14 at 3.17.01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632" y="7190660"/>
            <a:ext cx="3296021" cy="693123"/>
          </a:xfrm>
          <a:prstGeom prst="rect">
            <a:avLst/>
          </a:prstGeom>
        </p:spPr>
      </p:pic>
      <p:pic>
        <p:nvPicPr>
          <p:cNvPr id="4" name="Picture 3" descr="Screen Shot 2014-04-14 at 3.17.29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530" y="7276859"/>
            <a:ext cx="2415558" cy="5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9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and Q 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Nonlinear function approximation (e.g., deep net) is tricky</a:t>
            </a:r>
          </a:p>
          <a:p>
            <a:pPr lvl="1"/>
            <a:r>
              <a:rPr lang="en-US" dirty="0" smtClean="0"/>
              <a:t>change to Q or V -&gt; change to policy -&gt; change to observations -&gt;</a:t>
            </a:r>
            <a:br>
              <a:rPr lang="en-US" dirty="0" smtClean="0"/>
            </a:br>
            <a:r>
              <a:rPr lang="en-US" dirty="0" smtClean="0"/>
              <a:t>change in loss function</a:t>
            </a:r>
          </a:p>
          <a:p>
            <a:pPr lvl="1"/>
            <a:r>
              <a:rPr lang="en-US" dirty="0" smtClean="0"/>
              <a:t>observations in a sequence are correlated, not independent</a:t>
            </a:r>
          </a:p>
          <a:p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Screen Shot 2014-04-14 at 3.17.01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632" y="7190660"/>
            <a:ext cx="3296021" cy="693123"/>
          </a:xfrm>
          <a:prstGeom prst="rect">
            <a:avLst/>
          </a:prstGeom>
        </p:spPr>
      </p:pic>
      <p:pic>
        <p:nvPicPr>
          <p:cNvPr id="4" name="Picture 3" descr="Screen Shot 2014-04-14 at 3.17.29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1530" y="7276859"/>
            <a:ext cx="2415558" cy="54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 Gammon (</a:t>
            </a:r>
            <a:r>
              <a:rPr lang="en-US" dirty="0" err="1" smtClean="0"/>
              <a:t>Tesauro</a:t>
            </a:r>
            <a:r>
              <a:rPr lang="en-US" dirty="0" smtClean="0"/>
              <a:t>, 1992)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54308" y="1371604"/>
            <a:ext cx="8135471" cy="3398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Reinforcement learning for backgammon</a:t>
            </a:r>
          </a:p>
          <a:p>
            <a:pPr lvl="1"/>
            <a:r>
              <a:rPr lang="en-US" dirty="0" smtClean="0"/>
              <a:t>Instead of using a look up table that had a value associated with each possible board state, used a neural net to map board configurations to values</a:t>
            </a:r>
          </a:p>
          <a:p>
            <a:pPr lvl="1"/>
            <a:r>
              <a:rPr lang="en-US" dirty="0"/>
              <a:t>Net played 1.5M games against itself</a:t>
            </a:r>
          </a:p>
          <a:p>
            <a:pPr lvl="1"/>
            <a:r>
              <a:rPr lang="en-US" dirty="0" smtClean="0"/>
              <a:t>Plays at the level of the best human players</a:t>
            </a:r>
          </a:p>
          <a:p>
            <a:pPr lvl="1"/>
            <a:r>
              <a:rPr lang="en-US" dirty="0" smtClean="0"/>
              <a:t>Beats a neural net trained by supervised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059" y="4770444"/>
            <a:ext cx="2546127" cy="201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TD Gammon (</a:t>
            </a:r>
            <a:r>
              <a:rPr lang="en-US" dirty="0" err="1" smtClean="0"/>
              <a:t>Tesauro</a:t>
            </a:r>
            <a:r>
              <a:rPr lang="en-US" dirty="0" smtClean="0"/>
              <a:t>, 1992)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85" b="11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13228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Mnih</a:t>
            </a:r>
            <a:r>
              <a:rPr lang="en-US" dirty="0" smtClean="0"/>
              <a:t> et al. (2015)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06404" y="5121217"/>
            <a:ext cx="11176000" cy="1636043"/>
          </a:xfrm>
        </p:spPr>
        <p:txBody>
          <a:bodyPr>
            <a:normAutofit/>
          </a:bodyPr>
          <a:lstStyle/>
          <a:p>
            <a:endParaRPr lang="en-US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1053905" y="1282742"/>
            <a:ext cx="9880997" cy="5474518"/>
            <a:chOff x="620855" y="1246445"/>
            <a:chExt cx="6400800" cy="35463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755" y="1246445"/>
              <a:ext cx="1655001" cy="21790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855" y="3627829"/>
              <a:ext cx="6400800" cy="116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4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71" y="241886"/>
            <a:ext cx="2032000" cy="83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829" y="2646646"/>
            <a:ext cx="6088519" cy="40253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71" y="2646646"/>
            <a:ext cx="5333831" cy="3848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071" y="1080086"/>
            <a:ext cx="289419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latin typeface="+mn-lt"/>
              </a:rPr>
              <a:t>September 2017</a:t>
            </a:r>
            <a:endParaRPr lang="en-US" sz="3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3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205" y="2019835"/>
            <a:ext cx="3833611" cy="2899893"/>
          </a:xfrm>
        </p:spPr>
        <p:txBody>
          <a:bodyPr/>
          <a:lstStyle/>
          <a:p>
            <a:r>
              <a:rPr lang="en-US" smtClean="0"/>
              <a:t>Single </a:t>
            </a:r>
            <a:r>
              <a:rPr lang="en-US" dirty="0" smtClean="0"/>
              <a:t>Model Learns 49 Games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816" y="120738"/>
            <a:ext cx="5125792" cy="661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End-to-End Convolutional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2561" y="1186118"/>
            <a:ext cx="8180543" cy="475312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41253" y="1085768"/>
            <a:ext cx="1950431" cy="530215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game</a:t>
            </a:r>
          </a:p>
          <a:p>
            <a:pPr lvl="1"/>
            <a:r>
              <a:rPr lang="en-US" sz="2000" dirty="0" smtClean="0">
                <a:solidFill>
                  <a:srgbClr val="7030A0"/>
                </a:solidFill>
              </a:rPr>
              <a:t>210x160 RGB @ 60Hz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input</a:t>
            </a:r>
          </a:p>
          <a:p>
            <a:pPr lvl="1"/>
            <a:r>
              <a:rPr lang="en-US" sz="2000" dirty="0" smtClean="0">
                <a:solidFill>
                  <a:srgbClr val="7030A0"/>
                </a:solidFill>
              </a:rPr>
              <a:t>stack last 4 frames, reduced to 84x84 luminance</a:t>
            </a:r>
          </a:p>
          <a:p>
            <a:pPr lvl="1"/>
            <a:r>
              <a:rPr lang="en-US" sz="2000" dirty="0" smtClean="0">
                <a:solidFill>
                  <a:srgbClr val="7030A0"/>
                </a:solidFill>
              </a:rPr>
              <a:t>skip and train on only every 4 frames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0238260" y="4636394"/>
                <a:ext cx="183428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B419B3"/>
                        </a:solidFill>
                        <a:latin typeface="Cambria Math" charset="0"/>
                      </a:rPr>
                      <m:t>𝑸</m:t>
                    </m:r>
                    <m:d>
                      <m:dPr>
                        <m:ctrlPr>
                          <a:rPr lang="en-US" sz="2000" b="1" i="1" dirty="0" smtClean="0">
                            <a:solidFill>
                              <a:srgbClr val="B419B3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000" b="1" i="1" dirty="0" err="1" smtClean="0">
                            <a:solidFill>
                              <a:srgbClr val="B419B3"/>
                            </a:solidFill>
                            <a:latin typeface="Cambria Math" charset="0"/>
                          </a:rPr>
                          <m:t>𝒔</m:t>
                        </m:r>
                        <m:r>
                          <a:rPr lang="en-US" sz="2000" b="1" i="1" dirty="0" err="1" smtClean="0">
                            <a:solidFill>
                              <a:srgbClr val="B419B3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sz="2000" b="1" i="1" dirty="0" err="1" smtClean="0">
                            <a:solidFill>
                              <a:srgbClr val="B419B3"/>
                            </a:solidFill>
                            <a:latin typeface="Cambria Math" charset="0"/>
                          </a:rPr>
                          <m:t>𝒂</m:t>
                        </m:r>
                      </m:e>
                    </m:d>
                  </m:oMath>
                </a14:m>
                <a:r>
                  <a:rPr lang="en-US" sz="2000" b="1" dirty="0" smtClean="0">
                    <a:solidFill>
                      <a:srgbClr val="B419B3"/>
                    </a:solidFill>
                  </a:rPr>
                  <a:t>for each</a:t>
                </a:r>
                <a:br>
                  <a:rPr lang="en-US" sz="2000" b="1" dirty="0" smtClean="0">
                    <a:solidFill>
                      <a:srgbClr val="B419B3"/>
                    </a:solidFill>
                  </a:rPr>
                </a:br>
                <a:r>
                  <a:rPr lang="en-US" sz="2000" b="1" dirty="0" smtClean="0">
                    <a:solidFill>
                      <a:srgbClr val="B419B3"/>
                    </a:solidFill>
                  </a:rPr>
                  <a:t>action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B419B3"/>
                        </a:solidFill>
                        <a:latin typeface="Cambria Math" charset="0"/>
                      </a:rPr>
                      <m:t>𝒂</m:t>
                    </m:r>
                    <m:r>
                      <a:rPr lang="en-US" sz="2000" b="1" i="0" dirty="0" smtClean="0">
                        <a:solidFill>
                          <a:srgbClr val="B419B3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rgbClr val="B419B3"/>
                    </a:solidFill>
                  </a:rPr>
                  <a:t>with</a:t>
                </a:r>
                <a:br>
                  <a:rPr lang="en-US" sz="2000" b="1" dirty="0" smtClean="0">
                    <a:solidFill>
                      <a:srgbClr val="B419B3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B419B3"/>
                        </a:solidFill>
                        <a:latin typeface="Cambria Math" charset="0"/>
                      </a:rPr>
                      <m:t>𝝐</m:t>
                    </m:r>
                  </m:oMath>
                </a14:m>
                <a:r>
                  <a:rPr lang="en-US" sz="2000" b="1" dirty="0" smtClean="0">
                    <a:solidFill>
                      <a:srgbClr val="B419B3"/>
                    </a:solidFill>
                  </a:rPr>
                  <a:t>-greedy</a:t>
                </a:r>
                <a:br>
                  <a:rPr lang="en-US" sz="2000" b="1" dirty="0" smtClean="0">
                    <a:solidFill>
                      <a:srgbClr val="B419B3"/>
                    </a:solidFill>
                  </a:rPr>
                </a:br>
                <a:r>
                  <a:rPr lang="en-US" sz="2000" b="1" dirty="0" smtClean="0">
                    <a:solidFill>
                      <a:srgbClr val="B419B3"/>
                    </a:solidFill>
                  </a:rPr>
                  <a:t>exploration</a:t>
                </a:r>
                <a:endParaRPr lang="en-US" sz="2000" b="1" dirty="0">
                  <a:solidFill>
                    <a:srgbClr val="B419B3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8260" y="4636394"/>
                <a:ext cx="1834285" cy="1323439"/>
              </a:xfrm>
              <a:prstGeom prst="rect">
                <a:avLst/>
              </a:prstGeom>
              <a:blipFill rotWithShape="0">
                <a:blip r:embed="rId4"/>
                <a:stretch>
                  <a:fillRect l="-3667" t="-7373" r="-3000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43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Approach To RL With Function Approximation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Each time the agent chooses an action and takes a step, they obtain an experience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i="1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𝒓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𝒕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</m:e>
                    </m:d>
                  </m:oMath>
                </a14:m>
                <a:endParaRPr lang="en-US" dirty="0" smtClean="0"/>
              </a:p>
              <a:p>
                <a:r>
                  <a:rPr lang="en-US" dirty="0" smtClean="0"/>
                  <a:t>Immediately update model parameters based on loss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𝓛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mr-IN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𝜸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limLow>
                                  <m:limLow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 i="0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sSub>
                                      <m:sSubPr>
                                        <m:ctrlPr>
                                          <a:rPr lang="en-US" b="1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𝒕</m:t>
                                        </m:r>
                                        <m:r>
                                          <a:rPr lang="en-US" b="1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1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lim>
                                </m:limLow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𝑸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;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𝜽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b="1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𝑸</m:t>
                            </m:r>
                            <m:d>
                              <m:dPr>
                                <m:ctrlP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;</m:t>
                                </m:r>
                                <m:r>
                                  <a:rPr lang="en-US" b="1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𝜽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98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Periodic updating of function</a:t>
                </a:r>
              </a:p>
              <a:p>
                <a:pPr lvl="1"/>
                <a:r>
                  <a:rPr lang="en-US" dirty="0" smtClean="0"/>
                  <a:t>multiple actions per update (kind of like a mini batch)</a:t>
                </a:r>
              </a:p>
              <a:p>
                <a:pPr lvl="1"/>
                <a:r>
                  <a:rPr lang="en-US" dirty="0" smtClean="0"/>
                  <a:t>each experience: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𝒆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=(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+</m:t>
                        </m:r>
                        <m:r>
                          <a:rPr lang="en-US" b="1" i="1" smtClean="0">
                            <a:latin typeface="Cambria Math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data set: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𝑫</m:t>
                    </m:r>
                    <m:r>
                      <a:rPr lang="en-US" b="1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latin typeface="Cambria Math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latin typeface="Cambria Math" charset="0"/>
                              </a:rPr>
                              <m:t>𝒆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b="1" i="1" smtClean="0">
                            <a:latin typeface="Cambria Math" charset="0"/>
                          </a:rPr>
                          <m:t>, …</m:t>
                        </m:r>
                      </m:e>
                    </m:d>
                  </m:oMath>
                </a14:m>
                <a:endParaRPr lang="en-US" b="1" dirty="0" smtClean="0"/>
              </a:p>
              <a:p>
                <a:pPr lvl="1"/>
                <a:r>
                  <a:rPr lang="en-US" dirty="0" smtClean="0"/>
                  <a:t>draw randomly from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𝑫</m:t>
                    </m:r>
                  </m:oMath>
                </a14:m>
                <a:r>
                  <a:rPr lang="en-US" dirty="0" smtClean="0"/>
                  <a:t> for each update</a:t>
                </a:r>
              </a:p>
              <a:p>
                <a:r>
                  <a:rPr lang="en-US" dirty="0"/>
                  <a:t>Experience replay</a:t>
                </a:r>
              </a:p>
              <a:p>
                <a:pPr lvl="1"/>
                <a:r>
                  <a:rPr lang="en-US" dirty="0"/>
                  <a:t>randomizes over </a:t>
                </a:r>
                <a:r>
                  <a:rPr lang="en-US" dirty="0" smtClean="0"/>
                  <a:t>data (vs. training on correlated sequences)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894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Updating Procedure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At some stage of training, we have a Q function whose parameters we’ll freeze; call these parameters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𝜽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b="1" dirty="0" smtClean="0"/>
              </a:p>
              <a:p>
                <a:r>
                  <a:rPr lang="en-US" dirty="0" smtClean="0"/>
                  <a:t>Make a copy of these parameters, call them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𝜽</m:t>
                    </m:r>
                  </m:oMath>
                </a14:m>
                <a:endParaRPr lang="en-US" b="1" dirty="0" smtClean="0"/>
              </a:p>
              <a:p>
                <a:r>
                  <a:rPr lang="en-US" dirty="0" smtClean="0"/>
                  <a:t>Given a </a:t>
                </a:r>
                <a:r>
                  <a:rPr lang="en-US" dirty="0" err="1" smtClean="0"/>
                  <a:t>minibatch</a:t>
                </a:r>
                <a:r>
                  <a:rPr lang="en-US" dirty="0" smtClean="0"/>
                  <a:t> of experiences, train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𝜽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with loss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𝓛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𝜽</m:t>
                        </m:r>
                      </m:sub>
                    </m:sSub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mr-IN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mr-IN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+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𝜸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limLow>
                                  <m:limLowPr>
                                    <m:ctrl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max</m:t>
                                    </m:r>
                                  </m:e>
                                  <m:li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𝒂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𝒕</m:t>
                                        </m:r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+</m:t>
                                        </m:r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lim>
                                </m:limLow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𝑸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;</m:t>
                                </m:r>
                                <m:sSup>
                                  <m:sSupPr>
                                    <m:ctrlP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𝜽</m:t>
                                    </m:r>
                                  </m:e>
                                  <m:sup>
                                    <m:r>
                                      <a:rPr lang="en-US" b="1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−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e>
                            </m:d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−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𝑸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;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𝜽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r>
                  <a:rPr lang="en-US" dirty="0" smtClean="0"/>
                  <a:t>Then update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𝜽</m:t>
                        </m:r>
                      </m:e>
                      <m:sup>
                        <m:r>
                          <a:rPr lang="en-US" b="1" i="1" smtClean="0">
                            <a:latin typeface="Cambria Math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←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𝜽</m:t>
                    </m:r>
                  </m:oMath>
                </a14:m>
                <a:r>
                  <a:rPr lang="en-US" dirty="0" smtClean="0"/>
                  <a:t> and repeat</a:t>
                </a:r>
                <a:endParaRPr lang="en-US" dirty="0"/>
              </a:p>
              <a:p>
                <a:pPr lvl="1"/>
                <a:endParaRPr lang="en-US" dirty="0" smtClean="0"/>
              </a:p>
              <a:p>
                <a:pPr lvl="1"/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63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Space Invaders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ature14236-sv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600" y="990600"/>
            <a:ext cx="741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Demo: Learning Breakout</a:t>
            </a:r>
            <a:endParaRPr lang="en-US" dirty="0"/>
          </a:p>
        </p:txBody>
      </p:sp>
      <p:pic>
        <p:nvPicPr>
          <p:cNvPr id="7" name="nature14236-sv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4163" y="1371600"/>
            <a:ext cx="6338887" cy="4754563"/>
          </a:xfrm>
        </p:spPr>
      </p:pic>
    </p:spTree>
    <p:extLst>
      <p:ext uri="{BB962C8B-B14F-4D97-AF65-F5344CB8AC3E}">
        <p14:creationId xmlns:p14="http://schemas.microsoft.com/office/powerpoint/2010/main" val="2802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Frostbite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60" y="1371604"/>
            <a:ext cx="11287936" cy="4754562"/>
          </a:xfrm>
        </p:spPr>
        <p:txBody>
          <a:bodyPr/>
          <a:lstStyle/>
          <a:p>
            <a:r>
              <a:rPr lang="en-US" dirty="0" smtClean="0"/>
              <a:t>One of the games which DQN performed poorly (7% of human </a:t>
            </a:r>
            <a:r>
              <a:rPr lang="en-US" smtClean="0"/>
              <a:t>expert score)</a:t>
            </a:r>
            <a:endParaRPr lang="en-US" dirty="0"/>
          </a:p>
        </p:txBody>
      </p:sp>
      <p:pic>
        <p:nvPicPr>
          <p:cNvPr id="5" name="frostbi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9333" y="2149563"/>
            <a:ext cx="5810142" cy="43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“Frostbite Challenge”</a:t>
            </a:r>
            <a:br>
              <a:rPr lang="en-US" dirty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(Lake, Ullman,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Tenenbaum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Gershman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AI system reach human-level performance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smtClean="0"/>
              <a:t>Does AI system learn as efficiently as people do?</a:t>
            </a:r>
          </a:p>
          <a:p>
            <a:endParaRPr lang="en-US" dirty="0" smtClean="0"/>
          </a:p>
          <a:p>
            <a:r>
              <a:rPr lang="en-US" dirty="0"/>
              <a:t>Can AI perform new tasks or achieve novel goals with little or no retraining?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63107" y="2805193"/>
            <a:ext cx="7031062" cy="309966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978" y="942690"/>
            <a:ext cx="6380559" cy="535781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1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903" y="3392961"/>
            <a:ext cx="1389535" cy="533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Shape 197"/>
          <p:cNvSpPr/>
          <p:nvPr/>
        </p:nvSpPr>
        <p:spPr>
          <a:xfrm>
            <a:off x="3730703" y="6242071"/>
            <a:ext cx="3657600" cy="3534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648" tIns="35648" rIns="35648" bIns="35648" anchor="ctr">
            <a:spAutoFit/>
          </a:bodyPr>
          <a:lstStyle>
            <a:lvl1pPr>
              <a:defRPr sz="1600"/>
            </a:lvl1pPr>
          </a:lstStyle>
          <a:p>
            <a:pPr algn="ctr" defTabSz="410016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Experience (hours of gameplay)</a:t>
            </a:r>
            <a:endParaRPr sz="1800"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11" name="Shape 197"/>
          <p:cNvSpPr/>
          <p:nvPr/>
        </p:nvSpPr>
        <p:spPr>
          <a:xfrm>
            <a:off x="2968703" y="5937272"/>
            <a:ext cx="5334000" cy="3534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648" tIns="35648" rIns="35648" bIns="35648" anchor="ctr">
            <a:spAutoFit/>
          </a:bodyPr>
          <a:lstStyle>
            <a:lvl1pPr>
              <a:defRPr sz="1600"/>
            </a:lvl1pPr>
          </a:lstStyle>
          <a:p>
            <a:pPr defTabSz="410016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0                  250                 500                750</a:t>
            </a:r>
            <a:endParaRPr sz="1800"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740103" y="2402361"/>
            <a:ext cx="5791200" cy="0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7" name="Group 133"/>
          <p:cNvGrpSpPr/>
          <p:nvPr/>
        </p:nvGrpSpPr>
        <p:grpSpPr>
          <a:xfrm>
            <a:off x="2962744" y="2402361"/>
            <a:ext cx="82159" cy="3429000"/>
            <a:chOff x="0" y="0"/>
            <a:chExt cx="113498" cy="6499833"/>
          </a:xfrm>
        </p:grpSpPr>
        <p:sp>
          <p:nvSpPr>
            <p:cNvPr id="21" name="Shape 131"/>
            <p:cNvSpPr/>
            <p:nvPr/>
          </p:nvSpPr>
          <p:spPr>
            <a:xfrm flipV="1">
              <a:off x="56749" y="28340"/>
              <a:ext cx="1" cy="6471495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016" fontAlgn="auto" hangingPunct="0">
                <a:spcBef>
                  <a:spcPts val="0"/>
                </a:spcBef>
                <a:spcAft>
                  <a:spcPts val="0"/>
                </a:spcAft>
                <a:defRPr sz="2400"/>
              </a:pPr>
              <a:endParaRPr sz="1700" kern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22" name="Shape 132"/>
            <p:cNvSpPr/>
            <p:nvPr/>
          </p:nvSpPr>
          <p:spPr>
            <a:xfrm>
              <a:off x="0" y="0"/>
              <a:ext cx="113499" cy="114834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0000FF"/>
              </a:solidFill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0016" fontAlgn="auto" hangingPunct="0">
                <a:spcBef>
                  <a:spcPts val="0"/>
                </a:spcBef>
                <a:spcAft>
                  <a:spcPts val="0"/>
                </a:spcAft>
                <a:defRPr sz="2400">
                  <a:solidFill>
                    <a:srgbClr val="FFFFFF"/>
                  </a:solidFill>
                </a:defRPr>
              </a:pPr>
              <a:endParaRPr sz="1700" kern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</p:grpSp>
      <p:sp>
        <p:nvSpPr>
          <p:cNvPr id="20" name="Shape 197"/>
          <p:cNvSpPr/>
          <p:nvPr/>
        </p:nvSpPr>
        <p:spPr>
          <a:xfrm>
            <a:off x="2968703" y="5937272"/>
            <a:ext cx="5334000" cy="35345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648" tIns="35648" rIns="35648" bIns="35648" anchor="ctr">
            <a:spAutoFit/>
          </a:bodyPr>
          <a:lstStyle>
            <a:lvl1pPr>
              <a:defRPr sz="1600"/>
            </a:lvl1pPr>
          </a:lstStyle>
          <a:p>
            <a:pPr defTabSz="410016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800" kern="0" dirty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rPr>
              <a:t>0                  250                 500                750</a:t>
            </a:r>
            <a:endParaRPr sz="1800" kern="0" dirty="0">
              <a:solidFill>
                <a:srgbClr val="000000"/>
              </a:solidFill>
              <a:latin typeface="Arial"/>
              <a:ea typeface="Helvetica Light"/>
              <a:cs typeface="Arial"/>
              <a:sym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86682" y="6457890"/>
            <a:ext cx="30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slide credit: Sam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Gershman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Reinforcement Learning Paradigm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Learner is active, interacting with environment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At each time step t, the agent is in some state state (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), takes action (a</a:t>
            </a:r>
            <a:r>
              <a:rPr lang="en-US" baseline="-25000" dirty="0" smtClean="0"/>
              <a:t>t</a:t>
            </a:r>
            <a:r>
              <a:rPr lang="en-US" dirty="0" smtClean="0"/>
              <a:t>).</a:t>
            </a:r>
          </a:p>
          <a:p>
            <a:r>
              <a:rPr lang="en-US" dirty="0"/>
              <a:t>A</a:t>
            </a:r>
            <a:r>
              <a:rPr lang="en-US" dirty="0" smtClean="0"/>
              <a:t>s a result, the world changes state (s</a:t>
            </a:r>
            <a:r>
              <a:rPr lang="en-US" baseline="-25000" dirty="0" smtClean="0"/>
              <a:t>t+1</a:t>
            </a:r>
            <a:r>
              <a:rPr lang="en-US" dirty="0" smtClean="0"/>
              <a:t>) and a reward is delivered (r</a:t>
            </a:r>
            <a:r>
              <a:rPr lang="en-US" baseline="-25000" dirty="0" smtClean="0"/>
              <a:t>t+1</a:t>
            </a:r>
            <a:r>
              <a:rPr lang="en-US" dirty="0" smtClean="0"/>
              <a:t>)</a:t>
            </a:r>
          </a:p>
          <a:p>
            <a:pPr marL="106692" lvl="1" indent="0">
              <a:buNone/>
            </a:pPr>
            <a:endParaRPr lang="en-US" dirty="0"/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287363" y="1978941"/>
            <a:ext cx="5521456" cy="2699379"/>
            <a:chOff x="336" y="2064"/>
            <a:chExt cx="4320" cy="2112"/>
          </a:xfrm>
        </p:grpSpPr>
        <p:pic>
          <p:nvPicPr>
            <p:cNvPr id="5" name="Picture 5" descr="figtmp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256"/>
              <a:ext cx="4320" cy="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r2d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" y="2064"/>
              <a:ext cx="11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872" y="3552"/>
              <a:ext cx="144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sz="1588"/>
            </a:p>
          </p:txBody>
        </p:sp>
        <p:pic>
          <p:nvPicPr>
            <p:cNvPr id="8" name="Picture 6" descr="1972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" y="3168"/>
              <a:ext cx="1709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2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Humans Make Much Better Use Of Experience Than AI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Why?</a:t>
            </a:r>
          </a:p>
          <a:p>
            <a:pPr lvl="1"/>
            <a:r>
              <a:rPr lang="en-US" dirty="0" smtClean="0"/>
              <a:t>Humans come to task with their entire evolutionary and developmental histories</a:t>
            </a:r>
          </a:p>
          <a:p>
            <a:pPr lvl="1"/>
            <a:r>
              <a:rPr lang="en-US" dirty="0" smtClean="0"/>
              <a:t>Deep neural nets are trained de novo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5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Rates Conditioned On Game Performance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81433" y="1140837"/>
            <a:ext cx="9055041" cy="5621974"/>
            <a:chOff x="273663" y="762019"/>
            <a:chExt cx="9055041" cy="5621974"/>
          </a:xfrm>
        </p:grpSpPr>
        <p:pic>
          <p:nvPicPr>
            <p:cNvPr id="6" name="slope_comparison2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" y="762019"/>
              <a:ext cx="6038850" cy="54019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Shape 562"/>
            <p:cNvSpPr/>
            <p:nvPr/>
          </p:nvSpPr>
          <p:spPr>
            <a:xfrm>
              <a:off x="6637925" y="964415"/>
              <a:ext cx="1303139" cy="3490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b="1" kern="0" dirty="0">
                  <a:solidFill>
                    <a:srgbClr val="15BAD3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Stargunner</a:t>
              </a:r>
            </a:p>
          </p:txBody>
        </p:sp>
        <p:sp>
          <p:nvSpPr>
            <p:cNvPr id="8" name="Shape 563"/>
            <p:cNvSpPr/>
            <p:nvPr/>
          </p:nvSpPr>
          <p:spPr>
            <a:xfrm>
              <a:off x="6637925" y="3411856"/>
              <a:ext cx="1303139" cy="3490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b="1" kern="0" dirty="0">
                  <a:solidFill>
                    <a:srgbClr val="CC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Stargunner</a:t>
              </a:r>
            </a:p>
          </p:txBody>
        </p:sp>
        <p:sp>
          <p:nvSpPr>
            <p:cNvPr id="9" name="Shape 564"/>
            <p:cNvSpPr/>
            <p:nvPr/>
          </p:nvSpPr>
          <p:spPr>
            <a:xfrm>
              <a:off x="6632464" y="2106517"/>
              <a:ext cx="1059483" cy="3490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b="1" kern="0" dirty="0">
                  <a:solidFill>
                    <a:srgbClr val="15BAD3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Frostbite</a:t>
              </a:r>
            </a:p>
          </p:txBody>
        </p:sp>
        <p:sp>
          <p:nvSpPr>
            <p:cNvPr id="10" name="Shape 565"/>
            <p:cNvSpPr/>
            <p:nvPr/>
          </p:nvSpPr>
          <p:spPr>
            <a:xfrm>
              <a:off x="6632464" y="5257840"/>
              <a:ext cx="1059483" cy="3490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b="1" kern="0" dirty="0">
                  <a:solidFill>
                    <a:srgbClr val="CC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Frostbite</a:t>
              </a:r>
            </a:p>
          </p:txBody>
        </p:sp>
        <p:sp>
          <p:nvSpPr>
            <p:cNvPr id="11" name="Shape 566"/>
            <p:cNvSpPr/>
            <p:nvPr/>
          </p:nvSpPr>
          <p:spPr>
            <a:xfrm>
              <a:off x="6651548" y="2514640"/>
              <a:ext cx="867122" cy="3490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b="1" kern="0" dirty="0">
                  <a:solidFill>
                    <a:srgbClr val="15BAD3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Amidar</a:t>
              </a:r>
            </a:p>
          </p:txBody>
        </p:sp>
        <p:sp>
          <p:nvSpPr>
            <p:cNvPr id="12" name="Shape 567"/>
            <p:cNvSpPr/>
            <p:nvPr/>
          </p:nvSpPr>
          <p:spPr>
            <a:xfrm>
              <a:off x="6651548" y="4876839"/>
              <a:ext cx="867122" cy="3490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b="1" kern="0" dirty="0">
                  <a:solidFill>
                    <a:srgbClr val="CC0000"/>
                  </a:solidFill>
                  <a:latin typeface="Helvetica Light"/>
                  <a:ea typeface="Helvetica Light"/>
                  <a:cs typeface="Helvetica Light"/>
                  <a:sym typeface="Helvetica Light"/>
                </a:rPr>
                <a:t>Amidar</a:t>
              </a:r>
            </a:p>
          </p:txBody>
        </p:sp>
        <p:sp>
          <p:nvSpPr>
            <p:cNvPr id="13" name="Shape 563"/>
            <p:cNvSpPr/>
            <p:nvPr/>
          </p:nvSpPr>
          <p:spPr>
            <a:xfrm>
              <a:off x="7913668" y="4172230"/>
              <a:ext cx="1130015" cy="5029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0" dirty="0" smtClean="0">
                  <a:solidFill>
                    <a:srgbClr val="C00000"/>
                  </a:solidFill>
                  <a:latin typeface="Helvetica Light"/>
                  <a:cs typeface="Helvetica Light"/>
                  <a:sym typeface="Helvetica Light"/>
                </a:rPr>
                <a:t>DDQN</a:t>
              </a:r>
              <a:endParaRPr lang="en-US" sz="2800" b="1" kern="0" dirty="0">
                <a:solidFill>
                  <a:srgbClr val="C00000"/>
                </a:solidFill>
                <a:latin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Shape 563"/>
            <p:cNvSpPr/>
            <p:nvPr/>
          </p:nvSpPr>
          <p:spPr>
            <a:xfrm>
              <a:off x="7838013" y="1777195"/>
              <a:ext cx="1490691" cy="5029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668" tIns="35668" rIns="35668" bIns="35668" anchor="ctr">
              <a:spAutoFit/>
            </a:bodyPr>
            <a:lstStyle>
              <a:lvl1pPr>
                <a:defRPr sz="1800"/>
              </a:lvl1pPr>
            </a:lstStyle>
            <a:p>
              <a:pPr algn="ctr" defTabSz="41022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kern="0" dirty="0">
                  <a:solidFill>
                    <a:srgbClr val="15BAD3"/>
                  </a:solidFill>
                  <a:latin typeface="Helvetica Light"/>
                  <a:cs typeface="Helvetica Light"/>
                  <a:sym typeface="Helvetica Light"/>
                </a:rPr>
                <a:t>Humans</a:t>
              </a:r>
            </a:p>
          </p:txBody>
        </p:sp>
        <p:sp>
          <p:nvSpPr>
            <p:cNvPr id="15" name="Shape 197"/>
            <p:cNvSpPr/>
            <p:nvPr/>
          </p:nvSpPr>
          <p:spPr>
            <a:xfrm>
              <a:off x="1828800" y="6035002"/>
              <a:ext cx="4343400" cy="348991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648" tIns="35648" rIns="35648" bIns="35648" anchor="ctr">
              <a:spAutoFit/>
            </a:bodyPr>
            <a:lstStyle>
              <a:lvl1pPr>
                <a:defRPr sz="1600"/>
              </a:lvl1pPr>
            </a:lstStyle>
            <a:p>
              <a:pPr algn="ctr" defTabSz="41001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0" dirty="0" smtClean="0">
                  <a:solidFill>
                    <a:srgbClr val="000000"/>
                  </a:solidFill>
                  <a:latin typeface="Arial"/>
                  <a:ea typeface="Helvetica Light"/>
                  <a:cs typeface="Arial"/>
                  <a:sym typeface="Helvetica Light"/>
                </a:rPr>
                <a:t>Hours Of DDQN Play</a:t>
              </a:r>
              <a:endParaRPr sz="1800" b="1" kern="0" dirty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endParaRPr>
            </a:p>
          </p:txBody>
        </p:sp>
        <p:sp>
          <p:nvSpPr>
            <p:cNvPr id="16" name="Shape 197"/>
            <p:cNvSpPr/>
            <p:nvPr/>
          </p:nvSpPr>
          <p:spPr>
            <a:xfrm>
              <a:off x="1219200" y="5715000"/>
              <a:ext cx="6553200" cy="353454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648" tIns="35648" rIns="35648" bIns="35648" anchor="ctr">
              <a:spAutoFit/>
            </a:bodyPr>
            <a:lstStyle>
              <a:lvl1pPr>
                <a:defRPr sz="1600"/>
              </a:lvl1pPr>
            </a:lstStyle>
            <a:p>
              <a:pPr defTabSz="41001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kern="0" dirty="0">
                  <a:solidFill>
                    <a:srgbClr val="000000"/>
                  </a:solidFill>
                  <a:latin typeface="Arial"/>
                  <a:ea typeface="Helvetica Light"/>
                  <a:cs typeface="Arial"/>
                  <a:sym typeface="Helvetica Light"/>
                </a:rPr>
                <a:t>50                      100                   150                   200</a:t>
              </a:r>
              <a:endParaRPr sz="1800" b="1" kern="0" dirty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endParaRPr>
            </a:p>
          </p:txBody>
        </p:sp>
        <p:sp>
          <p:nvSpPr>
            <p:cNvPr id="17" name="Shape 197"/>
            <p:cNvSpPr/>
            <p:nvPr/>
          </p:nvSpPr>
          <p:spPr>
            <a:xfrm rot="16200000">
              <a:off x="-1594376" y="3163439"/>
              <a:ext cx="4423623" cy="68754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648" tIns="35648" rIns="35648" bIns="35648" anchor="ctr">
              <a:spAutoFit/>
            </a:bodyPr>
            <a:lstStyle>
              <a:lvl1pPr>
                <a:defRPr sz="1600"/>
              </a:lvl1pPr>
            </a:lstStyle>
            <a:p>
              <a:pPr algn="ctr" defTabSz="41001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0" dirty="0">
                  <a:solidFill>
                    <a:srgbClr val="000000"/>
                  </a:solidFill>
                  <a:latin typeface="Arial"/>
                  <a:ea typeface="Helvetica Light"/>
                  <a:cs typeface="Arial"/>
                  <a:sym typeface="Helvetica Light"/>
                </a:rPr>
                <a:t>Learning </a:t>
              </a:r>
              <a:r>
                <a:rPr lang="en-US" sz="2000" b="1" kern="0" dirty="0" smtClean="0">
                  <a:solidFill>
                    <a:srgbClr val="000000"/>
                  </a:solidFill>
                  <a:latin typeface="Arial"/>
                  <a:ea typeface="Helvetica Light"/>
                  <a:cs typeface="Arial"/>
                  <a:sym typeface="Helvetica Light"/>
                </a:rPr>
                <a:t>Rate </a:t>
              </a:r>
            </a:p>
            <a:p>
              <a:pPr algn="ctr" defTabSz="410016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kern="0" dirty="0" smtClean="0">
                  <a:solidFill>
                    <a:srgbClr val="000000"/>
                  </a:solidFill>
                  <a:latin typeface="Arial"/>
                  <a:ea typeface="Helvetica Light"/>
                  <a:cs typeface="Arial"/>
                  <a:sym typeface="Helvetica Light"/>
                </a:rPr>
                <a:t>(</a:t>
              </a:r>
              <a:r>
                <a:rPr lang="en-US" sz="2000" b="1" kern="0" dirty="0">
                  <a:solidFill>
                    <a:srgbClr val="000000"/>
                  </a:solidFill>
                  <a:latin typeface="Arial"/>
                  <a:ea typeface="Helvetica Light"/>
                  <a:cs typeface="Arial"/>
                  <a:sym typeface="Helvetica Light"/>
                </a:rPr>
                <a:t>log points per minute)</a:t>
              </a:r>
              <a:endParaRPr sz="2000" b="1" kern="0" dirty="0">
                <a:solidFill>
                  <a:srgbClr val="000000"/>
                </a:solidFill>
                <a:latin typeface="Arial"/>
                <a:ea typeface="Helvetica Light"/>
                <a:cs typeface="Arial"/>
                <a:sym typeface="Helvetica Light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9086682" y="6457890"/>
            <a:ext cx="30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</a:rPr>
              <a:t>slide credit: Sam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</a:rPr>
              <a:t>Gershman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5593" y="5721199"/>
            <a:ext cx="1758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A50002"/>
                </a:solidFill>
              </a:rPr>
              <a:t>score achieved</a:t>
            </a:r>
            <a:endParaRPr lang="en-US" sz="2000" b="1" dirty="0">
              <a:solidFill>
                <a:srgbClr val="A50002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81432" y="5914657"/>
            <a:ext cx="941809" cy="4"/>
          </a:xfrm>
          <a:prstGeom prst="straightConnector1">
            <a:avLst/>
          </a:prstGeom>
          <a:ln>
            <a:solidFill>
              <a:srgbClr val="A5000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7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Main Message Of My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Maybe we shouldn’t start AI from scratch!</a:t>
            </a:r>
          </a:p>
          <a:p>
            <a:endParaRPr lang="en-US" dirty="0" smtClean="0"/>
          </a:p>
          <a:p>
            <a:r>
              <a:rPr lang="en-US" dirty="0" smtClean="0"/>
              <a:t>Without some additional help,</a:t>
            </a:r>
          </a:p>
          <a:p>
            <a:pPr lvl="1"/>
            <a:r>
              <a:rPr lang="en-US" dirty="0" smtClean="0"/>
              <a:t>will may never get to human-level AI.</a:t>
            </a:r>
          </a:p>
          <a:p>
            <a:pPr lvl="1"/>
            <a:r>
              <a:rPr lang="en-US" dirty="0" smtClean="0"/>
              <a:t>will may never be able to tackle problems for which</a:t>
            </a:r>
            <a:br>
              <a:rPr lang="en-US" dirty="0" smtClean="0"/>
            </a:br>
            <a:r>
              <a:rPr lang="en-US" dirty="0" smtClean="0"/>
              <a:t>data are expensive, unobtainable, or unreliable.</a:t>
            </a:r>
          </a:p>
          <a:p>
            <a:pPr lvl="1"/>
            <a:r>
              <a:rPr lang="en-US" dirty="0" smtClean="0"/>
              <a:t>You are unlikely to get the best possible solution to</a:t>
            </a:r>
            <a:br>
              <a:rPr lang="en-US" dirty="0" smtClean="0"/>
            </a:br>
            <a:r>
              <a:rPr lang="en-US" dirty="0" smtClean="0"/>
              <a:t>the problem you’re working 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1205" y="4262032"/>
            <a:ext cx="2933271" cy="225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6395" y="1371604"/>
            <a:ext cx="1708686" cy="276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6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6404" y="3515932"/>
            <a:ext cx="11364886" cy="2962141"/>
          </a:xfrm>
        </p:spPr>
        <p:txBody>
          <a:bodyPr/>
          <a:lstStyle/>
          <a:p>
            <a:r>
              <a:rPr lang="en-US" smtClean="0"/>
              <a:t>Supervised policy learning </a:t>
            </a:r>
            <a:r>
              <a:rPr lang="en-US" dirty="0" smtClean="0"/>
              <a:t>from humans</a:t>
            </a:r>
          </a:p>
          <a:p>
            <a:r>
              <a:rPr lang="en-US" dirty="0" smtClean="0"/>
              <a:t>value function learning from self-play</a:t>
            </a:r>
          </a:p>
          <a:p>
            <a:r>
              <a:rPr lang="en-US" dirty="0" smtClean="0"/>
              <a:t>Monte </a:t>
            </a:r>
            <a:r>
              <a:rPr lang="en-US" dirty="0" err="1" smtClean="0"/>
              <a:t>carlo</a:t>
            </a:r>
            <a:r>
              <a:rPr lang="en-US" dirty="0" smtClean="0"/>
              <a:t> tree search to plan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336" y="202127"/>
            <a:ext cx="2593759" cy="7387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176" y="202127"/>
            <a:ext cx="5206326" cy="255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1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823" y="2225896"/>
            <a:ext cx="10972800" cy="838200"/>
          </a:xfrm>
        </p:spPr>
        <p:txBody>
          <a:bodyPr/>
          <a:lstStyle/>
          <a:p>
            <a:pPr algn="l"/>
            <a:r>
              <a:rPr lang="en-US" dirty="0" smtClean="0"/>
              <a:t>Alpha Go Zero </a:t>
            </a:r>
            <a:r>
              <a:rPr lang="mr-IN" dirty="0" smtClean="0"/>
              <a:t>–</a:t>
            </a:r>
            <a:r>
              <a:rPr lang="en-US" dirty="0" smtClean="0"/>
              <a:t> October 2017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3097367"/>
            <a:ext cx="11176000" cy="4754562"/>
          </a:xfrm>
        </p:spPr>
        <p:txBody>
          <a:bodyPr/>
          <a:lstStyle/>
          <a:p>
            <a:r>
              <a:rPr lang="en-US" dirty="0" smtClean="0"/>
              <a:t>Pure RL</a:t>
            </a:r>
          </a:p>
          <a:p>
            <a:r>
              <a:rPr lang="en-US" dirty="0" smtClean="0"/>
              <a:t>“It’s more powerful than previous approaches because we’ve removed the constraints of human knowledge.” </a:t>
            </a:r>
            <a:r>
              <a:rPr lang="mr-IN" dirty="0" smtClean="0"/>
              <a:t>–</a:t>
            </a:r>
            <a:r>
              <a:rPr lang="en-US" dirty="0" smtClean="0"/>
              <a:t> David Silver</a:t>
            </a:r>
          </a:p>
          <a:p>
            <a:r>
              <a:rPr lang="en-US" dirty="0" smtClean="0"/>
              <a:t>“Humankind has accumulated Go knowledge from millions of games played over thousands of years. In the space of a few days… </a:t>
            </a:r>
            <a:r>
              <a:rPr lang="en-US" dirty="0" err="1" smtClean="0"/>
              <a:t>AlphaGo</a:t>
            </a:r>
            <a:r>
              <a:rPr lang="en-US" dirty="0" smtClean="0"/>
              <a:t> Zero was able to rediscover much of this Go knowledge, as well as novel strategies that provide new insights into the oldest of games.”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23" y="157678"/>
            <a:ext cx="9321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9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535" y="1371600"/>
            <a:ext cx="8679729" cy="4754563"/>
          </a:xfrm>
        </p:spPr>
      </p:pic>
    </p:spTree>
    <p:extLst>
      <p:ext uri="{BB962C8B-B14F-4D97-AF65-F5344CB8AC3E}">
        <p14:creationId xmlns:p14="http://schemas.microsoft.com/office/powerpoint/2010/main" val="28345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00" y="3710869"/>
            <a:ext cx="4991100" cy="280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77" y="768439"/>
            <a:ext cx="6310827" cy="574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8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265" y="1275009"/>
            <a:ext cx="11445715" cy="434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Kirkpatrick 2017 PNAS deep </a:t>
            </a:r>
            <a:r>
              <a:rPr lang="en-US" smtClean="0"/>
              <a:t>mind paper on generalization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9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Formally Known As A Markov Decision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Current state tells you everything you </a:t>
            </a:r>
            <a:br>
              <a:rPr lang="en-US" dirty="0" smtClean="0"/>
            </a:br>
            <a:r>
              <a:rPr lang="en-US" dirty="0" smtClean="0"/>
              <a:t>need to know to act</a:t>
            </a:r>
          </a:p>
          <a:p>
            <a:endParaRPr lang="en-US" dirty="0" smtClean="0"/>
          </a:p>
          <a:p>
            <a:pPr lvl="2"/>
            <a:r>
              <a:rPr lang="en-US" dirty="0" smtClean="0"/>
              <a:t>World: You are in state 7. You can choose actions A, B, C</a:t>
            </a:r>
          </a:p>
          <a:p>
            <a:pPr lvl="2"/>
            <a:r>
              <a:rPr lang="en-US" dirty="0" smtClean="0"/>
              <a:t>Agent: I choose action A</a:t>
            </a:r>
          </a:p>
          <a:p>
            <a:pPr lvl="2"/>
            <a:r>
              <a:rPr lang="en-US" dirty="0" smtClean="0"/>
              <a:t>World: You are now in state 47; you receive a reward of +7.</a:t>
            </a:r>
            <a:br>
              <a:rPr lang="en-US" dirty="0" smtClean="0"/>
            </a:br>
            <a:r>
              <a:rPr lang="en-US" dirty="0" smtClean="0"/>
              <a:t>              You can choose actions A, B, D</a:t>
            </a:r>
          </a:p>
          <a:p>
            <a:pPr lvl="2"/>
            <a:r>
              <a:rPr lang="en-US" dirty="0" smtClean="0"/>
              <a:t>Agent: I choose action D</a:t>
            </a:r>
          </a:p>
          <a:p>
            <a:pPr lvl="2"/>
            <a:r>
              <a:rPr lang="en-US" dirty="0" smtClean="0"/>
              <a:t>World: You are now in state 19; you receive a reward of -4.</a:t>
            </a:r>
            <a:br>
              <a:rPr lang="en-US" dirty="0" smtClean="0"/>
            </a:br>
            <a:r>
              <a:rPr lang="en-US" dirty="0" smtClean="0"/>
              <a:t>              You can choose actions A, C, D</a:t>
            </a:r>
          </a:p>
          <a:p>
            <a:pPr lvl="2"/>
            <a:r>
              <a:rPr lang="en-US" dirty="0" smtClean="0"/>
              <a:t>Agent: I choose action C</a:t>
            </a:r>
          </a:p>
          <a:p>
            <a:pPr lvl="2"/>
            <a:r>
              <a:rPr lang="en-US" dirty="0" smtClean="0"/>
              <a:t>World: You are now in state 7; you receive a reward of 0. …</a:t>
            </a:r>
            <a:endParaRPr lang="en-US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448066" y="992211"/>
            <a:ext cx="3018251" cy="1475590"/>
            <a:chOff x="336" y="2064"/>
            <a:chExt cx="4320" cy="2112"/>
          </a:xfrm>
        </p:grpSpPr>
        <p:pic>
          <p:nvPicPr>
            <p:cNvPr id="10" name="Picture 5" descr="figtmp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256"/>
              <a:ext cx="4320" cy="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r2d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9" y="2064"/>
              <a:ext cx="1160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1872" y="3552"/>
              <a:ext cx="144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GB" sz="1588"/>
            </a:p>
          </p:txBody>
        </p:sp>
        <p:pic>
          <p:nvPicPr>
            <p:cNvPr id="13" name="Picture 6" descr="1972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0" y="3168"/>
              <a:ext cx="1709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09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Characterizing environment requires</a:t>
            </a:r>
          </a:p>
          <a:p>
            <a:pPr lvl="1"/>
            <a:r>
              <a:rPr lang="en-US" dirty="0" smtClean="0"/>
              <a:t>Reward function</a:t>
            </a:r>
          </a:p>
          <a:p>
            <a:pPr lvl="2"/>
            <a:r>
              <a:rPr lang="en-US" dirty="0" err="1" smtClean="0"/>
              <a:t>r</a:t>
            </a:r>
            <a:r>
              <a:rPr lang="en-US" baseline="-25000" dirty="0" err="1"/>
              <a:t>t</a:t>
            </a:r>
            <a:r>
              <a:rPr lang="en-US" dirty="0" smtClean="0"/>
              <a:t> = </a:t>
            </a:r>
            <a:r>
              <a:rPr lang="en-US" dirty="0" err="1" smtClean="0"/>
              <a:t>ρ</a:t>
            </a:r>
            <a:r>
              <a:rPr lang="en-US" dirty="0" smtClean="0"/>
              <a:t>(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)   or   </a:t>
            </a:r>
            <a:r>
              <a:rPr lang="en-US" dirty="0" err="1"/>
              <a:t>r</a:t>
            </a:r>
            <a:r>
              <a:rPr lang="en-US" baseline="-25000" dirty="0" err="1"/>
              <a:t>t</a:t>
            </a:r>
            <a:r>
              <a:rPr lang="en-US" dirty="0"/>
              <a:t> = </a:t>
            </a:r>
            <a:r>
              <a:rPr lang="en-US" dirty="0" err="1"/>
              <a:t>ρ</a:t>
            </a:r>
            <a:r>
              <a:rPr lang="en-US" dirty="0"/>
              <a:t>(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/>
              <a:t>, a</a:t>
            </a:r>
            <a:r>
              <a:rPr lang="en-US" baseline="-25000" dirty="0"/>
              <a:t>t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Transition function</a:t>
            </a:r>
          </a:p>
          <a:p>
            <a:pPr lvl="2"/>
            <a:r>
              <a:rPr lang="en-US" dirty="0" smtClean="0"/>
              <a:t>s</a:t>
            </a:r>
            <a:r>
              <a:rPr lang="en-US" baseline="-25000" dirty="0"/>
              <a:t>t</a:t>
            </a:r>
            <a:r>
              <a:rPr lang="en-US" baseline="-25000" dirty="0" smtClean="0"/>
              <a:t>+1</a:t>
            </a:r>
            <a:r>
              <a:rPr lang="en-US" dirty="0" smtClean="0"/>
              <a:t> = </a:t>
            </a:r>
            <a:r>
              <a:rPr lang="en-US" dirty="0" err="1" smtClean="0"/>
              <a:t>δ</a:t>
            </a:r>
            <a:r>
              <a:rPr lang="en-US" dirty="0" smtClean="0"/>
              <a:t>(</a:t>
            </a:r>
            <a:r>
              <a:rPr lang="en-US" dirty="0" err="1" smtClean="0"/>
              <a:t>s</a:t>
            </a:r>
            <a:r>
              <a:rPr lang="en-US" baseline="-25000" dirty="0" err="1"/>
              <a:t>t</a:t>
            </a:r>
            <a:r>
              <a:rPr lang="en-US" dirty="0" smtClean="0"/>
              <a:t>, a</a:t>
            </a:r>
            <a:r>
              <a:rPr lang="en-US" baseline="-25000" dirty="0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Environment can be nondeterministic</a:t>
            </a:r>
          </a:p>
          <a:p>
            <a:pPr lvl="2"/>
            <a:r>
              <a:rPr lang="en-US" dirty="0" err="1" smtClean="0"/>
              <a:t>Pr</a:t>
            </a:r>
            <a:r>
              <a:rPr lang="en-US" dirty="0" smtClean="0"/>
              <a:t>(</a:t>
            </a:r>
            <a:r>
              <a:rPr lang="en-US" dirty="0" err="1" smtClean="0"/>
              <a:t>r</a:t>
            </a:r>
            <a:r>
              <a:rPr lang="en-US" baseline="-25000" dirty="0" err="1" smtClean="0"/>
              <a:t>t</a:t>
            </a:r>
            <a:r>
              <a:rPr lang="en-US" dirty="0" smtClean="0"/>
              <a:t> |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)   or   </a:t>
            </a:r>
            <a:r>
              <a:rPr lang="en-US" dirty="0" err="1" smtClean="0"/>
              <a:t>Pr</a:t>
            </a:r>
            <a:r>
              <a:rPr lang="en-US" dirty="0"/>
              <a:t>(</a:t>
            </a:r>
            <a:r>
              <a:rPr lang="en-US" dirty="0" err="1"/>
              <a:t>r</a:t>
            </a:r>
            <a:r>
              <a:rPr lang="en-US" baseline="-25000" dirty="0" err="1"/>
              <a:t>t</a:t>
            </a:r>
            <a:r>
              <a:rPr lang="en-US" dirty="0"/>
              <a:t> |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/>
              <a:t>, a</a:t>
            </a:r>
            <a:r>
              <a:rPr lang="en-US" baseline="-25000" dirty="0"/>
              <a:t>t</a:t>
            </a:r>
            <a:r>
              <a:rPr lang="en-US" dirty="0" smtClean="0"/>
              <a:t>) </a:t>
            </a:r>
          </a:p>
          <a:p>
            <a:pPr lvl="2"/>
            <a:r>
              <a:rPr lang="en-US" dirty="0" err="1" smtClean="0"/>
              <a:t>Pr</a:t>
            </a:r>
            <a:r>
              <a:rPr lang="en-US" dirty="0" smtClean="0"/>
              <a:t>(s</a:t>
            </a:r>
            <a:r>
              <a:rPr lang="en-US" baseline="-25000" dirty="0" smtClean="0"/>
              <a:t>t+1</a:t>
            </a:r>
            <a:r>
              <a:rPr lang="en-US" dirty="0" smtClean="0"/>
              <a:t> |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, a</a:t>
            </a:r>
            <a:r>
              <a:rPr lang="en-US" baseline="-25000" dirty="0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Note Markov property</a:t>
            </a:r>
          </a:p>
        </p:txBody>
      </p:sp>
      <p:pic>
        <p:nvPicPr>
          <p:cNvPr id="8" name="Picture 6" descr="1972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0293" y="121966"/>
            <a:ext cx="1194026" cy="10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8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/>
              <a:t>Acts according to a </a:t>
            </a:r>
            <a:r>
              <a:rPr lang="en-US" i="1" dirty="0" smtClean="0"/>
              <a:t>policy</a:t>
            </a:r>
          </a:p>
          <a:p>
            <a:pPr lvl="2"/>
            <a:r>
              <a:rPr lang="en-US" dirty="0" smtClean="0"/>
              <a:t>a</a:t>
            </a:r>
            <a:r>
              <a:rPr lang="en-US" baseline="-25000" dirty="0" smtClean="0"/>
              <a:t>t</a:t>
            </a:r>
            <a:r>
              <a:rPr lang="en-US" dirty="0" smtClean="0"/>
              <a:t> = π(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Or the nondeterministic version, </a:t>
            </a:r>
            <a:r>
              <a:rPr lang="en-US" dirty="0" err="1" smtClean="0"/>
              <a:t>Pr</a:t>
            </a:r>
            <a:r>
              <a:rPr lang="en-US" dirty="0" smtClean="0"/>
              <a:t>(a</a:t>
            </a:r>
            <a:r>
              <a:rPr lang="en-US" baseline="-25000" dirty="0" smtClean="0"/>
              <a:t>t</a:t>
            </a:r>
            <a:r>
              <a:rPr lang="en-US" dirty="0" smtClean="0"/>
              <a:t> |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r>
              <a:rPr lang="en-US" dirty="0" smtClean="0"/>
              <a:t>For every Markov decision problem, there is (at least) one deterministic </a:t>
            </a:r>
            <a:r>
              <a:rPr lang="en-US" i="1" dirty="0" smtClean="0"/>
              <a:t>optimal policy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At every state, the action chosen by the optimal policy is at least as good as any other policy</a:t>
            </a:r>
          </a:p>
        </p:txBody>
      </p:sp>
      <p:pic>
        <p:nvPicPr>
          <p:cNvPr id="6" name="Picture 4" descr="r2d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1938" y="144614"/>
            <a:ext cx="1482613" cy="12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467675" y="5463054"/>
            <a:ext cx="2871457" cy="1396023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118" b="1" dirty="0">
                <a:solidFill>
                  <a:srgbClr val="7030A0"/>
                </a:solidFill>
              </a:rPr>
              <a:t>on expectation</a:t>
            </a:r>
          </a:p>
          <a:p>
            <a:endParaRPr lang="en-US" sz="2118" b="1" dirty="0">
              <a:solidFill>
                <a:srgbClr val="7030A0"/>
              </a:solidFill>
            </a:endParaRPr>
          </a:p>
          <a:p>
            <a:r>
              <a:rPr lang="en-US" sz="2118" b="1" dirty="0">
                <a:solidFill>
                  <a:srgbClr val="7030A0"/>
                </a:solidFill>
              </a:rPr>
              <a:t>… if environment is nondeterministic</a:t>
            </a:r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V="1">
            <a:off x="5903404" y="4887178"/>
            <a:ext cx="0" cy="575876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69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Assessing Reward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54310" y="4319079"/>
            <a:ext cx="3984111" cy="2357986"/>
          </a:xfrm>
        </p:spPr>
        <p:txBody>
          <a:bodyPr/>
          <a:lstStyle/>
          <a:p>
            <a:r>
              <a:rPr lang="en-US" dirty="0" smtClean="0"/>
              <a:t>Actions may have immediate rewards but delayed costs</a:t>
            </a:r>
          </a:p>
          <a:p>
            <a:r>
              <a:rPr lang="en-US" dirty="0" smtClean="0"/>
              <a:t>… and vice versa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769" y="1215954"/>
            <a:ext cx="3805455" cy="2854091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49" r="-7749"/>
          <a:stretch>
            <a:fillRect/>
          </a:stretch>
        </p:blipFill>
        <p:spPr>
          <a:xfrm>
            <a:off x="5751224" y="3766023"/>
            <a:ext cx="4981047" cy="291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2224" y="-42159"/>
            <a:ext cx="7987553" cy="838200"/>
          </a:xfrm>
        </p:spPr>
        <p:txBody>
          <a:bodyPr/>
          <a:lstStyle/>
          <a:p>
            <a:r>
              <a:rPr lang="en-US" dirty="0" smtClean="0"/>
              <a:t>Assessing Reward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4308" y="990601"/>
            <a:ext cx="8135471" cy="569424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Immediate reward</a:t>
            </a:r>
          </a:p>
          <a:p>
            <a:r>
              <a:rPr lang="en-US" dirty="0" smtClean="0"/>
              <a:t>Finite horizon reward</a:t>
            </a:r>
          </a:p>
          <a:p>
            <a:pPr lvl="1"/>
            <a:r>
              <a:rPr lang="en-US" dirty="0" smtClean="0"/>
              <a:t>Easy to compute</a:t>
            </a:r>
          </a:p>
          <a:p>
            <a:r>
              <a:rPr lang="en-US" dirty="0" smtClean="0"/>
              <a:t>Average reward</a:t>
            </a:r>
          </a:p>
          <a:p>
            <a:pPr lvl="1"/>
            <a:r>
              <a:rPr lang="en-US" dirty="0" smtClean="0"/>
              <a:t>Lousy measure because it doesn’t</a:t>
            </a:r>
            <a:br>
              <a:rPr lang="en-US" dirty="0" smtClean="0"/>
            </a:br>
            <a:r>
              <a:rPr lang="en-US" dirty="0" smtClean="0"/>
              <a:t>distinguish between small reward</a:t>
            </a:r>
            <a:br>
              <a:rPr lang="en-US" dirty="0" smtClean="0"/>
            </a:br>
            <a:r>
              <a:rPr lang="en-US" dirty="0" smtClean="0"/>
              <a:t>now and large reward in the future</a:t>
            </a:r>
          </a:p>
          <a:p>
            <a:r>
              <a:rPr lang="en-US" dirty="0"/>
              <a:t>Hyperbolic discounted reward</a:t>
            </a:r>
          </a:p>
          <a:p>
            <a:pPr lvl="1"/>
            <a:r>
              <a:rPr lang="en-US" dirty="0"/>
              <a:t>What people appear to do</a:t>
            </a:r>
          </a:p>
          <a:p>
            <a:r>
              <a:rPr lang="en-US" dirty="0" smtClean="0"/>
              <a:t>Exponentially discounted reward</a:t>
            </a:r>
          </a:p>
          <a:p>
            <a:pPr lvl="1"/>
            <a:r>
              <a:rPr lang="en-US" dirty="0" smtClean="0"/>
              <a:t>Easier for theorem proving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902689" y="936124"/>
          <a:ext cx="211490" cy="362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6" name="Equation" r:id="rId4" imgW="177800" imgH="304800" progId="Equation.DSMT4">
                  <p:embed/>
                </p:oleObj>
              </mc:Choice>
              <mc:Fallback>
                <p:oleObj name="Equation" r:id="rId4" imgW="177800" imgH="304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2689" y="936124"/>
                        <a:ext cx="211490" cy="362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7902689" y="1384186"/>
          <a:ext cx="621377" cy="7081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7" name="Equation" r:id="rId6" imgW="635000" imgH="723900" progId="Equation.DSMT4">
                  <p:embed/>
                </p:oleObj>
              </mc:Choice>
              <mc:Fallback>
                <p:oleObj name="Equation" r:id="rId6" imgW="635000" imgH="723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02689" y="1384186"/>
                        <a:ext cx="621377" cy="7081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7024688" y="2886916"/>
          <a:ext cx="148478" cy="235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8" imgW="152400" imgH="241300" progId="Equation.3">
                  <p:embed/>
                </p:oleObj>
              </mc:Choice>
              <mc:Fallback>
                <p:oleObj name="Equation" r:id="rId8" imgW="152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24688" y="2886916"/>
                        <a:ext cx="148478" cy="235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7875779" y="2553823"/>
          <a:ext cx="1086971" cy="63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10" imgW="1231900" imgH="723900" progId="Equation.DSMT4">
                  <p:embed/>
                </p:oleObj>
              </mc:Choice>
              <mc:Fallback>
                <p:oleObj name="Equation" r:id="rId10" imgW="1231900" imgH="723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75779" y="2553823"/>
                        <a:ext cx="1086971" cy="63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7875779" y="5494933"/>
          <a:ext cx="2173941" cy="63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12" imgW="2463800" imgH="723900" progId="Equation.3">
                  <p:embed/>
                </p:oleObj>
              </mc:Choice>
              <mc:Fallback>
                <p:oleObj name="Equation" r:id="rId12" imgW="2463800" imgH="723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75779" y="5494933"/>
                        <a:ext cx="2173941" cy="63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864150" y="4416859"/>
          <a:ext cx="2263588" cy="638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14" imgW="2565400" imgH="723900" progId="Equation.DSMT4">
                  <p:embed/>
                </p:oleObj>
              </mc:Choice>
              <mc:Fallback>
                <p:oleObj name="Equation" r:id="rId14" imgW="2565400" imgH="723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864150" y="4416859"/>
                        <a:ext cx="2263588" cy="6387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974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2015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50800">
          <a:solidFill>
            <a:srgbClr val="FF00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81356</TotalTime>
  <Words>2580</Words>
  <Application>Microsoft Macintosh PowerPoint</Application>
  <PresentationFormat>Widescreen</PresentationFormat>
  <Paragraphs>378</Paragraphs>
  <Slides>48</Slides>
  <Notes>18</Notes>
  <HiddenSlides>3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Calibri</vt:lpstr>
      <vt:lpstr>Cambria Math</vt:lpstr>
      <vt:lpstr>Helvetica Light</vt:lpstr>
      <vt:lpstr>Mangal</vt:lpstr>
      <vt:lpstr>Monaco</vt:lpstr>
      <vt:lpstr>ＭＳ Ｐゴシック</vt:lpstr>
      <vt:lpstr>Wingdings</vt:lpstr>
      <vt:lpstr>Arial</vt:lpstr>
      <vt:lpstr>Default2015</vt:lpstr>
      <vt:lpstr>Equation</vt:lpstr>
      <vt:lpstr>CSCI 5922 Neural Networks and Deep Learning: Deep Reinforcement Learning</vt:lpstr>
      <vt:lpstr>Areas Of Research In Machine Learning</vt:lpstr>
      <vt:lpstr>PowerPoint Presentation</vt:lpstr>
      <vt:lpstr>Reinforcement Learning Paradigm</vt:lpstr>
      <vt:lpstr>Formally Known As A Markov Decision Process</vt:lpstr>
      <vt:lpstr>The Environment</vt:lpstr>
      <vt:lpstr>The Agent</vt:lpstr>
      <vt:lpstr>Assessing Reward</vt:lpstr>
      <vt:lpstr>Assessing Reward </vt:lpstr>
      <vt:lpstr>Comparing Two Forms Of Infinite Discounting</vt:lpstr>
      <vt:lpstr>Traditional Approach to Planning</vt:lpstr>
      <vt:lpstr>Policy Vs. Value Function</vt:lpstr>
      <vt:lpstr>Value Function</vt:lpstr>
      <vt:lpstr>Using Value Function To Act</vt:lpstr>
      <vt:lpstr>Two Varieties Of Reinforcement Learning</vt:lpstr>
      <vt:lpstr>Value Iteration Code</vt:lpstr>
      <vt:lpstr>Eliminating The Need For A Model</vt:lpstr>
      <vt:lpstr>Q Learning (Watkins &amp; Dayan, 1992)</vt:lpstr>
      <vt:lpstr>Example of Q Learning</vt:lpstr>
      <vt:lpstr>Example of Q Learning</vt:lpstr>
      <vt:lpstr>Incremental Q Learning Rule</vt:lpstr>
      <vt:lpstr>Exploration-Exploitation Dilemma</vt:lpstr>
      <vt:lpstr>Temporal Difference (TD) Learning</vt:lpstr>
      <vt:lpstr>Pole Balancing</vt:lpstr>
      <vt:lpstr>V and Q functions</vt:lpstr>
      <vt:lpstr>V and Q functions</vt:lpstr>
      <vt:lpstr>TD Gammon (Tesauro, 1992)</vt:lpstr>
      <vt:lpstr>TD Gammon (Tesauro, 1992)</vt:lpstr>
      <vt:lpstr>Mnih et al. (2015)</vt:lpstr>
      <vt:lpstr>Single Model Learns 49 Games</vt:lpstr>
      <vt:lpstr>Generic End-to-End Convolutional Architecture</vt:lpstr>
      <vt:lpstr>Traditional Approach To RL With Function Approximation</vt:lpstr>
      <vt:lpstr>Key Ideas</vt:lpstr>
      <vt:lpstr>Updating Procedure</vt:lpstr>
      <vt:lpstr>Demo: Space Invaders</vt:lpstr>
      <vt:lpstr>Demo: Learning Breakout</vt:lpstr>
      <vt:lpstr>Frostbite</vt:lpstr>
      <vt:lpstr>The “Frostbite Challenge” (Lake, Ullman, Tenenbaum, &amp; Gershman, in press)</vt:lpstr>
      <vt:lpstr>PowerPoint Presentation</vt:lpstr>
      <vt:lpstr>Humans Make Much Better Use Of Experience Than AI</vt:lpstr>
      <vt:lpstr>Learning Rates Conditioned On Game Performance</vt:lpstr>
      <vt:lpstr>The Main Message Of My Lectures</vt:lpstr>
      <vt:lpstr>PowerPoint Presentation</vt:lpstr>
      <vt:lpstr>Alpha Go Zero – October 2017 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C. Mozer</dc:creator>
  <cp:keywords/>
  <dc:description/>
  <cp:lastModifiedBy>Michael C Mozer</cp:lastModifiedBy>
  <cp:revision>3768</cp:revision>
  <cp:lastPrinted>2016-03-26T19:02:22Z</cp:lastPrinted>
  <dcterms:created xsi:type="dcterms:W3CDTF">2015-11-30T16:35:29Z</dcterms:created>
  <dcterms:modified xsi:type="dcterms:W3CDTF">2017-12-15T17:53:54Z</dcterms:modified>
  <cp:category/>
</cp:coreProperties>
</file>