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7"/>
  </p:notesMasterIdLst>
  <p:sldIdLst>
    <p:sldId id="434" r:id="rId2"/>
    <p:sldId id="452" r:id="rId3"/>
    <p:sldId id="436" r:id="rId4"/>
    <p:sldId id="454" r:id="rId5"/>
    <p:sldId id="435" r:id="rId6"/>
    <p:sldId id="451" r:id="rId7"/>
    <p:sldId id="489" r:id="rId8"/>
    <p:sldId id="490" r:id="rId9"/>
    <p:sldId id="491" r:id="rId10"/>
    <p:sldId id="492" r:id="rId11"/>
    <p:sldId id="493" r:id="rId12"/>
    <p:sldId id="498" r:id="rId13"/>
    <p:sldId id="494" r:id="rId14"/>
    <p:sldId id="495" r:id="rId15"/>
    <p:sldId id="496" r:id="rId16"/>
    <p:sldId id="499" r:id="rId17"/>
    <p:sldId id="437" r:id="rId18"/>
    <p:sldId id="497" r:id="rId19"/>
    <p:sldId id="500" r:id="rId20"/>
    <p:sldId id="501" r:id="rId21"/>
    <p:sldId id="438" r:id="rId22"/>
    <p:sldId id="439" r:id="rId23"/>
    <p:sldId id="440" r:id="rId24"/>
    <p:sldId id="441" r:id="rId25"/>
    <p:sldId id="442" r:id="rId26"/>
    <p:sldId id="444" r:id="rId27"/>
    <p:sldId id="445" r:id="rId28"/>
    <p:sldId id="446" r:id="rId29"/>
    <p:sldId id="447" r:id="rId30"/>
    <p:sldId id="448" r:id="rId31"/>
    <p:sldId id="449" r:id="rId32"/>
    <p:sldId id="450" r:id="rId33"/>
    <p:sldId id="455" r:id="rId34"/>
    <p:sldId id="456" r:id="rId35"/>
    <p:sldId id="457" r:id="rId36"/>
    <p:sldId id="458" r:id="rId37"/>
    <p:sldId id="459" r:id="rId38"/>
    <p:sldId id="460" r:id="rId39"/>
    <p:sldId id="461" r:id="rId40"/>
    <p:sldId id="462" r:id="rId41"/>
    <p:sldId id="463" r:id="rId42"/>
    <p:sldId id="464" r:id="rId43"/>
    <p:sldId id="465" r:id="rId44"/>
    <p:sldId id="466" r:id="rId45"/>
    <p:sldId id="467" r:id="rId46"/>
    <p:sldId id="468" r:id="rId47"/>
    <p:sldId id="469" r:id="rId48"/>
    <p:sldId id="470" r:id="rId49"/>
    <p:sldId id="471" r:id="rId50"/>
    <p:sldId id="472" r:id="rId51"/>
    <p:sldId id="473" r:id="rId52"/>
    <p:sldId id="474" r:id="rId53"/>
    <p:sldId id="475" r:id="rId54"/>
    <p:sldId id="476" r:id="rId55"/>
    <p:sldId id="477" r:id="rId56"/>
    <p:sldId id="478" r:id="rId57"/>
    <p:sldId id="479" r:id="rId58"/>
    <p:sldId id="480" r:id="rId59"/>
    <p:sldId id="481" r:id="rId60"/>
    <p:sldId id="482" r:id="rId61"/>
    <p:sldId id="483" r:id="rId62"/>
    <p:sldId id="484" r:id="rId63"/>
    <p:sldId id="485" r:id="rId64"/>
    <p:sldId id="486" r:id="rId65"/>
    <p:sldId id="487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A4FF8B"/>
    <a:srgbClr val="663F00"/>
    <a:srgbClr val="00FFFF"/>
    <a:srgbClr val="A09D00"/>
    <a:srgbClr val="00C000"/>
    <a:srgbClr val="00B2B2"/>
    <a:srgbClr val="A50002"/>
    <a:srgbClr val="00C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51"/>
    <p:restoredTop sz="78439"/>
  </p:normalViewPr>
  <p:slideViewPr>
    <p:cSldViewPr snapToGrid="0" snapToObjects="1">
      <p:cViewPr varScale="1">
        <p:scale>
          <a:sx n="135" d="100"/>
          <a:sy n="135" d="100"/>
        </p:scale>
        <p:origin x="176" y="208"/>
      </p:cViewPr>
      <p:guideLst>
        <p:guide orient="horz" pos="2160"/>
        <p:guide pos="3840"/>
      </p:guideLst>
    </p:cSldViewPr>
  </p:slideViewPr>
  <p:notesTextViewPr>
    <p:cViewPr>
      <p:scale>
        <a:sx n="114" d="100"/>
        <a:sy n="114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notesMaster" Target="notesMasters/notesMaster1.xml"/><Relationship Id="rId68" Type="http://schemas.openxmlformats.org/officeDocument/2006/relationships/presProps" Target="presProps.xml"/><Relationship Id="rId69" Type="http://schemas.openxmlformats.org/officeDocument/2006/relationships/viewProps" Target="view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heme" Target="theme/theme1.xml"/><Relationship Id="rId71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44F71-2A91-C84A-869D-4F4E1A19AFF8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4B0918-989A-B147-B126-A98AEDAA3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533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8837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VQA and image captioning Difference</a:t>
            </a:r>
            <a:r>
              <a:rPr lang="en-US" baseline="0" dirty="0" smtClean="0"/>
              <a:t> with Image captioning.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DAA13-6128-C14F-971E-EDC99D6BA81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909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VQA and image captioning Difference</a:t>
            </a:r>
            <a:r>
              <a:rPr lang="en-US" baseline="0" dirty="0" smtClean="0"/>
              <a:t> with Image captioning.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DAA13-6128-C14F-971E-EDC99D6BA81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611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VQA and image captioning Difference</a:t>
            </a:r>
            <a:r>
              <a:rPr lang="en-US" baseline="0" dirty="0" smtClean="0"/>
              <a:t> with Image captioning.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DAA13-6128-C14F-971E-EDC99D6BA81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1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DAA13-6128-C14F-971E-EDC99D6BA81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45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DAA13-6128-C14F-971E-EDC99D6BA81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365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DAA13-6128-C14F-971E-EDC99D6BA81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1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DAA13-6128-C14F-971E-EDC99D6BA81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8606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DAA13-6128-C14F-971E-EDC99D6BA81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21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this</a:t>
            </a:r>
            <a:r>
              <a:rPr lang="zh-CN" altLang="en-US" dirty="0" smtClean="0"/>
              <a:t> </a:t>
            </a:r>
            <a:r>
              <a:rPr lang="en-US" altLang="zh-CN" dirty="0" smtClean="0"/>
              <a:t>paper,</a:t>
            </a:r>
            <a:r>
              <a:rPr lang="zh-CN" altLang="en-US" dirty="0" smtClean="0"/>
              <a:t> </a:t>
            </a:r>
            <a:r>
              <a:rPr lang="en-US" altLang="zh-CN" dirty="0" smtClean="0"/>
              <a:t>w</a:t>
            </a:r>
            <a:r>
              <a:rPr lang="en-US" dirty="0" smtClean="0"/>
              <a:t>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propose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novel</a:t>
            </a:r>
            <a:r>
              <a:rPr lang="zh-CN" altLang="en-US" dirty="0" smtClean="0"/>
              <a:t> </a:t>
            </a:r>
            <a:r>
              <a:rPr lang="en-US" altLang="zh-CN" dirty="0" smtClean="0"/>
              <a:t>mechanism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jointly</a:t>
            </a:r>
            <a:r>
              <a:rPr lang="zh-CN" altLang="en-US" dirty="0" smtClean="0"/>
              <a:t> </a:t>
            </a:r>
            <a:r>
              <a:rPr lang="en-US" altLang="zh-CN" dirty="0" smtClean="0"/>
              <a:t>reasons</a:t>
            </a:r>
            <a:r>
              <a:rPr lang="zh-CN" altLang="en-US" dirty="0" smtClean="0"/>
              <a:t> </a:t>
            </a:r>
            <a:r>
              <a:rPr lang="en-US" altLang="zh-CN" dirty="0" smtClean="0"/>
              <a:t>about</a:t>
            </a:r>
            <a:r>
              <a:rPr lang="zh-CN" altLang="en-US" dirty="0" smtClean="0"/>
              <a:t> </a:t>
            </a:r>
            <a:r>
              <a:rPr lang="en-US" altLang="zh-CN" dirty="0" smtClean="0"/>
              <a:t>visual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attention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question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attention.</a:t>
            </a:r>
            <a:r>
              <a:rPr lang="zh-CN" altLang="en-US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build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hierarchical</a:t>
            </a:r>
            <a:r>
              <a:rPr lang="zh-CN" altLang="en-US" dirty="0" smtClean="0"/>
              <a:t> </a:t>
            </a:r>
            <a:r>
              <a:rPr lang="en-US" altLang="zh-CN" dirty="0" smtClean="0"/>
              <a:t>architecture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that</a:t>
            </a:r>
            <a:r>
              <a:rPr lang="zh-CN" altLang="en-US" dirty="0" smtClean="0"/>
              <a:t> </a:t>
            </a:r>
            <a:r>
              <a:rPr lang="en-US" altLang="zh-CN" dirty="0" smtClean="0"/>
              <a:t>co-attends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image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question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three</a:t>
            </a:r>
            <a:r>
              <a:rPr lang="zh-CN" altLang="en-US" dirty="0" smtClean="0"/>
              <a:t> </a:t>
            </a:r>
            <a:r>
              <a:rPr lang="en-US" altLang="zh-CN" dirty="0" smtClean="0"/>
              <a:t>levels: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word</a:t>
            </a:r>
            <a:r>
              <a:rPr lang="zh-CN" altLang="en-US" dirty="0" smtClean="0"/>
              <a:t> </a:t>
            </a:r>
            <a:r>
              <a:rPr lang="en-US" altLang="zh-CN" dirty="0" smtClean="0"/>
              <a:t>level,</a:t>
            </a:r>
            <a:r>
              <a:rPr lang="zh-CN" altLang="en-US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embed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words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vector</a:t>
            </a:r>
            <a:r>
              <a:rPr lang="zh-CN" altLang="en-US" dirty="0" smtClean="0"/>
              <a:t> </a:t>
            </a:r>
            <a:r>
              <a:rPr lang="en-US" altLang="zh-CN" dirty="0" smtClean="0"/>
              <a:t>space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through</a:t>
            </a:r>
            <a:r>
              <a:rPr lang="zh-CN" altLang="en-US" dirty="0" smtClean="0"/>
              <a:t> </a:t>
            </a:r>
            <a:r>
              <a:rPr lang="en-US" altLang="zh-CN" dirty="0" smtClean="0"/>
              <a:t>a</a:t>
            </a:r>
            <a:r>
              <a:rPr lang="zh-CN" altLang="en-US" dirty="0" smtClean="0"/>
              <a:t> </a:t>
            </a:r>
            <a:r>
              <a:rPr lang="en-US" altLang="zh-CN" dirty="0" smtClean="0"/>
              <a:t>embedding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matrix.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phrase</a:t>
            </a:r>
            <a:r>
              <a:rPr lang="zh-CN" altLang="en-US" dirty="0" smtClean="0"/>
              <a:t>, </a:t>
            </a:r>
            <a:r>
              <a:rPr lang="en-US" altLang="zh-CN" dirty="0" smtClean="0"/>
              <a:t>level,</a:t>
            </a:r>
            <a:r>
              <a:rPr lang="zh-CN" altLang="en-US" dirty="0" smtClean="0"/>
              <a:t> </a:t>
            </a:r>
            <a:r>
              <a:rPr lang="en-US" altLang="zh-CN" dirty="0" smtClean="0"/>
              <a:t>1-dimensional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convolution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neural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networks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used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capture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information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contained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unigrams</a:t>
            </a:r>
            <a:r>
              <a:rPr lang="zh-CN" altLang="en-US" dirty="0" smtClean="0"/>
              <a:t>, </a:t>
            </a:r>
            <a:r>
              <a:rPr lang="en-US" altLang="zh-CN" dirty="0" smtClean="0"/>
              <a:t>bigrams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trigrams.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question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level,</a:t>
            </a:r>
            <a:r>
              <a:rPr lang="zh-CN" altLang="en-US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use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recurrent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neural</a:t>
            </a:r>
            <a:r>
              <a:rPr lang="zh-CN" altLang="en-US" dirty="0" smtClean="0"/>
              <a:t> </a:t>
            </a:r>
            <a:r>
              <a:rPr lang="en-US" altLang="zh-CN" dirty="0" smtClean="0"/>
              <a:t>networks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encode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entire</a:t>
            </a:r>
            <a:r>
              <a:rPr lang="zh-CN" altLang="en-US" dirty="0" smtClean="0"/>
              <a:t> </a:t>
            </a:r>
            <a:r>
              <a:rPr lang="en-US" altLang="zh-CN" dirty="0" smtClean="0"/>
              <a:t>question.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level,</a:t>
            </a:r>
            <a:r>
              <a:rPr lang="zh-CN" altLang="en-US" dirty="0" smtClean="0"/>
              <a:t> </a:t>
            </a:r>
            <a:r>
              <a:rPr lang="en-US" altLang="zh-CN" dirty="0" smtClean="0"/>
              <a:t>we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construct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co-attention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maps</a:t>
            </a:r>
            <a:r>
              <a:rPr lang="zh-CN" altLang="en-US" dirty="0" smtClean="0"/>
              <a:t>, </a:t>
            </a:r>
            <a:r>
              <a:rPr lang="en-US" altLang="zh-CN" dirty="0" smtClean="0"/>
              <a:t>which</a:t>
            </a:r>
            <a:r>
              <a:rPr lang="zh-CN" altLang="en-US" dirty="0" smtClean="0"/>
              <a:t> </a:t>
            </a:r>
            <a:r>
              <a:rPr lang="en-US" altLang="zh-CN" dirty="0" smtClean="0"/>
              <a:t>are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them</a:t>
            </a:r>
            <a:r>
              <a:rPr lang="zh-CN" altLang="en-US" dirty="0" smtClean="0"/>
              <a:t> </a:t>
            </a:r>
            <a:r>
              <a:rPr lang="en-US" altLang="zh-CN" dirty="0" smtClean="0"/>
              <a:t>combined</a:t>
            </a:r>
            <a:r>
              <a:rPr lang="zh-CN" altLang="en-US" dirty="0" smtClean="0"/>
              <a:t> </a:t>
            </a:r>
            <a:r>
              <a:rPr lang="en-US" altLang="zh-CN" dirty="0" smtClean="0"/>
              <a:t>recursively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predict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answers.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8CCF1E-CB1F-E943-A716-CB08C71E86E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6484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talk,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I’ll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over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major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recent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VQA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method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papers,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thought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about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those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methods.</a:t>
            </a:r>
            <a:r>
              <a:rPr lang="zh-CN" alt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DAA13-6128-C14F-971E-EDC99D6BA81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53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What’s a good caption?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23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talk,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I’ll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over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major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recent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VQA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method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papers,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thought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about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those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methods.</a:t>
            </a:r>
            <a:r>
              <a:rPr lang="zh-CN" alt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DAA13-6128-C14F-971E-EDC99D6BA81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9124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talk,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I’ll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over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major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recent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VQA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method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papers,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thought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about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those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methods.</a:t>
            </a:r>
            <a:r>
              <a:rPr lang="zh-CN" alt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DAA13-6128-C14F-971E-EDC99D6BA81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53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talk,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I’ll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over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major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recent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VQA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method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papers,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thought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about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those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methods.</a:t>
            </a:r>
            <a:r>
              <a:rPr lang="zh-CN" alt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DAA13-6128-C14F-971E-EDC99D6BA81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7544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this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talk,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I’ll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go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over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major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recent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VQA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method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papers,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and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my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thought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about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those</a:t>
            </a:r>
            <a:r>
              <a:rPr lang="zh-CN" altLang="en-US" baseline="0" dirty="0" smtClean="0"/>
              <a:t> </a:t>
            </a:r>
            <a:r>
              <a:rPr lang="en-US" altLang="zh-CN" baseline="0" dirty="0" smtClean="0"/>
              <a:t>methods.</a:t>
            </a:r>
            <a:r>
              <a:rPr lang="zh-CN" alt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DAA13-6128-C14F-971E-EDC99D6BA81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990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seem really small for what they have to learn</a:t>
            </a:r>
            <a:r>
              <a:rPr lang="mr-IN" dirty="0" smtClean="0"/>
              <a:t>…</a:t>
            </a:r>
            <a:r>
              <a:rPr lang="en-US" dirty="0" smtClean="0"/>
              <a:t>but</a:t>
            </a:r>
            <a:r>
              <a:rPr lang="mr-IN" dirty="0" smtClean="0"/>
              <a:t>…</a:t>
            </a:r>
            <a:r>
              <a:rPr lang="en-US" baseline="0" dirty="0" smtClean="0"/>
              <a:t> folks take pics of certain objects (e.g. cats)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380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 is image embedding </a:t>
            </a:r>
          </a:p>
          <a:p>
            <a:r>
              <a:rPr lang="en-US" dirty="0" smtClean="0"/>
              <a:t>CNN_\</a:t>
            </a:r>
            <a:r>
              <a:rPr lang="en-US" dirty="0" err="1" smtClean="0"/>
              <a:t>theta_c</a:t>
            </a:r>
            <a:r>
              <a:rPr lang="en-US" dirty="0" smtClean="0"/>
              <a:t>(</a:t>
            </a:r>
            <a:r>
              <a:rPr lang="en-US" dirty="0" err="1" smtClean="0"/>
              <a:t>Ib</a:t>
            </a:r>
            <a:r>
              <a:rPr lang="en-US" dirty="0" smtClean="0"/>
              <a:t>) is output of CNN for image patch </a:t>
            </a:r>
            <a:r>
              <a:rPr lang="en-US" dirty="0" err="1" smtClean="0"/>
              <a:t>Ib</a:t>
            </a:r>
            <a:endParaRPr lang="en-US" dirty="0" smtClean="0"/>
          </a:p>
          <a:p>
            <a:r>
              <a:rPr lang="en-US" dirty="0" smtClean="0"/>
              <a:t>Wm and </a:t>
            </a:r>
            <a:r>
              <a:rPr lang="en-US" dirty="0" err="1" smtClean="0"/>
              <a:t>bm</a:t>
            </a:r>
            <a:r>
              <a:rPr lang="en-US" baseline="0" dirty="0" smtClean="0"/>
              <a:t> are learned weights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80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420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RNN-base : no image representation.  note it doesn’t do too bad on some measures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C9B68E-552D-2E4C-BFD1-382DE1A2850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04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Local-to-distributed word </a:t>
            </a:r>
            <a:r>
              <a:rPr lang="en-US" dirty="0" err="1" smtClean="0"/>
              <a:t>embeddings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one layer (</a:t>
            </a:r>
            <a:r>
              <a:rPr lang="en-US" dirty="0" err="1" smtClean="0"/>
              <a:t>Vinyals</a:t>
            </a:r>
            <a:r>
              <a:rPr lang="en-US" dirty="0" smtClean="0"/>
              <a:t>, </a:t>
            </a:r>
            <a:r>
              <a:rPr lang="en-US" dirty="0" err="1" smtClean="0"/>
              <a:t>Karpathy</a:t>
            </a:r>
            <a:r>
              <a:rPr lang="en-US" dirty="0" smtClean="0"/>
              <a:t>) vs. two layers (Mao)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4B0918-989A-B147-B126-A98AEDAA35F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545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DAA13-6128-C14F-971E-EDC99D6BA81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7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VQA and image captioning Difference</a:t>
            </a:r>
            <a:r>
              <a:rPr lang="en-US" baseline="0" dirty="0" smtClean="0"/>
              <a:t> with Image captioning.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6DAA13-6128-C14F-971E-EDC99D6BA81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2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>
            <a:lvl1pPr>
              <a:defRPr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3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marL="444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89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3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78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3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67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12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57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ja-JP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66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3303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4" y="274641"/>
            <a:ext cx="2743200" cy="5851526"/>
          </a:xfrm>
        </p:spPr>
        <p:txBody>
          <a:bodyPr vert="eaVert"/>
          <a:lstStyle>
            <a:lvl1pPr>
              <a:defRPr b="1"/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6"/>
          </a:xfrm>
        </p:spPr>
        <p:txBody>
          <a:bodyPr vert="eaVert"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147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0" y="273631"/>
            <a:ext cx="10936320" cy="1137719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8640" y="6247376"/>
            <a:ext cx="2803200" cy="47236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70240" y="6247376"/>
            <a:ext cx="3828480" cy="472369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41760" y="6247376"/>
            <a:ext cx="2803200" cy="472369"/>
          </a:xfrm>
        </p:spPr>
        <p:txBody>
          <a:bodyPr/>
          <a:lstStyle>
            <a:lvl1pPr>
              <a:defRPr/>
            </a:lvl1pPr>
          </a:lstStyle>
          <a:p>
            <a:fld id="{4174B9A0-CB37-4C83-B880-3D838943E6C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667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2040"/>
          </a:xfrm>
        </p:spPr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8640" y="1604329"/>
            <a:ext cx="5391360" cy="452495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4321" y="1604329"/>
            <a:ext cx="5393280" cy="4524955"/>
          </a:xfrm>
        </p:spPr>
        <p:txBody>
          <a:bodyPr/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341DFF-6809-4F2C-9371-97C2D64DBCD8}" type="slidenum">
              <a:rPr lang="en-GB" smtClean="0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0782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6404" y="1371604"/>
            <a:ext cx="11176000" cy="4754562"/>
          </a:xfrm>
        </p:spPr>
        <p:txBody>
          <a:bodyPr/>
          <a:lstStyle>
            <a:lvl1pPr marL="88931" indent="-88931">
              <a:spcBef>
                <a:spcPts val="1946"/>
              </a:spcBef>
              <a:spcAft>
                <a:spcPts val="0"/>
              </a:spcAft>
              <a:buClr>
                <a:schemeClr val="bg1"/>
              </a:buClr>
              <a:buSzPct val="25000"/>
              <a:buFont typeface="Wingdings" pitchFamily="2" charset="2"/>
              <a:buChar char="ü"/>
              <a:defRPr baseline="0"/>
            </a:lvl1pPr>
            <a:lvl2pPr marL="355726">
              <a:spcBef>
                <a:spcPts val="1946"/>
              </a:spcBef>
              <a:spcAft>
                <a:spcPts val="0"/>
              </a:spcAft>
              <a:defRPr sz="2647">
                <a:solidFill>
                  <a:schemeClr val="accent2"/>
                </a:solidFill>
              </a:defRPr>
            </a:lvl2pPr>
            <a:lvl3pPr marL="351604" indent="0">
              <a:spcBef>
                <a:spcPts val="1167"/>
              </a:spcBef>
              <a:buFont typeface="Calibri" pitchFamily="34" charset="0"/>
              <a:buChar char=" "/>
              <a:defRPr sz="2471">
                <a:solidFill>
                  <a:schemeClr val="accent6">
                    <a:lumMod val="75000"/>
                  </a:schemeClr>
                </a:solidFill>
              </a:defRPr>
            </a:lvl3pPr>
            <a:lvl4pPr marL="500257" indent="-145236">
              <a:spcBef>
                <a:spcPts val="1167"/>
              </a:spcBef>
              <a:buFont typeface="Arial"/>
              <a:buChar char="•"/>
              <a:defRPr b="1">
                <a:solidFill>
                  <a:schemeClr val="accent5">
                    <a:lumMod val="75000"/>
                  </a:schemeClr>
                </a:solidFill>
              </a:defRPr>
            </a:lvl4pPr>
            <a:lvl5pPr marL="551919" indent="0">
              <a:spcBef>
                <a:spcPts val="778"/>
              </a:spcBef>
              <a:buFont typeface="Calibri" pitchFamily="34" charset="0"/>
              <a:buNone/>
              <a:defRPr sz="2118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insert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21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3"/>
            <a:ext cx="10363200" cy="1362075"/>
          </a:xfrm>
        </p:spPr>
        <p:txBody>
          <a:bodyPr anchor="t"/>
          <a:lstStyle>
            <a:lvl1pPr algn="l">
              <a:defRPr sz="3883" b="1" cap="all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5"/>
            <a:ext cx="10363200" cy="1500187"/>
          </a:xfrm>
        </p:spPr>
        <p:txBody>
          <a:bodyPr anchor="b"/>
          <a:lstStyle>
            <a:lvl1pPr marL="0" indent="0">
              <a:buNone/>
              <a:defRPr sz="1941">
                <a:solidFill>
                  <a:schemeClr val="tx1">
                    <a:tint val="75000"/>
                  </a:schemeClr>
                </a:solidFill>
              </a:defRPr>
            </a:lvl1pPr>
            <a:lvl2pPr marL="444659" indent="0">
              <a:buNone/>
              <a:defRPr sz="1765">
                <a:solidFill>
                  <a:schemeClr val="tx1">
                    <a:tint val="75000"/>
                  </a:schemeClr>
                </a:solidFill>
              </a:defRPr>
            </a:lvl2pPr>
            <a:lvl3pPr marL="889316" indent="0">
              <a:buNone/>
              <a:defRPr sz="1588">
                <a:solidFill>
                  <a:schemeClr val="tx1">
                    <a:tint val="75000"/>
                  </a:schemeClr>
                </a:solidFill>
              </a:defRPr>
            </a:lvl3pPr>
            <a:lvl4pPr marL="1333975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4pPr>
            <a:lvl5pPr marL="1778633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5pPr>
            <a:lvl6pPr marL="2223292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6pPr>
            <a:lvl7pPr marL="2667950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7pPr>
            <a:lvl8pPr marL="3112609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8pPr>
            <a:lvl9pPr marL="3557267" indent="0">
              <a:buNone/>
              <a:defRPr sz="132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771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735"/>
            </a:lvl1pPr>
            <a:lvl2pPr>
              <a:defRPr sz="2294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735"/>
            </a:lvl1pPr>
            <a:lvl2pPr>
              <a:defRPr sz="2294"/>
            </a:lvl2pPr>
            <a:lvl3pPr>
              <a:defRPr sz="1941"/>
            </a:lvl3pPr>
            <a:lvl4pPr>
              <a:defRPr sz="1765"/>
            </a:lvl4pPr>
            <a:lvl5pPr>
              <a:defRPr sz="1765"/>
            </a:lvl5pPr>
            <a:lvl6pPr>
              <a:defRPr sz="1765"/>
            </a:lvl6pPr>
            <a:lvl7pPr>
              <a:defRPr sz="1765"/>
            </a:lvl7pPr>
            <a:lvl8pPr>
              <a:defRPr sz="1765"/>
            </a:lvl8pPr>
            <a:lvl9pPr>
              <a:defRPr sz="1765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821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7"/>
            <a:ext cx="5386918" cy="639761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44659" indent="0">
              <a:buNone/>
              <a:defRPr sz="1941" b="1"/>
            </a:lvl2pPr>
            <a:lvl3pPr marL="889316" indent="0">
              <a:buNone/>
              <a:defRPr sz="1765" b="1"/>
            </a:lvl3pPr>
            <a:lvl4pPr marL="1333975" indent="0">
              <a:buNone/>
              <a:defRPr sz="1588" b="1"/>
            </a:lvl4pPr>
            <a:lvl5pPr marL="1778633" indent="0">
              <a:buNone/>
              <a:defRPr sz="1588" b="1"/>
            </a:lvl5pPr>
            <a:lvl6pPr marL="2223292" indent="0">
              <a:buNone/>
              <a:defRPr sz="1588" b="1"/>
            </a:lvl6pPr>
            <a:lvl7pPr marL="2667950" indent="0">
              <a:buNone/>
              <a:defRPr sz="1588" b="1"/>
            </a:lvl7pPr>
            <a:lvl8pPr marL="3112609" indent="0">
              <a:buNone/>
              <a:defRPr sz="1588" b="1"/>
            </a:lvl8pPr>
            <a:lvl9pPr marL="3557267" indent="0">
              <a:buNone/>
              <a:defRPr sz="1588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6"/>
            <a:ext cx="5386918" cy="3951288"/>
          </a:xfrm>
        </p:spPr>
        <p:txBody>
          <a:bodyPr/>
          <a:lstStyle>
            <a:lvl1pPr>
              <a:defRPr sz="2294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7"/>
            <a:ext cx="5389033" cy="639761"/>
          </a:xfrm>
        </p:spPr>
        <p:txBody>
          <a:bodyPr anchor="b"/>
          <a:lstStyle>
            <a:lvl1pPr marL="0" indent="0">
              <a:buNone/>
              <a:defRPr sz="2294" b="1"/>
            </a:lvl1pPr>
            <a:lvl2pPr marL="444659" indent="0">
              <a:buNone/>
              <a:defRPr sz="1941" b="1"/>
            </a:lvl2pPr>
            <a:lvl3pPr marL="889316" indent="0">
              <a:buNone/>
              <a:defRPr sz="1765" b="1"/>
            </a:lvl3pPr>
            <a:lvl4pPr marL="1333975" indent="0">
              <a:buNone/>
              <a:defRPr sz="1588" b="1"/>
            </a:lvl4pPr>
            <a:lvl5pPr marL="1778633" indent="0">
              <a:buNone/>
              <a:defRPr sz="1588" b="1"/>
            </a:lvl5pPr>
            <a:lvl6pPr marL="2223292" indent="0">
              <a:buNone/>
              <a:defRPr sz="1588" b="1"/>
            </a:lvl6pPr>
            <a:lvl7pPr marL="2667950" indent="0">
              <a:buNone/>
              <a:defRPr sz="1588" b="1"/>
            </a:lvl7pPr>
            <a:lvl8pPr marL="3112609" indent="0">
              <a:buNone/>
              <a:defRPr sz="1588" b="1"/>
            </a:lvl8pPr>
            <a:lvl9pPr marL="3557267" indent="0">
              <a:buNone/>
              <a:defRPr sz="1588" b="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6"/>
            <a:ext cx="5389033" cy="3951288"/>
          </a:xfrm>
        </p:spPr>
        <p:txBody>
          <a:bodyPr/>
          <a:lstStyle>
            <a:lvl1pPr>
              <a:defRPr sz="2294"/>
            </a:lvl1pPr>
            <a:lvl2pPr>
              <a:defRPr sz="1941"/>
            </a:lvl2pPr>
            <a:lvl3pPr>
              <a:defRPr sz="1765"/>
            </a:lvl3pPr>
            <a:lvl4pPr>
              <a:defRPr sz="1588"/>
            </a:lvl4pPr>
            <a:lvl5pPr>
              <a:defRPr sz="1588"/>
            </a:lvl5pPr>
            <a:lvl6pPr>
              <a:defRPr sz="1588"/>
            </a:lvl6pPr>
            <a:lvl7pPr>
              <a:defRPr sz="1588"/>
            </a:lvl7pPr>
            <a:lvl8pPr>
              <a:defRPr sz="1588"/>
            </a:lvl8pPr>
            <a:lvl9pPr>
              <a:defRPr sz="1588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67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88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66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7" y="273052"/>
            <a:ext cx="6815667" cy="5853113"/>
          </a:xfrm>
        </p:spPr>
        <p:txBody>
          <a:bodyPr/>
          <a:lstStyle>
            <a:lvl1pPr>
              <a:defRPr sz="3088"/>
            </a:lvl1pPr>
            <a:lvl2pPr>
              <a:defRPr sz="2735"/>
            </a:lvl2pPr>
            <a:lvl3pPr>
              <a:defRPr sz="2294"/>
            </a:lvl3pPr>
            <a:lvl4pPr>
              <a:defRPr sz="1941"/>
            </a:lvl4pPr>
            <a:lvl5pPr>
              <a:defRPr sz="1941"/>
            </a:lvl5pPr>
            <a:lvl6pPr>
              <a:defRPr sz="1941"/>
            </a:lvl6pPr>
            <a:lvl7pPr>
              <a:defRPr sz="1941"/>
            </a:lvl7pPr>
            <a:lvl8pPr>
              <a:defRPr sz="1941"/>
            </a:lvl8pPr>
            <a:lvl9pPr>
              <a:defRPr sz="1941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324"/>
            </a:lvl1pPr>
            <a:lvl2pPr marL="444659" indent="0">
              <a:buNone/>
              <a:defRPr sz="1147"/>
            </a:lvl2pPr>
            <a:lvl3pPr marL="889316" indent="0">
              <a:buNone/>
              <a:defRPr sz="971"/>
            </a:lvl3pPr>
            <a:lvl4pPr marL="1333975" indent="0">
              <a:buNone/>
              <a:defRPr sz="882"/>
            </a:lvl4pPr>
            <a:lvl5pPr marL="1778633" indent="0">
              <a:buNone/>
              <a:defRPr sz="882"/>
            </a:lvl5pPr>
            <a:lvl6pPr marL="2223292" indent="0">
              <a:buNone/>
              <a:defRPr sz="882"/>
            </a:lvl6pPr>
            <a:lvl7pPr marL="2667950" indent="0">
              <a:buNone/>
              <a:defRPr sz="882"/>
            </a:lvl7pPr>
            <a:lvl8pPr marL="3112609" indent="0">
              <a:buNone/>
              <a:defRPr sz="882"/>
            </a:lvl8pPr>
            <a:lvl9pPr marL="3557267" indent="0">
              <a:buNone/>
              <a:defRPr sz="882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5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1941" b="1"/>
            </a:lvl1pPr>
          </a:lstStyle>
          <a:p>
            <a:r>
              <a:rPr lang="en-US" altLang="ja-JP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</p:spPr>
        <p:txBody>
          <a:bodyPr/>
          <a:lstStyle>
            <a:lvl1pPr marL="0" indent="0">
              <a:buNone/>
              <a:defRPr sz="3088"/>
            </a:lvl1pPr>
            <a:lvl2pPr marL="444659" indent="0">
              <a:buNone/>
              <a:defRPr sz="2735"/>
            </a:lvl2pPr>
            <a:lvl3pPr marL="889316" indent="0">
              <a:buNone/>
              <a:defRPr sz="2294"/>
            </a:lvl3pPr>
            <a:lvl4pPr marL="1333975" indent="0">
              <a:buNone/>
              <a:defRPr sz="1941"/>
            </a:lvl4pPr>
            <a:lvl5pPr marL="1778633" indent="0">
              <a:buNone/>
              <a:defRPr sz="1941"/>
            </a:lvl5pPr>
            <a:lvl6pPr marL="2223292" indent="0">
              <a:buNone/>
              <a:defRPr sz="1941"/>
            </a:lvl6pPr>
            <a:lvl7pPr marL="2667950" indent="0">
              <a:buNone/>
              <a:defRPr sz="1941"/>
            </a:lvl7pPr>
            <a:lvl8pPr marL="3112609" indent="0">
              <a:buNone/>
              <a:defRPr sz="1941"/>
            </a:lvl8pPr>
            <a:lvl9pPr marL="3557267" indent="0">
              <a:buNone/>
              <a:defRPr sz="1941"/>
            </a:lvl9pPr>
          </a:lstStyle>
          <a:p>
            <a:r>
              <a:rPr lang="en-US" altLang="ja-JP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324"/>
            </a:lvl1pPr>
            <a:lvl2pPr marL="444659" indent="0">
              <a:buNone/>
              <a:defRPr sz="1147"/>
            </a:lvl2pPr>
            <a:lvl3pPr marL="889316" indent="0">
              <a:buNone/>
              <a:defRPr sz="971"/>
            </a:lvl3pPr>
            <a:lvl4pPr marL="1333975" indent="0">
              <a:buNone/>
              <a:defRPr sz="882"/>
            </a:lvl4pPr>
            <a:lvl5pPr marL="1778633" indent="0">
              <a:buNone/>
              <a:defRPr sz="882"/>
            </a:lvl5pPr>
            <a:lvl6pPr marL="2223292" indent="0">
              <a:buNone/>
              <a:defRPr sz="882"/>
            </a:lvl6pPr>
            <a:lvl7pPr marL="2667950" indent="0">
              <a:buNone/>
              <a:defRPr sz="882"/>
            </a:lvl7pPr>
            <a:lvl8pPr marL="3112609" indent="0">
              <a:buNone/>
              <a:defRPr sz="882"/>
            </a:lvl8pPr>
            <a:lvl9pPr marL="3557267" indent="0">
              <a:buNone/>
              <a:defRPr sz="882"/>
            </a:lvl9pPr>
          </a:lstStyle>
          <a:p>
            <a:pPr lvl="0"/>
            <a:r>
              <a:rPr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76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8200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en-US" altLang="ja-JP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1"/>
            <a:ext cx="10972800" cy="4906963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en-US" dirty="0" smtClean="0"/>
              <a:t>Click to insert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altLang="ja-JP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6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6DDDDE2B-66E0-4DF5-83CC-93D0F578CFE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11/29/17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6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6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14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lnSpc>
                <a:spcPct val="41000"/>
              </a:lnSpc>
            </a:pPr>
            <a:fld id="{3E09795F-F594-45DF-992E-5A906A4236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lnSpc>
                  <a:spcPct val="41000"/>
                </a:lnSpc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804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defTabSz="889409" rtl="0" eaLnBrk="1" latinLnBrk="0" hangingPunct="1">
        <a:spcBef>
          <a:spcPct val="0"/>
        </a:spcBef>
        <a:buNone/>
        <a:defRPr kumimoji="1" sz="3530" b="1" kern="1200">
          <a:solidFill>
            <a:schemeClr val="tx2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889409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kumimoji="1" sz="2735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1pPr>
      <a:lvl2pPr marL="249034" indent="-249034" algn="l" defTabSz="889409" rtl="0" eaLnBrk="1" latinLnBrk="0" hangingPunct="1">
        <a:spcBef>
          <a:spcPct val="20000"/>
        </a:spcBef>
        <a:buFont typeface="Wingdings" pitchFamily="2" charset="2"/>
        <a:buChar char="§"/>
        <a:defRPr kumimoji="1" sz="2735" b="1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2pPr>
      <a:lvl3pPr marL="444705" indent="-88941" algn="l" defTabSz="889409" rtl="0" eaLnBrk="1" latinLnBrk="0" hangingPunct="1">
        <a:spcBef>
          <a:spcPct val="20000"/>
        </a:spcBef>
        <a:buClr>
          <a:schemeClr val="bg1"/>
        </a:buClr>
        <a:buSzPct val="25000"/>
        <a:buFont typeface="Arial" pitchFamily="34" charset="0"/>
        <a:buChar char="•"/>
        <a:defRPr kumimoji="1" sz="2294" b="1" kern="1200" baseline="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3pPr>
      <a:lvl4pPr marL="667056" indent="-222352" algn="l" defTabSz="889409" rtl="0" eaLnBrk="1" latinLnBrk="0" hangingPunct="1">
        <a:spcBef>
          <a:spcPct val="20000"/>
        </a:spcBef>
        <a:buFont typeface="Wingdings" pitchFamily="2" charset="2"/>
        <a:buChar char="§"/>
        <a:defRPr kumimoji="1" sz="2294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4pPr>
      <a:lvl5pPr marL="889409" indent="0" algn="l" defTabSz="889409" rtl="0" eaLnBrk="1" latinLnBrk="0" hangingPunct="1">
        <a:spcBef>
          <a:spcPct val="20000"/>
        </a:spcBef>
        <a:buFontTx/>
        <a:buNone/>
        <a:defRPr kumimoji="1" sz="1941" kern="1200">
          <a:solidFill>
            <a:schemeClr val="accent6">
              <a:lumMod val="75000"/>
            </a:schemeClr>
          </a:solidFill>
          <a:latin typeface="+mn-lt"/>
          <a:ea typeface="+mn-ea"/>
          <a:cs typeface="+mn-cs"/>
        </a:defRPr>
      </a:lvl5pPr>
      <a:lvl6pPr marL="2445875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6pPr>
      <a:lvl7pPr marL="2890579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7pPr>
      <a:lvl8pPr marL="3335284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8pPr>
      <a:lvl9pPr marL="3779988" indent="-222352" algn="l" defTabSz="889409" rtl="0" eaLnBrk="1" latinLnBrk="0" hangingPunct="1">
        <a:spcBef>
          <a:spcPct val="20000"/>
        </a:spcBef>
        <a:buFont typeface="Arial" pitchFamily="34" charset="0"/>
        <a:buChar char="•"/>
        <a:defRPr kumimoji="1" sz="194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44705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889409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34114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778818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23523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668227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112932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557636" algn="l" defTabSz="889409" rtl="0" eaLnBrk="1" latinLnBrk="0" hangingPunct="1">
        <a:defRPr kumimoji="1"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Relationship Id="rId3" Type="http://schemas.openxmlformats.org/officeDocument/2006/relationships/hyperlink" Target="http://cs.stanford.edu/people/karpathy/deepimagesent/generationdemo/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hyperlink" Target="http://cs.stanford.edu/people/karpathy/deepimagesent/rankingdemo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hyperlink" Target="http://karpathy.github.io/2015/05/21/rnn-effectiveness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hyperlink" Target="https://arxiv.org/find/cs/1/au:+Fukui_A/0/1/0/all/0/1" TargetMode="External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hyperlink" Target="https://arxiv.org/find/cs/1/au:+Ben_younes_H/0/1/0/all/0/1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hyperlink" Target="https://arxiv.org/find/cs/1/au:+Andreas_J/0/1/0/all/0/1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CSCI 5922</a:t>
            </a:r>
            <a:br>
              <a:rPr lang="en-US" dirty="0" smtClean="0"/>
            </a:br>
            <a:r>
              <a:rPr lang="en-US" dirty="0" smtClean="0"/>
              <a:t>Neural Networks and Deep Learning:</a:t>
            </a:r>
            <a:br>
              <a:rPr lang="en-US" dirty="0" smtClean="0"/>
            </a:br>
            <a:r>
              <a:rPr lang="en-US" dirty="0" smtClean="0"/>
              <a:t>Image Captioning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Mike </a:t>
            </a:r>
            <a:r>
              <a:rPr lang="en-US" dirty="0" err="1" smtClean="0">
                <a:solidFill>
                  <a:schemeClr val="tx1"/>
                </a:solidFill>
              </a:rPr>
              <a:t>Mozer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Department of Computer Science and</a:t>
            </a:r>
            <a:br>
              <a:rPr lang="en-US" dirty="0" smtClean="0"/>
            </a:br>
            <a:r>
              <a:rPr lang="en-US" dirty="0" smtClean="0"/>
              <a:t>Institute of Cognitive Science</a:t>
            </a:r>
            <a:br>
              <a:rPr lang="en-US" dirty="0" smtClean="0"/>
            </a:br>
            <a:r>
              <a:rPr lang="en-US" dirty="0" smtClean="0"/>
              <a:t>University of Colorado at Boulder</a:t>
            </a:r>
          </a:p>
        </p:txBody>
      </p:sp>
    </p:spTree>
    <p:extLst>
      <p:ext uri="{BB962C8B-B14F-4D97-AF65-F5344CB8AC3E}">
        <p14:creationId xmlns:p14="http://schemas.microsoft.com/office/powerpoint/2010/main" val="2112633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Sentences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Bidirectional RNN</a:t>
                </a:r>
              </a:p>
              <a:p>
                <a:pPr lvl="1"/>
                <a:r>
                  <a:rPr lang="en-US" dirty="0" smtClean="0"/>
                  <a:t>input representation is based on word2vec</a:t>
                </a:r>
              </a:p>
              <a:p>
                <a:r>
                  <a:rPr lang="en-US" dirty="0" smtClean="0"/>
                  <a:t>Produces an embedding at each position </a:t>
                </a:r>
                <a:br>
                  <a:rPr lang="en-US" dirty="0" smtClean="0"/>
                </a:br>
                <a:r>
                  <a:rPr lang="en-US" dirty="0" smtClean="0"/>
                  <a:t>of the sentence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b="1" dirty="0" smtClean="0"/>
                  <a:t>)</a:t>
                </a:r>
              </a:p>
              <a:p>
                <a:pPr lvl="1"/>
                <a:r>
                  <a:rPr lang="en-US" dirty="0" smtClean="0"/>
                  <a:t>Embedding also has dimensionality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𝒉</m:t>
                    </m:r>
                  </m:oMath>
                </a14:m>
                <a:r>
                  <a:rPr lang="en-US" b="1" dirty="0" smtClean="0"/>
                  <a:t/>
                </a:r>
                <a:br>
                  <a:rPr lang="en-US" b="1" dirty="0" smtClean="0"/>
                </a:br>
                <a:r>
                  <a:rPr lang="en-US" b="1" dirty="0" smtClean="0"/>
                  <a:t>[don’t confuse this with hidden activity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𝒉</m:t>
                    </m:r>
                  </m:oMath>
                </a14:m>
                <a:r>
                  <a:rPr lang="en-US" b="1" dirty="0" smtClean="0"/>
                  <a:t>!]</a:t>
                </a:r>
              </a:p>
              <a:p>
                <a:r>
                  <a:rPr lang="en-US" dirty="0" smtClean="0"/>
                  <a:t>Key claim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b="1" dirty="0" smtClean="0"/>
                  <a:t> represents the concept of the words near position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𝒕</m:t>
                    </m:r>
                  </m:oMath>
                </a14:m>
                <a:endParaRPr lang="en-US" b="1" dirty="0" smtClean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64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7231" y="1997032"/>
            <a:ext cx="3916218" cy="295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4" y="1371604"/>
                <a:ext cx="6873170" cy="4754562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US" dirty="0" smtClean="0"/>
                  <a:t>Image fragment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𝒊</m:t>
                    </m:r>
                  </m:oMath>
                </a14:m>
                <a:r>
                  <a:rPr lang="en-US" dirty="0" smtClean="0"/>
                  <a:t> mapped to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𝒉</m:t>
                    </m:r>
                  </m:oMath>
                </a14:m>
                <a:r>
                  <a:rPr lang="en-US" dirty="0" smtClean="0"/>
                  <a:t> dimensional embedding,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𝒗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𝒊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Sentence fragment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𝒕</m:t>
                    </m:r>
                    <m:r>
                      <a:rPr lang="en-US" b="1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mapped to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𝒉</m:t>
                    </m:r>
                    <m:r>
                      <a:rPr lang="en-US" b="1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dimensional embedding,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Define similarity between image and sentence fragments</a:t>
                </a:r>
              </a:p>
              <a:p>
                <a:pPr lvl="1"/>
                <a:r>
                  <a:rPr lang="en-US" dirty="0" smtClean="0"/>
                  <a:t>dot product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charset="0"/>
                          </a:rPr>
                          <m:t>𝒗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𝒊</m:t>
                        </m:r>
                      </m:sub>
                      <m:sup>
                        <m:r>
                          <a:rPr lang="en-US" b="1" i="0" smtClean="0">
                            <a:latin typeface="Cambria Math" charset="0"/>
                          </a:rPr>
                          <m:t>𝐓</m:t>
                        </m:r>
                      </m:sup>
                    </m:sSubSup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𝒕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Match between image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𝒌</m:t>
                    </m:r>
                  </m:oMath>
                </a14:m>
                <a:r>
                  <a:rPr lang="en-US" dirty="0" smtClean="0"/>
                  <a:t> and sentence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𝒍</m:t>
                    </m:r>
                  </m:oMath>
                </a14:m>
                <a:endParaRPr lang="en-US" dirty="0" smtClean="0"/>
              </a:p>
              <a:p>
                <a:pPr lvl="1"/>
                <a:r>
                  <a:rPr lang="en-US" dirty="0"/>
                  <a:t> </a:t>
                </a:r>
                <a:r>
                  <a:rPr lang="en-US" dirty="0" smtClean="0"/>
                  <a:t>                                    </a:t>
                </a:r>
              </a:p>
              <a:p>
                <a:pPr lvl="1"/>
                <a:r>
                  <a:rPr lang="en-US" dirty="0"/>
                  <a:t>w</a:t>
                </a:r>
                <a:r>
                  <a:rPr lang="en-US" dirty="0" smtClean="0"/>
                  <a:t>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𝒈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𝒌</m:t>
                        </m:r>
                      </m:sub>
                    </m:sSub>
                  </m:oMath>
                </a14:m>
                <a:r>
                  <a:rPr lang="en-US" dirty="0" smtClean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charset="0"/>
                          </a:rPr>
                          <m:t>𝒈</m:t>
                        </m:r>
                      </m:e>
                      <m:sub>
                        <m:r>
                          <a:rPr lang="en-US" b="1" i="1" smtClean="0">
                            <a:latin typeface="Cambria Math" charset="0"/>
                          </a:rPr>
                          <m:t>𝒍</m:t>
                        </m:r>
                      </m:sub>
                    </m:sSub>
                  </m:oMath>
                </a14:m>
                <a:r>
                  <a:rPr lang="en-US" dirty="0" smtClean="0"/>
                  <a:t> are sets of image and sentence fragments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4" y="1371604"/>
                <a:ext cx="6873170" cy="4754562"/>
              </a:xfrm>
              <a:blipFill rotWithShape="0">
                <a:blip r:embed="rId2"/>
                <a:stretch>
                  <a:fillRect t="-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081" y="4712747"/>
            <a:ext cx="2448131" cy="654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9574" y="1507878"/>
            <a:ext cx="4678878" cy="41854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25247" y="2375065"/>
            <a:ext cx="2695698" cy="1056904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916390" y="3431969"/>
            <a:ext cx="3184566" cy="2196639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25247" y="1336605"/>
            <a:ext cx="2695698" cy="1056904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7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Alignments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833" y="2075139"/>
            <a:ext cx="10640333" cy="297532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99" y="1769318"/>
            <a:ext cx="11379200" cy="37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75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II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 model to minimize margin-based loss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lvl="1"/>
            <a:r>
              <a:rPr lang="en-US" dirty="0" smtClean="0"/>
              <a:t>aligned image-sentence pairs should have a higher score than misaligned pairs, by a margin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4184" y="2092936"/>
            <a:ext cx="5227286" cy="2594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74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Alignment III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4" y="1371604"/>
                <a:ext cx="7737852" cy="4754562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 smtClean="0"/>
                  <a:t>We have a measure of alignment between words and image fragments: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b="1" i="1" smtClean="0">
                            <a:latin typeface="Cambria Math" charset="0"/>
                          </a:rPr>
                          <m:t> </m:t>
                        </m:r>
                        <m:r>
                          <a:rPr lang="en-US" i="1">
                            <a:latin typeface="Cambria Math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𝒊</m:t>
                        </m:r>
                      </m:sub>
                      <m:sup>
                        <m:r>
                          <a:rPr lang="en-US">
                            <a:latin typeface="Cambria Math" charset="0"/>
                          </a:rPr>
                          <m:t>𝐓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𝒕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r>
                  <a:rPr lang="en-US" dirty="0" smtClean="0"/>
                  <a:t>We want an </a:t>
                </a:r>
                <a:r>
                  <a:rPr lang="en-US" i="1" dirty="0" smtClean="0"/>
                  <a:t>assignment</a:t>
                </a:r>
                <a:r>
                  <a:rPr lang="en-US" dirty="0" smtClean="0"/>
                  <a:t> of phrases (multiple words) to image fragments</a:t>
                </a:r>
              </a:p>
              <a:p>
                <a:r>
                  <a:rPr lang="en-US" dirty="0" smtClean="0"/>
                  <a:t>Constraint satisfaction approach</a:t>
                </a:r>
              </a:p>
              <a:p>
                <a:pPr lvl="1"/>
                <a:r>
                  <a:rPr lang="en-US" dirty="0" smtClean="0"/>
                  <a:t>Search through a space of assignments of words to image fragments</a:t>
                </a:r>
                <a:endParaRPr lang="en-US" dirty="0"/>
              </a:p>
              <a:p>
                <a:pPr lvl="1"/>
                <a:r>
                  <a:rPr lang="en-US" dirty="0" smtClean="0"/>
                  <a:t>encourage adjacent words to have same assignment</a:t>
                </a:r>
              </a:p>
              <a:p>
                <a:pPr lvl="1"/>
                <a:r>
                  <a:rPr lang="en-US" dirty="0" smtClean="0"/>
                  <a:t>larger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a:rPr lang="en-US" i="1">
                            <a:latin typeface="Cambria Math" charset="0"/>
                          </a:rPr>
                          <m:t>𝒗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𝒊</m:t>
                        </m:r>
                      </m:sub>
                      <m:sup>
                        <m:r>
                          <a:rPr lang="en-US">
                            <a:latin typeface="Cambria Math" charset="0"/>
                          </a:rPr>
                          <m:t>𝐓</m:t>
                        </m:r>
                      </m:sup>
                    </m:sSubSup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𝒔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dirty="0" smtClean="0"/>
                  <a:t> -&gt; higher probability that word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𝒕</m:t>
                    </m:r>
                    <m:r>
                      <a:rPr lang="en-US" b="1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will be associated with image fragment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𝒊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4" y="1371604"/>
                <a:ext cx="7737852" cy="4754562"/>
              </a:xfrm>
              <a:blipFill rotWithShape="0">
                <a:blip r:embed="rId2"/>
                <a:stretch>
                  <a:fillRect t="-1667" b="-2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1377" y="2085184"/>
            <a:ext cx="3675071" cy="221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1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a Generative Text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For each image fragment associated with a sentence fragment, train an RNN to synthesize sentence fragment: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RNN can be used for fragments or whole images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5281" y="2356365"/>
            <a:ext cx="4838245" cy="297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95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Predictions from Generative Model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5" y="1944547"/>
            <a:ext cx="12143345" cy="3104557"/>
          </a:xfrm>
        </p:spPr>
      </p:pic>
    </p:spTree>
    <p:extLst>
      <p:ext uri="{BB962C8B-B14F-4D97-AF65-F5344CB8AC3E}">
        <p14:creationId xmlns:p14="http://schemas.microsoft.com/office/powerpoint/2010/main" val="58347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Summary </a:t>
            </a:r>
            <a:br>
              <a:rPr lang="en-US" dirty="0" smtClean="0"/>
            </a:b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Karpathy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Fei-Fei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2015)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06404" y="1371604"/>
                <a:ext cx="7585690" cy="4754562"/>
              </a:xfrm>
            </p:spPr>
            <p:txBody>
              <a:bodyPr>
                <a:normAutofit lnSpcReduction="10000"/>
              </a:bodyPr>
              <a:lstStyle/>
              <a:p>
                <a:pPr lvl="1"/>
                <a:r>
                  <a:rPr lang="en-US" dirty="0" smtClean="0"/>
                  <a:t>Obtain image embedding from Region CNN</a:t>
                </a:r>
              </a:p>
              <a:p>
                <a:pPr lvl="1"/>
                <a:r>
                  <a:rPr lang="en-US" dirty="0" smtClean="0"/>
                  <a:t>Obtain sentence embedding from forward-backward RNN</a:t>
                </a:r>
              </a:p>
              <a:p>
                <a:pPr lvl="1"/>
                <a:r>
                  <a:rPr lang="en-US" dirty="0" smtClean="0"/>
                  <a:t>Train </a:t>
                </a:r>
                <a:r>
                  <a:rPr lang="en-US" dirty="0" err="1" smtClean="0"/>
                  <a:t>embeddings</a:t>
                </a:r>
                <a:r>
                  <a:rPr lang="en-US" dirty="0" smtClean="0"/>
                  <a:t> to achieve a good alignment of image pates to words in corresponding sentence</a:t>
                </a:r>
              </a:p>
              <a:p>
                <a:pPr lvl="1"/>
                <a:r>
                  <a:rPr lang="en-US" dirty="0" smtClean="0"/>
                  <a:t>Use MRF to parse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𝑁</m:t>
                    </m:r>
                  </m:oMath>
                </a14:m>
                <a:r>
                  <a:rPr lang="en-US" dirty="0" smtClean="0"/>
                  <a:t> words of sentence into phrases that correspond to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charset="0"/>
                      </a:rPr>
                      <m:t>𝑀</m:t>
                    </m:r>
                  </m:oMath>
                </a14:m>
                <a:r>
                  <a:rPr lang="en-US" dirty="0" smtClean="0"/>
                  <a:t> selected image fragments</a:t>
                </a:r>
              </a:p>
              <a:p>
                <a:pPr lvl="1"/>
                <a:r>
                  <a:rPr lang="en-US" dirty="0" smtClean="0"/>
                  <a:t>RNN sequence generator maps image fragments to phrases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6404" y="1371604"/>
                <a:ext cx="7585690" cy="4754562"/>
              </a:xfrm>
              <a:blipFill rotWithShape="0">
                <a:blip r:embed="rId2"/>
                <a:stretch>
                  <a:fillRect t="-1923" r="-80" b="-2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40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Sentences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8387" y="990600"/>
            <a:ext cx="6695226" cy="5867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47153" y="3354913"/>
            <a:ext cx="1135247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smtClean="0">
                <a:solidFill>
                  <a:srgbClr val="0F6FC6"/>
                </a:solidFill>
                <a:latin typeface="+mn-lt"/>
                <a:hlinkClick r:id="rId3"/>
              </a:rPr>
              <a:t>demo</a:t>
            </a:r>
            <a:endParaRPr lang="en-US" sz="3100" b="1" dirty="0">
              <a:solidFill>
                <a:srgbClr val="0F6FC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8326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Formal Evaluation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9350" y="1767681"/>
            <a:ext cx="9690100" cy="3348329"/>
          </a:xfrm>
        </p:spPr>
      </p:pic>
      <p:sp>
        <p:nvSpPr>
          <p:cNvPr id="5" name="TextBox 4"/>
          <p:cNvSpPr txBox="1"/>
          <p:nvPr/>
        </p:nvSpPr>
        <p:spPr>
          <a:xfrm>
            <a:off x="2865242" y="5962453"/>
            <a:ext cx="6258316" cy="6355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765" b="1" dirty="0">
                <a:solidFill>
                  <a:srgbClr val="000000"/>
                </a:solidFill>
              </a:rPr>
              <a:t>R@K: recall rate of ground truth sentence given top K candidates</a:t>
            </a:r>
            <a:br>
              <a:rPr lang="en-US" sz="1765" b="1" dirty="0">
                <a:solidFill>
                  <a:srgbClr val="000000"/>
                </a:solidFill>
              </a:rPr>
            </a:br>
            <a:r>
              <a:rPr lang="en-US" sz="1765" b="1" dirty="0">
                <a:solidFill>
                  <a:srgbClr val="000000"/>
                </a:solidFill>
              </a:rPr>
              <a:t>Med r: median rank of the first retrieved ground </a:t>
            </a:r>
            <a:r>
              <a:rPr lang="en-US" sz="1765" b="1" dirty="0" smtClean="0">
                <a:solidFill>
                  <a:srgbClr val="000000"/>
                </a:solidFill>
              </a:rPr>
              <a:t>truth </a:t>
            </a:r>
            <a:r>
              <a:rPr lang="en-US" sz="1765" b="1" dirty="0">
                <a:solidFill>
                  <a:srgbClr val="000000"/>
                </a:solidFill>
              </a:rPr>
              <a:t>sentence</a:t>
            </a:r>
          </a:p>
        </p:txBody>
      </p:sp>
    </p:spTree>
    <p:extLst>
      <p:ext uri="{BB962C8B-B14F-4D97-AF65-F5344CB8AC3E}">
        <p14:creationId xmlns:p14="http://schemas.microsoft.com/office/powerpoint/2010/main" val="53596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2014</a:t>
            </a:r>
          </a:p>
          <a:p>
            <a:pPr lvl="1"/>
            <a:r>
              <a:rPr lang="en-US" dirty="0" smtClean="0"/>
              <a:t>Seven papers, almost simultaneously, focused on processing images and textual descriptions</a:t>
            </a:r>
          </a:p>
          <a:p>
            <a:r>
              <a:rPr lang="en-US" dirty="0" smtClean="0"/>
              <a:t>2015-2017</a:t>
            </a:r>
          </a:p>
          <a:p>
            <a:pPr lvl="1"/>
            <a:r>
              <a:rPr lang="en-US" dirty="0" smtClean="0"/>
              <a:t>Tons of papers about visual question answering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2926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Search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1580909"/>
            <a:ext cx="11176000" cy="3182623"/>
          </a:xfrm>
        </p:spPr>
      </p:pic>
      <p:sp>
        <p:nvSpPr>
          <p:cNvPr id="5" name="TextBox 4"/>
          <p:cNvSpPr txBox="1"/>
          <p:nvPr/>
        </p:nvSpPr>
        <p:spPr>
          <a:xfrm>
            <a:off x="5528376" y="5774022"/>
            <a:ext cx="1135247" cy="569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00" b="1" dirty="0" smtClean="0">
                <a:solidFill>
                  <a:srgbClr val="0F6FC6"/>
                </a:solidFill>
                <a:latin typeface="+mn-lt"/>
                <a:hlinkClick r:id="rId3"/>
              </a:rPr>
              <a:t>demo</a:t>
            </a:r>
            <a:endParaRPr lang="en-US" sz="3100" b="1" dirty="0">
              <a:solidFill>
                <a:srgbClr val="0F6FC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792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Vinyals</a:t>
            </a:r>
            <a:r>
              <a:rPr lang="en-US" dirty="0" smtClean="0"/>
              <a:t> et al.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LSTM RNN sentence generator</a:t>
            </a:r>
          </a:p>
          <a:p>
            <a:pPr lvl="1"/>
            <a:r>
              <a:rPr lang="en-US" dirty="0" smtClean="0"/>
              <a:t>P(next word | history, image)</a:t>
            </a:r>
          </a:p>
          <a:p>
            <a:r>
              <a:rPr lang="en-US" dirty="0" smtClean="0"/>
              <a:t>CNN image embedding serves as initial input to LSTM</a:t>
            </a:r>
          </a:p>
          <a:p>
            <a:r>
              <a:rPr lang="en-US" dirty="0" smtClean="0"/>
              <a:t>Beam search for sentence generation</a:t>
            </a:r>
          </a:p>
          <a:p>
            <a:pPr lvl="1"/>
            <a:r>
              <a:rPr lang="en-US" dirty="0" smtClean="0"/>
              <a:t>consider k best sentences up to time t</a:t>
            </a:r>
          </a:p>
        </p:txBody>
      </p:sp>
    </p:spTree>
    <p:extLst>
      <p:ext uri="{BB962C8B-B14F-4D97-AF65-F5344CB8AC3E}">
        <p14:creationId xmlns:p14="http://schemas.microsoft.com/office/powerpoint/2010/main" val="1902661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Deep Captioning </a:t>
            </a:r>
            <a:br>
              <a:rPr lang="en-US" dirty="0" smtClean="0"/>
            </a:br>
            <a:r>
              <a:rPr lang="en-US" dirty="0" smtClean="0"/>
              <a:t>With Multimodal Recurrent NN</a:t>
            </a:r>
            <a:br>
              <a:rPr lang="en-US" dirty="0" smtClean="0"/>
            </a:br>
            <a:r>
              <a:rPr lang="en-US" dirty="0" smtClean="0"/>
              <a:t>(Mao et al.)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Language model</a:t>
            </a:r>
          </a:p>
          <a:p>
            <a:pPr lvl="1"/>
            <a:r>
              <a:rPr lang="en-US" dirty="0" smtClean="0"/>
              <a:t>dense feature embedding for each word</a:t>
            </a:r>
          </a:p>
          <a:p>
            <a:pPr lvl="1"/>
            <a:r>
              <a:rPr lang="en-US" dirty="0" smtClean="0"/>
              <a:t>recurrence to store semantic temporal context</a:t>
            </a:r>
          </a:p>
          <a:p>
            <a:r>
              <a:rPr lang="en-US" dirty="0" smtClean="0"/>
              <a:t>Vision model</a:t>
            </a:r>
          </a:p>
          <a:p>
            <a:pPr lvl="1"/>
            <a:r>
              <a:rPr lang="en-US" dirty="0" smtClean="0"/>
              <a:t>CNN</a:t>
            </a:r>
          </a:p>
          <a:p>
            <a:r>
              <a:rPr lang="en-US" dirty="0" smtClean="0"/>
              <a:t>Multimodal model</a:t>
            </a:r>
          </a:p>
          <a:p>
            <a:pPr lvl="1"/>
            <a:r>
              <a:rPr lang="en-US" dirty="0" smtClean="0"/>
              <a:t>connects language and vision models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42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Screen Shot 2015-04-07 at 11.14.47 PM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284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Model Details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 smtClean="0"/>
              <a:t>Two layer word embedding</a:t>
            </a:r>
          </a:p>
          <a:p>
            <a:pPr lvl="1"/>
            <a:r>
              <a:rPr lang="en-US" dirty="0" smtClean="0"/>
              <a:t>Why?  They claim [p 10] 2-layer version outperforms 1-layer version</a:t>
            </a:r>
          </a:p>
          <a:p>
            <a:r>
              <a:rPr lang="en-US" dirty="0" smtClean="0"/>
              <a:t>CNN</a:t>
            </a:r>
          </a:p>
          <a:p>
            <a:pPr lvl="1"/>
            <a:r>
              <a:rPr lang="en-US" dirty="0" err="1" smtClean="0"/>
              <a:t>Krizhevsky</a:t>
            </a:r>
            <a:r>
              <a:rPr lang="en-US" dirty="0" smtClean="0"/>
              <a:t> et al. (2012) and </a:t>
            </a:r>
            <a:r>
              <a:rPr lang="en-US" dirty="0" err="1" smtClean="0"/>
              <a:t>Simonyan</a:t>
            </a:r>
            <a:r>
              <a:rPr lang="en-US" dirty="0" smtClean="0"/>
              <a:t> &amp; </a:t>
            </a:r>
            <a:r>
              <a:rPr lang="en-US" dirty="0" err="1" smtClean="0"/>
              <a:t>Zisserman</a:t>
            </a:r>
            <a:r>
              <a:rPr lang="en-US" dirty="0" smtClean="0"/>
              <a:t> (2014) </a:t>
            </a:r>
            <a:r>
              <a:rPr lang="en-US" dirty="0" err="1" smtClean="0"/>
              <a:t>pretrained</a:t>
            </a:r>
            <a:r>
              <a:rPr lang="en-US" dirty="0" smtClean="0"/>
              <a:t> models</a:t>
            </a:r>
          </a:p>
          <a:p>
            <a:pPr lvl="1"/>
            <a:r>
              <a:rPr lang="en-US" dirty="0" smtClean="0"/>
              <a:t>fixed during training</a:t>
            </a:r>
          </a:p>
          <a:p>
            <a:r>
              <a:rPr lang="en-US" dirty="0" smtClean="0"/>
              <a:t>Activation function</a:t>
            </a:r>
          </a:p>
          <a:p>
            <a:pPr lvl="1"/>
            <a:r>
              <a:rPr lang="en-US" dirty="0" err="1" smtClean="0"/>
              <a:t>ReLU</a:t>
            </a:r>
            <a:r>
              <a:rPr lang="en-US" dirty="0" smtClean="0"/>
              <a:t> on recurrent connections</a:t>
            </a:r>
          </a:p>
          <a:p>
            <a:pPr lvl="1"/>
            <a:r>
              <a:rPr lang="en-US" dirty="0" smtClean="0"/>
              <a:t>claim that other activation functions led to problems</a:t>
            </a:r>
          </a:p>
          <a:p>
            <a:r>
              <a:rPr lang="en-US" dirty="0" smtClean="0"/>
              <a:t>Error function</a:t>
            </a:r>
          </a:p>
          <a:p>
            <a:pPr lvl="1"/>
            <a:r>
              <a:rPr lang="en-US" dirty="0" smtClean="0"/>
              <a:t>log joint likelihood over all words given image</a:t>
            </a:r>
            <a:endParaRPr lang="en-US" dirty="0"/>
          </a:p>
          <a:p>
            <a:pPr lvl="1"/>
            <a:r>
              <a:rPr lang="en-US" dirty="0" smtClean="0"/>
              <a:t>weight decay penalty on all weights</a:t>
            </a:r>
            <a:endParaRPr lang="en-US" dirty="0"/>
          </a:p>
        </p:txBody>
      </p:sp>
      <p:pic>
        <p:nvPicPr>
          <p:cNvPr id="4" name="Picture 3" descr="Screen Shot 2015-04-07 at 11.40.28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688" y="5111175"/>
            <a:ext cx="3549257" cy="53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48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Sentence Generation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BLEU score (B-n)</a:t>
            </a:r>
          </a:p>
          <a:p>
            <a:pPr lvl="1"/>
            <a:r>
              <a:rPr lang="en-US" dirty="0" smtClean="0"/>
              <a:t>fraction of n-grams in generated string that are contained in reference (human generated) sentences</a:t>
            </a:r>
          </a:p>
          <a:p>
            <a:r>
              <a:rPr lang="en-US" dirty="0" smtClean="0"/>
              <a:t>Perplexity</a:t>
            </a:r>
          </a:p>
          <a:p>
            <a:pPr lvl="1"/>
            <a:r>
              <a:rPr lang="en-US" dirty="0" err="1" smtClean="0"/>
              <a:t>neg</a:t>
            </a:r>
            <a:r>
              <a:rPr lang="en-US" dirty="0" smtClean="0"/>
              <a:t> log likelihood of ground truth test data</a:t>
            </a:r>
            <a:endParaRPr lang="en-US" dirty="0"/>
          </a:p>
        </p:txBody>
      </p:sp>
      <p:pic>
        <p:nvPicPr>
          <p:cNvPr id="4" name="Picture 3" descr="Screen Shot 2015-04-07 at 11.49.11 P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471" y="4429918"/>
            <a:ext cx="8875059" cy="2428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400000">
            <a:off x="572469" y="4842560"/>
            <a:ext cx="2495620" cy="363946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765" b="1" dirty="0">
                <a:solidFill>
                  <a:schemeClr val="bg1">
                    <a:lumMod val="50000"/>
                  </a:schemeClr>
                </a:solidFill>
              </a:rPr>
              <a:t>no image representation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954309" y="6126166"/>
            <a:ext cx="43502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611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in Mao et al. (2015)</a:t>
            </a:r>
            <a:endParaRPr lang="en-US" dirty="0"/>
          </a:p>
        </p:txBody>
      </p:sp>
      <p:pic>
        <p:nvPicPr>
          <p:cNvPr id="4" name="Content Placeholder 3" descr="Screen Shot 2015-04-07 at 10.42.44 PM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0920" b="-309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6161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4-07 at 10.39.06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471" y="409715"/>
            <a:ext cx="8875059" cy="644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7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4-07 at 10.39.43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8471" y="0"/>
            <a:ext cx="82781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Failures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(Mao et al., 2015)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Content Placeholder 3" descr="Screen Shot 2015-04-07 at 10.40.55 PM.pdf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7" b="1577"/>
          <a:stretch>
            <a:fillRect/>
          </a:stretch>
        </p:blipFill>
        <p:spPr>
          <a:xfrm>
            <a:off x="1803775" y="1371603"/>
            <a:ext cx="8529071" cy="4984592"/>
          </a:xfrm>
        </p:spPr>
      </p:pic>
    </p:spTree>
    <p:extLst>
      <p:ext uri="{BB962C8B-B14F-4D97-AF65-F5344CB8AC3E}">
        <p14:creationId xmlns:p14="http://schemas.microsoft.com/office/powerpoint/2010/main" val="75787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Image-Sentence Tasks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Sentence retrieval</a:t>
            </a:r>
          </a:p>
          <a:p>
            <a:pPr lvl="1"/>
            <a:r>
              <a:rPr lang="en-US" dirty="0" smtClean="0"/>
              <a:t>finding best matching sentence to an image</a:t>
            </a:r>
          </a:p>
          <a:p>
            <a:r>
              <a:rPr lang="en-US" dirty="0" smtClean="0"/>
              <a:t>Sentence generation</a:t>
            </a:r>
          </a:p>
          <a:p>
            <a:pPr lvl="1"/>
            <a:r>
              <a:rPr lang="en-US" dirty="0" smtClean="0"/>
              <a:t>given image, produce textual description</a:t>
            </a:r>
          </a:p>
          <a:p>
            <a:r>
              <a:rPr lang="en-US" dirty="0" smtClean="0"/>
              <a:t>Image retrieval</a:t>
            </a:r>
          </a:p>
          <a:p>
            <a:pPr lvl="1"/>
            <a:r>
              <a:rPr lang="en-US" dirty="0" smtClean="0"/>
              <a:t>given textual description, find best matching image</a:t>
            </a:r>
          </a:p>
          <a:p>
            <a:r>
              <a:rPr lang="en-US" dirty="0" smtClean="0"/>
              <a:t>Image-sentence correspondence</a:t>
            </a:r>
          </a:p>
          <a:p>
            <a:pPr lvl="1"/>
            <a:r>
              <a:rPr lang="en-US" dirty="0" smtClean="0"/>
              <a:t>match images to sentences</a:t>
            </a:r>
          </a:p>
          <a:p>
            <a:r>
              <a:rPr lang="en-US" dirty="0" smtClean="0"/>
              <a:t>Question answering</a:t>
            </a:r>
          </a:p>
          <a:p>
            <a:pPr lvl="1"/>
            <a:r>
              <a:rPr lang="en-US" dirty="0" smtClean="0"/>
              <a:t>given image and question, produce answer</a:t>
            </a:r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5813" y="1371604"/>
            <a:ext cx="1816925" cy="3498281"/>
          </a:xfrm>
          <a:prstGeom prst="rect">
            <a:avLst/>
          </a:prstGeom>
        </p:spPr>
      </p:pic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0249" y="1371603"/>
            <a:ext cx="1864426" cy="349828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49093" y="4869884"/>
            <a:ext cx="20612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From 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  <a:hlinkClick r:id="rId4"/>
              </a:rPr>
              <a:t>Karpathy blog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8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Themes Among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 smtClean="0"/>
              <a:t>Joint embedding space for images and words</a:t>
            </a:r>
          </a:p>
          <a:p>
            <a:pPr lvl="1"/>
            <a:r>
              <a:rPr lang="en-US" dirty="0" smtClean="0"/>
              <a:t>Use of ImageNet to produce image </a:t>
            </a:r>
            <a:r>
              <a:rPr lang="en-US" dirty="0" err="1" smtClean="0"/>
              <a:t>embeddings</a:t>
            </a:r>
            <a:endParaRPr lang="en-US" dirty="0" smtClean="0"/>
          </a:p>
          <a:p>
            <a:pPr lvl="1"/>
            <a:r>
              <a:rPr lang="en-US" dirty="0" smtClean="0"/>
              <a:t>Generic components</a:t>
            </a:r>
          </a:p>
          <a:p>
            <a:pPr lvl="2"/>
            <a:r>
              <a:rPr lang="en-US" dirty="0" smtClean="0"/>
              <a:t>RNNs</a:t>
            </a:r>
          </a:p>
          <a:p>
            <a:pPr lvl="2"/>
            <a:r>
              <a:rPr lang="en-US" dirty="0" err="1" smtClean="0"/>
              <a:t>Softmax</a:t>
            </a:r>
            <a:r>
              <a:rPr lang="en-US" dirty="0" smtClean="0"/>
              <a:t> for word selection on output</a:t>
            </a:r>
          </a:p>
          <a:p>
            <a:pPr lvl="2"/>
            <a:r>
              <a:rPr lang="en-US" dirty="0" smtClean="0"/>
              <a:t>Start and stop words</a:t>
            </a:r>
          </a:p>
        </p:txBody>
      </p:sp>
    </p:spTree>
    <p:extLst>
      <p:ext uri="{BB962C8B-B14F-4D97-AF65-F5344CB8AC3E}">
        <p14:creationId xmlns:p14="http://schemas.microsoft.com/office/powerpoint/2010/main" val="860589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Differences Among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Image processing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decomposition of image (</a:t>
            </a:r>
            <a:r>
              <a:rPr lang="en-US" dirty="0" err="1" smtClean="0"/>
              <a:t>Karpathy</a:t>
            </a:r>
            <a:r>
              <a:rPr lang="en-US" dirty="0" smtClean="0"/>
              <a:t>) versus processing of whole image (all)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What input does image provide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initial input to recurrent net (</a:t>
            </a:r>
            <a:r>
              <a:rPr lang="en-US" dirty="0" err="1" smtClean="0"/>
              <a:t>Vinyals</a:t>
            </a:r>
            <a:r>
              <a:rPr lang="en-US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input every time step – in recurrent layer (</a:t>
            </a:r>
            <a:r>
              <a:rPr lang="en-US" dirty="0" err="1" smtClean="0"/>
              <a:t>Karpathy</a:t>
            </a:r>
            <a:r>
              <a:rPr lang="en-US" dirty="0" smtClean="0"/>
              <a:t>) or after recurrent layer (Mao) 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How much is built in?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semantic representations?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localization of objects in images?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Type of recurrence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fully connected </a:t>
            </a:r>
            <a:r>
              <a:rPr lang="en-US" dirty="0" err="1" smtClean="0"/>
              <a:t>ReLU</a:t>
            </a:r>
            <a:r>
              <a:rPr lang="en-US" dirty="0" smtClean="0"/>
              <a:t> (</a:t>
            </a:r>
            <a:r>
              <a:rPr lang="en-US" dirty="0" err="1" smtClean="0"/>
              <a:t>Karpathy</a:t>
            </a:r>
            <a:r>
              <a:rPr lang="en-US" dirty="0" smtClean="0"/>
              <a:t>, Mao), LSTM (</a:t>
            </a:r>
            <a:r>
              <a:rPr lang="en-US" dirty="0" err="1" smtClean="0"/>
              <a:t>Vinyals</a:t>
            </a:r>
            <a:r>
              <a:rPr lang="en-US" dirty="0" smtClean="0"/>
              <a:t>) </a:t>
            </a:r>
          </a:p>
          <a:p>
            <a:pPr>
              <a:lnSpc>
                <a:spcPct val="80000"/>
              </a:lnSpc>
            </a:pPr>
            <a:r>
              <a:rPr lang="en-US" dirty="0" smtClean="0"/>
              <a:t>Read out</a:t>
            </a:r>
          </a:p>
          <a:p>
            <a:pPr lvl="1">
              <a:lnSpc>
                <a:spcPct val="80000"/>
              </a:lnSpc>
            </a:pPr>
            <a:r>
              <a:rPr lang="en-US" dirty="0" smtClean="0"/>
              <a:t>beam search (</a:t>
            </a:r>
            <a:r>
              <a:rPr lang="en-US" dirty="0" err="1" smtClean="0"/>
              <a:t>Vinyals</a:t>
            </a:r>
            <a:r>
              <a:rPr lang="en-US" dirty="0" smtClean="0"/>
              <a:t>) vs. not (Mao, </a:t>
            </a:r>
            <a:r>
              <a:rPr lang="en-US" dirty="0" err="1" smtClean="0"/>
              <a:t>Karpathy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18960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Comparisons (From </a:t>
            </a:r>
            <a:r>
              <a:rPr lang="en-US" dirty="0" err="1" smtClean="0"/>
              <a:t>Vinyals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NIC = </a:t>
            </a:r>
            <a:r>
              <a:rPr lang="en-US" dirty="0" err="1" smtClean="0"/>
              <a:t>Vinyals</a:t>
            </a:r>
            <a:endParaRPr lang="en-US" dirty="0" smtClean="0"/>
          </a:p>
          <a:p>
            <a:r>
              <a:rPr lang="en-US" dirty="0" err="1" smtClean="0"/>
              <a:t>DeFrag</a:t>
            </a:r>
            <a:r>
              <a:rPr lang="en-US" dirty="0" smtClean="0"/>
              <a:t> = </a:t>
            </a:r>
            <a:r>
              <a:rPr lang="en-US" dirty="0" err="1" smtClean="0"/>
              <a:t>Karpathy</a:t>
            </a:r>
            <a:endParaRPr lang="en-US" dirty="0" smtClean="0"/>
          </a:p>
          <a:p>
            <a:r>
              <a:rPr lang="en-US" dirty="0" err="1" smtClean="0"/>
              <a:t>mRNN</a:t>
            </a:r>
            <a:r>
              <a:rPr lang="en-US" dirty="0" smtClean="0"/>
              <a:t> = Mao</a:t>
            </a:r>
          </a:p>
          <a:p>
            <a:r>
              <a:rPr lang="en-US" dirty="0" smtClean="0"/>
              <a:t>MNLM = </a:t>
            </a:r>
            <a:r>
              <a:rPr lang="en-US" dirty="0" err="1" smtClean="0"/>
              <a:t>Kiros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[not assigned]</a:t>
            </a:r>
          </a:p>
        </p:txBody>
      </p:sp>
      <p:pic>
        <p:nvPicPr>
          <p:cNvPr id="4" name="Picture 3" descr="Screen Shot 2015-04-07 at 10.30.58 P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132" y="1933014"/>
            <a:ext cx="3899647" cy="328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13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2856" y="556529"/>
            <a:ext cx="9144000" cy="2387600"/>
          </a:xfrm>
        </p:spPr>
        <p:txBody>
          <a:bodyPr>
            <a:normAutofit/>
          </a:bodyPr>
          <a:lstStyle/>
          <a:p>
            <a:r>
              <a:rPr lang="en-US" b="1" baseline="30000" dirty="0"/>
              <a:t> Hierarchical Question-Image Co-Attention </a:t>
            </a:r>
            <a:br>
              <a:rPr lang="en-US" b="1" baseline="30000" dirty="0"/>
            </a:br>
            <a:r>
              <a:rPr lang="en-US" b="1" baseline="30000" dirty="0"/>
              <a:t>for Visual Question </a:t>
            </a:r>
            <a:r>
              <a:rPr lang="en-US" b="1" baseline="30000" dirty="0" smtClean="0"/>
              <a:t>Answering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85875" y="3321240"/>
            <a:ext cx="7117961" cy="583100"/>
          </a:xfrm>
        </p:spPr>
        <p:txBody>
          <a:bodyPr>
            <a:normAutofit fontScale="77500" lnSpcReduction="20000"/>
          </a:bodyPr>
          <a:lstStyle/>
          <a:p>
            <a:r>
              <a:rPr lang="en-US" sz="3200" dirty="0" err="1" smtClean="0"/>
              <a:t>Jiasen</a:t>
            </a:r>
            <a:r>
              <a:rPr lang="en-US" sz="3200" dirty="0" smtClean="0"/>
              <a:t> Lu</a:t>
            </a:r>
            <a:r>
              <a:rPr lang="en-US" altLang="zh-CN" sz="3200" dirty="0" smtClean="0"/>
              <a:t>,   </a:t>
            </a:r>
            <a:r>
              <a:rPr lang="en-US" altLang="zh-CN" sz="3200" dirty="0" err="1" smtClean="0"/>
              <a:t>Jianwei</a:t>
            </a:r>
            <a:r>
              <a:rPr lang="en-US" altLang="zh-CN" sz="3200" dirty="0" smtClean="0"/>
              <a:t> Yang, </a:t>
            </a:r>
            <a:r>
              <a:rPr lang="en-US" sz="3200" dirty="0" err="1"/>
              <a:t>Dhruv</a:t>
            </a:r>
            <a:r>
              <a:rPr lang="zh-CN" altLang="en-US" sz="3200" dirty="0"/>
              <a:t> </a:t>
            </a:r>
            <a:r>
              <a:rPr lang="en-US" altLang="zh-CN" sz="3200" dirty="0" err="1" smtClean="0"/>
              <a:t>Batra</a:t>
            </a:r>
            <a:r>
              <a:rPr lang="en-US" altLang="zh-CN" sz="3200" dirty="0" smtClean="0"/>
              <a:t>, Devi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Parikh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5082" y="4772707"/>
            <a:ext cx="3231662" cy="1508109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23719" y="4864551"/>
            <a:ext cx="1499173" cy="132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94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264041" y="336442"/>
            <a:ext cx="8943754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How to design a model for VQA? 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1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264041" y="336442"/>
            <a:ext cx="8943754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How to design a model for VQA? 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23" y="2314756"/>
            <a:ext cx="5422193" cy="3472098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264041" y="1406889"/>
            <a:ext cx="5649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Recall the image captioning model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50600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264041" y="336442"/>
            <a:ext cx="8943754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How to design a model for VQA? 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23" y="2314756"/>
            <a:ext cx="5422193" cy="3472098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264041" y="1406889"/>
            <a:ext cx="5649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Recall the image captioning model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727116" y="1971015"/>
            <a:ext cx="4900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Image caption: Image </a:t>
            </a:r>
            <a:r>
              <a:rPr lang="en-US" sz="2800" dirty="0"/>
              <a:t>-&gt;</a:t>
            </a:r>
            <a:r>
              <a:rPr lang="en-US" sz="2800" dirty="0" smtClean="0">
                <a:sym typeface="Wingdings"/>
              </a:rPr>
              <a:t> Caption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27116" y="2617272"/>
            <a:ext cx="512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VQA: Image + Question -&gt; Answer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6727116" y="1406889"/>
            <a:ext cx="829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Task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258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1"/>
          <p:cNvSpPr>
            <a:spLocks noGrp="1"/>
          </p:cNvSpPr>
          <p:nvPr>
            <p:ph type="title"/>
          </p:nvPr>
        </p:nvSpPr>
        <p:spPr>
          <a:xfrm>
            <a:off x="264041" y="336442"/>
            <a:ext cx="8943754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How to design a model for VQA? 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2" name="Picture 1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023" y="2314756"/>
            <a:ext cx="5422193" cy="3472098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264041" y="1406889"/>
            <a:ext cx="5649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/>
              <a:t>Recall the image captioning model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6727116" y="1971015"/>
            <a:ext cx="49004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Image caption: Image </a:t>
            </a:r>
            <a:r>
              <a:rPr lang="en-US" sz="2800" dirty="0"/>
              <a:t>-&gt;</a:t>
            </a:r>
            <a:r>
              <a:rPr lang="en-US" sz="2800" dirty="0" smtClean="0">
                <a:sym typeface="Wingdings"/>
              </a:rPr>
              <a:t> Caption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727116" y="2617272"/>
            <a:ext cx="5120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VQA: Image + Question -&gt; Answer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6727116" y="1406889"/>
            <a:ext cx="8293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Task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727116" y="3589140"/>
            <a:ext cx="4096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Can we develop a VQA model?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84712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4041" y="336442"/>
            <a:ext cx="5289164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2-Channel VQA Model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 descr="2007_0049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031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2092841" y="1902023"/>
            <a:ext cx="5867400" cy="1846421"/>
            <a:chOff x="838200" y="1902023"/>
            <a:chExt cx="5867400" cy="1846421"/>
          </a:xfrm>
        </p:grpSpPr>
        <p:grpSp>
          <p:nvGrpSpPr>
            <p:cNvPr id="9" name="Group 8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76" name="Rectangle 7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8" name="Straight Connector 77"/>
              <p:cNvCxnSpPr>
                <a:stCxn id="41" idx="0"/>
                <a:endCxn id="40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>
                <a:stCxn id="47" idx="0"/>
                <a:endCxn id="40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>
                <a:stCxn id="47" idx="2"/>
                <a:endCxn id="40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tangle 8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8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4" name="Straight Connector 83"/>
              <p:cNvCxnSpPr>
                <a:stCxn id="46" idx="0"/>
                <a:endCxn id="40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>
                <a:stCxn id="45" idx="0"/>
                <a:endCxn id="40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69" name="Rectangle 68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Rectangle 69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Rectangle 70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Rectangle 71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ectangle 72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ectangle 74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grpSp>
          <p:nvGrpSpPr>
            <p:cNvPr id="15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65" name="Rectangle 64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Rectangle 65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Rectangle 66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Rectangle 67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6" name="Straight Connector 15"/>
            <p:cNvCxnSpPr>
              <a:stCxn id="54" idx="0"/>
              <a:endCxn id="65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60" idx="2"/>
              <a:endCxn id="69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19" name="Straight Connector 18"/>
            <p:cNvCxnSpPr>
              <a:stCxn id="30" idx="0"/>
              <a:endCxn id="33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30" idx="2"/>
              <a:endCxn id="33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>
              <a:stCxn id="35" idx="0"/>
              <a:endCxn id="36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35" idx="2"/>
              <a:endCxn id="36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8" name="Rectangle 57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Rectangle 61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Rectangle 62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Rectangle 63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" name="Rectangle 2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29" name="Straight Connector 28"/>
            <p:cNvCxnSpPr>
              <a:stCxn id="61" idx="2"/>
              <a:endCxn id="62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61" idx="0"/>
              <a:endCxn id="62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36" name="Straight Connector 35"/>
            <p:cNvCxnSpPr>
              <a:stCxn id="60" idx="2"/>
              <a:endCxn id="65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54" idx="0"/>
              <a:endCxn id="69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43" name="Straight Connector 42"/>
            <p:cNvCxnSpPr>
              <a:stCxn id="69" idx="6"/>
              <a:endCxn id="76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65" idx="6"/>
              <a:endCxn id="72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65" idx="6"/>
              <a:endCxn id="76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69" idx="6"/>
              <a:endCxn id="72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Left Brace 4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C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onvolution </a:t>
              </a: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L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ayer</a:t>
              </a:r>
              <a:b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+ Non-Linearity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49" name="Left Brace 4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Pooling </a:t>
              </a: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L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ayer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51" name="Left Brace 5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Convolution Layer</a:t>
              </a:r>
              <a:b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+ Non-Linearity</a:t>
              </a:r>
            </a:p>
          </p:txBody>
        </p:sp>
        <p:sp>
          <p:nvSpPr>
            <p:cNvPr id="53" name="Left Brace 5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Pooling Layer</a:t>
              </a:r>
            </a:p>
          </p:txBody>
        </p:sp>
        <p:sp>
          <p:nvSpPr>
            <p:cNvPr id="55" name="Left Brace 5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Fully-Connected MLP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ea typeface="ＭＳ Ｐゴシック" pitchFamily="-97" charset="-128"/>
                </a:rPr>
                <a:t>4096-dim</a:t>
              </a:r>
              <a:endParaRPr lang="en-US" sz="14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380264" y="1382541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4F81BD"/>
                </a:solidFill>
                <a:ea typeface="ＭＳ Ｐゴシック" pitchFamily="-97" charset="-128"/>
              </a:rPr>
              <a:t>Embedding</a:t>
            </a:r>
            <a:endParaRPr lang="en-US" sz="2400" dirty="0">
              <a:solidFill>
                <a:srgbClr val="4F81BD"/>
              </a:solidFill>
              <a:ea typeface="ＭＳ Ｐゴシック" pitchFamily="-97" charset="-128"/>
            </a:endParaRPr>
          </a:p>
        </p:txBody>
      </p:sp>
      <p:sp>
        <p:nvSpPr>
          <p:cNvPr id="92" name="Rectangle 91"/>
          <p:cNvSpPr/>
          <p:nvPr/>
        </p:nvSpPr>
        <p:spPr bwMode="auto">
          <a:xfrm>
            <a:off x="7122041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475953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4F81BD"/>
                </a:solidFill>
                <a:ea typeface="ＭＳ Ｐゴシック" pitchFamily="-97" charset="-128"/>
              </a:rPr>
              <a:t>Image</a:t>
            </a:r>
            <a:endParaRPr lang="en-US" sz="2400" dirty="0">
              <a:solidFill>
                <a:srgbClr val="4F81BD"/>
              </a:solidFill>
              <a:ea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933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4041" y="336442"/>
            <a:ext cx="5289164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2-Channel VQA Model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 descr="2007_0049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031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2092841" y="1902023"/>
            <a:ext cx="5867400" cy="1846421"/>
            <a:chOff x="838200" y="1902023"/>
            <a:chExt cx="5867400" cy="1846421"/>
          </a:xfrm>
        </p:grpSpPr>
        <p:grpSp>
          <p:nvGrpSpPr>
            <p:cNvPr id="9" name="Group 8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76" name="Rectangle 7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8" name="Straight Connector 77"/>
              <p:cNvCxnSpPr>
                <a:stCxn id="41" idx="0"/>
                <a:endCxn id="40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>
                <a:stCxn id="47" idx="0"/>
                <a:endCxn id="40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>
                <a:stCxn id="47" idx="2"/>
                <a:endCxn id="40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tangle 8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8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4" name="Straight Connector 83"/>
              <p:cNvCxnSpPr>
                <a:stCxn id="46" idx="0"/>
                <a:endCxn id="40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>
                <a:stCxn id="45" idx="0"/>
                <a:endCxn id="40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69" name="Rectangle 68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Rectangle 69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Rectangle 70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Rectangle 71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ectangle 72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ectangle 74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grpSp>
          <p:nvGrpSpPr>
            <p:cNvPr id="15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65" name="Rectangle 64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Rectangle 65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Rectangle 66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Rectangle 67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6" name="Straight Connector 15"/>
            <p:cNvCxnSpPr>
              <a:stCxn id="54" idx="0"/>
              <a:endCxn id="65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60" idx="2"/>
              <a:endCxn id="69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19" name="Straight Connector 18"/>
            <p:cNvCxnSpPr>
              <a:stCxn id="30" idx="0"/>
              <a:endCxn id="33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30" idx="2"/>
              <a:endCxn id="33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>
              <a:stCxn id="35" idx="0"/>
              <a:endCxn id="36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35" idx="2"/>
              <a:endCxn id="36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8" name="Rectangle 57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Rectangle 61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Rectangle 62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Rectangle 63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" name="Rectangle 2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29" name="Straight Connector 28"/>
            <p:cNvCxnSpPr>
              <a:stCxn id="61" idx="2"/>
              <a:endCxn id="62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61" idx="0"/>
              <a:endCxn id="62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36" name="Straight Connector 35"/>
            <p:cNvCxnSpPr>
              <a:stCxn id="60" idx="2"/>
              <a:endCxn id="65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54" idx="0"/>
              <a:endCxn id="69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43" name="Straight Connector 42"/>
            <p:cNvCxnSpPr>
              <a:stCxn id="69" idx="6"/>
              <a:endCxn id="76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65" idx="6"/>
              <a:endCxn id="72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65" idx="6"/>
              <a:endCxn id="76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69" idx="6"/>
              <a:endCxn id="72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Left Brace 4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C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onvolution </a:t>
              </a: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L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ayer</a:t>
              </a:r>
              <a:b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+ Non-Linearity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49" name="Left Brace 4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Pooling </a:t>
              </a: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L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ayer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51" name="Left Brace 5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Convolution Layer</a:t>
              </a:r>
              <a:b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+ Non-Linearity</a:t>
              </a:r>
            </a:p>
          </p:txBody>
        </p:sp>
        <p:sp>
          <p:nvSpPr>
            <p:cNvPr id="53" name="Left Brace 5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Pooling Layer</a:t>
              </a:r>
            </a:p>
          </p:txBody>
        </p:sp>
        <p:sp>
          <p:nvSpPr>
            <p:cNvPr id="55" name="Left Brace 5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Fully-Connected MLP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ea typeface="ＭＳ Ｐゴシック" pitchFamily="-97" charset="-128"/>
                </a:rPr>
                <a:t>4096-dim</a:t>
              </a:r>
              <a:endParaRPr lang="en-US" sz="14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380264" y="1382541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4F81BD"/>
                </a:solidFill>
                <a:ea typeface="ＭＳ Ｐゴシック" pitchFamily="-97" charset="-128"/>
              </a:rPr>
              <a:t>Embedding</a:t>
            </a:r>
            <a:endParaRPr lang="en-US" sz="2400" dirty="0">
              <a:solidFill>
                <a:srgbClr val="4F81BD"/>
              </a:solidFill>
              <a:ea typeface="ＭＳ Ｐゴシック" pitchFamily="-97" charset="-128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373395" y="4174170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C0504D"/>
                </a:solidFill>
                <a:ea typeface="ＭＳ Ｐゴシック" pitchFamily="-97" charset="-128"/>
              </a:rPr>
              <a:t>               Embedding</a:t>
            </a:r>
            <a:endParaRPr lang="en-US" sz="2400" dirty="0">
              <a:solidFill>
                <a:srgbClr val="C0504D"/>
              </a:solidFill>
              <a:ea typeface="ＭＳ Ｐゴシック" pitchFamily="-97" charset="-128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471789" y="4724400"/>
            <a:ext cx="4126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i="1" dirty="0" smtClean="0">
                <a:solidFill>
                  <a:prstClr val="black"/>
                </a:solidFill>
                <a:ea typeface="ＭＳ Ｐゴシック" pitchFamily="-97" charset="-128"/>
              </a:rPr>
              <a:t>“How many horses are in this image?”</a:t>
            </a:r>
            <a:endParaRPr lang="en-US" i="1" dirty="0">
              <a:solidFill>
                <a:prstClr val="black"/>
              </a:solidFill>
              <a:ea typeface="ＭＳ Ｐゴシック" pitchFamily="-97" charset="-128"/>
            </a:endParaRPr>
          </a:p>
        </p:txBody>
      </p:sp>
      <p:sp>
        <p:nvSpPr>
          <p:cNvPr id="92" name="Rectangle 91"/>
          <p:cNvSpPr/>
          <p:nvPr/>
        </p:nvSpPr>
        <p:spPr bwMode="auto">
          <a:xfrm>
            <a:off x="7122041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1475953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4F81BD"/>
                </a:solidFill>
                <a:ea typeface="ＭＳ Ｐゴシック" pitchFamily="-97" charset="-128"/>
              </a:rPr>
              <a:t>Image</a:t>
            </a:r>
            <a:endParaRPr lang="en-US" sz="2400" dirty="0">
              <a:solidFill>
                <a:srgbClr val="4F81BD"/>
              </a:solidFill>
              <a:ea typeface="ＭＳ Ｐゴシック" pitchFamily="-97" charset="-128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386516" y="4182070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C0504D"/>
                </a:solidFill>
                <a:ea typeface="ＭＳ Ｐゴシック" pitchFamily="-97" charset="-128"/>
              </a:rPr>
              <a:t>Question  </a:t>
            </a:r>
            <a:endParaRPr lang="en-US" sz="2400" dirty="0">
              <a:solidFill>
                <a:srgbClr val="C0504D"/>
              </a:solidFill>
              <a:ea typeface="ＭＳ Ｐゴシック" pitchFamily="-97" charset="-128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3769241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1" name="Rectangle 100"/>
          <p:cNvSpPr/>
          <p:nvPr/>
        </p:nvSpPr>
        <p:spPr bwMode="auto">
          <a:xfrm>
            <a:off x="4531241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5293241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3" name="Rectangle 102"/>
          <p:cNvSpPr/>
          <p:nvPr/>
        </p:nvSpPr>
        <p:spPr bwMode="auto">
          <a:xfrm>
            <a:off x="6817241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6055241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05" name="Straight Arrow Connector 104"/>
          <p:cNvCxnSpPr/>
          <p:nvPr/>
        </p:nvCxnSpPr>
        <p:spPr bwMode="auto">
          <a:xfrm>
            <a:off x="4150241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 bwMode="auto">
          <a:xfrm>
            <a:off x="4912241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 bwMode="auto">
          <a:xfrm>
            <a:off x="5674241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 bwMode="auto">
          <a:xfrm>
            <a:off x="6436241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9" name="Curved Connector 108"/>
          <p:cNvCxnSpPr/>
          <p:nvPr/>
        </p:nvCxnSpPr>
        <p:spPr bwMode="auto">
          <a:xfrm flipV="1">
            <a:off x="7198241" y="3923607"/>
            <a:ext cx="566922" cy="1753293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1" name="Rectangle 110"/>
          <p:cNvSpPr/>
          <p:nvPr/>
        </p:nvSpPr>
        <p:spPr bwMode="auto">
          <a:xfrm>
            <a:off x="6728833" y="5080668"/>
            <a:ext cx="545608" cy="1176439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423477" y="4755177"/>
            <a:ext cx="121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ea typeface="ＭＳ Ｐゴシック" pitchFamily="-97" charset="-128"/>
              </a:rPr>
              <a:t>1024-dim</a:t>
            </a:r>
            <a:endParaRPr lang="en-US" sz="1400" dirty="0">
              <a:solidFill>
                <a:prstClr val="black"/>
              </a:solidFill>
              <a:ea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0130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Captions to Images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03272" y="1371604"/>
            <a:ext cx="6179131" cy="4754562"/>
          </a:xfrm>
        </p:spPr>
        <p:txBody>
          <a:bodyPr/>
          <a:lstStyle/>
          <a:p>
            <a:r>
              <a:rPr lang="en-US" dirty="0" smtClean="0"/>
              <a:t>A cow is standing in the field</a:t>
            </a:r>
          </a:p>
          <a:p>
            <a:r>
              <a:rPr lang="en-US" dirty="0" smtClean="0"/>
              <a:t>This is a close up of a brown cow.</a:t>
            </a:r>
          </a:p>
          <a:p>
            <a:r>
              <a:rPr lang="en-US" altLang="en-US" sz="2800" dirty="0"/>
              <a:t>There is a brown cow with long hair and two </a:t>
            </a:r>
            <a:r>
              <a:rPr lang="en-US" altLang="en-US" sz="2800" dirty="0" smtClean="0"/>
              <a:t>horns.</a:t>
            </a:r>
          </a:p>
          <a:p>
            <a:r>
              <a:rPr lang="en-US" altLang="en-US" sz="2800" dirty="0"/>
              <a:t>There are two trees and a cloud in the background of a field with a large cow in it.</a:t>
            </a:r>
          </a:p>
          <a:p>
            <a:endParaRPr lang="en-US" dirty="0"/>
          </a:p>
        </p:txBody>
      </p:sp>
      <p:pic>
        <p:nvPicPr>
          <p:cNvPr id="4" name="Picture 6" descr="easer Figur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208" y="1814946"/>
            <a:ext cx="4337051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375477" y="6507170"/>
            <a:ext cx="18165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From </a:t>
            </a:r>
            <a:r>
              <a:rPr lang="en-US" b="1" smtClean="0">
                <a:solidFill>
                  <a:schemeClr val="bg1">
                    <a:lumMod val="50000"/>
                  </a:schemeClr>
                </a:solidFill>
              </a:rPr>
              <a:t>Devi Parikh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4041" y="336442"/>
            <a:ext cx="5289164" cy="6858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Times New Roman" charset="0"/>
                <a:ea typeface="Times New Roman" charset="0"/>
                <a:cs typeface="Times New Roman" charset="0"/>
              </a:rPr>
              <a:t>2-Channel VQA Model</a:t>
            </a:r>
            <a:endParaRPr lang="en-US" sz="32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7" name="Picture 6" descr="2007_0049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6031" y="1933044"/>
            <a:ext cx="1689810" cy="126735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8" name="Group 7"/>
          <p:cNvGrpSpPr/>
          <p:nvPr/>
        </p:nvGrpSpPr>
        <p:grpSpPr>
          <a:xfrm>
            <a:off x="2092841" y="1902023"/>
            <a:ext cx="5867400" cy="1846421"/>
            <a:chOff x="838200" y="1902023"/>
            <a:chExt cx="5867400" cy="1846421"/>
          </a:xfrm>
        </p:grpSpPr>
        <p:grpSp>
          <p:nvGrpSpPr>
            <p:cNvPr id="9" name="Group 8"/>
            <p:cNvGrpSpPr/>
            <p:nvPr/>
          </p:nvGrpSpPr>
          <p:grpSpPr>
            <a:xfrm>
              <a:off x="3310521" y="2510342"/>
              <a:ext cx="1277574" cy="436917"/>
              <a:chOff x="3310521" y="2510342"/>
              <a:chExt cx="1277574" cy="436917"/>
            </a:xfrm>
          </p:grpSpPr>
          <p:sp>
            <p:nvSpPr>
              <p:cNvPr id="76" name="Rectangle 75"/>
              <p:cNvSpPr>
                <a:spLocks noChangeAspect="1"/>
              </p:cNvSpPr>
              <p:nvPr/>
            </p:nvSpPr>
            <p:spPr>
              <a:xfrm>
                <a:off x="4504871" y="2864035"/>
                <a:ext cx="83224" cy="83224"/>
              </a:xfrm>
              <a:prstGeom prst="rect">
                <a:avLst/>
              </a:prstGeom>
              <a:blipFill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7" name="Rectangle 76"/>
              <p:cNvSpPr>
                <a:spLocks noChangeAspect="1"/>
              </p:cNvSpPr>
              <p:nvPr/>
            </p:nvSpPr>
            <p:spPr>
              <a:xfrm>
                <a:off x="3310521" y="2510342"/>
                <a:ext cx="124836" cy="12483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78" name="Straight Connector 77"/>
              <p:cNvCxnSpPr>
                <a:stCxn id="41" idx="0"/>
                <a:endCxn id="40" idx="0"/>
              </p:cNvCxnSpPr>
              <p:nvPr/>
            </p:nvCxnSpPr>
            <p:spPr>
              <a:xfrm>
                <a:off x="3372939" y="2510342"/>
                <a:ext cx="1173544" cy="35369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>
                <a:stCxn id="47" idx="0"/>
                <a:endCxn id="40" idx="0"/>
              </p:cNvCxnSpPr>
              <p:nvPr/>
            </p:nvCxnSpPr>
            <p:spPr>
              <a:xfrm>
                <a:off x="3580999" y="2718402"/>
                <a:ext cx="965484" cy="145633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>
                <a:stCxn id="47" idx="2"/>
                <a:endCxn id="40" idx="2"/>
              </p:cNvCxnSpPr>
              <p:nvPr/>
            </p:nvCxnSpPr>
            <p:spPr>
              <a:xfrm>
                <a:off x="3580999" y="2843238"/>
                <a:ext cx="965484" cy="104021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Rectangle 80"/>
              <p:cNvSpPr>
                <a:spLocks noChangeAspect="1"/>
              </p:cNvSpPr>
              <p:nvPr/>
            </p:nvSpPr>
            <p:spPr>
              <a:xfrm>
                <a:off x="3379874" y="2579695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82" name="Rectangle 81"/>
              <p:cNvSpPr>
                <a:spLocks noChangeAspect="1"/>
              </p:cNvSpPr>
              <p:nvPr/>
            </p:nvSpPr>
            <p:spPr>
              <a:xfrm>
                <a:off x="3449227" y="2649048"/>
                <a:ext cx="124836" cy="12483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83" name="Rectangle 82"/>
              <p:cNvSpPr>
                <a:spLocks noChangeAspect="1"/>
              </p:cNvSpPr>
              <p:nvPr/>
            </p:nvSpPr>
            <p:spPr>
              <a:xfrm>
                <a:off x="3518581" y="2718402"/>
                <a:ext cx="124836" cy="12483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>
                <a:solidFill>
                  <a:schemeClr val="tx1"/>
                </a:solidFill>
              </a:ln>
              <a:effectLst>
                <a:glow>
                  <a:schemeClr val="tx1">
                    <a:alpha val="75000"/>
                  </a:schemeClr>
                </a:glow>
                <a:outerShdw blurRad="40000" dist="23000" dir="5400000" rotWithShape="0">
                  <a:srgbClr val="000000">
                    <a:alpha val="35000"/>
                  </a:srgbClr>
                </a:outerShdw>
                <a:softEdge rad="12700"/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84" name="Straight Connector 83"/>
              <p:cNvCxnSpPr>
                <a:stCxn id="46" idx="0"/>
                <a:endCxn id="40" idx="0"/>
              </p:cNvCxnSpPr>
              <p:nvPr/>
            </p:nvCxnSpPr>
            <p:spPr>
              <a:xfrm>
                <a:off x="3511645" y="2649048"/>
                <a:ext cx="1034838" cy="214987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>
                <a:stCxn id="45" idx="0"/>
                <a:endCxn id="40" idx="0"/>
              </p:cNvCxnSpPr>
              <p:nvPr/>
            </p:nvCxnSpPr>
            <p:spPr>
              <a:xfrm>
                <a:off x="3442292" y="2579695"/>
                <a:ext cx="1104191" cy="284340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3433912" y="2510342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3312033" y="2634958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3314922" y="2512006"/>
                <a:ext cx="208060" cy="209724"/>
              </a:xfrm>
              <a:prstGeom prst="line">
                <a:avLst/>
              </a:prstGeom>
              <a:ln w="9525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206"/>
            <p:cNvGrpSpPr/>
            <p:nvPr/>
          </p:nvGrpSpPr>
          <p:grpSpPr>
            <a:xfrm>
              <a:off x="4021151" y="2265098"/>
              <a:ext cx="749014" cy="749014"/>
              <a:chOff x="8773045" y="1214694"/>
              <a:chExt cx="1645920" cy="1645920"/>
            </a:xfrm>
          </p:grpSpPr>
          <p:sp>
            <p:nvSpPr>
              <p:cNvPr id="69" name="Rectangle 68"/>
              <p:cNvSpPr>
                <a:spLocks noChangeAspect="1"/>
              </p:cNvSpPr>
              <p:nvPr/>
            </p:nvSpPr>
            <p:spPr>
              <a:xfrm>
                <a:off x="8773045" y="1214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Rectangle 69"/>
              <p:cNvSpPr>
                <a:spLocks noChangeAspect="1"/>
              </p:cNvSpPr>
              <p:nvPr/>
            </p:nvSpPr>
            <p:spPr>
              <a:xfrm>
                <a:off x="8925445" y="1367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Rectangle 70"/>
              <p:cNvSpPr>
                <a:spLocks noChangeAspect="1"/>
              </p:cNvSpPr>
              <p:nvPr/>
            </p:nvSpPr>
            <p:spPr>
              <a:xfrm>
                <a:off x="9077845" y="15194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Rectangle 71"/>
              <p:cNvSpPr>
                <a:spLocks noChangeAspect="1"/>
              </p:cNvSpPr>
              <p:nvPr/>
            </p:nvSpPr>
            <p:spPr>
              <a:xfrm>
                <a:off x="9230245" y="16718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3" name="Rectangle 72"/>
              <p:cNvSpPr>
                <a:spLocks noChangeAspect="1"/>
              </p:cNvSpPr>
              <p:nvPr/>
            </p:nvSpPr>
            <p:spPr>
              <a:xfrm>
                <a:off x="9382645" y="18242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4" name="Rectangle 73"/>
              <p:cNvSpPr>
                <a:spLocks noChangeAspect="1"/>
              </p:cNvSpPr>
              <p:nvPr/>
            </p:nvSpPr>
            <p:spPr>
              <a:xfrm>
                <a:off x="9535045" y="19766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75" name="Rectangle 74"/>
              <p:cNvSpPr>
                <a:spLocks noChangeAspect="1"/>
              </p:cNvSpPr>
              <p:nvPr/>
            </p:nvSpPr>
            <p:spPr>
              <a:xfrm>
                <a:off x="9687445" y="2129094"/>
                <a:ext cx="731520" cy="73152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3276600" y="2327063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2" name="Rectangle 11"/>
            <p:cNvSpPr>
              <a:spLocks noChangeAspect="1"/>
            </p:cNvSpPr>
            <p:nvPr/>
          </p:nvSpPr>
          <p:spPr>
            <a:xfrm>
              <a:off x="3345953" y="2396416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3" name="Rectangle 12"/>
            <p:cNvSpPr>
              <a:spLocks noChangeAspect="1"/>
            </p:cNvSpPr>
            <p:nvPr/>
          </p:nvSpPr>
          <p:spPr>
            <a:xfrm>
              <a:off x="3415306" y="2465769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484659" y="2535122"/>
              <a:ext cx="416119" cy="416119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grpSp>
          <p:nvGrpSpPr>
            <p:cNvPr id="15" name="Group 211"/>
            <p:cNvGrpSpPr/>
            <p:nvPr/>
          </p:nvGrpSpPr>
          <p:grpSpPr>
            <a:xfrm>
              <a:off x="2133600" y="2119003"/>
              <a:ext cx="1040298" cy="1040298"/>
              <a:chOff x="5572662" y="2317477"/>
              <a:chExt cx="2286000" cy="2286000"/>
            </a:xfrm>
          </p:grpSpPr>
          <p:sp>
            <p:nvSpPr>
              <p:cNvPr id="65" name="Rectangle 64"/>
              <p:cNvSpPr>
                <a:spLocks noChangeAspect="1"/>
              </p:cNvSpPr>
              <p:nvPr/>
            </p:nvSpPr>
            <p:spPr>
              <a:xfrm>
                <a:off x="5572662" y="23174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Rectangle 65"/>
              <p:cNvSpPr>
                <a:spLocks noChangeAspect="1"/>
              </p:cNvSpPr>
              <p:nvPr/>
            </p:nvSpPr>
            <p:spPr>
              <a:xfrm>
                <a:off x="5725062" y="24698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Rectangle 66"/>
              <p:cNvSpPr>
                <a:spLocks noChangeAspect="1"/>
              </p:cNvSpPr>
              <p:nvPr/>
            </p:nvSpPr>
            <p:spPr>
              <a:xfrm>
                <a:off x="5877462" y="2622277"/>
                <a:ext cx="1828800" cy="182880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Rectangle 67"/>
              <p:cNvSpPr>
                <a:spLocks noChangeAspect="1"/>
              </p:cNvSpPr>
              <p:nvPr/>
            </p:nvSpPr>
            <p:spPr>
              <a:xfrm>
                <a:off x="6029862" y="2774677"/>
                <a:ext cx="1828800" cy="1828800"/>
              </a:xfrm>
              <a:prstGeom prst="rect">
                <a:avLst/>
              </a:prstGeom>
              <a:blipFill rotWithShape="1"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6" name="Straight Connector 15"/>
            <p:cNvCxnSpPr>
              <a:stCxn id="54" idx="0"/>
              <a:endCxn id="65" idx="2"/>
            </p:cNvCxnSpPr>
            <p:nvPr/>
          </p:nvCxnSpPr>
          <p:spPr>
            <a:xfrm>
              <a:off x="4843481" y="2346326"/>
              <a:ext cx="536371" cy="7463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60" idx="2"/>
              <a:endCxn id="69" idx="3"/>
            </p:cNvCxnSpPr>
            <p:nvPr/>
          </p:nvCxnSpPr>
          <p:spPr>
            <a:xfrm flipV="1">
              <a:off x="5259600" y="2821189"/>
              <a:ext cx="500945" cy="10770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1464485" y="2398342"/>
              <a:ext cx="208059" cy="208059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19" name="Straight Connector 18"/>
            <p:cNvCxnSpPr>
              <a:stCxn id="30" idx="0"/>
              <a:endCxn id="33" idx="0"/>
            </p:cNvCxnSpPr>
            <p:nvPr/>
          </p:nvCxnSpPr>
          <p:spPr>
            <a:xfrm>
              <a:off x="1568515" y="2398342"/>
              <a:ext cx="1406337" cy="6241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30" idx="2"/>
              <a:endCxn id="33" idx="2"/>
            </p:cNvCxnSpPr>
            <p:nvPr/>
          </p:nvCxnSpPr>
          <p:spPr>
            <a:xfrm flipV="1">
              <a:off x="1568515" y="2543984"/>
              <a:ext cx="1406337" cy="62417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>
              <a:spLocks noChangeAspect="1"/>
            </p:cNvSpPr>
            <p:nvPr/>
          </p:nvSpPr>
          <p:spPr>
            <a:xfrm>
              <a:off x="2933240" y="2460761"/>
              <a:ext cx="83223" cy="83223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22" name="Rectangle 21"/>
            <p:cNvSpPr>
              <a:spLocks noChangeAspect="1"/>
            </p:cNvSpPr>
            <p:nvPr/>
          </p:nvSpPr>
          <p:spPr>
            <a:xfrm>
              <a:off x="2464403" y="2874952"/>
              <a:ext cx="166448" cy="166448"/>
            </a:xfrm>
            <a:prstGeom prst="rect">
              <a:avLst/>
            </a:prstGeom>
            <a:solidFill>
              <a:schemeClr val="bg1">
                <a:lumMod val="85000"/>
                <a:alpha val="5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23" name="Rectangle 22"/>
            <p:cNvSpPr>
              <a:spLocks noChangeAspect="1"/>
            </p:cNvSpPr>
            <p:nvPr/>
          </p:nvSpPr>
          <p:spPr>
            <a:xfrm>
              <a:off x="3552220" y="2801748"/>
              <a:ext cx="83223" cy="83223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24" name="Straight Connector 23"/>
            <p:cNvCxnSpPr>
              <a:stCxn id="35" idx="0"/>
              <a:endCxn id="36" idx="0"/>
            </p:cNvCxnSpPr>
            <p:nvPr/>
          </p:nvCxnSpPr>
          <p:spPr>
            <a:xfrm flipV="1">
              <a:off x="2547627" y="2801748"/>
              <a:ext cx="1046205" cy="73204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35" idx="2"/>
              <a:endCxn id="36" idx="2"/>
            </p:cNvCxnSpPr>
            <p:nvPr/>
          </p:nvCxnSpPr>
          <p:spPr>
            <a:xfrm flipV="1">
              <a:off x="2547627" y="2884971"/>
              <a:ext cx="1046205" cy="156429"/>
            </a:xfrm>
            <a:prstGeom prst="line">
              <a:avLst/>
            </a:prstGeom>
            <a:ln w="1270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26"/>
            <p:cNvGrpSpPr/>
            <p:nvPr/>
          </p:nvGrpSpPr>
          <p:grpSpPr>
            <a:xfrm>
              <a:off x="4760257" y="2346326"/>
              <a:ext cx="582566" cy="582567"/>
              <a:chOff x="11541722" y="1891905"/>
              <a:chExt cx="1280160" cy="1280160"/>
            </a:xfrm>
          </p:grpSpPr>
          <p:sp>
            <p:nvSpPr>
              <p:cNvPr id="58" name="Rectangle 57"/>
              <p:cNvSpPr>
                <a:spLocks noChangeAspect="1"/>
              </p:cNvSpPr>
              <p:nvPr/>
            </p:nvSpPr>
            <p:spPr>
              <a:xfrm>
                <a:off x="11541722" y="1891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Rectangle 58"/>
              <p:cNvSpPr>
                <a:spLocks noChangeAspect="1"/>
              </p:cNvSpPr>
              <p:nvPr/>
            </p:nvSpPr>
            <p:spPr>
              <a:xfrm>
                <a:off x="11694122" y="2044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0" name="Rectangle 59"/>
              <p:cNvSpPr>
                <a:spLocks noChangeAspect="1"/>
              </p:cNvSpPr>
              <p:nvPr/>
            </p:nvSpPr>
            <p:spPr>
              <a:xfrm>
                <a:off x="11846522" y="21967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1" name="Rectangle 60"/>
              <p:cNvSpPr>
                <a:spLocks noChangeAspect="1"/>
              </p:cNvSpPr>
              <p:nvPr/>
            </p:nvSpPr>
            <p:spPr>
              <a:xfrm>
                <a:off x="11998922" y="23491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Rectangle 61"/>
              <p:cNvSpPr>
                <a:spLocks noChangeAspect="1"/>
              </p:cNvSpPr>
              <p:nvPr/>
            </p:nvSpPr>
            <p:spPr>
              <a:xfrm>
                <a:off x="12151322" y="25015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3" name="Rectangle 62"/>
              <p:cNvSpPr>
                <a:spLocks noChangeAspect="1"/>
              </p:cNvSpPr>
              <p:nvPr/>
            </p:nvSpPr>
            <p:spPr>
              <a:xfrm>
                <a:off x="12303722" y="26539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Rectangle 63"/>
              <p:cNvSpPr>
                <a:spLocks noChangeAspect="1"/>
              </p:cNvSpPr>
              <p:nvPr/>
            </p:nvSpPr>
            <p:spPr>
              <a:xfrm>
                <a:off x="12456122" y="2806305"/>
                <a:ext cx="365760" cy="3657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endParaRPr lang="en-US" sz="12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7" name="Rectangle 26"/>
            <p:cNvSpPr>
              <a:spLocks noChangeAspect="1"/>
            </p:cNvSpPr>
            <p:nvPr/>
          </p:nvSpPr>
          <p:spPr>
            <a:xfrm>
              <a:off x="4613736" y="2711975"/>
              <a:ext cx="124836" cy="124836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sp>
          <p:nvSpPr>
            <p:cNvPr id="28" name="Rectangle 27"/>
            <p:cNvSpPr>
              <a:spLocks noChangeAspect="1"/>
            </p:cNvSpPr>
            <p:nvPr/>
          </p:nvSpPr>
          <p:spPr>
            <a:xfrm>
              <a:off x="5263730" y="2779017"/>
              <a:ext cx="62418" cy="62418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white"/>
                </a:solidFill>
              </a:endParaRPr>
            </a:p>
          </p:txBody>
        </p:sp>
        <p:cxnSp>
          <p:nvCxnSpPr>
            <p:cNvPr id="29" name="Straight Connector 28"/>
            <p:cNvCxnSpPr>
              <a:stCxn id="61" idx="2"/>
              <a:endCxn id="62" idx="2"/>
            </p:cNvCxnSpPr>
            <p:nvPr/>
          </p:nvCxnSpPr>
          <p:spPr>
            <a:xfrm>
              <a:off x="4676154" y="2836811"/>
              <a:ext cx="618785" cy="4624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61" idx="0"/>
              <a:endCxn id="62" idx="0"/>
            </p:cNvCxnSpPr>
            <p:nvPr/>
          </p:nvCxnSpPr>
          <p:spPr>
            <a:xfrm>
              <a:off x="4676154" y="2711975"/>
              <a:ext cx="618785" cy="670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Oval 30"/>
            <p:cNvSpPr>
              <a:spLocks noChangeAspect="1"/>
            </p:cNvSpPr>
            <p:nvPr/>
          </p:nvSpPr>
          <p:spPr bwMode="auto">
            <a:xfrm>
              <a:off x="5379852" y="237378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 bwMode="auto">
            <a:xfrm>
              <a:off x="5477011" y="24673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 bwMode="auto">
            <a:xfrm>
              <a:off x="5566507" y="2554008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 bwMode="auto">
            <a:xfrm>
              <a:off x="5657233" y="264350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5" name="Oval 34"/>
            <p:cNvSpPr>
              <a:spLocks noChangeAspect="1"/>
            </p:cNvSpPr>
            <p:nvPr/>
          </p:nvSpPr>
          <p:spPr bwMode="auto">
            <a:xfrm>
              <a:off x="5746729" y="2740665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36" name="Straight Connector 35"/>
            <p:cNvCxnSpPr>
              <a:stCxn id="60" idx="2"/>
              <a:endCxn id="65" idx="3"/>
            </p:cNvCxnSpPr>
            <p:nvPr/>
          </p:nvCxnSpPr>
          <p:spPr>
            <a:xfrm flipV="1">
              <a:off x="5259600" y="2454312"/>
              <a:ext cx="134068" cy="474581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54" idx="0"/>
              <a:endCxn id="69" idx="2"/>
            </p:cNvCxnSpPr>
            <p:nvPr/>
          </p:nvCxnSpPr>
          <p:spPr>
            <a:xfrm>
              <a:off x="4843481" y="2346326"/>
              <a:ext cx="903248" cy="44150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/>
            <p:cNvSpPr>
              <a:spLocks noChangeAspect="1"/>
            </p:cNvSpPr>
            <p:nvPr/>
          </p:nvSpPr>
          <p:spPr bwMode="auto">
            <a:xfrm>
              <a:off x="5867400" y="237863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5964559" y="2472172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 bwMode="auto">
            <a:xfrm>
              <a:off x="6054055" y="2558850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 bwMode="auto">
            <a:xfrm>
              <a:off x="6144781" y="264834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6234277" y="2745507"/>
              <a:ext cx="94340" cy="94340"/>
            </a:xfrm>
            <a:prstGeom prst="ellipse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  <a:effectLst>
              <a:glow rad="12700">
                <a:schemeClr val="bg2">
                  <a:alpha val="75000"/>
                </a:schemeClr>
              </a:glow>
              <a:outerShdw blurRad="50800" dist="38100" dir="2700000" algn="tl" rotWithShape="0">
                <a:schemeClr val="bg2">
                  <a:lumMod val="50000"/>
                  <a:alpha val="43000"/>
                </a:schemeClr>
              </a:outerShdw>
            </a:effectLst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cxnSp>
          <p:nvCxnSpPr>
            <p:cNvPr id="43" name="Straight Connector 42"/>
            <p:cNvCxnSpPr>
              <a:stCxn id="69" idx="6"/>
              <a:endCxn id="76" idx="2"/>
            </p:cNvCxnSpPr>
            <p:nvPr/>
          </p:nvCxnSpPr>
          <p:spPr>
            <a:xfrm>
              <a:off x="5841069" y="2787835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65" idx="6"/>
              <a:endCxn id="72" idx="2"/>
            </p:cNvCxnSpPr>
            <p:nvPr/>
          </p:nvCxnSpPr>
          <p:spPr>
            <a:xfrm>
              <a:off x="5474192" y="2420958"/>
              <a:ext cx="393208" cy="4842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65" idx="6"/>
              <a:endCxn id="76" idx="2"/>
            </p:cNvCxnSpPr>
            <p:nvPr/>
          </p:nvCxnSpPr>
          <p:spPr>
            <a:xfrm>
              <a:off x="5474192" y="2420958"/>
              <a:ext cx="760085" cy="371719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69" idx="6"/>
              <a:endCxn id="72" idx="2"/>
            </p:cNvCxnSpPr>
            <p:nvPr/>
          </p:nvCxnSpPr>
          <p:spPr>
            <a:xfrm flipV="1">
              <a:off x="5841069" y="2425800"/>
              <a:ext cx="26331" cy="36203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Left Brace 46"/>
            <p:cNvSpPr/>
            <p:nvPr/>
          </p:nvSpPr>
          <p:spPr bwMode="auto">
            <a:xfrm rot="16200000">
              <a:off x="1585889" y="2521928"/>
              <a:ext cx="104822" cy="16002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073126" y="340941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C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onvolution </a:t>
              </a: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L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ayer</a:t>
              </a:r>
              <a:b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+ Non-Linearity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49" name="Left Brace 48"/>
            <p:cNvSpPr/>
            <p:nvPr/>
          </p:nvSpPr>
          <p:spPr bwMode="auto">
            <a:xfrm rot="16200000">
              <a:off x="3135043" y="2864828"/>
              <a:ext cx="104822" cy="91440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819400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Pooling </a:t>
              </a: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L</a:t>
              </a: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ayer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51" name="Left Brace 50"/>
            <p:cNvSpPr/>
            <p:nvPr/>
          </p:nvSpPr>
          <p:spPr bwMode="auto">
            <a:xfrm rot="16200000">
              <a:off x="4082055" y="2956268"/>
              <a:ext cx="104822" cy="73152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657600" y="3409890"/>
              <a:ext cx="101822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Convolution Layer</a:t>
              </a:r>
              <a:b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+ Non-Linearity</a:t>
              </a:r>
            </a:p>
          </p:txBody>
        </p:sp>
        <p:sp>
          <p:nvSpPr>
            <p:cNvPr id="53" name="Left Brace 52"/>
            <p:cNvSpPr/>
            <p:nvPr/>
          </p:nvSpPr>
          <p:spPr bwMode="auto">
            <a:xfrm rot="16200000">
              <a:off x="4867188" y="3001988"/>
              <a:ext cx="104822" cy="64008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597157" y="3409890"/>
              <a:ext cx="8130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>
                  <a:solidFill>
                    <a:prstClr val="black"/>
                  </a:solidFill>
                  <a:ea typeface="ＭＳ Ｐゴシック" pitchFamily="-97" charset="-128"/>
                </a:rPr>
                <a:t>Pooling Layer</a:t>
              </a:r>
            </a:p>
          </p:txBody>
        </p:sp>
        <p:sp>
          <p:nvSpPr>
            <p:cNvPr id="55" name="Left Brace 54"/>
            <p:cNvSpPr/>
            <p:nvPr/>
          </p:nvSpPr>
          <p:spPr bwMode="auto">
            <a:xfrm rot="16200000">
              <a:off x="5844950" y="2819108"/>
              <a:ext cx="104822" cy="1005840"/>
            </a:xfrm>
            <a:prstGeom prst="leftBrac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318107" y="3410522"/>
              <a:ext cx="117211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800" dirty="0" smtClean="0">
                  <a:solidFill>
                    <a:prstClr val="black"/>
                  </a:solidFill>
                  <a:ea typeface="ＭＳ Ｐゴシック" pitchFamily="-97" charset="-128"/>
                </a:rPr>
                <a:t>Fully-Connected MLP</a:t>
              </a:r>
              <a:endParaRPr lang="en-US" sz="8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486840" y="1902023"/>
              <a:ext cx="121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400" dirty="0" smtClean="0">
                  <a:solidFill>
                    <a:prstClr val="black"/>
                  </a:solidFill>
                  <a:ea typeface="ＭＳ Ｐゴシック" pitchFamily="-97" charset="-128"/>
                </a:rPr>
                <a:t>4096-dim</a:t>
              </a:r>
              <a:endParaRPr lang="en-US" sz="1400" dirty="0">
                <a:solidFill>
                  <a:prstClr val="black"/>
                </a:solidFill>
                <a:ea typeface="ＭＳ Ｐゴシック" pitchFamily="-97" charset="-128"/>
              </a:endParaRPr>
            </a:p>
          </p:txBody>
        </p:sp>
      </p:grpSp>
      <p:sp>
        <p:nvSpPr>
          <p:cNvPr id="89" name="TextBox 88"/>
          <p:cNvSpPr txBox="1"/>
          <p:nvPr/>
        </p:nvSpPr>
        <p:spPr>
          <a:xfrm>
            <a:off x="2380264" y="1382541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4F81BD"/>
                </a:solidFill>
                <a:ea typeface="ＭＳ Ｐゴシック" pitchFamily="-97" charset="-128"/>
              </a:rPr>
              <a:t>Embedding</a:t>
            </a:r>
            <a:endParaRPr lang="en-US" sz="2400" dirty="0">
              <a:solidFill>
                <a:srgbClr val="4F81BD"/>
              </a:solidFill>
              <a:ea typeface="ＭＳ Ｐゴシック" pitchFamily="-97" charset="-128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373395" y="4174170"/>
            <a:ext cx="3103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C0504D"/>
                </a:solidFill>
                <a:ea typeface="ＭＳ Ｐゴシック" pitchFamily="-97" charset="-128"/>
              </a:rPr>
              <a:t>               Embedding</a:t>
            </a:r>
            <a:endParaRPr lang="en-US" sz="2400" dirty="0">
              <a:solidFill>
                <a:srgbClr val="C0504D"/>
              </a:solidFill>
              <a:ea typeface="ＭＳ Ｐゴシック" pitchFamily="-97" charset="-128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1471789" y="4724400"/>
            <a:ext cx="4126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i="1" dirty="0" smtClean="0">
                <a:solidFill>
                  <a:prstClr val="black"/>
                </a:solidFill>
                <a:ea typeface="ＭＳ Ｐゴシック" pitchFamily="-97" charset="-128"/>
              </a:rPr>
              <a:t>“How many horses are in this image?”</a:t>
            </a:r>
            <a:endParaRPr lang="en-US" i="1" dirty="0">
              <a:solidFill>
                <a:prstClr val="black"/>
              </a:solidFill>
              <a:ea typeface="ＭＳ Ｐゴシック" pitchFamily="-97" charset="-128"/>
            </a:endParaRPr>
          </a:p>
        </p:txBody>
      </p:sp>
      <p:sp>
        <p:nvSpPr>
          <p:cNvPr id="92" name="Rectangle 91"/>
          <p:cNvSpPr/>
          <p:nvPr/>
        </p:nvSpPr>
        <p:spPr bwMode="auto">
          <a:xfrm>
            <a:off x="7122041" y="2209800"/>
            <a:ext cx="533400" cy="914400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7740474" y="1219200"/>
            <a:ext cx="2675995" cy="3048000"/>
            <a:chOff x="6485833" y="1219200"/>
            <a:chExt cx="2675995" cy="3048000"/>
          </a:xfrm>
        </p:grpSpPr>
        <p:sp>
          <p:nvSpPr>
            <p:cNvPr id="94" name="Right Arrow 93"/>
            <p:cNvSpPr/>
            <p:nvPr/>
          </p:nvSpPr>
          <p:spPr bwMode="auto">
            <a:xfrm rot="1011734">
              <a:off x="6485833" y="2706227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95" name="Right Arrow 94"/>
            <p:cNvSpPr/>
            <p:nvPr/>
          </p:nvSpPr>
          <p:spPr bwMode="auto">
            <a:xfrm rot="20442843">
              <a:off x="6487431" y="3696262"/>
              <a:ext cx="822960" cy="182880"/>
            </a:xfrm>
            <a:prstGeom prst="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endParaRPr lang="en-US" sz="1200">
                <a:solidFill>
                  <a:prstClr val="black"/>
                </a:solidFill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15200" y="2667000"/>
              <a:ext cx="1818409" cy="1600200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6781800" y="1219200"/>
              <a:ext cx="238002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  <a:t>Neural Network </a:t>
              </a:r>
              <a:b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2000" dirty="0" err="1" smtClean="0">
                  <a:solidFill>
                    <a:prstClr val="black"/>
                  </a:solidFill>
                  <a:ea typeface="ＭＳ Ｐゴシック" pitchFamily="-97" charset="-128"/>
                </a:rPr>
                <a:t>Softmax</a:t>
              </a:r>
              <a: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  <a:t> </a:t>
              </a:r>
              <a:b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</a:br>
              <a:r>
                <a:rPr lang="en-US" sz="2000" dirty="0" smtClean="0">
                  <a:solidFill>
                    <a:prstClr val="black"/>
                  </a:solidFill>
                  <a:ea typeface="ＭＳ Ｐゴシック" pitchFamily="-97" charset="-128"/>
                </a:rPr>
                <a:t>over top K answers</a:t>
              </a: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1475953" y="1371600"/>
            <a:ext cx="1040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4F81BD"/>
                </a:solidFill>
                <a:ea typeface="ＭＳ Ｐゴシック" pitchFamily="-97" charset="-128"/>
              </a:rPr>
              <a:t>Image</a:t>
            </a:r>
            <a:endParaRPr lang="en-US" sz="2400" dirty="0">
              <a:solidFill>
                <a:srgbClr val="4F81BD"/>
              </a:solidFill>
              <a:ea typeface="ＭＳ Ｐゴシック" pitchFamily="-97" charset="-128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1386516" y="4182070"/>
            <a:ext cx="1587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C0504D"/>
                </a:solidFill>
                <a:ea typeface="ＭＳ Ｐゴシック" pitchFamily="-97" charset="-128"/>
              </a:rPr>
              <a:t>Question  </a:t>
            </a:r>
            <a:endParaRPr lang="en-US" sz="2400" dirty="0">
              <a:solidFill>
                <a:srgbClr val="C0504D"/>
              </a:solidFill>
              <a:ea typeface="ＭＳ Ｐゴシック" pitchFamily="-97" charset="-128"/>
            </a:endParaRPr>
          </a:p>
        </p:txBody>
      </p:sp>
      <p:sp>
        <p:nvSpPr>
          <p:cNvPr id="100" name="Rectangle 99"/>
          <p:cNvSpPr/>
          <p:nvPr/>
        </p:nvSpPr>
        <p:spPr bwMode="auto">
          <a:xfrm>
            <a:off x="3769241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1" name="Rectangle 100"/>
          <p:cNvSpPr/>
          <p:nvPr/>
        </p:nvSpPr>
        <p:spPr bwMode="auto">
          <a:xfrm>
            <a:off x="4531241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2" name="Rectangle 101"/>
          <p:cNvSpPr/>
          <p:nvPr/>
        </p:nvSpPr>
        <p:spPr bwMode="auto">
          <a:xfrm>
            <a:off x="5293241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3" name="Rectangle 102"/>
          <p:cNvSpPr/>
          <p:nvPr/>
        </p:nvSpPr>
        <p:spPr bwMode="auto">
          <a:xfrm>
            <a:off x="6817241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4" name="Rectangle 103"/>
          <p:cNvSpPr/>
          <p:nvPr/>
        </p:nvSpPr>
        <p:spPr bwMode="auto">
          <a:xfrm>
            <a:off x="6055241" y="5181600"/>
            <a:ext cx="381000" cy="990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cxnSp>
        <p:nvCxnSpPr>
          <p:cNvPr id="105" name="Straight Arrow Connector 104"/>
          <p:cNvCxnSpPr/>
          <p:nvPr/>
        </p:nvCxnSpPr>
        <p:spPr bwMode="auto">
          <a:xfrm>
            <a:off x="4150241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 bwMode="auto">
          <a:xfrm>
            <a:off x="4912241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 bwMode="auto">
          <a:xfrm>
            <a:off x="5674241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 bwMode="auto">
          <a:xfrm>
            <a:off x="6436241" y="5676900"/>
            <a:ext cx="381000" cy="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9" name="Curved Connector 108"/>
          <p:cNvCxnSpPr/>
          <p:nvPr/>
        </p:nvCxnSpPr>
        <p:spPr bwMode="auto">
          <a:xfrm flipV="1">
            <a:off x="7198241" y="3923607"/>
            <a:ext cx="566922" cy="1753293"/>
          </a:xfrm>
          <a:prstGeom prst="curvedConnector3">
            <a:avLst>
              <a:gd name="adj1" fmla="val 50000"/>
            </a:avLst>
          </a:prstGeom>
          <a:ln>
            <a:headEnd type="none" w="med" len="med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1" name="Rectangle 110"/>
          <p:cNvSpPr/>
          <p:nvPr/>
        </p:nvSpPr>
        <p:spPr bwMode="auto">
          <a:xfrm>
            <a:off x="6728833" y="5080668"/>
            <a:ext cx="545608" cy="1176439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200">
              <a:solidFill>
                <a:prstClr val="black"/>
              </a:solidFill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6423477" y="4755177"/>
            <a:ext cx="121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 dirty="0" smtClean="0">
                <a:solidFill>
                  <a:prstClr val="black"/>
                </a:solidFill>
                <a:ea typeface="ＭＳ Ｐゴシック" pitchFamily="-97" charset="-128"/>
              </a:rPr>
              <a:t>1024-dim</a:t>
            </a:r>
            <a:endParaRPr lang="en-US" sz="1400" dirty="0">
              <a:solidFill>
                <a:prstClr val="black"/>
              </a:solidFill>
              <a:ea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599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280" y="1301534"/>
            <a:ext cx="4061929" cy="4109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949" y="1301533"/>
            <a:ext cx="4085680" cy="4109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70886" y="5421724"/>
            <a:ext cx="3874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What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number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laying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bed?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-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2</a:t>
            </a:r>
            <a:endParaRPr lang="en-US" sz="3200" dirty="0"/>
          </a:p>
        </p:txBody>
      </p:sp>
      <p:sp>
        <p:nvSpPr>
          <p:cNvPr id="117" name="TextBox 116"/>
          <p:cNvSpPr txBox="1"/>
          <p:nvPr/>
        </p:nvSpPr>
        <p:spPr>
          <a:xfrm>
            <a:off x="1264627" y="5421724"/>
            <a:ext cx="3874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What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name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cafe?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-</a:t>
            </a:r>
            <a:r>
              <a:rPr lang="zh-CN" altLang="en-US" sz="3200" dirty="0" smtClean="0"/>
              <a:t> </a:t>
            </a:r>
            <a:r>
              <a:rPr lang="en-US" altLang="zh-CN" sz="3200" dirty="0" err="1" smtClean="0"/>
              <a:t>bagdad</a:t>
            </a:r>
            <a:endParaRPr lang="en-US" sz="3200" dirty="0"/>
          </a:p>
        </p:txBody>
      </p:sp>
      <p:sp>
        <p:nvSpPr>
          <p:cNvPr id="118" name="TextBox 117"/>
          <p:cNvSpPr txBox="1"/>
          <p:nvPr/>
        </p:nvSpPr>
        <p:spPr>
          <a:xfrm>
            <a:off x="3657574" y="6581172"/>
            <a:ext cx="4014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Image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credit:</a:t>
            </a:r>
            <a:r>
              <a:rPr lang="zh-CN" altLang="en-US" sz="1200" dirty="0" smtClean="0"/>
              <a:t> </a:t>
            </a:r>
            <a:r>
              <a:rPr lang="en-US" sz="1200" dirty="0"/>
              <a:t>Human Attention in Visual Question Answering:</a:t>
            </a:r>
          </a:p>
        </p:txBody>
      </p:sp>
      <p:sp>
        <p:nvSpPr>
          <p:cNvPr id="120" name="Title 1"/>
          <p:cNvSpPr txBox="1">
            <a:spLocks/>
          </p:cNvSpPr>
          <p:nvPr/>
        </p:nvSpPr>
        <p:spPr>
          <a:xfrm>
            <a:off x="264041" y="336442"/>
            <a:ext cx="5574052" cy="577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smtClean="0">
                <a:latin typeface="Times New Roman" charset="0"/>
                <a:ea typeface="Times New Roman" charset="0"/>
                <a:cs typeface="Times New Roman" charset="0"/>
              </a:rPr>
              <a:t>Human</a:t>
            </a:r>
            <a:r>
              <a:rPr lang="zh-CN" altLang="en-US" sz="3200" b="1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3200" b="1" smtClean="0">
                <a:latin typeface="Times New Roman" charset="0"/>
                <a:ea typeface="Times New Roman" charset="0"/>
                <a:cs typeface="Times New Roman" charset="0"/>
              </a:rPr>
              <a:t>Attention</a:t>
            </a:r>
            <a:r>
              <a:rPr lang="zh-CN" altLang="en-US" sz="3200" b="1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3200" b="1" smtClean="0">
                <a:latin typeface="Times New Roman" charset="0"/>
                <a:ea typeface="Times New Roman" charset="0"/>
                <a:cs typeface="Times New Roman" charset="0"/>
              </a:rPr>
              <a:t>(EMNLP</a:t>
            </a:r>
            <a:r>
              <a:rPr lang="zh-CN" altLang="en-US" sz="3200" b="1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3200" b="1" smtClean="0">
                <a:latin typeface="Times New Roman" charset="0"/>
                <a:ea typeface="Times New Roman" charset="0"/>
                <a:cs typeface="Times New Roman" charset="0"/>
              </a:rPr>
              <a:t>2016)</a:t>
            </a:r>
            <a:endParaRPr lang="en-US" sz="3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46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64041" y="336442"/>
            <a:ext cx="5574052" cy="577958"/>
          </a:xfrm>
        </p:spPr>
        <p:txBody>
          <a:bodyPr>
            <a:normAutofit fontScale="90000"/>
          </a:bodyPr>
          <a:lstStyle/>
          <a:p>
            <a:r>
              <a:rPr lang="en-US" altLang="zh-CN" sz="3200" b="1" dirty="0" smtClean="0">
                <a:latin typeface="Times New Roman" charset="0"/>
                <a:ea typeface="Times New Roman" charset="0"/>
                <a:cs typeface="Times New Roman" charset="0"/>
              </a:rPr>
              <a:t>Human</a:t>
            </a:r>
            <a:r>
              <a:rPr lang="zh-CN" alt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3200" b="1" dirty="0" smtClean="0">
                <a:latin typeface="Times New Roman" charset="0"/>
                <a:ea typeface="Times New Roman" charset="0"/>
                <a:cs typeface="Times New Roman" charset="0"/>
              </a:rPr>
              <a:t>Attention</a:t>
            </a:r>
            <a:r>
              <a:rPr lang="zh-CN" alt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3200" b="1" dirty="0" smtClean="0">
                <a:latin typeface="Times New Roman" charset="0"/>
                <a:ea typeface="Times New Roman" charset="0"/>
                <a:cs typeface="Times New Roman" charset="0"/>
              </a:rPr>
              <a:t>(EMNLP</a:t>
            </a:r>
            <a:r>
              <a:rPr lang="zh-CN" altLang="en-US" sz="3200" b="1" dirty="0" smtClean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altLang="zh-CN" sz="3200" b="1" dirty="0" smtClean="0">
                <a:latin typeface="Times New Roman" charset="0"/>
                <a:ea typeface="Times New Roman" charset="0"/>
                <a:cs typeface="Times New Roman" charset="0"/>
              </a:rPr>
              <a:t>2016)</a:t>
            </a:r>
            <a:endParaRPr lang="en-US" sz="32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280" y="1301534"/>
            <a:ext cx="4061929" cy="4109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949" y="1301533"/>
            <a:ext cx="4085680" cy="4109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70886" y="5421724"/>
            <a:ext cx="3874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What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number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laying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on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bed?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-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2</a:t>
            </a:r>
            <a:endParaRPr lang="en-US" sz="3200" dirty="0"/>
          </a:p>
        </p:txBody>
      </p:sp>
      <p:sp>
        <p:nvSpPr>
          <p:cNvPr id="117" name="TextBox 116"/>
          <p:cNvSpPr txBox="1"/>
          <p:nvPr/>
        </p:nvSpPr>
        <p:spPr>
          <a:xfrm>
            <a:off x="1264627" y="5421724"/>
            <a:ext cx="3874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What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is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name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of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cafe?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-</a:t>
            </a:r>
            <a:r>
              <a:rPr lang="zh-CN" altLang="en-US" sz="3200" dirty="0" smtClean="0"/>
              <a:t> </a:t>
            </a:r>
            <a:r>
              <a:rPr lang="en-US" altLang="zh-CN" sz="3200" dirty="0" err="1" smtClean="0"/>
              <a:t>bagdad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3280" y="1379057"/>
            <a:ext cx="4061929" cy="40619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949" y="1301532"/>
            <a:ext cx="4158928" cy="41099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57574" y="6581172"/>
            <a:ext cx="4014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Image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credit:</a:t>
            </a:r>
            <a:r>
              <a:rPr lang="zh-CN" altLang="en-US" sz="1200" dirty="0" smtClean="0"/>
              <a:t> </a:t>
            </a:r>
            <a:r>
              <a:rPr lang="en-US" sz="1200" dirty="0"/>
              <a:t>Human Attention in Visual Question Answering:</a:t>
            </a:r>
          </a:p>
        </p:txBody>
      </p:sp>
    </p:spTree>
    <p:extLst>
      <p:ext uri="{BB962C8B-B14F-4D97-AF65-F5344CB8AC3E}">
        <p14:creationId xmlns:p14="http://schemas.microsoft.com/office/powerpoint/2010/main" val="211173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5430" y="547296"/>
            <a:ext cx="5496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Recall: Attention Mechanism (Soft)</a:t>
            </a:r>
            <a:endParaRPr lang="en-US" sz="28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723576" y="1287751"/>
            <a:ext cx="7340911" cy="2548754"/>
            <a:chOff x="1524792" y="1943733"/>
            <a:chExt cx="8710425" cy="31695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792" y="1943733"/>
              <a:ext cx="2377162" cy="3169549"/>
            </a:xfrm>
            <a:prstGeom prst="rect">
              <a:avLst/>
            </a:prstGeom>
          </p:spPr>
        </p:pic>
        <p:sp>
          <p:nvSpPr>
            <p:cNvPr id="11" name="Trapezoid 10"/>
            <p:cNvSpPr/>
            <p:nvPr/>
          </p:nvSpPr>
          <p:spPr>
            <a:xfrm rot="5400000">
              <a:off x="4591875" y="3103205"/>
              <a:ext cx="930163" cy="850604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flipH="1">
              <a:off x="4593269" y="3287616"/>
              <a:ext cx="1265968" cy="57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CNN</a:t>
              </a:r>
              <a:endParaRPr lang="en-US" dirty="0"/>
            </a:p>
          </p:txBody>
        </p:sp>
        <p:cxnSp>
          <p:nvCxnSpPr>
            <p:cNvPr id="13" name="Straight Arrow Connector 12"/>
            <p:cNvCxnSpPr>
              <a:stCxn id="11" idx="3"/>
              <a:endCxn id="12" idx="2"/>
            </p:cNvCxnSpPr>
            <p:nvPr/>
          </p:nvCxnSpPr>
          <p:spPr>
            <a:xfrm>
              <a:off x="3901954" y="3528508"/>
              <a:ext cx="729701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0"/>
            </p:cNvCxnSpPr>
            <p:nvPr/>
          </p:nvCxnSpPr>
          <p:spPr>
            <a:xfrm>
              <a:off x="5482259" y="3528508"/>
              <a:ext cx="576909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ube 14"/>
            <p:cNvSpPr/>
            <p:nvPr/>
          </p:nvSpPr>
          <p:spPr>
            <a:xfrm>
              <a:off x="6550551" y="2673443"/>
              <a:ext cx="1741453" cy="1802460"/>
            </a:xfrm>
            <a:prstGeom prst="cube">
              <a:avLst>
                <a:gd name="adj" fmla="val 55592"/>
              </a:avLst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39652" y="447590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/>
                <a:t>7</a:t>
              </a:r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11959" y="38143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/>
                <a:t>7</a:t>
              </a:r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13645" y="277738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512</a:t>
              </a:r>
              <a:endParaRPr lang="en-US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8526715" y="3574672"/>
              <a:ext cx="956137" cy="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9980036" y="2817747"/>
              <a:ext cx="255181" cy="15138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44622" y="3583482"/>
              <a:ext cx="15580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smtClean="0"/>
                <a:t>summarize</a:t>
              </a:r>
              <a:endParaRPr lang="en-US" sz="2400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3240475" y="4702214"/>
            <a:ext cx="946457" cy="556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585593" y="4703359"/>
            <a:ext cx="946457" cy="556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887074" y="4702214"/>
            <a:ext cx="946457" cy="556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232192" y="4702214"/>
            <a:ext cx="946457" cy="556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577310" y="4702214"/>
            <a:ext cx="946457" cy="556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9" idx="3"/>
            <a:endCxn id="27" idx="1"/>
          </p:cNvCxnSpPr>
          <p:nvPr/>
        </p:nvCxnSpPr>
        <p:spPr>
          <a:xfrm>
            <a:off x="4186932" y="4980510"/>
            <a:ext cx="398661" cy="1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7" idx="3"/>
            <a:endCxn id="28" idx="1"/>
          </p:cNvCxnSpPr>
          <p:nvPr/>
        </p:nvCxnSpPr>
        <p:spPr>
          <a:xfrm flipV="1">
            <a:off x="5532050" y="4980510"/>
            <a:ext cx="355024" cy="1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8" idx="3"/>
            <a:endCxn id="29" idx="1"/>
          </p:cNvCxnSpPr>
          <p:nvPr/>
        </p:nvCxnSpPr>
        <p:spPr>
          <a:xfrm>
            <a:off x="6833531" y="4980510"/>
            <a:ext cx="3986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9" idx="3"/>
            <a:endCxn id="30" idx="1"/>
          </p:cNvCxnSpPr>
          <p:nvPr/>
        </p:nvCxnSpPr>
        <p:spPr>
          <a:xfrm>
            <a:off x="8178649" y="4980510"/>
            <a:ext cx="3986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9" idx="2"/>
          </p:cNvCxnSpPr>
          <p:nvPr/>
        </p:nvCxnSpPr>
        <p:spPr>
          <a:xfrm flipV="1">
            <a:off x="3713703" y="5258806"/>
            <a:ext cx="1" cy="486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091179" y="5258806"/>
            <a:ext cx="1" cy="486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410770" y="5258805"/>
            <a:ext cx="1" cy="486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730361" y="5258804"/>
            <a:ext cx="1" cy="486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9075478" y="5258803"/>
            <a:ext cx="1" cy="486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04689" y="5806459"/>
            <a:ext cx="84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&lt;start&gt;</a:t>
            </a:r>
            <a:endParaRPr lang="en-US"/>
          </a:p>
        </p:txBody>
      </p:sp>
      <p:sp>
        <p:nvSpPr>
          <p:cNvPr id="37" name="Freeform 36"/>
          <p:cNvSpPr/>
          <p:nvPr/>
        </p:nvSpPr>
        <p:spPr>
          <a:xfrm>
            <a:off x="6321287" y="2920351"/>
            <a:ext cx="1029387" cy="1781862"/>
          </a:xfrm>
          <a:custGeom>
            <a:avLst/>
            <a:gdLst>
              <a:gd name="connsiteX0" fmla="*/ 0 w 1033677"/>
              <a:gd name="connsiteY0" fmla="*/ 1711284 h 1711284"/>
              <a:gd name="connsiteX1" fmla="*/ 974035 w 1033677"/>
              <a:gd name="connsiteY1" fmla="*/ 538466 h 1711284"/>
              <a:gd name="connsiteX2" fmla="*/ 934278 w 1033677"/>
              <a:gd name="connsiteY2" fmla="*/ 1753 h 171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3677" h="1711284">
                <a:moveTo>
                  <a:pt x="0" y="1711284"/>
                </a:moveTo>
                <a:cubicBezTo>
                  <a:pt x="409161" y="1267336"/>
                  <a:pt x="818322" y="823388"/>
                  <a:pt x="974035" y="538466"/>
                </a:cubicBezTo>
                <a:cubicBezTo>
                  <a:pt x="1129748" y="253544"/>
                  <a:pt x="930965" y="-24751"/>
                  <a:pt x="934278" y="1753"/>
                </a:cubicBezTo>
              </a:path>
            </a:pathLst>
          </a:custGeom>
          <a:noFill/>
          <a:ln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835129" y="583410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</a:t>
            </a:r>
            <a:r>
              <a:rPr lang="en-US" smtClean="0"/>
              <a:t>1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184047" y="5847636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</a:t>
            </a:r>
            <a:r>
              <a:rPr lang="en-US" dirty="0"/>
              <a:t>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528374" y="5849057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w3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147051" y="3871095"/>
            <a:ext cx="76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725280" y="3920090"/>
            <a:ext cx="7273485" cy="2580101"/>
          </a:xfrm>
          <a:prstGeom prst="rect">
            <a:avLst/>
          </a:prstGeom>
          <a:noFill/>
          <a:ln w="158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27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05430" y="547296"/>
            <a:ext cx="43222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Attention Mechanism (Soft)</a:t>
            </a:r>
            <a:endParaRPr lang="en-US" sz="28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723576" y="1287751"/>
            <a:ext cx="7340911" cy="2548754"/>
            <a:chOff x="1524792" y="1943733"/>
            <a:chExt cx="8710425" cy="316954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792" y="1943733"/>
              <a:ext cx="2377162" cy="3169549"/>
            </a:xfrm>
            <a:prstGeom prst="rect">
              <a:avLst/>
            </a:prstGeom>
          </p:spPr>
        </p:pic>
        <p:sp>
          <p:nvSpPr>
            <p:cNvPr id="11" name="Trapezoid 10"/>
            <p:cNvSpPr/>
            <p:nvPr/>
          </p:nvSpPr>
          <p:spPr>
            <a:xfrm rot="5400000">
              <a:off x="4591875" y="3103205"/>
              <a:ext cx="930163" cy="850604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 flipH="1">
              <a:off x="4593269" y="3287616"/>
              <a:ext cx="1265968" cy="5741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 smtClean="0"/>
                <a:t>CNN</a:t>
              </a:r>
              <a:endParaRPr lang="en-US" dirty="0"/>
            </a:p>
          </p:txBody>
        </p:sp>
        <p:cxnSp>
          <p:nvCxnSpPr>
            <p:cNvPr id="13" name="Straight Arrow Connector 12"/>
            <p:cNvCxnSpPr>
              <a:stCxn id="11" idx="3"/>
              <a:endCxn id="12" idx="2"/>
            </p:cNvCxnSpPr>
            <p:nvPr/>
          </p:nvCxnSpPr>
          <p:spPr>
            <a:xfrm>
              <a:off x="3901954" y="3528508"/>
              <a:ext cx="729701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12" idx="0"/>
            </p:cNvCxnSpPr>
            <p:nvPr/>
          </p:nvCxnSpPr>
          <p:spPr>
            <a:xfrm>
              <a:off x="5482259" y="3528508"/>
              <a:ext cx="576909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ube 14"/>
            <p:cNvSpPr/>
            <p:nvPr/>
          </p:nvSpPr>
          <p:spPr>
            <a:xfrm>
              <a:off x="6550551" y="2673443"/>
              <a:ext cx="1741453" cy="1802460"/>
            </a:xfrm>
            <a:prstGeom prst="cube">
              <a:avLst>
                <a:gd name="adj" fmla="val 55592"/>
              </a:avLst>
            </a:prstGeom>
            <a:noFill/>
            <a:ln w="317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39652" y="447590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/>
                <a:t>7</a:t>
              </a:r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211959" y="3814314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mtClean="0"/>
                <a:t>7</a:t>
              </a:r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13645" y="277738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dirty="0" smtClean="0"/>
                <a:t>512</a:t>
              </a:r>
              <a:endParaRPr lang="en-US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8526715" y="3574672"/>
              <a:ext cx="956137" cy="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9980036" y="2817747"/>
              <a:ext cx="255181" cy="15138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044622" y="3583482"/>
              <a:ext cx="15580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smtClean="0"/>
                <a:t>summarize</a:t>
              </a:r>
              <a:endParaRPr lang="en-US" sz="2400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3240475" y="4702214"/>
            <a:ext cx="946457" cy="556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585593" y="4703359"/>
            <a:ext cx="946457" cy="556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887074" y="4702214"/>
            <a:ext cx="946457" cy="556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7232192" y="4702214"/>
            <a:ext cx="946457" cy="556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8577310" y="4702214"/>
            <a:ext cx="946457" cy="556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LSTM</a:t>
            </a:r>
            <a:endParaRPr lang="en-US" dirty="0"/>
          </a:p>
        </p:txBody>
      </p:sp>
      <p:cxnSp>
        <p:nvCxnSpPr>
          <p:cNvPr id="27" name="Straight Arrow Connector 26"/>
          <p:cNvCxnSpPr>
            <a:stCxn id="9" idx="3"/>
            <a:endCxn id="27" idx="1"/>
          </p:cNvCxnSpPr>
          <p:nvPr/>
        </p:nvCxnSpPr>
        <p:spPr>
          <a:xfrm>
            <a:off x="4186932" y="4980510"/>
            <a:ext cx="398661" cy="1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27" idx="3"/>
            <a:endCxn id="28" idx="1"/>
          </p:cNvCxnSpPr>
          <p:nvPr/>
        </p:nvCxnSpPr>
        <p:spPr>
          <a:xfrm flipV="1">
            <a:off x="5532050" y="4980510"/>
            <a:ext cx="355024" cy="11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8" idx="3"/>
            <a:endCxn id="29" idx="1"/>
          </p:cNvCxnSpPr>
          <p:nvPr/>
        </p:nvCxnSpPr>
        <p:spPr>
          <a:xfrm>
            <a:off x="6833531" y="4980510"/>
            <a:ext cx="3986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29" idx="3"/>
            <a:endCxn id="30" idx="1"/>
          </p:cNvCxnSpPr>
          <p:nvPr/>
        </p:nvCxnSpPr>
        <p:spPr>
          <a:xfrm>
            <a:off x="8178649" y="4980510"/>
            <a:ext cx="39866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9" idx="2"/>
          </p:cNvCxnSpPr>
          <p:nvPr/>
        </p:nvCxnSpPr>
        <p:spPr>
          <a:xfrm flipV="1">
            <a:off x="3713703" y="5258806"/>
            <a:ext cx="1" cy="486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5091179" y="5258806"/>
            <a:ext cx="1" cy="486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410770" y="5258805"/>
            <a:ext cx="1" cy="486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730361" y="5258804"/>
            <a:ext cx="1" cy="486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9075478" y="5258803"/>
            <a:ext cx="1" cy="486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04689" y="5806459"/>
            <a:ext cx="750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</a:t>
            </a:r>
            <a:endParaRPr lang="en-US" dirty="0"/>
          </a:p>
        </p:txBody>
      </p:sp>
      <p:sp>
        <p:nvSpPr>
          <p:cNvPr id="37" name="Freeform 36"/>
          <p:cNvSpPr/>
          <p:nvPr/>
        </p:nvSpPr>
        <p:spPr>
          <a:xfrm flipH="1">
            <a:off x="6372772" y="3426784"/>
            <a:ext cx="2702706" cy="1171188"/>
          </a:xfrm>
          <a:custGeom>
            <a:avLst/>
            <a:gdLst>
              <a:gd name="connsiteX0" fmla="*/ 0 w 1033677"/>
              <a:gd name="connsiteY0" fmla="*/ 1711284 h 1711284"/>
              <a:gd name="connsiteX1" fmla="*/ 974035 w 1033677"/>
              <a:gd name="connsiteY1" fmla="*/ 538466 h 1711284"/>
              <a:gd name="connsiteX2" fmla="*/ 934278 w 1033677"/>
              <a:gd name="connsiteY2" fmla="*/ 1753 h 17112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3677" h="1711284">
                <a:moveTo>
                  <a:pt x="0" y="1711284"/>
                </a:moveTo>
                <a:cubicBezTo>
                  <a:pt x="409161" y="1267336"/>
                  <a:pt x="818322" y="823388"/>
                  <a:pt x="974035" y="538466"/>
                </a:cubicBezTo>
                <a:cubicBezTo>
                  <a:pt x="1129748" y="253544"/>
                  <a:pt x="930965" y="-24751"/>
                  <a:pt x="934278" y="1753"/>
                </a:cubicBezTo>
              </a:path>
            </a:pathLst>
          </a:custGeom>
          <a:noFill/>
          <a:ln>
            <a:headEnd type="none"/>
            <a:tailEnd type="stealt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4835129" y="5834106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6184047" y="584763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7528374" y="5849057"/>
            <a:ext cx="498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7147051" y="3871095"/>
            <a:ext cx="762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2725280" y="3920090"/>
            <a:ext cx="7273485" cy="2580101"/>
          </a:xfrm>
          <a:prstGeom prst="rect">
            <a:avLst/>
          </a:prstGeom>
          <a:noFill/>
          <a:ln w="158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8801110" y="5854932"/>
            <a:ext cx="92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79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0568" y="961294"/>
            <a:ext cx="10315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Q: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algorithm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attending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wrong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place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first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place?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614" y="1819030"/>
            <a:ext cx="7113500" cy="35266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64190" y="5618684"/>
            <a:ext cx="6420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are sitting in the basket on a bicycle?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657574" y="6581172"/>
            <a:ext cx="47116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Image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credit:</a:t>
            </a:r>
            <a:r>
              <a:rPr lang="zh-CN" altLang="en-US" sz="1200" dirty="0" smtClean="0"/>
              <a:t> </a:t>
            </a:r>
            <a:r>
              <a:rPr lang="en-US" sz="1200"/>
              <a:t>Stacked Attention Networks for Image Question Answering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1397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1866" y="805387"/>
            <a:ext cx="103158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Q: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algorithm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attending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wrong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place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first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place?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614" y="1819030"/>
            <a:ext cx="7113500" cy="35266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64190" y="5618684"/>
            <a:ext cx="6420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are sitting in the basket on a bicycle?</a:t>
            </a:r>
          </a:p>
        </p:txBody>
      </p:sp>
      <p:sp>
        <p:nvSpPr>
          <p:cNvPr id="5" name="Oval 4"/>
          <p:cNvSpPr/>
          <p:nvPr/>
        </p:nvSpPr>
        <p:spPr>
          <a:xfrm>
            <a:off x="6189785" y="1819030"/>
            <a:ext cx="2607183" cy="2016369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08431" y="3835400"/>
            <a:ext cx="2255264" cy="1510324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657574" y="6581172"/>
            <a:ext cx="47116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Image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credit:</a:t>
            </a:r>
            <a:r>
              <a:rPr lang="zh-CN" altLang="en-US" sz="1200" dirty="0" smtClean="0"/>
              <a:t> </a:t>
            </a:r>
            <a:r>
              <a:rPr lang="en-US" sz="1200" dirty="0"/>
              <a:t>Stacked Attention Networks for Image Question Answering</a:t>
            </a:r>
          </a:p>
        </p:txBody>
      </p:sp>
    </p:spTree>
    <p:extLst>
      <p:ext uri="{BB962C8B-B14F-4D97-AF65-F5344CB8AC3E}">
        <p14:creationId xmlns:p14="http://schemas.microsoft.com/office/powerpoint/2010/main" val="380082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31866" y="805387"/>
            <a:ext cx="104088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Q: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algorithm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attending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wrong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place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first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place?</a:t>
            </a:r>
          </a:p>
          <a:p>
            <a:pPr algn="ctr"/>
            <a:r>
              <a:rPr lang="en-US" altLang="zh-CN" sz="3200" dirty="0" smtClean="0">
                <a:solidFill>
                  <a:srgbClr val="FF0000"/>
                </a:solidFill>
              </a:rPr>
              <a:t>Let’s</a:t>
            </a:r>
            <a:r>
              <a:rPr lang="zh-CN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do</a:t>
            </a:r>
            <a:r>
              <a:rPr lang="zh-CN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another</a:t>
            </a:r>
            <a:r>
              <a:rPr lang="zh-CN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round!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614" y="1819030"/>
            <a:ext cx="7113500" cy="352669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564190" y="5618684"/>
            <a:ext cx="6420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are sitting in the basket on a bicycle?</a:t>
            </a:r>
          </a:p>
        </p:txBody>
      </p:sp>
      <p:sp>
        <p:nvSpPr>
          <p:cNvPr id="5" name="Oval 4"/>
          <p:cNvSpPr/>
          <p:nvPr/>
        </p:nvSpPr>
        <p:spPr>
          <a:xfrm>
            <a:off x="6189785" y="1819030"/>
            <a:ext cx="2607183" cy="2016369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08431" y="3835400"/>
            <a:ext cx="2255264" cy="1510324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657574" y="6581172"/>
            <a:ext cx="4820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Image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credit:</a:t>
            </a:r>
            <a:r>
              <a:rPr lang="zh-CN" altLang="en-US" sz="1200" dirty="0" smtClean="0"/>
              <a:t> </a:t>
            </a:r>
            <a:r>
              <a:rPr lang="en-US" sz="1200" dirty="0"/>
              <a:t>Stacked Attention Networks for Image Question Answering</a:t>
            </a:r>
          </a:p>
        </p:txBody>
      </p:sp>
    </p:spTree>
    <p:extLst>
      <p:ext uri="{BB962C8B-B14F-4D97-AF65-F5344CB8AC3E}">
        <p14:creationId xmlns:p14="http://schemas.microsoft.com/office/powerpoint/2010/main" val="1573532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866" y="1987297"/>
            <a:ext cx="10230136" cy="33649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31866" y="805387"/>
            <a:ext cx="1040881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Q: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if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the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algorithm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attending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wrong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place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first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place?</a:t>
            </a:r>
          </a:p>
          <a:p>
            <a:pPr algn="ctr"/>
            <a:r>
              <a:rPr lang="en-US" altLang="zh-CN" sz="3200" dirty="0" smtClean="0">
                <a:solidFill>
                  <a:srgbClr val="FF0000"/>
                </a:solidFill>
              </a:rPr>
              <a:t>Hint:</a:t>
            </a:r>
            <a:r>
              <a:rPr lang="zh-CN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Let’s</a:t>
            </a:r>
            <a:r>
              <a:rPr lang="zh-CN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do</a:t>
            </a:r>
            <a:r>
              <a:rPr lang="zh-CN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another</a:t>
            </a:r>
            <a:r>
              <a:rPr lang="zh-CN" altLang="en-US" sz="3200" dirty="0" smtClean="0">
                <a:solidFill>
                  <a:srgbClr val="FF0000"/>
                </a:solidFill>
              </a:rPr>
              <a:t> </a:t>
            </a:r>
            <a:r>
              <a:rPr lang="en-US" altLang="zh-CN" sz="3200" dirty="0" smtClean="0">
                <a:solidFill>
                  <a:srgbClr val="FF0000"/>
                </a:solidFill>
              </a:rPr>
              <a:t>round!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4190" y="5618684"/>
            <a:ext cx="6420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What are sitting in the basket on a bicycle?</a:t>
            </a:r>
          </a:p>
        </p:txBody>
      </p:sp>
      <p:sp>
        <p:nvSpPr>
          <p:cNvPr id="5" name="Oval 4"/>
          <p:cNvSpPr/>
          <p:nvPr/>
        </p:nvSpPr>
        <p:spPr>
          <a:xfrm>
            <a:off x="4886193" y="1987297"/>
            <a:ext cx="2607183" cy="2016369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646731" y="3904255"/>
            <a:ext cx="2011977" cy="1444096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321054" y="2149070"/>
            <a:ext cx="2607183" cy="2016369"/>
          </a:xfrm>
          <a:prstGeom prst="ellipse">
            <a:avLst/>
          </a:prstGeom>
          <a:noFill/>
          <a:ln w="412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657574" y="6581172"/>
            <a:ext cx="4820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Image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credit:</a:t>
            </a:r>
            <a:r>
              <a:rPr lang="zh-CN" altLang="en-US" sz="1200" dirty="0" smtClean="0"/>
              <a:t> </a:t>
            </a:r>
            <a:r>
              <a:rPr lang="en-US" sz="1200" dirty="0"/>
              <a:t>Stacked Attention Networks for Image Question Answering</a:t>
            </a:r>
          </a:p>
        </p:txBody>
      </p:sp>
    </p:spTree>
    <p:extLst>
      <p:ext uri="{BB962C8B-B14F-4D97-AF65-F5344CB8AC3E}">
        <p14:creationId xmlns:p14="http://schemas.microsoft.com/office/powerpoint/2010/main" val="354521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7676" y="1598245"/>
            <a:ext cx="8973841" cy="44039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574" y="6581172"/>
            <a:ext cx="4820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/>
              <a:t>Image</a:t>
            </a:r>
            <a:r>
              <a:rPr lang="zh-CN" altLang="en-US" sz="1200" dirty="0" smtClean="0"/>
              <a:t> </a:t>
            </a:r>
            <a:r>
              <a:rPr lang="en-US" altLang="zh-CN" sz="1200" dirty="0" smtClean="0"/>
              <a:t>credit:</a:t>
            </a:r>
            <a:r>
              <a:rPr lang="zh-CN" altLang="en-US" sz="1200" dirty="0" smtClean="0"/>
              <a:t> </a:t>
            </a:r>
            <a:r>
              <a:rPr lang="en-US" sz="1200" dirty="0"/>
              <a:t>Stacked Attention Networks for Image Question Answering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5477" y="523936"/>
            <a:ext cx="61364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Stacked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Attention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Network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(CVPR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2016)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1091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Papers I’ll Talk About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Deep Visual-Semantic Alignments for Generating Image Descriptions</a:t>
            </a:r>
          </a:p>
          <a:p>
            <a:pPr lvl="1"/>
            <a:r>
              <a:rPr lang="en-US" dirty="0" err="1" smtClean="0"/>
              <a:t>Karpathy</a:t>
            </a:r>
            <a:r>
              <a:rPr lang="en-US" dirty="0" smtClean="0"/>
              <a:t> &amp; </a:t>
            </a:r>
            <a:r>
              <a:rPr lang="en-US" dirty="0" err="1" smtClean="0"/>
              <a:t>Fei-Fei</a:t>
            </a:r>
            <a:r>
              <a:rPr lang="en-US" dirty="0" smtClean="0"/>
              <a:t> (Stanford), CVPR 2015</a:t>
            </a:r>
          </a:p>
          <a:p>
            <a:r>
              <a:rPr lang="en-US" dirty="0" smtClean="0"/>
              <a:t>Show and Tell: A Neural Image Caption Generator</a:t>
            </a:r>
          </a:p>
          <a:p>
            <a:pPr lvl="1"/>
            <a:r>
              <a:rPr lang="en-US" dirty="0" err="1" smtClean="0"/>
              <a:t>Vinyals</a:t>
            </a:r>
            <a:r>
              <a:rPr lang="en-US" dirty="0" smtClean="0"/>
              <a:t>, </a:t>
            </a:r>
            <a:r>
              <a:rPr lang="en-US" dirty="0" err="1" smtClean="0"/>
              <a:t>Toshev</a:t>
            </a:r>
            <a:r>
              <a:rPr lang="en-US" dirty="0" smtClean="0"/>
              <a:t>, </a:t>
            </a:r>
            <a:r>
              <a:rPr lang="en-US" dirty="0" err="1" smtClean="0"/>
              <a:t>Bengio</a:t>
            </a:r>
            <a:r>
              <a:rPr lang="en-US" dirty="0" smtClean="0"/>
              <a:t>, </a:t>
            </a:r>
            <a:r>
              <a:rPr lang="en-US" dirty="0" err="1" smtClean="0"/>
              <a:t>Erhan</a:t>
            </a:r>
            <a:r>
              <a:rPr lang="en-US" dirty="0" smtClean="0"/>
              <a:t> (Google), CVPR 2015</a:t>
            </a:r>
          </a:p>
          <a:p>
            <a:r>
              <a:rPr lang="en-US" dirty="0" smtClean="0"/>
              <a:t>Deep Captioning with Multimodal Recurrent Nets</a:t>
            </a:r>
          </a:p>
          <a:p>
            <a:pPr lvl="1"/>
            <a:r>
              <a:rPr lang="en-US" dirty="0" smtClean="0"/>
              <a:t>Mao, Xu, Yang, Wang, </a:t>
            </a:r>
            <a:r>
              <a:rPr lang="en-US" dirty="0" err="1" smtClean="0"/>
              <a:t>Yuille</a:t>
            </a:r>
            <a:r>
              <a:rPr lang="en-US" dirty="0" smtClean="0"/>
              <a:t> (UCLA, Baidu), ICLR 2015</a:t>
            </a:r>
          </a:p>
        </p:txBody>
      </p:sp>
    </p:spTree>
    <p:extLst>
      <p:ext uri="{BB962C8B-B14F-4D97-AF65-F5344CB8AC3E}">
        <p14:creationId xmlns:p14="http://schemas.microsoft.com/office/powerpoint/2010/main" val="60651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80568" y="961294"/>
            <a:ext cx="4395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Q: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about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question?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18028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80568" y="961294"/>
            <a:ext cx="4395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Q: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about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question?</a:t>
            </a:r>
            <a:endParaRPr lang="en-US" sz="3200" dirty="0"/>
          </a:p>
        </p:txBody>
      </p:sp>
      <p:pic>
        <p:nvPicPr>
          <p:cNvPr id="3" name="Picture 2" descr="9507522483_bcc318b3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750" y="1524000"/>
            <a:ext cx="5323353" cy="355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2944" y="2476331"/>
            <a:ext cx="4721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      </a:t>
            </a:r>
            <a:r>
              <a:rPr lang="en-US" altLang="zh-CN" sz="2400" dirty="0"/>
              <a:t>                         </a:t>
            </a:r>
            <a:r>
              <a:rPr lang="en-US" altLang="zh-CN" sz="2400" dirty="0" smtClean="0"/>
              <a:t>  are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image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?</a:t>
            </a:r>
            <a:r>
              <a:rPr lang="zh-CN" altLang="en-US" sz="2400" dirty="0" smtClean="0"/>
              <a:t>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72944" y="3508375"/>
            <a:ext cx="4910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                                 can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you</a:t>
            </a:r>
            <a:r>
              <a:rPr lang="zh-CN" altLang="en-US" sz="2400" dirty="0"/>
              <a:t> </a:t>
            </a:r>
            <a:r>
              <a:rPr lang="en-US" altLang="zh-CN" sz="2400" dirty="0"/>
              <a:t>see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this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image?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772944" y="3524250"/>
            <a:ext cx="2387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how</a:t>
            </a:r>
            <a:r>
              <a:rPr lang="zh-CN" altLang="en-US" sz="2400" dirty="0"/>
              <a:t> </a:t>
            </a:r>
            <a:r>
              <a:rPr lang="en-US" altLang="zh-CN" sz="2400" dirty="0"/>
              <a:t>many</a:t>
            </a:r>
            <a:r>
              <a:rPr lang="zh-CN" altLang="en-US" sz="2400" dirty="0"/>
              <a:t> </a:t>
            </a:r>
            <a:r>
              <a:rPr lang="en-US" altLang="zh-CN" sz="2400" dirty="0"/>
              <a:t>horses</a:t>
            </a:r>
            <a:r>
              <a:rPr lang="zh-CN" altLang="en-US" sz="2400" dirty="0"/>
              <a:t> 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772944" y="2487293"/>
            <a:ext cx="23873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/>
              <a:t>how</a:t>
            </a:r>
            <a:r>
              <a:rPr lang="zh-CN" altLang="en-US" sz="2400" dirty="0"/>
              <a:t> </a:t>
            </a:r>
            <a:r>
              <a:rPr lang="en-US" altLang="zh-CN" sz="2400" dirty="0"/>
              <a:t>many</a:t>
            </a:r>
            <a:r>
              <a:rPr lang="zh-CN" altLang="en-US" sz="2400" dirty="0"/>
              <a:t> </a:t>
            </a:r>
            <a:r>
              <a:rPr lang="en-US" altLang="zh-CN" sz="2400" dirty="0"/>
              <a:t>horses</a:t>
            </a:r>
            <a:r>
              <a:rPr lang="zh-CN" altLang="en-US" sz="2400" dirty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519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80568" y="961294"/>
            <a:ext cx="4395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Q: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about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question?</a:t>
            </a:r>
            <a:endParaRPr lang="en-US" sz="3200" dirty="0"/>
          </a:p>
        </p:txBody>
      </p:sp>
      <p:pic>
        <p:nvPicPr>
          <p:cNvPr id="3" name="Picture 2" descr="9507522483_bcc318b3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750" y="1524000"/>
            <a:ext cx="5323353" cy="355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2944" y="2476331"/>
            <a:ext cx="4721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      </a:t>
            </a:r>
            <a:r>
              <a:rPr lang="en-US" altLang="zh-CN" sz="2400" dirty="0"/>
              <a:t>                         </a:t>
            </a:r>
            <a:r>
              <a:rPr lang="en-US" altLang="zh-CN" sz="2400" dirty="0" smtClean="0"/>
              <a:t>  are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image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?</a:t>
            </a:r>
            <a:r>
              <a:rPr lang="zh-CN" altLang="en-US" sz="2400" dirty="0" smtClean="0"/>
              <a:t>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72944" y="3508375"/>
            <a:ext cx="4910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                                 can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you</a:t>
            </a:r>
            <a:r>
              <a:rPr lang="zh-CN" altLang="en-US" sz="2400" dirty="0"/>
              <a:t> </a:t>
            </a:r>
            <a:r>
              <a:rPr lang="en-US" altLang="zh-CN" sz="2400" dirty="0"/>
              <a:t>see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this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image?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772944" y="3524250"/>
            <a:ext cx="2442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how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many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horses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2944" y="2487293"/>
            <a:ext cx="2442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how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many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horses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292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80568" y="961294"/>
            <a:ext cx="4395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Q: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about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question?</a:t>
            </a:r>
            <a:endParaRPr lang="en-US" sz="3200" dirty="0"/>
          </a:p>
        </p:txBody>
      </p:sp>
      <p:pic>
        <p:nvPicPr>
          <p:cNvPr id="3" name="Picture 2" descr="9507522483_bcc318b38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3750" y="1524000"/>
            <a:ext cx="5323353" cy="3556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72944" y="2476331"/>
            <a:ext cx="4721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/>
              <a:t>      </a:t>
            </a:r>
            <a:r>
              <a:rPr lang="en-US" altLang="zh-CN" sz="2400" dirty="0"/>
              <a:t>                         </a:t>
            </a:r>
            <a:r>
              <a:rPr lang="en-US" altLang="zh-CN" sz="2400" dirty="0" smtClean="0"/>
              <a:t>  are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the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image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?</a:t>
            </a:r>
            <a:r>
              <a:rPr lang="zh-CN" altLang="en-US" sz="2400" dirty="0" smtClean="0"/>
              <a:t> 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772944" y="3508375"/>
            <a:ext cx="49103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/>
              <a:t>                                 can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you</a:t>
            </a:r>
            <a:r>
              <a:rPr lang="zh-CN" altLang="en-US" sz="2400" dirty="0"/>
              <a:t> </a:t>
            </a:r>
            <a:r>
              <a:rPr lang="en-US" altLang="zh-CN" sz="2400" dirty="0"/>
              <a:t>see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 smtClean="0"/>
              <a:t>this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image?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772944" y="3524250"/>
            <a:ext cx="2442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how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many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horses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72944" y="2487293"/>
            <a:ext cx="24428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</a:rPr>
              <a:t>how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many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r>
              <a:rPr lang="en-US" altLang="zh-CN" sz="2400" dirty="0">
                <a:solidFill>
                  <a:srgbClr val="FF0000"/>
                </a:solidFill>
              </a:rPr>
              <a:t>horses</a:t>
            </a:r>
            <a:r>
              <a:rPr lang="zh-CN" altLang="en-US" sz="2400" dirty="0">
                <a:solidFill>
                  <a:srgbClr val="FF0000"/>
                </a:solidFill>
              </a:rPr>
              <a:t>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0568" y="4879945"/>
            <a:ext cx="52036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Hint: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Can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we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do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attention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on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question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as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well?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839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0568" y="961294"/>
            <a:ext cx="4395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Q: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about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question?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8875" y="1840175"/>
            <a:ext cx="3550140" cy="35266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0568" y="2930769"/>
            <a:ext cx="488621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are sitting in the basket on a bicycle?</a:t>
            </a:r>
          </a:p>
        </p:txBody>
      </p:sp>
    </p:spTree>
    <p:extLst>
      <p:ext uri="{BB962C8B-B14F-4D97-AF65-F5344CB8AC3E}">
        <p14:creationId xmlns:p14="http://schemas.microsoft.com/office/powerpoint/2010/main" val="267187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0568" y="961294"/>
            <a:ext cx="4395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Q: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about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question?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8875" y="1840175"/>
            <a:ext cx="3550140" cy="35266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77120" y="1840175"/>
            <a:ext cx="198866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</a:t>
            </a:r>
            <a:endParaRPr lang="en-US" sz="2800" dirty="0" smtClean="0"/>
          </a:p>
          <a:p>
            <a:r>
              <a:rPr lang="en-US" sz="2800" dirty="0" smtClean="0"/>
              <a:t>are </a:t>
            </a:r>
          </a:p>
          <a:p>
            <a:r>
              <a:rPr lang="en-US" sz="2800" dirty="0" smtClean="0"/>
              <a:t>sitting </a:t>
            </a:r>
          </a:p>
          <a:p>
            <a:r>
              <a:rPr lang="en-US" sz="2800" dirty="0" smtClean="0"/>
              <a:t>in </a:t>
            </a:r>
          </a:p>
          <a:p>
            <a:r>
              <a:rPr lang="en-US" sz="2800" dirty="0" smtClean="0"/>
              <a:t>the </a:t>
            </a:r>
          </a:p>
          <a:p>
            <a:r>
              <a:rPr lang="en-US" sz="2800" dirty="0" smtClean="0"/>
              <a:t>basket </a:t>
            </a:r>
          </a:p>
          <a:p>
            <a:r>
              <a:rPr lang="en-US" sz="2800" dirty="0" smtClean="0"/>
              <a:t>on </a:t>
            </a:r>
          </a:p>
          <a:p>
            <a:r>
              <a:rPr lang="en-US" sz="2800" dirty="0" smtClean="0"/>
              <a:t>a </a:t>
            </a:r>
          </a:p>
          <a:p>
            <a:r>
              <a:rPr lang="en-US" sz="2800" dirty="0" smtClean="0"/>
              <a:t>Bicycle</a:t>
            </a:r>
          </a:p>
          <a:p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677120" y="5343422"/>
            <a:ext cx="1191495" cy="377440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374670" y="4040777"/>
            <a:ext cx="2011977" cy="1444096"/>
          </a:xfrm>
          <a:prstGeom prst="ellipse">
            <a:avLst/>
          </a:prstGeom>
          <a:noFill/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2" idx="3"/>
          </p:cNvCxnSpPr>
          <p:nvPr/>
        </p:nvCxnSpPr>
        <p:spPr>
          <a:xfrm flipV="1">
            <a:off x="3868615" y="4762825"/>
            <a:ext cx="4506055" cy="76931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677119" y="4068787"/>
            <a:ext cx="1191495" cy="377440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374670" y="3102946"/>
            <a:ext cx="1589944" cy="129885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9" idx="3"/>
            <a:endCxn id="10" idx="2"/>
          </p:cNvCxnSpPr>
          <p:nvPr/>
        </p:nvCxnSpPr>
        <p:spPr>
          <a:xfrm flipV="1">
            <a:off x="3868614" y="3752374"/>
            <a:ext cx="4506056" cy="50513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15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0568" y="961294"/>
            <a:ext cx="4395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Q: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about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question?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8875" y="1840175"/>
            <a:ext cx="3550140" cy="35266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77120" y="1840175"/>
            <a:ext cx="198866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</a:t>
            </a:r>
            <a:endParaRPr lang="en-US" sz="2800" dirty="0" smtClean="0"/>
          </a:p>
          <a:p>
            <a:r>
              <a:rPr lang="en-US" sz="2800" dirty="0" smtClean="0"/>
              <a:t>are </a:t>
            </a:r>
          </a:p>
          <a:p>
            <a:r>
              <a:rPr lang="en-US" sz="2800" dirty="0" smtClean="0"/>
              <a:t>sitting </a:t>
            </a:r>
          </a:p>
          <a:p>
            <a:r>
              <a:rPr lang="en-US" sz="2800" dirty="0" smtClean="0"/>
              <a:t>in </a:t>
            </a:r>
          </a:p>
          <a:p>
            <a:r>
              <a:rPr lang="en-US" sz="2800" dirty="0" smtClean="0"/>
              <a:t>the </a:t>
            </a:r>
          </a:p>
          <a:p>
            <a:r>
              <a:rPr lang="en-US" sz="2800" dirty="0" smtClean="0"/>
              <a:t>basket </a:t>
            </a:r>
          </a:p>
          <a:p>
            <a:r>
              <a:rPr lang="en-US" sz="2800" dirty="0" smtClean="0"/>
              <a:t>on </a:t>
            </a:r>
          </a:p>
          <a:p>
            <a:r>
              <a:rPr lang="en-US" sz="2800" dirty="0" smtClean="0"/>
              <a:t>a </a:t>
            </a:r>
          </a:p>
          <a:p>
            <a:r>
              <a:rPr lang="en-US" sz="2800" dirty="0" smtClean="0"/>
              <a:t>Bicycle</a:t>
            </a:r>
          </a:p>
          <a:p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677120" y="4573920"/>
            <a:ext cx="1191495" cy="1146942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374670" y="2602523"/>
            <a:ext cx="2176099" cy="1871898"/>
          </a:xfrm>
          <a:prstGeom prst="ellipse">
            <a:avLst/>
          </a:prstGeom>
          <a:noFill/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2" idx="3"/>
          </p:cNvCxnSpPr>
          <p:nvPr/>
        </p:nvCxnSpPr>
        <p:spPr>
          <a:xfrm flipV="1">
            <a:off x="3868615" y="3458268"/>
            <a:ext cx="4506055" cy="16891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677119" y="3282462"/>
            <a:ext cx="1191495" cy="11637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374670" y="3102946"/>
            <a:ext cx="1589944" cy="129885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9" idx="3"/>
            <a:endCxn id="10" idx="2"/>
          </p:cNvCxnSpPr>
          <p:nvPr/>
        </p:nvCxnSpPr>
        <p:spPr>
          <a:xfrm flipV="1">
            <a:off x="3868614" y="3752374"/>
            <a:ext cx="4506056" cy="1119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255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0568" y="961294"/>
            <a:ext cx="4395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/>
              <a:t>Q: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What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about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question?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8875" y="1840175"/>
            <a:ext cx="3550140" cy="35266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77120" y="1840175"/>
            <a:ext cx="198866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What </a:t>
            </a:r>
            <a:endParaRPr lang="en-US" sz="2800" dirty="0" smtClean="0"/>
          </a:p>
          <a:p>
            <a:r>
              <a:rPr lang="en-US" sz="2800" dirty="0" smtClean="0"/>
              <a:t>are </a:t>
            </a:r>
          </a:p>
          <a:p>
            <a:r>
              <a:rPr lang="en-US" sz="2800" dirty="0" smtClean="0"/>
              <a:t>sitting </a:t>
            </a:r>
          </a:p>
          <a:p>
            <a:r>
              <a:rPr lang="en-US" sz="2800" dirty="0" smtClean="0"/>
              <a:t>in </a:t>
            </a:r>
          </a:p>
          <a:p>
            <a:r>
              <a:rPr lang="en-US" sz="2800" dirty="0" smtClean="0"/>
              <a:t>the </a:t>
            </a:r>
          </a:p>
          <a:p>
            <a:r>
              <a:rPr lang="en-US" sz="2800" dirty="0" smtClean="0"/>
              <a:t>basket </a:t>
            </a:r>
          </a:p>
          <a:p>
            <a:r>
              <a:rPr lang="en-US" sz="2800" dirty="0" smtClean="0"/>
              <a:t>on </a:t>
            </a:r>
          </a:p>
          <a:p>
            <a:r>
              <a:rPr lang="en-US" sz="2800" dirty="0" smtClean="0"/>
              <a:t>a </a:t>
            </a:r>
          </a:p>
          <a:p>
            <a:r>
              <a:rPr lang="en-US" sz="2800" dirty="0" smtClean="0"/>
              <a:t>Bicycle</a:t>
            </a:r>
          </a:p>
          <a:p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2" name="Rectangle 1"/>
          <p:cNvSpPr/>
          <p:nvPr/>
        </p:nvSpPr>
        <p:spPr>
          <a:xfrm>
            <a:off x="2677120" y="4573920"/>
            <a:ext cx="1191495" cy="1146942"/>
          </a:xfrm>
          <a:prstGeom prst="rect">
            <a:avLst/>
          </a:prstGeom>
          <a:noFill/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374670" y="2602523"/>
            <a:ext cx="2176099" cy="1871898"/>
          </a:xfrm>
          <a:prstGeom prst="ellipse">
            <a:avLst/>
          </a:prstGeom>
          <a:noFill/>
          <a:ln w="412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>
            <a:stCxn id="2" idx="3"/>
          </p:cNvCxnSpPr>
          <p:nvPr/>
        </p:nvCxnSpPr>
        <p:spPr>
          <a:xfrm flipV="1">
            <a:off x="3868615" y="3458268"/>
            <a:ext cx="4506055" cy="168912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677119" y="3282462"/>
            <a:ext cx="1191495" cy="116376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374670" y="3102946"/>
            <a:ext cx="1589944" cy="1298855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9" idx="3"/>
            <a:endCxn id="10" idx="2"/>
          </p:cNvCxnSpPr>
          <p:nvPr/>
        </p:nvCxnSpPr>
        <p:spPr>
          <a:xfrm flipV="1">
            <a:off x="3868614" y="3752374"/>
            <a:ext cx="4506056" cy="1119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17973" y="6064320"/>
            <a:ext cx="607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Hint: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Can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we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use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the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compositionality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of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the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question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?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 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09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681" y="1414343"/>
            <a:ext cx="3958169" cy="28761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78254" y="4693174"/>
            <a:ext cx="49110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Q: what is the color of the bird?</a:t>
            </a:r>
            <a:endParaRPr lang="en-US" sz="2800" b="1" dirty="0"/>
          </a:p>
        </p:txBody>
      </p:sp>
      <p:grpSp>
        <p:nvGrpSpPr>
          <p:cNvPr id="20" name="Group 19"/>
          <p:cNvGrpSpPr/>
          <p:nvPr/>
        </p:nvGrpSpPr>
        <p:grpSpPr>
          <a:xfrm>
            <a:off x="9064292" y="2813161"/>
            <a:ext cx="606256" cy="575497"/>
            <a:chOff x="9093446" y="2855883"/>
            <a:chExt cx="606256" cy="575497"/>
          </a:xfrm>
        </p:grpSpPr>
        <p:sp>
          <p:nvSpPr>
            <p:cNvPr id="21" name="Trapezoid 20"/>
            <p:cNvSpPr/>
            <p:nvPr/>
          </p:nvSpPr>
          <p:spPr>
            <a:xfrm rot="16200000">
              <a:off x="9108826" y="2916897"/>
              <a:ext cx="575497" cy="453469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093446" y="2958966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CNN</a:t>
              </a:r>
              <a:endParaRPr lang="en-US" dirty="0"/>
            </a:p>
          </p:txBody>
        </p:sp>
      </p:grpSp>
      <p:sp>
        <p:nvSpPr>
          <p:cNvPr id="23" name="Down Arrow 22"/>
          <p:cNvSpPr/>
          <p:nvPr/>
        </p:nvSpPr>
        <p:spPr>
          <a:xfrm rot="16200000" flipV="1">
            <a:off x="9701195" y="2966179"/>
            <a:ext cx="269507" cy="330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 rot="18016120" flipV="1">
            <a:off x="8604977" y="2253029"/>
            <a:ext cx="269507" cy="433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Down Arrow 24"/>
          <p:cNvSpPr/>
          <p:nvPr/>
        </p:nvSpPr>
        <p:spPr>
          <a:xfrm rot="16200000" flipV="1">
            <a:off x="8586272" y="2884342"/>
            <a:ext cx="269507" cy="433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Down Arrow 25"/>
          <p:cNvSpPr/>
          <p:nvPr/>
        </p:nvSpPr>
        <p:spPr>
          <a:xfrm rot="13821351" flipV="1">
            <a:off x="8636578" y="3537511"/>
            <a:ext cx="269507" cy="433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221593" y="3809329"/>
            <a:ext cx="3216386" cy="11205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20636" y="2579213"/>
            <a:ext cx="3216386" cy="11205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5220636" y="1349097"/>
            <a:ext cx="3216386" cy="1120500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/>
          <p:cNvSpPr/>
          <p:nvPr/>
        </p:nvSpPr>
        <p:spPr>
          <a:xfrm flipV="1">
            <a:off x="564336" y="5085031"/>
            <a:ext cx="269507" cy="433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  <p:sp>
        <p:nvSpPr>
          <p:cNvPr id="31" name="Rectangle 30"/>
          <p:cNvSpPr/>
          <p:nvPr/>
        </p:nvSpPr>
        <p:spPr>
          <a:xfrm>
            <a:off x="1267836" y="4532538"/>
            <a:ext cx="33214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is</a:t>
            </a:r>
            <a:endParaRPr lang="en-US" sz="1600" dirty="0"/>
          </a:p>
        </p:txBody>
      </p:sp>
      <p:sp>
        <p:nvSpPr>
          <p:cNvPr id="32" name="Rectangle 31"/>
          <p:cNvSpPr/>
          <p:nvPr/>
        </p:nvSpPr>
        <p:spPr>
          <a:xfrm>
            <a:off x="3277322" y="4532538"/>
            <a:ext cx="50366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the</a:t>
            </a:r>
            <a:endParaRPr lang="en-US" sz="1600" dirty="0"/>
          </a:p>
        </p:txBody>
      </p:sp>
      <p:sp>
        <p:nvSpPr>
          <p:cNvPr id="33" name="Rectangle 32"/>
          <p:cNvSpPr/>
          <p:nvPr/>
        </p:nvSpPr>
        <p:spPr>
          <a:xfrm>
            <a:off x="2167582" y="4532538"/>
            <a:ext cx="664669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color</a:t>
            </a:r>
            <a:endParaRPr lang="en-US" sz="1600" dirty="0"/>
          </a:p>
        </p:txBody>
      </p:sp>
      <p:sp>
        <p:nvSpPr>
          <p:cNvPr id="34" name="Rectangle 33"/>
          <p:cNvSpPr/>
          <p:nvPr/>
        </p:nvSpPr>
        <p:spPr>
          <a:xfrm>
            <a:off x="2864221" y="4532538"/>
            <a:ext cx="381836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smtClean="0"/>
              <a:t>of</a:t>
            </a:r>
            <a:endParaRPr lang="en-US" sz="1600" dirty="0"/>
          </a:p>
        </p:txBody>
      </p:sp>
      <p:sp>
        <p:nvSpPr>
          <p:cNvPr id="35" name="Rectangle 34"/>
          <p:cNvSpPr/>
          <p:nvPr/>
        </p:nvSpPr>
        <p:spPr>
          <a:xfrm>
            <a:off x="1631948" y="4532538"/>
            <a:ext cx="50366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the</a:t>
            </a:r>
            <a:endParaRPr lang="en-US" sz="1600" dirty="0"/>
          </a:p>
        </p:txBody>
      </p:sp>
      <p:sp>
        <p:nvSpPr>
          <p:cNvPr id="36" name="Rectangle 35"/>
          <p:cNvSpPr/>
          <p:nvPr/>
        </p:nvSpPr>
        <p:spPr>
          <a:xfrm>
            <a:off x="3812251" y="4532538"/>
            <a:ext cx="56663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bird</a:t>
            </a:r>
            <a:endParaRPr lang="en-US" sz="1600" dirty="0"/>
          </a:p>
        </p:txBody>
      </p:sp>
      <p:sp>
        <p:nvSpPr>
          <p:cNvPr id="37" name="Rectangle 36"/>
          <p:cNvSpPr/>
          <p:nvPr/>
        </p:nvSpPr>
        <p:spPr>
          <a:xfrm>
            <a:off x="4410146" y="4532538"/>
            <a:ext cx="292068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?</a:t>
            </a:r>
            <a:endParaRPr lang="en-US" sz="1600" dirty="0"/>
          </a:p>
        </p:txBody>
      </p:sp>
      <p:sp>
        <p:nvSpPr>
          <p:cNvPr id="38" name="Rectangle 37"/>
          <p:cNvSpPr/>
          <p:nvPr/>
        </p:nvSpPr>
        <p:spPr>
          <a:xfrm>
            <a:off x="564336" y="4532538"/>
            <a:ext cx="671530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what</a:t>
            </a:r>
            <a:endParaRPr lang="en-US" sz="1600" dirty="0"/>
          </a:p>
        </p:txBody>
      </p:sp>
      <p:sp>
        <p:nvSpPr>
          <p:cNvPr id="39" name="Down Arrow 38"/>
          <p:cNvSpPr/>
          <p:nvPr/>
        </p:nvSpPr>
        <p:spPr>
          <a:xfrm flipV="1">
            <a:off x="558423" y="3791252"/>
            <a:ext cx="269507" cy="433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279064" y="3022941"/>
            <a:ext cx="33214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is</a:t>
            </a:r>
            <a:endParaRPr lang="en-US" sz="1600" dirty="0"/>
          </a:p>
        </p:txBody>
      </p:sp>
      <p:sp>
        <p:nvSpPr>
          <p:cNvPr id="41" name="Rectangle 40"/>
          <p:cNvSpPr/>
          <p:nvPr/>
        </p:nvSpPr>
        <p:spPr>
          <a:xfrm>
            <a:off x="3289279" y="3019326"/>
            <a:ext cx="468398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the</a:t>
            </a:r>
            <a:endParaRPr lang="en-US" sz="1600" dirty="0"/>
          </a:p>
        </p:txBody>
      </p:sp>
      <p:sp>
        <p:nvSpPr>
          <p:cNvPr id="42" name="Rectangle 41"/>
          <p:cNvSpPr/>
          <p:nvPr/>
        </p:nvSpPr>
        <p:spPr>
          <a:xfrm>
            <a:off x="2178586" y="2742327"/>
            <a:ext cx="664669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/>
              <a:t>the</a:t>
            </a:r>
          </a:p>
          <a:p>
            <a:pPr algn="ctr"/>
            <a:r>
              <a:rPr lang="en-US" sz="1600" b="1" dirty="0"/>
              <a:t>c</a:t>
            </a:r>
            <a:r>
              <a:rPr lang="en-US" sz="1600" b="1" dirty="0" smtClean="0"/>
              <a:t>olor</a:t>
            </a:r>
          </a:p>
          <a:p>
            <a:pPr algn="ctr"/>
            <a:r>
              <a:rPr lang="en-US" sz="1600" b="1" dirty="0" smtClean="0"/>
              <a:t>of</a:t>
            </a:r>
            <a:endParaRPr lang="en-US" sz="1600" dirty="0"/>
          </a:p>
        </p:txBody>
      </p:sp>
      <p:sp>
        <p:nvSpPr>
          <p:cNvPr id="43" name="Rectangle 42"/>
          <p:cNvSpPr/>
          <p:nvPr/>
        </p:nvSpPr>
        <p:spPr>
          <a:xfrm>
            <a:off x="2875449" y="3019326"/>
            <a:ext cx="381836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of</a:t>
            </a:r>
            <a:endParaRPr lang="en-US" sz="1600" dirty="0"/>
          </a:p>
        </p:txBody>
      </p:sp>
      <p:sp>
        <p:nvSpPr>
          <p:cNvPr id="44" name="Rectangle 43"/>
          <p:cNvSpPr/>
          <p:nvPr/>
        </p:nvSpPr>
        <p:spPr>
          <a:xfrm>
            <a:off x="1643064" y="3019326"/>
            <a:ext cx="503664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the</a:t>
            </a:r>
            <a:endParaRPr lang="en-US" dirty="0"/>
          </a:p>
        </p:txBody>
      </p:sp>
      <p:sp>
        <p:nvSpPr>
          <p:cNvPr id="45" name="Rectangle 44"/>
          <p:cNvSpPr/>
          <p:nvPr/>
        </p:nvSpPr>
        <p:spPr>
          <a:xfrm>
            <a:off x="3821329" y="3019326"/>
            <a:ext cx="526876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bird</a:t>
            </a:r>
            <a:endParaRPr lang="en-US" sz="1600" dirty="0"/>
          </a:p>
        </p:txBody>
      </p:sp>
      <p:sp>
        <p:nvSpPr>
          <p:cNvPr id="46" name="Rectangle 45"/>
          <p:cNvSpPr/>
          <p:nvPr/>
        </p:nvSpPr>
        <p:spPr>
          <a:xfrm>
            <a:off x="4410146" y="3019326"/>
            <a:ext cx="279244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?</a:t>
            </a:r>
            <a:endParaRPr lang="en-US" sz="1600" dirty="0"/>
          </a:p>
        </p:txBody>
      </p:sp>
      <p:sp>
        <p:nvSpPr>
          <p:cNvPr id="47" name="Rectangle 46"/>
          <p:cNvSpPr/>
          <p:nvPr/>
        </p:nvSpPr>
        <p:spPr>
          <a:xfrm>
            <a:off x="556273" y="2880827"/>
            <a:ext cx="710003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What</a:t>
            </a:r>
          </a:p>
          <a:p>
            <a:pPr algn="ctr"/>
            <a:r>
              <a:rPr lang="en-US" sz="1600" b="1" dirty="0" smtClean="0"/>
              <a:t>is</a:t>
            </a:r>
            <a:endParaRPr lang="en-US" sz="1600" dirty="0"/>
          </a:p>
        </p:txBody>
      </p:sp>
      <p:cxnSp>
        <p:nvCxnSpPr>
          <p:cNvPr id="48" name="Straight Connector 47"/>
          <p:cNvCxnSpPr/>
          <p:nvPr/>
        </p:nvCxnSpPr>
        <p:spPr>
          <a:xfrm flipV="1">
            <a:off x="900101" y="3527158"/>
            <a:ext cx="11174" cy="100538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911275" y="3527158"/>
            <a:ext cx="522632" cy="100538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4095566" y="3357880"/>
            <a:ext cx="454202" cy="117465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1883780" y="3388658"/>
            <a:ext cx="11116" cy="114388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1883780" y="3665657"/>
            <a:ext cx="627141" cy="86688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2499917" y="3665657"/>
            <a:ext cx="11004" cy="86688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H="1" flipV="1">
            <a:off x="2510921" y="3665657"/>
            <a:ext cx="544218" cy="866881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V="1">
            <a:off x="3055139" y="3388658"/>
            <a:ext cx="11228" cy="114388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V="1">
            <a:off x="3529154" y="3388658"/>
            <a:ext cx="11957" cy="114388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4095566" y="3388658"/>
            <a:ext cx="9078" cy="114388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4556180" y="3388658"/>
            <a:ext cx="0" cy="114388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Down Arrow 64"/>
          <p:cNvSpPr/>
          <p:nvPr/>
        </p:nvSpPr>
        <p:spPr>
          <a:xfrm flipV="1">
            <a:off x="564336" y="2224516"/>
            <a:ext cx="269507" cy="433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64336" y="1612641"/>
            <a:ext cx="3973845" cy="33855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1600" b="1" dirty="0" smtClean="0"/>
              <a:t>What     is     the     color    of     the     bird     ?</a:t>
            </a:r>
            <a:endParaRPr lang="en-US" sz="1600" b="1" dirty="0"/>
          </a:p>
        </p:txBody>
      </p:sp>
      <p:sp>
        <p:nvSpPr>
          <p:cNvPr id="67" name="Down Arrow 66"/>
          <p:cNvSpPr/>
          <p:nvPr/>
        </p:nvSpPr>
        <p:spPr>
          <a:xfrm rot="5400000" flipV="1">
            <a:off x="4800439" y="2972034"/>
            <a:ext cx="269507" cy="433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Down Arrow 67"/>
          <p:cNvSpPr/>
          <p:nvPr/>
        </p:nvSpPr>
        <p:spPr>
          <a:xfrm rot="5400000" flipV="1">
            <a:off x="4825655" y="4500635"/>
            <a:ext cx="269507" cy="433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Down Arrow 68"/>
          <p:cNvSpPr/>
          <p:nvPr/>
        </p:nvSpPr>
        <p:spPr>
          <a:xfrm rot="5400000" flipV="1">
            <a:off x="4786480" y="1558025"/>
            <a:ext cx="269507" cy="4331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997" y="3834917"/>
            <a:ext cx="1459936" cy="106070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434" y="2601226"/>
            <a:ext cx="1459936" cy="106070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997" y="1378994"/>
            <a:ext cx="1449373" cy="1060705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7121" y="4224389"/>
            <a:ext cx="1674843" cy="35624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4750" y="2957878"/>
            <a:ext cx="1697215" cy="397851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2944" y="1709236"/>
            <a:ext cx="1660825" cy="402025"/>
          </a:xfrm>
          <a:prstGeom prst="rect">
            <a:avLst/>
          </a:prstGeom>
        </p:spPr>
      </p:pic>
      <p:sp>
        <p:nvSpPr>
          <p:cNvPr id="76" name="Up Arrow 75"/>
          <p:cNvSpPr/>
          <p:nvPr/>
        </p:nvSpPr>
        <p:spPr>
          <a:xfrm>
            <a:off x="6659377" y="3623360"/>
            <a:ext cx="338904" cy="2220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sp>
        <p:nvSpPr>
          <p:cNvPr id="77" name="Up Arrow 76"/>
          <p:cNvSpPr/>
          <p:nvPr/>
        </p:nvSpPr>
        <p:spPr>
          <a:xfrm>
            <a:off x="6659377" y="2413372"/>
            <a:ext cx="338904" cy="2220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sp>
        <p:nvSpPr>
          <p:cNvPr id="78" name="Up Arrow 77"/>
          <p:cNvSpPr/>
          <p:nvPr/>
        </p:nvSpPr>
        <p:spPr>
          <a:xfrm>
            <a:off x="6661261" y="1164730"/>
            <a:ext cx="338904" cy="22206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/>
          </a:p>
        </p:txBody>
      </p:sp>
      <p:sp>
        <p:nvSpPr>
          <p:cNvPr id="79" name="TextBox 78"/>
          <p:cNvSpPr txBox="1"/>
          <p:nvPr/>
        </p:nvSpPr>
        <p:spPr>
          <a:xfrm>
            <a:off x="6062561" y="740291"/>
            <a:ext cx="1532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Answer: white</a:t>
            </a:r>
            <a:endParaRPr lang="en-US" dirty="0"/>
          </a:p>
        </p:txBody>
      </p:sp>
      <p:cxnSp>
        <p:nvCxnSpPr>
          <p:cNvPr id="58" name="Straight Connector 57"/>
          <p:cNvCxnSpPr/>
          <p:nvPr/>
        </p:nvCxnSpPr>
        <p:spPr>
          <a:xfrm>
            <a:off x="614947" y="788737"/>
            <a:ext cx="1098884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591501" y="265517"/>
            <a:ext cx="3521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err="1" smtClean="0"/>
              <a:t>HieCoAttn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(NIPS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2016)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2979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74 -0.0125 L -0.31315 0.13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27" y="75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75000" y="7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43 0.03727 L 0.36107 0.04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18" y="20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00"/>
                            </p:stCondLst>
                            <p:childTnLst>
                              <p:par>
                                <p:cTn id="18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500"/>
                            </p:stCondLst>
                            <p:childTnLst>
                              <p:par>
                                <p:cTn id="1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6" grpId="0" animBg="1"/>
      <p:bldP spid="77" grpId="0" animBg="1"/>
      <p:bldP spid="78" grpId="0" animBg="1"/>
      <p:bldP spid="7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0" y="304797"/>
            <a:ext cx="12076705" cy="611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80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Papers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Kiros</a:t>
            </a:r>
            <a:r>
              <a:rPr lang="en-US" dirty="0"/>
              <a:t>, Ryan, Salakhutdinov, </a:t>
            </a:r>
            <a:r>
              <a:rPr lang="en-US" dirty="0" err="1"/>
              <a:t>Ruslan</a:t>
            </a:r>
            <a:r>
              <a:rPr lang="en-US" dirty="0"/>
              <a:t>, and </a:t>
            </a:r>
            <a:r>
              <a:rPr lang="en-US" dirty="0" err="1"/>
              <a:t>Zemel</a:t>
            </a:r>
            <a:r>
              <a:rPr lang="en-US" dirty="0"/>
              <a:t>, Richard S. Unifying visual-semantic </a:t>
            </a:r>
            <a:r>
              <a:rPr lang="en-US" dirty="0" err="1"/>
              <a:t>embeddings</a:t>
            </a:r>
            <a:r>
              <a:rPr lang="en-US" dirty="0"/>
              <a:t> with multimodal neural language models. </a:t>
            </a:r>
            <a:r>
              <a:rPr lang="en-US" i="1" dirty="0" err="1"/>
              <a:t>arXiv</a:t>
            </a:r>
            <a:r>
              <a:rPr lang="en-US" i="1" dirty="0"/>
              <a:t> preprint arXiv:1411.2539</a:t>
            </a:r>
            <a:r>
              <a:rPr lang="en-US" dirty="0"/>
              <a:t>, 2014a. </a:t>
            </a:r>
            <a:endParaRPr lang="en-US" dirty="0" smtClean="0"/>
          </a:p>
          <a:p>
            <a:r>
              <a:rPr lang="en-US" dirty="0"/>
              <a:t>Donahue, Jeff, Hendricks, Lisa Anne, </a:t>
            </a:r>
            <a:r>
              <a:rPr lang="en-US" dirty="0" err="1"/>
              <a:t>Guadarrama</a:t>
            </a:r>
            <a:r>
              <a:rPr lang="en-US" dirty="0"/>
              <a:t>, Sergio, </a:t>
            </a:r>
            <a:r>
              <a:rPr lang="en-US" dirty="0" err="1"/>
              <a:t>Rohrbach</a:t>
            </a:r>
            <a:r>
              <a:rPr lang="en-US" dirty="0"/>
              <a:t>, Marcus, </a:t>
            </a:r>
            <a:r>
              <a:rPr lang="en-US" dirty="0" err="1"/>
              <a:t>Venugopalan</a:t>
            </a:r>
            <a:r>
              <a:rPr lang="en-US" dirty="0"/>
              <a:t>, </a:t>
            </a:r>
            <a:r>
              <a:rPr lang="en-US" dirty="0" err="1" smtClean="0"/>
              <a:t>Subhashini</a:t>
            </a:r>
            <a:r>
              <a:rPr lang="en-US" dirty="0"/>
              <a:t>, </a:t>
            </a:r>
            <a:r>
              <a:rPr lang="en-US" dirty="0" err="1"/>
              <a:t>Saenko</a:t>
            </a:r>
            <a:r>
              <a:rPr lang="en-US" dirty="0"/>
              <a:t>, Kate, and Darrell, Trevor. Long-term recurrent convolutional networks for visual recognition and description. </a:t>
            </a:r>
            <a:r>
              <a:rPr lang="en-US" i="1" dirty="0" err="1"/>
              <a:t>arXiv</a:t>
            </a:r>
            <a:r>
              <a:rPr lang="en-US" i="1" dirty="0"/>
              <a:t> preprint arXiv:1411.4389</a:t>
            </a:r>
            <a:r>
              <a:rPr lang="en-US" dirty="0"/>
              <a:t>, 2014. </a:t>
            </a:r>
            <a:endParaRPr lang="en-US" dirty="0" smtClean="0"/>
          </a:p>
          <a:p>
            <a:r>
              <a:rPr lang="en-US" dirty="0"/>
              <a:t>Fang, </a:t>
            </a:r>
            <a:r>
              <a:rPr lang="en-US" dirty="0" err="1"/>
              <a:t>Hao</a:t>
            </a:r>
            <a:r>
              <a:rPr lang="en-US" dirty="0"/>
              <a:t>, Gupta, </a:t>
            </a:r>
            <a:r>
              <a:rPr lang="en-US" dirty="0" err="1"/>
              <a:t>Saurabh</a:t>
            </a:r>
            <a:r>
              <a:rPr lang="en-US" dirty="0"/>
              <a:t>, </a:t>
            </a:r>
            <a:r>
              <a:rPr lang="en-US" dirty="0" err="1"/>
              <a:t>Iandola</a:t>
            </a:r>
            <a:r>
              <a:rPr lang="en-US" dirty="0"/>
              <a:t>, Forrest, </a:t>
            </a:r>
            <a:r>
              <a:rPr lang="en-US" dirty="0" err="1"/>
              <a:t>Srivastava</a:t>
            </a:r>
            <a:r>
              <a:rPr lang="en-US" dirty="0"/>
              <a:t>, </a:t>
            </a:r>
            <a:r>
              <a:rPr lang="en-US" dirty="0" err="1"/>
              <a:t>Rupesh</a:t>
            </a:r>
            <a:r>
              <a:rPr lang="en-US" dirty="0"/>
              <a:t>, Deng, Li, </a:t>
            </a:r>
            <a:r>
              <a:rPr lang="en-US" dirty="0" err="1" smtClean="0"/>
              <a:t>Dollár</a:t>
            </a:r>
            <a:r>
              <a:rPr lang="en-US" dirty="0"/>
              <a:t>, </a:t>
            </a:r>
            <a:r>
              <a:rPr lang="en-US" dirty="0" err="1"/>
              <a:t>Piotr</a:t>
            </a:r>
            <a:r>
              <a:rPr lang="en-US" dirty="0"/>
              <a:t>, </a:t>
            </a:r>
            <a:r>
              <a:rPr lang="en-US" dirty="0" err="1"/>
              <a:t>Gao</a:t>
            </a:r>
            <a:r>
              <a:rPr lang="en-US" dirty="0"/>
              <a:t>, </a:t>
            </a:r>
            <a:r>
              <a:rPr lang="en-US" dirty="0" err="1"/>
              <a:t>Jianfeng</a:t>
            </a:r>
            <a:r>
              <a:rPr lang="en-US" dirty="0"/>
              <a:t>, He, </a:t>
            </a:r>
            <a:r>
              <a:rPr lang="en-US" dirty="0" err="1"/>
              <a:t>Xiaodong</a:t>
            </a:r>
            <a:r>
              <a:rPr lang="en-US" dirty="0"/>
              <a:t>, Mitchell, Margaret, Platt, John, et al. From captions to visual concepts and back. </a:t>
            </a:r>
            <a:r>
              <a:rPr lang="en-US" i="1" dirty="0" err="1"/>
              <a:t>arXiv</a:t>
            </a:r>
            <a:r>
              <a:rPr lang="en-US" i="1" dirty="0"/>
              <a:t> preprint arXiv:1411.4952</a:t>
            </a:r>
            <a:r>
              <a:rPr lang="en-US" dirty="0"/>
              <a:t>, 2014. </a:t>
            </a:r>
            <a:endParaRPr lang="en-US" dirty="0" smtClean="0"/>
          </a:p>
          <a:p>
            <a:r>
              <a:rPr lang="en-US" dirty="0"/>
              <a:t>Chen, </a:t>
            </a:r>
            <a:r>
              <a:rPr lang="en-US" dirty="0" err="1"/>
              <a:t>Xinlei</a:t>
            </a:r>
            <a:r>
              <a:rPr lang="en-US" dirty="0"/>
              <a:t> and </a:t>
            </a:r>
            <a:r>
              <a:rPr lang="en-US" dirty="0" err="1"/>
              <a:t>Zitnick</a:t>
            </a:r>
            <a:r>
              <a:rPr lang="en-US" dirty="0"/>
              <a:t>, C Lawrence. Learning a recurrent visual representation for image caption </a:t>
            </a:r>
            <a:r>
              <a:rPr lang="en-US" dirty="0" smtClean="0"/>
              <a:t>generation</a:t>
            </a:r>
            <a:r>
              <a:rPr lang="en-US" dirty="0"/>
              <a:t>. </a:t>
            </a:r>
            <a:r>
              <a:rPr lang="en-US" i="1" dirty="0" err="1"/>
              <a:t>arXiv</a:t>
            </a:r>
            <a:r>
              <a:rPr lang="en-US" i="1" dirty="0"/>
              <a:t> preprint arXiv:1411.5654</a:t>
            </a:r>
            <a:r>
              <a:rPr lang="en-US" dirty="0"/>
              <a:t>, 2014.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23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5477" y="523936"/>
            <a:ext cx="5835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Hierarchical Co-Attention (NIPS 2016) 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59" y="1445846"/>
            <a:ext cx="10735219" cy="488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56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601" y="1013949"/>
            <a:ext cx="4938414" cy="24880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601" y="334100"/>
            <a:ext cx="5436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Base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Model,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Simple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Model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for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VQA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734127" y="3580282"/>
            <a:ext cx="2990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Aishwaya</a:t>
            </a:r>
            <a:r>
              <a:rPr lang="en-US" dirty="0" smtClean="0"/>
              <a:t>, Lu, </a:t>
            </a:r>
            <a:r>
              <a:rPr lang="en-US" dirty="0" err="1" smtClean="0"/>
              <a:t>Antol</a:t>
            </a:r>
            <a:r>
              <a:rPr lang="en-US" dirty="0" smtClean="0"/>
              <a:t> </a:t>
            </a:r>
            <a:r>
              <a:rPr lang="en-US" dirty="0" err="1" smtClean="0"/>
              <a:t>et.al</a:t>
            </a:r>
            <a:r>
              <a:rPr lang="en-US" dirty="0" smtClean="0"/>
              <a:t> 2015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7179" y="1013949"/>
            <a:ext cx="5076527" cy="26688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279" y="4027929"/>
            <a:ext cx="5765800" cy="25654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568996" y="3576401"/>
            <a:ext cx="16438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Zhou </a:t>
            </a:r>
            <a:r>
              <a:rPr lang="en-US" dirty="0" err="1" smtClean="0"/>
              <a:t>et.al</a:t>
            </a:r>
            <a:r>
              <a:rPr lang="en-US" dirty="0" smtClean="0"/>
              <a:t> 2015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485255" y="6408663"/>
            <a:ext cx="1610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Jabri</a:t>
            </a:r>
            <a:r>
              <a:rPr lang="en-US" dirty="0" smtClean="0"/>
              <a:t> </a:t>
            </a:r>
            <a:r>
              <a:rPr lang="en-US" dirty="0" err="1" smtClean="0"/>
              <a:t>et.al</a:t>
            </a:r>
            <a:r>
              <a:rPr lang="en-US" dirty="0" smtClean="0"/>
              <a:t>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141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600" y="473817"/>
            <a:ext cx="68922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Attention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based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VQA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model (where to look</a:t>
            </a:r>
            <a:r>
              <a:rPr lang="en-US" altLang="zh-CN" sz="2800" b="1" dirty="0"/>
              <a:t>?</a:t>
            </a:r>
            <a:r>
              <a:rPr lang="en-US" altLang="zh-CN" sz="2800" b="1" dirty="0" smtClean="0"/>
              <a:t>)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0809" y="1434804"/>
            <a:ext cx="4892158" cy="22820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7020" y="1138759"/>
            <a:ext cx="3898309" cy="26555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4804" y="4027037"/>
            <a:ext cx="5275045" cy="25056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31138" y="3657705"/>
            <a:ext cx="2784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Lucida Grande" charset="0"/>
              </a:rPr>
              <a:t>SAN (Yang et. al. 2016)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233733" y="3735163"/>
            <a:ext cx="29530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Lucida Grande" charset="0"/>
              </a:rPr>
              <a:t>DMN (</a:t>
            </a:r>
            <a:r>
              <a:rPr lang="en-US" dirty="0" err="1" smtClean="0">
                <a:latin typeface="Lucida Grande" charset="0"/>
              </a:rPr>
              <a:t>Xiong</a:t>
            </a:r>
            <a:r>
              <a:rPr lang="en-US" dirty="0" smtClean="0">
                <a:latin typeface="Lucida Grande" charset="0"/>
              </a:rPr>
              <a:t> et. al. 2016)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930203" y="6488668"/>
            <a:ext cx="2962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latin typeface="Lucida Grande" charset="0"/>
              </a:rPr>
              <a:t>HieCoAtt</a:t>
            </a:r>
            <a:r>
              <a:rPr lang="en-US" dirty="0" smtClean="0">
                <a:latin typeface="Lucida Grande" charset="0"/>
              </a:rPr>
              <a:t>(Lu et. al. 2016)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28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600" y="473817"/>
            <a:ext cx="8414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Multi-modality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Feature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Learning (how to fuse feature?)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25" y="1107970"/>
            <a:ext cx="5801833" cy="2463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9969" y="3706139"/>
            <a:ext cx="225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hlinkClick r:id="rId4"/>
              </a:rPr>
              <a:t>MCB(Fukui</a:t>
            </a:r>
            <a:r>
              <a:rPr lang="en-US" u="sng" dirty="0" smtClean="0"/>
              <a:t> et al 2016)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1815" y="127920"/>
            <a:ext cx="3257330" cy="35782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7980" y="4338970"/>
            <a:ext cx="8572500" cy="1752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461136" y="3712148"/>
            <a:ext cx="2137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smtClean="0"/>
              <a:t>MLB (Kim </a:t>
            </a:r>
            <a:r>
              <a:rPr lang="en-US" u="sng" dirty="0" smtClean="0"/>
              <a:t>et </a:t>
            </a:r>
            <a:r>
              <a:rPr lang="en-US" u="sng" smtClean="0"/>
              <a:t>al 2016)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419913" y="6170403"/>
            <a:ext cx="32736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latin typeface="Lucida Grande" charset="0"/>
                <a:hlinkClick r:id="rId7"/>
              </a:rPr>
              <a:t>MUTAN (Younes</a:t>
            </a:r>
            <a:r>
              <a:rPr lang="en-US" u="sng" dirty="0" smtClean="0">
                <a:latin typeface="Lucida Grande" charset="0"/>
              </a:rPr>
              <a:t> et al 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4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600" y="473817"/>
            <a:ext cx="78399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Modular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Network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/</a:t>
            </a:r>
            <a:r>
              <a:rPr lang="zh-CN" altLang="en-US" sz="2800" b="1" dirty="0" smtClean="0"/>
              <a:t> </a:t>
            </a:r>
            <a:r>
              <a:rPr lang="en-US" altLang="zh-CN" sz="2800" b="1" dirty="0" smtClean="0"/>
              <a:t>Programmer (compositionality)</a:t>
            </a:r>
            <a:endParaRPr lang="en-US" sz="28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485" y="1857152"/>
            <a:ext cx="5281349" cy="3187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435" y="1857152"/>
            <a:ext cx="4654402" cy="31875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32674" y="5044712"/>
            <a:ext cx="46121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smtClean="0">
                <a:latin typeface="Lucida Grande" charset="0"/>
                <a:hlinkClick r:id="rId5"/>
              </a:rPr>
              <a:t>Modular Network (Andreas</a:t>
            </a:r>
            <a:r>
              <a:rPr lang="en-US" u="sng" dirty="0" smtClean="0">
                <a:latin typeface="Lucida Grande" charset="0"/>
              </a:rPr>
              <a:t> et. al. 2015)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818369" y="5044712"/>
            <a:ext cx="244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 err="1" smtClean="0">
                <a:latin typeface="Lucida Grande" charset="0"/>
              </a:rPr>
              <a:t>Jonhson</a:t>
            </a:r>
            <a:r>
              <a:rPr lang="en-US" u="sng" dirty="0" smtClean="0">
                <a:latin typeface="Lucida Grande" charset="0"/>
              </a:rPr>
              <a:t> et</a:t>
            </a:r>
            <a:r>
              <a:rPr lang="en-US" u="sng" dirty="0">
                <a:latin typeface="Lucida Grande" charset="0"/>
              </a:rPr>
              <a:t>. al. </a:t>
            </a:r>
            <a:r>
              <a:rPr lang="en-US" u="sng" dirty="0" smtClean="0">
                <a:latin typeface="Lucida Grande" charset="0"/>
              </a:rPr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3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6600" y="473817"/>
            <a:ext cx="1191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/>
              <a:t>Others</a:t>
            </a:r>
            <a:endParaRPr lang="en-US" sz="28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8465" y="1369533"/>
            <a:ext cx="8534400" cy="1841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5925" y="3583529"/>
            <a:ext cx="5519479" cy="25535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31422" y="3211033"/>
            <a:ext cx="49439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Lucida Grande" charset="0"/>
              </a:rPr>
              <a:t>(Bottom up attention) Anderson et al 2017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610157" y="6181036"/>
            <a:ext cx="4492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Lucida Grande" charset="0"/>
              </a:rPr>
              <a:t>(Early Fusion) </a:t>
            </a:r>
            <a:r>
              <a:rPr lang="en-US" dirty="0" err="1" smtClean="0"/>
              <a:t>Vries</a:t>
            </a:r>
            <a:r>
              <a:rPr lang="en-US" dirty="0"/>
              <a:t> and </a:t>
            </a:r>
            <a:r>
              <a:rPr lang="en-US" dirty="0" err="1" smtClean="0"/>
              <a:t>Strub</a:t>
            </a:r>
            <a:r>
              <a:rPr lang="en-US" dirty="0" smtClean="0"/>
              <a:t> </a:t>
            </a:r>
            <a:r>
              <a:rPr lang="en-US" dirty="0" smtClean="0">
                <a:latin typeface="Lucida Grande" charset="0"/>
              </a:rPr>
              <a:t>et al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54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990601"/>
            <a:ext cx="11176000" cy="560020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Flickr8k</a:t>
            </a:r>
          </a:p>
          <a:p>
            <a:pPr lvl="1"/>
            <a:r>
              <a:rPr lang="en-US" dirty="0" smtClean="0"/>
              <a:t>8000 images, each annotated with 5 sentences via AMT</a:t>
            </a:r>
          </a:p>
          <a:p>
            <a:pPr lvl="1"/>
            <a:r>
              <a:rPr lang="en-US" dirty="0" smtClean="0"/>
              <a:t>1000 for validation, testing</a:t>
            </a:r>
          </a:p>
          <a:p>
            <a:r>
              <a:rPr lang="en-US" dirty="0" smtClean="0"/>
              <a:t>Flickr 30k</a:t>
            </a:r>
          </a:p>
          <a:p>
            <a:pPr lvl="1"/>
            <a:r>
              <a:rPr lang="en-US" dirty="0" smtClean="0"/>
              <a:t>30k images</a:t>
            </a:r>
          </a:p>
          <a:p>
            <a:pPr lvl="1"/>
            <a:r>
              <a:rPr lang="en-US" dirty="0" smtClean="0"/>
              <a:t>1000 validation, 1000 testing</a:t>
            </a:r>
          </a:p>
          <a:p>
            <a:r>
              <a:rPr lang="en-US" dirty="0" smtClean="0"/>
              <a:t>MSCOCO</a:t>
            </a:r>
          </a:p>
          <a:p>
            <a:pPr lvl="1"/>
            <a:r>
              <a:rPr lang="en-US" dirty="0" smtClean="0"/>
              <a:t>123,000 images</a:t>
            </a:r>
          </a:p>
          <a:p>
            <a:pPr lvl="1"/>
            <a:r>
              <a:rPr lang="en-US" dirty="0" smtClean="0"/>
              <a:t>5000 for validation, testing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5994404" y="2855025"/>
            <a:ext cx="4729014" cy="2648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Approach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Karpathy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&amp;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Fei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Fei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, 2015)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4" y="3241964"/>
            <a:ext cx="11176000" cy="339634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Sentences act as weak labels</a:t>
            </a:r>
          </a:p>
          <a:p>
            <a:pPr lvl="1"/>
            <a:r>
              <a:rPr lang="en-US" dirty="0" smtClean="0"/>
              <a:t>contiguous sequences of words correspond to some particular (unknown) location in image</a:t>
            </a:r>
          </a:p>
          <a:p>
            <a:r>
              <a:rPr lang="en-US" dirty="0" smtClean="0"/>
              <a:t>Task 1</a:t>
            </a:r>
          </a:p>
          <a:p>
            <a:pPr lvl="1"/>
            <a:r>
              <a:rPr lang="en-US" dirty="0" smtClean="0"/>
              <a:t>Find alignment between snippets of text and image locations</a:t>
            </a:r>
          </a:p>
          <a:p>
            <a:r>
              <a:rPr lang="en-US" dirty="0" smtClean="0"/>
              <a:t>Task 2</a:t>
            </a:r>
          </a:p>
          <a:p>
            <a:pPr lvl="1"/>
            <a:r>
              <a:rPr lang="en-US" dirty="0" smtClean="0"/>
              <a:t>Build RNN that maps image patches to snippets of text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9578" y="919350"/>
            <a:ext cx="9626600" cy="16891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17621" y="919350"/>
            <a:ext cx="2968831" cy="193073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84473" y="919350"/>
            <a:ext cx="3718956" cy="193073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62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Images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Process regions of image with a “Region Convolutional Neural Net”</a:t>
                </a:r>
              </a:p>
              <a:p>
                <a:pPr lvl="1"/>
                <a:r>
                  <a:rPr lang="en-US" dirty="0" err="1" smtClean="0"/>
                  <a:t>pretrained</a:t>
                </a:r>
                <a:r>
                  <a:rPr lang="en-US" dirty="0" smtClean="0"/>
                  <a:t> on ImageNet and further fine tuned</a:t>
                </a:r>
              </a:p>
              <a:p>
                <a:pPr lvl="1"/>
                <a:r>
                  <a:rPr lang="en-US" dirty="0" smtClean="0"/>
                  <a:t>map activations from the fully connected layer before the classification layer to an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𝒉</m:t>
                    </m:r>
                  </m:oMath>
                </a14:m>
                <a:r>
                  <a:rPr lang="en-US" dirty="0" smtClean="0"/>
                  <a:t> dimensional embedding,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𝒗</m:t>
                    </m:r>
                  </m:oMath>
                </a14:m>
                <a:endParaRPr lang="en-US" dirty="0" smtClean="0"/>
              </a:p>
              <a:p>
                <a:pPr lvl="1"/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𝒉</m:t>
                    </m:r>
                    <m:r>
                      <a:rPr lang="en-US" b="1" i="1" smtClean="0"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dirty="0" smtClean="0"/>
                  <a:t>ranges from 1000 to 1600</a:t>
                </a:r>
              </a:p>
              <a:p>
                <a:r>
                  <a:rPr lang="en-US" dirty="0" smtClean="0"/>
                  <a:t>Pick 19 locations that have strongest classification response plus whole image</a:t>
                </a:r>
              </a:p>
              <a:p>
                <a:r>
                  <a:rPr lang="en-US" dirty="0" smtClean="0"/>
                  <a:t>Image is represented by a set of 20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charset="0"/>
                      </a:rPr>
                      <m:t>𝒉</m:t>
                    </m:r>
                  </m:oMath>
                </a14:m>
                <a:r>
                  <a:rPr lang="en-US" dirty="0" smtClean="0"/>
                  <a:t> dimensional embedding vectors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64" t="-11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2184" y="3450682"/>
            <a:ext cx="3733054" cy="59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70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2015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>
          <a:solidFill>
            <a:schemeClr val="tx1"/>
          </a:solidFill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0">
          <a:solidFill>
            <a:schemeClr val="tx1"/>
          </a:solidFill>
          <a:tailEnd type="none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3100" b="1" dirty="0">
            <a:solidFill>
              <a:srgbClr val="0F6FC6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102674</TotalTime>
  <Words>2313</Words>
  <Application>Microsoft Macintosh PowerPoint</Application>
  <PresentationFormat>Widescreen</PresentationFormat>
  <Paragraphs>422</Paragraphs>
  <Slides>65</Slides>
  <Notes>23</Notes>
  <HiddenSlides>39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6" baseType="lpstr">
      <vt:lpstr>Calibri</vt:lpstr>
      <vt:lpstr>Cambria Math</vt:lpstr>
      <vt:lpstr>DengXian</vt:lpstr>
      <vt:lpstr>Lucida Grande</vt:lpstr>
      <vt:lpstr>Mangal</vt:lpstr>
      <vt:lpstr>ＭＳ Ｐゴシック</vt:lpstr>
      <vt:lpstr>Times New Roman</vt:lpstr>
      <vt:lpstr>Wingdings</vt:lpstr>
      <vt:lpstr>宋体</vt:lpstr>
      <vt:lpstr>Arial</vt:lpstr>
      <vt:lpstr>Default2015</vt:lpstr>
      <vt:lpstr>CSCI 5922 Neural Networks and Deep Learning: Image Captioning</vt:lpstr>
      <vt:lpstr>Fads</vt:lpstr>
      <vt:lpstr>Image-Sentence Tasks</vt:lpstr>
      <vt:lpstr>Adding Captions to Images</vt:lpstr>
      <vt:lpstr>Three Papers I’ll Talk About</vt:lpstr>
      <vt:lpstr>Other Papers</vt:lpstr>
      <vt:lpstr>Data Sets</vt:lpstr>
      <vt:lpstr>Approach (Karpathy &amp; Fei Fei, 2015)</vt:lpstr>
      <vt:lpstr>Representing Images</vt:lpstr>
      <vt:lpstr>Representing Sentences</vt:lpstr>
      <vt:lpstr>Alignment</vt:lpstr>
      <vt:lpstr>Example Alignments</vt:lpstr>
      <vt:lpstr>Alignment II</vt:lpstr>
      <vt:lpstr>Alignment III</vt:lpstr>
      <vt:lpstr>Training a Generative Text Model</vt:lpstr>
      <vt:lpstr>Region Predictions from Generative Model</vt:lpstr>
      <vt:lpstr>Summary  (Karpathy &amp; Fei-Fei, 2015)</vt:lpstr>
      <vt:lpstr>Example Sentences</vt:lpstr>
      <vt:lpstr>Formal Evaluation</vt:lpstr>
      <vt:lpstr>Image Search</vt:lpstr>
      <vt:lpstr>Vinyals et al.</vt:lpstr>
      <vt:lpstr>Deep Captioning  With Multimodal Recurrent NN (Mao et al.)</vt:lpstr>
      <vt:lpstr>PowerPoint Presentation</vt:lpstr>
      <vt:lpstr>Some Model Details</vt:lpstr>
      <vt:lpstr>Sentence Generation Results</vt:lpstr>
      <vt:lpstr>Examples in Mao et al. (2015)</vt:lpstr>
      <vt:lpstr>PowerPoint Presentation</vt:lpstr>
      <vt:lpstr>PowerPoint Presentation</vt:lpstr>
      <vt:lpstr>Failures (Mao et al., 2015)</vt:lpstr>
      <vt:lpstr>Common Themes Among Models</vt:lpstr>
      <vt:lpstr>Differences Among Models</vt:lpstr>
      <vt:lpstr>Comparisons (From Vinyals)</vt:lpstr>
      <vt:lpstr> Hierarchical Question-Image Co-Attention  for Visual Question Answering</vt:lpstr>
      <vt:lpstr>How to design a model for VQA? </vt:lpstr>
      <vt:lpstr>How to design a model for VQA? </vt:lpstr>
      <vt:lpstr>How to design a model for VQA? </vt:lpstr>
      <vt:lpstr>How to design a model for VQA? </vt:lpstr>
      <vt:lpstr>2-Channel VQA Model</vt:lpstr>
      <vt:lpstr>2-Channel VQA Model</vt:lpstr>
      <vt:lpstr>2-Channel VQA Model</vt:lpstr>
      <vt:lpstr>PowerPoint Presentation</vt:lpstr>
      <vt:lpstr>Human Attention (EMNLP 2016)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Michael C. Mozer</dc:creator>
  <cp:keywords/>
  <dc:description/>
  <cp:lastModifiedBy>Michael C Mozer</cp:lastModifiedBy>
  <cp:revision>5384</cp:revision>
  <cp:lastPrinted>2016-03-26T19:02:22Z</cp:lastPrinted>
  <dcterms:created xsi:type="dcterms:W3CDTF">2015-11-30T16:35:29Z</dcterms:created>
  <dcterms:modified xsi:type="dcterms:W3CDTF">2017-11-30T06:41:24Z</dcterms:modified>
  <cp:category/>
</cp:coreProperties>
</file>