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  <p:sldMasterId id="2147483700" r:id="rId2"/>
  </p:sldMasterIdLst>
  <p:notesMasterIdLst>
    <p:notesMasterId r:id="rId22"/>
  </p:notesMasterIdLst>
  <p:sldIdLst>
    <p:sldId id="256" r:id="rId3"/>
    <p:sldId id="301" r:id="rId4"/>
    <p:sldId id="302" r:id="rId5"/>
    <p:sldId id="303" r:id="rId6"/>
    <p:sldId id="306" r:id="rId7"/>
    <p:sldId id="307" r:id="rId8"/>
    <p:sldId id="308" r:id="rId9"/>
    <p:sldId id="309" r:id="rId10"/>
    <p:sldId id="310" r:id="rId11"/>
    <p:sldId id="291" r:id="rId12"/>
    <p:sldId id="292" r:id="rId13"/>
    <p:sldId id="293" r:id="rId14"/>
    <p:sldId id="295" r:id="rId15"/>
    <p:sldId id="296" r:id="rId16"/>
    <p:sldId id="304" r:id="rId17"/>
    <p:sldId id="305" r:id="rId18"/>
    <p:sldId id="290" r:id="rId19"/>
    <p:sldId id="299" r:id="rId20"/>
    <p:sldId id="300" r:id="rId21"/>
  </p:sldIdLst>
  <p:sldSz cx="10058400" cy="7772400"/>
  <p:notesSz cx="7772400" cy="10058400"/>
  <p:defaultTextStyle>
    <a:defPPr>
      <a:defRPr lang="en-GB"/>
    </a:defPPr>
    <a:lvl1pPr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4302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6461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862013" indent="-214313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1077913" indent="-215900" algn="l" defTabSz="449263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A"/>
    <a:srgbClr val="FC2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13" autoAdjust="0"/>
    <p:restoredTop sz="94660"/>
  </p:normalViewPr>
  <p:slideViewPr>
    <p:cSldViewPr snapToGrid="0" snapToObjects="1">
      <p:cViewPr>
        <p:scale>
          <a:sx n="121" d="100"/>
          <a:sy n="121" d="100"/>
        </p:scale>
        <p:origin x="-768" y="-736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55693-EABC-524E-92E7-925E3F14DA90}" type="datetimeFigureOut">
              <a:rPr lang="en-US" smtClean="0"/>
              <a:t>3/3/15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46213" y="754063"/>
            <a:ext cx="487997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9B68E-552D-2E4C-BFD1-382DE1A28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1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9B68E-552D-2E4C-BFD1-382DE1A2850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4"/>
            <a:ext cx="8549640" cy="1666028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3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 sz="3000">
                <a:solidFill>
                  <a:schemeClr val="accent2"/>
                </a:solidFill>
              </a:defRPr>
            </a:lvl2pPr>
            <a:lvl3pPr marL="398463" indent="4763">
              <a:spcBef>
                <a:spcPts val="1323"/>
              </a:spcBef>
              <a:buFont typeface="Calibri" pitchFamily="34" charset="0"/>
              <a:buChar char=" "/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55613" indent="149225">
              <a:spcBef>
                <a:spcPts val="1323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625475" indent="0">
              <a:spcBef>
                <a:spcPts val="882"/>
              </a:spcBef>
              <a:buFont typeface="Calibri" pitchFamily="34" charset="0"/>
              <a:buNone/>
              <a:defRPr sz="2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3" y="1554484"/>
            <a:ext cx="9220200" cy="5388504"/>
          </a:xfrm>
        </p:spPr>
        <p:txBody>
          <a:bodyPr/>
          <a:lstStyle>
            <a:lvl1pPr marL="100783" indent="-100783">
              <a:spcBef>
                <a:spcPts val="2205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403135">
              <a:spcBef>
                <a:spcPts val="2205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503920">
              <a:spcBef>
                <a:spcPts val="1323"/>
              </a:spcBef>
              <a:buFont typeface="Calibri" pitchFamily="34" charset="0"/>
              <a:buChar char=" "/>
              <a:defRPr/>
            </a:lvl3pPr>
            <a:lvl4pPr marL="856663">
              <a:spcBef>
                <a:spcPts val="1323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88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 smtClean="0"/>
              <a:t>Click to insert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3" y="311259"/>
            <a:ext cx="2263140" cy="6631729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9"/>
            <a:ext cx="6621780" cy="6631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8" y="310114"/>
            <a:ext cx="9022464" cy="12894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2128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0448" y="7080359"/>
            <a:ext cx="3158496" cy="535352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11952" y="7080359"/>
            <a:ext cx="2312640" cy="535352"/>
          </a:xfrm>
        </p:spPr>
        <p:txBody>
          <a:bodyPr/>
          <a:lstStyle>
            <a:lvl1pPr>
              <a:defRPr/>
            </a:lvl1pPr>
          </a:lstStyle>
          <a:p>
            <a:fld id="{4174B9A0-CB37-4C83-B880-3D838943E6C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129" y="310113"/>
            <a:ext cx="9049392" cy="129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2128" y="1818240"/>
            <a:ext cx="4447872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065" y="1818240"/>
            <a:ext cx="4449456" cy="5128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41DFF-6809-4F2C-9371-97C2D64DBC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6" y="4994490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6" y="3294277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3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1" y="1739798"/>
            <a:ext cx="4444207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1" y="2464860"/>
            <a:ext cx="4444207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8"/>
            <a:ext cx="4445952" cy="7250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60"/>
            <a:ext cx="4445952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2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8" y="309459"/>
            <a:ext cx="5622925" cy="663352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2" y="1626449"/>
            <a:ext cx="3309144" cy="5316538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1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80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4"/>
            <a:ext cx="6035040" cy="912177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172720"/>
            <a:ext cx="9052560" cy="949960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381761"/>
            <a:ext cx="9052560" cy="556122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 third level third level third level third level third </a:t>
            </a:r>
            <a:r>
              <a:rPr lang="en-US" dirty="0" err="1" smtClean="0"/>
              <a:t>Third</a:t>
            </a:r>
            <a:r>
              <a:rPr lang="en-US" dirty="0" smtClean="0"/>
              <a:t> level third level</a:t>
            </a:r>
          </a:p>
          <a:p>
            <a:pPr lvl="3"/>
            <a:r>
              <a:rPr lang="en-US" dirty="0" smtClean="0"/>
              <a:t>Fourth level fourth level fourth level fourth level fourth level fourth level fourth level</a:t>
            </a:r>
          </a:p>
          <a:p>
            <a:pPr lvl="4"/>
            <a:r>
              <a:rPr lang="en-US" dirty="0" smtClean="0"/>
              <a:t>Fifth level fifth level fifth level fifth level fifth level fifth level fifth level fifth level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6DDDDE2B-66E0-4DF5-83CC-93D0F578CF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3/3/15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9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lnSpc>
                <a:spcPct val="41000"/>
              </a:lnSpc>
            </a:pPr>
            <a:fld id="{3E09795F-F594-45DF-992E-5A906A4236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lnSpc>
                  <a:spcPct val="41000"/>
                </a:lnSpc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1007943" rtl="0" eaLnBrk="1" latinLnBrk="0" hangingPunct="1">
        <a:spcBef>
          <a:spcPct val="0"/>
        </a:spcBef>
        <a:buNone/>
        <a:defRPr sz="40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82224" indent="-282224" algn="l" defTabSz="1007943" rtl="0" eaLnBrk="1" latinLnBrk="0" hangingPunct="1">
        <a:spcBef>
          <a:spcPct val="20000"/>
        </a:spcBef>
        <a:buFont typeface="Wingdings" pitchFamily="2" charset="2"/>
        <a:buChar char="§"/>
        <a:defRPr sz="31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503972" indent="-100794" algn="l" defTabSz="1007943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6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755957" indent="-251986" algn="l" defTabSz="1007943" rtl="0" eaLnBrk="1" latinLnBrk="0" hangingPunct="1">
        <a:spcBef>
          <a:spcPct val="20000"/>
        </a:spcBef>
        <a:buFont typeface="Wingdings" pitchFamily="2" charset="2"/>
        <a:buChar char="§"/>
        <a:defRPr sz="26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1007943" indent="0" algn="l" defTabSz="1007943" rtl="0" eaLnBrk="1" latinLnBrk="0" hangingPunct="1">
        <a:spcBef>
          <a:spcPct val="20000"/>
        </a:spcBef>
        <a:buFontTx/>
        <a:buNone/>
        <a:defRPr sz="22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0.emf"/><Relationship Id="rId3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https://class.coursera.org/neuralnets-2012-001/lecture/167" TargetMode="External"/><Relationship Id="rId3" Type="http://schemas.openxmlformats.org/officeDocument/2006/relationships/hyperlink" Target="https://class.coursera.org/neuralnets-2012-001/lecture/169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Unsupervised Learning</a:t>
            </a:r>
            <a:br>
              <a:rPr lang="en-US" dirty="0" smtClean="0"/>
            </a:br>
            <a:r>
              <a:rPr lang="en-US" dirty="0" smtClean="0"/>
              <a:t>With Neural 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Deep Learning and Neural Nets</a:t>
            </a:r>
          </a:p>
          <a:p>
            <a:r>
              <a:rPr lang="en-US" dirty="0" smtClean="0"/>
              <a:t>Spring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04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Autoencoder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err="1"/>
              <a:t>tanh</a:t>
            </a:r>
            <a:r>
              <a:rPr lang="en-US" dirty="0"/>
              <a:t>(w</a:t>
            </a:r>
            <a:r>
              <a:rPr lang="en-US" baseline="-25000" dirty="0"/>
              <a:t>2</a:t>
            </a:r>
            <a:r>
              <a:rPr lang="en-US" dirty="0"/>
              <a:t> h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 = </a:t>
            </a:r>
            <a:r>
              <a:rPr lang="en-US" dirty="0" err="1"/>
              <a:t>tanh</a:t>
            </a:r>
            <a:r>
              <a:rPr lang="en-US" dirty="0"/>
              <a:t>(w</a:t>
            </a:r>
            <a:r>
              <a:rPr lang="en-US" baseline="-25000" dirty="0"/>
              <a:t>1</a:t>
            </a:r>
            <a:r>
              <a:rPr lang="en-US" dirty="0"/>
              <a:t> x</a:t>
            </a:r>
            <a:r>
              <a:rPr lang="en-US" dirty="0" smtClean="0"/>
              <a:t>)</a:t>
            </a:r>
          </a:p>
          <a:p>
            <a:r>
              <a:rPr lang="en-US" dirty="0" smtClean="0"/>
              <a:t>100 training examples with</a:t>
            </a:r>
          </a:p>
          <a:p>
            <a:pPr lvl="1"/>
            <a:r>
              <a:rPr lang="en-US" dirty="0" smtClean="0"/>
              <a:t>x ~ Uniform(-1,+1)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target</a:t>
            </a:r>
            <a:r>
              <a:rPr lang="en-US" dirty="0" smtClean="0"/>
              <a:t> = x</a:t>
            </a:r>
          </a:p>
          <a:p>
            <a:r>
              <a:rPr lang="en-US" dirty="0" smtClean="0"/>
              <a:t>What are the optimal weights?</a:t>
            </a:r>
          </a:p>
          <a:p>
            <a:r>
              <a:rPr lang="en-US" dirty="0" smtClean="0"/>
              <a:t>How many solutions are there?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799229" y="4444860"/>
            <a:ext cx="976939" cy="97693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799229" y="3034232"/>
            <a:ext cx="976939" cy="97693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7805089" y="1638617"/>
            <a:ext cx="976939" cy="97693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</a:t>
            </a:r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stCxn id="6" idx="0"/>
            <a:endCxn id="7" idx="4"/>
          </p:cNvCxnSpPr>
          <p:nvPr/>
        </p:nvCxnSpPr>
        <p:spPr>
          <a:xfrm flipV="1">
            <a:off x="8287699" y="4011171"/>
            <a:ext cx="0" cy="4336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293559" y="2591490"/>
            <a:ext cx="0" cy="4336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82028" y="3988964"/>
            <a:ext cx="615210" cy="517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6168" y="2565176"/>
            <a:ext cx="615210" cy="517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1305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Autoencoder</a:t>
            </a:r>
            <a:r>
              <a:rPr lang="en-US" dirty="0" smtClean="0"/>
              <a:t>: Weight Search</a:t>
            </a:r>
            <a:endParaRPr lang="en-US" dirty="0"/>
          </a:p>
        </p:txBody>
      </p:sp>
      <p:pic>
        <p:nvPicPr>
          <p:cNvPr id="4" name="Picture 3" descr="Screen Shot 2015-03-02 at 10.10.22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51" y="1676610"/>
            <a:ext cx="8884429" cy="534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Autoencoder</a:t>
            </a:r>
            <a:r>
              <a:rPr lang="en-US" dirty="0" smtClean="0"/>
              <a:t>: Error Surface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77761" y="6312333"/>
            <a:ext cx="615210" cy="517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765" y="3648910"/>
            <a:ext cx="615210" cy="517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5682290" y="3831268"/>
            <a:ext cx="3756357" cy="517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log sum squared error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logerror_autoencod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39" y="1802788"/>
            <a:ext cx="5054600" cy="459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53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Supervised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y </a:t>
            </a:r>
            <a:r>
              <a:rPr lang="en-US" dirty="0"/>
              <a:t>= </a:t>
            </a:r>
            <a:r>
              <a:rPr lang="en-US" dirty="0" err="1"/>
              <a:t>tanh</a:t>
            </a:r>
            <a:r>
              <a:rPr lang="en-US" dirty="0"/>
              <a:t>(w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h + 1)</a:t>
            </a:r>
          </a:p>
          <a:p>
            <a:pPr lvl="1"/>
            <a:r>
              <a:rPr lang="en-US" dirty="0"/>
              <a:t>h = </a:t>
            </a:r>
            <a:r>
              <a:rPr lang="en-US" dirty="0" err="1"/>
              <a:t>tanh</a:t>
            </a:r>
            <a:r>
              <a:rPr lang="en-US" dirty="0"/>
              <a:t>(w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x - 1)</a:t>
            </a:r>
          </a:p>
          <a:p>
            <a:r>
              <a:rPr lang="en-US" dirty="0" smtClean="0"/>
              <a:t>100 training examples with</a:t>
            </a:r>
          </a:p>
          <a:p>
            <a:pPr lvl="1"/>
            <a:r>
              <a:rPr lang="en-US" dirty="0" smtClean="0"/>
              <a:t>x ~ Uniform(-1,+1)</a:t>
            </a:r>
          </a:p>
          <a:p>
            <a:pPr lvl="1"/>
            <a:r>
              <a:rPr lang="en-US" dirty="0" err="1" smtClean="0"/>
              <a:t>y</a:t>
            </a:r>
            <a:r>
              <a:rPr lang="en-US" baseline="-25000" dirty="0" err="1" smtClean="0"/>
              <a:t>target</a:t>
            </a:r>
            <a:r>
              <a:rPr lang="en-US" dirty="0" smtClean="0"/>
              <a:t> = </a:t>
            </a:r>
            <a:r>
              <a:rPr lang="en-US" dirty="0" err="1" smtClean="0"/>
              <a:t>tanh</a:t>
            </a:r>
            <a:r>
              <a:rPr lang="en-US" dirty="0" smtClean="0"/>
              <a:t>( -2 </a:t>
            </a:r>
            <a:r>
              <a:rPr lang="en-US" dirty="0" err="1" smtClean="0"/>
              <a:t>tanh</a:t>
            </a:r>
            <a:r>
              <a:rPr lang="en-US" dirty="0" smtClean="0"/>
              <a:t>( 3 x + 1) -1)</a:t>
            </a:r>
          </a:p>
          <a:p>
            <a:r>
              <a:rPr lang="en-US" dirty="0" smtClean="0"/>
              <a:t>What are the optimal weights?</a:t>
            </a:r>
          </a:p>
          <a:p>
            <a:r>
              <a:rPr lang="en-US" dirty="0" smtClean="0"/>
              <a:t>How many solutions are there?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799229" y="4444860"/>
            <a:ext cx="976939" cy="97693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799229" y="3034232"/>
            <a:ext cx="976939" cy="97693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7805089" y="1638617"/>
            <a:ext cx="976939" cy="976939"/>
          </a:xfrm>
          <a:prstGeom prst="ellipse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7030A0"/>
                </a:solidFill>
              </a:rPr>
              <a:t>y</a:t>
            </a:r>
            <a:endParaRPr lang="en-US" sz="2800" dirty="0" smtClean="0">
              <a:solidFill>
                <a:srgbClr val="7030A0"/>
              </a:solidFill>
            </a:endParaRPr>
          </a:p>
        </p:txBody>
      </p:sp>
      <p:cxnSp>
        <p:nvCxnSpPr>
          <p:cNvPr id="11" name="Straight Arrow Connector 10"/>
          <p:cNvCxnSpPr>
            <a:stCxn id="6" idx="0"/>
            <a:endCxn id="7" idx="4"/>
          </p:cNvCxnSpPr>
          <p:nvPr/>
        </p:nvCxnSpPr>
        <p:spPr>
          <a:xfrm flipV="1">
            <a:off x="8287699" y="4011171"/>
            <a:ext cx="0" cy="4336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8293559" y="2591490"/>
            <a:ext cx="0" cy="43368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782028" y="3988964"/>
            <a:ext cx="615210" cy="517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76168" y="2565176"/>
            <a:ext cx="615210" cy="5177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04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Supervised Problem:</a:t>
            </a:r>
            <a:br>
              <a:rPr lang="en-US" dirty="0" smtClean="0"/>
            </a:br>
            <a:r>
              <a:rPr lang="en-US" dirty="0" smtClean="0"/>
              <a:t>Error Surface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error_supervise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034" y="2253822"/>
            <a:ext cx="3695193" cy="331925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3774" y="2247803"/>
            <a:ext cx="4575384" cy="3636183"/>
            <a:chOff x="1511765" y="1802788"/>
            <a:chExt cx="6325755" cy="5027251"/>
          </a:xfrm>
        </p:grpSpPr>
        <p:sp>
          <p:nvSpPr>
            <p:cNvPr id="5" name="TextBox 4"/>
            <p:cNvSpPr txBox="1"/>
            <p:nvPr/>
          </p:nvSpPr>
          <p:spPr>
            <a:xfrm>
              <a:off x="4277761" y="6312333"/>
              <a:ext cx="615210" cy="5177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100" dirty="0" smtClean="0">
                  <a:solidFill>
                    <a:schemeClr val="tx1"/>
                  </a:solidFill>
                  <a:latin typeface="+mn-lt"/>
                </a:rPr>
                <a:t>w</a:t>
              </a:r>
              <a:r>
                <a:rPr lang="en-US" sz="3100" baseline="-25000" dirty="0" smtClean="0">
                  <a:solidFill>
                    <a:schemeClr val="tx1"/>
                  </a:solidFill>
                  <a:latin typeface="+mn-lt"/>
                </a:rPr>
                <a:t>2</a:t>
              </a:r>
              <a:endParaRPr lang="en-US" sz="3100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1765" y="3648910"/>
              <a:ext cx="615210" cy="51770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100" dirty="0" smtClean="0">
                  <a:solidFill>
                    <a:schemeClr val="tx1"/>
                  </a:solidFill>
                  <a:latin typeface="+mn-lt"/>
                </a:rPr>
                <a:t>w</a:t>
              </a:r>
              <a:r>
                <a:rPr lang="en-US" sz="3100" baseline="-25000" dirty="0" smtClean="0">
                  <a:solidFill>
                    <a:schemeClr val="tx1"/>
                  </a:solidFill>
                  <a:latin typeface="+mn-lt"/>
                </a:rPr>
                <a:t>1</a:t>
              </a:r>
              <a:endParaRPr lang="en-US" sz="3100" baseline="-25000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5677293" y="3813069"/>
              <a:ext cx="3766352" cy="55410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+mn-lt"/>
                </a:rPr>
                <a:t>log sum squared error</a:t>
              </a:r>
              <a:endParaRPr lang="en-US" sz="2000" baseline="-25000"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8" name="Picture 7" descr="logerror_autoencoder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9539" y="1802788"/>
              <a:ext cx="5054600" cy="459740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7453604" y="5661932"/>
            <a:ext cx="444978" cy="3744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2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3408" y="3650828"/>
            <a:ext cx="444978" cy="3744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100" dirty="0" smtClean="0">
                <a:solidFill>
                  <a:schemeClr val="tx1"/>
                </a:solidFill>
                <a:latin typeface="+mn-lt"/>
              </a:rPr>
              <a:t>w</a:t>
            </a:r>
            <a:r>
              <a:rPr lang="en-US" sz="3100" baseline="-25000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3100" baseline="-25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349300" y="3549230"/>
            <a:ext cx="587814" cy="587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04675" y="3549230"/>
            <a:ext cx="587814" cy="5878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70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Does Unsupervised Pretraining Help Deep Learning?</a:t>
            </a:r>
            <a:endParaRPr lang="en-US" dirty="0"/>
          </a:p>
        </p:txBody>
      </p:sp>
      <p:pic>
        <p:nvPicPr>
          <p:cNvPr id="4" name="Picture 3" descr="Screen Shot 2015-03-03 at 11.24.45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2" y="3251200"/>
            <a:ext cx="8420100" cy="452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3" y="1554484"/>
            <a:ext cx="9541376" cy="5388504"/>
          </a:xfrm>
        </p:spPr>
        <p:txBody>
          <a:bodyPr/>
          <a:lstStyle/>
          <a:p>
            <a:r>
              <a:rPr lang="en-US" dirty="0" smtClean="0"/>
              <a:t>“Unsupervised training guides the learning toward basins of attraction of minima that support better generalization from the training set” (</a:t>
            </a:r>
            <a:r>
              <a:rPr lang="en-US" dirty="0" err="1" smtClean="0"/>
              <a:t>Erhan</a:t>
            </a:r>
            <a:r>
              <a:rPr lang="en-US" dirty="0" smtClean="0"/>
              <a:t> et al. 2010)</a:t>
            </a:r>
          </a:p>
          <a:p>
            <a:pPr lvl="1"/>
            <a:r>
              <a:rPr lang="en-US" dirty="0" smtClean="0"/>
              <a:t>More hidden layers -&gt; </a:t>
            </a:r>
            <a:br>
              <a:rPr lang="en-US" dirty="0" smtClean="0"/>
            </a:br>
            <a:r>
              <a:rPr lang="en-US" dirty="0" smtClean="0"/>
              <a:t>increase likelihood of </a:t>
            </a:r>
            <a:br>
              <a:rPr lang="en-US" dirty="0" smtClean="0"/>
            </a:br>
            <a:r>
              <a:rPr lang="en-US" dirty="0" smtClean="0"/>
              <a:t>poor local minima</a:t>
            </a:r>
          </a:p>
          <a:p>
            <a:pPr lvl="1"/>
            <a:r>
              <a:rPr lang="en-US" dirty="0" smtClean="0"/>
              <a:t>result is robust to random</a:t>
            </a:r>
            <a:br>
              <a:rPr lang="en-US" dirty="0" smtClean="0"/>
            </a:br>
            <a:r>
              <a:rPr lang="en-US" dirty="0" smtClean="0"/>
              <a:t>initialization seed</a:t>
            </a:r>
          </a:p>
        </p:txBody>
      </p:sp>
    </p:spTree>
    <p:extLst>
      <p:ext uri="{BB962C8B-B14F-4D97-AF65-F5344CB8AC3E}">
        <p14:creationId xmlns:p14="http://schemas.microsoft.com/office/powerpoint/2010/main" val="102838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179E-6 4.80082E-6 L 0.29557 -0.0729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70" y="-365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Learning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Train 50 nets with and without pretraining on MNIST</a:t>
            </a:r>
          </a:p>
          <a:p>
            <a:r>
              <a:rPr lang="en-US" dirty="0" smtClean="0"/>
              <a:t>At each point in training, form giant vector of all output activations for all training examples</a:t>
            </a:r>
          </a:p>
          <a:p>
            <a:r>
              <a:rPr lang="en-US" dirty="0" smtClean="0"/>
              <a:t>Perform dimensionality reduction using ISOMAP</a:t>
            </a:r>
          </a:p>
          <a:p>
            <a:pPr lvl="1"/>
            <a:r>
              <a:rPr lang="en-US" dirty="0" err="1" smtClean="0"/>
              <a:t>Pretrained</a:t>
            </a:r>
            <a:r>
              <a:rPr lang="en-US" dirty="0" smtClean="0"/>
              <a:t> and not-</a:t>
            </a:r>
            <a:r>
              <a:rPr lang="en-US" dirty="0" err="1" smtClean="0"/>
              <a:t>pretrained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models start and stay in different</a:t>
            </a:r>
            <a:br>
              <a:rPr lang="en-US" dirty="0" smtClean="0"/>
            </a:br>
            <a:r>
              <a:rPr lang="en-US" dirty="0" smtClean="0"/>
              <a:t>regions of function space</a:t>
            </a:r>
          </a:p>
          <a:p>
            <a:pPr lvl="1"/>
            <a:r>
              <a:rPr lang="en-US" dirty="0" smtClean="0"/>
              <a:t>More variance (different local</a:t>
            </a:r>
            <a:br>
              <a:rPr lang="en-US" dirty="0" smtClean="0"/>
            </a:br>
            <a:r>
              <a:rPr lang="en-US" dirty="0" smtClean="0"/>
              <a:t>optima?) with not-</a:t>
            </a:r>
            <a:r>
              <a:rPr lang="en-US" dirty="0" err="1" smtClean="0"/>
              <a:t>pretrained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models</a:t>
            </a:r>
          </a:p>
        </p:txBody>
      </p:sp>
      <p:pic>
        <p:nvPicPr>
          <p:cNvPr id="4" name="Picture 3" descr="Screen Shot 2015-03-03 at 11.38.13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052" y="4349155"/>
            <a:ext cx="4027348" cy="3423246"/>
          </a:xfrm>
          <a:prstGeom prst="rect">
            <a:avLst/>
          </a:prstGeom>
        </p:spPr>
      </p:pic>
      <p:pic>
        <p:nvPicPr>
          <p:cNvPr id="5" name="Picture 4" descr="Screen Shot 2015-03-03 at 11.38.31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2988"/>
            <a:ext cx="5575948" cy="8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55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Autoencoders</a:t>
            </a:r>
            <a:r>
              <a:rPr lang="en-US" dirty="0" smtClean="0"/>
              <a:t> To Initialize Weights For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pretraining of weights should act as a </a:t>
            </a:r>
            <a:r>
              <a:rPr lang="en-US" dirty="0" err="1" smtClean="0"/>
              <a:t>regularizer</a:t>
            </a:r>
            <a:endParaRPr lang="en-US" dirty="0" smtClean="0"/>
          </a:p>
          <a:p>
            <a:pPr lvl="1"/>
            <a:r>
              <a:rPr lang="en-US" dirty="0" smtClean="0"/>
              <a:t>Limits the region of weight space that will be explored by supervised </a:t>
            </a:r>
            <a:r>
              <a:rPr lang="en-US" dirty="0" smtClean="0"/>
              <a:t>learning</a:t>
            </a:r>
          </a:p>
          <a:p>
            <a:r>
              <a:rPr lang="en-US" dirty="0" err="1" smtClean="0"/>
              <a:t>Autoencoder</a:t>
            </a:r>
            <a:r>
              <a:rPr lang="en-US" dirty="0" smtClean="0"/>
              <a:t> must be learned well enough to move weights away from origin</a:t>
            </a:r>
          </a:p>
          <a:p>
            <a:pPr lvl="1"/>
            <a:r>
              <a:rPr lang="en-US" dirty="0" smtClean="0"/>
              <a:t>Hinton mentions that adding restriction on ||w||</a:t>
            </a:r>
            <a:r>
              <a:rPr lang="en-US" baseline="-25000" dirty="0" smtClean="0"/>
              <a:t>2</a:t>
            </a:r>
            <a:r>
              <a:rPr lang="en-US" dirty="0" smtClean="0"/>
              <a:t> is not effective for pretraining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47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</a:t>
            </a:r>
            <a:r>
              <a:rPr lang="en-US" dirty="0" err="1" smtClean="0"/>
              <a:t>Autoencoders</a:t>
            </a:r>
            <a:r>
              <a:rPr lang="en-US" dirty="0" smtClean="0"/>
              <a:t> To Provide Weights For Bootstrapping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Denoising</a:t>
            </a:r>
            <a:r>
              <a:rPr lang="en-US" dirty="0" smtClean="0"/>
              <a:t> </a:t>
            </a:r>
            <a:r>
              <a:rPr lang="en-US" dirty="0" err="1" smtClean="0"/>
              <a:t>autoencoders</a:t>
            </a:r>
            <a:endParaRPr lang="en-US" dirty="0" smtClean="0"/>
          </a:p>
          <a:p>
            <a:pPr lvl="1"/>
            <a:r>
              <a:rPr lang="en-US" dirty="0" smtClean="0"/>
              <a:t>randomly set inputs to zero (like dropout on inputs)</a:t>
            </a:r>
          </a:p>
          <a:p>
            <a:pPr lvl="1"/>
            <a:r>
              <a:rPr lang="en-US" dirty="0" smtClean="0"/>
              <a:t>target output has missing features filled in</a:t>
            </a:r>
          </a:p>
          <a:p>
            <a:pPr lvl="1"/>
            <a:r>
              <a:rPr lang="en-US" dirty="0" smtClean="0"/>
              <a:t>can think of in terms of attractor nets</a:t>
            </a:r>
          </a:p>
          <a:p>
            <a:pPr lvl="1"/>
            <a:r>
              <a:rPr lang="en-US" dirty="0" smtClean="0"/>
              <a:t>removing features better than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features with additive Gaussian</a:t>
            </a:r>
            <a:br>
              <a:rPr lang="en-US" dirty="0" smtClean="0"/>
            </a:br>
            <a:r>
              <a:rPr lang="en-US" dirty="0" smtClean="0"/>
              <a:t>noise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91114" y="3969446"/>
            <a:ext cx="2641646" cy="2973542"/>
            <a:chOff x="3708399" y="4859863"/>
            <a:chExt cx="2641646" cy="2973542"/>
          </a:xfrm>
        </p:grpSpPr>
        <p:sp>
          <p:nvSpPr>
            <p:cNvPr id="4" name="Rectangle 3"/>
            <p:cNvSpPr/>
            <p:nvPr/>
          </p:nvSpPr>
          <p:spPr>
            <a:xfrm>
              <a:off x="3708399" y="4859863"/>
              <a:ext cx="2641599" cy="264159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 smtClean="0">
                <a:solidFill>
                  <a:srgbClr val="7030A0"/>
                </a:solidFill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3943537" y="5063101"/>
              <a:ext cx="1202241" cy="1236107"/>
              <a:chOff x="3943537" y="5063101"/>
              <a:chExt cx="1202241" cy="123610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620848" y="5621884"/>
                <a:ext cx="84666" cy="67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4908712" y="6231475"/>
                <a:ext cx="84666" cy="677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061112" y="5063101"/>
                <a:ext cx="84666" cy="677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943537" y="5215501"/>
                <a:ext cx="84666" cy="677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>
              <a:xfrm flipH="1">
                <a:off x="4705514" y="5168792"/>
                <a:ext cx="355598" cy="4063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4705514" y="5727575"/>
                <a:ext cx="203198" cy="451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4091854" y="5337077"/>
                <a:ext cx="478038" cy="2848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 rot="18885041">
              <a:off x="4902421" y="6614231"/>
              <a:ext cx="1202241" cy="1236107"/>
              <a:chOff x="3943537" y="5063101"/>
              <a:chExt cx="1202241" cy="123610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620848" y="5621884"/>
                <a:ext cx="84666" cy="67733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908712" y="6231475"/>
                <a:ext cx="84666" cy="677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061112" y="5063101"/>
                <a:ext cx="84666" cy="677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943537" y="5215501"/>
                <a:ext cx="84666" cy="6773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7030A0"/>
                  </a:solidFill>
                </a:endParaRP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H="1">
                <a:off x="4705514" y="5168792"/>
                <a:ext cx="355598" cy="40638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4705514" y="5727575"/>
                <a:ext cx="203198" cy="451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>
                <a:off x="4091854" y="5337077"/>
                <a:ext cx="478038" cy="28480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Freeform 30"/>
            <p:cNvSpPr/>
            <p:nvPr/>
          </p:nvSpPr>
          <p:spPr>
            <a:xfrm>
              <a:off x="3710139" y="5336780"/>
              <a:ext cx="2639906" cy="1912109"/>
            </a:xfrm>
            <a:custGeom>
              <a:avLst/>
              <a:gdLst>
                <a:gd name="connsiteX0" fmla="*/ 2639906 w 2639906"/>
                <a:gd name="connsiteY0" fmla="*/ 0 h 1912109"/>
                <a:gd name="connsiteX1" fmla="*/ 1755181 w 2639906"/>
                <a:gd name="connsiteY1" fmla="*/ 406680 h 1912109"/>
                <a:gd name="connsiteX2" fmla="*/ 1491190 w 2639906"/>
                <a:gd name="connsiteY2" fmla="*/ 956055 h 1912109"/>
                <a:gd name="connsiteX3" fmla="*/ 1120176 w 2639906"/>
                <a:gd name="connsiteY3" fmla="*/ 1455486 h 1912109"/>
                <a:gd name="connsiteX4" fmla="*/ 520846 w 2639906"/>
                <a:gd name="connsiteY4" fmla="*/ 1748010 h 1912109"/>
                <a:gd name="connsiteX5" fmla="*/ 0 w 2639906"/>
                <a:gd name="connsiteY5" fmla="*/ 1912109 h 1912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9906" h="1912109">
                  <a:moveTo>
                    <a:pt x="2639906" y="0"/>
                  </a:moveTo>
                  <a:cubicBezTo>
                    <a:pt x="2293270" y="123669"/>
                    <a:pt x="1946634" y="247338"/>
                    <a:pt x="1755181" y="406680"/>
                  </a:cubicBezTo>
                  <a:cubicBezTo>
                    <a:pt x="1563728" y="566022"/>
                    <a:pt x="1597024" y="781254"/>
                    <a:pt x="1491190" y="956055"/>
                  </a:cubicBezTo>
                  <a:cubicBezTo>
                    <a:pt x="1385356" y="1130856"/>
                    <a:pt x="1281900" y="1323494"/>
                    <a:pt x="1120176" y="1455486"/>
                  </a:cubicBezTo>
                  <a:cubicBezTo>
                    <a:pt x="958452" y="1587478"/>
                    <a:pt x="707542" y="1671906"/>
                    <a:pt x="520846" y="1748010"/>
                  </a:cubicBezTo>
                  <a:cubicBezTo>
                    <a:pt x="334150" y="1824114"/>
                    <a:pt x="0" y="1912109"/>
                    <a:pt x="0" y="1912109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5692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Training </a:t>
            </a:r>
            <a:r>
              <a:rPr lang="en-US" dirty="0" err="1" smtClean="0"/>
              <a:t>Autoencoders</a:t>
            </a:r>
            <a:r>
              <a:rPr lang="en-US" dirty="0" smtClean="0"/>
              <a:t> To Provide Weights For Bootstrapping Supervised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Contractive </a:t>
            </a:r>
            <a:r>
              <a:rPr lang="en-US" dirty="0" err="1" smtClean="0"/>
              <a:t>autoencoders</a:t>
            </a:r>
            <a:endParaRPr lang="en-US" dirty="0" smtClean="0"/>
          </a:p>
          <a:p>
            <a:pPr lvl="1"/>
            <a:r>
              <a:rPr lang="en-US" dirty="0" smtClean="0"/>
              <a:t>a good hidden representation will be insensitive to most small changes in the input (while still preserving information to reconstruct the input)</a:t>
            </a:r>
          </a:p>
          <a:p>
            <a:pPr lvl="1"/>
            <a:r>
              <a:rPr lang="en-US" dirty="0" smtClean="0"/>
              <a:t>Objective function</a:t>
            </a:r>
          </a:p>
          <a:p>
            <a:pPr lvl="2"/>
            <a:r>
              <a:rPr lang="en-US" dirty="0" err="1" smtClean="0"/>
              <a:t>Frobenius</a:t>
            </a:r>
            <a:r>
              <a:rPr lang="en-US" dirty="0" smtClean="0"/>
              <a:t> norm of the </a:t>
            </a:r>
            <a:r>
              <a:rPr lang="en-US" dirty="0" err="1" smtClean="0"/>
              <a:t>Jacobian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logistic hidden:</a:t>
            </a:r>
          </a:p>
        </p:txBody>
      </p:sp>
      <p:pic>
        <p:nvPicPr>
          <p:cNvPr id="11" name="Picture 10" descr="Screen Shot 2015-03-03 at 10.32.01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17" y="3964520"/>
            <a:ext cx="5200650" cy="742950"/>
          </a:xfrm>
          <a:prstGeom prst="rect">
            <a:avLst/>
          </a:prstGeom>
        </p:spPr>
      </p:pic>
      <p:pic>
        <p:nvPicPr>
          <p:cNvPr id="13" name="Picture 12" descr="Screen Shot 2015-03-03 at 10.33.25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8" y="5065184"/>
            <a:ext cx="3666578" cy="1079500"/>
          </a:xfrm>
          <a:prstGeom prst="rect">
            <a:avLst/>
          </a:prstGeom>
        </p:spPr>
      </p:pic>
      <p:pic>
        <p:nvPicPr>
          <p:cNvPr id="14" name="Picture 13" descr="Screen Shot 2015-03-03 at 10.34.58 P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022" y="6030383"/>
            <a:ext cx="5008001" cy="12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5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Gregory Petropoulos on renormalization groups</a:t>
            </a:r>
          </a:p>
          <a:p>
            <a:r>
              <a:rPr lang="en-US" dirty="0" smtClean="0"/>
              <a:t>2. Your insights from Homework 4</a:t>
            </a:r>
          </a:p>
          <a:p>
            <a:r>
              <a:rPr lang="en-US" dirty="0" smtClean="0"/>
              <a:t>3. Unsupervised learning</a:t>
            </a:r>
          </a:p>
          <a:p>
            <a:r>
              <a:rPr lang="en-US" dirty="0" smtClean="0"/>
              <a:t>4. Discussion of Homework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34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Binary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2" y="1554484"/>
            <a:ext cx="7871567" cy="6217916"/>
          </a:xfrm>
        </p:spPr>
        <p:txBody>
          <a:bodyPr>
            <a:normAutofit/>
          </a:bodyPr>
          <a:lstStyle/>
          <a:p>
            <a:r>
              <a:rPr lang="en-US" dirty="0" smtClean="0"/>
              <a:t>If hidden units of </a:t>
            </a:r>
            <a:r>
              <a:rPr lang="en-US" dirty="0" err="1" smtClean="0"/>
              <a:t>autoencoder</a:t>
            </a:r>
            <a:r>
              <a:rPr lang="en-US" dirty="0" smtClean="0"/>
              <a:t> discover</a:t>
            </a:r>
            <a:br>
              <a:rPr lang="en-US" dirty="0" smtClean="0"/>
            </a:br>
            <a:r>
              <a:rPr lang="en-US" dirty="0" smtClean="0"/>
              <a:t>binary code, we can</a:t>
            </a:r>
          </a:p>
          <a:p>
            <a:pPr lvl="1"/>
            <a:r>
              <a:rPr lang="en-US" dirty="0" smtClean="0"/>
              <a:t>measure information content in hidden rep.</a:t>
            </a:r>
          </a:p>
          <a:p>
            <a:pPr lvl="1"/>
            <a:r>
              <a:rPr lang="en-US" dirty="0" smtClean="0"/>
              <a:t>interface with digital representations</a:t>
            </a:r>
          </a:p>
          <a:p>
            <a:r>
              <a:rPr lang="en-US" dirty="0" smtClean="0"/>
              <a:t>I tried this without much success in the 1980s using an additional cost term on the hidden units that penalized </a:t>
            </a:r>
            <a:r>
              <a:rPr lang="en-US" dirty="0" err="1" smtClean="0"/>
              <a:t>nonbinary</a:t>
            </a:r>
            <a:r>
              <a:rPr lang="en-US" dirty="0" smtClean="0"/>
              <a:t> activations</a:t>
            </a:r>
          </a:p>
          <a:p>
            <a:pPr lvl="1"/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640301"/>
              </p:ext>
            </p:extLst>
          </p:nvPr>
        </p:nvGraphicFramePr>
        <p:xfrm>
          <a:off x="842963" y="6038530"/>
          <a:ext cx="4089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3" imgW="4089400" imgH="736600" progId="Equation.DSMT4">
                  <p:embed/>
                </p:oleObj>
              </mc:Choice>
              <mc:Fallback>
                <p:oleObj name="Equation" r:id="rId3" imgW="40894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2963" y="6038530"/>
                        <a:ext cx="40894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564019" y="4368514"/>
            <a:ext cx="874705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B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21094" y="3839017"/>
            <a:ext cx="560555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C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  <a:endCxn id="7" idx="2"/>
          </p:cNvCxnSpPr>
          <p:nvPr/>
        </p:nvCxnSpPr>
        <p:spPr>
          <a:xfrm flipV="1">
            <a:off x="9001372" y="4163902"/>
            <a:ext cx="0" cy="204612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77150" y="5445461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X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0817" y="4915964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001371" y="5240848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9001371" y="4693399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9001371" y="3080190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001371" y="3634404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564019" y="3309519"/>
            <a:ext cx="874705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B’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40817" y="2734027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A’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9001372" y="2529414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8277150" y="2204529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782325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Discovering Binary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Idea: Make network behavior robust to noisy hidden units</a:t>
            </a:r>
          </a:p>
          <a:p>
            <a:pPr lvl="1"/>
            <a:r>
              <a:rPr lang="en-US" dirty="0" smtClean="0">
                <a:hlinkClick r:id="rId2"/>
              </a:rPr>
              <a:t>Hinton video 1</a:t>
            </a:r>
            <a:endParaRPr lang="en-US" dirty="0"/>
          </a:p>
          <a:p>
            <a:pPr lvl="1"/>
            <a:r>
              <a:rPr lang="en-US" dirty="0" smtClean="0">
                <a:hlinkClick r:id="rId3"/>
              </a:rPr>
              <a:t>Hinton video 2</a:t>
            </a:r>
            <a:endParaRPr lang="en-US" dirty="0" smtClean="0"/>
          </a:p>
          <a:p>
            <a:pPr marL="120911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0613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Discovering High-Level Features Via Unsupervised Learning (Le et al., 2012)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Training set</a:t>
            </a:r>
          </a:p>
          <a:p>
            <a:pPr lvl="1"/>
            <a:r>
              <a:rPr lang="en-US" dirty="0" smtClean="0"/>
              <a:t>10M YouTube videos</a:t>
            </a:r>
          </a:p>
          <a:p>
            <a:pPr lvl="1"/>
            <a:r>
              <a:rPr lang="en-US" dirty="0" smtClean="0"/>
              <a:t>single frame sampled</a:t>
            </a:r>
            <a:br>
              <a:rPr lang="en-US" dirty="0" smtClean="0"/>
            </a:br>
            <a:r>
              <a:rPr lang="en-US" dirty="0" smtClean="0"/>
              <a:t>from each</a:t>
            </a:r>
          </a:p>
          <a:p>
            <a:pPr lvl="1"/>
            <a:r>
              <a:rPr lang="en-US" dirty="0" smtClean="0"/>
              <a:t>200 x 200 pixels</a:t>
            </a:r>
          </a:p>
          <a:p>
            <a:pPr lvl="1"/>
            <a:r>
              <a:rPr lang="en-US" dirty="0" smtClean="0"/>
              <a:t>fewer than 3% of</a:t>
            </a:r>
            <a:br>
              <a:rPr lang="en-US" dirty="0" smtClean="0"/>
            </a:br>
            <a:r>
              <a:rPr lang="en-US" dirty="0" smtClean="0"/>
              <a:t>frames contain</a:t>
            </a:r>
            <a:br>
              <a:rPr lang="en-US" dirty="0" smtClean="0"/>
            </a:br>
            <a:r>
              <a:rPr lang="en-US" dirty="0" smtClean="0"/>
              <a:t>faces (using </a:t>
            </a:r>
            <a:r>
              <a:rPr lang="en-US" dirty="0" err="1" smtClean="0"/>
              <a:t>OpenCV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face detector)</a:t>
            </a:r>
            <a:endParaRPr lang="en-US" dirty="0"/>
          </a:p>
        </p:txBody>
      </p:sp>
      <p:pic>
        <p:nvPicPr>
          <p:cNvPr id="4" name="Picture 3" descr="Screen Shot 2015-03-03 at 11.51.34 P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13" y="2356158"/>
            <a:ext cx="4763133" cy="394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97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Sparse deep </a:t>
            </a:r>
            <a:r>
              <a:rPr lang="en-US" dirty="0" err="1" smtClean="0"/>
              <a:t>autoencoder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3 encoding layers</a:t>
            </a:r>
          </a:p>
          <a:p>
            <a:pPr lvl="1"/>
            <a:r>
              <a:rPr lang="en-US" dirty="0" smtClean="0"/>
              <a:t>each “layer” consists of three transforms</a:t>
            </a:r>
          </a:p>
          <a:p>
            <a:pPr lvl="2"/>
            <a:r>
              <a:rPr lang="en-US" dirty="0" smtClean="0"/>
              <a:t>spatially localized receptive fields to detect</a:t>
            </a:r>
            <a:br>
              <a:rPr lang="en-US" dirty="0" smtClean="0"/>
            </a:br>
            <a:r>
              <a:rPr lang="en-US" dirty="0" smtClean="0"/>
              <a:t>features</a:t>
            </a:r>
          </a:p>
          <a:p>
            <a:pPr lvl="2"/>
            <a:r>
              <a:rPr lang="en-US" dirty="0" smtClean="0"/>
              <a:t>spatial pooling to get translation</a:t>
            </a:r>
            <a:br>
              <a:rPr lang="en-US" dirty="0" smtClean="0"/>
            </a:br>
            <a:r>
              <a:rPr lang="en-US" dirty="0" smtClean="0"/>
              <a:t>invariance</a:t>
            </a:r>
          </a:p>
          <a:p>
            <a:pPr lvl="2"/>
            <a:r>
              <a:rPr lang="en-US" dirty="0" smtClean="0"/>
              <a:t>subtractive/divisive normalization to</a:t>
            </a:r>
            <a:br>
              <a:rPr lang="en-US" dirty="0" smtClean="0"/>
            </a:br>
            <a:r>
              <a:rPr lang="en-US" dirty="0" smtClean="0"/>
              <a:t>get</a:t>
            </a:r>
            <a:r>
              <a:rPr lang="en-US" dirty="0"/>
              <a:t> </a:t>
            </a:r>
            <a:r>
              <a:rPr lang="en-US" dirty="0" smtClean="0"/>
              <a:t>sparse activation patterns</a:t>
            </a:r>
          </a:p>
          <a:p>
            <a:pPr lvl="1"/>
            <a:r>
              <a:rPr lang="en-US" dirty="0" smtClean="0"/>
              <a:t>not convolutional</a:t>
            </a:r>
          </a:p>
          <a:p>
            <a:pPr lvl="1"/>
            <a:r>
              <a:rPr lang="en-US" dirty="0" smtClean="0"/>
              <a:t>1 billion weights</a:t>
            </a:r>
          </a:p>
          <a:p>
            <a:pPr lvl="1"/>
            <a:r>
              <a:rPr lang="en-US" dirty="0" smtClean="0"/>
              <a:t>train with version of sparse PCA</a:t>
            </a:r>
          </a:p>
          <a:p>
            <a:pPr lvl="2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092254" y="2117284"/>
            <a:ext cx="874705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B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05385" y="3194231"/>
            <a:ext cx="1448443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X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69052" y="2664734"/>
            <a:ext cx="1121109" cy="32488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A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529606" y="2989618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529606" y="2442169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49328" y="1567585"/>
            <a:ext cx="560555" cy="32488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C</a:t>
            </a:r>
            <a:endParaRPr lang="en-US" sz="2200" dirty="0" smtClean="0">
              <a:solidFill>
                <a:srgbClr val="0000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529606" y="1912671"/>
            <a:ext cx="0" cy="204613"/>
          </a:xfrm>
          <a:prstGeom prst="straightConnector1">
            <a:avLst/>
          </a:prstGeom>
          <a:ln w="50800">
            <a:solidFill>
              <a:srgbClr val="0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Screen Shot 2015-03-04 at 12.14.34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63" y="4020026"/>
            <a:ext cx="3088237" cy="375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9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Neurons Become Face Detectors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all neurons in final</a:t>
            </a:r>
            <a:br>
              <a:rPr lang="en-US" dirty="0" smtClean="0"/>
            </a:br>
            <a:r>
              <a:rPr lang="en-US" dirty="0" smtClean="0"/>
              <a:t>layer and find the best face</a:t>
            </a:r>
            <a:br>
              <a:rPr lang="en-US" dirty="0" smtClean="0"/>
            </a:br>
            <a:r>
              <a:rPr lang="en-US" dirty="0" smtClean="0"/>
              <a:t>detector</a:t>
            </a:r>
            <a:endParaRPr lang="en-US" dirty="0"/>
          </a:p>
        </p:txBody>
      </p:sp>
      <p:pic>
        <p:nvPicPr>
          <p:cNvPr id="5" name="Picture 4" descr="Screen Shot 2015-03-04 at 12.13.12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53" y="1554484"/>
            <a:ext cx="4572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124" y="172720"/>
            <a:ext cx="9310153" cy="9499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Some Neurons Become Cat and Body Detectors</a:t>
            </a:r>
            <a:endParaRPr lang="en-US" dirty="0"/>
          </a:p>
        </p:txBody>
      </p:sp>
      <p:pic>
        <p:nvPicPr>
          <p:cNvPr id="6" name="Picture 5" descr="Screen Shot 2015-03-04 at 12.15.47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83" y="1183022"/>
            <a:ext cx="4084393" cy="63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6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Fancy Does Unsupervised Learning</a:t>
            </a:r>
            <a:br>
              <a:rPr lang="en-US" dirty="0" smtClean="0"/>
            </a:br>
            <a:r>
              <a:rPr lang="en-US" dirty="0" smtClean="0"/>
              <a:t>Have To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Coates, </a:t>
            </a:r>
            <a:r>
              <a:rPr lang="en-US" dirty="0" err="1" smtClean="0"/>
              <a:t>Karpathy</a:t>
            </a:r>
            <a:r>
              <a:rPr lang="en-US" dirty="0" smtClean="0"/>
              <a:t>, Ng (2012)</a:t>
            </a:r>
          </a:p>
          <a:p>
            <a:pPr lvl="1"/>
            <a:r>
              <a:rPr lang="en-US" dirty="0" smtClean="0"/>
              <a:t>K-means clustering – to detect</a:t>
            </a:r>
            <a:br>
              <a:rPr lang="en-US" dirty="0" smtClean="0"/>
            </a:br>
            <a:r>
              <a:rPr lang="en-US" dirty="0" smtClean="0"/>
              <a:t>prototypical features</a:t>
            </a:r>
          </a:p>
          <a:p>
            <a:pPr lvl="1"/>
            <a:r>
              <a:rPr lang="en-US" dirty="0" smtClean="0"/>
              <a:t>agglomerative clustering – to</a:t>
            </a:r>
            <a:br>
              <a:rPr lang="en-US" dirty="0" smtClean="0"/>
            </a:br>
            <a:r>
              <a:rPr lang="en-US" dirty="0" smtClean="0"/>
              <a:t>pool together features that</a:t>
            </a:r>
            <a:br>
              <a:rPr lang="en-US" dirty="0" smtClean="0"/>
            </a:br>
            <a:r>
              <a:rPr lang="en-US" dirty="0" smtClean="0"/>
              <a:t>are similar under transformation</a:t>
            </a:r>
          </a:p>
          <a:p>
            <a:pPr lvl="1"/>
            <a:r>
              <a:rPr lang="en-US" dirty="0" smtClean="0"/>
              <a:t>multiple stages</a:t>
            </a:r>
          </a:p>
          <a:p>
            <a:r>
              <a:rPr lang="en-US" dirty="0" smtClean="0"/>
              <a:t>Face detectors emerge</a:t>
            </a:r>
          </a:p>
          <a:p>
            <a:endParaRPr lang="en-US" dirty="0"/>
          </a:p>
        </p:txBody>
      </p:sp>
      <p:pic>
        <p:nvPicPr>
          <p:cNvPr id="5" name="Picture 4" descr="Screen Shot 2015-03-04 at 12.28.07 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99" y="1554484"/>
            <a:ext cx="1905000" cy="2082800"/>
          </a:xfrm>
          <a:prstGeom prst="rect">
            <a:avLst/>
          </a:prstGeom>
        </p:spPr>
      </p:pic>
      <p:pic>
        <p:nvPicPr>
          <p:cNvPr id="6" name="Picture 5" descr="Screen Shot 2015-03-04 at 12.28.34 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33" y="3853715"/>
            <a:ext cx="17653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012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2543</TotalTime>
  <Words>529</Words>
  <Application>Microsoft Macintosh PowerPoint</Application>
  <PresentationFormat>Custom</PresentationFormat>
  <Paragraphs>119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Theme</vt:lpstr>
      <vt:lpstr>Default2014</vt:lpstr>
      <vt:lpstr>MathType 6.0 Equation</vt:lpstr>
      <vt:lpstr>Unsupervised Learning With Neural Nets</vt:lpstr>
      <vt:lpstr>Agenda</vt:lpstr>
      <vt:lpstr>Discovering Binary Codes</vt:lpstr>
      <vt:lpstr>Discovering Binary Codes</vt:lpstr>
      <vt:lpstr>Discovering High-Level Features Via Unsupervised Learning (Le et al., 2012)</vt:lpstr>
      <vt:lpstr>PowerPoint Presentation</vt:lpstr>
      <vt:lpstr>Some Neurons Become Face Detectors</vt:lpstr>
      <vt:lpstr>Some Neurons Become Cat and Body Detectors</vt:lpstr>
      <vt:lpstr>How Fancy Does Unsupervised Learning Have To Be?</vt:lpstr>
      <vt:lpstr>Simple Autoencoder</vt:lpstr>
      <vt:lpstr>Simple Autoencoder: Weight Search</vt:lpstr>
      <vt:lpstr>Simple Autoencoder: Error Surface</vt:lpstr>
      <vt:lpstr>Simple Supervised Problem</vt:lpstr>
      <vt:lpstr>Simple Supervised Problem: Error Surface </vt:lpstr>
      <vt:lpstr>Why Does Unsupervised Pretraining Help Deep Learning?</vt:lpstr>
      <vt:lpstr>Visualizing Learning Trajectory</vt:lpstr>
      <vt:lpstr>Using Autoencoders To Initialize Weights For Supervised Learning</vt:lpstr>
      <vt:lpstr>Training Autoencoders To Provide Weights For Bootstrapping Supervised Learning</vt:lpstr>
      <vt:lpstr>Training Autoencoders To Provide Weights For Bootstrapping Supervised Learning</vt:lpstr>
    </vt:vector>
  </TitlesOfParts>
  <Company>University of Colorado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Neural Networks: An Application Of Linear Algebra</dc:title>
  <dc:creator>Michael Mozer</dc:creator>
  <cp:lastModifiedBy>Michael Mozer</cp:lastModifiedBy>
  <cp:revision>511</cp:revision>
  <dcterms:created xsi:type="dcterms:W3CDTF">2012-11-12T21:36:52Z</dcterms:created>
  <dcterms:modified xsi:type="dcterms:W3CDTF">2015-03-04T07:33:52Z</dcterms:modified>
</cp:coreProperties>
</file>