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notesSlides/notesSlide1.xml" ContentType="application/vnd.openxmlformats-officedocument.presentationml.notesSlide+xml"/>
  <Override PartName="/ppt/embeddings/oleObject27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notesSlides/notesSlide5.xml" ContentType="application/vnd.openxmlformats-officedocument.presentationml.notesSlide+xml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notesSlides/notesSlide6.xml" ContentType="application/vnd.openxmlformats-officedocument.presentationml.notesSlide+xml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  <p:sldMasterId id="2147483700" r:id="rId2"/>
  </p:sldMasterIdLst>
  <p:notesMasterIdLst>
    <p:notesMasterId r:id="rId30"/>
  </p:notesMasterIdLst>
  <p:sldIdLst>
    <p:sldId id="256" r:id="rId3"/>
    <p:sldId id="272" r:id="rId4"/>
    <p:sldId id="281" r:id="rId5"/>
    <p:sldId id="282" r:id="rId6"/>
    <p:sldId id="283" r:id="rId7"/>
    <p:sldId id="300" r:id="rId8"/>
    <p:sldId id="292" r:id="rId9"/>
    <p:sldId id="299" r:id="rId10"/>
    <p:sldId id="298" r:id="rId11"/>
    <p:sldId id="279" r:id="rId12"/>
    <p:sldId id="280" r:id="rId13"/>
    <p:sldId id="278" r:id="rId14"/>
    <p:sldId id="284" r:id="rId15"/>
    <p:sldId id="268" r:id="rId16"/>
    <p:sldId id="293" r:id="rId17"/>
    <p:sldId id="287" r:id="rId18"/>
    <p:sldId id="286" r:id="rId19"/>
    <p:sldId id="285" r:id="rId20"/>
    <p:sldId id="301" r:id="rId21"/>
    <p:sldId id="290" r:id="rId22"/>
    <p:sldId id="291" r:id="rId23"/>
    <p:sldId id="295" r:id="rId24"/>
    <p:sldId id="296" r:id="rId25"/>
    <p:sldId id="297" r:id="rId26"/>
    <p:sldId id="289" r:id="rId27"/>
    <p:sldId id="288" r:id="rId28"/>
    <p:sldId id="257" r:id="rId29"/>
  </p:sldIdLst>
  <p:sldSz cx="10058400" cy="7772400"/>
  <p:notesSz cx="7772400" cy="10058400"/>
  <p:defaultTextStyle>
    <a:defPPr>
      <a:defRPr lang="en-GB"/>
    </a:defPPr>
    <a:lvl1pPr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302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6461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862013" indent="-214313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0779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2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13" autoAdjust="0"/>
    <p:restoredTop sz="94660"/>
  </p:normalViewPr>
  <p:slideViewPr>
    <p:cSldViewPr snapToGrid="0" snapToObjects="1">
      <p:cViewPr>
        <p:scale>
          <a:sx n="68" d="100"/>
          <a:sy n="68" d="100"/>
        </p:scale>
        <p:origin x="-960" y="-904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6" Type="http://schemas.openxmlformats.org/officeDocument/2006/relationships/image" Target="../media/image12.emf"/><Relationship Id="rId1" Type="http://schemas.openxmlformats.org/officeDocument/2006/relationships/image" Target="../media/image1.emf"/><Relationship Id="rId2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14.emf"/><Relationship Id="rId5" Type="http://schemas.openxmlformats.org/officeDocument/2006/relationships/image" Target="../media/image15.emf"/><Relationship Id="rId1" Type="http://schemas.openxmlformats.org/officeDocument/2006/relationships/image" Target="../media/image13.emf"/><Relationship Id="rId2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4" Type="http://schemas.openxmlformats.org/officeDocument/2006/relationships/image" Target="../media/image18.emf"/><Relationship Id="rId5" Type="http://schemas.openxmlformats.org/officeDocument/2006/relationships/image" Target="../media/image19.emf"/><Relationship Id="rId1" Type="http://schemas.openxmlformats.org/officeDocument/2006/relationships/image" Target="../media/image13.emf"/><Relationship Id="rId2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4" Type="http://schemas.openxmlformats.org/officeDocument/2006/relationships/image" Target="../media/image24.emf"/><Relationship Id="rId5" Type="http://schemas.openxmlformats.org/officeDocument/2006/relationships/image" Target="../media/image25.emf"/><Relationship Id="rId6" Type="http://schemas.openxmlformats.org/officeDocument/2006/relationships/image" Target="../media/image26.emf"/><Relationship Id="rId1" Type="http://schemas.openxmlformats.org/officeDocument/2006/relationships/image" Target="../media/image22.emf"/><Relationship Id="rId2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Relationship Id="rId2" Type="http://schemas.openxmlformats.org/officeDocument/2006/relationships/image" Target="../media/image2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4" Type="http://schemas.openxmlformats.org/officeDocument/2006/relationships/image" Target="../media/image33.emf"/><Relationship Id="rId1" Type="http://schemas.openxmlformats.org/officeDocument/2006/relationships/image" Target="../media/image30.emf"/><Relationship Id="rId2" Type="http://schemas.openxmlformats.org/officeDocument/2006/relationships/image" Target="../media/image3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55693-EABC-524E-92E7-925E3F14DA90}" type="datetimeFigureOut">
              <a:rPr lang="en-US" smtClean="0"/>
              <a:t>3/5/15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9B68E-552D-2E4C-BFD1-382DE1A28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1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these belong in </a:t>
            </a:r>
            <a:r>
              <a:rPr lang="en-US" dirty="0" err="1" smtClean="0"/>
              <a:t>practical_advice.pptx</a:t>
            </a:r>
            <a:r>
              <a:rPr lang="en-US" dirty="0" smtClean="0"/>
              <a:t>.</a:t>
            </a:r>
            <a:r>
              <a:rPr lang="en-US" baseline="0" dirty="0" smtClean="0"/>
              <a:t> Move after 2015.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24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is early stop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44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is early stop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44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is early stop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44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is early stop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44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is early stop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44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is early stop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44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4"/>
            <a:ext cx="8549640" cy="1666028"/>
          </a:xfr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3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2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7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3" y="311259"/>
            <a:ext cx="2263140" cy="6631729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9"/>
            <a:ext cx="662178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48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8" y="310114"/>
            <a:ext cx="9022464" cy="1289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2128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0448" y="7080359"/>
            <a:ext cx="3158496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11952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fld id="{4174B9A0-CB37-4C83-B880-3D838943E6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7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9" y="310113"/>
            <a:ext cx="9049392" cy="1294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2128" y="1818240"/>
            <a:ext cx="4447872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065" y="1818240"/>
            <a:ext cx="4449456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1DFF-6809-4F2C-9371-97C2D64DBC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05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4"/>
            <a:ext cx="8549640" cy="1666028"/>
          </a:xfr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3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2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283" y="1554484"/>
            <a:ext cx="9220200" cy="5388504"/>
          </a:xfrm>
        </p:spPr>
        <p:txBody>
          <a:bodyPr/>
          <a:lstStyle>
            <a:lvl1pPr marL="100783" indent="-100783">
              <a:spcBef>
                <a:spcPts val="2205"/>
              </a:spcBef>
              <a:spcAft>
                <a:spcPts val="0"/>
              </a:spcAft>
              <a:buClr>
                <a:schemeClr val="bg1"/>
              </a:buClr>
              <a:buSzPct val="25000"/>
              <a:buFont typeface="Wingdings" pitchFamily="2" charset="2"/>
              <a:buChar char="ü"/>
              <a:defRPr baseline="0"/>
            </a:lvl1pPr>
            <a:lvl2pPr marL="403135">
              <a:spcBef>
                <a:spcPts val="2205"/>
              </a:spcBef>
              <a:spcAft>
                <a:spcPts val="0"/>
              </a:spcAft>
              <a:defRPr sz="3000">
                <a:solidFill>
                  <a:schemeClr val="accent2"/>
                </a:solidFill>
              </a:defRPr>
            </a:lvl2pPr>
            <a:lvl3pPr marL="398463" indent="4763">
              <a:spcBef>
                <a:spcPts val="1323"/>
              </a:spcBef>
              <a:buFont typeface="Calibri" pitchFamily="34" charset="0"/>
              <a:buChar char=" "/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 marL="455613" indent="149225">
              <a:spcBef>
                <a:spcPts val="1323"/>
              </a:spcBef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4pPr>
            <a:lvl5pPr marL="625475" indent="0">
              <a:spcBef>
                <a:spcPts val="882"/>
              </a:spcBef>
              <a:buFont typeface="Calibri" pitchFamily="34" charset="0"/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3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6" y="4994490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6" y="3294277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51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95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8"/>
            <a:ext cx="4444207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60"/>
            <a:ext cx="4444207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8"/>
            <a:ext cx="4445952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60"/>
            <a:ext cx="4445952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61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283" y="1554484"/>
            <a:ext cx="9220200" cy="5388504"/>
          </a:xfrm>
        </p:spPr>
        <p:txBody>
          <a:bodyPr/>
          <a:lstStyle>
            <a:lvl1pPr marL="100783" indent="-100783">
              <a:spcBef>
                <a:spcPts val="2205"/>
              </a:spcBef>
              <a:spcAft>
                <a:spcPts val="0"/>
              </a:spcAft>
              <a:buClr>
                <a:schemeClr val="bg1"/>
              </a:buClr>
              <a:buSzPct val="25000"/>
              <a:buFont typeface="Wingdings" pitchFamily="2" charset="2"/>
              <a:buChar char="ü"/>
              <a:defRPr baseline="0"/>
            </a:lvl1pPr>
            <a:lvl2pPr marL="403135">
              <a:spcBef>
                <a:spcPts val="2205"/>
              </a:spcBef>
              <a:spcAft>
                <a:spcPts val="0"/>
              </a:spcAft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 marL="503920">
              <a:spcBef>
                <a:spcPts val="1323"/>
              </a:spcBef>
              <a:buFont typeface="Calibri" pitchFamily="34" charset="0"/>
              <a:buChar char=" "/>
              <a:defRPr/>
            </a:lvl3pPr>
            <a:lvl4pPr marL="856663">
              <a:spcBef>
                <a:spcPts val="1323"/>
              </a:spcBef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spcBef>
                <a:spcPts val="882"/>
              </a:spcBef>
              <a:buFont typeface="Calibri" pitchFamily="34" charset="0"/>
              <a:buChar char=" "/>
              <a:defRPr/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3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13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8" y="309459"/>
            <a:ext cx="5622925" cy="66335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26449"/>
            <a:ext cx="3309144" cy="531653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18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1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80"/>
            <a:ext cx="6035040" cy="4663440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4"/>
            <a:ext cx="6035040" cy="912177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781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751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3" y="311259"/>
            <a:ext cx="2263140" cy="6631729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9"/>
            <a:ext cx="662178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487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8" y="310114"/>
            <a:ext cx="9022464" cy="1289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2128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0448" y="7080359"/>
            <a:ext cx="3158496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11952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fld id="{4174B9A0-CB37-4C83-B880-3D838943E6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7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9" y="310113"/>
            <a:ext cx="9049392" cy="1294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2128" y="1818240"/>
            <a:ext cx="4447872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065" y="1818240"/>
            <a:ext cx="4449456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1DFF-6809-4F2C-9371-97C2D64DBC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0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6" y="4994490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6" y="3294277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5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9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8"/>
            <a:ext cx="4444207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60"/>
            <a:ext cx="4444207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8"/>
            <a:ext cx="4445952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60"/>
            <a:ext cx="4445952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6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1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8" y="309459"/>
            <a:ext cx="5622925" cy="66335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26449"/>
            <a:ext cx="3309144" cy="531653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1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1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80"/>
            <a:ext cx="6035040" cy="4663440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4"/>
            <a:ext cx="6035040" cy="912177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7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72720"/>
            <a:ext cx="9052560" cy="949960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381761"/>
            <a:ext cx="9052560" cy="556122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third level third level third level third level third </a:t>
            </a:r>
            <a:r>
              <a:rPr lang="en-US" dirty="0" err="1" smtClean="0"/>
              <a:t>Third</a:t>
            </a:r>
            <a:r>
              <a:rPr lang="en-US" dirty="0" smtClean="0"/>
              <a:t> level third level</a:t>
            </a:r>
          </a:p>
          <a:p>
            <a:pPr lvl="3"/>
            <a:r>
              <a:rPr lang="en-US" dirty="0" smtClean="0"/>
              <a:t>Fourth level fourth level fourth level fourth level fourth level fourth level fourth level</a:t>
            </a:r>
          </a:p>
          <a:p>
            <a:pPr lvl="4"/>
            <a:r>
              <a:rPr lang="en-US" dirty="0" smtClean="0"/>
              <a:t>Fifth level fifth level fifth level fifth level fifth level fifth level fifth level fifth level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0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282224" indent="-282224" algn="l" defTabSz="1007943" rtl="0" eaLnBrk="1" latinLnBrk="0" hangingPunct="1">
        <a:spcBef>
          <a:spcPct val="20000"/>
        </a:spcBef>
        <a:buFont typeface="Wingdings" pitchFamily="2" charset="2"/>
        <a:buChar char="§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503972" indent="-100794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2600" b="1" kern="1200" baseline="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755957" indent="-251986" algn="l" defTabSz="1007943" rtl="0" eaLnBrk="1" latinLnBrk="0" hangingPunct="1">
        <a:spcBef>
          <a:spcPct val="20000"/>
        </a:spcBef>
        <a:buFont typeface="Wingdings" pitchFamily="2" charset="2"/>
        <a:buChar char="§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007943" indent="0" algn="l" defTabSz="1007943" rtl="0" eaLnBrk="1" latinLnBrk="0" hangingPunct="1">
        <a:spcBef>
          <a:spcPct val="20000"/>
        </a:spcBef>
        <a:buFontTx/>
        <a:buNone/>
        <a:defRPr sz="2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72720"/>
            <a:ext cx="9052560" cy="949960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381761"/>
            <a:ext cx="9052560" cy="556122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third level third level third level third level third </a:t>
            </a:r>
            <a:r>
              <a:rPr lang="en-US" dirty="0" err="1" smtClean="0"/>
              <a:t>Third</a:t>
            </a:r>
            <a:r>
              <a:rPr lang="en-US" dirty="0" smtClean="0"/>
              <a:t> level third level</a:t>
            </a:r>
          </a:p>
          <a:p>
            <a:pPr lvl="3"/>
            <a:r>
              <a:rPr lang="en-US" dirty="0" smtClean="0"/>
              <a:t>Fourth level fourth level fourth level fourth level fourth level fourth level fourth level</a:t>
            </a:r>
          </a:p>
          <a:p>
            <a:pPr lvl="4"/>
            <a:r>
              <a:rPr lang="en-US" dirty="0" smtClean="0"/>
              <a:t>Fifth level fifth level fifth level fifth level fifth level fifth level fifth level fifth level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3/5/15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0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282224" indent="-282224" algn="l" defTabSz="1007943" rtl="0" eaLnBrk="1" latinLnBrk="0" hangingPunct="1">
        <a:spcBef>
          <a:spcPct val="20000"/>
        </a:spcBef>
        <a:buFont typeface="Wingdings" pitchFamily="2" charset="2"/>
        <a:buChar char="§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503972" indent="-100794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2600" b="1" kern="1200" baseline="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755957" indent="-251986" algn="l" defTabSz="1007943" rtl="0" eaLnBrk="1" latinLnBrk="0" hangingPunct="1">
        <a:spcBef>
          <a:spcPct val="20000"/>
        </a:spcBef>
        <a:buFont typeface="Wingdings" pitchFamily="2" charset="2"/>
        <a:buChar char="§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007943" indent="0" algn="l" defTabSz="1007943" rtl="0" eaLnBrk="1" latinLnBrk="0" hangingPunct="1">
        <a:spcBef>
          <a:spcPct val="20000"/>
        </a:spcBef>
        <a:buFontTx/>
        <a:buNone/>
        <a:defRPr sz="2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2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2.bin"/><Relationship Id="rId12" Type="http://schemas.openxmlformats.org/officeDocument/2006/relationships/image" Target="../media/image24.emf"/><Relationship Id="rId13" Type="http://schemas.openxmlformats.org/officeDocument/2006/relationships/image" Target="../media/image27.emf"/><Relationship Id="rId14" Type="http://schemas.openxmlformats.org/officeDocument/2006/relationships/oleObject" Target="../embeddings/oleObject33.bin"/><Relationship Id="rId15" Type="http://schemas.openxmlformats.org/officeDocument/2006/relationships/image" Target="../media/image25.emf"/><Relationship Id="rId16" Type="http://schemas.openxmlformats.org/officeDocument/2006/relationships/oleObject" Target="../embeddings/oleObject34.bin"/><Relationship Id="rId17" Type="http://schemas.openxmlformats.org/officeDocument/2006/relationships/image" Target="../media/image26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5.xml"/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28.bin"/><Relationship Id="rId5" Type="http://schemas.openxmlformats.org/officeDocument/2006/relationships/image" Target="../media/image22.emf"/><Relationship Id="rId6" Type="http://schemas.openxmlformats.org/officeDocument/2006/relationships/oleObject" Target="../embeddings/oleObject29.bin"/><Relationship Id="rId7" Type="http://schemas.openxmlformats.org/officeDocument/2006/relationships/image" Target="../media/image13.emf"/><Relationship Id="rId8" Type="http://schemas.openxmlformats.org/officeDocument/2006/relationships/oleObject" Target="../embeddings/oleObject30.bin"/><Relationship Id="rId9" Type="http://schemas.openxmlformats.org/officeDocument/2006/relationships/oleObject" Target="../embeddings/oleObject31.bin"/><Relationship Id="rId10" Type="http://schemas.openxmlformats.org/officeDocument/2006/relationships/image" Target="../media/image2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28.emf"/><Relationship Id="rId5" Type="http://schemas.openxmlformats.org/officeDocument/2006/relationships/oleObject" Target="../embeddings/oleObject36.bin"/><Relationship Id="rId6" Type="http://schemas.openxmlformats.org/officeDocument/2006/relationships/image" Target="../media/image2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14.emf"/><Relationship Id="rId5" Type="http://schemas.openxmlformats.org/officeDocument/2006/relationships/oleObject" Target="../embeddings/oleObject38.bin"/><Relationship Id="rId6" Type="http://schemas.openxmlformats.org/officeDocument/2006/relationships/image" Target="../media/image15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39.bin"/><Relationship Id="rId5" Type="http://schemas.openxmlformats.org/officeDocument/2006/relationships/image" Target="../media/image30.emf"/><Relationship Id="rId6" Type="http://schemas.openxmlformats.org/officeDocument/2006/relationships/oleObject" Target="../embeddings/oleObject40.bin"/><Relationship Id="rId7" Type="http://schemas.openxmlformats.org/officeDocument/2006/relationships/image" Target="../media/image31.emf"/><Relationship Id="rId8" Type="http://schemas.openxmlformats.org/officeDocument/2006/relationships/oleObject" Target="../embeddings/oleObject41.bin"/><Relationship Id="rId9" Type="http://schemas.openxmlformats.org/officeDocument/2006/relationships/image" Target="../media/image32.emf"/><Relationship Id="rId10" Type="http://schemas.openxmlformats.org/officeDocument/2006/relationships/oleObject" Target="../embeddings/oleObject42.bin"/><Relationship Id="rId11" Type="http://schemas.openxmlformats.org/officeDocument/2006/relationships/image" Target="../media/image33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5.e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6.e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5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image" Target="../media/image11.emf"/><Relationship Id="rId13" Type="http://schemas.openxmlformats.org/officeDocument/2006/relationships/oleObject" Target="../embeddings/oleObject13.bin"/><Relationship Id="rId14" Type="http://schemas.openxmlformats.org/officeDocument/2006/relationships/image" Target="../media/image12.emf"/><Relationship Id="rId15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5.xml"/><Relationship Id="rId3" Type="http://schemas.openxmlformats.org/officeDocument/2006/relationships/oleObject" Target="../embeddings/oleObject8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9.emf"/><Relationship Id="rId9" Type="http://schemas.openxmlformats.org/officeDocument/2006/relationships/oleObject" Target="../embeddings/oleObject11.bin"/><Relationship Id="rId10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4.emf"/><Relationship Id="rId12" Type="http://schemas.openxmlformats.org/officeDocument/2006/relationships/oleObject" Target="../embeddings/oleObject20.bin"/><Relationship Id="rId13" Type="http://schemas.openxmlformats.org/officeDocument/2006/relationships/image" Target="../media/image1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5.xml"/><Relationship Id="rId3" Type="http://schemas.openxmlformats.org/officeDocument/2006/relationships/oleObject" Target="../embeddings/oleObject15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16.bin"/><Relationship Id="rId6" Type="http://schemas.openxmlformats.org/officeDocument/2006/relationships/oleObject" Target="../embeddings/oleObject17.bin"/><Relationship Id="rId7" Type="http://schemas.openxmlformats.org/officeDocument/2006/relationships/image" Target="../media/image1.emf"/><Relationship Id="rId8" Type="http://schemas.openxmlformats.org/officeDocument/2006/relationships/oleObject" Target="../embeddings/oleObject18.bin"/><Relationship Id="rId9" Type="http://schemas.openxmlformats.org/officeDocument/2006/relationships/image" Target="../media/image8.emf"/><Relationship Id="rId10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8.emf"/><Relationship Id="rId12" Type="http://schemas.openxmlformats.org/officeDocument/2006/relationships/oleObject" Target="../embeddings/oleObject26.bin"/><Relationship Id="rId13" Type="http://schemas.openxmlformats.org/officeDocument/2006/relationships/image" Target="../media/image1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5.xml"/><Relationship Id="rId3" Type="http://schemas.openxmlformats.org/officeDocument/2006/relationships/oleObject" Target="../embeddings/oleObject21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22.bin"/><Relationship Id="rId6" Type="http://schemas.openxmlformats.org/officeDocument/2006/relationships/oleObject" Target="../embeddings/oleObject23.bin"/><Relationship Id="rId7" Type="http://schemas.openxmlformats.org/officeDocument/2006/relationships/image" Target="../media/image16.emf"/><Relationship Id="rId8" Type="http://schemas.openxmlformats.org/officeDocument/2006/relationships/oleObject" Target="../embeddings/oleObject24.bin"/><Relationship Id="rId9" Type="http://schemas.openxmlformats.org/officeDocument/2006/relationships/image" Target="../media/image17.emf"/><Relationship Id="rId10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Tricks of the Trade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Deep Learning and Neural Nets</a:t>
            </a:r>
          </a:p>
          <a:p>
            <a:r>
              <a:rPr lang="en-US" dirty="0" smtClean="0"/>
              <a:t>Spring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04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Stop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54483"/>
            <a:ext cx="9220200" cy="58905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1. Train </a:t>
            </a:r>
            <a:r>
              <a:rPr lang="en-US" i="1" dirty="0" smtClean="0"/>
              <a:t>n</a:t>
            </a:r>
            <a:r>
              <a:rPr lang="en-US" dirty="0" smtClean="0"/>
              <a:t> epochs; lower learning rate; train </a:t>
            </a:r>
            <a:r>
              <a:rPr lang="en-US" i="1" dirty="0" smtClean="0"/>
              <a:t>m</a:t>
            </a:r>
            <a:r>
              <a:rPr lang="en-US" dirty="0" smtClean="0"/>
              <a:t> epochs</a:t>
            </a:r>
          </a:p>
          <a:p>
            <a:pPr lvl="1"/>
            <a:r>
              <a:rPr lang="en-US" dirty="0" smtClean="0"/>
              <a:t>bad idea: can’t assume one-size-fits-all approach</a:t>
            </a:r>
          </a:p>
          <a:p>
            <a:r>
              <a:rPr lang="en-US" dirty="0"/>
              <a:t>2. </a:t>
            </a:r>
            <a:r>
              <a:rPr lang="en-US" dirty="0" smtClean="0"/>
              <a:t>Error-change criterion</a:t>
            </a:r>
          </a:p>
          <a:p>
            <a:pPr lvl="1"/>
            <a:r>
              <a:rPr lang="en-US" dirty="0" smtClean="0"/>
              <a:t>stop when error isn’t dropping</a:t>
            </a:r>
          </a:p>
          <a:p>
            <a:pPr lvl="1"/>
            <a:r>
              <a:rPr lang="en-US" dirty="0" smtClean="0"/>
              <a:t>My recommendation: criterion based on % drop over a window of, say, 10 epochs</a:t>
            </a:r>
          </a:p>
          <a:p>
            <a:pPr lvl="2"/>
            <a:r>
              <a:rPr lang="en-US" dirty="0" smtClean="0"/>
              <a:t>1 epoch is too noisy</a:t>
            </a:r>
          </a:p>
          <a:p>
            <a:pPr lvl="2"/>
            <a:r>
              <a:rPr lang="en-US" dirty="0" smtClean="0"/>
              <a:t>absolute error criterion is too problem dependent</a:t>
            </a:r>
          </a:p>
          <a:p>
            <a:pPr lvl="1"/>
            <a:r>
              <a:rPr lang="en-US" dirty="0" smtClean="0"/>
              <a:t>Karl’s idea: train for a fixed number of epochs after criterion is reached (possibly with lower learning rate)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2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Stop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54483"/>
            <a:ext cx="9220200" cy="5890511"/>
          </a:xfrm>
        </p:spPr>
        <p:txBody>
          <a:bodyPr>
            <a:normAutofit/>
          </a:bodyPr>
          <a:lstStyle/>
          <a:p>
            <a:r>
              <a:rPr lang="en-US" dirty="0" smtClean="0"/>
              <a:t>3. Weight-change criterion</a:t>
            </a:r>
          </a:p>
          <a:p>
            <a:pPr lvl="1"/>
            <a:r>
              <a:rPr lang="en-US" dirty="0" smtClean="0"/>
              <a:t>Compare weights at epochs t-10 and t and test: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Don’t base on length of overall weight change vector</a:t>
            </a:r>
          </a:p>
          <a:p>
            <a:pPr lvl="1"/>
            <a:r>
              <a:rPr lang="en-US" dirty="0" smtClean="0"/>
              <a:t>Possibly express as a percentage of the weight</a:t>
            </a:r>
          </a:p>
          <a:p>
            <a:pPr lvl="1"/>
            <a:r>
              <a:rPr lang="en-US" dirty="0" smtClean="0"/>
              <a:t>Be cautious: small weight changes at critical points can result in rapid drop in error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762745"/>
              </p:ext>
            </p:extLst>
          </p:nvPr>
        </p:nvGraphicFramePr>
        <p:xfrm>
          <a:off x="866866" y="2834918"/>
          <a:ext cx="2951038" cy="641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2044700" imgH="444500" progId="Equation.DSMT4">
                  <p:embed/>
                </p:oleObj>
              </mc:Choice>
              <mc:Fallback>
                <p:oleObj name="Equation" r:id="rId3" imgW="2044700" imgH="444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6866" y="2834918"/>
                        <a:ext cx="2951038" cy="6415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772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Model </a:t>
            </a:r>
            <a:r>
              <a:rPr lang="en-US" dirty="0" err="1" smtClean="0"/>
              <a:t>Hyperparameters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select the appropriate model size, i.e., # of hidden units, # layers, connectivity, etc.?</a:t>
            </a:r>
          </a:p>
          <a:p>
            <a:pPr lvl="1"/>
            <a:r>
              <a:rPr lang="en-US" dirty="0" smtClean="0"/>
              <a:t>validation method</a:t>
            </a:r>
          </a:p>
          <a:p>
            <a:pPr lvl="2"/>
            <a:r>
              <a:rPr lang="en-US" dirty="0" smtClean="0"/>
              <a:t>split training set into two parts, T and V</a:t>
            </a:r>
          </a:p>
          <a:p>
            <a:pPr lvl="2"/>
            <a:r>
              <a:rPr lang="en-US" dirty="0" smtClean="0"/>
              <a:t>train many different architectures on T</a:t>
            </a:r>
          </a:p>
          <a:p>
            <a:pPr lvl="2" indent="0">
              <a:buNone/>
            </a:pPr>
            <a:r>
              <a:rPr lang="en-US" dirty="0" smtClean="0"/>
              <a:t>choose the architecture that minimizes error on V</a:t>
            </a:r>
          </a:p>
          <a:p>
            <a:pPr lvl="1"/>
            <a:r>
              <a:rPr lang="en-US" dirty="0" smtClean="0"/>
              <a:t>fancy Bayesian optimization methods are starting to become popular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7437089" y="2786554"/>
            <a:ext cx="2621311" cy="1638284"/>
            <a:chOff x="7066339" y="1693452"/>
            <a:chExt cx="4978281" cy="3111359"/>
          </a:xfrm>
        </p:grpSpPr>
        <p:grpSp>
          <p:nvGrpSpPr>
            <p:cNvPr id="5" name="Group 4"/>
            <p:cNvGrpSpPr/>
            <p:nvPr/>
          </p:nvGrpSpPr>
          <p:grpSpPr>
            <a:xfrm>
              <a:off x="7066339" y="1693452"/>
              <a:ext cx="4978281" cy="3111359"/>
              <a:chOff x="496934" y="1269936"/>
              <a:chExt cx="8952444" cy="5595158"/>
            </a:xfrm>
          </p:grpSpPr>
          <p:pic>
            <p:nvPicPr>
              <p:cNvPr id="6" name="Picture 5" descr="Screen Shot 2015-02-03 at 10.49.29 PM.pd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6934" y="1269936"/>
                <a:ext cx="8797649" cy="5595158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/>
            </p:nvSpPr>
            <p:spPr>
              <a:xfrm>
                <a:off x="8534978" y="1998595"/>
                <a:ext cx="914400" cy="914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077777" y="3368500"/>
                <a:ext cx="1216805" cy="27058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2127551">
                <a:off x="7537351" y="2358367"/>
                <a:ext cx="1216805" cy="337645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022492" y="4693812"/>
                <a:ext cx="6055285" cy="15247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 rot="19815507">
                <a:off x="2396438" y="1956803"/>
                <a:ext cx="533748" cy="34985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1914133" y="1711861"/>
                <a:ext cx="7233213" cy="4474971"/>
              </a:xfrm>
              <a:custGeom>
                <a:avLst/>
                <a:gdLst>
                  <a:gd name="connsiteX0" fmla="*/ 0 w 7233213"/>
                  <a:gd name="connsiteY0" fmla="*/ 0 h 4474971"/>
                  <a:gd name="connsiteX1" fmla="*/ 1085902 w 7233213"/>
                  <a:gd name="connsiteY1" fmla="*/ 1767082 h 4474971"/>
                  <a:gd name="connsiteX2" fmla="*/ 2871199 w 7233213"/>
                  <a:gd name="connsiteY2" fmla="*/ 3515757 h 4474971"/>
                  <a:gd name="connsiteX3" fmla="*/ 4325204 w 7233213"/>
                  <a:gd name="connsiteY3" fmla="*/ 4178413 h 4474971"/>
                  <a:gd name="connsiteX4" fmla="*/ 6386578 w 7233213"/>
                  <a:gd name="connsiteY4" fmla="*/ 4454519 h 4474971"/>
                  <a:gd name="connsiteX5" fmla="*/ 7233213 w 7233213"/>
                  <a:gd name="connsiteY5" fmla="*/ 4454519 h 4474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233213" h="4474971">
                    <a:moveTo>
                      <a:pt x="0" y="0"/>
                    </a:moveTo>
                    <a:cubicBezTo>
                      <a:pt x="303684" y="590561"/>
                      <a:pt x="607369" y="1181123"/>
                      <a:pt x="1085902" y="1767082"/>
                    </a:cubicBezTo>
                    <a:cubicBezTo>
                      <a:pt x="1564435" y="2353041"/>
                      <a:pt x="2331315" y="3113869"/>
                      <a:pt x="2871199" y="3515757"/>
                    </a:cubicBezTo>
                    <a:cubicBezTo>
                      <a:pt x="3411083" y="3917645"/>
                      <a:pt x="3739308" y="4021953"/>
                      <a:pt x="4325204" y="4178413"/>
                    </a:cubicBezTo>
                    <a:cubicBezTo>
                      <a:pt x="4911100" y="4334873"/>
                      <a:pt x="5901910" y="4408501"/>
                      <a:pt x="6386578" y="4454519"/>
                    </a:cubicBezTo>
                    <a:cubicBezTo>
                      <a:pt x="6871246" y="4500537"/>
                      <a:pt x="7233213" y="4454519"/>
                      <a:pt x="7233213" y="4454519"/>
                    </a:cubicBezTo>
                  </a:path>
                </a:pathLst>
              </a:custGeom>
              <a:noFill/>
              <a:ln w="25400">
                <a:solidFill>
                  <a:srgbClr val="FF000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5079814" y="1435754"/>
                <a:ext cx="0" cy="4782786"/>
              </a:xfrm>
              <a:prstGeom prst="line">
                <a:avLst/>
              </a:prstGeom>
              <a:ln w="254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Rectangle 15"/>
            <p:cNvSpPr/>
            <p:nvPr/>
          </p:nvSpPr>
          <p:spPr>
            <a:xfrm>
              <a:off x="10554729" y="1785660"/>
              <a:ext cx="782385" cy="490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6597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Danger Of Minimizing Network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My sense is that local optima arise only if you use a highly constrained network</a:t>
            </a:r>
          </a:p>
          <a:p>
            <a:pPr lvl="1"/>
            <a:r>
              <a:rPr lang="en-US" dirty="0" smtClean="0"/>
              <a:t>minimum number of hidden units</a:t>
            </a:r>
          </a:p>
          <a:p>
            <a:pPr lvl="1"/>
            <a:r>
              <a:rPr lang="en-US" dirty="0" smtClean="0"/>
              <a:t>minimum number of layers</a:t>
            </a:r>
          </a:p>
          <a:p>
            <a:pPr lvl="1"/>
            <a:r>
              <a:rPr lang="en-US" dirty="0" smtClean="0"/>
              <a:t>minimum number of connections</a:t>
            </a:r>
          </a:p>
          <a:p>
            <a:pPr lvl="1"/>
            <a:r>
              <a:rPr lang="en-US" dirty="0" err="1" smtClean="0"/>
              <a:t>xor</a:t>
            </a:r>
            <a:r>
              <a:rPr lang="en-US" dirty="0" smtClean="0"/>
              <a:t> example?</a:t>
            </a:r>
          </a:p>
          <a:p>
            <a:r>
              <a:rPr lang="en-US" dirty="0" smtClean="0"/>
              <a:t>Having spare capacity in the net means there are many equivalent solutions to training</a:t>
            </a:r>
          </a:p>
          <a:p>
            <a:pPr lvl="1"/>
            <a:r>
              <a:rPr lang="en-US" dirty="0" smtClean="0"/>
              <a:t>e.g., if you have 10 hidden and need only 2, there are 45 equivalent solutions </a:t>
            </a:r>
          </a:p>
        </p:txBody>
      </p:sp>
    </p:spTree>
    <p:extLst>
      <p:ext uri="{BB962C8B-B14F-4D97-AF65-F5344CB8AC3E}">
        <p14:creationId xmlns:p14="http://schemas.microsoft.com/office/powerpoint/2010/main" val="181946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85957"/>
            <a:ext cx="9220200" cy="5789579"/>
          </a:xfrm>
        </p:spPr>
        <p:txBody>
          <a:bodyPr>
            <a:normAutofit/>
          </a:bodyPr>
          <a:lstStyle/>
          <a:p>
            <a:r>
              <a:rPr lang="en-US" dirty="0" smtClean="0"/>
              <a:t>Instead of starting with smallest net possible, use a larger network and apply various tricks to avoid using the full network capacity</a:t>
            </a:r>
          </a:p>
          <a:p>
            <a:endParaRPr lang="en-US" dirty="0"/>
          </a:p>
          <a:p>
            <a:r>
              <a:rPr lang="en-US" dirty="0" smtClean="0"/>
              <a:t>7 ideas to follow…</a:t>
            </a:r>
          </a:p>
        </p:txBody>
      </p:sp>
    </p:spTree>
    <p:extLst>
      <p:ext uri="{BB962C8B-B14F-4D97-AF65-F5344CB8AC3E}">
        <p14:creationId xmlns:p14="http://schemas.microsoft.com/office/powerpoint/2010/main" val="736813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85957"/>
            <a:ext cx="9220200" cy="5789579"/>
          </a:xfrm>
        </p:spPr>
        <p:txBody>
          <a:bodyPr>
            <a:normAutofit fontScale="85000" lnSpcReduction="20000"/>
          </a:bodyPr>
          <a:lstStyle/>
          <a:p>
            <a:pPr marL="120911" lvl="1" indent="0">
              <a:buNone/>
            </a:pPr>
            <a:r>
              <a:rPr lang="en-US" dirty="0" smtClean="0"/>
              <a:t>1. early stopping</a:t>
            </a:r>
          </a:p>
          <a:p>
            <a:pPr lvl="2"/>
            <a:r>
              <a:rPr lang="en-US" dirty="0" smtClean="0"/>
              <a:t>Rather than training network until error converges, stop training early</a:t>
            </a:r>
          </a:p>
          <a:p>
            <a:pPr lvl="2"/>
            <a:r>
              <a:rPr lang="en-US" dirty="0" err="1" smtClean="0"/>
              <a:t>Rumelhart</a:t>
            </a:r>
            <a:endParaRPr lang="en-US" dirty="0" smtClean="0"/>
          </a:p>
          <a:p>
            <a:pPr lvl="3"/>
            <a:r>
              <a:rPr lang="en-US" dirty="0" smtClean="0"/>
              <a:t>hidden units all go after the same source of error initially -&gt; redundancy</a:t>
            </a:r>
          </a:p>
          <a:p>
            <a:pPr lvl="2"/>
            <a:r>
              <a:rPr lang="en-US" dirty="0" smtClean="0"/>
              <a:t>Hinton</a:t>
            </a:r>
          </a:p>
          <a:p>
            <a:pPr lvl="3"/>
            <a:r>
              <a:rPr lang="en-US" dirty="0" smtClean="0"/>
              <a:t>weights </a:t>
            </a:r>
            <a:r>
              <a:rPr lang="en-US" dirty="0"/>
              <a:t>start small and grow over training</a:t>
            </a:r>
          </a:p>
          <a:p>
            <a:pPr lvl="3"/>
            <a:r>
              <a:rPr lang="en-US" dirty="0"/>
              <a:t>when weights are small, </a:t>
            </a:r>
            <a:r>
              <a:rPr lang="en-US" dirty="0" smtClean="0"/>
              <a:t>model is mostly operating in linear regime</a:t>
            </a:r>
          </a:p>
          <a:p>
            <a:pPr lvl="2"/>
            <a:r>
              <a:rPr lang="en-US" dirty="0" smtClean="0"/>
              <a:t>Dangerous: Very dependent on training algorithm</a:t>
            </a:r>
          </a:p>
          <a:p>
            <a:pPr lvl="3"/>
            <a:r>
              <a:rPr lang="en-US" dirty="0" smtClean="0"/>
              <a:t>e.g., what would happen with random weight search?</a:t>
            </a:r>
          </a:p>
          <a:p>
            <a:pPr lvl="2"/>
            <a:r>
              <a:rPr lang="en-US" dirty="0" smtClean="0"/>
              <a:t>While probably not the best technique for controlling model complexity, it does suggest that you shouldn’t obsess over finding a minimum error solution.</a:t>
            </a:r>
          </a:p>
          <a:p>
            <a:pPr marL="120911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9783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85957"/>
            <a:ext cx="9220200" cy="6033654"/>
          </a:xfrm>
        </p:spPr>
        <p:txBody>
          <a:bodyPr>
            <a:normAutofit/>
          </a:bodyPr>
          <a:lstStyle/>
          <a:p>
            <a:pPr marL="120911" lvl="1" indent="0">
              <a:buNone/>
            </a:pPr>
            <a:r>
              <a:rPr lang="en-US" dirty="0" smtClean="0"/>
              <a:t>2. Weight penalty terms</a:t>
            </a:r>
          </a:p>
          <a:p>
            <a:pPr lvl="2" indent="0">
              <a:buNone/>
            </a:pPr>
            <a:r>
              <a:rPr lang="en-US" dirty="0" smtClean="0"/>
              <a:t>L2 weight decay                                     L1 weight decay</a:t>
            </a:r>
          </a:p>
          <a:p>
            <a:pPr lvl="2" indent="0">
              <a:buNone/>
            </a:pPr>
            <a:endParaRPr lang="en-US" dirty="0" smtClean="0"/>
          </a:p>
          <a:p>
            <a:pPr lvl="2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2" indent="0">
              <a:buNone/>
            </a:pPr>
            <a:r>
              <a:rPr lang="en-US" dirty="0" smtClean="0"/>
              <a:t>weight elimination </a:t>
            </a:r>
          </a:p>
          <a:p>
            <a:pPr lvl="2" indent="0">
              <a:buNone/>
            </a:pPr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lvl="2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See Reed (1993) for survey of ‘pruning’ algorithms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877451"/>
              </p:ext>
            </p:extLst>
          </p:nvPr>
        </p:nvGraphicFramePr>
        <p:xfrm>
          <a:off x="885820" y="2755899"/>
          <a:ext cx="3683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" name="Equation" r:id="rId4" imgW="3683000" imgH="876300" progId="Equation.DSMT4">
                  <p:embed/>
                </p:oleObj>
              </mc:Choice>
              <mc:Fallback>
                <p:oleObj name="Equation" r:id="rId4" imgW="3683000" imgH="876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85820" y="2755899"/>
                        <a:ext cx="36830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223315"/>
              </p:ext>
            </p:extLst>
          </p:nvPr>
        </p:nvGraphicFramePr>
        <p:xfrm>
          <a:off x="4114800" y="3822700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Equation" r:id="rId6" imgW="177800" imgH="292100" progId="Equation.DSMT4">
                  <p:embed/>
                </p:oleObj>
              </mc:Choice>
              <mc:Fallback>
                <p:oleObj name="Equation" r:id="rId6" imgW="177800" imgH="292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3822700"/>
                        <a:ext cx="177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67377"/>
              </p:ext>
            </p:extLst>
          </p:nvPr>
        </p:nvGraphicFramePr>
        <p:xfrm>
          <a:off x="4114800" y="3822700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Equation" r:id="rId8" imgW="177800" imgH="292100" progId="Equation.DSMT4">
                  <p:embed/>
                </p:oleObj>
              </mc:Choice>
              <mc:Fallback>
                <p:oleObj name="Equation" r:id="rId8" imgW="177800" imgH="292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3822700"/>
                        <a:ext cx="177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660417"/>
              </p:ext>
            </p:extLst>
          </p:nvPr>
        </p:nvGraphicFramePr>
        <p:xfrm>
          <a:off x="885820" y="3695700"/>
          <a:ext cx="2590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" name="Equation" r:id="rId9" imgW="2590800" imgH="419100" progId="Equation.DSMT4">
                  <p:embed/>
                </p:oleObj>
              </mc:Choice>
              <mc:Fallback>
                <p:oleObj name="Equation" r:id="rId9" imgW="25908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85820" y="3695700"/>
                        <a:ext cx="25908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432274"/>
              </p:ext>
            </p:extLst>
          </p:nvPr>
        </p:nvGraphicFramePr>
        <p:xfrm>
          <a:off x="885820" y="4990981"/>
          <a:ext cx="46990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" name="Equation" r:id="rId11" imgW="4699000" imgH="977900" progId="Equation.DSMT4">
                  <p:embed/>
                </p:oleObj>
              </mc:Choice>
              <mc:Fallback>
                <p:oleObj name="Equation" r:id="rId11" imgW="4699000" imgH="977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85820" y="4990981"/>
                        <a:ext cx="46990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weight_elimination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898" y="4772046"/>
            <a:ext cx="3288753" cy="282574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5787800"/>
              </p:ext>
            </p:extLst>
          </p:nvPr>
        </p:nvGraphicFramePr>
        <p:xfrm>
          <a:off x="6156051" y="2755899"/>
          <a:ext cx="37846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" name="Equation" r:id="rId14" imgW="3784600" imgH="876300" progId="Equation.DSMT4">
                  <p:embed/>
                </p:oleObj>
              </mc:Choice>
              <mc:Fallback>
                <p:oleObj name="Equation" r:id="rId14" imgW="3784600" imgH="876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156051" y="2755899"/>
                        <a:ext cx="37846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329992"/>
              </p:ext>
            </p:extLst>
          </p:nvPr>
        </p:nvGraphicFramePr>
        <p:xfrm>
          <a:off x="6203923" y="3695700"/>
          <a:ext cx="3352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Equation" r:id="rId16" imgW="3352800" imgH="419100" progId="Equation.DSMT4">
                  <p:embed/>
                </p:oleObj>
              </mc:Choice>
              <mc:Fallback>
                <p:oleObj name="Equation" r:id="rId16" imgW="33528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203923" y="3695700"/>
                        <a:ext cx="33528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5811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0911" lvl="1" indent="0">
              <a:buNone/>
            </a:pPr>
            <a:r>
              <a:rPr lang="en-US" dirty="0" smtClean="0"/>
              <a:t>3. Hard constraint on weights</a:t>
            </a:r>
          </a:p>
          <a:p>
            <a:pPr lvl="2"/>
            <a:r>
              <a:rPr lang="en-US" dirty="0" smtClean="0"/>
              <a:t>Ensure that                   for every unit</a:t>
            </a:r>
          </a:p>
          <a:p>
            <a:pPr lvl="2"/>
            <a:r>
              <a:rPr lang="en-US" dirty="0" smtClean="0"/>
              <a:t>If constraint is violated, rescale all weights:</a:t>
            </a:r>
          </a:p>
          <a:p>
            <a:pPr lvl="2"/>
            <a:r>
              <a:rPr lang="en-US" dirty="0" smtClean="0"/>
              <a:t>[See Hinton video @ minute 4:00]</a:t>
            </a:r>
          </a:p>
          <a:p>
            <a:pPr lvl="2"/>
            <a:r>
              <a:rPr lang="en-US" dirty="0" smtClean="0"/>
              <a:t>I’m not clear why L</a:t>
            </a:r>
            <a:r>
              <a:rPr lang="en-US" baseline="-25000" dirty="0" smtClean="0"/>
              <a:t>2</a:t>
            </a:r>
            <a:r>
              <a:rPr lang="en-US" dirty="0" smtClean="0"/>
              <a:t> normalization and not L</a:t>
            </a:r>
            <a:r>
              <a:rPr lang="en-US" baseline="-25000" dirty="0" smtClean="0"/>
              <a:t>1</a:t>
            </a:r>
          </a:p>
          <a:p>
            <a:pPr marL="120911" lvl="1" indent="0">
              <a:buNone/>
            </a:pPr>
            <a:r>
              <a:rPr lang="en-US" dirty="0" smtClean="0"/>
              <a:t>4. Injecting noise</a:t>
            </a:r>
          </a:p>
          <a:p>
            <a:pPr lvl="2"/>
            <a:r>
              <a:rPr lang="en-US" dirty="0" smtClean="0"/>
              <a:t>[See Hinton video]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735828"/>
              </p:ext>
            </p:extLst>
          </p:nvPr>
        </p:nvGraphicFramePr>
        <p:xfrm>
          <a:off x="2657510" y="2244795"/>
          <a:ext cx="1282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3" imgW="1282700" imgH="685800" progId="Equation.DSMT4">
                  <p:embed/>
                </p:oleObj>
              </mc:Choice>
              <mc:Fallback>
                <p:oleObj name="Equation" r:id="rId3" imgW="12827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7510" y="2244795"/>
                        <a:ext cx="1282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802840"/>
              </p:ext>
            </p:extLst>
          </p:nvPr>
        </p:nvGraphicFramePr>
        <p:xfrm>
          <a:off x="7447283" y="2692403"/>
          <a:ext cx="21082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5" imgW="2108200" imgH="1079500" progId="Equation.DSMT4">
                  <p:embed/>
                </p:oleObj>
              </mc:Choice>
              <mc:Fallback>
                <p:oleObj name="Equation" r:id="rId5" imgW="2108200" imgH="1079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47283" y="2692403"/>
                        <a:ext cx="21082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2267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85957"/>
            <a:ext cx="9220200" cy="5789579"/>
          </a:xfrm>
        </p:spPr>
        <p:txBody>
          <a:bodyPr>
            <a:normAutofit/>
          </a:bodyPr>
          <a:lstStyle/>
          <a:p>
            <a:pPr marL="120911" lvl="1" indent="0">
              <a:buNone/>
            </a:pPr>
            <a:r>
              <a:rPr lang="en-US" dirty="0" smtClean="0"/>
              <a:t>6. Model averaging</a:t>
            </a:r>
          </a:p>
          <a:p>
            <a:pPr lvl="2"/>
            <a:r>
              <a:rPr lang="en-US" dirty="0" smtClean="0"/>
              <a:t>Ensemble methods</a:t>
            </a:r>
          </a:p>
          <a:p>
            <a:pPr lvl="2"/>
            <a:r>
              <a:rPr lang="en-US" dirty="0" smtClean="0"/>
              <a:t>Bayesian methods</a:t>
            </a:r>
          </a:p>
          <a:p>
            <a:pPr marL="120911" lvl="1" indent="0">
              <a:buNone/>
            </a:pPr>
            <a:r>
              <a:rPr lang="en-US" dirty="0" smtClean="0"/>
              <a:t>7. Drop out</a:t>
            </a:r>
          </a:p>
          <a:p>
            <a:pPr lvl="2"/>
            <a:r>
              <a:rPr lang="en-US" dirty="0" smtClean="0"/>
              <a:t>[watch Hinton video]</a:t>
            </a:r>
          </a:p>
        </p:txBody>
      </p:sp>
    </p:spTree>
    <p:extLst>
      <p:ext uri="{BB962C8B-B14F-4D97-AF65-F5344CB8AC3E}">
        <p14:creationId xmlns:p14="http://schemas.microsoft.com/office/powerpoint/2010/main" val="190708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Dropout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With H hidden units, each of which can be dropped, we have 2</a:t>
            </a:r>
            <a:r>
              <a:rPr lang="en-US" baseline="30000" dirty="0" smtClean="0"/>
              <a:t>H</a:t>
            </a:r>
            <a:r>
              <a:rPr lang="en-US" dirty="0" smtClean="0"/>
              <a:t> possible models</a:t>
            </a:r>
          </a:p>
          <a:p>
            <a:r>
              <a:rPr lang="en-US" dirty="0" smtClean="0"/>
              <a:t>Each of the 2</a:t>
            </a:r>
            <a:r>
              <a:rPr lang="en-US" baseline="30000" dirty="0" smtClean="0"/>
              <a:t>H-1</a:t>
            </a:r>
            <a:r>
              <a:rPr lang="en-US" dirty="0" smtClean="0"/>
              <a:t> models that include hidden unit h must share the same weights for the units</a:t>
            </a:r>
          </a:p>
          <a:p>
            <a:pPr lvl="1"/>
            <a:r>
              <a:rPr lang="en-US" dirty="0" smtClean="0"/>
              <a:t>serves as a form of regularization</a:t>
            </a:r>
          </a:p>
          <a:p>
            <a:pPr lvl="1"/>
            <a:r>
              <a:rPr lang="en-US" dirty="0" smtClean="0"/>
              <a:t>makes the models cooperate</a:t>
            </a:r>
          </a:p>
          <a:p>
            <a:r>
              <a:rPr lang="en-US" dirty="0" smtClean="0"/>
              <a:t>Including all hidden units at test with a scaling of 0.5 is equivalent to computing the geometric mean of all 2</a:t>
            </a:r>
            <a:r>
              <a:rPr lang="en-US" baseline="30000" dirty="0" smtClean="0"/>
              <a:t>H</a:t>
            </a:r>
            <a:r>
              <a:rPr lang="en-US" dirty="0" smtClean="0"/>
              <a:t> models</a:t>
            </a:r>
          </a:p>
          <a:p>
            <a:pPr lvl="1"/>
            <a:r>
              <a:rPr lang="en-US" dirty="0" smtClean="0"/>
              <a:t>exact equivalence with one hidden layer</a:t>
            </a:r>
          </a:p>
          <a:p>
            <a:pPr lvl="1"/>
            <a:r>
              <a:rPr lang="en-US" dirty="0" smtClean="0"/>
              <a:t>“pretty good approximation” according to Geoff with multiple </a:t>
            </a:r>
            <a:r>
              <a:rPr lang="en-US" smtClean="0"/>
              <a:t>hidden layers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5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n-US" dirty="0" smtClean="0"/>
              <a:t>Review</a:t>
            </a:r>
          </a:p>
          <a:p>
            <a:pPr marL="514350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n-US" dirty="0" smtClean="0"/>
              <a:t>Discussion of homework</a:t>
            </a:r>
          </a:p>
          <a:p>
            <a:pPr marL="514350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n-US" dirty="0" smtClean="0"/>
              <a:t>Odds and ends</a:t>
            </a:r>
          </a:p>
          <a:p>
            <a:pPr marL="514350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n-US" dirty="0" smtClean="0"/>
              <a:t>The latest tricks that seem to make a difference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2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Problems With Deep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54483"/>
            <a:ext cx="9220200" cy="6066157"/>
          </a:xfrm>
        </p:spPr>
        <p:txBody>
          <a:bodyPr>
            <a:normAutofit/>
          </a:bodyPr>
          <a:lstStyle/>
          <a:p>
            <a:r>
              <a:rPr lang="en-US" dirty="0" smtClean="0"/>
              <a:t>Credit assignment problem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Vanishing error gradients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note y(1-y) ≤ 25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855897" y="3296348"/>
            <a:ext cx="3792554" cy="698438"/>
            <a:chOff x="5014975" y="4443478"/>
            <a:chExt cx="3792554" cy="698438"/>
          </a:xfrm>
        </p:grpSpPr>
        <p:sp>
          <p:nvSpPr>
            <p:cNvPr id="5" name="Oval 4"/>
            <p:cNvSpPr/>
            <p:nvPr/>
          </p:nvSpPr>
          <p:spPr>
            <a:xfrm>
              <a:off x="6465887" y="4747419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6953346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928568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440198" y="475033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14975" y="4750333"/>
              <a:ext cx="3792554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9" idx="0"/>
            </p:cNvCxnSpPr>
            <p:nvPr/>
          </p:nvCxnSpPr>
          <p:spPr>
            <a:xfrm flipV="1">
              <a:off x="6911252" y="4443478"/>
              <a:ext cx="304" cy="306855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8418844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014975" y="475033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502434" y="4750034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989286" y="4753247"/>
              <a:ext cx="388685" cy="388669"/>
            </a:xfrm>
            <a:prstGeom prst="ellipse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55897" y="2591783"/>
            <a:ext cx="3792554" cy="698438"/>
            <a:chOff x="5014975" y="4443478"/>
            <a:chExt cx="3792554" cy="698438"/>
          </a:xfrm>
        </p:grpSpPr>
        <p:sp>
          <p:nvSpPr>
            <p:cNvPr id="16" name="Oval 15"/>
            <p:cNvSpPr/>
            <p:nvPr/>
          </p:nvSpPr>
          <p:spPr>
            <a:xfrm>
              <a:off x="6465887" y="4747419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953346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7928568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7440198" y="475033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14975" y="4750333"/>
              <a:ext cx="3792554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cxnSp>
          <p:nvCxnSpPr>
            <p:cNvPr id="21" name="Straight Arrow Connector 20"/>
            <p:cNvCxnSpPr>
              <a:stCxn id="20" idx="0"/>
            </p:cNvCxnSpPr>
            <p:nvPr/>
          </p:nvCxnSpPr>
          <p:spPr>
            <a:xfrm flipV="1">
              <a:off x="6911252" y="4443478"/>
              <a:ext cx="304" cy="306855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8418844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014975" y="475033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502434" y="4750034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5989286" y="475324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855897" y="1896274"/>
            <a:ext cx="3792554" cy="698438"/>
            <a:chOff x="5014975" y="4443478"/>
            <a:chExt cx="3792554" cy="698438"/>
          </a:xfrm>
        </p:grpSpPr>
        <p:sp>
          <p:nvSpPr>
            <p:cNvPr id="27" name="Oval 26"/>
            <p:cNvSpPr/>
            <p:nvPr/>
          </p:nvSpPr>
          <p:spPr>
            <a:xfrm>
              <a:off x="6465887" y="4747419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953346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7928568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7440198" y="4750333"/>
              <a:ext cx="388685" cy="388669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014975" y="4750333"/>
              <a:ext cx="3792554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cxnSp>
          <p:nvCxnSpPr>
            <p:cNvPr id="32" name="Straight Arrow Connector 31"/>
            <p:cNvCxnSpPr>
              <a:stCxn id="31" idx="0"/>
            </p:cNvCxnSpPr>
            <p:nvPr/>
          </p:nvCxnSpPr>
          <p:spPr>
            <a:xfrm flipV="1">
              <a:off x="6911252" y="4443478"/>
              <a:ext cx="304" cy="306855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8418844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014975" y="475033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5502434" y="4750034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5989286" y="475324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sp>
        <p:nvSpPr>
          <p:cNvPr id="38" name="Oval 37"/>
          <p:cNvSpPr/>
          <p:nvPr/>
        </p:nvSpPr>
        <p:spPr>
          <a:xfrm>
            <a:off x="7557459" y="1495650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5855897" y="4017960"/>
            <a:ext cx="3792554" cy="698438"/>
            <a:chOff x="5014975" y="4443478"/>
            <a:chExt cx="3792554" cy="698438"/>
          </a:xfrm>
        </p:grpSpPr>
        <p:sp>
          <p:nvSpPr>
            <p:cNvPr id="60" name="Oval 59"/>
            <p:cNvSpPr/>
            <p:nvPr/>
          </p:nvSpPr>
          <p:spPr>
            <a:xfrm>
              <a:off x="6465887" y="4747419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6953346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7928568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7440198" y="475033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014975" y="4750333"/>
              <a:ext cx="3792554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cxnSp>
          <p:nvCxnSpPr>
            <p:cNvPr id="65" name="Straight Arrow Connector 64"/>
            <p:cNvCxnSpPr>
              <a:stCxn id="64" idx="0"/>
            </p:cNvCxnSpPr>
            <p:nvPr/>
          </p:nvCxnSpPr>
          <p:spPr>
            <a:xfrm flipV="1">
              <a:off x="6911252" y="4443478"/>
              <a:ext cx="304" cy="306855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/>
            <p:cNvSpPr/>
            <p:nvPr/>
          </p:nvSpPr>
          <p:spPr>
            <a:xfrm>
              <a:off x="8418844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5014975" y="475033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5502434" y="4750034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5989286" y="475324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548731"/>
              </p:ext>
            </p:extLst>
          </p:nvPr>
        </p:nvGraphicFramePr>
        <p:xfrm>
          <a:off x="856708" y="5768958"/>
          <a:ext cx="1587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3" imgW="1587500" imgH="419100" progId="Equation.DSMT4">
                  <p:embed/>
                </p:oleObj>
              </mc:Choice>
              <mc:Fallback>
                <p:oleObj name="Equation" r:id="rId3" imgW="15875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6708" y="5768958"/>
                        <a:ext cx="15875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705228"/>
              </p:ext>
            </p:extLst>
          </p:nvPr>
        </p:nvGraphicFramePr>
        <p:xfrm>
          <a:off x="4159250" y="5133958"/>
          <a:ext cx="59309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5" imgW="5930900" imgH="1714500" progId="Equation.DSMT4">
                  <p:embed/>
                </p:oleObj>
              </mc:Choice>
              <mc:Fallback>
                <p:oleObj name="Equation" r:id="rId5" imgW="5930900" imgH="1714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59250" y="5133958"/>
                        <a:ext cx="5930900" cy="171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5627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Pretraining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you have access to a lot of unlabeled data in addition to labeled data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/>
              <a:t>Semisupervised</a:t>
            </a:r>
            <a:r>
              <a:rPr lang="en-US" dirty="0"/>
              <a:t> learning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Can we leverage unlabeled data to initialize network weights?</a:t>
            </a:r>
          </a:p>
          <a:p>
            <a:pPr lvl="1"/>
            <a:r>
              <a:rPr lang="en-US" dirty="0" smtClean="0"/>
              <a:t>alternative to small random weights</a:t>
            </a:r>
          </a:p>
          <a:p>
            <a:pPr lvl="1"/>
            <a:r>
              <a:rPr lang="en-US" dirty="0" smtClean="0"/>
              <a:t>requires an unsupervised procedure: </a:t>
            </a:r>
            <a:r>
              <a:rPr lang="en-US" dirty="0" err="1" smtClean="0"/>
              <a:t>autoencoder</a:t>
            </a:r>
            <a:endParaRPr lang="en-US" dirty="0" smtClean="0"/>
          </a:p>
          <a:p>
            <a:r>
              <a:rPr lang="en-US" dirty="0" smtClean="0"/>
              <a:t>With good initialization, we can minimize credit assignment problem.</a:t>
            </a:r>
          </a:p>
        </p:txBody>
      </p:sp>
    </p:spTree>
    <p:extLst>
      <p:ext uri="{BB962C8B-B14F-4D97-AF65-F5344CB8AC3E}">
        <p14:creationId xmlns:p14="http://schemas.microsoft.com/office/powerpoint/2010/main" val="172533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Autoencoder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122680"/>
            <a:ext cx="9220200" cy="630872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Self-supervised training procedure</a:t>
            </a:r>
          </a:p>
          <a:p>
            <a:r>
              <a:rPr lang="en-US" dirty="0" smtClean="0"/>
              <a:t>Given a set of input vectors (no target outputs)</a:t>
            </a:r>
          </a:p>
          <a:p>
            <a:r>
              <a:rPr lang="en-US" dirty="0" smtClean="0"/>
              <a:t>Map input back to itself via a hidden layer bottleneck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to achieve bottleneck?</a:t>
            </a:r>
          </a:p>
          <a:p>
            <a:pPr lvl="1"/>
            <a:r>
              <a:rPr lang="en-US" dirty="0" smtClean="0"/>
              <a:t>Fewer neurons</a:t>
            </a:r>
          </a:p>
          <a:p>
            <a:pPr lvl="1"/>
            <a:r>
              <a:rPr lang="en-US" dirty="0" err="1" smtClean="0"/>
              <a:t>Sparsity</a:t>
            </a:r>
            <a:r>
              <a:rPr lang="en-US" dirty="0" smtClean="0"/>
              <a:t> constraint</a:t>
            </a:r>
          </a:p>
          <a:p>
            <a:pPr lvl="1"/>
            <a:r>
              <a:rPr lang="en-US" dirty="0" smtClean="0"/>
              <a:t>Information transmission constraint (e.g., add noise to unit, or shut off randomly, a.k.a. dropout)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6465887" y="3333913"/>
            <a:ext cx="2349677" cy="1805089"/>
            <a:chOff x="3667233" y="4032650"/>
            <a:chExt cx="2349677" cy="1805089"/>
          </a:xfrm>
        </p:grpSpPr>
        <p:sp>
          <p:nvSpPr>
            <p:cNvPr id="30" name="Oval 29"/>
            <p:cNvSpPr/>
            <p:nvPr/>
          </p:nvSpPr>
          <p:spPr>
            <a:xfrm>
              <a:off x="3667233" y="5446156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4154692" y="54458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129914" y="54458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4641544" y="544907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67233" y="5449070"/>
              <a:ext cx="2341642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156556" y="4747120"/>
              <a:ext cx="1362996" cy="391882"/>
              <a:chOff x="6802144" y="5114046"/>
              <a:chExt cx="2102997" cy="604643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8305430" y="5119003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802144" y="5114046"/>
                <a:ext cx="2102997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cxnSp>
          <p:nvCxnSpPr>
            <p:cNvPr id="9" name="Straight Arrow Connector 8"/>
            <p:cNvCxnSpPr>
              <a:stCxn id="34" idx="0"/>
              <a:endCxn id="27" idx="4"/>
            </p:cNvCxnSpPr>
            <p:nvPr/>
          </p:nvCxnSpPr>
          <p:spPr>
            <a:xfrm flipV="1">
              <a:off x="4838054" y="5135789"/>
              <a:ext cx="304" cy="313281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4832794" y="4424532"/>
              <a:ext cx="11128" cy="29602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5620190" y="54458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3675268" y="4032949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162727" y="40326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5137949" y="40326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4649579" y="403586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675268" y="4035863"/>
              <a:ext cx="2341642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628225" y="40326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6009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Autoencoder</a:t>
            </a:r>
            <a:r>
              <a:rPr lang="en-US" dirty="0" smtClean="0"/>
              <a:t> Combines</a:t>
            </a:r>
            <a:br>
              <a:rPr lang="en-US" dirty="0" smtClean="0"/>
            </a:br>
            <a:r>
              <a:rPr lang="en-US" dirty="0" smtClean="0"/>
              <a:t>An Encoder And A Decoder</a:t>
            </a:r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5525833" y="2205261"/>
            <a:ext cx="4034115" cy="1905992"/>
            <a:chOff x="281763" y="1636553"/>
            <a:chExt cx="4034115" cy="1905992"/>
          </a:xfrm>
        </p:grpSpPr>
        <p:grpSp>
          <p:nvGrpSpPr>
            <p:cNvPr id="9" name="Group 8"/>
            <p:cNvGrpSpPr/>
            <p:nvPr/>
          </p:nvGrpSpPr>
          <p:grpSpPr>
            <a:xfrm>
              <a:off x="1110913" y="2867422"/>
              <a:ext cx="2348131" cy="675123"/>
              <a:chOff x="6802144" y="5114046"/>
              <a:chExt cx="2102997" cy="604643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305430" y="5119003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802144" y="5114046"/>
                <a:ext cx="2102997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cxnSp>
          <p:nvCxnSpPr>
            <p:cNvPr id="15" name="Straight Arrow Connector 14"/>
            <p:cNvCxnSpPr/>
            <p:nvPr/>
          </p:nvCxnSpPr>
          <p:spPr>
            <a:xfrm flipV="1">
              <a:off x="2275916" y="2311676"/>
              <a:ext cx="19171" cy="50998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281763" y="1637068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121544" y="1636553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2801629" y="1636553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1960279" y="1642088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1763" y="1642088"/>
              <a:ext cx="4034115" cy="664568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3646262" y="1636553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324933" y="4628441"/>
            <a:ext cx="1331013" cy="42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Encoder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04294" y="3559063"/>
            <a:ext cx="1351652" cy="42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Decoder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512514" y="4775306"/>
            <a:ext cx="4034115" cy="1878887"/>
            <a:chOff x="1149383" y="5336587"/>
            <a:chExt cx="4034115" cy="1878887"/>
          </a:xfrm>
        </p:grpSpPr>
        <p:sp>
          <p:nvSpPr>
            <p:cNvPr id="27" name="Oval 26"/>
            <p:cNvSpPr/>
            <p:nvPr/>
          </p:nvSpPr>
          <p:spPr>
            <a:xfrm>
              <a:off x="1149383" y="6540866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1989164" y="6540351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3669248" y="6540351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2827898" y="6545886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149383" y="6545886"/>
              <a:ext cx="4034115" cy="664568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992375" y="5336587"/>
              <a:ext cx="2348131" cy="675123"/>
              <a:chOff x="6802144" y="5114046"/>
              <a:chExt cx="2102997" cy="604643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8305430" y="5119003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802144" y="5114046"/>
                <a:ext cx="2102997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cxnSp>
          <p:nvCxnSpPr>
            <p:cNvPr id="33" name="Straight Arrow Connector 32"/>
            <p:cNvCxnSpPr>
              <a:stCxn id="31" idx="0"/>
              <a:endCxn id="43" idx="4"/>
            </p:cNvCxnSpPr>
            <p:nvPr/>
          </p:nvCxnSpPr>
          <p:spPr>
            <a:xfrm flipV="1">
              <a:off x="3166440" y="6006175"/>
              <a:ext cx="524" cy="539712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4513882" y="6540351"/>
              <a:ext cx="669616" cy="6695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511991" y="2874849"/>
            <a:ext cx="4047957" cy="3109756"/>
            <a:chOff x="3667233" y="4032650"/>
            <a:chExt cx="2349677" cy="1805089"/>
          </a:xfrm>
        </p:grpSpPr>
        <p:sp>
          <p:nvSpPr>
            <p:cNvPr id="48" name="Oval 47"/>
            <p:cNvSpPr/>
            <p:nvPr/>
          </p:nvSpPr>
          <p:spPr>
            <a:xfrm>
              <a:off x="3667233" y="5446156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4154692" y="54458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5129914" y="54458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4641544" y="544907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667233" y="5449070"/>
              <a:ext cx="2341642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4156556" y="4747120"/>
              <a:ext cx="1362996" cy="391882"/>
              <a:chOff x="6802144" y="5114046"/>
              <a:chExt cx="2102997" cy="604643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8305430" y="5119003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802144" y="5114046"/>
                <a:ext cx="2102997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cxnSp>
          <p:nvCxnSpPr>
            <p:cNvPr id="54" name="Straight Arrow Connector 53"/>
            <p:cNvCxnSpPr>
              <a:stCxn id="52" idx="0"/>
              <a:endCxn id="64" idx="4"/>
            </p:cNvCxnSpPr>
            <p:nvPr/>
          </p:nvCxnSpPr>
          <p:spPr>
            <a:xfrm flipV="1">
              <a:off x="4838054" y="5135789"/>
              <a:ext cx="304" cy="313281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4832794" y="4424532"/>
              <a:ext cx="11128" cy="29602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5620190" y="54458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675268" y="4032949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4162727" y="40326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5137949" y="40326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4649579" y="4035862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675268" y="4035863"/>
              <a:ext cx="2341642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5628225" y="40326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559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Stacked </a:t>
            </a:r>
            <a:r>
              <a:rPr lang="en-US" dirty="0" err="1" smtClean="0"/>
              <a:t>Autoencoders</a:t>
            </a:r>
            <a:endParaRPr lang="en-US" dirty="0"/>
          </a:p>
        </p:txBody>
      </p:sp>
      <p:sp>
        <p:nvSpPr>
          <p:cNvPr id="101" name="Content Placeholder 100"/>
          <p:cNvSpPr>
            <a:spLocks noGrp="1"/>
          </p:cNvSpPr>
          <p:nvPr>
            <p:ph idx="1"/>
          </p:nvPr>
        </p:nvSpPr>
        <p:spPr>
          <a:xfrm>
            <a:off x="323518" y="6608304"/>
            <a:ext cx="9220200" cy="10400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Note that decoders can be stacked to produce a generative model of the domain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87298" y="4628339"/>
            <a:ext cx="11128" cy="296023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421737" y="4950927"/>
            <a:ext cx="2341642" cy="1090619"/>
            <a:chOff x="421737" y="4950927"/>
            <a:chExt cx="2341642" cy="1090619"/>
          </a:xfrm>
        </p:grpSpPr>
        <p:grpSp>
          <p:nvGrpSpPr>
            <p:cNvPr id="10" name="Group 9"/>
            <p:cNvGrpSpPr/>
            <p:nvPr/>
          </p:nvGrpSpPr>
          <p:grpSpPr>
            <a:xfrm>
              <a:off x="911060" y="4950927"/>
              <a:ext cx="1362996" cy="391882"/>
              <a:chOff x="6802144" y="5114046"/>
              <a:chExt cx="2102997" cy="604643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8305430" y="5119003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802144" y="5114046"/>
                <a:ext cx="2102997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21737" y="5339596"/>
              <a:ext cx="2341642" cy="701950"/>
              <a:chOff x="421737" y="5339596"/>
              <a:chExt cx="2341642" cy="70195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421737" y="5649963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909196" y="5649664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884418" y="5649664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396048" y="5652877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21737" y="5652877"/>
                <a:ext cx="2341642" cy="385755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11" name="Straight Arrow Connector 10"/>
              <p:cNvCxnSpPr>
                <a:stCxn id="9" idx="0"/>
                <a:endCxn id="21" idx="4"/>
              </p:cNvCxnSpPr>
              <p:nvPr/>
            </p:nvCxnSpPr>
            <p:spPr>
              <a:xfrm flipV="1">
                <a:off x="1592558" y="5339596"/>
                <a:ext cx="304" cy="313281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2374694" y="5649664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4" name="Oval 13"/>
          <p:cNvSpPr/>
          <p:nvPr/>
        </p:nvSpPr>
        <p:spPr>
          <a:xfrm>
            <a:off x="429772" y="4236756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17231" y="4236457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892453" y="4236457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04083" y="4239670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9772" y="4239670"/>
            <a:ext cx="2341642" cy="385755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82729" y="4236457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3329644" y="3557892"/>
            <a:ext cx="1371031" cy="1073660"/>
            <a:chOff x="3329644" y="3557593"/>
            <a:chExt cx="1371031" cy="1073660"/>
          </a:xfrm>
        </p:grpSpPr>
        <p:sp>
          <p:nvSpPr>
            <p:cNvPr id="25" name="Oval 24"/>
            <p:cNvSpPr/>
            <p:nvPr/>
          </p:nvSpPr>
          <p:spPr>
            <a:xfrm>
              <a:off x="4311990" y="42364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329644" y="4239371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816496" y="4242584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37679" y="4239371"/>
              <a:ext cx="1362996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3569674" y="3557593"/>
              <a:ext cx="876144" cy="388968"/>
              <a:chOff x="6802144" y="5114046"/>
              <a:chExt cx="1351822" cy="600147"/>
            </a:xfrm>
          </p:grpSpPr>
          <p:sp>
            <p:nvSpPr>
              <p:cNvPr id="40" name="Oval 39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802144" y="5114046"/>
                <a:ext cx="1348010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cxnSp>
          <p:nvCxnSpPr>
            <p:cNvPr id="31" name="Straight Arrow Connector 30"/>
            <p:cNvCxnSpPr>
              <a:stCxn id="29" idx="0"/>
            </p:cNvCxnSpPr>
            <p:nvPr/>
          </p:nvCxnSpPr>
          <p:spPr>
            <a:xfrm flipH="1" flipV="1">
              <a:off x="4007746" y="3946561"/>
              <a:ext cx="11431" cy="29281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/>
          <p:nvPr/>
        </p:nvCxnSpPr>
        <p:spPr>
          <a:xfrm flipV="1">
            <a:off x="4007746" y="3218046"/>
            <a:ext cx="11128" cy="296023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337679" y="2823250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3825138" y="2822951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311990" y="2826164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37680" y="2829078"/>
            <a:ext cx="1362996" cy="385755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51" name="Bent Arrow 50"/>
          <p:cNvSpPr/>
          <p:nvPr/>
        </p:nvSpPr>
        <p:spPr>
          <a:xfrm rot="16200000" flipV="1">
            <a:off x="3082297" y="4256015"/>
            <a:ext cx="597117" cy="1564215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57162" y="5300107"/>
            <a:ext cx="834784" cy="42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copy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5732871" y="2762758"/>
            <a:ext cx="876144" cy="388968"/>
            <a:chOff x="6802144" y="5114046"/>
            <a:chExt cx="1351822" cy="600147"/>
          </a:xfrm>
        </p:grpSpPr>
        <p:sp>
          <p:nvSpPr>
            <p:cNvPr id="54" name="Oval 53"/>
            <p:cNvSpPr/>
            <p:nvPr/>
          </p:nvSpPr>
          <p:spPr>
            <a:xfrm>
              <a:off x="6802144" y="5114507"/>
              <a:ext cx="599711" cy="59968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7554255" y="5114046"/>
              <a:ext cx="599711" cy="59968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802144" y="5114046"/>
              <a:ext cx="1348010" cy="595190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cxnSp>
        <p:nvCxnSpPr>
          <p:cNvPr id="57" name="Straight Arrow Connector 56"/>
          <p:cNvCxnSpPr/>
          <p:nvPr/>
        </p:nvCxnSpPr>
        <p:spPr>
          <a:xfrm flipV="1">
            <a:off x="6170943" y="2423211"/>
            <a:ext cx="11128" cy="296023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662187" y="1327214"/>
            <a:ext cx="1039768" cy="11900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7030A0"/>
                </a:solidFill>
              </a:rPr>
              <a:t>...</a:t>
            </a:r>
          </a:p>
        </p:txBody>
      </p:sp>
      <p:sp>
        <p:nvSpPr>
          <p:cNvPr id="59" name="Bent Arrow 58"/>
          <p:cNvSpPr/>
          <p:nvPr/>
        </p:nvSpPr>
        <p:spPr>
          <a:xfrm rot="16200000" flipV="1">
            <a:off x="5231519" y="2775784"/>
            <a:ext cx="597117" cy="1564215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565" y="4950927"/>
            <a:ext cx="2341642" cy="1090619"/>
            <a:chOff x="421737" y="4950927"/>
            <a:chExt cx="2341642" cy="1090619"/>
          </a:xfrm>
        </p:grpSpPr>
        <p:grpSp>
          <p:nvGrpSpPr>
            <p:cNvPr id="76" name="Group 75"/>
            <p:cNvGrpSpPr/>
            <p:nvPr/>
          </p:nvGrpSpPr>
          <p:grpSpPr>
            <a:xfrm>
              <a:off x="911060" y="4950927"/>
              <a:ext cx="1362996" cy="391882"/>
              <a:chOff x="6802144" y="5114046"/>
              <a:chExt cx="2102997" cy="604643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8305430" y="5119003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6802144" y="5114046"/>
                <a:ext cx="2102997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421737" y="5339596"/>
              <a:ext cx="2341642" cy="701950"/>
              <a:chOff x="421737" y="5339596"/>
              <a:chExt cx="2341642" cy="70195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421737" y="5649963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909196" y="5649664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884418" y="5649664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396048" y="5652877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21737" y="5652877"/>
                <a:ext cx="2341642" cy="385755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83" name="Straight Arrow Connector 82"/>
              <p:cNvCxnSpPr>
                <a:stCxn id="82" idx="0"/>
                <a:endCxn id="86" idx="4"/>
              </p:cNvCxnSpPr>
              <p:nvPr/>
            </p:nvCxnSpPr>
            <p:spPr>
              <a:xfrm flipV="1">
                <a:off x="1592558" y="5339596"/>
                <a:ext cx="304" cy="313281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2374694" y="5649664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</p:grpSp>
      <p:grpSp>
        <p:nvGrpSpPr>
          <p:cNvPr id="90" name="Group 89"/>
          <p:cNvGrpSpPr/>
          <p:nvPr/>
        </p:nvGrpSpPr>
        <p:grpSpPr>
          <a:xfrm>
            <a:off x="3329644" y="3551466"/>
            <a:ext cx="1371031" cy="1073660"/>
            <a:chOff x="3329644" y="3557593"/>
            <a:chExt cx="1371031" cy="1073660"/>
          </a:xfrm>
        </p:grpSpPr>
        <p:sp>
          <p:nvSpPr>
            <p:cNvPr id="91" name="Oval 90"/>
            <p:cNvSpPr/>
            <p:nvPr/>
          </p:nvSpPr>
          <p:spPr>
            <a:xfrm>
              <a:off x="4311990" y="42364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329644" y="4239371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3816496" y="4242584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337679" y="4239371"/>
              <a:ext cx="1362996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3569674" y="3557593"/>
              <a:ext cx="876144" cy="388968"/>
              <a:chOff x="6802144" y="5114046"/>
              <a:chExt cx="1351822" cy="600147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6802144" y="5114046"/>
                <a:ext cx="1348010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>
              <a:stCxn id="94" idx="0"/>
            </p:cNvCxnSpPr>
            <p:nvPr/>
          </p:nvCxnSpPr>
          <p:spPr>
            <a:xfrm flipH="1" flipV="1">
              <a:off x="4007746" y="3946561"/>
              <a:ext cx="11431" cy="29281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TextBox 99"/>
          <p:cNvSpPr txBox="1"/>
          <p:nvPr/>
        </p:nvSpPr>
        <p:spPr>
          <a:xfrm>
            <a:off x="7271953" y="5803275"/>
            <a:ext cx="2340504" cy="476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deep network</a:t>
            </a:r>
          </a:p>
        </p:txBody>
      </p:sp>
    </p:spTree>
    <p:extLst>
      <p:ext uri="{BB962C8B-B14F-4D97-AF65-F5344CB8AC3E}">
        <p14:creationId xmlns:p14="http://schemas.microsoft.com/office/powerpoint/2010/main" val="594980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821 -0.00061 L 0.66272 -0.1489 " pathEditMode="relative" ptsTypes="AA">
                                      <p:cBhvr>
                                        <p:cTn id="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74 0.00204 L 0.42191 -0.056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59" y="-29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build="p"/>
      <p:bldP spid="10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Rectified Linear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22461"/>
            <a:ext cx="9220200" cy="618644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Version 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Version 2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 we need to worry about z=0?</a:t>
            </a:r>
          </a:p>
          <a:p>
            <a:pPr lvl="1"/>
            <a:r>
              <a:rPr lang="en-US" dirty="0" smtClean="0"/>
              <a:t>Do we need to worry about lack of gradient for z&lt;0?</a:t>
            </a:r>
          </a:p>
          <a:p>
            <a:pPr lvl="1"/>
            <a:r>
              <a:rPr lang="en-US" dirty="0" smtClean="0"/>
              <a:t>Note </a:t>
            </a:r>
            <a:r>
              <a:rPr lang="en-US" dirty="0" err="1" smtClean="0"/>
              <a:t>sparsity</a:t>
            </a:r>
            <a:r>
              <a:rPr lang="en-US" dirty="0" smtClean="0"/>
              <a:t> of activation pattern</a:t>
            </a:r>
          </a:p>
          <a:p>
            <a:pPr lvl="1"/>
            <a:r>
              <a:rPr lang="en-US" dirty="0" smtClean="0"/>
              <a:t>Note no squashing of error derivative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193405"/>
              </p:ext>
            </p:extLst>
          </p:nvPr>
        </p:nvGraphicFramePr>
        <p:xfrm>
          <a:off x="863696" y="2108283"/>
          <a:ext cx="1790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4" imgW="1790700" imgH="431800" progId="Equation.DSMT4">
                  <p:embed/>
                </p:oleObj>
              </mc:Choice>
              <mc:Fallback>
                <p:oleObj name="Equation" r:id="rId4" imgW="1790700" imgH="431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3696" y="2108283"/>
                        <a:ext cx="17907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674337"/>
              </p:ext>
            </p:extLst>
          </p:nvPr>
        </p:nvGraphicFramePr>
        <p:xfrm>
          <a:off x="873128" y="3638628"/>
          <a:ext cx="1676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Equation" r:id="rId6" imgW="1676400" imgH="342900" progId="Equation.DSMT4">
                  <p:embed/>
                </p:oleObj>
              </mc:Choice>
              <mc:Fallback>
                <p:oleObj name="Equation" r:id="rId6" imgW="1676400" imgH="342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73128" y="3638628"/>
                        <a:ext cx="16764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086120"/>
              </p:ext>
            </p:extLst>
          </p:nvPr>
        </p:nvGraphicFramePr>
        <p:xfrm>
          <a:off x="5495925" y="1952676"/>
          <a:ext cx="1447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tion" r:id="rId8" imgW="1447800" imgH="825500" progId="Equation.DSMT4">
                  <p:embed/>
                </p:oleObj>
              </mc:Choice>
              <mc:Fallback>
                <p:oleObj name="Equation" r:id="rId8" imgW="1447800" imgH="825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95925" y="1952676"/>
                        <a:ext cx="14478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044738"/>
              </p:ext>
            </p:extLst>
          </p:nvPr>
        </p:nvGraphicFramePr>
        <p:xfrm>
          <a:off x="5489575" y="3435410"/>
          <a:ext cx="29083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Equation" r:id="rId10" imgW="2908300" imgH="977900" progId="Equation.DSMT4">
                  <p:embed/>
                </p:oleObj>
              </mc:Choice>
              <mc:Fallback>
                <p:oleObj name="Equation" r:id="rId10" imgW="2908300" imgH="977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89575" y="3435410"/>
                        <a:ext cx="29083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0885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Rectified Linear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85957"/>
            <a:ext cx="9220200" cy="5789579"/>
          </a:xfrm>
        </p:spPr>
        <p:txBody>
          <a:bodyPr>
            <a:normAutofit/>
          </a:bodyPr>
          <a:lstStyle/>
          <a:p>
            <a:pPr marL="120911" lvl="1" indent="0">
              <a:buNone/>
            </a:pPr>
            <a:r>
              <a:rPr lang="en-US" dirty="0" smtClean="0"/>
              <a:t>Hinton argues that this is a form of model averaging</a:t>
            </a:r>
          </a:p>
        </p:txBody>
      </p:sp>
      <p:pic>
        <p:nvPicPr>
          <p:cNvPr id="4" name="Content Placeholder 3" descr="ReLU_slid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958" r="-14958"/>
          <a:stretch/>
        </p:blipFill>
        <p:spPr>
          <a:xfrm>
            <a:off x="986133" y="2753015"/>
            <a:ext cx="7446348" cy="435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8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Hinton Bag Of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Deep network</a:t>
            </a:r>
          </a:p>
          <a:p>
            <a:r>
              <a:rPr lang="en-US" dirty="0" smtClean="0"/>
              <a:t>Unsupervised pretraining if you have lots of data</a:t>
            </a:r>
          </a:p>
          <a:p>
            <a:r>
              <a:rPr lang="en-US" dirty="0" smtClean="0"/>
              <a:t>Weight initialization</a:t>
            </a:r>
          </a:p>
          <a:p>
            <a:pPr lvl="1"/>
            <a:r>
              <a:rPr lang="en-US" dirty="0" smtClean="0"/>
              <a:t>to prevent gradients from vanishing or exploding</a:t>
            </a:r>
          </a:p>
          <a:p>
            <a:r>
              <a:rPr lang="en-US" dirty="0" smtClean="0"/>
              <a:t>Dropout training</a:t>
            </a:r>
          </a:p>
          <a:p>
            <a:r>
              <a:rPr lang="en-US" dirty="0" smtClean="0"/>
              <a:t>Rectified linear units</a:t>
            </a:r>
          </a:p>
          <a:p>
            <a:r>
              <a:rPr lang="en-US" dirty="0" smtClean="0"/>
              <a:t>Convolutional NNs if spatial/temporal patterns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7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 Sheet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23922"/>
            <a:ext cx="9220200" cy="6085782"/>
          </a:xfrm>
        </p:spPr>
        <p:txBody>
          <a:bodyPr>
            <a:normAutofit/>
          </a:bodyPr>
          <a:lstStyle/>
          <a:p>
            <a:r>
              <a:rPr lang="en-US" dirty="0" smtClean="0"/>
              <a:t>Perceptron</a:t>
            </a:r>
          </a:p>
          <a:p>
            <a:pPr lvl="1"/>
            <a:r>
              <a:rPr lang="en-US" dirty="0" smtClean="0"/>
              <a:t>Activation function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Weight update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Linear </a:t>
            </a:r>
            <a:r>
              <a:rPr lang="en-US" dirty="0" err="1" smtClean="0"/>
              <a:t>associator</a:t>
            </a:r>
            <a:r>
              <a:rPr lang="en-US" dirty="0" smtClean="0"/>
              <a:t> (a.k.a. linear regression)</a:t>
            </a:r>
          </a:p>
          <a:p>
            <a:pPr lvl="1"/>
            <a:r>
              <a:rPr lang="en-US" dirty="0" smtClean="0"/>
              <a:t>Activation function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Weight update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075998"/>
              </p:ext>
            </p:extLst>
          </p:nvPr>
        </p:nvGraphicFramePr>
        <p:xfrm>
          <a:off x="4191000" y="2362263"/>
          <a:ext cx="1612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Equation" r:id="rId3" imgW="1612900" imgH="685800" progId="Equation.DSMT4">
                  <p:embed/>
                </p:oleObj>
              </mc:Choice>
              <mc:Fallback>
                <p:oleObj name="Equation" r:id="rId3" imgW="16129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0" y="2362263"/>
                        <a:ext cx="16129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671569"/>
              </p:ext>
            </p:extLst>
          </p:nvPr>
        </p:nvGraphicFramePr>
        <p:xfrm>
          <a:off x="6381609" y="2063983"/>
          <a:ext cx="28194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Equation" r:id="rId5" imgW="2819400" imgH="1079500" progId="Equation.DSMT4">
                  <p:embed/>
                </p:oleObj>
              </mc:Choice>
              <mc:Fallback>
                <p:oleObj name="Equation" r:id="rId5" imgW="2819400" imgH="1079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81609" y="2063983"/>
                        <a:ext cx="28194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758248"/>
              </p:ext>
            </p:extLst>
          </p:nvPr>
        </p:nvGraphicFramePr>
        <p:xfrm>
          <a:off x="4191000" y="3629225"/>
          <a:ext cx="2171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Equation" r:id="rId7" imgW="2171700" imgH="419100" progId="Equation.DSMT4">
                  <p:embed/>
                </p:oleObj>
              </mc:Choice>
              <mc:Fallback>
                <p:oleObj name="Equation" r:id="rId7" imgW="21717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91000" y="3629225"/>
                        <a:ext cx="21717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041140"/>
              </p:ext>
            </p:extLst>
          </p:nvPr>
        </p:nvGraphicFramePr>
        <p:xfrm>
          <a:off x="7191233" y="3667343"/>
          <a:ext cx="1231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Equation" r:id="rId9" imgW="1231900" imgH="419100" progId="Equation.DSMT4">
                  <p:embed/>
                </p:oleObj>
              </mc:Choice>
              <mc:Fallback>
                <p:oleObj name="Equation" r:id="rId9" imgW="12319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91233" y="3667343"/>
                        <a:ext cx="12319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178154"/>
              </p:ext>
            </p:extLst>
          </p:nvPr>
        </p:nvGraphicFramePr>
        <p:xfrm>
          <a:off x="4337050" y="5467350"/>
          <a:ext cx="1625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Equation" r:id="rId11" imgW="1625600" imgH="685800" progId="Equation.DSMT4">
                  <p:embed/>
                </p:oleObj>
              </mc:Choice>
              <mc:Fallback>
                <p:oleObj name="Equation" r:id="rId11" imgW="16256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337050" y="5467350"/>
                        <a:ext cx="16256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531894"/>
              </p:ext>
            </p:extLst>
          </p:nvPr>
        </p:nvGraphicFramePr>
        <p:xfrm>
          <a:off x="4254500" y="6861175"/>
          <a:ext cx="233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Equation" r:id="rId13" imgW="2336800" imgH="419100" progId="Equation.DSMT4">
                  <p:embed/>
                </p:oleObj>
              </mc:Choice>
              <mc:Fallback>
                <p:oleObj name="Equation" r:id="rId13" imgW="23368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54500" y="6861175"/>
                        <a:ext cx="23368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703448"/>
              </p:ext>
            </p:extLst>
          </p:nvPr>
        </p:nvGraphicFramePr>
        <p:xfrm>
          <a:off x="7559675" y="6861175"/>
          <a:ext cx="800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Equation" r:id="rId15" imgW="800100" imgH="419100" progId="Equation.DSMT4">
                  <p:embed/>
                </p:oleObj>
              </mc:Choice>
              <mc:Fallback>
                <p:oleObj name="Equation" r:id="rId15" imgW="8001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59675" y="6861175"/>
                        <a:ext cx="8001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359775" y="5467350"/>
            <a:ext cx="1644880" cy="1170064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660066"/>
                </a:solidFill>
                <a:latin typeface="+mn-lt"/>
              </a:rPr>
              <a:t>assumes minimizing squared error loss function </a:t>
            </a:r>
            <a:endParaRPr lang="en-US" sz="2000" b="1" dirty="0">
              <a:solidFill>
                <a:srgbClr val="66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1250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 Sheet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layer net (a.k.a. logistic regression)</a:t>
            </a:r>
          </a:p>
          <a:p>
            <a:pPr lvl="1"/>
            <a:r>
              <a:rPr lang="en-US" dirty="0" smtClean="0"/>
              <a:t>activation function</a:t>
            </a:r>
          </a:p>
          <a:p>
            <a:pPr lvl="1">
              <a:spcBef>
                <a:spcPts val="2805"/>
              </a:spcBef>
            </a:pPr>
            <a:r>
              <a:rPr lang="en-US" dirty="0" smtClean="0"/>
              <a:t>weight update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Softmax</a:t>
            </a:r>
            <a:r>
              <a:rPr lang="en-US" dirty="0" smtClean="0"/>
              <a:t> net (a.k.a. multinomial logistic regression)</a:t>
            </a:r>
          </a:p>
          <a:p>
            <a:pPr lvl="1"/>
            <a:r>
              <a:rPr lang="en-US" dirty="0" smtClean="0"/>
              <a:t>activation function</a:t>
            </a:r>
          </a:p>
          <a:p>
            <a:pPr lvl="1">
              <a:spcBef>
                <a:spcPts val="3405"/>
              </a:spcBef>
            </a:pPr>
            <a:r>
              <a:rPr lang="en-US" dirty="0" smtClean="0"/>
              <a:t>weight update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857356"/>
              </p:ext>
            </p:extLst>
          </p:nvPr>
        </p:nvGraphicFramePr>
        <p:xfrm>
          <a:off x="4191000" y="2362263"/>
          <a:ext cx="1612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Equation" r:id="rId3" imgW="1612900" imgH="685800" progId="Equation.DSMT4">
                  <p:embed/>
                </p:oleObj>
              </mc:Choice>
              <mc:Fallback>
                <p:oleObj name="Equation" r:id="rId3" imgW="16129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0" y="2362263"/>
                        <a:ext cx="16129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4959"/>
              </p:ext>
            </p:extLst>
          </p:nvPr>
        </p:nvGraphicFramePr>
        <p:xfrm>
          <a:off x="6686550" y="2171700"/>
          <a:ext cx="2209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Equation" r:id="rId5" imgW="2209800" imgH="863600" progId="Equation.DSMT4">
                  <p:embed/>
                </p:oleObj>
              </mc:Choice>
              <mc:Fallback>
                <p:oleObj name="Equation" r:id="rId5" imgW="2209800" imgH="86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86550" y="2171700"/>
                        <a:ext cx="2209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810350"/>
              </p:ext>
            </p:extLst>
          </p:nvPr>
        </p:nvGraphicFramePr>
        <p:xfrm>
          <a:off x="4191000" y="3257550"/>
          <a:ext cx="3517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Equation" r:id="rId7" imgW="3517900" imgH="419100" progId="Equation.DSMT4">
                  <p:embed/>
                </p:oleObj>
              </mc:Choice>
              <mc:Fallback>
                <p:oleObj name="Equation" r:id="rId7" imgW="35179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91000" y="3257550"/>
                        <a:ext cx="35179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50375"/>
              </p:ext>
            </p:extLst>
          </p:nvPr>
        </p:nvGraphicFramePr>
        <p:xfrm>
          <a:off x="8324850" y="3260724"/>
          <a:ext cx="1143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Equation" r:id="rId9" imgW="1143000" imgH="444500" progId="Equation.DSMT4">
                  <p:embed/>
                </p:oleObj>
              </mc:Choice>
              <mc:Fallback>
                <p:oleObj name="Equation" r:id="rId9" imgW="1143000" imgH="444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24850" y="3260724"/>
                        <a:ext cx="1143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957569"/>
              </p:ext>
            </p:extLst>
          </p:nvPr>
        </p:nvGraphicFramePr>
        <p:xfrm>
          <a:off x="6690056" y="4959350"/>
          <a:ext cx="21336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Equation" r:id="rId11" imgW="2133600" imgH="927100" progId="Equation.DSMT4">
                  <p:embed/>
                </p:oleObj>
              </mc:Choice>
              <mc:Fallback>
                <p:oleObj name="Equation" r:id="rId11" imgW="2133600" imgH="927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690056" y="4959350"/>
                        <a:ext cx="21336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551783"/>
              </p:ext>
            </p:extLst>
          </p:nvPr>
        </p:nvGraphicFramePr>
        <p:xfrm>
          <a:off x="4343400" y="6203807"/>
          <a:ext cx="3517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Equation" r:id="rId13" imgW="3517900" imgH="419100" progId="Equation.DSMT4">
                  <p:embed/>
                </p:oleObj>
              </mc:Choice>
              <mc:Fallback>
                <p:oleObj name="Equation" r:id="rId13" imgW="35179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43400" y="6203807"/>
                        <a:ext cx="35179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153177"/>
              </p:ext>
            </p:extLst>
          </p:nvPr>
        </p:nvGraphicFramePr>
        <p:xfrm>
          <a:off x="8324850" y="6172254"/>
          <a:ext cx="1143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Equation" r:id="rId15" imgW="1143000" imgH="444500" progId="Equation.DSMT4">
                  <p:embed/>
                </p:oleObj>
              </mc:Choice>
              <mc:Fallback>
                <p:oleObj name="Equation" r:id="rId15" imgW="1143000" imgH="444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24850" y="6172254"/>
                        <a:ext cx="1143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09265" y="6808752"/>
            <a:ext cx="2345763" cy="902298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660066"/>
                </a:solidFill>
                <a:latin typeface="+mn-lt"/>
              </a:rPr>
              <a:t>assumes minimizing squared error loss function </a:t>
            </a:r>
            <a:endParaRPr lang="en-US" sz="2000" b="1" dirty="0">
              <a:solidFill>
                <a:srgbClr val="66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4982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 Sheet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 propagation</a:t>
            </a:r>
          </a:p>
          <a:p>
            <a:pPr lvl="1"/>
            <a:r>
              <a:rPr lang="en-US" dirty="0" smtClean="0"/>
              <a:t>activation function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weight update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701533"/>
              </p:ext>
            </p:extLst>
          </p:nvPr>
        </p:nvGraphicFramePr>
        <p:xfrm>
          <a:off x="4114800" y="3822700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2" name="Equation" r:id="rId3" imgW="177800" imgH="292100" progId="Equation.DSMT4">
                  <p:embed/>
                </p:oleObj>
              </mc:Choice>
              <mc:Fallback>
                <p:oleObj name="Equation" r:id="rId3" imgW="177800" imgH="292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3822700"/>
                        <a:ext cx="177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241785"/>
              </p:ext>
            </p:extLst>
          </p:nvPr>
        </p:nvGraphicFramePr>
        <p:xfrm>
          <a:off x="4114800" y="3822700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3" name="Equation" r:id="rId5" imgW="177800" imgH="292100" progId="Equation.DSMT4">
                  <p:embed/>
                </p:oleObj>
              </mc:Choice>
              <mc:Fallback>
                <p:oleObj name="Equation" r:id="rId5" imgW="177800" imgH="292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3822700"/>
                        <a:ext cx="177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019259"/>
              </p:ext>
            </p:extLst>
          </p:nvPr>
        </p:nvGraphicFramePr>
        <p:xfrm>
          <a:off x="884817" y="3184095"/>
          <a:ext cx="1612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" name="Equation" r:id="rId6" imgW="1612900" imgH="685800" progId="Equation.DSMT4">
                  <p:embed/>
                </p:oleObj>
              </mc:Choice>
              <mc:Fallback>
                <p:oleObj name="Equation" r:id="rId6" imgW="16129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84817" y="3184095"/>
                        <a:ext cx="16129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196513"/>
              </p:ext>
            </p:extLst>
          </p:nvPr>
        </p:nvGraphicFramePr>
        <p:xfrm>
          <a:off x="4245553" y="3128061"/>
          <a:ext cx="2209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" name="Equation" r:id="rId8" imgW="2209800" imgH="863600" progId="Equation.DSMT4">
                  <p:embed/>
                </p:oleObj>
              </mc:Choice>
              <mc:Fallback>
                <p:oleObj name="Equation" r:id="rId8" imgW="2209800" imgH="86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245553" y="3128061"/>
                        <a:ext cx="2209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65151"/>
              </p:ext>
            </p:extLst>
          </p:nvPr>
        </p:nvGraphicFramePr>
        <p:xfrm>
          <a:off x="856708" y="6030450"/>
          <a:ext cx="1587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6" name="Equation" r:id="rId10" imgW="1587500" imgH="419100" progId="Equation.DSMT4">
                  <p:embed/>
                </p:oleObj>
              </mc:Choice>
              <mc:Fallback>
                <p:oleObj name="Equation" r:id="rId10" imgW="15875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56708" y="6030450"/>
                        <a:ext cx="15875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954937"/>
              </p:ext>
            </p:extLst>
          </p:nvPr>
        </p:nvGraphicFramePr>
        <p:xfrm>
          <a:off x="4159250" y="5395450"/>
          <a:ext cx="59309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7" name="Equation" r:id="rId12" imgW="5930900" imgH="1714500" progId="Equation.DSMT4">
                  <p:embed/>
                </p:oleObj>
              </mc:Choice>
              <mc:Fallback>
                <p:oleObj name="Equation" r:id="rId12" imgW="5930900" imgH="1714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59250" y="5395450"/>
                        <a:ext cx="5930900" cy="171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84817" y="6808752"/>
            <a:ext cx="2345763" cy="902298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660066"/>
                </a:solidFill>
                <a:latin typeface="+mn-lt"/>
              </a:rPr>
              <a:t>assumes minimizing squared error loss function </a:t>
            </a:r>
            <a:endParaRPr lang="en-US" sz="2000" b="1" dirty="0">
              <a:solidFill>
                <a:srgbClr val="66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0621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 Sheet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Loss functions</a:t>
            </a:r>
            <a:endParaRPr lang="en-US" dirty="0" smtClean="0"/>
          </a:p>
          <a:p>
            <a:pPr lvl="1"/>
            <a:r>
              <a:rPr lang="en-US" dirty="0" smtClean="0"/>
              <a:t>squared error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cross entropy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988857"/>
              </p:ext>
            </p:extLst>
          </p:nvPr>
        </p:nvGraphicFramePr>
        <p:xfrm>
          <a:off x="4114800" y="3822700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3" imgW="177800" imgH="292100" progId="Equation.DSMT4">
                  <p:embed/>
                </p:oleObj>
              </mc:Choice>
              <mc:Fallback>
                <p:oleObj name="Equation" r:id="rId3" imgW="177800" imgH="292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3822700"/>
                        <a:ext cx="177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441036"/>
              </p:ext>
            </p:extLst>
          </p:nvPr>
        </p:nvGraphicFramePr>
        <p:xfrm>
          <a:off x="4114800" y="3822700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5" imgW="177800" imgH="292100" progId="Equation.DSMT4">
                  <p:embed/>
                </p:oleObj>
              </mc:Choice>
              <mc:Fallback>
                <p:oleObj name="Equation" r:id="rId5" imgW="177800" imgH="292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3822700"/>
                        <a:ext cx="177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426402"/>
              </p:ext>
            </p:extLst>
          </p:nvPr>
        </p:nvGraphicFramePr>
        <p:xfrm>
          <a:off x="4549224" y="3215574"/>
          <a:ext cx="1612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6" imgW="1612900" imgH="863600" progId="Equation.DSMT4">
                  <p:embed/>
                </p:oleObj>
              </mc:Choice>
              <mc:Fallback>
                <p:oleObj name="Equation" r:id="rId6" imgW="1612900" imgH="86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49224" y="3215574"/>
                        <a:ext cx="16129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537080"/>
              </p:ext>
            </p:extLst>
          </p:nvPr>
        </p:nvGraphicFramePr>
        <p:xfrm>
          <a:off x="6097203" y="5377977"/>
          <a:ext cx="20701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8" imgW="2070100" imgH="901700" progId="Equation.DSMT4">
                  <p:embed/>
                </p:oleObj>
              </mc:Choice>
              <mc:Fallback>
                <p:oleObj name="Equation" r:id="rId8" imgW="2070100" imgH="901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7203" y="5377977"/>
                        <a:ext cx="20701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77088"/>
              </p:ext>
            </p:extLst>
          </p:nvPr>
        </p:nvGraphicFramePr>
        <p:xfrm>
          <a:off x="807805" y="5460728"/>
          <a:ext cx="4559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10" imgW="4559300" imgH="736600" progId="Equation.DSMT4">
                  <p:embed/>
                </p:oleObj>
              </mc:Choice>
              <mc:Fallback>
                <p:oleObj name="Equation" r:id="rId10" imgW="4559300" imgH="73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07805" y="5460728"/>
                        <a:ext cx="45593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516063"/>
              </p:ext>
            </p:extLst>
          </p:nvPr>
        </p:nvGraphicFramePr>
        <p:xfrm>
          <a:off x="878903" y="3215551"/>
          <a:ext cx="23495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12" imgW="2349500" imgH="876300" progId="Equation.DSMT4">
                  <p:embed/>
                </p:oleObj>
              </mc:Choice>
              <mc:Fallback>
                <p:oleObj name="Equation" r:id="rId12" imgW="2349500" imgH="876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78903" y="3215551"/>
                        <a:ext cx="23495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3822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Hidden Units Do We Need To Learn </a:t>
            </a:r>
            <a:r>
              <a:rPr lang="en-US" dirty="0" err="1" smtClean="0"/>
              <a:t>Handprinted</a:t>
            </a:r>
            <a:r>
              <a:rPr lang="en-US" dirty="0" smtClean="0"/>
              <a:t> Digits?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isn’t enough</a:t>
            </a:r>
          </a:p>
          <a:p>
            <a:r>
              <a:rPr lang="en-US" dirty="0" smtClean="0"/>
              <a:t>Think of hidden as a bottleneck conveying all information from input to output</a:t>
            </a:r>
          </a:p>
          <a:p>
            <a:endParaRPr lang="en-US" dirty="0"/>
          </a:p>
          <a:p>
            <a:r>
              <a:rPr lang="en-US" dirty="0" smtClean="0"/>
              <a:t>Sometimes networks can surprise you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autoencoder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763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Autoencoder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122680"/>
            <a:ext cx="9220200" cy="630872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Self-supervised training procedure</a:t>
            </a:r>
          </a:p>
          <a:p>
            <a:r>
              <a:rPr lang="en-US" dirty="0" smtClean="0"/>
              <a:t>Given a set of input vectors (no target outputs)</a:t>
            </a:r>
          </a:p>
          <a:p>
            <a:r>
              <a:rPr lang="en-US" dirty="0" smtClean="0"/>
              <a:t>Map input back to itself via a hidden layer bottleneck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to achieve bottleneck?</a:t>
            </a:r>
          </a:p>
          <a:p>
            <a:pPr lvl="1"/>
            <a:r>
              <a:rPr lang="en-US" dirty="0" smtClean="0"/>
              <a:t>Fewer neurons</a:t>
            </a:r>
          </a:p>
          <a:p>
            <a:pPr lvl="1"/>
            <a:r>
              <a:rPr lang="en-US" dirty="0" err="1" smtClean="0"/>
              <a:t>Sparsity</a:t>
            </a:r>
            <a:r>
              <a:rPr lang="en-US" dirty="0" smtClean="0"/>
              <a:t> constraint</a:t>
            </a:r>
          </a:p>
          <a:p>
            <a:pPr lvl="1"/>
            <a:r>
              <a:rPr lang="en-US" dirty="0" smtClean="0"/>
              <a:t>Information transmission constraint (e.g., add noise to unit, or shut off randomly, a.k.a. dropout)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6465887" y="3333913"/>
            <a:ext cx="2349677" cy="1805089"/>
            <a:chOff x="3667233" y="4032650"/>
            <a:chExt cx="2349677" cy="1805089"/>
          </a:xfrm>
        </p:grpSpPr>
        <p:sp>
          <p:nvSpPr>
            <p:cNvPr id="30" name="Oval 29"/>
            <p:cNvSpPr/>
            <p:nvPr/>
          </p:nvSpPr>
          <p:spPr>
            <a:xfrm>
              <a:off x="3667233" y="5446156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4154692" y="54458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129914" y="54458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4641544" y="544907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67233" y="5449070"/>
              <a:ext cx="2341642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156556" y="4747120"/>
              <a:ext cx="1362996" cy="391882"/>
              <a:chOff x="6802144" y="5114046"/>
              <a:chExt cx="2102997" cy="604643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8305430" y="5119003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802144" y="5114046"/>
                <a:ext cx="2102997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cxnSp>
          <p:nvCxnSpPr>
            <p:cNvPr id="9" name="Straight Arrow Connector 8"/>
            <p:cNvCxnSpPr>
              <a:stCxn id="34" idx="0"/>
              <a:endCxn id="27" idx="4"/>
            </p:cNvCxnSpPr>
            <p:nvPr/>
          </p:nvCxnSpPr>
          <p:spPr>
            <a:xfrm flipV="1">
              <a:off x="4838054" y="5135789"/>
              <a:ext cx="304" cy="313281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4832794" y="4424532"/>
              <a:ext cx="11128" cy="29602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5620190" y="54458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3675268" y="4032949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162727" y="40326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5137949" y="40326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4649579" y="403586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675268" y="4035863"/>
              <a:ext cx="2341642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628225" y="40326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0897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Autoencoder</a:t>
            </a:r>
            <a:r>
              <a:rPr lang="en-US" dirty="0" smtClean="0"/>
              <a:t> and 1-of-N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Input/output vectors</a:t>
            </a:r>
            <a:br>
              <a:rPr lang="en-US" dirty="0" smtClean="0"/>
            </a:b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1 0 0 0 0 0 0 0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0 1 0 0 0 0 0 0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0 0 1 0 0 0 0 0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0 0 0 1 0 0 0 0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0 0 0 0 1 0 0 0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0 0 0 0 0 1 0 0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0 0 0 0 0 0 1 0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0 0 0 0 0 0 0 1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How many hidden units are require to perform this task?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229754" y="4054809"/>
            <a:ext cx="1362996" cy="391882"/>
            <a:chOff x="6802144" y="5114046"/>
            <a:chExt cx="2102997" cy="604643"/>
          </a:xfrm>
        </p:grpSpPr>
        <p:sp>
          <p:nvSpPr>
            <p:cNvPr id="20" name="Oval 19"/>
            <p:cNvSpPr/>
            <p:nvPr/>
          </p:nvSpPr>
          <p:spPr>
            <a:xfrm>
              <a:off x="6802144" y="5114507"/>
              <a:ext cx="599711" cy="59968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7554255" y="5114046"/>
              <a:ext cx="599711" cy="59968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8305430" y="5119003"/>
              <a:ext cx="599711" cy="59968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802144" y="5114046"/>
              <a:ext cx="2102997" cy="595190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V="1">
            <a:off x="6916229" y="3725795"/>
            <a:ext cx="11128" cy="296023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5014975" y="4443478"/>
            <a:ext cx="3792554" cy="698438"/>
            <a:chOff x="5014975" y="4443478"/>
            <a:chExt cx="3792554" cy="698438"/>
          </a:xfrm>
        </p:grpSpPr>
        <p:sp>
          <p:nvSpPr>
            <p:cNvPr id="5" name="Oval 4"/>
            <p:cNvSpPr/>
            <p:nvPr/>
          </p:nvSpPr>
          <p:spPr>
            <a:xfrm>
              <a:off x="6465887" y="4747419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6953346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928568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440198" y="475033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14975" y="4750333"/>
              <a:ext cx="3792554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9" idx="0"/>
              <a:endCxn id="21" idx="4"/>
            </p:cNvCxnSpPr>
            <p:nvPr/>
          </p:nvCxnSpPr>
          <p:spPr>
            <a:xfrm flipV="1">
              <a:off x="6911252" y="4443478"/>
              <a:ext cx="304" cy="306855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8418844" y="474712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014975" y="4750333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5502434" y="4750034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989286" y="475324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sp>
        <p:nvSpPr>
          <p:cNvPr id="29" name="Oval 28"/>
          <p:cNvSpPr/>
          <p:nvPr/>
        </p:nvSpPr>
        <p:spPr>
          <a:xfrm>
            <a:off x="6475031" y="3337425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962490" y="3337126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7937712" y="3337126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7449342" y="3340339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4119" y="3340339"/>
            <a:ext cx="3792554" cy="385755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8427988" y="3337126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024119" y="3340339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511578" y="3340040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998430" y="3343253"/>
            <a:ext cx="388685" cy="3886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569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sz="2800" dirty="0" smtClean="0">
            <a:solidFill>
              <a:srgbClr val="7030A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400" dirty="0" err="1" smtClean="0">
            <a:solidFill>
              <a:srgbClr val="7030A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2014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sz="2800" dirty="0" smtClean="0">
            <a:solidFill>
              <a:srgbClr val="7030A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3100" b="1" dirty="0">
            <a:solidFill>
              <a:srgbClr val="0F6FC6"/>
            </a:solidFill>
            <a:latin typeface="+mn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1278</TotalTime>
  <Words>975</Words>
  <Application>Microsoft Macintosh PowerPoint</Application>
  <PresentationFormat>Custom</PresentationFormat>
  <Paragraphs>208</Paragraphs>
  <Slides>27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Default Theme</vt:lpstr>
      <vt:lpstr>Default2014</vt:lpstr>
      <vt:lpstr>Equation</vt:lpstr>
      <vt:lpstr>Tricks of the Trade II</vt:lpstr>
      <vt:lpstr>Agenda</vt:lpstr>
      <vt:lpstr>Cheat Sheet 1</vt:lpstr>
      <vt:lpstr>Cheat Sheet 2</vt:lpstr>
      <vt:lpstr>Cheat Sheet 3</vt:lpstr>
      <vt:lpstr>Cheat Sheet 4</vt:lpstr>
      <vt:lpstr>How Many Hidden Units Do We Need To Learn Handprinted Digits?</vt:lpstr>
      <vt:lpstr>Autoencoder</vt:lpstr>
      <vt:lpstr>Autoencoder and 1-of-N Task</vt:lpstr>
      <vt:lpstr>When To Stop Training</vt:lpstr>
      <vt:lpstr>When To Stop Training</vt:lpstr>
      <vt:lpstr>Setting Model Hyperparameters</vt:lpstr>
      <vt:lpstr>The Danger Of Minimizing Network Size</vt:lpstr>
      <vt:lpstr>Regularization Techniques</vt:lpstr>
      <vt:lpstr>Regularization Techniques</vt:lpstr>
      <vt:lpstr>Regularization Techniques</vt:lpstr>
      <vt:lpstr>Regularization Techniques</vt:lpstr>
      <vt:lpstr>Regularization Techniques</vt:lpstr>
      <vt:lpstr>More On Dropout</vt:lpstr>
      <vt:lpstr>Two Problems With Deep Networks</vt:lpstr>
      <vt:lpstr>Unsupervised Pretraining</vt:lpstr>
      <vt:lpstr>Autoencoder</vt:lpstr>
      <vt:lpstr>Autoencoder Combines An Encoder And A Decoder</vt:lpstr>
      <vt:lpstr>Stacked Autoencoders</vt:lpstr>
      <vt:lpstr>Rectified Linear Units</vt:lpstr>
      <vt:lpstr>Rectified Linear Units</vt:lpstr>
      <vt:lpstr>Hinton Bag Of Tricks</vt:lpstr>
    </vt:vector>
  </TitlesOfParts>
  <Company>University of Colorado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Networks: An Application Of Linear Algebra</dc:title>
  <dc:creator>Michael Mozer</dc:creator>
  <cp:lastModifiedBy>Michael Mozer</cp:lastModifiedBy>
  <cp:revision>403</cp:revision>
  <dcterms:created xsi:type="dcterms:W3CDTF">2012-11-12T21:36:52Z</dcterms:created>
  <dcterms:modified xsi:type="dcterms:W3CDTF">2015-03-06T05:56:14Z</dcterms:modified>
</cp:coreProperties>
</file>