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  <p:sldMasterId id="214748370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5" r:id="rId17"/>
    <p:sldId id="270" r:id="rId18"/>
    <p:sldId id="277" r:id="rId19"/>
    <p:sldId id="271" r:id="rId20"/>
    <p:sldId id="296" r:id="rId21"/>
    <p:sldId id="292" r:id="rId22"/>
    <p:sldId id="293" r:id="rId23"/>
    <p:sldId id="294" r:id="rId24"/>
    <p:sldId id="286" r:id="rId25"/>
    <p:sldId id="272" r:id="rId26"/>
    <p:sldId id="273" r:id="rId27"/>
    <p:sldId id="274" r:id="rId28"/>
    <p:sldId id="278" r:id="rId29"/>
    <p:sldId id="287" r:id="rId30"/>
    <p:sldId id="284" r:id="rId31"/>
    <p:sldId id="291" r:id="rId32"/>
    <p:sldId id="279" r:id="rId33"/>
    <p:sldId id="280" r:id="rId34"/>
    <p:sldId id="281" r:id="rId35"/>
    <p:sldId id="282" r:id="rId36"/>
    <p:sldId id="288" r:id="rId37"/>
    <p:sldId id="289" r:id="rId38"/>
    <p:sldId id="290" r:id="rId39"/>
  </p:sldIdLst>
  <p:sldSz cx="10058400" cy="7772400"/>
  <p:notesSz cx="7772400" cy="10058400"/>
  <p:defaultTextStyle>
    <a:defPPr>
      <a:defRPr lang="en-GB"/>
    </a:defPPr>
    <a:lvl1pPr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302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6461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862013" indent="-214313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0779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A"/>
    <a:srgbClr val="FC2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3" autoAdjust="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04" y="-12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55693-EABC-524E-92E7-925E3F14DA90}" type="datetimeFigureOut">
              <a:rPr lang="en-US" smtClean="0"/>
              <a:t>2/25/15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6213" y="754063"/>
            <a:ext cx="487997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B68E-552D-2E4C-BFD1-382DE1A28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statistical physics</a:t>
            </a:r>
            <a:r>
              <a:rPr lang="en-US" baseline="0" dirty="0" smtClean="0"/>
              <a:t> analogy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8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didn’t scale up, computers weren’t fast enough -&gt; people thought </a:t>
            </a:r>
            <a:r>
              <a:rPr lang="en-US" dirty="0" err="1" smtClean="0"/>
              <a:t>boltzmann</a:t>
            </a:r>
            <a:r>
              <a:rPr lang="en-US" dirty="0" smtClean="0"/>
              <a:t> machines would never be practical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gibbs</a:t>
            </a:r>
            <a:r>
              <a:rPr lang="en-US" dirty="0" smtClean="0"/>
              <a:t> sampling / </a:t>
            </a:r>
          </a:p>
          <a:p>
            <a:r>
              <a:rPr lang="en-US" dirty="0" smtClean="0"/>
              <a:t>what if inputs are continuous:  then</a:t>
            </a:r>
            <a:r>
              <a:rPr lang="en-US" baseline="0" dirty="0" smtClean="0"/>
              <a:t> make input units linear with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6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Guarantee</a:t>
            </a:r>
            <a:r>
              <a:rPr lang="en-US" baseline="0" dirty="0" smtClean="0"/>
              <a:t> that stacking improves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5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5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3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3" y="311259"/>
            <a:ext cx="2263140" cy="6631729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9"/>
            <a:ext cx="6621780" cy="6631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4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8" y="310114"/>
            <a:ext cx="9022464" cy="1289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2128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0448" y="7080359"/>
            <a:ext cx="3158496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11952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9" y="310113"/>
            <a:ext cx="9049392" cy="1294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128" y="1818240"/>
            <a:ext cx="4447872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65" y="1818240"/>
            <a:ext cx="4449456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0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3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283" y="1554484"/>
            <a:ext cx="9220200" cy="5388504"/>
          </a:xfrm>
        </p:spPr>
        <p:txBody>
          <a:bodyPr/>
          <a:lstStyle>
            <a:lvl1pPr marL="100783" indent="-100783">
              <a:spcBef>
                <a:spcPts val="2205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403135">
              <a:spcBef>
                <a:spcPts val="2205"/>
              </a:spcBef>
              <a:spcAft>
                <a:spcPts val="0"/>
              </a:spcAft>
              <a:defRPr sz="3000">
                <a:solidFill>
                  <a:schemeClr val="accent2"/>
                </a:solidFill>
              </a:defRPr>
            </a:lvl2pPr>
            <a:lvl3pPr marL="398463" indent="4763">
              <a:spcBef>
                <a:spcPts val="1323"/>
              </a:spcBef>
              <a:buFont typeface="Calibri" pitchFamily="34" charset="0"/>
              <a:buChar char=" "/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 marL="455613" indent="149225">
              <a:spcBef>
                <a:spcPts val="1323"/>
              </a:spcBef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4pPr>
            <a:lvl5pPr marL="625475" indent="0">
              <a:spcBef>
                <a:spcPts val="882"/>
              </a:spcBef>
              <a:buFont typeface="Calibri" pitchFamily="34" charset="0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6" y="4994490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6" y="3294277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8"/>
            <a:ext cx="4444207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60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8"/>
            <a:ext cx="4445952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60"/>
            <a:ext cx="4445952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283" y="1554484"/>
            <a:ext cx="9220200" cy="5388504"/>
          </a:xfrm>
        </p:spPr>
        <p:txBody>
          <a:bodyPr/>
          <a:lstStyle>
            <a:lvl1pPr marL="100783" indent="-100783">
              <a:spcBef>
                <a:spcPts val="2205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403135">
              <a:spcBef>
                <a:spcPts val="2205"/>
              </a:spcBef>
              <a:spcAft>
                <a:spcPts val="0"/>
              </a:spcAft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 marL="503920">
              <a:spcBef>
                <a:spcPts val="1323"/>
              </a:spcBef>
              <a:buFont typeface="Calibri" pitchFamily="34" charset="0"/>
              <a:buChar char=" "/>
              <a:defRPr/>
            </a:lvl3pPr>
            <a:lvl4pPr marL="856663">
              <a:spcBef>
                <a:spcPts val="1323"/>
              </a:spcBef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spcBef>
                <a:spcPts val="882"/>
              </a:spcBef>
              <a:buFont typeface="Calibri" pitchFamily="34" charset="0"/>
              <a:buChar char=" "/>
              <a:defRPr/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3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8" y="309459"/>
            <a:ext cx="5622925" cy="66335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9"/>
            <a:ext cx="3309144" cy="531653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8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80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5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3" y="311259"/>
            <a:ext cx="2263140" cy="6631729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9"/>
            <a:ext cx="6621780" cy="6631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8" y="310114"/>
            <a:ext cx="9022464" cy="1289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2128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0448" y="7080359"/>
            <a:ext cx="3158496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11952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9" y="310113"/>
            <a:ext cx="9049392" cy="1294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128" y="1818240"/>
            <a:ext cx="4447872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65" y="1818240"/>
            <a:ext cx="4449456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0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6" y="4994490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6" y="3294277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8"/>
            <a:ext cx="4444207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60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8"/>
            <a:ext cx="4445952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60"/>
            <a:ext cx="4445952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8" y="309459"/>
            <a:ext cx="5622925" cy="66335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9"/>
            <a:ext cx="3309144" cy="531653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80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94996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381761"/>
            <a:ext cx="9052560" cy="556122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third level third level third level third level third </a:t>
            </a:r>
            <a:r>
              <a:rPr lang="en-US" dirty="0" err="1" smtClean="0"/>
              <a:t>Third</a:t>
            </a:r>
            <a:r>
              <a:rPr lang="en-US" dirty="0" smtClean="0"/>
              <a:t> level third level</a:t>
            </a:r>
          </a:p>
          <a:p>
            <a:pPr lvl="3"/>
            <a:r>
              <a:rPr lang="en-US" dirty="0" smtClean="0"/>
              <a:t>Fourth level fourth level fourth level fourth level fourth level fourth level fourth level</a:t>
            </a:r>
          </a:p>
          <a:p>
            <a:pPr lvl="4"/>
            <a:r>
              <a:rPr lang="en-US" dirty="0" smtClean="0"/>
              <a:t>Fifth level fifth level fifth level fifth level fifth level fifth level fifth level fifth level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82224" indent="-282224" algn="l" defTabSz="1007943" rtl="0" eaLnBrk="1" latinLnBrk="0" hangingPunct="1">
        <a:spcBef>
          <a:spcPct val="20000"/>
        </a:spcBef>
        <a:buFont typeface="Wingdings" pitchFamily="2" charset="2"/>
        <a:buChar char="§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503972" indent="-100794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2600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755957" indent="-251986" algn="l" defTabSz="1007943" rtl="0" eaLnBrk="1" latinLnBrk="0" hangingPunct="1">
        <a:spcBef>
          <a:spcPct val="20000"/>
        </a:spcBef>
        <a:buFont typeface="Wingdings" pitchFamily="2" charset="2"/>
        <a:buChar char="§"/>
        <a:defRPr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007943" indent="0" algn="l" defTabSz="1007943" rtl="0" eaLnBrk="1" latinLnBrk="0" hangingPunct="1">
        <a:spcBef>
          <a:spcPct val="20000"/>
        </a:spcBef>
        <a:buFontTx/>
        <a:buNone/>
        <a:defRPr sz="2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94996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381761"/>
            <a:ext cx="9052560" cy="556122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third level third level third level third level third </a:t>
            </a:r>
            <a:r>
              <a:rPr lang="en-US" dirty="0" err="1" smtClean="0"/>
              <a:t>Third</a:t>
            </a:r>
            <a:r>
              <a:rPr lang="en-US" dirty="0" smtClean="0"/>
              <a:t> level third level</a:t>
            </a:r>
          </a:p>
          <a:p>
            <a:pPr lvl="3"/>
            <a:r>
              <a:rPr lang="en-US" dirty="0" smtClean="0"/>
              <a:t>Fourth level fourth level fourth level fourth level fourth level fourth level fourth level</a:t>
            </a:r>
          </a:p>
          <a:p>
            <a:pPr lvl="4"/>
            <a:r>
              <a:rPr lang="en-US" dirty="0" smtClean="0"/>
              <a:t>Fifth level fifth level fifth level fifth level fifth level fifth level fifth level fifth level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2/25/15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82224" indent="-282224" algn="l" defTabSz="1007943" rtl="0" eaLnBrk="1" latinLnBrk="0" hangingPunct="1">
        <a:spcBef>
          <a:spcPct val="20000"/>
        </a:spcBef>
        <a:buFont typeface="Wingdings" pitchFamily="2" charset="2"/>
        <a:buChar char="§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503972" indent="-100794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2600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755957" indent="-251986" algn="l" defTabSz="1007943" rtl="0" eaLnBrk="1" latinLnBrk="0" hangingPunct="1">
        <a:spcBef>
          <a:spcPct val="20000"/>
        </a:spcBef>
        <a:buFont typeface="Wingdings" pitchFamily="2" charset="2"/>
        <a:buChar char="§"/>
        <a:defRPr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007943" indent="0" algn="l" defTabSz="1007943" rtl="0" eaLnBrk="1" latinLnBrk="0" hangingPunct="1">
        <a:spcBef>
          <a:spcPct val="20000"/>
        </a:spcBef>
        <a:buFontTx/>
        <a:buNone/>
        <a:defRPr sz="2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cs.cf.ac.uk/Dave/JAVA/boltzman/Necker.html" TargetMode="Externa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jpeg"/><Relationship Id="rId3" Type="http://schemas.openxmlformats.org/officeDocument/2006/relationships/hyperlink" Target="https://class.coursera.org/neuralnets-2012-001/lecture/12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.coursera.org/neuralnets-2012-001/lecture/133" TargetMode="External"/><Relationship Id="rId4" Type="http://schemas.openxmlformats.org/officeDocument/2006/relationships/hyperlink" Target="https://class.coursera.org/neuralnets-2012-001/lecture/139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Stochastic Neural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Deep Learning and Neural Nets</a:t>
            </a:r>
          </a:p>
          <a:p>
            <a:r>
              <a:rPr lang="en-US" dirty="0" smtClean="0"/>
              <a:t>Spring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0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201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09" y="0"/>
            <a:ext cx="633715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1490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18" y="0"/>
            <a:ext cx="657316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2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Hopfield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Binary-threshold units</a:t>
            </a:r>
          </a:p>
          <a:p>
            <a:r>
              <a:rPr lang="en-US" dirty="0" smtClean="0"/>
              <a:t>Asynchronous update</a:t>
            </a:r>
          </a:p>
          <a:p>
            <a:r>
              <a:rPr lang="en-US" dirty="0" smtClean="0"/>
              <a:t>Symmetric weights</a:t>
            </a:r>
          </a:p>
          <a:p>
            <a:r>
              <a:rPr lang="en-US" dirty="0" smtClean="0"/>
              <a:t>Solves an optimization problem</a:t>
            </a:r>
          </a:p>
          <a:p>
            <a:pPr lvl="1"/>
            <a:r>
              <a:rPr lang="en-US" dirty="0" smtClean="0"/>
              <a:t>minimize energy (or cost or potential)</a:t>
            </a:r>
          </a:p>
          <a:p>
            <a:pPr lvl="1"/>
            <a:r>
              <a:rPr lang="en-US" dirty="0" smtClean="0"/>
              <a:t>maximize harmony (or goodness-of-fit)</a:t>
            </a:r>
          </a:p>
          <a:p>
            <a:pPr lvl="1"/>
            <a:r>
              <a:rPr lang="en-US" dirty="0" smtClean="0"/>
              <a:t>search for parameters (activities) that produce the best solution</a:t>
            </a:r>
          </a:p>
        </p:txBody>
      </p:sp>
    </p:spTree>
    <p:extLst>
      <p:ext uri="{BB962C8B-B14F-4D97-AF65-F5344CB8AC3E}">
        <p14:creationId xmlns:p14="http://schemas.microsoft.com/office/powerpoint/2010/main" val="163380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15022421500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1" b="-323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340410" y="2150821"/>
            <a:ext cx="204829" cy="36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y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0410" y="2517588"/>
            <a:ext cx="204829" cy="366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h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43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15022422222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34" y="0"/>
            <a:ext cx="644993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39" y="4597266"/>
            <a:ext cx="6604000" cy="3073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Hopfield Net As Content </a:t>
            </a:r>
            <a:r>
              <a:rPr lang="en-US" dirty="0" err="1" smtClean="0"/>
              <a:t>Addressible</a:t>
            </a:r>
            <a:r>
              <a:rPr lang="en-US" dirty="0" smtClean="0"/>
              <a:t> Memory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32060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Won’t discuss training procedure because it’s dorky</a:t>
            </a:r>
          </a:p>
          <a:p>
            <a:pPr lvl="1"/>
            <a:r>
              <a:rPr lang="en-US" dirty="0" err="1" smtClean="0"/>
              <a:t>Hebbian</a:t>
            </a:r>
            <a:r>
              <a:rPr lang="en-US" dirty="0" smtClean="0"/>
              <a:t>  learning</a:t>
            </a:r>
          </a:p>
          <a:p>
            <a:r>
              <a:rPr lang="en-US" dirty="0" smtClean="0"/>
              <a:t>Training on set of patterns causes them to become attractors</a:t>
            </a:r>
          </a:p>
          <a:p>
            <a:r>
              <a:rPr lang="en-US" dirty="0" smtClean="0"/>
              <a:t>Degraded input is mapped to nearest attractor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5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22315.pdf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88" y="0"/>
            <a:ext cx="635822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Boltzmann Machine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hlinkClick r:id="rId2"/>
              </a:rPr>
              <a:t>Necker Cube Demo (Simon Dennis)</a:t>
            </a:r>
            <a:endParaRPr lang="en-US" sz="2500" dirty="0"/>
          </a:p>
        </p:txBody>
      </p:sp>
      <p:pic>
        <p:nvPicPr>
          <p:cNvPr id="4" name="Picture 3" descr="Screen Shot 2015-02-24 at 10.02.25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15" y="2435528"/>
            <a:ext cx="40513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4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224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9"/>
          <a:stretch/>
        </p:blipFill>
        <p:spPr>
          <a:xfrm>
            <a:off x="1566944" y="-1"/>
            <a:ext cx="6407813" cy="6973835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25695" y="7148728"/>
            <a:ext cx="9220200" cy="705608"/>
          </a:xfrm>
          <a:prstGeom prst="rect">
            <a:avLst/>
          </a:prstGeom>
        </p:spPr>
        <p:txBody>
          <a:bodyPr/>
          <a:lstStyle>
            <a:lvl1pPr marL="0" indent="0" algn="l" defTabSz="1007943" rtl="0" eaLnBrk="1" latinLnBrk="0" hangingPunct="1">
              <a:spcBef>
                <a:spcPct val="20000"/>
              </a:spcBef>
              <a:buClr>
                <a:schemeClr val="bg1"/>
              </a:buClr>
              <a:buSzPct val="25000"/>
              <a:buFont typeface="Arial" pitchFamily="34" charset="0"/>
              <a:buChar char="•"/>
              <a:defRPr sz="31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2224" indent="-282224" algn="l" defTabSz="1007943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1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03972" indent="-100794" algn="l" defTabSz="1007943" rtl="0" eaLnBrk="1" latinLnBrk="0" hangingPunct="1">
              <a:spcBef>
                <a:spcPct val="20000"/>
              </a:spcBef>
              <a:buClr>
                <a:schemeClr val="bg1"/>
              </a:buClr>
              <a:buSzPct val="25000"/>
              <a:buFont typeface="Arial" pitchFamily="34" charset="0"/>
              <a:buChar char="•"/>
              <a:defRPr sz="2600" b="1" kern="120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5957" indent="-251986" algn="l" defTabSz="1007943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6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07943" indent="0" algn="l" defTabSz="1007943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hlinkClick r:id="rId3"/>
              </a:rPr>
              <a:t>How a Boltzmann machine models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8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Ways To Specify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input to set initial activations</a:t>
            </a:r>
          </a:p>
          <a:p>
            <a:pPr lvl="1"/>
            <a:r>
              <a:rPr lang="en-US" dirty="0" smtClean="0"/>
              <a:t>bad idea: initial activations irrelevant once equilibrium is reached</a:t>
            </a:r>
          </a:p>
          <a:p>
            <a:r>
              <a:rPr lang="en-US" dirty="0" smtClean="0"/>
              <a:t>Use input to clamp or freeze unit activations</a:t>
            </a:r>
          </a:p>
          <a:p>
            <a:pPr lvl="1"/>
            <a:r>
              <a:rPr lang="en-US" dirty="0" smtClean="0"/>
              <a:t>clamped neurons effectively vanish from network and serve as bias on hidden neurons</a:t>
            </a:r>
          </a:p>
          <a:p>
            <a:endParaRPr lang="en-US" dirty="0" smtClean="0"/>
          </a:p>
          <a:p>
            <a:r>
              <a:rPr lang="en-US" dirty="0" smtClean="0"/>
              <a:t>Use input to impose strong bias</a:t>
            </a:r>
          </a:p>
          <a:p>
            <a:pPr lvl="1"/>
            <a:r>
              <a:rPr lang="en-US" dirty="0" smtClean="0"/>
              <a:t>set b</a:t>
            </a:r>
            <a:r>
              <a:rPr lang="en-US" baseline="-25000" dirty="0" smtClean="0"/>
              <a:t>i</a:t>
            </a:r>
            <a:r>
              <a:rPr lang="en-US" dirty="0" smtClean="0"/>
              <a:t> such that unit </a:t>
            </a:r>
            <a:r>
              <a:rPr lang="en-US" dirty="0" err="1" smtClean="0"/>
              <a:t>i</a:t>
            </a:r>
            <a:r>
              <a:rPr lang="en-US" dirty="0" smtClean="0"/>
              <a:t> will (almost) always be off or 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600596"/>
              </p:ext>
            </p:extLst>
          </p:nvPr>
        </p:nvGraphicFramePr>
        <p:xfrm>
          <a:off x="6845300" y="5092700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177800" imgH="292100" progId="Equation.DSMT4">
                  <p:embed/>
                </p:oleObj>
              </mc:Choice>
              <mc:Fallback>
                <p:oleObj name="Equation" r:id="rId3" imgW="1778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5300" y="5092700"/>
                        <a:ext cx="177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460117"/>
              </p:ext>
            </p:extLst>
          </p:nvPr>
        </p:nvGraphicFramePr>
        <p:xfrm>
          <a:off x="6845300" y="5092700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5" imgW="177800" imgH="292100" progId="Equation.DSMT4">
                  <p:embed/>
                </p:oleObj>
              </mc:Choice>
              <mc:Fallback>
                <p:oleObj name="Equation" r:id="rId5" imgW="1778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5300" y="5092700"/>
                        <a:ext cx="177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279373"/>
              </p:ext>
            </p:extLst>
          </p:nvPr>
        </p:nvGraphicFramePr>
        <p:xfrm>
          <a:off x="830738" y="4781739"/>
          <a:ext cx="4396703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7200900" imgH="1320800" progId="Equation.DSMT4">
                  <p:embed/>
                </p:oleObj>
              </mc:Choice>
              <mc:Fallback>
                <p:oleObj name="Equation" r:id="rId6" imgW="7200900" imgH="132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0738" y="4781739"/>
                        <a:ext cx="4396703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62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T-Shirts</a:t>
            </a:r>
            <a:endParaRPr lang="en-US" dirty="0"/>
          </a:p>
        </p:txBody>
      </p:sp>
      <p:pic>
        <p:nvPicPr>
          <p:cNvPr id="5" name="Picture 4" descr="20150118_2338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43" y="1838404"/>
            <a:ext cx="3437049" cy="39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50136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73" y="0"/>
            <a:ext cx="592645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50136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70" y="0"/>
            <a:ext cx="610688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50137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61" y="0"/>
            <a:ext cx="593127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Thermal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-1502242224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6"/>
          <a:stretch/>
        </p:blipFill>
        <p:spPr>
          <a:xfrm>
            <a:off x="583763" y="2191788"/>
            <a:ext cx="8884299" cy="36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15022422242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68" y="0"/>
            <a:ext cx="615946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228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99" y="0"/>
            <a:ext cx="592580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15022422300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6"/>
          <a:stretch/>
        </p:blipFill>
        <p:spPr>
          <a:xfrm>
            <a:off x="1723897" y="0"/>
            <a:ext cx="6610606" cy="4178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5504" y="6032540"/>
            <a:ext cx="2506515" cy="770083"/>
          </a:xfrm>
          <a:prstGeom prst="rect">
            <a:avLst/>
          </a:prstGeom>
          <a:noFill/>
          <a:ln>
            <a:solidFill>
              <a:srgbClr val="00FFCA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chemeClr val="tx1"/>
                </a:solidFill>
                <a:latin typeface="+mn-lt"/>
              </a:rPr>
              <a:t>no need for</a:t>
            </a:r>
          </a:p>
          <a:p>
            <a:r>
              <a:rPr lang="en-US" sz="2500" b="1" dirty="0" smtClean="0">
                <a:solidFill>
                  <a:schemeClr val="tx1"/>
                </a:solidFill>
                <a:latin typeface="+mn-lt"/>
              </a:rPr>
              <a:t>back propagation</a:t>
            </a:r>
            <a:endParaRPr lang="en-US" sz="25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23897" y="4393819"/>
            <a:ext cx="7831586" cy="337858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Positive and negative </a:t>
            </a:r>
            <a:r>
              <a:rPr lang="en-US" dirty="0" smtClean="0"/>
              <a:t>phases</a:t>
            </a:r>
            <a:endParaRPr lang="en-US" dirty="0"/>
          </a:p>
          <a:p>
            <a:pPr lvl="1"/>
            <a:r>
              <a:rPr lang="en-US" dirty="0"/>
              <a:t>positive phase</a:t>
            </a:r>
          </a:p>
          <a:p>
            <a:pPr lvl="2"/>
            <a:r>
              <a:rPr lang="en-US" dirty="0"/>
              <a:t>clamp visible units</a:t>
            </a:r>
            <a:br>
              <a:rPr lang="en-US" dirty="0"/>
            </a:br>
            <a:r>
              <a:rPr lang="en-US" dirty="0"/>
              <a:t>set hidden randomly</a:t>
            </a:r>
            <a:br>
              <a:rPr lang="en-US" dirty="0"/>
            </a:br>
            <a:r>
              <a:rPr lang="en-US" dirty="0"/>
              <a:t>run to equilibrium for </a:t>
            </a:r>
            <a:r>
              <a:rPr lang="en-US" dirty="0" smtClean="0"/>
              <a:t>given T</a:t>
            </a:r>
            <a:br>
              <a:rPr lang="en-US" dirty="0" smtClean="0"/>
            </a:br>
            <a:r>
              <a:rPr lang="en-US" dirty="0" smtClean="0"/>
              <a:t>compute </a:t>
            </a:r>
            <a:r>
              <a:rPr lang="en-US" dirty="0"/>
              <a:t>expectations &lt;</a:t>
            </a:r>
            <a:r>
              <a:rPr lang="en-US" dirty="0" err="1"/>
              <a:t>o</a:t>
            </a:r>
            <a:r>
              <a:rPr lang="en-US" baseline="-25000" dirty="0" err="1"/>
              <a:t>i</a:t>
            </a:r>
            <a:r>
              <a:rPr lang="en-US" dirty="0" err="1"/>
              <a:t>o</a:t>
            </a:r>
            <a:r>
              <a:rPr lang="en-US" baseline="-25000" dirty="0" err="1"/>
              <a:t>j</a:t>
            </a:r>
            <a:r>
              <a:rPr lang="en-US" dirty="0"/>
              <a:t>&gt;</a:t>
            </a:r>
            <a:r>
              <a:rPr lang="en-US" baseline="30000" dirty="0"/>
              <a:t>+</a:t>
            </a:r>
          </a:p>
          <a:p>
            <a:pPr lvl="1"/>
            <a:r>
              <a:rPr lang="en-US" dirty="0"/>
              <a:t>negative phase</a:t>
            </a:r>
          </a:p>
          <a:p>
            <a:pPr lvl="2"/>
            <a:r>
              <a:rPr lang="en-US" dirty="0"/>
              <a:t>set visible and hidden randomly</a:t>
            </a:r>
            <a:br>
              <a:rPr lang="en-US" dirty="0"/>
            </a:br>
            <a:r>
              <a:rPr lang="en-US" dirty="0"/>
              <a:t>run to equilibrium for T=1</a:t>
            </a:r>
            <a:br>
              <a:rPr lang="en-US" dirty="0"/>
            </a:br>
            <a:r>
              <a:rPr lang="en-US" dirty="0"/>
              <a:t>compute expectations &lt;</a:t>
            </a:r>
            <a:r>
              <a:rPr lang="en-US" dirty="0" err="1"/>
              <a:t>o</a:t>
            </a:r>
            <a:r>
              <a:rPr lang="en-US" baseline="-25000" dirty="0" err="1"/>
              <a:t>i</a:t>
            </a:r>
            <a:r>
              <a:rPr lang="en-US" dirty="0" err="1"/>
              <a:t>o</a:t>
            </a:r>
            <a:r>
              <a:rPr lang="en-US" baseline="-25000" dirty="0" err="1"/>
              <a:t>j</a:t>
            </a:r>
            <a:r>
              <a:rPr lang="en-US" dirty="0" smtClean="0"/>
              <a:t>&gt;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1288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Boltzmann Machine Failed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Too slow</a:t>
            </a:r>
          </a:p>
          <a:p>
            <a:pPr lvl="1"/>
            <a:r>
              <a:rPr lang="en-US" dirty="0" smtClean="0"/>
              <a:t>loop over training epochs</a:t>
            </a:r>
            <a:br>
              <a:rPr lang="en-US" dirty="0" smtClean="0"/>
            </a:br>
            <a:r>
              <a:rPr lang="en-US" dirty="0" smtClean="0"/>
              <a:t>   loop over training examples</a:t>
            </a:r>
            <a:br>
              <a:rPr lang="en-US" dirty="0" smtClean="0"/>
            </a:br>
            <a:r>
              <a:rPr lang="en-US" dirty="0" smtClean="0"/>
              <a:t>      loop over 2 phases (+ and -)</a:t>
            </a:r>
            <a:br>
              <a:rPr lang="en-US" dirty="0" smtClean="0"/>
            </a:br>
            <a:r>
              <a:rPr lang="en-US" dirty="0" smtClean="0"/>
              <a:t>         loop over annealing schedule for T</a:t>
            </a:r>
            <a:br>
              <a:rPr lang="en-US" dirty="0" smtClean="0"/>
            </a:br>
            <a:r>
              <a:rPr lang="en-US" dirty="0" smtClean="0"/>
              <a:t>            loop until thermal equilibrium reached</a:t>
            </a:r>
            <a:br>
              <a:rPr lang="en-US" dirty="0" smtClean="0"/>
            </a:br>
            <a:r>
              <a:rPr lang="en-US" dirty="0" smtClean="0"/>
              <a:t>               loop to sample &lt;</a:t>
            </a:r>
            <a:r>
              <a:rPr lang="en-US" dirty="0" err="1" smtClean="0"/>
              <a:t>o</a:t>
            </a:r>
            <a:r>
              <a:rPr lang="en-US" baseline="-25000" dirty="0" err="1" smtClean="0"/>
              <a:t>i</a:t>
            </a:r>
            <a:r>
              <a:rPr lang="en-US" dirty="0" err="1" smtClean="0"/>
              <a:t>o</a:t>
            </a:r>
            <a:r>
              <a:rPr lang="en-US" baseline="-25000" dirty="0" err="1" smtClean="0"/>
              <a:t>j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Sensitivity to annealing schedule</a:t>
            </a:r>
          </a:p>
          <a:p>
            <a:r>
              <a:rPr lang="en-US" dirty="0" smtClean="0"/>
              <a:t>Difficulty determining when equilibrium is reached</a:t>
            </a:r>
          </a:p>
          <a:p>
            <a:r>
              <a:rPr lang="en-US" dirty="0" smtClean="0"/>
              <a:t>As learning progresses, weights get larger, energy barriers get hard to break -&gt; becomes even slower</a:t>
            </a:r>
          </a:p>
          <a:p>
            <a:r>
              <a:rPr lang="en-US" dirty="0" smtClean="0"/>
              <a:t>Back prop was invented shortly after</a:t>
            </a:r>
          </a:p>
          <a:p>
            <a:pPr lvl="1"/>
            <a:r>
              <a:rPr lang="en-US" dirty="0" smtClean="0"/>
              <a:t>The need to perform pattern completion wasn’t necessary for most problems (feedforward nets sufficed)</a:t>
            </a:r>
          </a:p>
        </p:txBody>
      </p:sp>
    </p:spTree>
    <p:extLst>
      <p:ext uri="{BB962C8B-B14F-4D97-AF65-F5344CB8AC3E}">
        <p14:creationId xmlns:p14="http://schemas.microsoft.com/office/powerpoint/2010/main" val="240945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Comments On</a:t>
            </a:r>
            <a:br>
              <a:rPr lang="en-US" dirty="0" smtClean="0"/>
            </a:br>
            <a:r>
              <a:rPr lang="en-US" dirty="0" smtClean="0"/>
              <a:t>Boltzmann Machine Learning Algorithm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No need for back propagation</a:t>
            </a:r>
          </a:p>
          <a:p>
            <a:pPr lvl="1"/>
            <a:r>
              <a:rPr lang="en-US" dirty="0" smtClean="0"/>
              <a:t>reaching thermal equilibrium involves propagating information through network</a:t>
            </a:r>
          </a:p>
          <a:p>
            <a:r>
              <a:rPr lang="en-US" dirty="0" smtClean="0"/>
              <a:t>Positive and negative phase</a:t>
            </a:r>
          </a:p>
          <a:p>
            <a:pPr lvl="1"/>
            <a:r>
              <a:rPr lang="en-US" dirty="0" smtClean="0"/>
              <a:t>positive phase</a:t>
            </a:r>
          </a:p>
          <a:p>
            <a:pPr lvl="2"/>
            <a:r>
              <a:rPr lang="en-US" dirty="0" smtClean="0"/>
              <a:t>clamp visible units</a:t>
            </a:r>
            <a:br>
              <a:rPr lang="en-US" dirty="0" smtClean="0"/>
            </a:br>
            <a:r>
              <a:rPr lang="en-US" dirty="0" smtClean="0"/>
              <a:t>set hidden randomly</a:t>
            </a:r>
            <a:br>
              <a:rPr lang="en-US" dirty="0" smtClean="0"/>
            </a:br>
            <a:r>
              <a:rPr lang="en-US" dirty="0" smtClean="0"/>
              <a:t>run to equilibrium for T=1</a:t>
            </a:r>
            <a:br>
              <a:rPr lang="en-US" dirty="0" smtClean="0"/>
            </a:br>
            <a:r>
              <a:rPr lang="en-US" dirty="0" smtClean="0"/>
              <a:t>compute expectations &lt;</a:t>
            </a:r>
            <a:r>
              <a:rPr lang="en-US" dirty="0" err="1" smtClean="0"/>
              <a:t>o</a:t>
            </a:r>
            <a:r>
              <a:rPr lang="en-US" baseline="-25000" dirty="0" err="1" smtClean="0"/>
              <a:t>i</a:t>
            </a:r>
            <a:r>
              <a:rPr lang="en-US" dirty="0" err="1" smtClean="0"/>
              <a:t>o</a:t>
            </a:r>
            <a:r>
              <a:rPr lang="en-US" baseline="-25000" dirty="0" err="1" smtClean="0"/>
              <a:t>j</a:t>
            </a:r>
            <a:r>
              <a:rPr lang="en-US" dirty="0" smtClean="0"/>
              <a:t>&gt;</a:t>
            </a:r>
            <a:r>
              <a:rPr lang="en-US" baseline="30000" dirty="0" smtClean="0"/>
              <a:t>+</a:t>
            </a:r>
          </a:p>
          <a:p>
            <a:pPr lvl="1"/>
            <a:r>
              <a:rPr lang="en-US" dirty="0" smtClean="0"/>
              <a:t>negative phase</a:t>
            </a:r>
          </a:p>
          <a:p>
            <a:pPr lvl="2"/>
            <a:r>
              <a:rPr lang="en-US" dirty="0" smtClean="0"/>
              <a:t>set visible and hidden randomly</a:t>
            </a:r>
            <a:br>
              <a:rPr lang="en-US" dirty="0" smtClean="0"/>
            </a:br>
            <a:r>
              <a:rPr lang="en-US" dirty="0" smtClean="0"/>
              <a:t>run to equilibrium for T=1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compute expectations &lt;</a:t>
            </a:r>
            <a:r>
              <a:rPr lang="en-US" dirty="0" err="1"/>
              <a:t>o</a:t>
            </a:r>
            <a:r>
              <a:rPr lang="en-US" baseline="-25000" dirty="0" err="1"/>
              <a:t>i</a:t>
            </a:r>
            <a:r>
              <a:rPr lang="en-US" dirty="0" err="1"/>
              <a:t>o</a:t>
            </a:r>
            <a:r>
              <a:rPr lang="en-US" baseline="-25000" dirty="0" err="1"/>
              <a:t>j</a:t>
            </a:r>
            <a:r>
              <a:rPr lang="en-US" dirty="0" smtClean="0"/>
              <a:t>&gt;</a:t>
            </a:r>
            <a:r>
              <a:rPr lang="en-US" baseline="30000" dirty="0" smtClean="0"/>
              <a:t>-</a:t>
            </a:r>
          </a:p>
          <a:p>
            <a:pPr marL="0" indent="0">
              <a:buNone/>
            </a:pPr>
            <a:r>
              <a:rPr lang="en-US" dirty="0" smtClean="0"/>
              <a:t>Why Boltzmann machine failed (circa 1985)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65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3"/>
              </a:rPr>
              <a:t>Restricted Boltzmann Machine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Harmony Network)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</a:p>
          <a:p>
            <a:r>
              <a:rPr lang="en-US" dirty="0" smtClean="0"/>
              <a:t>Why positive phase is trivial</a:t>
            </a:r>
          </a:p>
          <a:p>
            <a:r>
              <a:rPr lang="en-US" dirty="0" smtClean="0"/>
              <a:t>Contrastive divergence algorithm</a:t>
            </a:r>
          </a:p>
          <a:p>
            <a:r>
              <a:rPr lang="en-US" dirty="0" smtClean="0">
                <a:hlinkClick r:id="rId4"/>
              </a:rPr>
              <a:t>Example of RBM learning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T-Shirts</a:t>
            </a:r>
            <a:endParaRPr lang="en-US" dirty="0"/>
          </a:p>
        </p:txBody>
      </p:sp>
      <p:pic>
        <p:nvPicPr>
          <p:cNvPr id="3" name="Picture 2" descr="20150118_2337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5" y="1560224"/>
            <a:ext cx="4106814" cy="3599705"/>
          </a:xfrm>
          <a:prstGeom prst="rect">
            <a:avLst/>
          </a:prstGeom>
        </p:spPr>
      </p:pic>
      <p:pic>
        <p:nvPicPr>
          <p:cNvPr id="4" name="Picture 3" descr="20150118_233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93" y="1560224"/>
            <a:ext cx="3703096" cy="45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1502250134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0"/>
            <a:ext cx="6431547" cy="7772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918" y="213688"/>
            <a:ext cx="2600244" cy="5972482"/>
          </a:xfrm>
        </p:spPr>
        <p:txBody>
          <a:bodyPr/>
          <a:lstStyle/>
          <a:p>
            <a:r>
              <a:rPr lang="en-US" dirty="0" smtClean="0"/>
              <a:t>RBM Generative Model</a:t>
            </a:r>
            <a:br>
              <a:rPr lang="en-US" dirty="0" smtClean="0"/>
            </a:br>
            <a:r>
              <a:rPr lang="en-US" dirty="0" smtClean="0"/>
              <a:t>As A</a:t>
            </a:r>
            <a:br>
              <a:rPr lang="en-US" dirty="0" smtClean="0"/>
            </a:br>
            <a:r>
              <a:rPr lang="en-US" dirty="0" smtClean="0"/>
              <a:t>Product Of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5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RBM </a:t>
            </a:r>
            <a:r>
              <a:rPr lang="en-US" dirty="0" err="1" smtClean="0"/>
              <a:t>Autoencoder</a:t>
            </a:r>
            <a:endParaRPr lang="en-US" dirty="0"/>
          </a:p>
        </p:txBody>
      </p:sp>
      <p:pic>
        <p:nvPicPr>
          <p:cNvPr id="4" name="Content Placeholder 3" descr="Screen Shot 2015-02-24 at 10.06.55 PM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97" r="-3109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784268" y="7254694"/>
            <a:ext cx="5274132" cy="51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Hinton &amp; Salakhutdinov (2006)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46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24 at 10.08.53 P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0" b="-12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018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24 at 10.09.56 P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38" b="-20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40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24 at 10.10.21 P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5" b="-50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192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Belief Nets (DBNs):</a:t>
            </a:r>
            <a:br>
              <a:rPr lang="en-US" dirty="0" smtClean="0"/>
            </a:br>
            <a:r>
              <a:rPr lang="en-US" dirty="0" smtClean="0"/>
              <a:t>Using Stacked RBMs As A Generative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6082520"/>
            <a:ext cx="9220200" cy="15813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Generative model is not a Boltzmann machine</a:t>
            </a:r>
          </a:p>
          <a:p>
            <a:r>
              <a:rPr lang="en-US" dirty="0" smtClean="0"/>
              <a:t>Why do we need symmetric connections between H2 and H3?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28857" y="1673039"/>
            <a:ext cx="1468863" cy="4328775"/>
            <a:chOff x="819317" y="1673039"/>
            <a:chExt cx="1802498" cy="5312007"/>
          </a:xfrm>
        </p:grpSpPr>
        <p:sp>
          <p:nvSpPr>
            <p:cNvPr id="4" name="Rectangle 3"/>
            <p:cNvSpPr/>
            <p:nvPr/>
          </p:nvSpPr>
          <p:spPr>
            <a:xfrm>
              <a:off x="993422" y="6462703"/>
              <a:ext cx="145428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V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9317" y="5560177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H1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9317" y="4483537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H1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9317" y="3632221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H2</a:t>
              </a:r>
            </a:p>
          </p:txBody>
        </p:sp>
        <p:cxnSp>
          <p:nvCxnSpPr>
            <p:cNvPr id="9" name="Straight Arrow Connector 8"/>
            <p:cNvCxnSpPr>
              <a:stCxn id="4" idx="0"/>
              <a:endCxn id="5" idx="2"/>
            </p:cNvCxnSpPr>
            <p:nvPr/>
          </p:nvCxnSpPr>
          <p:spPr>
            <a:xfrm flipV="1">
              <a:off x="1720566" y="6082520"/>
              <a:ext cx="0" cy="38018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0"/>
            </p:cNvCxnSpPr>
            <p:nvPr/>
          </p:nvCxnSpPr>
          <p:spPr>
            <a:xfrm flipV="1">
              <a:off x="1720566" y="4154564"/>
              <a:ext cx="0" cy="32897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317" y="2524355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H2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317" y="1673039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H3</a:t>
              </a:r>
            </a:p>
          </p:txBody>
        </p: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V="1">
              <a:off x="1720566" y="2195382"/>
              <a:ext cx="0" cy="32897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286999" y="3301220"/>
            <a:ext cx="1802498" cy="522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H2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86999" y="2449904"/>
            <a:ext cx="1802498" cy="522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H3</a:t>
            </a: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V="1">
            <a:off x="7188248" y="2972247"/>
            <a:ext cx="0" cy="328973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61104" y="5032714"/>
            <a:ext cx="1454288" cy="522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86999" y="4181398"/>
            <a:ext cx="1802498" cy="52234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H1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188248" y="4703741"/>
            <a:ext cx="0" cy="328973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188248" y="3823563"/>
            <a:ext cx="0" cy="328973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4106798" y="3695243"/>
            <a:ext cx="1464530" cy="457293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4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 DBN For 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60860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1. Train RBMs in unsupervised fashion</a:t>
            </a:r>
          </a:p>
          <a:p>
            <a:endParaRPr lang="en-US" dirty="0"/>
          </a:p>
          <a:p>
            <a:r>
              <a:rPr lang="en-US" dirty="0" smtClean="0"/>
              <a:t>2. In final RBM, include additional units representing class labels</a:t>
            </a:r>
          </a:p>
          <a:p>
            <a:endParaRPr lang="en-US" dirty="0"/>
          </a:p>
          <a:p>
            <a:r>
              <a:rPr lang="en-US" dirty="0" smtClean="0"/>
              <a:t>3a. Recognition model</a:t>
            </a:r>
          </a:p>
          <a:p>
            <a:pPr lvl="1"/>
            <a:r>
              <a:rPr lang="en-US" dirty="0" smtClean="0"/>
              <a:t>Use feedforward weights</a:t>
            </a:r>
            <a:br>
              <a:rPr lang="en-US" dirty="0" smtClean="0"/>
            </a:br>
            <a:r>
              <a:rPr lang="en-US" dirty="0" smtClean="0"/>
              <a:t>and fine tune with back prop</a:t>
            </a:r>
          </a:p>
          <a:p>
            <a:r>
              <a:rPr lang="en-US" dirty="0" smtClean="0"/>
              <a:t>3b. Generative model</a:t>
            </a:r>
          </a:p>
          <a:p>
            <a:pPr lvl="1"/>
            <a:r>
              <a:rPr lang="en-US" dirty="0" smtClean="0"/>
              <a:t>Alternating Gibbs sampling between</a:t>
            </a:r>
            <a:br>
              <a:rPr lang="en-US" dirty="0" smtClean="0"/>
            </a:br>
            <a:r>
              <a:rPr lang="en-US" dirty="0" smtClean="0"/>
              <a:t>H3 and H4, and feedback weights</a:t>
            </a:r>
            <a:br>
              <a:rPr lang="en-US" dirty="0" smtClean="0"/>
            </a:br>
            <a:r>
              <a:rPr lang="en-US" dirty="0" smtClean="0"/>
              <a:t>elsewhere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6850" y="2517266"/>
            <a:ext cx="804746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0507" y="2017844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H1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6290" y="2488929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H1</a:t>
            </a:r>
          </a:p>
        </p:txBody>
      </p:sp>
      <p:sp>
        <p:nvSpPr>
          <p:cNvPr id="8" name="Rectangle 7"/>
          <p:cNvSpPr/>
          <p:nvPr/>
        </p:nvSpPr>
        <p:spPr>
          <a:xfrm>
            <a:off x="2826290" y="2017844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H2</a:t>
            </a:r>
          </a:p>
        </p:txBody>
      </p:sp>
      <p:cxnSp>
        <p:nvCxnSpPr>
          <p:cNvPr id="9" name="Straight Arrow Connector 8"/>
          <p:cNvCxnSpPr>
            <a:stCxn id="5" idx="0"/>
            <a:endCxn id="6" idx="2"/>
          </p:cNvCxnSpPr>
          <p:nvPr/>
        </p:nvCxnSpPr>
        <p:spPr>
          <a:xfrm flipV="1">
            <a:off x="1549223" y="2306888"/>
            <a:ext cx="0" cy="210379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3325006" y="2306888"/>
            <a:ext cx="0" cy="18204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75986" y="2488929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5986" y="2017844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H3</a:t>
            </a: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5174702" y="2306888"/>
            <a:ext cx="0" cy="18204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81714" y="3798675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3703" y="3295803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H4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611737" y="3589353"/>
            <a:ext cx="0" cy="18204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04647" y="3806553"/>
            <a:ext cx="997432" cy="289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996062" y="3589353"/>
            <a:ext cx="0" cy="18204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146157" y="4228070"/>
            <a:ext cx="1121110" cy="3015041"/>
            <a:chOff x="6112894" y="2684241"/>
            <a:chExt cx="1802499" cy="4847523"/>
          </a:xfrm>
        </p:grpSpPr>
        <p:sp>
          <p:nvSpPr>
            <p:cNvPr id="20" name="Rectangle 19"/>
            <p:cNvSpPr/>
            <p:nvPr/>
          </p:nvSpPr>
          <p:spPr>
            <a:xfrm>
              <a:off x="6112894" y="5277927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2894" y="4426611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H3</a:t>
              </a:r>
            </a:p>
          </p:txBody>
        </p:sp>
        <p:cxnSp>
          <p:nvCxnSpPr>
            <p:cNvPr id="22" name="Straight Arrow Connector 21"/>
            <p:cNvCxnSpPr>
              <a:stCxn id="20" idx="0"/>
            </p:cNvCxnSpPr>
            <p:nvPr/>
          </p:nvCxnSpPr>
          <p:spPr>
            <a:xfrm flipV="1">
              <a:off x="7014143" y="4948954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286999" y="7009421"/>
              <a:ext cx="145428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V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12894" y="6158105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H1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014143" y="6680448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014143" y="5800270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112894" y="2684241"/>
              <a:ext cx="1802498" cy="5223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L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014143" y="3206584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6112894" y="3537503"/>
              <a:ext cx="1802499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H4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7211727" y="4059846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434610" y="4228070"/>
            <a:ext cx="1121110" cy="3015041"/>
            <a:chOff x="6112894" y="2684241"/>
            <a:chExt cx="1802499" cy="4847523"/>
          </a:xfrm>
        </p:grpSpPr>
        <p:sp>
          <p:nvSpPr>
            <p:cNvPr id="33" name="Rectangle 32"/>
            <p:cNvSpPr/>
            <p:nvPr/>
          </p:nvSpPr>
          <p:spPr>
            <a:xfrm>
              <a:off x="6112894" y="5277927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112894" y="4426611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H3</a:t>
              </a:r>
            </a:p>
          </p:txBody>
        </p:sp>
        <p:cxnSp>
          <p:nvCxnSpPr>
            <p:cNvPr id="35" name="Straight Arrow Connector 34"/>
            <p:cNvCxnSpPr>
              <a:stCxn id="33" idx="0"/>
            </p:cNvCxnSpPr>
            <p:nvPr/>
          </p:nvCxnSpPr>
          <p:spPr>
            <a:xfrm flipV="1">
              <a:off x="7014143" y="4948954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6286999" y="7009421"/>
              <a:ext cx="145428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V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12894" y="6158105"/>
              <a:ext cx="1802498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H1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7014143" y="6680448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014143" y="5800270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112894" y="2684241"/>
              <a:ext cx="1802498" cy="5223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L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7014143" y="3206584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6112894" y="3537503"/>
              <a:ext cx="1802499" cy="522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H4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7014143" y="4059846"/>
              <a:ext cx="0" cy="32897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/>
          <p:nvPr/>
        </p:nvCxnSpPr>
        <p:spPr>
          <a:xfrm>
            <a:off x="8592581" y="5083663"/>
            <a:ext cx="0" cy="228119"/>
          </a:xfrm>
          <a:prstGeom prst="straightConnector1">
            <a:avLst/>
          </a:prstGeom>
          <a:ln w="50800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5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on MNIST</a:t>
            </a:r>
            <a:br>
              <a:rPr lang="en-US" dirty="0" smtClean="0"/>
            </a:br>
            <a:r>
              <a:rPr lang="en-US" dirty="0" smtClean="0"/>
              <a:t>(Hinton, </a:t>
            </a:r>
            <a:r>
              <a:rPr lang="en-US" dirty="0" err="1" smtClean="0"/>
              <a:t>Osindero</a:t>
            </a:r>
            <a:r>
              <a:rPr lang="en-US" dirty="0" smtClean="0"/>
              <a:t>, &amp; </a:t>
            </a:r>
            <a:r>
              <a:rPr lang="en-US" dirty="0" err="1" smtClean="0"/>
              <a:t>Teh</a:t>
            </a:r>
            <a:r>
              <a:rPr lang="en-US" dirty="0" smtClean="0"/>
              <a:t>, 2006)</a:t>
            </a:r>
            <a:endParaRPr lang="en-US" dirty="0"/>
          </a:p>
        </p:txBody>
      </p:sp>
      <p:pic>
        <p:nvPicPr>
          <p:cNvPr id="4" name="Picture 3" descr="Screen Shot 2015-02-25 at 12.23.19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6" y="2867759"/>
            <a:ext cx="4485551" cy="4730525"/>
          </a:xfrm>
          <a:prstGeom prst="rect">
            <a:avLst/>
          </a:prstGeom>
        </p:spPr>
      </p:pic>
      <p:pic>
        <p:nvPicPr>
          <p:cNvPr id="6" name="Picture 5" descr="Screen Shot 2015-02-25 at 12.24.10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62" y="4322123"/>
            <a:ext cx="4443818" cy="3276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109" y="2242999"/>
            <a:ext cx="3203521" cy="51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recognition model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6911" y="3804417"/>
            <a:ext cx="3083365" cy="51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generative model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10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T-Shirts</a:t>
            </a:r>
            <a:endParaRPr lang="en-US" dirty="0"/>
          </a:p>
        </p:txBody>
      </p:sp>
      <p:pic>
        <p:nvPicPr>
          <p:cNvPr id="5" name="Picture 4" descr="20150118_2337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60" y="1511845"/>
            <a:ext cx="3818981" cy="53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1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T-Shirts</a:t>
            </a:r>
            <a:endParaRPr lang="en-US" dirty="0"/>
          </a:p>
        </p:txBody>
      </p:sp>
      <p:pic>
        <p:nvPicPr>
          <p:cNvPr id="3" name="Picture 2" descr="20150118_2336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27" y="1596509"/>
            <a:ext cx="5587700" cy="53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T-Shirts</a:t>
            </a:r>
            <a:endParaRPr lang="en-US" dirty="0"/>
          </a:p>
        </p:txBody>
      </p:sp>
      <p:pic>
        <p:nvPicPr>
          <p:cNvPr id="4" name="Picture 3" descr="20150118_2339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54" y="1378803"/>
            <a:ext cx="6191398" cy="58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Brief History Of</a:t>
            </a:r>
            <a:br>
              <a:rPr lang="en-US" dirty="0" smtClean="0"/>
            </a:br>
            <a:r>
              <a:rPr lang="en-US" dirty="0" smtClean="0">
                <a:solidFill>
                  <a:srgbClr val="00FFCA"/>
                </a:solidFill>
              </a:rPr>
              <a:t>Deterministic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Stochastic</a:t>
            </a:r>
            <a:r>
              <a:rPr lang="en-US" dirty="0" smtClean="0"/>
              <a:t> Networks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83189" y="3922687"/>
            <a:ext cx="8684755" cy="0"/>
          </a:xfrm>
          <a:prstGeom prst="straightConnector1">
            <a:avLst/>
          </a:prstGeom>
          <a:ln w="50800">
            <a:solidFill>
              <a:srgbClr val="00FFC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83189" y="3666637"/>
            <a:ext cx="0" cy="491616"/>
          </a:xfrm>
          <a:prstGeom prst="line">
            <a:avLst/>
          </a:prstGeom>
          <a:ln w="50800">
            <a:solidFill>
              <a:srgbClr val="00FF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44657" y="3676879"/>
            <a:ext cx="0" cy="491616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6254" y="4363093"/>
            <a:ext cx="1093869" cy="9022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1982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Hopfield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Nets</a:t>
            </a:r>
            <a:endParaRPr lang="en-US" sz="2000" b="1" dirty="0">
              <a:solidFill>
                <a:srgbClr val="00FFCA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83" y="2487577"/>
            <a:ext cx="1723549" cy="1170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Boltzmann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Machines /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Harmony Nets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1985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1585" y="4363093"/>
            <a:ext cx="1488358" cy="902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1986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Back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Propagation</a:t>
            </a:r>
            <a:endParaRPr lang="en-US" sz="2000" b="1" dirty="0">
              <a:solidFill>
                <a:srgbClr val="00FFCA"/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415764" y="3676879"/>
            <a:ext cx="0" cy="491616"/>
          </a:xfrm>
          <a:prstGeom prst="line">
            <a:avLst/>
          </a:prstGeom>
          <a:ln w="50800">
            <a:solidFill>
              <a:srgbClr val="00FF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22017" y="3676879"/>
            <a:ext cx="0" cy="491616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56673" y="4373335"/>
            <a:ext cx="1330688" cy="22411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2005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Restricted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Boltzmann</a:t>
            </a:r>
            <a:br>
              <a:rPr lang="en-US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Machines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and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Deep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Belief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Nets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889365" y="3666637"/>
            <a:ext cx="0" cy="491616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77662" y="4363093"/>
            <a:ext cx="1223412" cy="11700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1992</a:t>
            </a:r>
            <a:br>
              <a:rPr lang="en-US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Sigmoid</a:t>
            </a:r>
            <a:br>
              <a:rPr lang="en-US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Belief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Networks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2658" y="3676879"/>
            <a:ext cx="0" cy="491616"/>
          </a:xfrm>
          <a:prstGeom prst="line">
            <a:avLst/>
          </a:prstGeom>
          <a:ln w="50800">
            <a:solidFill>
              <a:srgbClr val="00FF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25917" y="4363093"/>
            <a:ext cx="1488358" cy="1705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2009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Deep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Learning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With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Back</a:t>
            </a:r>
          </a:p>
          <a:p>
            <a:pPr algn="ctr"/>
            <a:r>
              <a:rPr lang="en-US" sz="2000" b="1" dirty="0" smtClean="0">
                <a:solidFill>
                  <a:srgbClr val="00FFCA"/>
                </a:solidFill>
                <a:latin typeface="+mn-lt"/>
              </a:rPr>
              <a:t>Propagation</a:t>
            </a:r>
            <a:endParaRPr lang="en-US" sz="2000" b="1" dirty="0">
              <a:solidFill>
                <a:srgbClr val="00FFCA"/>
              </a:solidFill>
              <a:latin typeface="+mn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944657" y="3922687"/>
            <a:ext cx="4711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837636" y="3922687"/>
            <a:ext cx="2435022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44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-1502242146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5" y="0"/>
            <a:ext cx="630315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1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1502242147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62" y="0"/>
            <a:ext cx="605696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5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sz="2800" dirty="0" smtClean="0">
            <a:solidFill>
              <a:srgbClr val="7030A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rgbClr val="7030A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2014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sz="2800" dirty="0" smtClean="0">
            <a:solidFill>
              <a:srgbClr val="7030A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1316</TotalTime>
  <Words>439</Words>
  <Application>Microsoft Macintosh PowerPoint</Application>
  <PresentationFormat>Custom</PresentationFormat>
  <Paragraphs>150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Default Theme</vt:lpstr>
      <vt:lpstr>Default2014</vt:lpstr>
      <vt:lpstr>MathType 6.0 Equation</vt:lpstr>
      <vt:lpstr>Stochastic Neural Networks</vt:lpstr>
      <vt:lpstr>Neural Net T-Shirts</vt:lpstr>
      <vt:lpstr>Neural Net T-Shirts</vt:lpstr>
      <vt:lpstr>Neural Net T-Shirts</vt:lpstr>
      <vt:lpstr>Neural Net T-Shirts</vt:lpstr>
      <vt:lpstr>Neural Net T-Shirts</vt:lpstr>
      <vt:lpstr>A Brief History Of Deterministic And Stochastic Networks</vt:lpstr>
      <vt:lpstr>PowerPoint Presentation</vt:lpstr>
      <vt:lpstr>PowerPoint Presentation</vt:lpstr>
      <vt:lpstr>PowerPoint Presentation</vt:lpstr>
      <vt:lpstr>PowerPoint Presentation</vt:lpstr>
      <vt:lpstr>Hopfield Networks</vt:lpstr>
      <vt:lpstr>PowerPoint Presentation</vt:lpstr>
      <vt:lpstr>PowerPoint Presentation</vt:lpstr>
      <vt:lpstr>Hopfield Net As Content Addressible Memory</vt:lpstr>
      <vt:lpstr>PowerPoint Presentation</vt:lpstr>
      <vt:lpstr>Boltzmann Machine Demo</vt:lpstr>
      <vt:lpstr>PowerPoint Presentation</vt:lpstr>
      <vt:lpstr>Three Ways To Specify Inputs</vt:lpstr>
      <vt:lpstr>PowerPoint Presentation</vt:lpstr>
      <vt:lpstr>PowerPoint Presentation</vt:lpstr>
      <vt:lpstr>PowerPoint Presentation</vt:lpstr>
      <vt:lpstr>Back To Thermal Equilibrium</vt:lpstr>
      <vt:lpstr>PowerPoint Presentation</vt:lpstr>
      <vt:lpstr>PowerPoint Presentation</vt:lpstr>
      <vt:lpstr>PowerPoint Presentation</vt:lpstr>
      <vt:lpstr>Why Boltzmann Machine Failed</vt:lpstr>
      <vt:lpstr>Comments On Boltzmann Machine Learning Algorithm</vt:lpstr>
      <vt:lpstr>Restricted Boltzmann Machine (also known as Harmony Network)</vt:lpstr>
      <vt:lpstr>RBM Generative Model As A Product Of Experts</vt:lpstr>
      <vt:lpstr>Deep RBM Autoencoder</vt:lpstr>
      <vt:lpstr>PowerPoint Presentation</vt:lpstr>
      <vt:lpstr>PowerPoint Presentation</vt:lpstr>
      <vt:lpstr>PowerPoint Presentation</vt:lpstr>
      <vt:lpstr>Deep Belief Nets (DBNs): Using Stacked RBMs As A Generative Model</vt:lpstr>
      <vt:lpstr>Using A DBN For Supervised Learning</vt:lpstr>
      <vt:lpstr>Performance on MNIST (Hinton, Osindero, &amp; Teh, 2006)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Networks: An Application Of Linear Algebra</dc:title>
  <dc:creator>Michael Mozer</dc:creator>
  <cp:lastModifiedBy>Michael Mozer</cp:lastModifiedBy>
  <cp:revision>399</cp:revision>
  <dcterms:created xsi:type="dcterms:W3CDTF">2012-11-12T21:36:52Z</dcterms:created>
  <dcterms:modified xsi:type="dcterms:W3CDTF">2015-02-25T20:38:47Z</dcterms:modified>
</cp:coreProperties>
</file>