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  <p:sldMasterId id="2147483700" r:id="rId2"/>
  </p:sldMasterIdLst>
  <p:notesMasterIdLst>
    <p:notesMasterId r:id="rId26"/>
  </p:notesMasterIdLst>
  <p:sldIdLst>
    <p:sldId id="256" r:id="rId3"/>
    <p:sldId id="258" r:id="rId4"/>
    <p:sldId id="257" r:id="rId5"/>
    <p:sldId id="271" r:id="rId6"/>
    <p:sldId id="272" r:id="rId7"/>
    <p:sldId id="260" r:id="rId8"/>
    <p:sldId id="263" r:id="rId9"/>
    <p:sldId id="266" r:id="rId10"/>
    <p:sldId id="264" r:id="rId11"/>
    <p:sldId id="265" r:id="rId12"/>
    <p:sldId id="267" r:id="rId13"/>
    <p:sldId id="268" r:id="rId14"/>
    <p:sldId id="259" r:id="rId15"/>
    <p:sldId id="269" r:id="rId16"/>
    <p:sldId id="270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81" r:id="rId25"/>
  </p:sldIdLst>
  <p:sldSz cx="10058400" cy="7772400"/>
  <p:notesSz cx="7772400" cy="10058400"/>
  <p:defaultTextStyle>
    <a:defPPr>
      <a:defRPr lang="en-GB"/>
    </a:defPPr>
    <a:lvl1pPr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302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461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62013" indent="-214313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77913" indent="-215900" algn="l" defTabSz="449263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A00"/>
    <a:srgbClr val="00FFCA"/>
    <a:srgbClr val="FC2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13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200" y="-54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55693-EABC-524E-92E7-925E3F14DA90}" type="datetimeFigureOut">
              <a:rPr lang="en-US" smtClean="0"/>
              <a:t>3/31/15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9B68E-552D-2E4C-BFD1-382DE1A28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1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universal approximator:  with h1 and h2 connected to linear g with weights +1 and -1, can</a:t>
            </a:r>
            <a:r>
              <a:rPr lang="en-US" baseline="0" dirty="0" smtClean="0"/>
              <a:t> approximate any function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3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ICASSP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81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Bengali </a:t>
            </a:r>
            <a:r>
              <a:rPr lang="en-US" baseline="0" dirty="0" smtClean="0"/>
              <a:t> Limited 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05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Andrew Ng (Stanford) was</a:t>
            </a:r>
            <a:r>
              <a:rPr lang="en-US" baseline="0" dirty="0" smtClean="0"/>
              <a:t> bought by Baidu last year, and they opened a lab in </a:t>
            </a:r>
            <a:r>
              <a:rPr lang="en-US" baseline="0" dirty="0" err="1" smtClean="0"/>
              <a:t>sillicon</a:t>
            </a:r>
            <a:r>
              <a:rPr lang="en-US" baseline="0" dirty="0" smtClean="0"/>
              <a:t> valley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52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speaker adaptation:</a:t>
            </a:r>
            <a:r>
              <a:rPr lang="en-US" baseline="0" dirty="0" smtClean="0"/>
              <a:t>  helps to listen to speaker for a long time; you adapt to their voice. critical in most ASR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Their model wins when trained on a larger data 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9B68E-552D-2E4C-BFD1-382DE1A2850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0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4"/>
            <a:ext cx="8549640" cy="1666028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3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3" y="311259"/>
            <a:ext cx="2263140" cy="6631729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8" y="310114"/>
            <a:ext cx="9022464" cy="1289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2128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0448" y="7080359"/>
            <a:ext cx="3158496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11952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9" y="310113"/>
            <a:ext cx="9049392" cy="1294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128" y="1818240"/>
            <a:ext cx="4447872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065" y="1818240"/>
            <a:ext cx="4449456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1DFF-6809-4F2C-9371-97C2D64DBC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4"/>
            <a:ext cx="8549640" cy="1666028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3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283" y="1554484"/>
            <a:ext cx="9220200" cy="5388504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 sz="3000">
                <a:solidFill>
                  <a:schemeClr val="accent2"/>
                </a:solidFill>
              </a:defRPr>
            </a:lvl2pPr>
            <a:lvl3pPr marL="398463" indent="4763">
              <a:spcBef>
                <a:spcPts val="1323"/>
              </a:spcBef>
              <a:buFont typeface="Calibri" pitchFamily="34" charset="0"/>
              <a:buChar char=" "/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 marL="455613" indent="149225">
              <a:spcBef>
                <a:spcPts val="1323"/>
              </a:spcBef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4pPr>
            <a:lvl5pPr marL="625475" indent="0">
              <a:spcBef>
                <a:spcPts val="882"/>
              </a:spcBef>
              <a:buFont typeface="Calibri" pitchFamily="34" charset="0"/>
              <a:buNone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6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6" y="3294277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8"/>
            <a:ext cx="4444207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0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8"/>
            <a:ext cx="4445952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60"/>
            <a:ext cx="4445952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283" y="1554484"/>
            <a:ext cx="9220200" cy="5388504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 marL="503920">
              <a:spcBef>
                <a:spcPts val="1323"/>
              </a:spcBef>
              <a:buFont typeface="Calibri" pitchFamily="34" charset="0"/>
              <a:buChar char=" "/>
              <a:defRPr/>
            </a:lvl3pPr>
            <a:lvl4pPr marL="856663">
              <a:spcBef>
                <a:spcPts val="1323"/>
              </a:spcBef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spcBef>
                <a:spcPts val="882"/>
              </a:spcBef>
              <a:buFont typeface="Calibri" pitchFamily="34" charset="0"/>
              <a:buChar char=" "/>
              <a:defRPr/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8" y="309459"/>
            <a:ext cx="5622925" cy="66335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9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80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3" y="311259"/>
            <a:ext cx="2263140" cy="6631729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8" y="310114"/>
            <a:ext cx="9022464" cy="1289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2128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0448" y="7080359"/>
            <a:ext cx="3158496" cy="53535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11952" y="7080359"/>
            <a:ext cx="2312640" cy="535352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9" y="310113"/>
            <a:ext cx="9049392" cy="1294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2128" y="1818240"/>
            <a:ext cx="4447872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065" y="1818240"/>
            <a:ext cx="4449456" cy="5128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1DFF-6809-4F2C-9371-97C2D64DBC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6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6" y="3294277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8"/>
            <a:ext cx="4444207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0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8"/>
            <a:ext cx="4445952" cy="72506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60"/>
            <a:ext cx="4445952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8" y="309459"/>
            <a:ext cx="5622925" cy="66335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9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80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72720"/>
            <a:ext cx="9052560" cy="949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81761"/>
            <a:ext cx="9052560" cy="556122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72720"/>
            <a:ext cx="9052560" cy="949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381761"/>
            <a:ext cx="9052560" cy="556122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3/31/15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8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www.youtube.com/watch?v=Nu-nlQqFCK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Speech Recognition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Deep Learning and Neural Nets</a:t>
            </a:r>
          </a:p>
          <a:p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04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dropout?</a:t>
            </a:r>
          </a:p>
          <a:p>
            <a:r>
              <a:rPr lang="en-US" dirty="0" smtClean="0"/>
              <a:t>How is dropout like bagging?</a:t>
            </a:r>
          </a:p>
          <a:p>
            <a:pPr lvl="1"/>
            <a:r>
              <a:rPr lang="en-US" dirty="0" smtClean="0"/>
              <a:t>dropout assigns different examples to different models</a:t>
            </a:r>
          </a:p>
          <a:p>
            <a:pPr lvl="1"/>
            <a:r>
              <a:rPr lang="en-US" dirty="0" smtClean="0"/>
              <a:t>prediction by combining models</a:t>
            </a:r>
          </a:p>
          <a:p>
            <a:r>
              <a:rPr lang="en-US" dirty="0" smtClean="0"/>
              <a:t>How does dropout differ from bagging?</a:t>
            </a:r>
          </a:p>
          <a:p>
            <a:pPr lvl="1"/>
            <a:r>
              <a:rPr lang="en-US" dirty="0" smtClean="0"/>
              <a:t>dropout shares parameters among the models</a:t>
            </a:r>
          </a:p>
          <a:p>
            <a:pPr lvl="1"/>
            <a:r>
              <a:rPr lang="en-US" dirty="0" smtClean="0"/>
              <a:t>models trained for only one step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05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Dropout And Model Averaging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 time procedure</a:t>
            </a:r>
          </a:p>
          <a:p>
            <a:pPr lvl="1"/>
            <a:r>
              <a:rPr lang="en-US" dirty="0" smtClean="0"/>
              <a:t>use all hidden units</a:t>
            </a:r>
          </a:p>
          <a:p>
            <a:pPr lvl="1"/>
            <a:r>
              <a:rPr lang="en-US" dirty="0" smtClean="0"/>
              <a:t>divide weights by 2</a:t>
            </a:r>
          </a:p>
          <a:p>
            <a:r>
              <a:rPr lang="en-US" dirty="0" smtClean="0"/>
              <a:t>With one hidden layer and </a:t>
            </a:r>
            <a:r>
              <a:rPr lang="en-US" dirty="0" err="1" smtClean="0"/>
              <a:t>softmax</a:t>
            </a:r>
            <a:r>
              <a:rPr lang="en-US" dirty="0" smtClean="0"/>
              <a:t> outputs, </a:t>
            </a:r>
            <a:r>
              <a:rPr lang="en-US" dirty="0"/>
              <a:t>dropout computes exactly the geometric mean of all the 2</a:t>
            </a:r>
            <a:r>
              <a:rPr lang="en-US" baseline="30000" dirty="0"/>
              <a:t>H</a:t>
            </a:r>
            <a:r>
              <a:rPr lang="en-US" dirty="0"/>
              <a:t> models</a:t>
            </a:r>
          </a:p>
          <a:p>
            <a:r>
              <a:rPr lang="en-US" dirty="0" smtClean="0"/>
              <a:t>What about multiple hidden layers?</a:t>
            </a:r>
          </a:p>
          <a:p>
            <a:pPr lvl="1"/>
            <a:r>
              <a:rPr lang="en-US" dirty="0" smtClean="0"/>
              <a:t>approximate model averaging with nonlinear hidden layers</a:t>
            </a:r>
          </a:p>
          <a:p>
            <a:pPr lvl="1"/>
            <a:r>
              <a:rPr lang="en-US" dirty="0" smtClean="0"/>
              <a:t>exact model averaging with linear hidden layer</a:t>
            </a:r>
          </a:p>
        </p:txBody>
      </p:sp>
    </p:spTree>
    <p:extLst>
      <p:ext uri="{BB962C8B-B14F-4D97-AF65-F5344CB8AC3E}">
        <p14:creationId xmlns:p14="http://schemas.microsoft.com/office/powerpoint/2010/main" val="63596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</a:t>
            </a:r>
            <a:r>
              <a:rPr lang="en-US" dirty="0" err="1" smtClean="0"/>
              <a:t>Maxout</a:t>
            </a:r>
            <a:r>
              <a:rPr lang="en-US" dirty="0" smtClean="0"/>
              <a:t> Nets Work Well?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Multilayered </a:t>
            </a:r>
            <a:r>
              <a:rPr lang="en-US" dirty="0" err="1" smtClean="0"/>
              <a:t>maxout</a:t>
            </a:r>
            <a:r>
              <a:rPr lang="en-US" dirty="0" smtClean="0"/>
              <a:t> nets are locally linear -&gt; dropout training yields something very close to model averaging</a:t>
            </a:r>
          </a:p>
          <a:p>
            <a:pPr lvl="1"/>
            <a:r>
              <a:rPr lang="en-US" dirty="0" smtClean="0"/>
              <a:t>multilayered </a:t>
            </a:r>
            <a:r>
              <a:rPr lang="en-US" dirty="0" err="1" smtClean="0"/>
              <a:t>tanh</a:t>
            </a:r>
            <a:r>
              <a:rPr lang="en-US" dirty="0" smtClean="0"/>
              <a:t> nets have lots of local nonlinearity</a:t>
            </a:r>
          </a:p>
          <a:p>
            <a:pPr lvl="1"/>
            <a:r>
              <a:rPr lang="en-US" dirty="0" smtClean="0"/>
              <a:t>same argument applies to </a:t>
            </a:r>
            <a:r>
              <a:rPr lang="en-US" dirty="0" err="1" smtClean="0"/>
              <a:t>ReLU</a:t>
            </a:r>
            <a:endParaRPr lang="en-US" dirty="0" smtClean="0"/>
          </a:p>
          <a:p>
            <a:r>
              <a:rPr lang="en-US" dirty="0" smtClean="0"/>
              <a:t>Optimization is easier because error signal is back propagated through every hidden unit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ReLU</a:t>
            </a:r>
            <a:r>
              <a:rPr lang="en-US" dirty="0" smtClean="0"/>
              <a:t>, if the net input &lt; 0, the unit does not learn</a:t>
            </a:r>
          </a:p>
          <a:p>
            <a:pPr lvl="1"/>
            <a:r>
              <a:rPr lang="en-US" dirty="0" smtClean="0"/>
              <a:t>Gradient flow is diminished to lower layers of the network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008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DNN Acoustic Models Using Generalized </a:t>
            </a:r>
            <a:r>
              <a:rPr lang="en-US" dirty="0" err="1" smtClean="0"/>
              <a:t>Maxout</a:t>
            </a:r>
            <a:r>
              <a:rPr lang="en-US" dirty="0" smtClean="0"/>
              <a:t> Networks</a:t>
            </a:r>
            <a:br>
              <a:rPr lang="en-US" dirty="0" smtClean="0"/>
            </a:br>
            <a:r>
              <a:rPr lang="en-US" sz="2800" dirty="0" smtClean="0">
                <a:solidFill>
                  <a:srgbClr val="7F7F7F"/>
                </a:solidFill>
              </a:rPr>
              <a:t>(Zhang, </a:t>
            </a:r>
            <a:r>
              <a:rPr lang="en-US" sz="2800" dirty="0" err="1" smtClean="0">
                <a:solidFill>
                  <a:srgbClr val="7F7F7F"/>
                </a:solidFill>
              </a:rPr>
              <a:t>Trmal</a:t>
            </a:r>
            <a:r>
              <a:rPr lang="en-US" sz="2800" dirty="0" smtClean="0">
                <a:solidFill>
                  <a:srgbClr val="7F7F7F"/>
                </a:solidFill>
              </a:rPr>
              <a:t>, </a:t>
            </a:r>
            <a:r>
              <a:rPr lang="en-US" sz="2800" dirty="0" err="1" smtClean="0">
                <a:solidFill>
                  <a:srgbClr val="7F7F7F"/>
                </a:solidFill>
              </a:rPr>
              <a:t>Povey</a:t>
            </a:r>
            <a:r>
              <a:rPr lang="en-US" sz="2800" dirty="0" smtClean="0">
                <a:solidFill>
                  <a:srgbClr val="7F7F7F"/>
                </a:solidFill>
              </a:rPr>
              <a:t>, </a:t>
            </a:r>
            <a:r>
              <a:rPr lang="en-US" sz="2800" dirty="0" err="1" smtClean="0">
                <a:solidFill>
                  <a:srgbClr val="7F7F7F"/>
                </a:solidFill>
              </a:rPr>
              <a:t>Khudanpur</a:t>
            </a:r>
            <a:r>
              <a:rPr lang="en-US" sz="2800" dirty="0" smtClean="0">
                <a:solidFill>
                  <a:srgbClr val="7F7F7F"/>
                </a:solidFill>
              </a:rPr>
              <a:t>, 2014)</a:t>
            </a:r>
            <a:endParaRPr lang="en-US" sz="2800" dirty="0">
              <a:solidFill>
                <a:srgbClr val="7F7F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919284"/>
            <a:ext cx="9220200" cy="5023703"/>
          </a:xfrm>
        </p:spPr>
        <p:txBody>
          <a:bodyPr/>
          <a:lstStyle/>
          <a:p>
            <a:r>
              <a:rPr lang="en-US" dirty="0" smtClean="0"/>
              <a:t>Replace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soft </a:t>
            </a:r>
            <a:r>
              <a:rPr lang="en-US" dirty="0" err="1" smtClean="0"/>
              <a:t>maxout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or p-norm </a:t>
            </a:r>
            <a:r>
              <a:rPr lang="en-US" dirty="0" err="1" smtClean="0"/>
              <a:t>maxout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251475"/>
              </p:ext>
            </p:extLst>
          </p:nvPr>
        </p:nvGraphicFramePr>
        <p:xfrm>
          <a:off x="502920" y="2529301"/>
          <a:ext cx="26019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" imgW="1892300" imgH="558800" progId="Equation.DSMT4">
                  <p:embed/>
                </p:oleObj>
              </mc:Choice>
              <mc:Fallback>
                <p:oleObj name="Equation" r:id="rId4" imgW="1892300" imgH="55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2920" y="2529301"/>
                        <a:ext cx="2601912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477484"/>
              </p:ext>
            </p:extLst>
          </p:nvPr>
        </p:nvGraphicFramePr>
        <p:xfrm>
          <a:off x="502920" y="4087931"/>
          <a:ext cx="37893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6" imgW="2755900" imgH="939800" progId="Equation.DSMT4">
                  <p:embed/>
                </p:oleObj>
              </mc:Choice>
              <mc:Fallback>
                <p:oleObj name="Equation" r:id="rId6" imgW="2755900" imgH="93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2920" y="4087931"/>
                        <a:ext cx="3789363" cy="129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770917"/>
              </p:ext>
            </p:extLst>
          </p:nvPr>
        </p:nvGraphicFramePr>
        <p:xfrm>
          <a:off x="502920" y="6071487"/>
          <a:ext cx="3457575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8" imgW="2514600" imgH="1104900" progId="Equation.DSMT4">
                  <p:embed/>
                </p:oleObj>
              </mc:Choice>
              <mc:Fallback>
                <p:oleObj name="Equation" r:id="rId8" imgW="2514600" imgH="1104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2920" y="6071487"/>
                        <a:ext cx="3457575" cy="1519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54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LimitedLP</a:t>
            </a:r>
            <a:endParaRPr lang="en-US" dirty="0" smtClean="0"/>
          </a:p>
          <a:p>
            <a:pPr lvl="1"/>
            <a:r>
              <a:rPr lang="en-US" dirty="0" smtClean="0"/>
              <a:t>10 hours of training data in a language</a:t>
            </a:r>
          </a:p>
          <a:p>
            <a:r>
              <a:rPr lang="en-US" dirty="0" err="1" smtClean="0"/>
              <a:t>FullLP</a:t>
            </a:r>
            <a:endParaRPr lang="en-US" dirty="0" smtClean="0"/>
          </a:p>
          <a:p>
            <a:pPr lvl="1"/>
            <a:r>
              <a:rPr lang="en-US" dirty="0" smtClean="0"/>
              <a:t>60 or 80 hours of training</a:t>
            </a:r>
          </a:p>
          <a:p>
            <a:r>
              <a:rPr lang="en-US" dirty="0" smtClean="0"/>
              <a:t>Performance measures</a:t>
            </a:r>
          </a:p>
          <a:p>
            <a:pPr lvl="1"/>
            <a:r>
              <a:rPr lang="en-US" dirty="0" smtClean="0"/>
              <a:t>WER: word error rate</a:t>
            </a:r>
          </a:p>
          <a:p>
            <a:pPr lvl="1"/>
            <a:r>
              <a:rPr lang="en-US" dirty="0" smtClean="0"/>
              <a:t>ATWV: actual term</a:t>
            </a:r>
            <a:br>
              <a:rPr lang="en-US" dirty="0" smtClean="0"/>
            </a:br>
            <a:r>
              <a:rPr lang="en-US" dirty="0" smtClean="0"/>
              <a:t>weighted value</a:t>
            </a:r>
            <a:endParaRPr lang="en-US" dirty="0"/>
          </a:p>
        </p:txBody>
      </p:sp>
      <p:pic>
        <p:nvPicPr>
          <p:cNvPr id="4" name="Picture 3" descr="Screen Shot 2015-03-31 at 11.03.55 P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168" y="4298676"/>
            <a:ext cx="4498232" cy="34737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08360" y="4199964"/>
            <a:ext cx="2071075" cy="36676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+mn-lt"/>
              </a:rPr>
              <a:t>Bengali </a:t>
            </a:r>
            <a:r>
              <a:rPr lang="en-US" sz="2000" b="1" dirty="0" err="1" smtClean="0">
                <a:solidFill>
                  <a:srgbClr val="000000"/>
                </a:solidFill>
                <a:latin typeface="+mn-lt"/>
              </a:rPr>
              <a:t>LimitedLP</a:t>
            </a:r>
            <a:endParaRPr lang="en-US" sz="2000" b="1" dirty="0" smtClean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9059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Screen Shot 2015-03-31 at 11.09.44 PM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94" r="-7194"/>
          <a:stretch>
            <a:fillRect/>
          </a:stretch>
        </p:blipFill>
        <p:spPr>
          <a:xfrm>
            <a:off x="4840449" y="2340339"/>
            <a:ext cx="5364189" cy="3134960"/>
          </a:xfrm>
        </p:spPr>
      </p:pic>
      <p:pic>
        <p:nvPicPr>
          <p:cNvPr id="4" name="Picture 3" descr="Screen Shot 2015-03-31 at 11.09.21 P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74067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3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DeepSpeech</a:t>
            </a:r>
            <a:r>
              <a:rPr lang="en-US" dirty="0" smtClean="0"/>
              <a:t>: Scaling Up End-To-End Speech Recognition </a:t>
            </a:r>
            <a:r>
              <a:rPr lang="en-US" sz="2800" dirty="0" smtClean="0">
                <a:solidFill>
                  <a:srgbClr val="7F7F7F"/>
                </a:solidFill>
              </a:rPr>
              <a:t>(Ng and Baidu Research group, 2014)</a:t>
            </a:r>
            <a:endParaRPr lang="en-US" sz="2800" dirty="0">
              <a:solidFill>
                <a:srgbClr val="7F7F7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50+ </a:t>
            </a:r>
            <a:r>
              <a:rPr lang="en-US" dirty="0" err="1" smtClean="0"/>
              <a:t>yr</a:t>
            </a:r>
            <a:r>
              <a:rPr lang="en-US" dirty="0" smtClean="0"/>
              <a:t> of evolution of speech recognition systems</a:t>
            </a:r>
          </a:p>
          <a:p>
            <a:r>
              <a:rPr lang="en-US" dirty="0" smtClean="0"/>
              <a:t>Many basic tenets of speech recognition used by everyone</a:t>
            </a:r>
          </a:p>
          <a:p>
            <a:pPr lvl="1"/>
            <a:r>
              <a:rPr lang="en-US" dirty="0" smtClean="0"/>
              <a:t>specialized input features</a:t>
            </a:r>
          </a:p>
          <a:p>
            <a:pPr lvl="1"/>
            <a:r>
              <a:rPr lang="en-US" dirty="0" smtClean="0"/>
              <a:t>specialized intermediate representations (phoneme like units)</a:t>
            </a:r>
          </a:p>
          <a:p>
            <a:pPr lvl="1"/>
            <a:r>
              <a:rPr lang="en-US" dirty="0" smtClean="0"/>
              <a:t>acoustic modeling methods (</a:t>
            </a:r>
            <a:r>
              <a:rPr lang="en-US" dirty="0" err="1" smtClean="0"/>
              <a:t>e.g</a:t>
            </a:r>
            <a:r>
              <a:rPr lang="en-US" dirty="0" smtClean="0"/>
              <a:t>, GMMs)</a:t>
            </a:r>
          </a:p>
          <a:p>
            <a:pPr lvl="1"/>
            <a:r>
              <a:rPr lang="en-US" dirty="0" smtClean="0"/>
              <a:t>HMMs</a:t>
            </a:r>
          </a:p>
          <a:p>
            <a:r>
              <a:rPr lang="en-US" dirty="0" smtClean="0"/>
              <a:t>Hard to beat existing systems because they’re so well engineered </a:t>
            </a:r>
          </a:p>
          <a:p>
            <a:r>
              <a:rPr lang="en-US" dirty="0" smtClean="0"/>
              <a:t>Suppose we toss all of it out and train a recurrent neural net…</a:t>
            </a:r>
          </a:p>
        </p:txBody>
      </p:sp>
    </p:spTree>
    <p:extLst>
      <p:ext uri="{BB962C8B-B14F-4D97-AF65-F5344CB8AC3E}">
        <p14:creationId xmlns:p14="http://schemas.microsoft.com/office/powerpoint/2010/main" val="1692085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Recognition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speech spectrogram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ms</a:t>
            </a:r>
            <a:r>
              <a:rPr lang="en-US" dirty="0" smtClean="0"/>
              <a:t> slices indicate power in various frequency bands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err="1" smtClean="0"/>
              <a:t>english</a:t>
            </a:r>
            <a:r>
              <a:rPr lang="en-US" dirty="0" smtClean="0"/>
              <a:t> text transcription</a:t>
            </a:r>
          </a:p>
          <a:p>
            <a:pPr lvl="1"/>
            <a:r>
              <a:rPr lang="en-US" dirty="0" smtClean="0"/>
              <a:t>output symbols are letters of </a:t>
            </a:r>
            <a:r>
              <a:rPr lang="en-US" dirty="0" err="1" smtClean="0"/>
              <a:t>english</a:t>
            </a:r>
            <a:r>
              <a:rPr lang="en-US" dirty="0" smtClean="0"/>
              <a:t> (plus space, period,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4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3" y="1326565"/>
            <a:ext cx="9220200" cy="6445835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softmax</a:t>
            </a:r>
            <a:r>
              <a:rPr lang="en-US" dirty="0" smtClean="0"/>
              <a:t> output</a:t>
            </a:r>
          </a:p>
          <a:p>
            <a:pPr lvl="1"/>
            <a:r>
              <a:rPr lang="en-US" dirty="0" smtClean="0"/>
              <a:t>one output per character</a:t>
            </a:r>
          </a:p>
          <a:p>
            <a:r>
              <a:rPr lang="en-US" dirty="0" smtClean="0"/>
              <a:t>1 layer feedforward</a:t>
            </a:r>
          </a:p>
          <a:p>
            <a:pPr lvl="1"/>
            <a:r>
              <a:rPr lang="en-US" dirty="0" smtClean="0"/>
              <a:t>combining forward and backward </a:t>
            </a:r>
            <a:br>
              <a:rPr lang="en-US" dirty="0" smtClean="0"/>
            </a:br>
            <a:r>
              <a:rPr lang="en-US" dirty="0" smtClean="0"/>
              <a:t>recurrent outputs</a:t>
            </a:r>
          </a:p>
          <a:p>
            <a:r>
              <a:rPr lang="en-US" dirty="0" smtClean="0"/>
              <a:t>1 recurrent layer</a:t>
            </a:r>
          </a:p>
          <a:p>
            <a:pPr lvl="1"/>
            <a:r>
              <a:rPr lang="en-US" dirty="0" smtClean="0"/>
              <a:t>recurrence both forward and</a:t>
            </a:r>
            <a:br>
              <a:rPr lang="en-US" dirty="0" smtClean="0"/>
            </a:br>
            <a:r>
              <a:rPr lang="en-US" dirty="0" smtClean="0"/>
              <a:t>backward in time</a:t>
            </a:r>
          </a:p>
          <a:p>
            <a:pPr lvl="1"/>
            <a:r>
              <a:rPr lang="en-US" dirty="0" smtClean="0"/>
              <a:t>striding (skipping time steps) for</a:t>
            </a:r>
            <a:br>
              <a:rPr lang="en-US" dirty="0" smtClean="0"/>
            </a:br>
            <a:r>
              <a:rPr lang="en-US" dirty="0" smtClean="0"/>
              <a:t>computational efficiency</a:t>
            </a:r>
          </a:p>
          <a:p>
            <a:r>
              <a:rPr lang="en-US" dirty="0" smtClean="0"/>
              <a:t>3 layers feedforward</a:t>
            </a:r>
          </a:p>
          <a:p>
            <a:pPr lvl="1"/>
            <a:r>
              <a:rPr lang="en-US" dirty="0" err="1" smtClean="0"/>
              <a:t>ReLU</a:t>
            </a:r>
            <a:r>
              <a:rPr lang="en-US" dirty="0" smtClean="0"/>
              <a:t> with clipping</a:t>
            </a:r>
            <a:br>
              <a:rPr lang="en-US" dirty="0" smtClean="0"/>
            </a:br>
            <a:r>
              <a:rPr lang="en-US" dirty="0" smtClean="0"/>
              <a:t>(max activation)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hidden layer looks over</a:t>
            </a:r>
            <a:br>
              <a:rPr lang="en-US" dirty="0" smtClean="0"/>
            </a:br>
            <a:r>
              <a:rPr lang="en-US" dirty="0" smtClean="0"/>
              <a:t>local window of time (9 frames of context in either direction)</a:t>
            </a:r>
          </a:p>
        </p:txBody>
      </p:sp>
      <p:pic>
        <p:nvPicPr>
          <p:cNvPr id="4" name="Picture 3" descr="Screen Shot 2015-03-31 at 11.50.59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080" y="2220059"/>
            <a:ext cx="4648200" cy="414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71625" y="6388484"/>
            <a:ext cx="1932565" cy="6345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+mn-lt"/>
              </a:rPr>
              <a:t>2048 neurons</a:t>
            </a:r>
            <a:br>
              <a:rPr lang="en-US" sz="20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2000" b="1" dirty="0" smtClean="0">
                <a:solidFill>
                  <a:srgbClr val="000000"/>
                </a:solidFill>
                <a:latin typeface="+mn-lt"/>
              </a:rPr>
              <a:t>per</a:t>
            </a:r>
            <a:r>
              <a:rPr lang="en-US" sz="2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</a:rPr>
              <a:t>hidden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</a:rPr>
              <a:t>layer</a:t>
            </a:r>
            <a:endParaRPr lang="en-US" sz="2000" b="1" dirty="0" smtClean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3744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Dropout</a:t>
            </a:r>
          </a:p>
          <a:p>
            <a:pPr lvl="1"/>
            <a:r>
              <a:rPr lang="en-US" dirty="0" smtClean="0"/>
              <a:t>feedforward layers, not recurrent layer</a:t>
            </a:r>
          </a:p>
          <a:p>
            <a:pPr lvl="1"/>
            <a:r>
              <a:rPr lang="en-US" dirty="0" smtClean="0"/>
              <a:t>5-10%</a:t>
            </a:r>
          </a:p>
          <a:p>
            <a:r>
              <a:rPr lang="en-US" dirty="0" smtClean="0"/>
              <a:t>Jitter of input</a:t>
            </a:r>
          </a:p>
          <a:p>
            <a:pPr lvl="1"/>
            <a:r>
              <a:rPr lang="en-US" dirty="0" smtClean="0"/>
              <a:t>translate raw audio files by 5ms (half a filter bank step) to the left and right</a:t>
            </a:r>
          </a:p>
          <a:p>
            <a:pPr lvl="1"/>
            <a:r>
              <a:rPr lang="en-US" dirty="0" smtClean="0"/>
              <a:t>average output probabilities across the 3 jitters</a:t>
            </a:r>
          </a:p>
          <a:p>
            <a:r>
              <a:rPr lang="en-US" dirty="0" smtClean="0"/>
              <a:t>Language model</a:t>
            </a:r>
          </a:p>
          <a:p>
            <a:pPr lvl="1"/>
            <a:r>
              <a:rPr lang="en-US" dirty="0" smtClean="0"/>
              <a:t>Find word sequences that are consistent both with net output and an 4-gram language model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8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Radar, Circa 1995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27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Synthesis of noisy training data</a:t>
            </a:r>
          </a:p>
          <a:p>
            <a:pPr lvl="1"/>
            <a:r>
              <a:rPr lang="en-US" dirty="0" smtClean="0"/>
              <a:t>additive noise</a:t>
            </a:r>
          </a:p>
          <a:p>
            <a:pPr lvl="1"/>
            <a:r>
              <a:rPr lang="en-US" dirty="0" smtClean="0"/>
              <a:t>noise from public video sources</a:t>
            </a:r>
          </a:p>
          <a:p>
            <a:r>
              <a:rPr lang="en-US" dirty="0" smtClean="0"/>
              <a:t>Lombard effect</a:t>
            </a:r>
          </a:p>
          <a:p>
            <a:pPr lvl="1"/>
            <a:r>
              <a:rPr lang="en-US" dirty="0" smtClean="0"/>
              <a:t>speakers change pitch or inflections to overcome noise</a:t>
            </a:r>
            <a:endParaRPr lang="en-US" dirty="0"/>
          </a:p>
          <a:p>
            <a:pPr lvl="1"/>
            <a:r>
              <a:rPr lang="en-US" dirty="0" smtClean="0"/>
              <a:t>doesn’t show up in recorded data since environments are quiet</a:t>
            </a:r>
          </a:p>
          <a:p>
            <a:pPr lvl="1"/>
            <a:r>
              <a:rPr lang="en-US" dirty="0" smtClean="0"/>
              <a:t>induce Lombard effect by playing loud background noise during data collection</a:t>
            </a:r>
          </a:p>
          <a:p>
            <a:r>
              <a:rPr lang="en-US" dirty="0" smtClean="0"/>
              <a:t>Speaker adaptation</a:t>
            </a:r>
          </a:p>
          <a:p>
            <a:pPr lvl="1"/>
            <a:r>
              <a:rPr lang="en-US" dirty="0" smtClean="0"/>
              <a:t>normalize spectral features on a per speaker basis</a:t>
            </a:r>
          </a:p>
        </p:txBody>
      </p:sp>
    </p:spTree>
    <p:extLst>
      <p:ext uri="{BB962C8B-B14F-4D97-AF65-F5344CB8AC3E}">
        <p14:creationId xmlns:p14="http://schemas.microsoft.com/office/powerpoint/2010/main" val="284243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Generating supervised training signal</a:t>
            </a:r>
          </a:p>
          <a:p>
            <a:pPr lvl="1"/>
            <a:r>
              <a:rPr lang="en-US" dirty="0" smtClean="0"/>
              <a:t>acoustic input and word transcription needs to be aligned… or…</a:t>
            </a:r>
          </a:p>
          <a:p>
            <a:pPr lvl="1"/>
            <a:r>
              <a:rPr lang="en-US" dirty="0" smtClean="0"/>
              <a:t>define a loss function for scoring transcriptions produced by network without explicit alignment</a:t>
            </a:r>
          </a:p>
          <a:p>
            <a:pPr lvl="1"/>
            <a:r>
              <a:rPr lang="en-US" dirty="0" smtClean="0"/>
              <a:t>CTC – connectionist temporal classification (Graves et al., 2006) provided this loss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521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2" y="1554484"/>
            <a:ext cx="3870123" cy="5388504"/>
          </a:xfrm>
        </p:spPr>
        <p:txBody>
          <a:bodyPr/>
          <a:lstStyle/>
          <a:p>
            <a:r>
              <a:rPr lang="en-US" dirty="0" smtClean="0"/>
              <a:t>Switchboard corpus</a:t>
            </a:r>
          </a:p>
          <a:p>
            <a:pPr lvl="1"/>
            <a:r>
              <a:rPr lang="en-US" dirty="0" smtClean="0"/>
              <a:t>SWB is easy bit</a:t>
            </a:r>
          </a:p>
          <a:p>
            <a:pPr lvl="1"/>
            <a:r>
              <a:rPr lang="en-US" dirty="0" smtClean="0"/>
              <a:t>CH is hard bit</a:t>
            </a:r>
          </a:p>
          <a:p>
            <a:pPr lvl="1"/>
            <a:r>
              <a:rPr lang="en-US" dirty="0" smtClean="0"/>
              <a:t>FULL is both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 sets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5-04-01 at 12.15.24 A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406" y="2413000"/>
            <a:ext cx="5715000" cy="2679700"/>
          </a:xfrm>
          <a:prstGeom prst="rect">
            <a:avLst/>
          </a:prstGeom>
        </p:spPr>
      </p:pic>
      <p:pic>
        <p:nvPicPr>
          <p:cNvPr id="5" name="Picture 4" descr="Screen Shot 2015-04-01 at 12.21.36 A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45" y="5996426"/>
            <a:ext cx="6124652" cy="160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209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set</a:t>
            </a:r>
          </a:p>
          <a:p>
            <a:pPr lvl="1"/>
            <a:r>
              <a:rPr lang="en-US" dirty="0" smtClean="0"/>
              <a:t>100 noisy and 100 noise-free utterances from 10 speakers</a:t>
            </a:r>
          </a:p>
          <a:p>
            <a:pPr lvl="1"/>
            <a:r>
              <a:rPr lang="en-US" dirty="0" smtClean="0"/>
              <a:t>noise environments</a:t>
            </a:r>
          </a:p>
          <a:p>
            <a:pPr lvl="2"/>
            <a:r>
              <a:rPr lang="en-US" dirty="0" smtClean="0"/>
              <a:t>background radio or TV, washing dishes, cafeteria, restaurant, inside car while driving in rain</a:t>
            </a:r>
          </a:p>
        </p:txBody>
      </p:sp>
      <p:pic>
        <p:nvPicPr>
          <p:cNvPr id="4" name="Picture 3" descr="Screen Shot 2015-04-01 at 12.24.42 A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49" y="5346700"/>
            <a:ext cx="77851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4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Demo, Circa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youtube video, start @ 3:10</a:t>
            </a:r>
            <a:endParaRPr lang="en-US" dirty="0" smtClean="0"/>
          </a:p>
          <a:p>
            <a:pPr lvl="1"/>
            <a:r>
              <a:rPr lang="en-US" dirty="0" smtClean="0"/>
              <a:t>for entertainment, turn on closed captioning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7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Specify P(phoneme | audio signal)</a:t>
            </a:r>
          </a:p>
          <a:p>
            <a:pPr lvl="1"/>
            <a:r>
              <a:rPr lang="en-US" dirty="0" smtClean="0"/>
              <a:t>Instead of phoneme, typically some smaller phonetic unit that describes sounds of language</a:t>
            </a:r>
          </a:p>
          <a:p>
            <a:pPr lvl="2"/>
            <a:r>
              <a:rPr lang="en-US" dirty="0" smtClean="0"/>
              <a:t>allophone: one alternate way of pronouncing phoneme</a:t>
            </a:r>
            <a:br>
              <a:rPr lang="en-US" dirty="0" smtClean="0"/>
            </a:br>
            <a:r>
              <a:rPr lang="en-US" dirty="0" smtClean="0"/>
              <a:t>(e.g., p in pin vs. spin)</a:t>
            </a:r>
          </a:p>
          <a:p>
            <a:pPr lvl="2"/>
            <a:r>
              <a:rPr lang="en-US" dirty="0" smtClean="0"/>
              <a:t>context-sensitive allophones: even more specific</a:t>
            </a:r>
          </a:p>
          <a:p>
            <a:pPr lvl="2"/>
            <a:r>
              <a:rPr lang="en-US" dirty="0" smtClean="0"/>
              <a:t>~ 2000-</a:t>
            </a:r>
          </a:p>
          <a:p>
            <a:pPr lvl="1"/>
            <a:r>
              <a:rPr lang="en-US" dirty="0" smtClean="0"/>
              <a:t>Instead of raw audio signal, typically some features extracted from signal</a:t>
            </a:r>
          </a:p>
          <a:p>
            <a:pPr lvl="2"/>
            <a:r>
              <a:rPr lang="en-US" dirty="0" smtClean="0"/>
              <a:t>e.g., MFCC – </a:t>
            </a:r>
            <a:r>
              <a:rPr lang="en-US" dirty="0" err="1" smtClean="0"/>
              <a:t>mel</a:t>
            </a:r>
            <a:r>
              <a:rPr lang="en-US" dirty="0" smtClean="0"/>
              <a:t> frequency </a:t>
            </a:r>
            <a:r>
              <a:rPr lang="en-US" dirty="0" err="1" smtClean="0"/>
              <a:t>cepstral</a:t>
            </a:r>
            <a:r>
              <a:rPr lang="en-US" dirty="0" smtClean="0"/>
              <a:t> coefficients </a:t>
            </a:r>
          </a:p>
          <a:p>
            <a:pPr lvl="2"/>
            <a:r>
              <a:rPr lang="en-US" dirty="0" smtClean="0"/>
              <a:t>e.g., pitch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6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 Models Used With HMMs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HMMs are generative models, and thus require</a:t>
            </a:r>
          </a:p>
          <a:p>
            <a:pPr lvl="1"/>
            <a:r>
              <a:rPr lang="en-US" dirty="0" smtClean="0"/>
              <a:t>P(audio signal | phoneme)</a:t>
            </a:r>
          </a:p>
          <a:p>
            <a:r>
              <a:rPr lang="en-US" dirty="0" smtClean="0"/>
              <a:t>Neural net trained discriminatively learns</a:t>
            </a:r>
          </a:p>
          <a:p>
            <a:pPr lvl="1"/>
            <a:r>
              <a:rPr lang="en-US" dirty="0" smtClean="0"/>
              <a:t>P(phoneme | audio signal)</a:t>
            </a:r>
          </a:p>
          <a:p>
            <a:r>
              <a:rPr lang="en-US" dirty="0" smtClean="0"/>
              <a:t>But Bayes rule lets you transform:</a:t>
            </a:r>
          </a:p>
          <a:p>
            <a:pPr lvl="1"/>
            <a:r>
              <a:rPr lang="en-US" sz="2800" dirty="0" smtClean="0"/>
              <a:t>P(audio | phoneme) ~ P(phoneme | audio) / P(phoneme)</a:t>
            </a:r>
          </a:p>
          <a:p>
            <a:pPr lvl="1"/>
            <a:r>
              <a:rPr lang="en-US" dirty="0" smtClean="0"/>
              <a:t>normalization constant doesn’t matter</a:t>
            </a:r>
          </a:p>
          <a:p>
            <a:pPr lvl="1"/>
            <a:r>
              <a:rPr lang="en-US" dirty="0" smtClean="0"/>
              <a:t>Phoneme priors obtained from training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2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05300"/>
            <a:ext cx="9052560" cy="61737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Maxout</a:t>
            </a:r>
            <a:r>
              <a:rPr lang="en-US" dirty="0" smtClean="0"/>
              <a:t> Networks</a:t>
            </a:r>
            <a:br>
              <a:rPr lang="en-US" dirty="0" smtClean="0"/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Goodfellow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Warde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-Farley,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Mirza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Courville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 &amp;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Bengio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2013)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hidden neuron </a:t>
            </a:r>
            <a:r>
              <a:rPr lang="en-US" dirty="0" err="1" smtClean="0"/>
              <a:t>i</a:t>
            </a:r>
            <a:r>
              <a:rPr lang="en-US" dirty="0" smtClean="0"/>
              <a:t> with input x computes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Each hidden neuron performs piecewise linear approximation to arbitrary convex function</a:t>
            </a:r>
          </a:p>
          <a:p>
            <a:pPr lvl="1"/>
            <a:r>
              <a:rPr lang="en-US" dirty="0" smtClean="0"/>
              <a:t>includes </a:t>
            </a:r>
            <a:r>
              <a:rPr lang="en-US" dirty="0" err="1" smtClean="0"/>
              <a:t>ReLU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en-US" dirty="0" smtClean="0"/>
              <a:t>special case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898102"/>
              </p:ext>
            </p:extLst>
          </p:nvPr>
        </p:nvGraphicFramePr>
        <p:xfrm>
          <a:off x="520700" y="2555875"/>
          <a:ext cx="3125788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2273300" imgH="1130300" progId="Equation.DSMT4">
                  <p:embed/>
                </p:oleObj>
              </mc:Choice>
              <mc:Fallback>
                <p:oleObj name="Equation" r:id="rId4" imgW="2273300" imgH="1130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0700" y="2555875"/>
                        <a:ext cx="3125788" cy="155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318888" y="2339401"/>
            <a:ext cx="4358965" cy="2033035"/>
            <a:chOff x="5318888" y="2692201"/>
            <a:chExt cx="4358965" cy="2033035"/>
          </a:xfrm>
        </p:grpSpPr>
        <p:pic>
          <p:nvPicPr>
            <p:cNvPr id="5" name="Picture 4" descr="Screen Shot 2015-03-31 at 10.00.47 PM.pdf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8888" y="2692201"/>
              <a:ext cx="4358965" cy="203303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213947" y="2794842"/>
              <a:ext cx="737479" cy="29862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FF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953857" y="2766122"/>
              <a:ext cx="565809" cy="3273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FF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Screen Shot 2015-03-31 at 10.06.49 PM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518" y="5969000"/>
            <a:ext cx="57023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2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Maxout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MNIST</a:t>
            </a:r>
          </a:p>
          <a:p>
            <a:pPr lvl="1"/>
            <a:r>
              <a:rPr lang="en-US" dirty="0" err="1" smtClean="0"/>
              <a:t>nonconvolutional</a:t>
            </a:r>
            <a:r>
              <a:rPr lang="en-US" dirty="0" smtClean="0"/>
              <a:t> model</a:t>
            </a:r>
          </a:p>
          <a:p>
            <a:pPr lvl="1"/>
            <a:r>
              <a:rPr lang="en-US" dirty="0" smtClean="0"/>
              <a:t>2 fully connected </a:t>
            </a:r>
            <a:r>
              <a:rPr lang="en-US" dirty="0" err="1" smtClean="0"/>
              <a:t>maxout</a:t>
            </a:r>
            <a:r>
              <a:rPr lang="en-US" dirty="0" smtClean="0"/>
              <a:t> layers + </a:t>
            </a:r>
            <a:r>
              <a:rPr lang="en-US" dirty="0" err="1" smtClean="0"/>
              <a:t>softmax</a:t>
            </a:r>
            <a:r>
              <a:rPr lang="en-US" dirty="0" smtClean="0"/>
              <a:t> output</a:t>
            </a:r>
          </a:p>
        </p:txBody>
      </p:sp>
      <p:pic>
        <p:nvPicPr>
          <p:cNvPr id="4" name="Picture 3" descr="Screen Shot 2015-03-31 at 10.14.34 P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55" y="3784196"/>
            <a:ext cx="3962400" cy="3975100"/>
          </a:xfrm>
          <a:prstGeom prst="rect">
            <a:avLst/>
          </a:prstGeom>
        </p:spPr>
      </p:pic>
      <p:pic>
        <p:nvPicPr>
          <p:cNvPr id="5" name="Picture 4" descr="Screen Shot 2015-03-31 at 10.15.08 PM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33" y="3912614"/>
            <a:ext cx="5443742" cy="371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Digression To Explain</a:t>
            </a:r>
            <a:br>
              <a:rPr lang="en-US" dirty="0" smtClean="0"/>
            </a:br>
            <a:r>
              <a:rPr lang="en-US" dirty="0" smtClean="0"/>
              <a:t>Why </a:t>
            </a:r>
            <a:r>
              <a:rPr lang="en-US" dirty="0" err="1" smtClean="0"/>
              <a:t>Maxout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Bagging (</a:t>
            </a:r>
            <a:r>
              <a:rPr lang="en-US" dirty="0" err="1" smtClean="0"/>
              <a:t>Breiman</a:t>
            </a:r>
            <a:r>
              <a:rPr lang="en-US" dirty="0" smtClean="0"/>
              <a:t>, 1994)</a:t>
            </a:r>
          </a:p>
          <a:p>
            <a:r>
              <a:rPr lang="en-US" dirty="0" smtClean="0"/>
              <a:t>Dropout (Hinton,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67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Bootstrap Aggregation</a:t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i="1" dirty="0" smtClean="0"/>
              <a:t>Bagging</a:t>
            </a:r>
            <a:r>
              <a:rPr lang="en-US" dirty="0" smtClean="0"/>
              <a:t> </a:t>
            </a:r>
            <a:r>
              <a:rPr lang="en-US" sz="2500" dirty="0" smtClean="0">
                <a:solidFill>
                  <a:srgbClr val="7F7F7F"/>
                </a:solidFill>
              </a:rPr>
              <a:t>(</a:t>
            </a:r>
            <a:r>
              <a:rPr lang="en-US" sz="2500" dirty="0" err="1" smtClean="0">
                <a:solidFill>
                  <a:srgbClr val="7F7F7F"/>
                </a:solidFill>
              </a:rPr>
              <a:t>Breiman</a:t>
            </a:r>
            <a:r>
              <a:rPr lang="en-US" sz="2500" dirty="0" smtClean="0">
                <a:solidFill>
                  <a:srgbClr val="7F7F7F"/>
                </a:solidFill>
              </a:rPr>
              <a:t>, 1994)</a:t>
            </a:r>
            <a:endParaRPr lang="en-US" sz="2500" dirty="0">
              <a:solidFill>
                <a:srgbClr val="7F7F7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565" y="4525300"/>
            <a:ext cx="3971091" cy="33426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Given training set of size N</a:t>
            </a:r>
          </a:p>
          <a:p>
            <a:r>
              <a:rPr lang="en-US" dirty="0" smtClean="0"/>
              <a:t>Generate M new training sets of size N via bootstrap sampling</a:t>
            </a:r>
          </a:p>
          <a:p>
            <a:pPr lvl="1"/>
            <a:r>
              <a:rPr lang="en-US" dirty="0" smtClean="0"/>
              <a:t>uniform sampling with replacement</a:t>
            </a:r>
          </a:p>
          <a:p>
            <a:pPr lvl="1"/>
            <a:r>
              <a:rPr lang="en-US" dirty="0" smtClean="0"/>
              <a:t>for large N, ~63% unique samples, the rest are duplicates</a:t>
            </a:r>
          </a:p>
          <a:p>
            <a:r>
              <a:rPr lang="en-US" dirty="0" smtClean="0"/>
              <a:t>Build M models</a:t>
            </a:r>
          </a:p>
          <a:p>
            <a:pPr lvl="1"/>
            <a:r>
              <a:rPr lang="en-US" dirty="0" smtClean="0"/>
              <a:t>For regression, average outputs</a:t>
            </a:r>
          </a:p>
          <a:p>
            <a:pPr lvl="1"/>
            <a:r>
              <a:rPr lang="en-US" dirty="0" smtClean="0"/>
              <a:t>For classification, voting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43524" y="7405633"/>
            <a:ext cx="2053041" cy="36676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F7F7F"/>
                </a:solidFill>
                <a:latin typeface="+mn-lt"/>
              </a:rPr>
              <a:t>source: </a:t>
            </a:r>
            <a:r>
              <a:rPr lang="en-US" sz="2000" b="1" dirty="0" err="1" smtClean="0">
                <a:solidFill>
                  <a:srgbClr val="7F7F7F"/>
                </a:solidFill>
                <a:latin typeface="+mn-lt"/>
              </a:rPr>
              <a:t>wikipedia</a:t>
            </a:r>
            <a:endParaRPr lang="en-US" sz="2000" b="1" dirty="0" smtClean="0">
              <a:solidFill>
                <a:srgbClr val="7F7F7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500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sz="2800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dirty="0" err="1" smtClean="0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2014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tailEnd type="arrow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1"/>
          </a:solidFill>
        </a:ln>
      </a:spPr>
      <a:bodyPr wrap="none" rtlCol="0">
        <a:spAutoFit/>
      </a:bodyPr>
      <a:lstStyle>
        <a:defPPr>
          <a:defRPr sz="2000" b="1" dirty="0" err="1" smtClean="0">
            <a:solidFill>
              <a:srgbClr val="000000"/>
            </a:solidFill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3505</TotalTime>
  <Words>881</Words>
  <Application>Microsoft Macintosh PowerPoint</Application>
  <PresentationFormat>Custom</PresentationFormat>
  <Paragraphs>160</Paragraphs>
  <Slides>23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Default Theme</vt:lpstr>
      <vt:lpstr>Default2014</vt:lpstr>
      <vt:lpstr>MathType 6.0 Equation</vt:lpstr>
      <vt:lpstr>Speech Recognition</vt:lpstr>
      <vt:lpstr>Radar, Circa 1995</vt:lpstr>
      <vt:lpstr>Microsoft Demo, Circa 2012</vt:lpstr>
      <vt:lpstr>Acoustic Models</vt:lpstr>
      <vt:lpstr>Acoustic Models Used With HMMs</vt:lpstr>
      <vt:lpstr>Maxout Networks (Goodfellow, Warde-Farley, Mirza, Courville,  &amp; Bengio, 2013)</vt:lpstr>
      <vt:lpstr>Maxout Results</vt:lpstr>
      <vt:lpstr>Digression To Explain Why Maxout Works</vt:lpstr>
      <vt:lpstr>Bootstrap Aggregation or Bagging (Breiman, 1994)</vt:lpstr>
      <vt:lpstr>Dropout</vt:lpstr>
      <vt:lpstr>Dropout And Model Averaging</vt:lpstr>
      <vt:lpstr>Why Do Maxout Nets Work Well?</vt:lpstr>
      <vt:lpstr>Improving DNN Acoustic Models Using Generalized Maxout Networks (Zhang, Trmal, Povey, Khudanpur, 2014)</vt:lpstr>
      <vt:lpstr>Testing</vt:lpstr>
      <vt:lpstr>PowerPoint Presentation</vt:lpstr>
      <vt:lpstr>DeepSpeech: Scaling Up End-To-End Speech Recognition (Ng and Baidu Research group, 2014)</vt:lpstr>
      <vt:lpstr>End-To-End Recognition Task</vt:lpstr>
      <vt:lpstr>Architecture</vt:lpstr>
      <vt:lpstr>Tricks I</vt:lpstr>
      <vt:lpstr>Tricks II</vt:lpstr>
      <vt:lpstr>Tricks III</vt:lpstr>
      <vt:lpstr>PowerPoint Presentation</vt:lpstr>
      <vt:lpstr>Noisy Speech</vt:lpstr>
    </vt:vector>
  </TitlesOfParts>
  <Company>University of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Networks: An Application Of Linear Algebra</dc:title>
  <dc:creator>Michael Mozer</dc:creator>
  <cp:lastModifiedBy>Michael Mozer</cp:lastModifiedBy>
  <cp:revision>861</cp:revision>
  <dcterms:created xsi:type="dcterms:W3CDTF">2012-11-12T21:36:52Z</dcterms:created>
  <dcterms:modified xsi:type="dcterms:W3CDTF">2015-04-01T06:27:23Z</dcterms:modified>
</cp:coreProperties>
</file>