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24"/>
  </p:notesMasterIdLst>
  <p:sldIdLst>
    <p:sldId id="311" r:id="rId3"/>
    <p:sldId id="282" r:id="rId4"/>
    <p:sldId id="283" r:id="rId5"/>
    <p:sldId id="308" r:id="rId6"/>
    <p:sldId id="284" r:id="rId7"/>
    <p:sldId id="309" r:id="rId8"/>
    <p:sldId id="310" r:id="rId9"/>
    <p:sldId id="307" r:id="rId10"/>
    <p:sldId id="285" r:id="rId11"/>
    <p:sldId id="287" r:id="rId12"/>
    <p:sldId id="313" r:id="rId13"/>
    <p:sldId id="314" r:id="rId14"/>
    <p:sldId id="288" r:id="rId15"/>
    <p:sldId id="286" r:id="rId16"/>
    <p:sldId id="289" r:id="rId17"/>
    <p:sldId id="290" r:id="rId18"/>
    <p:sldId id="291" r:id="rId19"/>
    <p:sldId id="315" r:id="rId20"/>
    <p:sldId id="292" r:id="rId21"/>
    <p:sldId id="293" r:id="rId22"/>
    <p:sldId id="294" r:id="rId23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3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92" y="-1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confusion about definition of a perceptron: often</a:t>
            </a:r>
            <a:r>
              <a:rPr lang="en-US" baseline="0" dirty="0" smtClean="0"/>
              <a:t> used to refer to binary-threshold unit, often to learning algorithm, occasionally to this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1/21/15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learning rules</a:t>
            </a:r>
          </a:p>
          <a:p>
            <a:pPr lvl="1"/>
            <a:r>
              <a:rPr lang="en-US" dirty="0" err="1" smtClean="0"/>
              <a:t>Hebbian</a:t>
            </a:r>
            <a:r>
              <a:rPr lang="en-US" dirty="0" smtClean="0"/>
              <a:t> </a:t>
            </a:r>
            <a:r>
              <a:rPr lang="en-US" dirty="0" smtClean="0"/>
              <a:t>learning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LMS (delta rule)                </a:t>
            </a:r>
            <a:r>
              <a:rPr lang="en-US" dirty="0" smtClean="0">
                <a:solidFill>
                  <a:srgbClr val="7E9632"/>
                </a:solidFill>
              </a:rPr>
              <a:t>regression</a:t>
            </a:r>
          </a:p>
          <a:p>
            <a:pPr lvl="1"/>
            <a:r>
              <a:rPr lang="en-US" smtClean="0"/>
              <a:t>Perceptron                        </a:t>
            </a:r>
            <a:r>
              <a:rPr lang="en-US" smtClean="0"/>
              <a:t>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1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Exponential number of hidden units is bad</a:t>
            </a:r>
          </a:p>
          <a:p>
            <a:pPr lvl="1"/>
            <a:r>
              <a:rPr lang="en-US" dirty="0" smtClean="0"/>
              <a:t>Large network</a:t>
            </a:r>
          </a:p>
          <a:p>
            <a:pPr lvl="1"/>
            <a:r>
              <a:rPr lang="en-US" dirty="0" smtClean="0"/>
              <a:t>Poor generalization</a:t>
            </a:r>
          </a:p>
          <a:p>
            <a:r>
              <a:rPr lang="en-US" dirty="0" smtClean="0"/>
              <a:t>With domain knowledge, we could pick an appropriate hidden representation.</a:t>
            </a:r>
          </a:p>
          <a:p>
            <a:pPr lvl="1"/>
            <a:r>
              <a:rPr lang="en-US" dirty="0" smtClean="0"/>
              <a:t>E.g., perceptron scheme</a:t>
            </a:r>
          </a:p>
          <a:p>
            <a:r>
              <a:rPr lang="en-US" dirty="0" smtClean="0"/>
              <a:t>Alternative: learn hidden representation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Where does training signal come from?</a:t>
            </a:r>
          </a:p>
          <a:p>
            <a:pPr lvl="1"/>
            <a:r>
              <a:rPr lang="en-US" dirty="0" smtClean="0"/>
              <a:t>Teacher specifies desired </a:t>
            </a:r>
            <a:r>
              <a:rPr lang="en-US" i="1" dirty="0" smtClean="0"/>
              <a:t>outputs</a:t>
            </a:r>
            <a:r>
              <a:rPr lang="en-US" dirty="0" smtClean="0"/>
              <a:t>, not desired </a:t>
            </a:r>
            <a:r>
              <a:rPr lang="en-US" i="1" dirty="0" smtClean="0"/>
              <a:t>hidden </a:t>
            </a:r>
            <a:r>
              <a:rPr lang="en-US" dirty="0" smtClean="0"/>
              <a:t>unit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1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0" y="0"/>
            <a:ext cx="5963822" cy="7772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5307" y="298795"/>
            <a:ext cx="3400175" cy="6644193"/>
          </a:xfrm>
        </p:spPr>
        <p:txBody>
          <a:bodyPr/>
          <a:lstStyle/>
          <a:p>
            <a:r>
              <a:rPr lang="en-US" dirty="0" smtClean="0"/>
              <a:t>Challenge: adapt algorithm for the case where the actual output should be ≥ desired output</a:t>
            </a:r>
          </a:p>
          <a:p>
            <a:r>
              <a:rPr lang="en-US" dirty="0" smtClean="0"/>
              <a:t>i.e.,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258977"/>
              </p:ext>
            </p:extLst>
          </p:nvPr>
        </p:nvGraphicFramePr>
        <p:xfrm>
          <a:off x="6352734" y="4147640"/>
          <a:ext cx="3609179" cy="85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3048000" imgH="723900" progId="Equation.DSMT4">
                  <p:embed/>
                </p:oleObj>
              </mc:Choice>
              <mc:Fallback>
                <p:oleObj name="Equation" r:id="rId4" imgW="30480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2734" y="4147640"/>
                        <a:ext cx="3609179" cy="85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61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07218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1295400"/>
            <a:ext cx="6925056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2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 0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07218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2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07218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901"/>
          <a:stretch/>
        </p:blipFill>
        <p:spPr>
          <a:xfrm>
            <a:off x="666472" y="911325"/>
            <a:ext cx="8665919" cy="58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Nonlinearities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</a:t>
            </a:r>
          </a:p>
          <a:p>
            <a:pPr lvl="1"/>
            <a:r>
              <a:rPr lang="en-US" dirty="0" smtClean="0"/>
              <a:t>A network with a linear hidden layer has no more functionality than a network with no hidden layer (i.e., direct connections from input to output)</a:t>
            </a:r>
          </a:p>
          <a:p>
            <a:pPr lvl="1"/>
            <a:r>
              <a:rPr lang="en-US" dirty="0" smtClean="0"/>
              <a:t>For example, a network with a linear hidden layer cannot learn XOR</a:t>
            </a:r>
            <a:endParaRPr lang="en-US" dirty="0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81" y="5316845"/>
            <a:ext cx="203200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206" y="6699075"/>
            <a:ext cx="367327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+mn-lt"/>
              </a:rPr>
              <a:t>x</a:t>
            </a:r>
            <a:endParaRPr lang="en-US" sz="31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4606" y="-418313"/>
            <a:ext cx="184666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206" y="5970033"/>
            <a:ext cx="377026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8000"/>
                </a:solidFill>
                <a:latin typeface="+mn-lt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1507" y="5181213"/>
            <a:ext cx="342674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>
                <a:solidFill>
                  <a:srgbClr val="008000"/>
                </a:solidFill>
                <a:latin typeface="+mn-lt"/>
              </a:rPr>
              <a:t>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9504" y="6288646"/>
            <a:ext cx="544941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+mn-lt"/>
              </a:rPr>
              <a:t>W</a:t>
            </a:r>
            <a:endParaRPr lang="en-US" sz="31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9264" y="5571847"/>
            <a:ext cx="419738" cy="51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8000"/>
                </a:solidFill>
                <a:latin typeface="+mn-lt"/>
              </a:rPr>
              <a:t>V</a:t>
            </a:r>
            <a:endParaRPr lang="en-US" sz="3100" b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8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07218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0" y="0"/>
            <a:ext cx="559612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07218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0"/>
            <a:ext cx="607218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0" y="0"/>
            <a:ext cx="5596128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7850" y="3600478"/>
            <a:ext cx="1050778" cy="106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427372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err="1" smtClean="0"/>
              <a:t>Perceptrons</a:t>
            </a:r>
            <a:r>
              <a:rPr lang="en-US" dirty="0" smtClean="0"/>
              <a:t>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Perceptrons</a:t>
            </a:r>
            <a:r>
              <a:rPr lang="en-US" dirty="0" smtClean="0"/>
              <a:t> require </a:t>
            </a:r>
            <a:r>
              <a:rPr lang="en-US" i="1" dirty="0" smtClean="0"/>
              <a:t>linear </a:t>
            </a:r>
            <a:r>
              <a:rPr lang="en-US" i="1" dirty="0" err="1" smtClean="0"/>
              <a:t>separability</a:t>
            </a:r>
            <a:endParaRPr lang="en-US" i="1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 smtClean="0"/>
              <a:t> must exist that can separate positive and negative examples</a:t>
            </a:r>
          </a:p>
          <a:p>
            <a:pPr lvl="1"/>
            <a:r>
              <a:rPr lang="en-US" dirty="0" smtClean="0"/>
              <a:t>perceptron weights define this </a:t>
            </a:r>
            <a:r>
              <a:rPr lang="en-US" dirty="0" err="1" smtClean="0"/>
              <a:t>hyperplane</a:t>
            </a:r>
            <a:endParaRPr lang="en-US" dirty="0"/>
          </a:p>
        </p:txBody>
      </p:sp>
      <p:pic>
        <p:nvPicPr>
          <p:cNvPr id="4" name="Picture 3" descr="nn 02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973" b="3361"/>
          <a:stretch/>
        </p:blipFill>
        <p:spPr>
          <a:xfrm>
            <a:off x="692915" y="4725238"/>
            <a:ext cx="8849683" cy="27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Hebbian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Hebb</a:t>
            </a:r>
            <a:r>
              <a:rPr lang="en-US" dirty="0" smtClean="0"/>
              <a:t> learning rule, input patterns must be orthogonal to one another.</a:t>
            </a:r>
          </a:p>
          <a:p>
            <a:r>
              <a:rPr lang="en-US" dirty="0" smtClean="0"/>
              <a:t>If input vector has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elements, then at most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arbitrary associations can be learned.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2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Delta Rule (LMS Algorithm)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guarantee learnability, input patterns must be linearly independent of one another.</a:t>
            </a:r>
          </a:p>
          <a:p>
            <a:pPr lvl="1"/>
            <a:r>
              <a:rPr lang="en-US" dirty="0" smtClean="0"/>
              <a:t>Weaker constraint than </a:t>
            </a:r>
            <a:r>
              <a:rPr lang="en-US" dirty="0" err="1" smtClean="0"/>
              <a:t>orthogonality</a:t>
            </a:r>
            <a:r>
              <a:rPr lang="en-US" dirty="0"/>
              <a:t> </a:t>
            </a:r>
            <a:r>
              <a:rPr lang="en-US" dirty="0" smtClean="0"/>
              <a:t>-&gt; LMS is more powerful algorithm than </a:t>
            </a:r>
            <a:r>
              <a:rPr lang="en-US" dirty="0" err="1" smtClean="0"/>
              <a:t>Hebbian</a:t>
            </a:r>
            <a:r>
              <a:rPr lang="en-US" dirty="0" smtClean="0"/>
              <a:t> learning.</a:t>
            </a:r>
          </a:p>
          <a:p>
            <a:pPr lvl="2"/>
            <a:r>
              <a:rPr lang="en-US" dirty="0" smtClean="0"/>
              <a:t>What’s the downside of LMS relative to </a:t>
            </a:r>
            <a:r>
              <a:rPr lang="en-US" dirty="0" err="1" smtClean="0"/>
              <a:t>Hebbian</a:t>
            </a:r>
            <a:r>
              <a:rPr lang="en-US" dirty="0" smtClean="0"/>
              <a:t> learning</a:t>
            </a:r>
          </a:p>
          <a:p>
            <a:pPr lvl="1"/>
            <a:r>
              <a:rPr lang="en-US" dirty="0" smtClean="0"/>
              <a:t>If input vector has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elements, then at most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associations can be learned.</a:t>
            </a:r>
          </a:p>
        </p:txBody>
      </p:sp>
    </p:spTree>
    <p:extLst>
      <p:ext uri="{BB962C8B-B14F-4D97-AF65-F5344CB8AC3E}">
        <p14:creationId xmlns:p14="http://schemas.microsoft.com/office/powerpoint/2010/main" val="110542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Linear Dependence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6011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both </a:t>
            </a:r>
            <a:r>
              <a:rPr lang="en-US" dirty="0" err="1" smtClean="0"/>
              <a:t>Hebbian</a:t>
            </a:r>
            <a:r>
              <a:rPr lang="en-US" dirty="0" smtClean="0"/>
              <a:t> learning and LMS, more than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associations can be learned if one association is a linear combination of the others.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30000" dirty="0" smtClean="0"/>
              <a:t>(3) </a:t>
            </a:r>
            <a:r>
              <a:rPr lang="en-US" dirty="0" smtClean="0"/>
              <a:t>= x</a:t>
            </a:r>
            <a:r>
              <a:rPr lang="en-US" baseline="30000" dirty="0" smtClean="0"/>
              <a:t>(1)</a:t>
            </a:r>
            <a:r>
              <a:rPr lang="en-US" dirty="0" smtClean="0"/>
              <a:t> + 2 x</a:t>
            </a:r>
            <a:r>
              <a:rPr lang="en-US" baseline="30000" dirty="0" smtClean="0"/>
              <a:t>(2)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</a:t>
            </a:r>
            <a:r>
              <a:rPr lang="en-US" baseline="30000" dirty="0" smtClean="0"/>
              <a:t>(3)</a:t>
            </a:r>
            <a:r>
              <a:rPr lang="en-US" dirty="0" smtClean="0"/>
              <a:t> = d</a:t>
            </a:r>
            <a:r>
              <a:rPr lang="en-US" baseline="30000" dirty="0" smtClean="0"/>
              <a:t>(1)</a:t>
            </a:r>
            <a:r>
              <a:rPr lang="en-US" dirty="0" smtClean="0"/>
              <a:t> + 2 d</a:t>
            </a:r>
            <a:r>
              <a:rPr lang="en-US" baseline="30000" dirty="0" smtClean="0"/>
              <a:t>(2)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10257"/>
              </p:ext>
            </p:extLst>
          </p:nvPr>
        </p:nvGraphicFramePr>
        <p:xfrm>
          <a:off x="1894912" y="3344422"/>
          <a:ext cx="6705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example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#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desired 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7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Perils Of Linear Interpolation</a:t>
            </a:r>
            <a:endParaRPr lang="en-US" dirty="0"/>
          </a:p>
        </p:txBody>
      </p:sp>
      <p:pic>
        <p:nvPicPr>
          <p:cNvPr id="4" name="Content Placeholder 3" descr="Flus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7" r="-325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178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0" y="0"/>
            <a:ext cx="559612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7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539</TotalTime>
  <Words>358</Words>
  <Application>Microsoft Macintosh PowerPoint</Application>
  <PresentationFormat>Custom</PresentationFormat>
  <Paragraphs>65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Theme</vt:lpstr>
      <vt:lpstr>Default2014</vt:lpstr>
      <vt:lpstr>Equation</vt:lpstr>
      <vt:lpstr>Where We’re At</vt:lpstr>
      <vt:lpstr>PowerPoint Presentation</vt:lpstr>
      <vt:lpstr>PowerPoint Presentation</vt:lpstr>
      <vt:lpstr>Where Perceptrons Fail</vt:lpstr>
      <vt:lpstr>Limitations of Hebbian Learning</vt:lpstr>
      <vt:lpstr>Limitations of Delta Rule (LMS Algorithm)</vt:lpstr>
      <vt:lpstr>Exploiting Linear Dependence</vt:lpstr>
      <vt:lpstr>The Perils Of Linear Interpolation</vt:lpstr>
      <vt:lpstr>PowerPoint Presentation</vt:lpstr>
      <vt:lpstr>Hidden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Nonlinearities Necessary?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118</cp:revision>
  <dcterms:created xsi:type="dcterms:W3CDTF">2012-11-12T21:36:52Z</dcterms:created>
  <dcterms:modified xsi:type="dcterms:W3CDTF">2015-01-21T17:02:27Z</dcterms:modified>
</cp:coreProperties>
</file>