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  <p:sldMasterId id="2147483700" r:id="rId2"/>
  </p:sldMasterIdLst>
  <p:notesMasterIdLst>
    <p:notesMasterId r:id="rId25"/>
  </p:notesMasterIdLst>
  <p:sldIdLst>
    <p:sldId id="256" r:id="rId3"/>
    <p:sldId id="307" r:id="rId4"/>
    <p:sldId id="310" r:id="rId5"/>
    <p:sldId id="308" r:id="rId6"/>
    <p:sldId id="311" r:id="rId7"/>
    <p:sldId id="312" r:id="rId8"/>
    <p:sldId id="313" r:id="rId9"/>
    <p:sldId id="315" r:id="rId10"/>
    <p:sldId id="316" r:id="rId11"/>
    <p:sldId id="314" r:id="rId12"/>
    <p:sldId id="309" r:id="rId13"/>
    <p:sldId id="317" r:id="rId14"/>
    <p:sldId id="318" r:id="rId15"/>
    <p:sldId id="319" r:id="rId16"/>
    <p:sldId id="320" r:id="rId17"/>
    <p:sldId id="321" r:id="rId18"/>
    <p:sldId id="322" r:id="rId19"/>
    <p:sldId id="324" r:id="rId20"/>
    <p:sldId id="326" r:id="rId21"/>
    <p:sldId id="325" r:id="rId22"/>
    <p:sldId id="327" r:id="rId23"/>
    <p:sldId id="323" r:id="rId24"/>
  </p:sldIdLst>
  <p:sldSz cx="10058400" cy="7772400"/>
  <p:notesSz cx="7772400" cy="10058400"/>
  <p:defaultTextStyle>
    <a:defPPr>
      <a:defRPr lang="en-GB"/>
    </a:defPPr>
    <a:lvl1pPr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302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6461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862013" indent="-214313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0779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A00"/>
    <a:srgbClr val="00FFCA"/>
    <a:srgbClr val="FC2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13" autoAdjust="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96" y="-688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55693-EABC-524E-92E7-925E3F14DA90}" type="datetimeFigureOut">
              <a:rPr lang="en-US" smtClean="0"/>
              <a:t>3/18/15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9B68E-552D-2E4C-BFD1-382DE1A28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1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remember, this was ~2000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3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SDA win</a:t>
            </a:r>
            <a:r>
              <a:rPr lang="en-US" baseline="0" dirty="0" smtClean="0"/>
              <a:t>s on 11 of 12 transfer tests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0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Workshop on machine translation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8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4"/>
            <a:ext cx="8549640" cy="1666028"/>
          </a:xfr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3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2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7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3" y="311259"/>
            <a:ext cx="2263140" cy="6631729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9"/>
            <a:ext cx="662178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48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8" y="310114"/>
            <a:ext cx="9022464" cy="1289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2128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0448" y="7080359"/>
            <a:ext cx="3158496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11952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fld id="{4174B9A0-CB37-4C83-B880-3D838943E6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7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9" y="310113"/>
            <a:ext cx="9049392" cy="1294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2128" y="1818240"/>
            <a:ext cx="4447872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065" y="1818240"/>
            <a:ext cx="4449456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1DFF-6809-4F2C-9371-97C2D64DBC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05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4"/>
            <a:ext cx="8549640" cy="1666028"/>
          </a:xfr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3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2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283" y="1554484"/>
            <a:ext cx="9220200" cy="5388504"/>
          </a:xfrm>
        </p:spPr>
        <p:txBody>
          <a:bodyPr/>
          <a:lstStyle>
            <a:lvl1pPr marL="100783" indent="-100783">
              <a:spcBef>
                <a:spcPts val="2205"/>
              </a:spcBef>
              <a:spcAft>
                <a:spcPts val="0"/>
              </a:spcAft>
              <a:buClr>
                <a:schemeClr val="bg1"/>
              </a:buClr>
              <a:buSzPct val="25000"/>
              <a:buFont typeface="Wingdings" pitchFamily="2" charset="2"/>
              <a:buChar char="ü"/>
              <a:defRPr baseline="0"/>
            </a:lvl1pPr>
            <a:lvl2pPr marL="403135">
              <a:spcBef>
                <a:spcPts val="2205"/>
              </a:spcBef>
              <a:spcAft>
                <a:spcPts val="0"/>
              </a:spcAft>
              <a:defRPr sz="3000">
                <a:solidFill>
                  <a:schemeClr val="accent2"/>
                </a:solidFill>
              </a:defRPr>
            </a:lvl2pPr>
            <a:lvl3pPr marL="398463" indent="4763">
              <a:spcBef>
                <a:spcPts val="1323"/>
              </a:spcBef>
              <a:buFont typeface="Calibri" pitchFamily="34" charset="0"/>
              <a:buChar char=" "/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 marL="455613" indent="149225">
              <a:spcBef>
                <a:spcPts val="1323"/>
              </a:spcBef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4pPr>
            <a:lvl5pPr marL="625475" indent="0">
              <a:spcBef>
                <a:spcPts val="882"/>
              </a:spcBef>
              <a:buFont typeface="Calibri" pitchFamily="34" charset="0"/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3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6" y="4994490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6" y="3294277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51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95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8"/>
            <a:ext cx="4444207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60"/>
            <a:ext cx="4444207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8"/>
            <a:ext cx="4445952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60"/>
            <a:ext cx="4445952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61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283" y="1554484"/>
            <a:ext cx="9220200" cy="5388504"/>
          </a:xfrm>
        </p:spPr>
        <p:txBody>
          <a:bodyPr/>
          <a:lstStyle>
            <a:lvl1pPr marL="100783" indent="-100783">
              <a:spcBef>
                <a:spcPts val="2205"/>
              </a:spcBef>
              <a:spcAft>
                <a:spcPts val="0"/>
              </a:spcAft>
              <a:buClr>
                <a:schemeClr val="bg1"/>
              </a:buClr>
              <a:buSzPct val="25000"/>
              <a:buFont typeface="Wingdings" pitchFamily="2" charset="2"/>
              <a:buChar char="ü"/>
              <a:defRPr baseline="0"/>
            </a:lvl1pPr>
            <a:lvl2pPr marL="403135">
              <a:spcBef>
                <a:spcPts val="2205"/>
              </a:spcBef>
              <a:spcAft>
                <a:spcPts val="0"/>
              </a:spcAft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 marL="503920">
              <a:spcBef>
                <a:spcPts val="1323"/>
              </a:spcBef>
              <a:buFont typeface="Calibri" pitchFamily="34" charset="0"/>
              <a:buChar char=" "/>
              <a:defRPr/>
            </a:lvl3pPr>
            <a:lvl4pPr marL="856663">
              <a:spcBef>
                <a:spcPts val="1323"/>
              </a:spcBef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spcBef>
                <a:spcPts val="882"/>
              </a:spcBef>
              <a:buFont typeface="Calibri" pitchFamily="34" charset="0"/>
              <a:buChar char=" "/>
              <a:defRPr/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3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13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8" y="309459"/>
            <a:ext cx="5622925" cy="66335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26449"/>
            <a:ext cx="3309144" cy="531653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18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1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80"/>
            <a:ext cx="6035040" cy="4663440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4"/>
            <a:ext cx="6035040" cy="912177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781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751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3" y="311259"/>
            <a:ext cx="2263140" cy="6631729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9"/>
            <a:ext cx="662178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487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8" y="310114"/>
            <a:ext cx="9022464" cy="1289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2128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0448" y="7080359"/>
            <a:ext cx="3158496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11952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fld id="{4174B9A0-CB37-4C83-B880-3D838943E6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7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9" y="310113"/>
            <a:ext cx="9049392" cy="1294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2128" y="1818240"/>
            <a:ext cx="4447872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065" y="1818240"/>
            <a:ext cx="4449456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1DFF-6809-4F2C-9371-97C2D64DBC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0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6" y="4994490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6" y="3294277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5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9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8"/>
            <a:ext cx="4444207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60"/>
            <a:ext cx="4444207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8"/>
            <a:ext cx="4445952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60"/>
            <a:ext cx="4445952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6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1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8" y="309459"/>
            <a:ext cx="5622925" cy="66335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26449"/>
            <a:ext cx="3309144" cy="531653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1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1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80"/>
            <a:ext cx="6035040" cy="4663440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4"/>
            <a:ext cx="6035040" cy="912177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7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72720"/>
            <a:ext cx="9052560" cy="949960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381761"/>
            <a:ext cx="9052560" cy="556122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third level third level third level third level third </a:t>
            </a:r>
            <a:r>
              <a:rPr lang="en-US" dirty="0" err="1" smtClean="0"/>
              <a:t>Third</a:t>
            </a:r>
            <a:r>
              <a:rPr lang="en-US" dirty="0" smtClean="0"/>
              <a:t> level third level</a:t>
            </a:r>
          </a:p>
          <a:p>
            <a:pPr lvl="3"/>
            <a:r>
              <a:rPr lang="en-US" dirty="0" smtClean="0"/>
              <a:t>Fourth level fourth level fourth level fourth level fourth level fourth level fourth level</a:t>
            </a:r>
          </a:p>
          <a:p>
            <a:pPr lvl="4"/>
            <a:r>
              <a:rPr lang="en-US" dirty="0" smtClean="0"/>
              <a:t>Fifth level fifth level fifth level fifth level fifth level fifth level fifth level fifth level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0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282224" indent="-282224" algn="l" defTabSz="1007943" rtl="0" eaLnBrk="1" latinLnBrk="0" hangingPunct="1">
        <a:spcBef>
          <a:spcPct val="20000"/>
        </a:spcBef>
        <a:buFont typeface="Wingdings" pitchFamily="2" charset="2"/>
        <a:buChar char="§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503972" indent="-100794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2600" b="1" kern="1200" baseline="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755957" indent="-251986" algn="l" defTabSz="1007943" rtl="0" eaLnBrk="1" latinLnBrk="0" hangingPunct="1">
        <a:spcBef>
          <a:spcPct val="20000"/>
        </a:spcBef>
        <a:buFont typeface="Wingdings" pitchFamily="2" charset="2"/>
        <a:buChar char="§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007943" indent="0" algn="l" defTabSz="1007943" rtl="0" eaLnBrk="1" latinLnBrk="0" hangingPunct="1">
        <a:spcBef>
          <a:spcPct val="20000"/>
        </a:spcBef>
        <a:buFontTx/>
        <a:buNone/>
        <a:defRPr sz="2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72720"/>
            <a:ext cx="9052560" cy="949960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381761"/>
            <a:ext cx="9052560" cy="556122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third level third level third level third level third </a:t>
            </a:r>
            <a:r>
              <a:rPr lang="en-US" dirty="0" err="1" smtClean="0"/>
              <a:t>Third</a:t>
            </a:r>
            <a:r>
              <a:rPr lang="en-US" dirty="0" smtClean="0"/>
              <a:t> level third level</a:t>
            </a:r>
          </a:p>
          <a:p>
            <a:pPr lvl="3"/>
            <a:r>
              <a:rPr lang="en-US" dirty="0" smtClean="0"/>
              <a:t>Fourth level fourth level fourth level fourth level fourth level fourth level fourth level</a:t>
            </a:r>
          </a:p>
          <a:p>
            <a:pPr lvl="4"/>
            <a:r>
              <a:rPr lang="en-US" dirty="0" smtClean="0"/>
              <a:t>Fifth level fifth level fifth level fifth level fifth level fifth level fifth level fifth level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3/18/15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0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282224" indent="-282224" algn="l" defTabSz="1007943" rtl="0" eaLnBrk="1" latinLnBrk="0" hangingPunct="1">
        <a:spcBef>
          <a:spcPct val="20000"/>
        </a:spcBef>
        <a:buFont typeface="Wingdings" pitchFamily="2" charset="2"/>
        <a:buChar char="§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503972" indent="-100794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2600" b="1" kern="1200" baseline="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755957" indent="-251986" algn="l" defTabSz="1007943" rtl="0" eaLnBrk="1" latinLnBrk="0" hangingPunct="1">
        <a:spcBef>
          <a:spcPct val="20000"/>
        </a:spcBef>
        <a:buFont typeface="Wingdings" pitchFamily="2" charset="2"/>
        <a:buChar char="§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007943" indent="0" algn="l" defTabSz="1007943" rtl="0" eaLnBrk="1" latinLnBrk="0" hangingPunct="1">
        <a:spcBef>
          <a:spcPct val="20000"/>
        </a:spcBef>
        <a:buFontTx/>
        <a:buNone/>
        <a:defRPr sz="2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class.coursera.org/neuralnets-2012-001/lecture/5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books.google.com/ngram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class.coursera.org/neuralnets-2012-001/lecture/49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Neural Net Language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Deep Learning and Neural Nets</a:t>
            </a:r>
          </a:p>
          <a:p>
            <a:r>
              <a:rPr lang="en-US" dirty="0" smtClean="0"/>
              <a:t>Spring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04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Mixture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 predictions of a trigram model with neural net</a:t>
            </a:r>
          </a:p>
          <a:p>
            <a:pPr lvl="1"/>
            <a:r>
              <a:rPr lang="en-US" dirty="0" smtClean="0"/>
              <a:t>could ask neural net to learn only what trigram model fails to predict</a:t>
            </a:r>
          </a:p>
          <a:p>
            <a:pPr lvl="2"/>
            <a:r>
              <a:rPr lang="en-US" dirty="0" smtClean="0"/>
              <a:t>E = (target – </a:t>
            </a:r>
            <a:r>
              <a:rPr lang="en-US" dirty="0" err="1" smtClean="0"/>
              <a:t>trigram_model_out</a:t>
            </a:r>
            <a:r>
              <a:rPr lang="en-US" dirty="0" smtClean="0"/>
              <a:t> – </a:t>
            </a:r>
            <a:r>
              <a:rPr lang="en-US" dirty="0" err="1" smtClean="0"/>
              <a:t>neural_net_out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weighting on prediction can be</a:t>
            </a:r>
            <a:br>
              <a:rPr lang="en-US" dirty="0" smtClean="0"/>
            </a:br>
            <a:r>
              <a:rPr lang="en-US" dirty="0" smtClean="0"/>
              <a:t>determined by cross validation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91676" y="6172905"/>
            <a:ext cx="1041114" cy="770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+mn-lt"/>
              </a:rPr>
              <a:t>neural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+mn-lt"/>
              </a:rPr>
              <a:t>net</a:t>
            </a:r>
            <a:endParaRPr lang="en-US" sz="25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58117" y="6172905"/>
            <a:ext cx="1173550" cy="770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+mn-lt"/>
              </a:rPr>
              <a:t>trigram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+mn-lt"/>
              </a:rPr>
              <a:t>model</a:t>
            </a:r>
            <a:endParaRPr lang="en-US" sz="25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80798" y="5239537"/>
            <a:ext cx="344340" cy="4353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+mn-lt"/>
              </a:rPr>
              <a:t>+</a:t>
            </a:r>
            <a:endParaRPr lang="en-US" sz="2500" b="1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8" name="Straight Arrow Connector 7"/>
          <p:cNvCxnSpPr>
            <a:stCxn id="4" idx="0"/>
          </p:cNvCxnSpPr>
          <p:nvPr/>
        </p:nvCxnSpPr>
        <p:spPr>
          <a:xfrm flipV="1">
            <a:off x="7012233" y="5674913"/>
            <a:ext cx="668565" cy="4979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0"/>
          </p:cNvCxnSpPr>
          <p:nvPr/>
        </p:nvCxnSpPr>
        <p:spPr>
          <a:xfrm flipH="1" flipV="1">
            <a:off x="8025138" y="5665890"/>
            <a:ext cx="719754" cy="5070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0"/>
          </p:cNvCxnSpPr>
          <p:nvPr/>
        </p:nvCxnSpPr>
        <p:spPr>
          <a:xfrm flipV="1">
            <a:off x="7852968" y="4818435"/>
            <a:ext cx="0" cy="421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21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Hinton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Dealing with large number of possible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25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Domain Adaptation For Large-Scale Sentiment Classification </a:t>
            </a:r>
            <a:r>
              <a:rPr lang="en-US" sz="33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3300" dirty="0" err="1" smtClean="0">
                <a:solidFill>
                  <a:schemeClr val="bg1">
                    <a:lumMod val="50000"/>
                  </a:schemeClr>
                </a:solidFill>
              </a:rPr>
              <a:t>Glorot</a:t>
            </a:r>
            <a:r>
              <a:rPr lang="en-US" sz="33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3300" dirty="0" err="1" smtClean="0">
                <a:solidFill>
                  <a:schemeClr val="bg1">
                    <a:lumMod val="50000"/>
                  </a:schemeClr>
                </a:solidFill>
              </a:rPr>
              <a:t>Bordes</a:t>
            </a:r>
            <a:r>
              <a:rPr lang="en-US" sz="33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3300" dirty="0" err="1" smtClean="0">
                <a:solidFill>
                  <a:schemeClr val="bg1">
                    <a:lumMod val="50000"/>
                  </a:schemeClr>
                </a:solidFill>
              </a:rPr>
              <a:t>Bengio</a:t>
            </a:r>
            <a:r>
              <a:rPr lang="en-US" sz="3300" dirty="0" smtClean="0">
                <a:solidFill>
                  <a:schemeClr val="bg1">
                    <a:lumMod val="50000"/>
                  </a:schemeClr>
                </a:solidFill>
              </a:rPr>
              <a:t>, 2011)</a:t>
            </a:r>
            <a:endParaRPr lang="en-US" sz="3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Sentiment Classification / Analysis</a:t>
            </a:r>
          </a:p>
          <a:p>
            <a:pPr lvl="1"/>
            <a:r>
              <a:rPr lang="en-US" dirty="0" smtClean="0"/>
              <a:t>determine polarity (</a:t>
            </a:r>
            <a:r>
              <a:rPr lang="en-US" dirty="0" err="1" smtClean="0"/>
              <a:t>pos</a:t>
            </a:r>
            <a:r>
              <a:rPr lang="en-US" dirty="0" smtClean="0"/>
              <a:t> vs. </a:t>
            </a:r>
            <a:r>
              <a:rPr lang="en-US" dirty="0" err="1" smtClean="0"/>
              <a:t>neg</a:t>
            </a:r>
            <a:r>
              <a:rPr lang="en-US" dirty="0" smtClean="0"/>
              <a:t>) and magnitude of writer’s opinion on some topic</a:t>
            </a:r>
          </a:p>
          <a:p>
            <a:pPr lvl="2"/>
            <a:r>
              <a:rPr lang="en-US" dirty="0" smtClean="0"/>
              <a:t>“the pipes rattled all night long and I couldn’t sleep”</a:t>
            </a:r>
          </a:p>
          <a:p>
            <a:pPr lvl="2"/>
            <a:r>
              <a:rPr lang="en-US" dirty="0" smtClean="0"/>
              <a:t>“the music wailed all night long and I didn’t want to go to sleep”</a:t>
            </a:r>
          </a:p>
          <a:p>
            <a:r>
              <a:rPr lang="en-US" dirty="0" smtClean="0"/>
              <a:t>Common approach using classifiers</a:t>
            </a:r>
          </a:p>
          <a:p>
            <a:pPr lvl="1"/>
            <a:r>
              <a:rPr lang="en-US" dirty="0" smtClean="0"/>
              <a:t>reviews of various products</a:t>
            </a:r>
          </a:p>
          <a:p>
            <a:pPr lvl="1"/>
            <a:r>
              <a:rPr lang="en-US" dirty="0" smtClean="0"/>
              <a:t>bag-of-words input, sometimes includes bigrams</a:t>
            </a:r>
          </a:p>
          <a:p>
            <a:pPr lvl="1"/>
            <a:r>
              <a:rPr lang="en-US" dirty="0" smtClean="0"/>
              <a:t>each review human-labeled with positive or negative sentiment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40049" y="-203580"/>
            <a:ext cx="184666" cy="517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100" b="1" dirty="0">
              <a:solidFill>
                <a:srgbClr val="0F6FC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8828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domain S</a:t>
            </a:r>
            <a:br>
              <a:rPr lang="en-US" dirty="0" smtClean="0"/>
            </a:br>
            <a:r>
              <a:rPr lang="en-US" dirty="0" smtClean="0"/>
              <a:t>(e.g., toy reviews)</a:t>
            </a:r>
          </a:p>
          <a:p>
            <a:pPr lvl="1"/>
            <a:r>
              <a:rPr lang="en-US" dirty="0" smtClean="0"/>
              <a:t>provides labeled training data</a:t>
            </a:r>
          </a:p>
          <a:p>
            <a:r>
              <a:rPr lang="en-US" dirty="0" smtClean="0"/>
              <a:t>Target domain T</a:t>
            </a:r>
            <a:br>
              <a:rPr lang="en-US" dirty="0" smtClean="0"/>
            </a:br>
            <a:r>
              <a:rPr lang="en-US" dirty="0" smtClean="0"/>
              <a:t>(e.g., food reviews)</a:t>
            </a:r>
          </a:p>
          <a:p>
            <a:pPr lvl="1"/>
            <a:r>
              <a:rPr lang="en-US" dirty="0" smtClean="0"/>
              <a:t>provides unlabeled data</a:t>
            </a:r>
          </a:p>
          <a:p>
            <a:pPr lvl="1"/>
            <a:r>
              <a:rPr lang="en-US" dirty="0" smtClean="0"/>
              <a:t>provides testing data</a:t>
            </a:r>
          </a:p>
        </p:txBody>
      </p:sp>
      <p:pic>
        <p:nvPicPr>
          <p:cNvPr id="4" name="Picture 3" descr="Screen Shot 2015-03-17 at 10.58.48 P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602" y="1516151"/>
            <a:ext cx="4125156" cy="469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45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54484"/>
            <a:ext cx="9220200" cy="584226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Stacked </a:t>
            </a:r>
            <a:r>
              <a:rPr lang="en-US" dirty="0" err="1" smtClean="0"/>
              <a:t>denoising</a:t>
            </a:r>
            <a:r>
              <a:rPr lang="en-US" dirty="0" smtClean="0"/>
              <a:t> </a:t>
            </a:r>
            <a:r>
              <a:rPr lang="en-US" dirty="0" err="1" smtClean="0"/>
              <a:t>autoencoders</a:t>
            </a:r>
            <a:endParaRPr lang="en-US" dirty="0" smtClean="0"/>
          </a:p>
          <a:p>
            <a:pPr lvl="1"/>
            <a:r>
              <a:rPr lang="en-US" dirty="0" smtClean="0"/>
              <a:t>uses unlabeled data from all domains</a:t>
            </a:r>
          </a:p>
          <a:p>
            <a:pPr lvl="1"/>
            <a:r>
              <a:rPr lang="en-US" dirty="0" smtClean="0"/>
              <a:t>trained sequentially (remember, it was 2011)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input vectors stochastically corrupted </a:t>
            </a:r>
          </a:p>
          <a:p>
            <a:pPr lvl="2"/>
            <a:r>
              <a:rPr lang="en-US" dirty="0" smtClean="0"/>
              <a:t>not altogether different in higher layers from dropout</a:t>
            </a:r>
          </a:p>
          <a:p>
            <a:pPr lvl="2"/>
            <a:r>
              <a:rPr lang="en-US" dirty="0" smtClean="0"/>
              <a:t>validation testing chose 80% removal (“unusually high”)</a:t>
            </a:r>
          </a:p>
          <a:p>
            <a:r>
              <a:rPr lang="en-US" dirty="0" smtClean="0"/>
              <a:t>Final “deep” representation fed into a linear SVM classifier trained only on source domain</a:t>
            </a:r>
            <a:endParaRPr lang="en-US" dirty="0"/>
          </a:p>
        </p:txBody>
      </p:sp>
      <p:grpSp>
        <p:nvGrpSpPr>
          <p:cNvPr id="72" name="Group 71"/>
          <p:cNvGrpSpPr/>
          <p:nvPr/>
        </p:nvGrpSpPr>
        <p:grpSpPr>
          <a:xfrm>
            <a:off x="3340183" y="3286376"/>
            <a:ext cx="3378035" cy="1975428"/>
            <a:chOff x="421565" y="2423211"/>
            <a:chExt cx="6187450" cy="3618335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1587298" y="4628339"/>
              <a:ext cx="11128" cy="29602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421737" y="4950927"/>
              <a:ext cx="2341642" cy="1090619"/>
              <a:chOff x="421737" y="4950927"/>
              <a:chExt cx="2341642" cy="1090619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911060" y="4950927"/>
                <a:ext cx="1362996" cy="391882"/>
                <a:chOff x="6802144" y="5114046"/>
                <a:chExt cx="2102997" cy="604643"/>
              </a:xfrm>
            </p:grpSpPr>
            <p:sp>
              <p:nvSpPr>
                <p:cNvPr id="15" name="Oval 14"/>
                <p:cNvSpPr/>
                <p:nvPr/>
              </p:nvSpPr>
              <p:spPr>
                <a:xfrm>
                  <a:off x="6802144" y="5114507"/>
                  <a:ext cx="599711" cy="59968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7554255" y="5114046"/>
                  <a:ext cx="599711" cy="599686"/>
                </a:xfrm>
                <a:prstGeom prst="ellips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8305430" y="5119003"/>
                  <a:ext cx="599711" cy="59968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6802144" y="5114046"/>
                  <a:ext cx="2102997" cy="595190"/>
                </a:xfrm>
                <a:prstGeom prst="rect">
                  <a:avLst/>
                </a:prstGeom>
                <a:noFill/>
                <a:ln>
                  <a:solidFill>
                    <a:srgbClr val="66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421737" y="5339596"/>
                <a:ext cx="2341642" cy="701950"/>
                <a:chOff x="421737" y="5339596"/>
                <a:chExt cx="2341642" cy="701950"/>
              </a:xfrm>
            </p:grpSpPr>
            <p:sp>
              <p:nvSpPr>
                <p:cNvPr id="8" name="Oval 7"/>
                <p:cNvSpPr/>
                <p:nvPr/>
              </p:nvSpPr>
              <p:spPr>
                <a:xfrm>
                  <a:off x="421737" y="5649963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909196" y="5649664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1884418" y="5649664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1396048" y="5652877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421737" y="5652877"/>
                  <a:ext cx="2341642" cy="385755"/>
                </a:xfrm>
                <a:prstGeom prst="rect">
                  <a:avLst/>
                </a:prstGeom>
                <a:noFill/>
                <a:ln>
                  <a:solidFill>
                    <a:srgbClr val="66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cxnSp>
              <p:nvCxnSpPr>
                <p:cNvPr id="13" name="Straight Arrow Connector 12"/>
                <p:cNvCxnSpPr>
                  <a:stCxn id="12" idx="0"/>
                  <a:endCxn id="16" idx="4"/>
                </p:cNvCxnSpPr>
                <p:nvPr/>
              </p:nvCxnSpPr>
              <p:spPr>
                <a:xfrm flipV="1">
                  <a:off x="1592558" y="5339596"/>
                  <a:ext cx="304" cy="313281"/>
                </a:xfrm>
                <a:prstGeom prst="straightConnector1">
                  <a:avLst/>
                </a:prstGeom>
                <a:ln>
                  <a:solidFill>
                    <a:srgbClr val="660066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/>
                <p:cNvSpPr/>
                <p:nvPr/>
              </p:nvSpPr>
              <p:spPr>
                <a:xfrm>
                  <a:off x="2374694" y="5649664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</p:grpSp>
        </p:grpSp>
        <p:sp>
          <p:nvSpPr>
            <p:cNvPr id="19" name="Oval 18"/>
            <p:cNvSpPr/>
            <p:nvPr/>
          </p:nvSpPr>
          <p:spPr>
            <a:xfrm>
              <a:off x="429772" y="4236756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917231" y="42364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1892453" y="42364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1404083" y="423967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29772" y="4239670"/>
              <a:ext cx="2341642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382729" y="4236457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3329644" y="3557892"/>
              <a:ext cx="1371031" cy="1073660"/>
              <a:chOff x="3329644" y="3557593"/>
              <a:chExt cx="1371031" cy="107366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4311990" y="4236457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29644" y="4239371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816496" y="4242584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337679" y="4239371"/>
                <a:ext cx="1362996" cy="385755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3569674" y="3557593"/>
                <a:ext cx="876144" cy="388968"/>
                <a:chOff x="6802144" y="5114046"/>
                <a:chExt cx="1351822" cy="600147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6802144" y="5114507"/>
                  <a:ext cx="599711" cy="59968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7554255" y="5114046"/>
                  <a:ext cx="599711" cy="599686"/>
                </a:xfrm>
                <a:prstGeom prst="ellips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6802144" y="5114046"/>
                  <a:ext cx="1348010" cy="595190"/>
                </a:xfrm>
                <a:prstGeom prst="rect">
                  <a:avLst/>
                </a:prstGeom>
                <a:noFill/>
                <a:ln>
                  <a:solidFill>
                    <a:srgbClr val="66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</p:grpSp>
          <p:cxnSp>
            <p:nvCxnSpPr>
              <p:cNvPr id="31" name="Straight Arrow Connector 30"/>
              <p:cNvCxnSpPr>
                <a:stCxn id="29" idx="0"/>
              </p:cNvCxnSpPr>
              <p:nvPr/>
            </p:nvCxnSpPr>
            <p:spPr>
              <a:xfrm flipH="1" flipV="1">
                <a:off x="4007746" y="3946561"/>
                <a:ext cx="11431" cy="292810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/>
            <p:cNvCxnSpPr/>
            <p:nvPr/>
          </p:nvCxnSpPr>
          <p:spPr>
            <a:xfrm flipV="1">
              <a:off x="4007746" y="3218046"/>
              <a:ext cx="11128" cy="29602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37679" y="2823250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3825138" y="2822951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311990" y="2826164"/>
              <a:ext cx="388685" cy="388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337680" y="2829078"/>
              <a:ext cx="1362996" cy="385755"/>
            </a:xfrm>
            <a:prstGeom prst="rect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40" name="Bent Arrow 39"/>
            <p:cNvSpPr/>
            <p:nvPr/>
          </p:nvSpPr>
          <p:spPr>
            <a:xfrm rot="16200000" flipV="1">
              <a:off x="3082297" y="4256015"/>
              <a:ext cx="597117" cy="1564215"/>
            </a:xfrm>
            <a:prstGeom prst="ben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57162" y="5300107"/>
              <a:ext cx="834784" cy="421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copy</a:t>
              </a: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5732871" y="2762758"/>
              <a:ext cx="876144" cy="388968"/>
              <a:chOff x="6802144" y="5114046"/>
              <a:chExt cx="1351822" cy="600147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6802144" y="5114507"/>
                <a:ext cx="599711" cy="5996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7554255" y="5114046"/>
                <a:ext cx="599711" cy="5996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802144" y="5114046"/>
                <a:ext cx="1348010" cy="595190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p:grpSp>
        <p:cxnSp>
          <p:nvCxnSpPr>
            <p:cNvPr id="46" name="Straight Arrow Connector 45"/>
            <p:cNvCxnSpPr/>
            <p:nvPr/>
          </p:nvCxnSpPr>
          <p:spPr>
            <a:xfrm flipV="1">
              <a:off x="6170943" y="2423211"/>
              <a:ext cx="11128" cy="29602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Bent Arrow 46"/>
            <p:cNvSpPr/>
            <p:nvPr/>
          </p:nvSpPr>
          <p:spPr>
            <a:xfrm rot="16200000" flipV="1">
              <a:off x="5231519" y="2775784"/>
              <a:ext cx="597117" cy="1564215"/>
            </a:xfrm>
            <a:prstGeom prst="ben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421565" y="4950927"/>
              <a:ext cx="2341642" cy="1090619"/>
              <a:chOff x="421737" y="4950927"/>
              <a:chExt cx="2341642" cy="1090619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911060" y="4950927"/>
                <a:ext cx="1362996" cy="391882"/>
                <a:chOff x="6802144" y="5114046"/>
                <a:chExt cx="2102997" cy="604643"/>
              </a:xfrm>
            </p:grpSpPr>
            <p:sp>
              <p:nvSpPr>
                <p:cNvPr id="58" name="Oval 57"/>
                <p:cNvSpPr/>
                <p:nvPr/>
              </p:nvSpPr>
              <p:spPr>
                <a:xfrm>
                  <a:off x="6802144" y="5114507"/>
                  <a:ext cx="599711" cy="59968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7554255" y="5114046"/>
                  <a:ext cx="599711" cy="599686"/>
                </a:xfrm>
                <a:prstGeom prst="ellips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60" name="Oval 59"/>
                <p:cNvSpPr/>
                <p:nvPr/>
              </p:nvSpPr>
              <p:spPr>
                <a:xfrm>
                  <a:off x="8305430" y="5119003"/>
                  <a:ext cx="599711" cy="59968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6802144" y="5114046"/>
                  <a:ext cx="2102997" cy="595190"/>
                </a:xfrm>
                <a:prstGeom prst="rect">
                  <a:avLst/>
                </a:prstGeom>
                <a:noFill/>
                <a:ln>
                  <a:solidFill>
                    <a:srgbClr val="66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>
                <a:off x="421737" y="5339596"/>
                <a:ext cx="2341642" cy="701950"/>
                <a:chOff x="421737" y="5339596"/>
                <a:chExt cx="2341642" cy="701950"/>
              </a:xfrm>
            </p:grpSpPr>
            <p:sp>
              <p:nvSpPr>
                <p:cNvPr id="51" name="Oval 50"/>
                <p:cNvSpPr/>
                <p:nvPr/>
              </p:nvSpPr>
              <p:spPr>
                <a:xfrm>
                  <a:off x="421737" y="5649963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909196" y="5649664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1884418" y="5649664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1396048" y="5652877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421737" y="5652877"/>
                  <a:ext cx="2341642" cy="385755"/>
                </a:xfrm>
                <a:prstGeom prst="rect">
                  <a:avLst/>
                </a:prstGeom>
                <a:noFill/>
                <a:ln>
                  <a:solidFill>
                    <a:srgbClr val="66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cxnSp>
              <p:nvCxnSpPr>
                <p:cNvPr id="56" name="Straight Arrow Connector 55"/>
                <p:cNvCxnSpPr>
                  <a:stCxn id="55" idx="0"/>
                  <a:endCxn id="59" idx="4"/>
                </p:cNvCxnSpPr>
                <p:nvPr/>
              </p:nvCxnSpPr>
              <p:spPr>
                <a:xfrm flipV="1">
                  <a:off x="1592558" y="5339596"/>
                  <a:ext cx="304" cy="313281"/>
                </a:xfrm>
                <a:prstGeom prst="straightConnector1">
                  <a:avLst/>
                </a:prstGeom>
                <a:ln>
                  <a:solidFill>
                    <a:srgbClr val="660066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" name="Oval 56"/>
                <p:cNvSpPr/>
                <p:nvPr/>
              </p:nvSpPr>
              <p:spPr>
                <a:xfrm>
                  <a:off x="2374694" y="5649664"/>
                  <a:ext cx="388685" cy="38866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</p:grpSp>
        </p:grpSp>
        <p:grpSp>
          <p:nvGrpSpPr>
            <p:cNvPr id="62" name="Group 61"/>
            <p:cNvGrpSpPr/>
            <p:nvPr/>
          </p:nvGrpSpPr>
          <p:grpSpPr>
            <a:xfrm>
              <a:off x="3329644" y="3551466"/>
              <a:ext cx="1371031" cy="1073660"/>
              <a:chOff x="3329644" y="3557593"/>
              <a:chExt cx="1371031" cy="107366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4311990" y="4236457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329644" y="4239371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816496" y="4242584"/>
                <a:ext cx="388685" cy="3886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3337679" y="4239371"/>
                <a:ext cx="1362996" cy="385755"/>
              </a:xfrm>
              <a:prstGeom prst="rect">
                <a:avLst/>
              </a:pr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  <p:grpSp>
            <p:nvGrpSpPr>
              <p:cNvPr id="67" name="Group 66"/>
              <p:cNvGrpSpPr/>
              <p:nvPr/>
            </p:nvGrpSpPr>
            <p:grpSpPr>
              <a:xfrm>
                <a:off x="3569674" y="3557593"/>
                <a:ext cx="876144" cy="388968"/>
                <a:chOff x="6802144" y="5114046"/>
                <a:chExt cx="1351822" cy="600147"/>
              </a:xfrm>
            </p:grpSpPr>
            <p:sp>
              <p:nvSpPr>
                <p:cNvPr id="69" name="Oval 68"/>
                <p:cNvSpPr/>
                <p:nvPr/>
              </p:nvSpPr>
              <p:spPr>
                <a:xfrm>
                  <a:off x="6802144" y="5114507"/>
                  <a:ext cx="599711" cy="59968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7554255" y="5114046"/>
                  <a:ext cx="599711" cy="599686"/>
                </a:xfrm>
                <a:prstGeom prst="ellips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6802144" y="5114046"/>
                  <a:ext cx="1348010" cy="595190"/>
                </a:xfrm>
                <a:prstGeom prst="rect">
                  <a:avLst/>
                </a:prstGeom>
                <a:noFill/>
                <a:ln>
                  <a:solidFill>
                    <a:srgbClr val="66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 smtClean="0">
                    <a:solidFill>
                      <a:srgbClr val="7030A0"/>
                    </a:solidFill>
                  </a:endParaRPr>
                </a:p>
              </p:txBody>
            </p:sp>
          </p:grpSp>
          <p:cxnSp>
            <p:nvCxnSpPr>
              <p:cNvPr id="68" name="Straight Arrow Connector 67"/>
              <p:cNvCxnSpPr>
                <a:stCxn id="66" idx="0"/>
              </p:cNvCxnSpPr>
              <p:nvPr/>
            </p:nvCxnSpPr>
            <p:spPr>
              <a:xfrm flipH="1" flipV="1">
                <a:off x="4007746" y="3946561"/>
                <a:ext cx="11431" cy="292810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48967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302440"/>
            <a:ext cx="9220200" cy="300183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Baseline – linear SVM operating on raw words</a:t>
            </a:r>
          </a:p>
          <a:p>
            <a:r>
              <a:rPr lang="en-US" dirty="0" smtClean="0"/>
              <a:t>SCL – structural correspondence learning</a:t>
            </a:r>
          </a:p>
          <a:p>
            <a:r>
              <a:rPr lang="en-US" dirty="0" smtClean="0"/>
              <a:t>MCT – multi-label consensus training (ensemble of SCL)</a:t>
            </a:r>
          </a:p>
          <a:p>
            <a:r>
              <a:rPr lang="en-US" dirty="0" smtClean="0"/>
              <a:t>SFA – spectral feature alignment (between source and target domains)</a:t>
            </a:r>
          </a:p>
          <a:p>
            <a:r>
              <a:rPr lang="en-US" dirty="0" smtClean="0"/>
              <a:t>SDA – stacked </a:t>
            </a:r>
            <a:r>
              <a:rPr lang="en-US" dirty="0" err="1" smtClean="0"/>
              <a:t>denoising</a:t>
            </a:r>
            <a:r>
              <a:rPr lang="en-US" dirty="0" smtClean="0"/>
              <a:t> </a:t>
            </a:r>
            <a:r>
              <a:rPr lang="en-US" dirty="0" err="1" smtClean="0"/>
              <a:t>autoencoder</a:t>
            </a:r>
            <a:r>
              <a:rPr lang="en-US" dirty="0" smtClean="0"/>
              <a:t> + linear SVM</a:t>
            </a:r>
            <a:endParaRPr lang="en-US" dirty="0"/>
          </a:p>
        </p:txBody>
      </p:sp>
      <p:pic>
        <p:nvPicPr>
          <p:cNvPr id="4" name="Picture 3" descr="Screen Shot 2015-03-17 at 11.20.36 P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088" y="4579818"/>
            <a:ext cx="6156225" cy="286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955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On Larger 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Architectures</a:t>
            </a:r>
          </a:p>
          <a:p>
            <a:pPr lvl="1"/>
            <a:r>
              <a:rPr lang="en-US" dirty="0" smtClean="0"/>
              <a:t>SDAsh3: 3 hidden layers, each with 5k hidden</a:t>
            </a:r>
          </a:p>
          <a:p>
            <a:pPr lvl="1"/>
            <a:r>
              <a:rPr lang="en-US" dirty="0" smtClean="0"/>
              <a:t>SDAsh1: 1 hidden layer, each with 5k hidden</a:t>
            </a:r>
          </a:p>
          <a:p>
            <a:pPr lvl="1"/>
            <a:r>
              <a:rPr lang="en-US" dirty="0" smtClean="0"/>
              <a:t>MLP: 1 hidden layer, </a:t>
            </a:r>
            <a:r>
              <a:rPr lang="en-US" dirty="0" err="1" smtClean="0"/>
              <a:t>std</a:t>
            </a:r>
            <a:r>
              <a:rPr lang="en-US" dirty="0" smtClean="0"/>
              <a:t> supervised training</a:t>
            </a:r>
          </a:p>
          <a:p>
            <a:r>
              <a:rPr lang="en-US" dirty="0" smtClean="0"/>
              <a:t>Evaluations</a:t>
            </a:r>
          </a:p>
          <a:p>
            <a:pPr lvl="1"/>
            <a:r>
              <a:rPr lang="en-US" dirty="0" smtClean="0"/>
              <a:t>transfer ratio</a:t>
            </a:r>
          </a:p>
          <a:p>
            <a:pPr lvl="2"/>
            <a:r>
              <a:rPr lang="en-US" dirty="0" smtClean="0"/>
              <a:t>how well do you do on</a:t>
            </a:r>
            <a:br>
              <a:rPr lang="en-US" dirty="0" smtClean="0"/>
            </a:br>
            <a:r>
              <a:rPr lang="en-US" dirty="0" smtClean="0"/>
              <a:t>S-&gt;T transfer vs. T-&gt;T training</a:t>
            </a:r>
          </a:p>
          <a:p>
            <a:pPr lvl="1"/>
            <a:r>
              <a:rPr lang="en-US" dirty="0" smtClean="0"/>
              <a:t>in-domain ratio</a:t>
            </a:r>
          </a:p>
          <a:p>
            <a:pPr lvl="2"/>
            <a:r>
              <a:rPr lang="en-US" dirty="0" smtClean="0"/>
              <a:t>how well do you do on T-&gt;T</a:t>
            </a:r>
            <a:br>
              <a:rPr lang="en-US" dirty="0" smtClean="0"/>
            </a:br>
            <a:r>
              <a:rPr lang="en-US" dirty="0" smtClean="0"/>
              <a:t>training relative to baseline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4" name="Picture 3" descr="Screen Shot 2015-03-17 at 11.31.04 P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792" y="4216424"/>
            <a:ext cx="3758937" cy="294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31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Sequence-To-Sequence Learning</a:t>
            </a:r>
            <a:br>
              <a:rPr lang="en-US" dirty="0" smtClean="0"/>
            </a:br>
            <a:r>
              <a:rPr lang="en-US" sz="3300" dirty="0" smtClean="0">
                <a:solidFill>
                  <a:srgbClr val="7F7F7F"/>
                </a:solidFill>
              </a:rPr>
              <a:t>(Sutskever, </a:t>
            </a:r>
            <a:r>
              <a:rPr lang="en-US" sz="3300" dirty="0" err="1" smtClean="0">
                <a:solidFill>
                  <a:srgbClr val="7F7F7F"/>
                </a:solidFill>
              </a:rPr>
              <a:t>Vinyals</a:t>
            </a:r>
            <a:r>
              <a:rPr lang="en-US" sz="3300" dirty="0" smtClean="0">
                <a:solidFill>
                  <a:srgbClr val="7F7F7F"/>
                </a:solidFill>
              </a:rPr>
              <a:t>, Le, 2014)</a:t>
            </a:r>
            <a:endParaRPr lang="en-US" sz="3300" dirty="0">
              <a:solidFill>
                <a:srgbClr val="7F7F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input sentence (e.g., A-B-C) to output sentence (e.g., W-X-Y-Z)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 descr="Screen Shot 2015-03-17 at 11.37.13 P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600" y="2880046"/>
            <a:ext cx="70612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522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54483"/>
            <a:ext cx="9220200" cy="586165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Use LSTM to learn a representation of the input sequence</a:t>
            </a:r>
          </a:p>
          <a:p>
            <a:r>
              <a:rPr lang="en-US" dirty="0" smtClean="0"/>
              <a:t>Use input representation to condition a production model of the output sequence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Key ideas</a:t>
            </a:r>
          </a:p>
          <a:p>
            <a:pPr lvl="1"/>
            <a:r>
              <a:rPr lang="en-US" dirty="0" smtClean="0"/>
              <a:t>deep architecture</a:t>
            </a:r>
          </a:p>
          <a:p>
            <a:pPr lvl="2"/>
            <a:r>
              <a:rPr lang="en-US" dirty="0" err="1" smtClean="0"/>
              <a:t>LSTM</a:t>
            </a:r>
            <a:r>
              <a:rPr lang="en-US" baseline="-25000" dirty="0" err="1" smtClean="0"/>
              <a:t>in</a:t>
            </a:r>
            <a:r>
              <a:rPr lang="en-US" dirty="0" smtClean="0"/>
              <a:t> and </a:t>
            </a:r>
            <a:r>
              <a:rPr lang="en-US" dirty="0" err="1" smtClean="0"/>
              <a:t>LSTM</a:t>
            </a:r>
            <a:r>
              <a:rPr lang="en-US" baseline="-25000" dirty="0" err="1" smtClean="0"/>
              <a:t>out</a:t>
            </a:r>
            <a:r>
              <a:rPr lang="en-US" dirty="0" smtClean="0"/>
              <a:t> each have 4 layers with 1000 neurons </a:t>
            </a:r>
          </a:p>
          <a:p>
            <a:pPr lvl="1"/>
            <a:r>
              <a:rPr lang="en-US" dirty="0" smtClean="0"/>
              <a:t>reverse order of words in input sequence</a:t>
            </a:r>
          </a:p>
          <a:p>
            <a:pPr lvl="2"/>
            <a:r>
              <a:rPr lang="en-US" dirty="0" err="1" smtClean="0"/>
              <a:t>abc</a:t>
            </a:r>
            <a:r>
              <a:rPr lang="en-US" dirty="0" smtClean="0"/>
              <a:t> -&gt; xyz  vs.  </a:t>
            </a:r>
            <a:r>
              <a:rPr lang="en-US" dirty="0" err="1" smtClean="0"/>
              <a:t>cba</a:t>
            </a:r>
            <a:r>
              <a:rPr lang="en-US" dirty="0" smtClean="0"/>
              <a:t> -&gt; xyz</a:t>
            </a:r>
          </a:p>
          <a:p>
            <a:pPr lvl="2"/>
            <a:r>
              <a:rPr lang="en-US" dirty="0" smtClean="0"/>
              <a:t>better ties early words of source sentence with early words of target sentence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44748" y="3325187"/>
            <a:ext cx="899254" cy="366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+mn-lt"/>
              </a:rPr>
              <a:t>LSTM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+mn-lt"/>
              </a:rPr>
              <a:t>in</a:t>
            </a:r>
            <a:endParaRPr lang="en-US" sz="2000" b="1" baseline="-25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4748" y="4184462"/>
            <a:ext cx="899254" cy="366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+mn-lt"/>
              </a:rPr>
              <a:t>INPUT</a:t>
            </a:r>
            <a:endParaRPr lang="en-US" sz="2000" b="1" baseline="-250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7" name="Straight Arrow Connector 6"/>
          <p:cNvCxnSpPr>
            <a:stCxn id="5" idx="0"/>
            <a:endCxn id="4" idx="2"/>
          </p:cNvCxnSpPr>
          <p:nvPr/>
        </p:nvCxnSpPr>
        <p:spPr>
          <a:xfrm flipV="1">
            <a:off x="3794375" y="3691954"/>
            <a:ext cx="0" cy="4925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3013766" y="3128762"/>
            <a:ext cx="447486" cy="390708"/>
          </a:xfrm>
          <a:custGeom>
            <a:avLst/>
            <a:gdLst>
              <a:gd name="connsiteX0" fmla="*/ 453313 w 455816"/>
              <a:gd name="connsiteY0" fmla="*/ 212534 h 456436"/>
              <a:gd name="connsiteX1" fmla="*/ 395144 w 455816"/>
              <a:gd name="connsiteY1" fmla="*/ 8954 h 456436"/>
              <a:gd name="connsiteX2" fmla="*/ 46130 w 455816"/>
              <a:gd name="connsiteY2" fmla="*/ 76814 h 456436"/>
              <a:gd name="connsiteX3" fmla="*/ 36435 w 455816"/>
              <a:gd name="connsiteY3" fmla="*/ 435503 h 456436"/>
              <a:gd name="connsiteX4" fmla="*/ 346670 w 455816"/>
              <a:gd name="connsiteY4" fmla="*/ 416114 h 456436"/>
              <a:gd name="connsiteX0" fmla="*/ 447320 w 447486"/>
              <a:gd name="connsiteY0" fmla="*/ 189698 h 433600"/>
              <a:gd name="connsiteX1" fmla="*/ 282508 w 447486"/>
              <a:gd name="connsiteY1" fmla="*/ 15201 h 433600"/>
              <a:gd name="connsiteX2" fmla="*/ 40137 w 447486"/>
              <a:gd name="connsiteY2" fmla="*/ 53978 h 433600"/>
              <a:gd name="connsiteX3" fmla="*/ 30442 w 447486"/>
              <a:gd name="connsiteY3" fmla="*/ 412667 h 433600"/>
              <a:gd name="connsiteX4" fmla="*/ 340677 w 447486"/>
              <a:gd name="connsiteY4" fmla="*/ 393278 h 433600"/>
              <a:gd name="connsiteX0" fmla="*/ 447320 w 447486"/>
              <a:gd name="connsiteY0" fmla="*/ 186730 h 390708"/>
              <a:gd name="connsiteX1" fmla="*/ 282508 w 447486"/>
              <a:gd name="connsiteY1" fmla="*/ 12233 h 390708"/>
              <a:gd name="connsiteX2" fmla="*/ 40137 w 447486"/>
              <a:gd name="connsiteY2" fmla="*/ 51010 h 390708"/>
              <a:gd name="connsiteX3" fmla="*/ 30442 w 447486"/>
              <a:gd name="connsiteY3" fmla="*/ 341839 h 390708"/>
              <a:gd name="connsiteX4" fmla="*/ 340677 w 447486"/>
              <a:gd name="connsiteY4" fmla="*/ 390310 h 390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486" h="390708">
                <a:moveTo>
                  <a:pt x="447320" y="186730"/>
                </a:moveTo>
                <a:cubicBezTo>
                  <a:pt x="452167" y="96250"/>
                  <a:pt x="350372" y="34853"/>
                  <a:pt x="282508" y="12233"/>
                </a:cubicBezTo>
                <a:cubicBezTo>
                  <a:pt x="214644" y="-10387"/>
                  <a:pt x="82148" y="-3924"/>
                  <a:pt x="40137" y="51010"/>
                </a:cubicBezTo>
                <a:cubicBezTo>
                  <a:pt x="-1874" y="105944"/>
                  <a:pt x="-19648" y="285289"/>
                  <a:pt x="30442" y="341839"/>
                </a:cubicBezTo>
                <a:cubicBezTo>
                  <a:pt x="80532" y="398389"/>
                  <a:pt x="340677" y="390310"/>
                  <a:pt x="340677" y="390310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246341" y="2966547"/>
            <a:ext cx="2129600" cy="1837876"/>
            <a:chOff x="4246341" y="2966547"/>
            <a:chExt cx="2129600" cy="1837876"/>
          </a:xfrm>
        </p:grpSpPr>
        <p:sp>
          <p:nvSpPr>
            <p:cNvPr id="10" name="TextBox 9"/>
            <p:cNvSpPr txBox="1"/>
            <p:nvPr/>
          </p:nvSpPr>
          <p:spPr>
            <a:xfrm>
              <a:off x="5135549" y="3325187"/>
              <a:ext cx="1008459" cy="3667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>
                  <a:solidFill>
                    <a:srgbClr val="000000"/>
                  </a:solidFill>
                  <a:latin typeface="+mn-lt"/>
                </a:rPr>
                <a:t>LSTM</a:t>
              </a:r>
              <a:r>
                <a:rPr lang="en-US" sz="2000" b="1" baseline="-25000" dirty="0" err="1" smtClean="0">
                  <a:solidFill>
                    <a:srgbClr val="000000"/>
                  </a:solidFill>
                  <a:latin typeface="+mn-lt"/>
                </a:rPr>
                <a:t>out</a:t>
              </a:r>
              <a:endParaRPr lang="en-US" sz="2000" b="1" baseline="-250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35549" y="4184462"/>
              <a:ext cx="1008459" cy="3667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0000"/>
                  </a:solidFill>
                  <a:latin typeface="+mn-lt"/>
                </a:rPr>
                <a:t>OUTPUT</a:t>
              </a:r>
              <a:endParaRPr lang="en-US" sz="2000" b="1" baseline="-250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12" name="Straight Arrow Connector 11"/>
            <p:cNvCxnSpPr>
              <a:stCxn id="10" idx="2"/>
              <a:endCxn id="11" idx="0"/>
            </p:cNvCxnSpPr>
            <p:nvPr/>
          </p:nvCxnSpPr>
          <p:spPr>
            <a:xfrm>
              <a:off x="5639779" y="3691954"/>
              <a:ext cx="0" cy="49250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 15"/>
            <p:cNvSpPr/>
            <p:nvPr/>
          </p:nvSpPr>
          <p:spPr>
            <a:xfrm>
              <a:off x="5609400" y="2966547"/>
              <a:ext cx="766541" cy="1837876"/>
            </a:xfrm>
            <a:custGeom>
              <a:avLst/>
              <a:gdLst>
                <a:gd name="connsiteX0" fmla="*/ 80228 w 1082499"/>
                <a:gd name="connsiteY0" fmla="*/ 1589920 h 1977627"/>
                <a:gd name="connsiteX1" fmla="*/ 80228 w 1082499"/>
                <a:gd name="connsiteY1" fmla="*/ 1841971 h 1977627"/>
                <a:gd name="connsiteX2" fmla="*/ 913985 w 1082499"/>
                <a:gd name="connsiteY2" fmla="*/ 1851665 h 1977627"/>
                <a:gd name="connsiteX3" fmla="*/ 1020628 w 1082499"/>
                <a:gd name="connsiteY3" fmla="*/ 242413 h 1977627"/>
                <a:gd name="connsiteX4" fmla="*/ 177177 w 1082499"/>
                <a:gd name="connsiteY4" fmla="*/ 19444 h 1977627"/>
                <a:gd name="connsiteX5" fmla="*/ 51144 w 1082499"/>
                <a:gd name="connsiteY5" fmla="*/ 368439 h 1977627"/>
                <a:gd name="connsiteX0" fmla="*/ 32403 w 1024996"/>
                <a:gd name="connsiteY0" fmla="*/ 1589920 h 2039503"/>
                <a:gd name="connsiteX1" fmla="*/ 303859 w 1024996"/>
                <a:gd name="connsiteY1" fmla="*/ 1977691 h 2039503"/>
                <a:gd name="connsiteX2" fmla="*/ 866160 w 1024996"/>
                <a:gd name="connsiteY2" fmla="*/ 1851665 h 2039503"/>
                <a:gd name="connsiteX3" fmla="*/ 972803 w 1024996"/>
                <a:gd name="connsiteY3" fmla="*/ 242413 h 2039503"/>
                <a:gd name="connsiteX4" fmla="*/ 129352 w 1024996"/>
                <a:gd name="connsiteY4" fmla="*/ 19444 h 2039503"/>
                <a:gd name="connsiteX5" fmla="*/ 3319 w 1024996"/>
                <a:gd name="connsiteY5" fmla="*/ 368439 h 2039503"/>
                <a:gd name="connsiteX0" fmla="*/ 29084 w 884784"/>
                <a:gd name="connsiteY0" fmla="*/ 1605671 h 2057666"/>
                <a:gd name="connsiteX1" fmla="*/ 300540 w 884784"/>
                <a:gd name="connsiteY1" fmla="*/ 1993442 h 2057666"/>
                <a:gd name="connsiteX2" fmla="*/ 862841 w 884784"/>
                <a:gd name="connsiteY2" fmla="*/ 1867416 h 2057666"/>
                <a:gd name="connsiteX3" fmla="*/ 707723 w 884784"/>
                <a:gd name="connsiteY3" fmla="*/ 219387 h 2057666"/>
                <a:gd name="connsiteX4" fmla="*/ 126033 w 884784"/>
                <a:gd name="connsiteY4" fmla="*/ 35195 h 2057666"/>
                <a:gd name="connsiteX5" fmla="*/ 0 w 884784"/>
                <a:gd name="connsiteY5" fmla="*/ 384190 h 2057666"/>
                <a:gd name="connsiteX0" fmla="*/ 29084 w 786214"/>
                <a:gd name="connsiteY0" fmla="*/ 1594568 h 1982575"/>
                <a:gd name="connsiteX1" fmla="*/ 300540 w 786214"/>
                <a:gd name="connsiteY1" fmla="*/ 1982339 h 1982575"/>
                <a:gd name="connsiteX2" fmla="*/ 736808 w 786214"/>
                <a:gd name="connsiteY2" fmla="*/ 1623650 h 1982575"/>
                <a:gd name="connsiteX3" fmla="*/ 707723 w 786214"/>
                <a:gd name="connsiteY3" fmla="*/ 208284 h 1982575"/>
                <a:gd name="connsiteX4" fmla="*/ 126033 w 786214"/>
                <a:gd name="connsiteY4" fmla="*/ 24092 h 1982575"/>
                <a:gd name="connsiteX5" fmla="*/ 0 w 786214"/>
                <a:gd name="connsiteY5" fmla="*/ 373087 h 1982575"/>
                <a:gd name="connsiteX0" fmla="*/ 29084 w 736808"/>
                <a:gd name="connsiteY0" fmla="*/ 1580815 h 1968822"/>
                <a:gd name="connsiteX1" fmla="*/ 300540 w 736808"/>
                <a:gd name="connsiteY1" fmla="*/ 1968586 h 1968822"/>
                <a:gd name="connsiteX2" fmla="*/ 736808 w 736808"/>
                <a:gd name="connsiteY2" fmla="*/ 1609897 h 1968822"/>
                <a:gd name="connsiteX3" fmla="*/ 707723 w 736808"/>
                <a:gd name="connsiteY3" fmla="*/ 194531 h 1968822"/>
                <a:gd name="connsiteX4" fmla="*/ 213286 w 736808"/>
                <a:gd name="connsiteY4" fmla="*/ 29728 h 1968822"/>
                <a:gd name="connsiteX5" fmla="*/ 0 w 736808"/>
                <a:gd name="connsiteY5" fmla="*/ 359334 h 1968822"/>
                <a:gd name="connsiteX0" fmla="*/ 29084 w 782015"/>
                <a:gd name="connsiteY0" fmla="*/ 1580815 h 1838569"/>
                <a:gd name="connsiteX1" fmla="*/ 290845 w 782015"/>
                <a:gd name="connsiteY1" fmla="*/ 1832866 h 1838569"/>
                <a:gd name="connsiteX2" fmla="*/ 736808 w 782015"/>
                <a:gd name="connsiteY2" fmla="*/ 1609897 h 1838569"/>
                <a:gd name="connsiteX3" fmla="*/ 707723 w 782015"/>
                <a:gd name="connsiteY3" fmla="*/ 194531 h 1838569"/>
                <a:gd name="connsiteX4" fmla="*/ 213286 w 782015"/>
                <a:gd name="connsiteY4" fmla="*/ 29728 h 1838569"/>
                <a:gd name="connsiteX5" fmla="*/ 0 w 782015"/>
                <a:gd name="connsiteY5" fmla="*/ 359334 h 1838569"/>
                <a:gd name="connsiteX0" fmla="*/ 13610 w 766541"/>
                <a:gd name="connsiteY0" fmla="*/ 1580122 h 1837876"/>
                <a:gd name="connsiteX1" fmla="*/ 275371 w 766541"/>
                <a:gd name="connsiteY1" fmla="*/ 1832173 h 1837876"/>
                <a:gd name="connsiteX2" fmla="*/ 721334 w 766541"/>
                <a:gd name="connsiteY2" fmla="*/ 1609204 h 1837876"/>
                <a:gd name="connsiteX3" fmla="*/ 692249 w 766541"/>
                <a:gd name="connsiteY3" fmla="*/ 193838 h 1837876"/>
                <a:gd name="connsiteX4" fmla="*/ 197812 w 766541"/>
                <a:gd name="connsiteY4" fmla="*/ 29035 h 1837876"/>
                <a:gd name="connsiteX5" fmla="*/ 42695 w 766541"/>
                <a:gd name="connsiteY5" fmla="*/ 348946 h 1837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6541" h="1837876">
                  <a:moveTo>
                    <a:pt x="13610" y="1580122"/>
                  </a:moveTo>
                  <a:cubicBezTo>
                    <a:pt x="-55870" y="1684335"/>
                    <a:pt x="157417" y="1827326"/>
                    <a:pt x="275371" y="1832173"/>
                  </a:cubicBezTo>
                  <a:cubicBezTo>
                    <a:pt x="393325" y="1837020"/>
                    <a:pt x="651854" y="1882260"/>
                    <a:pt x="721334" y="1609204"/>
                  </a:cubicBezTo>
                  <a:cubicBezTo>
                    <a:pt x="790814" y="1336148"/>
                    <a:pt x="779503" y="457199"/>
                    <a:pt x="692249" y="193838"/>
                  </a:cubicBezTo>
                  <a:cubicBezTo>
                    <a:pt x="604995" y="-69523"/>
                    <a:pt x="306071" y="3184"/>
                    <a:pt x="197812" y="29035"/>
                  </a:cubicBezTo>
                  <a:cubicBezTo>
                    <a:pt x="89553" y="54886"/>
                    <a:pt x="42695" y="348946"/>
                    <a:pt x="42695" y="348946"/>
                  </a:cubicBezTo>
                </a:path>
              </a:pathLst>
            </a:cu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246341" y="3504303"/>
              <a:ext cx="1076129" cy="693370"/>
            </a:xfrm>
            <a:custGeom>
              <a:avLst/>
              <a:gdLst>
                <a:gd name="connsiteX0" fmla="*/ 0 w 979180"/>
                <a:gd name="connsiteY0" fmla="*/ 24432 h 712727"/>
                <a:gd name="connsiteX1" fmla="*/ 349015 w 979180"/>
                <a:gd name="connsiteY1" fmla="*/ 34126 h 712727"/>
                <a:gd name="connsiteX2" fmla="*/ 814367 w 979180"/>
                <a:gd name="connsiteY2" fmla="*/ 354038 h 712727"/>
                <a:gd name="connsiteX3" fmla="*/ 979180 w 979180"/>
                <a:gd name="connsiteY3" fmla="*/ 712727 h 712727"/>
                <a:gd name="connsiteX0" fmla="*/ 0 w 979180"/>
                <a:gd name="connsiteY0" fmla="*/ 3458 h 691753"/>
                <a:gd name="connsiteX1" fmla="*/ 581691 w 979180"/>
                <a:gd name="connsiteY1" fmla="*/ 129484 h 691753"/>
                <a:gd name="connsiteX2" fmla="*/ 814367 w 979180"/>
                <a:gd name="connsiteY2" fmla="*/ 333064 h 691753"/>
                <a:gd name="connsiteX3" fmla="*/ 979180 w 979180"/>
                <a:gd name="connsiteY3" fmla="*/ 691753 h 691753"/>
                <a:gd name="connsiteX0" fmla="*/ 0 w 979180"/>
                <a:gd name="connsiteY0" fmla="*/ 5075 h 693370"/>
                <a:gd name="connsiteX1" fmla="*/ 581691 w 979180"/>
                <a:gd name="connsiteY1" fmla="*/ 131101 h 693370"/>
                <a:gd name="connsiteX2" fmla="*/ 814367 w 979180"/>
                <a:gd name="connsiteY2" fmla="*/ 334681 h 693370"/>
                <a:gd name="connsiteX3" fmla="*/ 979180 w 979180"/>
                <a:gd name="connsiteY3" fmla="*/ 693370 h 693370"/>
                <a:gd name="connsiteX0" fmla="*/ 0 w 1076129"/>
                <a:gd name="connsiteY0" fmla="*/ 5075 h 693370"/>
                <a:gd name="connsiteX1" fmla="*/ 581691 w 1076129"/>
                <a:gd name="connsiteY1" fmla="*/ 131101 h 693370"/>
                <a:gd name="connsiteX2" fmla="*/ 814367 w 1076129"/>
                <a:gd name="connsiteY2" fmla="*/ 334681 h 693370"/>
                <a:gd name="connsiteX3" fmla="*/ 1076129 w 1076129"/>
                <a:gd name="connsiteY3" fmla="*/ 693370 h 693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129" h="693370">
                  <a:moveTo>
                    <a:pt x="0" y="5075"/>
                  </a:moveTo>
                  <a:cubicBezTo>
                    <a:pt x="106643" y="-17545"/>
                    <a:pt x="445963" y="37389"/>
                    <a:pt x="581691" y="131101"/>
                  </a:cubicBezTo>
                  <a:cubicBezTo>
                    <a:pt x="717419" y="224813"/>
                    <a:pt x="731961" y="240970"/>
                    <a:pt x="814367" y="334681"/>
                  </a:cubicBezTo>
                  <a:cubicBezTo>
                    <a:pt x="896773" y="428392"/>
                    <a:pt x="1076129" y="693370"/>
                    <a:pt x="1076129" y="693370"/>
                  </a:cubicBezTo>
                </a:path>
              </a:pathLst>
            </a:cu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8518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input vocabulary 160k words</a:t>
            </a:r>
          </a:p>
          <a:p>
            <a:r>
              <a:rPr lang="en-US" dirty="0" smtClean="0"/>
              <a:t>output vocabulary 80k words</a:t>
            </a:r>
          </a:p>
          <a:p>
            <a:pPr lvl="1"/>
            <a:r>
              <a:rPr lang="en-US" dirty="0" smtClean="0"/>
              <a:t>implemented as </a:t>
            </a:r>
            <a:r>
              <a:rPr lang="en-US" dirty="0" err="1" smtClean="0"/>
              <a:t>softmax</a:t>
            </a:r>
            <a:endParaRPr lang="en-US" dirty="0" smtClean="0"/>
          </a:p>
          <a:p>
            <a:r>
              <a:rPr lang="en-US" dirty="0" smtClean="0"/>
              <a:t>Use ensemble of 5 networks</a:t>
            </a:r>
          </a:p>
          <a:p>
            <a:r>
              <a:rPr lang="en-US" dirty="0" smtClean="0"/>
              <a:t>Sentence generation requires stochastic selection</a:t>
            </a:r>
          </a:p>
          <a:p>
            <a:pPr lvl="1"/>
            <a:r>
              <a:rPr lang="en-US" dirty="0" smtClean="0"/>
              <a:t>instead of selecting one word at random and feeding it back, keep track of top candidates</a:t>
            </a:r>
            <a:endParaRPr lang="en-US" dirty="0"/>
          </a:p>
          <a:p>
            <a:pPr lvl="1"/>
            <a:r>
              <a:rPr lang="en-US" dirty="0" smtClean="0"/>
              <a:t>left-to-right beam search decoder</a:t>
            </a:r>
          </a:p>
        </p:txBody>
      </p:sp>
    </p:spTree>
    <p:extLst>
      <p:ext uri="{BB962C8B-B14F-4D97-AF65-F5344CB8AC3E}">
        <p14:creationId xmlns:p14="http://schemas.microsoft.com/office/powerpoint/2010/main" val="2214065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Language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Try predicting word </a:t>
            </a:r>
            <a:r>
              <a:rPr lang="en-US" i="1" dirty="0" smtClean="0"/>
              <a:t>t</a:t>
            </a:r>
            <a:r>
              <a:rPr lang="en-US" dirty="0" smtClean="0"/>
              <a:t> given previous words in string</a:t>
            </a:r>
          </a:p>
          <a:p>
            <a:pPr lvl="1"/>
            <a:r>
              <a:rPr lang="en-US" dirty="0" smtClean="0"/>
              <a:t>“I like to eat peanut butter and …”</a:t>
            </a:r>
          </a:p>
          <a:p>
            <a:pPr lvl="1"/>
            <a:r>
              <a:rPr lang="en-US" dirty="0" smtClean="0"/>
              <a:t>P(</a:t>
            </a:r>
            <a:r>
              <a:rPr lang="en-US" dirty="0" err="1" smtClean="0"/>
              <a:t>w</a:t>
            </a:r>
            <a:r>
              <a:rPr lang="en-US" baseline="-25000" dirty="0" err="1" smtClean="0"/>
              <a:t>t</a:t>
            </a:r>
            <a:r>
              <a:rPr lang="en-US" dirty="0"/>
              <a:t> </a:t>
            </a:r>
            <a:r>
              <a:rPr lang="en-US" dirty="0" smtClean="0"/>
              <a:t>| w</a:t>
            </a:r>
            <a:r>
              <a:rPr lang="en-US" baseline="-25000" dirty="0" smtClean="0"/>
              <a:t>1</a:t>
            </a:r>
            <a:r>
              <a:rPr lang="en-US" dirty="0" smtClean="0"/>
              <a:t>, w</a:t>
            </a:r>
            <a:r>
              <a:rPr lang="en-US" baseline="-25000" dirty="0" smtClean="0"/>
              <a:t>2</a:t>
            </a:r>
            <a:r>
              <a:rPr lang="en-US" dirty="0" smtClean="0"/>
              <a:t>, …, w</a:t>
            </a:r>
            <a:r>
              <a:rPr lang="en-US" baseline="-25000" dirty="0" smtClean="0"/>
              <a:t>t-1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Why can’t you do this with a conditional probability table?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order Markov model</a:t>
            </a:r>
          </a:p>
          <a:p>
            <a:pPr lvl="1"/>
            <a:r>
              <a:rPr lang="en-US" dirty="0" smtClean="0"/>
              <a:t>P(</a:t>
            </a:r>
            <a:r>
              <a:rPr lang="en-US" dirty="0" err="1"/>
              <a:t>w</a:t>
            </a:r>
            <a:r>
              <a:rPr lang="en-US" baseline="-25000" dirty="0" err="1"/>
              <a:t>t</a:t>
            </a:r>
            <a:r>
              <a:rPr lang="en-US" dirty="0"/>
              <a:t> |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-n</a:t>
            </a:r>
            <a:r>
              <a:rPr lang="en-US" dirty="0" smtClean="0"/>
              <a:t>, w</a:t>
            </a:r>
            <a:r>
              <a:rPr lang="en-US" baseline="-25000" dirty="0" smtClean="0"/>
              <a:t>t-n+1</a:t>
            </a:r>
            <a:r>
              <a:rPr lang="en-US" dirty="0" smtClean="0"/>
              <a:t>, </a:t>
            </a:r>
            <a:r>
              <a:rPr lang="en-US" dirty="0"/>
              <a:t>…, w</a:t>
            </a:r>
            <a:r>
              <a:rPr lang="en-US" baseline="-25000" dirty="0"/>
              <a:t>t-1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17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English-to-French WMT-14 translation task</a:t>
            </a:r>
            <a:br>
              <a:rPr lang="en-US" dirty="0" smtClean="0"/>
            </a:br>
            <a:r>
              <a:rPr lang="en-US" dirty="0" smtClean="0"/>
              <a:t>(Workshop on Machine Translation, 2014)</a:t>
            </a:r>
          </a:p>
          <a:p>
            <a:r>
              <a:rPr lang="en-US" dirty="0" smtClean="0"/>
              <a:t>Ensemble of deep LSTM</a:t>
            </a:r>
          </a:p>
          <a:p>
            <a:pPr lvl="1"/>
            <a:r>
              <a:rPr lang="en-US" dirty="0" smtClean="0"/>
              <a:t>BLEU score 34.8</a:t>
            </a:r>
          </a:p>
          <a:p>
            <a:pPr lvl="1"/>
            <a:r>
              <a:rPr lang="en-US" dirty="0" smtClean="0"/>
              <a:t>“best result achieved by direct translation with a large neural net”</a:t>
            </a:r>
          </a:p>
          <a:p>
            <a:r>
              <a:rPr lang="en-US" dirty="0" smtClean="0"/>
              <a:t>Using ensemble to </a:t>
            </a:r>
            <a:r>
              <a:rPr lang="en-US" dirty="0" err="1" smtClean="0"/>
              <a:t>recore</a:t>
            </a:r>
            <a:r>
              <a:rPr lang="en-US" dirty="0" smtClean="0"/>
              <a:t> 1000-best lists of results produced by statistical machine translation systems</a:t>
            </a:r>
          </a:p>
          <a:p>
            <a:pPr lvl="1"/>
            <a:r>
              <a:rPr lang="en-US" dirty="0" smtClean="0"/>
              <a:t>BLEU score 36.5</a:t>
            </a:r>
          </a:p>
          <a:p>
            <a:r>
              <a:rPr lang="en-US" dirty="0" smtClean="0"/>
              <a:t>Best published result</a:t>
            </a:r>
          </a:p>
          <a:p>
            <a:pPr lvl="1"/>
            <a:r>
              <a:rPr lang="en-US" dirty="0" smtClean="0"/>
              <a:t>BLEU score 37.0</a:t>
            </a:r>
          </a:p>
          <a:p>
            <a:endParaRPr lang="en-US" dirty="0"/>
          </a:p>
        </p:txBody>
      </p:sp>
      <p:pic>
        <p:nvPicPr>
          <p:cNvPr id="4" name="Picture 3" descr="Screen Shot 2015-03-18 at 12.20.17 A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548" y="5454327"/>
            <a:ext cx="6035040" cy="215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21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</a:t>
            </a:r>
            <a:endParaRPr lang="en-US" dirty="0"/>
          </a:p>
        </p:txBody>
      </p:sp>
      <p:pic>
        <p:nvPicPr>
          <p:cNvPr id="4" name="Content Placeholder 3" descr="Screen Shot 2015-03-18 at 12.22.11 AM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286" r="-1028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0211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</a:t>
            </a:r>
            <a:r>
              <a:rPr lang="en-US" dirty="0" err="1" smtClean="0"/>
              <a:t>LSTM</a:t>
            </a:r>
            <a:r>
              <a:rPr lang="en-US" baseline="-25000" dirty="0" err="1" smtClean="0"/>
              <a:t>in</a:t>
            </a:r>
            <a:r>
              <a:rPr lang="en-US" dirty="0" smtClean="0"/>
              <a:t>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5-03-17 at 11.38.56 P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3" y="2568988"/>
            <a:ext cx="9171134" cy="423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12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order </a:t>
            </a:r>
            <a:r>
              <a:rPr lang="en-US" dirty="0" err="1" smtClean="0"/>
              <a:t>markov</a:t>
            </a:r>
            <a:r>
              <a:rPr lang="en-US" dirty="0" smtClean="0"/>
              <a:t> model needs data on sequences of n+1 words</a:t>
            </a:r>
          </a:p>
          <a:p>
            <a:r>
              <a:rPr lang="en-US" dirty="0" smtClean="0">
                <a:hlinkClick r:id="rId2"/>
              </a:rPr>
              <a:t>Google n-gram viewer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996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Order Model Is Practical?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~170k words in use in English</a:t>
            </a:r>
          </a:p>
          <a:p>
            <a:r>
              <a:rPr lang="en-US" dirty="0" smtClean="0"/>
              <a:t>~20k word (families) in use by an educated speaker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order Markov model</a:t>
            </a:r>
          </a:p>
          <a:p>
            <a:pPr lvl="1"/>
            <a:r>
              <a:rPr lang="en-US" dirty="0" smtClean="0"/>
              <a:t>400M cells</a:t>
            </a:r>
            <a:endParaRPr lang="en-US" dirty="0" smtClean="0"/>
          </a:p>
          <a:p>
            <a:pPr lvl="1"/>
            <a:r>
              <a:rPr lang="en-US" dirty="0" smtClean="0"/>
              <a:t>if common bigrams are 1000 more likely than uncommon bigrams, then you need </a:t>
            </a:r>
            <a:r>
              <a:rPr lang="en-US" dirty="0" smtClean="0"/>
              <a:t>400B </a:t>
            </a:r>
            <a:r>
              <a:rPr lang="en-US" dirty="0" smtClean="0"/>
              <a:t>examples to train a decent bigram model</a:t>
            </a:r>
          </a:p>
          <a:p>
            <a:r>
              <a:rPr lang="en-US" dirty="0" smtClean="0"/>
              <a:t>higher order Markov models</a:t>
            </a:r>
          </a:p>
          <a:p>
            <a:pPr lvl="1"/>
            <a:r>
              <a:rPr lang="en-US" dirty="0" smtClean="0"/>
              <a:t>data </a:t>
            </a:r>
            <a:r>
              <a:rPr lang="en-US" dirty="0" err="1" smtClean="0"/>
              <a:t>sparsity</a:t>
            </a:r>
            <a:r>
              <a:rPr lang="en-US" dirty="0" smtClean="0"/>
              <a:t> problem grows exponentially worse</a:t>
            </a:r>
          </a:p>
          <a:p>
            <a:r>
              <a:rPr lang="en-US" dirty="0" smtClean="0"/>
              <a:t>Google gang is elusive, but based on conversations, maybe they’re up to 7</a:t>
            </a:r>
            <a:r>
              <a:rPr lang="en-US" baseline="30000" dirty="0" smtClean="0"/>
              <a:t>th</a:t>
            </a:r>
            <a:r>
              <a:rPr lang="en-US" dirty="0" smtClean="0"/>
              <a:t> or 8</a:t>
            </a:r>
            <a:r>
              <a:rPr lang="en-US" baseline="30000" dirty="0" smtClean="0"/>
              <a:t>th</a:t>
            </a:r>
            <a:r>
              <a:rPr lang="en-US" dirty="0" smtClean="0"/>
              <a:t> order models</a:t>
            </a:r>
          </a:p>
          <a:p>
            <a:pPr lvl="1"/>
            <a:r>
              <a:rPr lang="en-US" dirty="0" smtClean="0"/>
              <a:t>Tricks like smoothing, stemming, adaptive context, etc.</a:t>
            </a:r>
          </a:p>
        </p:txBody>
      </p:sp>
      <p:pic>
        <p:nvPicPr>
          <p:cNvPr id="4" name="Picture 3" descr="Screen Shot 2015-03-17 at 10.02.18 P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03" y="6777888"/>
            <a:ext cx="79121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860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Neural Probabilistic Language Models</a:t>
            </a:r>
            <a:br>
              <a:rPr lang="en-US" dirty="0" smtClean="0"/>
            </a:br>
            <a:r>
              <a:rPr lang="en-US" sz="33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3300" dirty="0" err="1" smtClean="0">
                <a:solidFill>
                  <a:schemeClr val="bg1">
                    <a:lumMod val="50000"/>
                  </a:schemeClr>
                </a:solidFill>
              </a:rPr>
              <a:t>Bengio</a:t>
            </a:r>
            <a:r>
              <a:rPr lang="en-US" sz="3300" dirty="0" smtClean="0">
                <a:solidFill>
                  <a:schemeClr val="bg1">
                    <a:lumMod val="50000"/>
                  </a:schemeClr>
                </a:solidFill>
              </a:rPr>
              <a:t> et al., 2003)</a:t>
            </a:r>
            <a:endParaRPr lang="en-US" sz="3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Instead of treating words as tokens, exploit semantic similarity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earn a distributed representation of words that will allow sentences like these to be seen as similar</a:t>
            </a:r>
          </a:p>
          <a:p>
            <a:pPr lvl="2"/>
            <a:r>
              <a:rPr lang="en-US" dirty="0" smtClean="0"/>
              <a:t>The cat is walking in the bedroom.</a:t>
            </a:r>
            <a:br>
              <a:rPr lang="en-US" dirty="0" smtClean="0"/>
            </a:br>
            <a:r>
              <a:rPr lang="en-US" dirty="0" smtClean="0"/>
              <a:t>A dog was walking in the room.</a:t>
            </a:r>
            <a:br>
              <a:rPr lang="en-US" dirty="0" smtClean="0"/>
            </a:br>
            <a:r>
              <a:rPr lang="en-US" dirty="0" smtClean="0"/>
              <a:t>The cat is running in a room.</a:t>
            </a:r>
            <a:br>
              <a:rPr lang="en-US" dirty="0" smtClean="0"/>
            </a:br>
            <a:r>
              <a:rPr lang="en-US" dirty="0" smtClean="0"/>
              <a:t>The dog was running in the bedroom.</a:t>
            </a:r>
            <a:br>
              <a:rPr lang="en-US" dirty="0" smtClean="0"/>
            </a:br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Use a neural net to represent the conditional probability function </a:t>
            </a:r>
            <a:r>
              <a:rPr lang="en-US" dirty="0"/>
              <a:t>P(</a:t>
            </a:r>
            <a:r>
              <a:rPr lang="en-US" dirty="0" err="1"/>
              <a:t>w</a:t>
            </a:r>
            <a:r>
              <a:rPr lang="en-US" baseline="-25000" dirty="0" err="1"/>
              <a:t>t</a:t>
            </a:r>
            <a:r>
              <a:rPr lang="en-US" dirty="0"/>
              <a:t> | </a:t>
            </a:r>
            <a:r>
              <a:rPr lang="en-US" dirty="0" err="1"/>
              <a:t>w</a:t>
            </a:r>
            <a:r>
              <a:rPr lang="en-US" baseline="-25000" dirty="0" err="1"/>
              <a:t>t</a:t>
            </a:r>
            <a:r>
              <a:rPr lang="en-US" baseline="-25000" dirty="0" smtClean="0"/>
              <a:t>-n</a:t>
            </a:r>
            <a:r>
              <a:rPr lang="en-US" dirty="0" smtClean="0"/>
              <a:t>, </a:t>
            </a:r>
            <a:r>
              <a:rPr lang="en-US" dirty="0"/>
              <a:t>w</a:t>
            </a:r>
            <a:r>
              <a:rPr lang="en-US" baseline="-25000" dirty="0"/>
              <a:t>t</a:t>
            </a:r>
            <a:r>
              <a:rPr lang="en-US" baseline="-25000" dirty="0" smtClean="0"/>
              <a:t>-n+</a:t>
            </a:r>
            <a:r>
              <a:rPr lang="en-US" baseline="-25000" dirty="0"/>
              <a:t>1</a:t>
            </a:r>
            <a:r>
              <a:rPr lang="en-US" dirty="0"/>
              <a:t>, …, w</a:t>
            </a:r>
            <a:r>
              <a:rPr lang="en-US" baseline="-25000" dirty="0"/>
              <a:t>t-1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Learn the word representation and the probability function simultaneously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98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Hinton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Neural probabilistic language models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9430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Properties Of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554484"/>
            <a:ext cx="4224017" cy="538850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Adding a word to vocabulary</a:t>
            </a:r>
          </a:p>
          <a:p>
            <a:pPr lvl="1"/>
            <a:r>
              <a:rPr lang="en-US" dirty="0" smtClean="0"/>
              <a:t>cost: #H</a:t>
            </a:r>
            <a:r>
              <a:rPr lang="en-US" baseline="-25000" dirty="0" smtClean="0"/>
              <a:t>1</a:t>
            </a:r>
            <a:r>
              <a:rPr lang="en-US" dirty="0" smtClean="0"/>
              <a:t> connections</a:t>
            </a:r>
          </a:p>
          <a:p>
            <a:r>
              <a:rPr lang="en-US" dirty="0" smtClean="0"/>
              <a:t>Increasing model order</a:t>
            </a:r>
          </a:p>
          <a:p>
            <a:pPr lvl="1"/>
            <a:r>
              <a:rPr lang="en-US" dirty="0" smtClean="0"/>
              <a:t>cost: #H</a:t>
            </a:r>
            <a:r>
              <a:rPr lang="en-US" baseline="-25000" dirty="0" smtClean="0"/>
              <a:t>1</a:t>
            </a:r>
            <a:r>
              <a:rPr lang="en-US" dirty="0" smtClean="0"/>
              <a:t> X #H</a:t>
            </a:r>
            <a:r>
              <a:rPr lang="en-US" baseline="-25000" dirty="0" smtClean="0"/>
              <a:t>2</a:t>
            </a:r>
            <a:r>
              <a:rPr lang="en-US" dirty="0" smtClean="0"/>
              <a:t> connections</a:t>
            </a:r>
          </a:p>
          <a:p>
            <a:r>
              <a:rPr lang="en-US" dirty="0" smtClean="0"/>
              <a:t>Compare to exponential growth with probability table look up</a:t>
            </a:r>
          </a:p>
          <a:p>
            <a:endParaRPr lang="en-US" dirty="0"/>
          </a:p>
        </p:txBody>
      </p:sp>
      <p:pic>
        <p:nvPicPr>
          <p:cNvPr id="4" name="Picture 3" descr="Screen Shot 2015-03-17 at 9.53.03 P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300" y="1636019"/>
            <a:ext cx="5499100" cy="4914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55480" y="5068260"/>
            <a:ext cx="569787" cy="517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00" b="1" dirty="0" smtClean="0">
                <a:solidFill>
                  <a:schemeClr val="tx1"/>
                </a:solidFill>
                <a:latin typeface="+mn-lt"/>
              </a:rPr>
              <a:t>H</a:t>
            </a:r>
            <a:r>
              <a:rPr lang="en-US" sz="3100" b="1" baseline="-250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3100" b="1" baseline="-25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55480" y="3718044"/>
            <a:ext cx="569787" cy="517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00" b="1" dirty="0" smtClean="0">
                <a:solidFill>
                  <a:schemeClr val="tx1"/>
                </a:solidFill>
                <a:latin typeface="+mn-lt"/>
              </a:rPr>
              <a:t>H</a:t>
            </a:r>
            <a:r>
              <a:rPr lang="en-US" sz="3100" b="1" baseline="-25000" dirty="0">
                <a:solidFill>
                  <a:schemeClr val="tx1"/>
                </a:solidFill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47863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Perplexity</a:t>
            </a:r>
          </a:p>
          <a:p>
            <a:pPr lvl="1"/>
            <a:r>
              <a:rPr lang="en-US" dirty="0" smtClean="0"/>
              <a:t>geometric average of 1/P</a:t>
            </a:r>
            <a:r>
              <a:rPr lang="en-US" dirty="0"/>
              <a:t>(</a:t>
            </a:r>
            <a:r>
              <a:rPr lang="en-US" dirty="0" err="1"/>
              <a:t>w</a:t>
            </a:r>
            <a:r>
              <a:rPr lang="en-US" baseline="-25000" dirty="0" err="1"/>
              <a:t>t</a:t>
            </a:r>
            <a:r>
              <a:rPr lang="en-US" dirty="0"/>
              <a:t> | w</a:t>
            </a:r>
            <a:r>
              <a:rPr lang="en-US" baseline="-25000" dirty="0"/>
              <a:t>1</a:t>
            </a:r>
            <a:r>
              <a:rPr lang="en-US" dirty="0"/>
              <a:t>, w</a:t>
            </a:r>
            <a:r>
              <a:rPr lang="en-US" baseline="-25000" dirty="0"/>
              <a:t>2</a:t>
            </a:r>
            <a:r>
              <a:rPr lang="en-US" dirty="0"/>
              <a:t>, …, w</a:t>
            </a:r>
            <a:r>
              <a:rPr lang="en-US" baseline="-25000" dirty="0"/>
              <a:t>t-1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smaller is better</a:t>
            </a:r>
          </a:p>
          <a:p>
            <a:r>
              <a:rPr lang="en-US" dirty="0" smtClean="0"/>
              <a:t>Corpora</a:t>
            </a:r>
          </a:p>
          <a:p>
            <a:pPr lvl="1"/>
            <a:r>
              <a:rPr lang="en-US" dirty="0" smtClean="0"/>
              <a:t>Brown</a:t>
            </a:r>
          </a:p>
          <a:p>
            <a:pPr lvl="2"/>
            <a:r>
              <a:rPr lang="en-US" dirty="0" smtClean="0"/>
              <a:t>1.18M word tokens, 48k word types</a:t>
            </a:r>
          </a:p>
          <a:p>
            <a:pPr lvl="2"/>
            <a:r>
              <a:rPr lang="en-US" dirty="0" smtClean="0"/>
              <a:t>vocabulary size reduced to 16,383 by merging rare words</a:t>
            </a:r>
          </a:p>
          <a:p>
            <a:pPr lvl="2"/>
            <a:r>
              <a:rPr lang="en-US" dirty="0" smtClean="0"/>
              <a:t>800k used for training, 200k for validation, 181k for testing</a:t>
            </a:r>
          </a:p>
          <a:p>
            <a:pPr lvl="1"/>
            <a:r>
              <a:rPr lang="en-US" dirty="0" smtClean="0"/>
              <a:t>AP</a:t>
            </a:r>
          </a:p>
          <a:p>
            <a:pPr lvl="2"/>
            <a:r>
              <a:rPr lang="en-US" dirty="0" smtClean="0"/>
              <a:t>16M word tokens, 149k word types</a:t>
            </a:r>
          </a:p>
          <a:p>
            <a:pPr lvl="2"/>
            <a:r>
              <a:rPr lang="en-US" dirty="0" smtClean="0"/>
              <a:t>vocabulary size reduced to 17964 by merging rare word, ignoring case</a:t>
            </a:r>
          </a:p>
          <a:p>
            <a:pPr lvl="2"/>
            <a:r>
              <a:rPr lang="en-US" dirty="0" smtClean="0"/>
              <a:t>14M training, 1M validation, 1M testing</a:t>
            </a:r>
          </a:p>
          <a:p>
            <a:pPr lvl="2"/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5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best model in class based on validation performance and assess test performance</a:t>
            </a:r>
            <a:endParaRPr lang="en-US" dirty="0"/>
          </a:p>
        </p:txBody>
      </p:sp>
      <p:pic>
        <p:nvPicPr>
          <p:cNvPr id="4" name="Picture 3" descr="Screen Shot 2015-03-17 at 10.19.58 P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2771355"/>
            <a:ext cx="4508102" cy="4700521"/>
          </a:xfrm>
          <a:prstGeom prst="rect">
            <a:avLst/>
          </a:prstGeom>
        </p:spPr>
      </p:pic>
      <p:pic>
        <p:nvPicPr>
          <p:cNvPr id="5" name="Picture 4" descr="Screen Shot 2015-03-17 at 10.20.24 PM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796" y="4963478"/>
            <a:ext cx="4895604" cy="136447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79018" y="4217018"/>
            <a:ext cx="203591" cy="145414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47213" y="5212796"/>
            <a:ext cx="203591" cy="145414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127143" y="4558156"/>
            <a:ext cx="1767757" cy="634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F6FC6"/>
                </a:solidFill>
                <a:latin typeface="+mn-lt"/>
              </a:rPr>
              <a:t>24% difference</a:t>
            </a:r>
            <a:br>
              <a:rPr lang="en-US" sz="2000" b="1" dirty="0" smtClean="0">
                <a:solidFill>
                  <a:srgbClr val="0F6FC6"/>
                </a:solidFill>
                <a:latin typeface="+mn-lt"/>
              </a:rPr>
            </a:br>
            <a:r>
              <a:rPr lang="en-US" sz="2000" b="1" dirty="0" smtClean="0">
                <a:solidFill>
                  <a:srgbClr val="0F6FC6"/>
                </a:solidFill>
                <a:latin typeface="+mn-lt"/>
              </a:rPr>
              <a:t>in perplexity</a:t>
            </a:r>
            <a:endParaRPr lang="en-US" sz="2000" b="1" dirty="0">
              <a:solidFill>
                <a:srgbClr val="0F6FC6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8922252" y="5040943"/>
            <a:ext cx="1637763" cy="634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F6FC6"/>
                </a:solidFill>
                <a:latin typeface="+mn-lt"/>
              </a:rPr>
              <a:t>8% difference</a:t>
            </a:r>
            <a:br>
              <a:rPr lang="en-US" sz="2000" b="1" dirty="0" smtClean="0">
                <a:solidFill>
                  <a:srgbClr val="0F6FC6"/>
                </a:solidFill>
                <a:latin typeface="+mn-lt"/>
              </a:rPr>
            </a:br>
            <a:r>
              <a:rPr lang="en-US" sz="2000" b="1" dirty="0" smtClean="0">
                <a:solidFill>
                  <a:srgbClr val="0F6FC6"/>
                </a:solidFill>
                <a:latin typeface="+mn-lt"/>
              </a:rPr>
              <a:t>in perplexity</a:t>
            </a:r>
            <a:endParaRPr lang="en-US" sz="2000" b="1" dirty="0">
              <a:solidFill>
                <a:srgbClr val="0F6FC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5787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sz="2800" dirty="0" smtClean="0">
            <a:solidFill>
              <a:srgbClr val="7030A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400" dirty="0" err="1" smtClean="0">
            <a:solidFill>
              <a:srgbClr val="7030A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2014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  <a:tailEnd type="arrow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1"/>
          </a:solidFill>
        </a:ln>
      </a:spPr>
      <a:bodyPr wrap="none" rtlCol="0">
        <a:spAutoFit/>
      </a:bodyPr>
      <a:lstStyle>
        <a:defPPr>
          <a:defRPr sz="2000" b="1" dirty="0" err="1" smtClean="0">
            <a:solidFill>
              <a:srgbClr val="000000"/>
            </a:solidFill>
            <a:latin typeface="+mn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3297</TotalTime>
  <Words>874</Words>
  <Application>Microsoft Macintosh PowerPoint</Application>
  <PresentationFormat>Custom</PresentationFormat>
  <Paragraphs>157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Theme</vt:lpstr>
      <vt:lpstr>Default2014</vt:lpstr>
      <vt:lpstr>Neural Net Language Models</vt:lpstr>
      <vt:lpstr>Statistical Language Models</vt:lpstr>
      <vt:lpstr>N-grams</vt:lpstr>
      <vt:lpstr>What Order Model Is Practical?</vt:lpstr>
      <vt:lpstr>Neural Probabilistic Language Models (Bengio et al., 2003)</vt:lpstr>
      <vt:lpstr>Hinton Video</vt:lpstr>
      <vt:lpstr>Scaling Properties Of Model</vt:lpstr>
      <vt:lpstr>Performance</vt:lpstr>
      <vt:lpstr>Performance</vt:lpstr>
      <vt:lpstr>Model Mixture</vt:lpstr>
      <vt:lpstr>Hinton Video</vt:lpstr>
      <vt:lpstr>Domain Adaptation For Large-Scale Sentiment Classification (Glorot, Bordes, Bengio, 2011)</vt:lpstr>
      <vt:lpstr>Domain Adaptation</vt:lpstr>
      <vt:lpstr>Approach</vt:lpstr>
      <vt:lpstr>Comparison</vt:lpstr>
      <vt:lpstr>Comparison On Larger Data Set</vt:lpstr>
      <vt:lpstr>Sequence-To-Sequence Learning (Sutskever, Vinyals, Le, 2014)</vt:lpstr>
      <vt:lpstr>Approach</vt:lpstr>
      <vt:lpstr>Details</vt:lpstr>
      <vt:lpstr>Evaluation</vt:lpstr>
      <vt:lpstr>Translation</vt:lpstr>
      <vt:lpstr>Interpreting LSTMin Representations</vt:lpstr>
    </vt:vector>
  </TitlesOfParts>
  <Company>University of Colorado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Networks: An Application Of Linear Algebra</dc:title>
  <dc:creator>Michael Mozer</dc:creator>
  <cp:lastModifiedBy>Michael Mozer</cp:lastModifiedBy>
  <cp:revision>758</cp:revision>
  <dcterms:created xsi:type="dcterms:W3CDTF">2012-11-12T21:36:52Z</dcterms:created>
  <dcterms:modified xsi:type="dcterms:W3CDTF">2015-03-18T19:01:04Z</dcterms:modified>
</cp:coreProperties>
</file>