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6" r:id="rId1"/>
    <p:sldMasterId id="2147483700" r:id="rId2"/>
  </p:sldMasterIdLst>
  <p:notesMasterIdLst>
    <p:notesMasterId r:id="rId25"/>
  </p:notesMasterIdLst>
  <p:sldIdLst>
    <p:sldId id="256" r:id="rId3"/>
    <p:sldId id="328" r:id="rId4"/>
    <p:sldId id="329" r:id="rId5"/>
    <p:sldId id="330" r:id="rId6"/>
    <p:sldId id="331" r:id="rId7"/>
    <p:sldId id="332" r:id="rId8"/>
    <p:sldId id="333" r:id="rId9"/>
    <p:sldId id="308" r:id="rId10"/>
    <p:sldId id="258" r:id="rId11"/>
    <p:sldId id="259" r:id="rId12"/>
    <p:sldId id="260" r:id="rId13"/>
    <p:sldId id="297" r:id="rId14"/>
    <p:sldId id="298" r:id="rId15"/>
    <p:sldId id="263" r:id="rId16"/>
    <p:sldId id="264" r:id="rId17"/>
    <p:sldId id="299" r:id="rId18"/>
    <p:sldId id="301" r:id="rId19"/>
    <p:sldId id="302" r:id="rId20"/>
    <p:sldId id="303" r:id="rId21"/>
    <p:sldId id="304" r:id="rId22"/>
    <p:sldId id="305" r:id="rId23"/>
    <p:sldId id="306" r:id="rId24"/>
  </p:sldIdLst>
  <p:sldSz cx="10058400" cy="7772400"/>
  <p:notesSz cx="7772400" cy="10058400"/>
  <p:defaultTextStyle>
    <a:defPPr>
      <a:defRPr lang="en-GB"/>
    </a:defPPr>
    <a:lvl1pPr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30213" indent="-21590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646113" indent="-21590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862013" indent="-214313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077913" indent="-21590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2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13" autoAdjust="0"/>
    <p:restoredTop sz="94660"/>
  </p:normalViewPr>
  <p:slideViewPr>
    <p:cSldViewPr snapToGrid="0" snapToObjects="1">
      <p:cViewPr varScale="1">
        <p:scale>
          <a:sx n="121" d="100"/>
          <a:sy n="121" d="100"/>
        </p:scale>
        <p:origin x="-136" y="-112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272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55693-EABC-524E-92E7-925E3F14DA90}" type="datetimeFigureOut">
              <a:rPr lang="en-US" smtClean="0"/>
              <a:t>1/20/15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46213" y="754063"/>
            <a:ext cx="4879975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9B68E-552D-2E4C-BFD1-382DE1A28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16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9B68E-552D-2E4C-BFD1-382DE1A285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40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Early computational complexity analysis:</a:t>
            </a:r>
          </a:p>
          <a:p>
            <a:pPr marL="171450" indent="-171450">
              <a:buFontTx/>
              <a:buChar char="•"/>
            </a:pPr>
            <a:r>
              <a:rPr lang="en-US" dirty="0" smtClean="0"/>
              <a:t>how does learning time scal</a:t>
            </a:r>
            <a:r>
              <a:rPr lang="en-US" baseline="0" dirty="0" smtClean="0"/>
              <a:t>e with size of problem?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how does network size scale with problem?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How much information does each weight need to represent?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Are there classes of functions that can or cannot be computed by </a:t>
            </a:r>
            <a:r>
              <a:rPr lang="en-US" baseline="0" dirty="0" err="1" smtClean="0"/>
              <a:t>perceptrons</a:t>
            </a:r>
            <a:r>
              <a:rPr lang="en-US" baseline="0" dirty="0" smtClean="0"/>
              <a:t> of a certain architecture?</a:t>
            </a:r>
          </a:p>
          <a:p>
            <a:pPr marL="628650" lvl="1" indent="-171450">
              <a:buFontTx/>
              <a:buChar char="•"/>
            </a:pPr>
            <a:r>
              <a:rPr lang="en-US" dirty="0" smtClean="0"/>
              <a:t>e.g</a:t>
            </a:r>
            <a:r>
              <a:rPr lang="en-US" dirty="0" smtClean="0"/>
              <a:t>., translation invariant pattern recognition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9B68E-552D-2E4C-BFD1-382DE1A285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73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4"/>
            <a:ext cx="8549640" cy="1666028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3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028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7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3" y="311259"/>
            <a:ext cx="2263140" cy="6631729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9"/>
            <a:ext cx="6621780" cy="6631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148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8" y="310114"/>
            <a:ext cx="9022464" cy="12894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2128" y="7080359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0448" y="7080359"/>
            <a:ext cx="3158496" cy="535352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11952" y="7080359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fld id="{4174B9A0-CB37-4C83-B880-3D838943E6C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077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9" y="310113"/>
            <a:ext cx="9049392" cy="12943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2128" y="1818240"/>
            <a:ext cx="4447872" cy="5128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065" y="1818240"/>
            <a:ext cx="4449456" cy="5128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41DFF-6809-4F2C-9371-97C2D64DBC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105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4"/>
            <a:ext cx="8549640" cy="1666028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3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028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283" y="1554484"/>
            <a:ext cx="9220200" cy="5388504"/>
          </a:xfrm>
        </p:spPr>
        <p:txBody>
          <a:bodyPr/>
          <a:lstStyle>
            <a:lvl1pPr marL="100783" indent="-100783">
              <a:spcBef>
                <a:spcPts val="2205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403135">
              <a:spcBef>
                <a:spcPts val="2205"/>
              </a:spcBef>
              <a:spcAft>
                <a:spcPts val="0"/>
              </a:spcAft>
              <a:defRPr sz="3000">
                <a:solidFill>
                  <a:schemeClr val="accent2"/>
                </a:solidFill>
              </a:defRPr>
            </a:lvl2pPr>
            <a:lvl3pPr marL="398463" indent="4763">
              <a:spcBef>
                <a:spcPts val="1323"/>
              </a:spcBef>
              <a:buFont typeface="Calibri" pitchFamily="34" charset="0"/>
              <a:buChar char=" "/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455613" indent="149225">
              <a:spcBef>
                <a:spcPts val="1323"/>
              </a:spcBef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4pPr>
            <a:lvl5pPr marL="625475" indent="0">
              <a:spcBef>
                <a:spcPts val="882"/>
              </a:spcBef>
              <a:buFont typeface="Calibri" pitchFamily="34" charset="0"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732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6" y="4994490"/>
            <a:ext cx="8549640" cy="154368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6" y="3294277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51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3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3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95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8"/>
            <a:ext cx="4444207" cy="7250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60"/>
            <a:ext cx="4444207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8"/>
            <a:ext cx="4445952" cy="7250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60"/>
            <a:ext cx="4445952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861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9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283" y="1554484"/>
            <a:ext cx="9220200" cy="5388504"/>
          </a:xfrm>
        </p:spPr>
        <p:txBody>
          <a:bodyPr/>
          <a:lstStyle>
            <a:lvl1pPr marL="100783" indent="-100783">
              <a:spcBef>
                <a:spcPts val="2205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403135">
              <a:spcBef>
                <a:spcPts val="2205"/>
              </a:spcBef>
              <a:spcAft>
                <a:spcPts val="0"/>
              </a:spcAft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 marL="503920">
              <a:spcBef>
                <a:spcPts val="1323"/>
              </a:spcBef>
              <a:buFont typeface="Calibri" pitchFamily="34" charset="0"/>
              <a:buChar char=" "/>
              <a:defRPr/>
            </a:lvl3pPr>
            <a:lvl4pPr marL="856663">
              <a:spcBef>
                <a:spcPts val="1323"/>
              </a:spcBef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spcBef>
                <a:spcPts val="882"/>
              </a:spcBef>
              <a:buFont typeface="Calibri" pitchFamily="34" charset="0"/>
              <a:buChar char=" "/>
              <a:defRPr/>
            </a:lvl5pPr>
          </a:lstStyle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732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013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8" y="309459"/>
            <a:ext cx="5622925" cy="6633528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626449"/>
            <a:ext cx="3309144" cy="531653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18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1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80"/>
            <a:ext cx="6035040" cy="4663440"/>
          </a:xfrm>
        </p:spPr>
        <p:txBody>
          <a:bodyPr/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4"/>
            <a:ext cx="6035040" cy="912177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781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751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3" y="311259"/>
            <a:ext cx="2263140" cy="6631729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9"/>
            <a:ext cx="6621780" cy="6631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148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8" y="310114"/>
            <a:ext cx="9022464" cy="12894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2128" y="7080359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0448" y="7080359"/>
            <a:ext cx="3158496" cy="535352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11952" y="7080359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fld id="{4174B9A0-CB37-4C83-B880-3D838943E6C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077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9" y="310113"/>
            <a:ext cx="9049392" cy="12943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2128" y="1818240"/>
            <a:ext cx="4447872" cy="5128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065" y="1818240"/>
            <a:ext cx="4449456" cy="5128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41DFF-6809-4F2C-9371-97C2D64DBCD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105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6" y="4994490"/>
            <a:ext cx="8549640" cy="154368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6" y="3294277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51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3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3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9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8"/>
            <a:ext cx="4444207" cy="7250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60"/>
            <a:ext cx="4444207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8"/>
            <a:ext cx="4445952" cy="7250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60"/>
            <a:ext cx="4445952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86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90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01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8" y="309459"/>
            <a:ext cx="5622925" cy="6633528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626449"/>
            <a:ext cx="3309144" cy="531653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1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1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80"/>
            <a:ext cx="6035040" cy="4663440"/>
          </a:xfrm>
        </p:spPr>
        <p:txBody>
          <a:bodyPr/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4"/>
            <a:ext cx="6035040" cy="912177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7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172720"/>
            <a:ext cx="9052560" cy="949960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381761"/>
            <a:ext cx="9052560" cy="5561225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 third level third level third level third level third </a:t>
            </a:r>
            <a:r>
              <a:rPr lang="en-US" dirty="0" err="1" smtClean="0"/>
              <a:t>Third</a:t>
            </a:r>
            <a:r>
              <a:rPr lang="en-US" dirty="0" smtClean="0"/>
              <a:t> level third level</a:t>
            </a:r>
          </a:p>
          <a:p>
            <a:pPr lvl="3"/>
            <a:r>
              <a:rPr lang="en-US" dirty="0" smtClean="0"/>
              <a:t>Fourth level fourth level fourth level fourth level fourth level fourth level fourth level</a:t>
            </a:r>
          </a:p>
          <a:p>
            <a:pPr lvl="4"/>
            <a:r>
              <a:rPr lang="en-US" dirty="0" smtClean="0"/>
              <a:t>Fifth level fifth level fifth level fifth level fifth level fifth level fifth level fifth level 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1/20/15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7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1007943" rtl="0" eaLnBrk="1" latinLnBrk="0" hangingPunct="1">
        <a:spcBef>
          <a:spcPct val="0"/>
        </a:spcBef>
        <a:buNone/>
        <a:defRPr sz="40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82224" indent="-282224" algn="l" defTabSz="1007943" rtl="0" eaLnBrk="1" latinLnBrk="0" hangingPunct="1">
        <a:spcBef>
          <a:spcPct val="20000"/>
        </a:spcBef>
        <a:buFont typeface="Wingdings" pitchFamily="2" charset="2"/>
        <a:buChar char="§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503972" indent="-100794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600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755957" indent="-251986" algn="l" defTabSz="1007943" rtl="0" eaLnBrk="1" latinLnBrk="0" hangingPunct="1">
        <a:spcBef>
          <a:spcPct val="20000"/>
        </a:spcBef>
        <a:buFont typeface="Wingdings" pitchFamily="2" charset="2"/>
        <a:buChar char="§"/>
        <a:defRPr sz="2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1007943" indent="0" algn="l" defTabSz="1007943" rtl="0" eaLnBrk="1" latinLnBrk="0" hangingPunct="1">
        <a:spcBef>
          <a:spcPct val="20000"/>
        </a:spcBef>
        <a:buFontTx/>
        <a:buNone/>
        <a:defRPr sz="2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172720"/>
            <a:ext cx="9052560" cy="949960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381761"/>
            <a:ext cx="9052560" cy="5561225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 third level third level third level third level third </a:t>
            </a:r>
            <a:r>
              <a:rPr lang="en-US" dirty="0" err="1" smtClean="0"/>
              <a:t>Third</a:t>
            </a:r>
            <a:r>
              <a:rPr lang="en-US" dirty="0" smtClean="0"/>
              <a:t> level third level</a:t>
            </a:r>
          </a:p>
          <a:p>
            <a:pPr lvl="3"/>
            <a:r>
              <a:rPr lang="en-US" dirty="0" smtClean="0"/>
              <a:t>Fourth level fourth level fourth level fourth level fourth level fourth level fourth level</a:t>
            </a:r>
          </a:p>
          <a:p>
            <a:pPr lvl="4"/>
            <a:r>
              <a:rPr lang="en-US" dirty="0" smtClean="0"/>
              <a:t>Fifth level fifth level fifth level fifth level fifth level fifth level fifth level fifth level 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1/20/15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7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1007943" rtl="0" eaLnBrk="1" latinLnBrk="0" hangingPunct="1">
        <a:spcBef>
          <a:spcPct val="0"/>
        </a:spcBef>
        <a:buNone/>
        <a:defRPr sz="40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82224" indent="-282224" algn="l" defTabSz="1007943" rtl="0" eaLnBrk="1" latinLnBrk="0" hangingPunct="1">
        <a:spcBef>
          <a:spcPct val="20000"/>
        </a:spcBef>
        <a:buFont typeface="Wingdings" pitchFamily="2" charset="2"/>
        <a:buChar char="§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503972" indent="-100794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600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755957" indent="-251986" algn="l" defTabSz="1007943" rtl="0" eaLnBrk="1" latinLnBrk="0" hangingPunct="1">
        <a:spcBef>
          <a:spcPct val="20000"/>
        </a:spcBef>
        <a:buFont typeface="Wingdings" pitchFamily="2" charset="2"/>
        <a:buChar char="§"/>
        <a:defRPr sz="2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1007943" indent="0" algn="l" defTabSz="1007943" rtl="0" eaLnBrk="1" latinLnBrk="0" hangingPunct="1">
        <a:spcBef>
          <a:spcPct val="20000"/>
        </a:spcBef>
        <a:buFontTx/>
        <a:buNone/>
        <a:defRPr sz="2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732947"/>
            <a:ext cx="8549640" cy="1666028"/>
          </a:xfrm>
        </p:spPr>
        <p:txBody>
          <a:bodyPr/>
          <a:lstStyle/>
          <a:p>
            <a:r>
              <a:rPr lang="en-US" dirty="0" smtClean="0"/>
              <a:t>Neural Network Intro Slides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2123205"/>
            <a:ext cx="7040880" cy="1986280"/>
          </a:xfrm>
        </p:spPr>
        <p:txBody>
          <a:bodyPr/>
          <a:lstStyle/>
          <a:p>
            <a:r>
              <a:rPr lang="en-US" dirty="0" smtClean="0"/>
              <a:t>Michael Mozer</a:t>
            </a:r>
            <a:endParaRPr lang="en-US" dirty="0"/>
          </a:p>
          <a:p>
            <a:r>
              <a:rPr lang="en-US" dirty="0" smtClean="0"/>
              <a:t>Spring 2015</a:t>
            </a:r>
          </a:p>
        </p:txBody>
      </p:sp>
    </p:spTree>
    <p:extLst>
      <p:ext uri="{BB962C8B-B14F-4D97-AF65-F5344CB8AC3E}">
        <p14:creationId xmlns:p14="http://schemas.microsoft.com/office/powerpoint/2010/main" val="2138960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n 0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4700" y="0"/>
            <a:ext cx="5950744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0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n 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368300"/>
            <a:ext cx="7754112" cy="702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13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Features of Cortical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0" dirty="0"/>
              <a:t>Neurons are slow (10</a:t>
            </a:r>
            <a:r>
              <a:rPr lang="en-US" b="0" baseline="30000" dirty="0"/>
              <a:t>–3</a:t>
            </a:r>
            <a:r>
              <a:rPr lang="en-US" b="0" dirty="0"/>
              <a:t> – 10</a:t>
            </a:r>
            <a:r>
              <a:rPr lang="en-US" b="0" baseline="30000" dirty="0"/>
              <a:t>–2</a:t>
            </a:r>
            <a:r>
              <a:rPr lang="en-US" b="0" dirty="0"/>
              <a:t> propagation time)</a:t>
            </a:r>
          </a:p>
          <a:p>
            <a:r>
              <a:rPr lang="en-US" b="0" dirty="0"/>
              <a:t>Large number of neurons (10</a:t>
            </a:r>
            <a:r>
              <a:rPr lang="en-US" b="0" baseline="30000" dirty="0"/>
              <a:t>10</a:t>
            </a:r>
            <a:r>
              <a:rPr lang="en-US" b="0" dirty="0"/>
              <a:t> – 10</a:t>
            </a:r>
            <a:r>
              <a:rPr lang="en-US" b="0" baseline="30000" dirty="0"/>
              <a:t>11</a:t>
            </a:r>
            <a:r>
              <a:rPr lang="en-US" b="0" dirty="0"/>
              <a:t>)</a:t>
            </a:r>
          </a:p>
          <a:p>
            <a:r>
              <a:rPr lang="en-US" b="0" dirty="0"/>
              <a:t>No central controller (CPU)</a:t>
            </a:r>
          </a:p>
          <a:p>
            <a:r>
              <a:rPr lang="en-US" b="0" dirty="0"/>
              <a:t>Neurons receive input from a large number of other neurons (10</a:t>
            </a:r>
            <a:r>
              <a:rPr lang="en-US" b="0" baseline="30000" dirty="0"/>
              <a:t>4</a:t>
            </a:r>
            <a:r>
              <a:rPr lang="en-US" b="0" dirty="0"/>
              <a:t> fan-in and fan-out of cortical pyramidal cells)</a:t>
            </a:r>
          </a:p>
          <a:p>
            <a:r>
              <a:rPr lang="en-US" b="0" dirty="0"/>
              <a:t>Communication via excitation and inhibition</a:t>
            </a:r>
          </a:p>
          <a:p>
            <a:r>
              <a:rPr lang="en-US" b="0" dirty="0"/>
              <a:t>Statistical decision making (neurons that single-handedly turn on/off other neurons are rare)</a:t>
            </a:r>
          </a:p>
          <a:p>
            <a:r>
              <a:rPr lang="en-US" b="0" dirty="0"/>
              <a:t>Learning involves modifying coupling strengths (the tendency of one cell to excite/inhibit another)</a:t>
            </a:r>
          </a:p>
          <a:p>
            <a:r>
              <a:rPr lang="en-US" b="0" dirty="0"/>
              <a:t>Neural hardware is dedicated to particular tasks (vs. conventional computer memory)</a:t>
            </a:r>
          </a:p>
          <a:p>
            <a:r>
              <a:rPr lang="en-US" b="0" dirty="0"/>
              <a:t>Information is conveyed by mean firing rate of neuron, a.k.a. </a:t>
            </a:r>
            <a:r>
              <a:rPr lang="en-US" b="0" i="1" dirty="0"/>
              <a:t>activation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006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Conventional computers</a:t>
            </a:r>
          </a:p>
          <a:p>
            <a:pPr lvl="1"/>
            <a:r>
              <a:rPr lang="en-US" dirty="0" smtClean="0"/>
              <a:t>One very smart CPU</a:t>
            </a:r>
          </a:p>
          <a:p>
            <a:pPr lvl="1"/>
            <a:r>
              <a:rPr lang="en-US" dirty="0" smtClean="0"/>
              <a:t>Lots of extremely dumb memory cells</a:t>
            </a:r>
          </a:p>
          <a:p>
            <a:r>
              <a:rPr lang="en-US" dirty="0" smtClean="0"/>
              <a:t>Brains, connectionist computers</a:t>
            </a:r>
          </a:p>
          <a:p>
            <a:pPr lvl="1"/>
            <a:r>
              <a:rPr lang="en-US" dirty="0" smtClean="0"/>
              <a:t>No CPU</a:t>
            </a:r>
          </a:p>
          <a:p>
            <a:pPr lvl="1"/>
            <a:r>
              <a:rPr lang="en-US" dirty="0" smtClean="0"/>
              <a:t>Lots of slightly smart memory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813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n 0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600" y="876300"/>
            <a:ext cx="6291072" cy="599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65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n 0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6100" y="0"/>
            <a:ext cx="38862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85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Individual Neurons</a:t>
            </a:r>
            <a:endParaRPr lang="en-US" dirty="0"/>
          </a:p>
        </p:txBody>
      </p:sp>
      <p:pic>
        <p:nvPicPr>
          <p:cNvPr id="5" name="Content Placeholder 4" descr="Screen Shot 2013-02-25 at 11.02.24 PM.pd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961" r="-23961"/>
          <a:stretch>
            <a:fillRect/>
          </a:stretch>
        </p:blipFill>
        <p:spPr>
          <a:xfrm>
            <a:off x="334963" y="1122363"/>
            <a:ext cx="9220200" cy="6497637"/>
          </a:xfrm>
        </p:spPr>
      </p:pic>
    </p:spTree>
    <p:extLst>
      <p:ext uri="{BB962C8B-B14F-4D97-AF65-F5344CB8AC3E}">
        <p14:creationId xmlns:p14="http://schemas.microsoft.com/office/powerpoint/2010/main" val="1290197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Individual Neurons</a:t>
            </a:r>
            <a:endParaRPr lang="en-US" dirty="0"/>
          </a:p>
        </p:txBody>
      </p:sp>
      <p:pic>
        <p:nvPicPr>
          <p:cNvPr id="7" name="Content Placeholder 6" descr="Screen Shot 2013-02-25 at 11.03.44 PM.pd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18" b="-1818"/>
          <a:stretch>
            <a:fillRect/>
          </a:stretch>
        </p:blipFill>
        <p:spPr>
          <a:xfrm>
            <a:off x="334963" y="1022350"/>
            <a:ext cx="9220200" cy="6573838"/>
          </a:xfrm>
        </p:spPr>
      </p:pic>
      <p:sp>
        <p:nvSpPr>
          <p:cNvPr id="3" name="TextBox 2"/>
          <p:cNvSpPr txBox="1"/>
          <p:nvPr/>
        </p:nvSpPr>
        <p:spPr>
          <a:xfrm>
            <a:off x="3399182" y="3070477"/>
            <a:ext cx="1187012" cy="353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solidFill>
                  <a:srgbClr val="FC26CF"/>
                </a:solidFill>
              </a:rPr>
              <a:t>threshold</a:t>
            </a:r>
          </a:p>
        </p:txBody>
      </p:sp>
      <p:sp>
        <p:nvSpPr>
          <p:cNvPr id="4" name="Rectangle 3"/>
          <p:cNvSpPr/>
          <p:nvPr/>
        </p:nvSpPr>
        <p:spPr>
          <a:xfrm>
            <a:off x="4176137" y="2300996"/>
            <a:ext cx="627541" cy="6200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7030A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101429" y="2271112"/>
            <a:ext cx="702249" cy="0"/>
          </a:xfrm>
          <a:prstGeom prst="line">
            <a:avLst/>
          </a:prstGeom>
          <a:ln>
            <a:solidFill>
              <a:srgbClr val="FC26C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224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Computation With A Binary Threshold Unit</a:t>
            </a:r>
            <a:endParaRPr lang="en-US" dirty="0"/>
          </a:p>
        </p:txBody>
      </p:sp>
      <p:pic>
        <p:nvPicPr>
          <p:cNvPr id="6" name="Content Placeholder 5" descr="Screen Shot 2013-02-25 at 11.06.37 PM.pd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774" r="-16774"/>
          <a:stretch>
            <a:fillRect/>
          </a:stretch>
        </p:blipFill>
        <p:spPr/>
      </p:pic>
      <p:sp>
        <p:nvSpPr>
          <p:cNvPr id="2" name="TextBox 1"/>
          <p:cNvSpPr txBox="1"/>
          <p:nvPr/>
        </p:nvSpPr>
        <p:spPr>
          <a:xfrm>
            <a:off x="7806922" y="3966972"/>
            <a:ext cx="1963699" cy="42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= 1 if net &gt; 0</a:t>
            </a:r>
          </a:p>
        </p:txBody>
      </p:sp>
    </p:spTree>
    <p:extLst>
      <p:ext uri="{BB962C8B-B14F-4D97-AF65-F5344CB8AC3E}">
        <p14:creationId xmlns:p14="http://schemas.microsoft.com/office/powerpoint/2010/main" val="2810034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Computation With A Binary Threshold Unit</a:t>
            </a:r>
            <a:endParaRPr lang="en-US" dirty="0"/>
          </a:p>
        </p:txBody>
      </p:sp>
      <p:pic>
        <p:nvPicPr>
          <p:cNvPr id="4" name="Content Placeholder 3" descr="Screen Shot 2013-02-25 at 11.08.00 PM.pd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933" r="-9933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5924285" y="4265808"/>
            <a:ext cx="291358" cy="388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24285" y="4412085"/>
            <a:ext cx="313044" cy="339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92126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Brief History Of Neural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1962</a:t>
            </a:r>
          </a:p>
          <a:p>
            <a:pPr lvl="2"/>
            <a:r>
              <a:rPr lang="en-US" dirty="0" smtClean="0"/>
              <a:t>Frank Rosenblatt, </a:t>
            </a:r>
            <a:r>
              <a:rPr lang="en-US" i="1" dirty="0" smtClean="0"/>
              <a:t>Principles of </a:t>
            </a:r>
            <a:r>
              <a:rPr lang="en-US" i="1" dirty="0" err="1" smtClean="0"/>
              <a:t>Neurodynamics</a:t>
            </a:r>
            <a:r>
              <a:rPr lang="en-US" i="1" dirty="0" smtClean="0"/>
              <a:t>: </a:t>
            </a:r>
            <a:r>
              <a:rPr lang="en-US" i="1" dirty="0" err="1" smtClean="0"/>
              <a:t>Perceptrons</a:t>
            </a:r>
            <a:r>
              <a:rPr lang="en-US" i="1" dirty="0" smtClean="0"/>
              <a:t> and the Theory of Brain Mechanisms</a:t>
            </a:r>
          </a:p>
          <a:p>
            <a:pPr lvl="2"/>
            <a:r>
              <a:rPr lang="en-US" dirty="0" smtClean="0"/>
              <a:t>Perceptron can learn anything you can program it to do.</a:t>
            </a:r>
            <a:endParaRPr lang="en-US" dirty="0"/>
          </a:p>
        </p:txBody>
      </p:sp>
      <p:pic>
        <p:nvPicPr>
          <p:cNvPr id="4" name="Picture 3" descr="Screen Shot 2014-08-27 at 4.37.02 P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661098"/>
            <a:ext cx="5943600" cy="2006805"/>
          </a:xfrm>
          <a:prstGeom prst="rect">
            <a:avLst/>
          </a:prstGeom>
        </p:spPr>
      </p:pic>
      <p:pic>
        <p:nvPicPr>
          <p:cNvPr id="5" name="Picture 4" descr="Perceptr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62475"/>
            <a:ext cx="34290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50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Feedforward</a:t>
            </a:r>
            <a:r>
              <a:rPr lang="en-US" dirty="0" smtClean="0"/>
              <a:t> Architectures</a:t>
            </a:r>
            <a:endParaRPr lang="en-US" dirty="0"/>
          </a:p>
        </p:txBody>
      </p:sp>
      <p:pic>
        <p:nvPicPr>
          <p:cNvPr id="5" name="Content Placeholder 4" descr="Screen Shot 2013-02-25 at 11.12.32 PM.pd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86" r="-686"/>
          <a:stretch>
            <a:fillRect/>
          </a:stretch>
        </p:blipFill>
        <p:spPr>
          <a:xfrm>
            <a:off x="334963" y="1317625"/>
            <a:ext cx="9220200" cy="6254750"/>
          </a:xfrm>
        </p:spPr>
      </p:pic>
    </p:spTree>
    <p:extLst>
      <p:ext uri="{BB962C8B-B14F-4D97-AF65-F5344CB8AC3E}">
        <p14:creationId xmlns:p14="http://schemas.microsoft.com/office/powerpoint/2010/main" val="1593866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Recurrent Architectures</a:t>
            </a:r>
            <a:endParaRPr lang="en-US" dirty="0"/>
          </a:p>
        </p:txBody>
      </p:sp>
      <p:pic>
        <p:nvPicPr>
          <p:cNvPr id="4" name="Content Placeholder 3" descr="Screen Shot 2013-02-25 at 11.14.02 PM.pd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8" b="-88"/>
          <a:stretch>
            <a:fillRect/>
          </a:stretch>
        </p:blipFill>
        <p:spPr>
          <a:xfrm>
            <a:off x="334963" y="1222375"/>
            <a:ext cx="9220200" cy="6350000"/>
          </a:xfrm>
        </p:spPr>
      </p:pic>
    </p:spTree>
    <p:extLst>
      <p:ext uri="{BB962C8B-B14F-4D97-AF65-F5344CB8AC3E}">
        <p14:creationId xmlns:p14="http://schemas.microsoft.com/office/powerpoint/2010/main" val="2698598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 In Neural Networks</a:t>
            </a:r>
            <a:endParaRPr lang="en-US" dirty="0"/>
          </a:p>
        </p:txBody>
      </p:sp>
      <p:pic>
        <p:nvPicPr>
          <p:cNvPr id="4" name="Content Placeholder 3" descr="Screen Shot 2013-02-25 at 11.16.02 PM.pd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90" r="-1590"/>
          <a:stretch>
            <a:fillRect/>
          </a:stretch>
        </p:blipFill>
        <p:spPr>
          <a:xfrm>
            <a:off x="334963" y="1411288"/>
            <a:ext cx="9220200" cy="6126162"/>
          </a:xfrm>
        </p:spPr>
      </p:pic>
    </p:spTree>
    <p:extLst>
      <p:ext uri="{BB962C8B-B14F-4D97-AF65-F5344CB8AC3E}">
        <p14:creationId xmlns:p14="http://schemas.microsoft.com/office/powerpoint/2010/main" val="719741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History Of Neural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1969</a:t>
            </a:r>
          </a:p>
          <a:p>
            <a:pPr lvl="2"/>
            <a:r>
              <a:rPr lang="en-US" dirty="0" err="1" smtClean="0"/>
              <a:t>Minsky</a:t>
            </a:r>
            <a:r>
              <a:rPr lang="en-US" dirty="0" smtClean="0"/>
              <a:t> &amp; </a:t>
            </a:r>
            <a:r>
              <a:rPr lang="en-US" dirty="0" err="1" smtClean="0"/>
              <a:t>Papert</a:t>
            </a:r>
            <a:r>
              <a:rPr lang="en-US" dirty="0" smtClean="0"/>
              <a:t>, </a:t>
            </a:r>
            <a:r>
              <a:rPr lang="en-US" i="1" dirty="0" err="1" smtClean="0"/>
              <a:t>Perceptrons</a:t>
            </a:r>
            <a:r>
              <a:rPr lang="en-US" i="1" dirty="0" smtClean="0"/>
              <a:t>: An introduction to computational geometry</a:t>
            </a:r>
            <a:endParaRPr lang="en-US" i="1" dirty="0" smtClean="0"/>
          </a:p>
          <a:p>
            <a:pPr lvl="2"/>
            <a:r>
              <a:rPr lang="en-US" dirty="0" smtClean="0"/>
              <a:t>There are many things a perceptron can’t in principle learn to do</a:t>
            </a:r>
            <a:endParaRPr lang="en-US" dirty="0"/>
          </a:p>
        </p:txBody>
      </p:sp>
      <p:pic>
        <p:nvPicPr>
          <p:cNvPr id="4" name="Picture 3" descr="Screen Shot 2014-08-27 at 4.37.02 P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661098"/>
            <a:ext cx="5943600" cy="200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129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History Of Neural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3" y="1554484"/>
            <a:ext cx="9220200" cy="5913116"/>
          </a:xfrm>
        </p:spPr>
        <p:txBody>
          <a:bodyPr>
            <a:normAutofit/>
          </a:bodyPr>
          <a:lstStyle/>
          <a:p>
            <a:r>
              <a:rPr lang="en-US" dirty="0" smtClean="0"/>
              <a:t>1970-1985</a:t>
            </a:r>
          </a:p>
          <a:p>
            <a:pPr lvl="2"/>
            <a:r>
              <a:rPr lang="en-US" dirty="0" smtClean="0"/>
              <a:t>Attempts to develop symbolic rule discovery algorithms</a:t>
            </a:r>
          </a:p>
          <a:p>
            <a:r>
              <a:rPr lang="en-US" dirty="0" smtClean="0"/>
              <a:t>1986</a:t>
            </a:r>
          </a:p>
          <a:p>
            <a:pPr lvl="2"/>
            <a:r>
              <a:rPr lang="en-US" dirty="0" err="1" smtClean="0"/>
              <a:t>Rumelhart</a:t>
            </a:r>
            <a:r>
              <a:rPr lang="en-US" dirty="0" smtClean="0"/>
              <a:t>, Hinton, &amp; Williams, </a:t>
            </a:r>
            <a:r>
              <a:rPr lang="en-US" i="1" dirty="0" smtClean="0"/>
              <a:t>Back propagation</a:t>
            </a:r>
          </a:p>
          <a:p>
            <a:pPr lvl="2"/>
            <a:r>
              <a:rPr lang="en-US" dirty="0" smtClean="0"/>
              <a:t>Overcame many of the </a:t>
            </a:r>
            <a:r>
              <a:rPr lang="en-US" dirty="0" err="1" smtClean="0"/>
              <a:t>Minsky</a:t>
            </a:r>
            <a:r>
              <a:rPr lang="en-US" dirty="0" smtClean="0"/>
              <a:t> &amp; </a:t>
            </a:r>
            <a:r>
              <a:rPr lang="en-US" dirty="0" err="1" smtClean="0"/>
              <a:t>Papert</a:t>
            </a:r>
            <a:r>
              <a:rPr lang="en-US" dirty="0" smtClean="0"/>
              <a:t> objections</a:t>
            </a:r>
          </a:p>
          <a:p>
            <a:pPr lvl="2"/>
            <a:r>
              <a:rPr lang="en-US" dirty="0" smtClean="0"/>
              <a:t>Neural nets popular in cog </a:t>
            </a:r>
            <a:r>
              <a:rPr lang="en-US" dirty="0" err="1" smtClean="0"/>
              <a:t>sci</a:t>
            </a:r>
            <a:r>
              <a:rPr lang="en-US" dirty="0" smtClean="0"/>
              <a:t> and AI</a:t>
            </a:r>
          </a:p>
        </p:txBody>
      </p:sp>
      <p:pic>
        <p:nvPicPr>
          <p:cNvPr id="4" name="Picture 3" descr="nn 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761" y="5351397"/>
            <a:ext cx="6876288" cy="23408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01049" y="6251344"/>
            <a:ext cx="869349" cy="7429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circa</a:t>
            </a:r>
            <a:br>
              <a:rPr lang="en-US" sz="2400" dirty="0" smtClean="0">
                <a:solidFill>
                  <a:srgbClr val="7030A0"/>
                </a:solidFill>
              </a:rPr>
            </a:br>
            <a:r>
              <a:rPr lang="en-US" sz="2400" dirty="0" smtClean="0">
                <a:solidFill>
                  <a:srgbClr val="7030A0"/>
                </a:solidFill>
              </a:rPr>
              <a:t>1990</a:t>
            </a:r>
          </a:p>
        </p:txBody>
      </p:sp>
    </p:spTree>
    <p:extLst>
      <p:ext uri="{BB962C8B-B14F-4D97-AF65-F5344CB8AC3E}">
        <p14:creationId xmlns:p14="http://schemas.microsoft.com/office/powerpoint/2010/main" val="3343468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History Of Neural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3" y="1554484"/>
            <a:ext cx="9220200" cy="5913116"/>
          </a:xfrm>
        </p:spPr>
        <p:txBody>
          <a:bodyPr>
            <a:normAutofit/>
          </a:bodyPr>
          <a:lstStyle/>
          <a:p>
            <a:r>
              <a:rPr lang="en-US" dirty="0" smtClean="0"/>
              <a:t>1990-2005</a:t>
            </a:r>
          </a:p>
          <a:p>
            <a:pPr lvl="2"/>
            <a:r>
              <a:rPr lang="en-US" dirty="0" smtClean="0"/>
              <a:t>Bayesian approaches</a:t>
            </a:r>
          </a:p>
          <a:p>
            <a:pPr lvl="3"/>
            <a:r>
              <a:rPr lang="en-US" dirty="0" smtClean="0"/>
              <a:t>take the best ideas from neural networks – statistical computing, statistical learning</a:t>
            </a:r>
          </a:p>
          <a:p>
            <a:pPr lvl="2"/>
            <a:r>
              <a:rPr lang="en-US" dirty="0" smtClean="0"/>
              <a:t>Support-Vector Machines</a:t>
            </a:r>
          </a:p>
          <a:p>
            <a:pPr lvl="3"/>
            <a:r>
              <a:rPr lang="en-US" dirty="0" smtClean="0"/>
              <a:t>convergence proofs (unlike neural nets)</a:t>
            </a:r>
          </a:p>
          <a:p>
            <a:pPr lvl="2"/>
            <a:r>
              <a:rPr lang="en-US" dirty="0" smtClean="0"/>
              <a:t>A few old timers keep playing with neural nets</a:t>
            </a:r>
          </a:p>
          <a:p>
            <a:pPr lvl="3"/>
            <a:r>
              <a:rPr lang="en-US" dirty="0" smtClean="0"/>
              <a:t>Hinton, </a:t>
            </a:r>
            <a:r>
              <a:rPr lang="en-US" dirty="0" err="1" smtClean="0"/>
              <a:t>LeCun</a:t>
            </a:r>
            <a:r>
              <a:rPr lang="en-US" dirty="0" smtClean="0"/>
              <a:t>, </a:t>
            </a:r>
            <a:r>
              <a:rPr lang="en-US" dirty="0" err="1" smtClean="0"/>
              <a:t>Bengio</a:t>
            </a:r>
            <a:r>
              <a:rPr lang="en-US" dirty="0" smtClean="0"/>
              <a:t>, O’Reilly</a:t>
            </a:r>
          </a:p>
          <a:p>
            <a:pPr lvl="2"/>
            <a:r>
              <a:rPr lang="en-US" dirty="0" smtClean="0"/>
              <a:t>Neural nets banished from NIPS!</a:t>
            </a:r>
          </a:p>
        </p:txBody>
      </p:sp>
    </p:spTree>
    <p:extLst>
      <p:ext uri="{BB962C8B-B14F-4D97-AF65-F5344CB8AC3E}">
        <p14:creationId xmlns:p14="http://schemas.microsoft.com/office/powerpoint/2010/main" val="3820408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History Of Neural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3" y="1554484"/>
            <a:ext cx="9220200" cy="5913116"/>
          </a:xfrm>
        </p:spPr>
        <p:txBody>
          <a:bodyPr>
            <a:normAutofit/>
          </a:bodyPr>
          <a:lstStyle/>
          <a:p>
            <a:r>
              <a:rPr lang="en-US" dirty="0" smtClean="0"/>
              <a:t>2005-2010</a:t>
            </a:r>
          </a:p>
          <a:p>
            <a:pPr lvl="2"/>
            <a:r>
              <a:rPr lang="en-US" dirty="0" smtClean="0"/>
              <a:t>Attempts to resurrect neural nets with</a:t>
            </a:r>
          </a:p>
          <a:p>
            <a:pPr lvl="3"/>
            <a:r>
              <a:rPr lang="en-US" dirty="0" smtClean="0"/>
              <a:t>unsupervised </a:t>
            </a:r>
            <a:r>
              <a:rPr lang="en-US" dirty="0" err="1" smtClean="0"/>
              <a:t>pretraining</a:t>
            </a:r>
            <a:endParaRPr lang="en-US" dirty="0" smtClean="0"/>
          </a:p>
          <a:p>
            <a:pPr lvl="3"/>
            <a:r>
              <a:rPr lang="en-US" dirty="0" smtClean="0"/>
              <a:t>probabilistic neural nets</a:t>
            </a:r>
          </a:p>
          <a:p>
            <a:pPr lvl="3"/>
            <a:r>
              <a:rPr lang="en-US" dirty="0" smtClean="0"/>
              <a:t>alternative learning rules</a:t>
            </a:r>
          </a:p>
        </p:txBody>
      </p:sp>
    </p:spTree>
    <p:extLst>
      <p:ext uri="{BB962C8B-B14F-4D97-AF65-F5344CB8AC3E}">
        <p14:creationId xmlns:p14="http://schemas.microsoft.com/office/powerpoint/2010/main" val="3770527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History Of Neural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3" y="1554484"/>
            <a:ext cx="9220200" cy="5913116"/>
          </a:xfrm>
        </p:spPr>
        <p:txBody>
          <a:bodyPr>
            <a:normAutofit/>
          </a:bodyPr>
          <a:lstStyle/>
          <a:p>
            <a:r>
              <a:rPr lang="en-US" dirty="0" smtClean="0"/>
              <a:t>2010-present</a:t>
            </a:r>
          </a:p>
          <a:p>
            <a:pPr lvl="2"/>
            <a:r>
              <a:rPr lang="en-US" dirty="0" smtClean="0"/>
              <a:t>Most of the alternative techniques discarded in favor of 1980’s style neural nets with</a:t>
            </a:r>
          </a:p>
          <a:p>
            <a:pPr lvl="3"/>
            <a:r>
              <a:rPr lang="en-US" dirty="0" smtClean="0"/>
              <a:t>lots more training data</a:t>
            </a:r>
            <a:endParaRPr lang="en-US" dirty="0"/>
          </a:p>
          <a:p>
            <a:pPr lvl="3"/>
            <a:r>
              <a:rPr lang="en-US" dirty="0" smtClean="0"/>
              <a:t>lots more computing cycles</a:t>
            </a:r>
          </a:p>
          <a:p>
            <a:pPr lvl="3"/>
            <a:r>
              <a:rPr lang="en-US" dirty="0" smtClean="0"/>
              <a:t>a few important tricks that improve training and generalization (mostly from Hinton)</a:t>
            </a:r>
          </a:p>
        </p:txBody>
      </p:sp>
    </p:spTree>
    <p:extLst>
      <p:ext uri="{BB962C8B-B14F-4D97-AF65-F5344CB8AC3E}">
        <p14:creationId xmlns:p14="http://schemas.microsoft.com/office/powerpoint/2010/main" val="3606752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ainlike Computers, Learning From Experience - NYTimes.co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05945" cy="81957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75598" y="1919987"/>
            <a:ext cx="1792974" cy="56030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13584" y="4601993"/>
            <a:ext cx="1135550" cy="1822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00797" y="530425"/>
            <a:ext cx="687307" cy="395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7030A0"/>
              </a:solidFill>
            </a:endParaRPr>
          </a:p>
        </p:txBody>
      </p:sp>
      <p:pic>
        <p:nvPicPr>
          <p:cNvPr id="11" name="Picture 10" descr="Brainlike Computers, Learning From Experience - NYTimes.com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2" r="38483" b="6765"/>
          <a:stretch/>
        </p:blipFill>
        <p:spPr>
          <a:xfrm>
            <a:off x="3305355" y="814326"/>
            <a:ext cx="3694689" cy="6865637"/>
          </a:xfrm>
          <a:prstGeom prst="rect">
            <a:avLst/>
          </a:prstGeom>
        </p:spPr>
      </p:pic>
      <p:pic>
        <p:nvPicPr>
          <p:cNvPr id="13" name="Picture 12" descr="Brainlike Computers, Learning From Experience - NYTimes.com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4" r="38607" b="69819"/>
          <a:stretch/>
        </p:blipFill>
        <p:spPr>
          <a:xfrm>
            <a:off x="6520590" y="993592"/>
            <a:ext cx="3537810" cy="19498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-106289"/>
            <a:ext cx="9052560" cy="949960"/>
          </a:xfrm>
        </p:spPr>
        <p:txBody>
          <a:bodyPr/>
          <a:lstStyle/>
          <a:p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4447" y="1919987"/>
            <a:ext cx="2626440" cy="177346"/>
          </a:xfrm>
          <a:prstGeom prst="rect">
            <a:avLst/>
          </a:prstGeom>
          <a:solidFill>
            <a:srgbClr val="FFFF00">
              <a:alpha val="17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954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n 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8300" y="0"/>
            <a:ext cx="6758973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71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sz="2800" dirty="0" smtClean="0">
            <a:solidFill>
              <a:srgbClr val="7030A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rgbClr val="7030A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efault2014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sz="2800" dirty="0" smtClean="0">
            <a:solidFill>
              <a:srgbClr val="7030A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3100" b="1" dirty="0">
            <a:solidFill>
              <a:srgbClr val="0F6FC6"/>
            </a:solidFill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476</TotalTime>
  <Words>485</Words>
  <Application>Microsoft Macintosh PowerPoint</Application>
  <PresentationFormat>Custom</PresentationFormat>
  <Paragraphs>75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Default Theme</vt:lpstr>
      <vt:lpstr>Default2014</vt:lpstr>
      <vt:lpstr>Neural Network Intro Slides </vt:lpstr>
      <vt:lpstr>A Brief History Of Neural Networks</vt:lpstr>
      <vt:lpstr>A Brief History Of Neural Networks</vt:lpstr>
      <vt:lpstr>A Brief History Of Neural Networks</vt:lpstr>
      <vt:lpstr>A Brief History Of Neural Networks</vt:lpstr>
      <vt:lpstr>A Brief History Of Neural Networks</vt:lpstr>
      <vt:lpstr>A Brief History Of Neural Networks</vt:lpstr>
      <vt:lpstr>2013</vt:lpstr>
      <vt:lpstr>PowerPoint Presentation</vt:lpstr>
      <vt:lpstr>PowerPoint Presentation</vt:lpstr>
      <vt:lpstr>PowerPoint Presentation</vt:lpstr>
      <vt:lpstr>Key Features of Cortical Computation</vt:lpstr>
      <vt:lpstr>PowerPoint Presentation</vt:lpstr>
      <vt:lpstr>PowerPoint Presentation</vt:lpstr>
      <vt:lpstr>PowerPoint Presentation</vt:lpstr>
      <vt:lpstr>Modeling Individual Neurons</vt:lpstr>
      <vt:lpstr>Modeling Individual Neurons</vt:lpstr>
      <vt:lpstr>Computation With A Binary Threshold Unit</vt:lpstr>
      <vt:lpstr>Computation With A Binary Threshold Unit</vt:lpstr>
      <vt:lpstr>Feedforward Architectures</vt:lpstr>
      <vt:lpstr>Recurrent Architectures</vt:lpstr>
      <vt:lpstr>Supervised Learning In Neural Networks</vt:lpstr>
    </vt:vector>
  </TitlesOfParts>
  <Company>University of Colorado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Neural Networks: An Application Of Linear Algebra</dc:title>
  <dc:creator>Michael Mozer</dc:creator>
  <cp:lastModifiedBy>Michael Mozer</cp:lastModifiedBy>
  <cp:revision>79</cp:revision>
  <dcterms:created xsi:type="dcterms:W3CDTF">2012-11-12T21:36:52Z</dcterms:created>
  <dcterms:modified xsi:type="dcterms:W3CDTF">2015-01-21T05:05:07Z</dcterms:modified>
</cp:coreProperties>
</file>