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83" r:id="rId2"/>
    <p:sldId id="390" r:id="rId3"/>
    <p:sldId id="320" r:id="rId4"/>
    <p:sldId id="326" r:id="rId5"/>
    <p:sldId id="327" r:id="rId6"/>
    <p:sldId id="391" r:id="rId7"/>
    <p:sldId id="328" r:id="rId8"/>
    <p:sldId id="329" r:id="rId9"/>
    <p:sldId id="330" r:id="rId10"/>
    <p:sldId id="393" r:id="rId11"/>
    <p:sldId id="387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F4"/>
    <a:srgbClr val="4B4CDC"/>
    <a:srgbClr val="FFB043"/>
    <a:srgbClr val="FFEA80"/>
    <a:srgbClr val="B8A0AD"/>
    <a:srgbClr val="F515FF"/>
    <a:srgbClr val="6158BC"/>
    <a:srgbClr val="B1AABC"/>
    <a:srgbClr val="BCAFEB"/>
    <a:srgbClr val="FF3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73436" autoAdjust="0"/>
  </p:normalViewPr>
  <p:slideViewPr>
    <p:cSldViewPr snapToGrid="0" snapToObjects="1">
      <p:cViewPr varScale="1">
        <p:scale>
          <a:sx n="48" d="100"/>
          <a:sy n="48" d="100"/>
        </p:scale>
        <p:origin x="157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mmills2:Documents:PhD_NCAR:SOM_Arctic:NSIDC_sept_sice_extent_20111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Sheet2!$D$1:$D$2</c:f>
              <c:strCache>
                <c:ptCount val="1"/>
                <c:pt idx="0">
                  <c:v>Yr-to-Yr change in Sea Ice Extent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Sheet2!$C$3:$C$34</c:f>
              <c:numCache>
                <c:formatCode>General</c:formatCode>
                <c:ptCount val="3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</c:numCache>
            </c:numRef>
          </c:cat>
          <c:val>
            <c:numRef>
              <c:f>Sheet2!$D$3:$D$34</c:f>
              <c:numCache>
                <c:formatCode>General</c:formatCode>
                <c:ptCount val="32"/>
                <c:pt idx="0">
                  <c:v>0.64999999999999902</c:v>
                </c:pt>
                <c:pt idx="1">
                  <c:v>-0.6</c:v>
                </c:pt>
                <c:pt idx="2">
                  <c:v>0.2</c:v>
                </c:pt>
                <c:pt idx="3">
                  <c:v>6.9999999999999396E-2</c:v>
                </c:pt>
                <c:pt idx="4">
                  <c:v>-0.35</c:v>
                </c:pt>
                <c:pt idx="5">
                  <c:v>-0.24</c:v>
                </c:pt>
                <c:pt idx="6">
                  <c:v>0.61</c:v>
                </c:pt>
                <c:pt idx="7">
                  <c:v>-5.9999999999999602E-2</c:v>
                </c:pt>
                <c:pt idx="8">
                  <c:v>9.9999999999997799E-3</c:v>
                </c:pt>
                <c:pt idx="9">
                  <c:v>-0.45</c:v>
                </c:pt>
                <c:pt idx="10">
                  <c:v>-0.8</c:v>
                </c:pt>
                <c:pt idx="11">
                  <c:v>0.31</c:v>
                </c:pt>
                <c:pt idx="12">
                  <c:v>1</c:v>
                </c:pt>
                <c:pt idx="13">
                  <c:v>-1.05</c:v>
                </c:pt>
                <c:pt idx="14">
                  <c:v>0.68</c:v>
                </c:pt>
                <c:pt idx="15">
                  <c:v>-1.05</c:v>
                </c:pt>
                <c:pt idx="16">
                  <c:v>1.75</c:v>
                </c:pt>
                <c:pt idx="17">
                  <c:v>-1.1399999999999999</c:v>
                </c:pt>
                <c:pt idx="18">
                  <c:v>-0.18000000000000099</c:v>
                </c:pt>
                <c:pt idx="19">
                  <c:v>-0.31999999999999901</c:v>
                </c:pt>
                <c:pt idx="20">
                  <c:v>8.0000000000000099E-2</c:v>
                </c:pt>
                <c:pt idx="21">
                  <c:v>0.43</c:v>
                </c:pt>
                <c:pt idx="22">
                  <c:v>-0.79</c:v>
                </c:pt>
                <c:pt idx="23">
                  <c:v>0.19</c:v>
                </c:pt>
                <c:pt idx="24">
                  <c:v>-0.100000000000001</c:v>
                </c:pt>
                <c:pt idx="25">
                  <c:v>-0.48</c:v>
                </c:pt>
                <c:pt idx="26">
                  <c:v>0.35</c:v>
                </c:pt>
                <c:pt idx="27">
                  <c:v>-1.62</c:v>
                </c:pt>
                <c:pt idx="28">
                  <c:v>0.43000000000000099</c:v>
                </c:pt>
                <c:pt idx="29">
                  <c:v>0.65999999999999903</c:v>
                </c:pt>
                <c:pt idx="30">
                  <c:v>-0.46</c:v>
                </c:pt>
                <c:pt idx="31">
                  <c:v>-0.31999999999999901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102226192"/>
        <c:axId val="-1102224560"/>
      </c:lineChart>
      <c:catAx>
        <c:axId val="-1102226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rgbClr val="262626"/>
                    </a:solidFill>
                  </a:defRPr>
                </a:pPr>
                <a:r>
                  <a:rPr lang="en-US" sz="1400">
                    <a:solidFill>
                      <a:srgbClr val="262626"/>
                    </a:solidFill>
                  </a:rPr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spPr>
          <a:ln w="28575" cmpd="sng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1102224560"/>
        <c:crosses val="autoZero"/>
        <c:auto val="1"/>
        <c:lblAlgn val="ctr"/>
        <c:lblOffset val="100"/>
        <c:noMultiLvlLbl val="0"/>
      </c:catAx>
      <c:valAx>
        <c:axId val="-110222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10222619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9E1586-672C-C348-B795-14280EA31E39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FB094C-CA59-264C-9033-3A59A61F5A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5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http://www.youtube.com/watch?v=cx0ktOh4DjE</a:t>
            </a:r>
          </a:p>
          <a:p>
            <a:endParaRPr lang="en-US" sz="1200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http://www.youtube.com/watch?v=qLeiPQudAJc</a:t>
            </a:r>
            <a:endParaRPr lang="en-US" sz="16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B094C-CA59-264C-9033-3A59A61F5A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4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are going to use models to simulate present and future ice loss</a:t>
            </a:r>
          </a:p>
          <a:p>
            <a:pPr lvl="1"/>
            <a:r>
              <a:rPr lang="en-US" dirty="0" smtClean="0"/>
              <a:t>Models must get synoptic patterns correct</a:t>
            </a:r>
          </a:p>
          <a:p>
            <a:pPr lvl="2"/>
            <a:r>
              <a:rPr lang="en-US" dirty="0" smtClean="0"/>
              <a:t>Atmospheric circulation determines ice motion, temperature advection, upwelling</a:t>
            </a:r>
          </a:p>
          <a:p>
            <a:pPr lvl="1"/>
            <a:r>
              <a:rPr lang="en-US" dirty="0" smtClean="0"/>
              <a:t>They have trouble simulating the observed ice loss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B094C-CA59-264C-9033-3A59A61F5AE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8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B094C-CA59-264C-9033-3A59A61F5A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59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recent years, storms have battered the Alaskan coastline causing more damage than in previous years, according to many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big difference between now and, say, in the 1970s, is that when these fall storms used to occur, there was usually some shore-fast ice to protect the coastline from inundation of water and ice floes and erosion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86% of coastal Alaskan villages are discussing or already starting the process of relocation (NPRB and)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Communities and stakeholders increasingly need information on how sea ice activity and storm activity may affect their area now and in a future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B094C-CA59-264C-9033-3A59A61F5A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0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****explain how ice reacts to SLP</a:t>
            </a:r>
            <a:r>
              <a:rPr lang="en-US" sz="1600" b="1" baseline="0" dirty="0" smtClean="0">
                <a:solidFill>
                  <a:srgbClr val="FF0000"/>
                </a:solidFill>
              </a:rPr>
              <a:t> gradients</a:t>
            </a:r>
          </a:p>
          <a:p>
            <a:pPr marL="0" marR="0" lvl="1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marR="0" lvl="1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****The atmospheric circulation is</a:t>
            </a:r>
            <a:r>
              <a:rPr lang="en-US" sz="1600" b="1" baseline="0" dirty="0" smtClean="0">
                <a:solidFill>
                  <a:srgbClr val="FF0000"/>
                </a:solidFill>
              </a:rPr>
              <a:t> the primary driver of ice motion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lvl="1" defTabSz="465887"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lvl="1" defTabSz="465887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Within one week</a:t>
            </a:r>
            <a:r>
              <a:rPr lang="en-US" sz="1600" b="1" baseline="0" dirty="0" smtClean="0">
                <a:solidFill>
                  <a:srgbClr val="FF0000"/>
                </a:solidFill>
              </a:rPr>
              <a:t>, the ice edge is eroded away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lvl="1" defTabSz="465887"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lvl="1" defTabSz="465887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So </a:t>
            </a:r>
            <a:r>
              <a:rPr lang="en-US" sz="1600" b="1" dirty="0">
                <a:solidFill>
                  <a:srgbClr val="FF0000"/>
                </a:solidFill>
              </a:rPr>
              <a:t>it is important to look at </a:t>
            </a:r>
            <a:r>
              <a:rPr lang="en-US" sz="1600" b="1" dirty="0" smtClean="0">
                <a:solidFill>
                  <a:srgbClr val="FF0000"/>
                </a:solidFill>
              </a:rPr>
              <a:t>what </a:t>
            </a:r>
            <a:r>
              <a:rPr lang="en-US" sz="1600" b="1" dirty="0">
                <a:solidFill>
                  <a:srgbClr val="FF0000"/>
                </a:solidFill>
              </a:rPr>
              <a:t>effect smaller scale atmospheric circulation may have on the </a:t>
            </a:r>
            <a:r>
              <a:rPr lang="en-US" sz="1600" b="1" dirty="0" smtClean="0">
                <a:solidFill>
                  <a:srgbClr val="FF0000"/>
                </a:solidFill>
              </a:rPr>
              <a:t>ice</a:t>
            </a:r>
          </a:p>
          <a:p>
            <a:pPr marL="0" lvl="1" defTabSz="465887"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lvl="1" defTabSz="465887">
              <a:defRPr/>
            </a:pP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70331-C458-A74E-B2F8-E33FB512E0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1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465887"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lvl="1" defTabSz="465887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---IF THE PREVIOUS SLIDE DOESN’T LOAD</a:t>
            </a:r>
          </a:p>
          <a:p>
            <a:pPr marL="0" lvl="1" defTabSz="465887"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70331-C458-A74E-B2F8-E33FB512E0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Discuss how air flows from H to L</a:t>
            </a:r>
          </a:p>
          <a:p>
            <a:endParaRPr lang="en-US" sz="1200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http://www.youtube.com/watch?v=qLeiPQudAJc</a:t>
            </a:r>
            <a:endParaRPr lang="en-US" sz="16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B094C-CA59-264C-9033-3A59A61F5A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err="1" smtClean="0"/>
              <a:t>Yr</a:t>
            </a:r>
            <a:r>
              <a:rPr lang="en-US" sz="1600" b="1" dirty="0" smtClean="0"/>
              <a:t>-to-</a:t>
            </a:r>
            <a:r>
              <a:rPr lang="en-US" sz="1600" b="1" dirty="0" err="1" smtClean="0"/>
              <a:t>yr</a:t>
            </a:r>
            <a:r>
              <a:rPr lang="en-US" sz="1600" b="1" baseline="0" dirty="0" smtClean="0"/>
              <a:t> changes in sea ice extent signal show the loss of multi-year ice </a:t>
            </a:r>
            <a:r>
              <a:rPr lang="en-US" sz="1600" b="1" baseline="0" dirty="0" smtClean="0">
                <a:sym typeface="Wingdings" panose="05000000000000000000" pitchFamily="2" charset="2"/>
              </a:rPr>
              <a:t> ice that’s survived at least one melt season</a:t>
            </a:r>
          </a:p>
          <a:p>
            <a:endParaRPr lang="en-US" sz="1600" b="1" baseline="0" dirty="0" smtClean="0">
              <a:sym typeface="Wingdings" panose="05000000000000000000" pitchFamily="2" charset="2"/>
            </a:endParaRPr>
          </a:p>
          <a:p>
            <a:r>
              <a:rPr lang="en-US" sz="1600" b="1" baseline="0" dirty="0" smtClean="0">
                <a:sym typeface="Wingdings" panose="05000000000000000000" pitchFamily="2" charset="2"/>
              </a:rPr>
              <a:t>MJJ composite of SLP (colors) and SFC wind stress (vectors)  shows that during ice loss years there are fewer cyclones over the Central Arctic Ocean and wind stress conducive to outflow via the TDS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70331-C458-A74E-B2F8-E33FB512E0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You’ll see another</a:t>
            </a:r>
            <a:r>
              <a:rPr lang="en-US" sz="1600" b="1" baseline="0" dirty="0" smtClean="0"/>
              <a:t> way to analyze to synoptic activity</a:t>
            </a:r>
          </a:p>
          <a:p>
            <a:endParaRPr lang="en-US" sz="1600" b="1" baseline="0" dirty="0" smtClean="0"/>
          </a:p>
          <a:p>
            <a:r>
              <a:rPr lang="en-US" sz="1600" b="1" baseline="0" dirty="0" smtClean="0"/>
              <a:t>We’ll concentrate on the whole synoptic picture not just cyclones</a:t>
            </a:r>
          </a:p>
          <a:p>
            <a:endParaRPr lang="en-US" sz="1600" b="1" baseline="0" dirty="0" smtClean="0"/>
          </a:p>
          <a:p>
            <a:r>
              <a:rPr lang="en-US" sz="1600" b="1" baseline="0" dirty="0" smtClean="0"/>
              <a:t>It’s winds associated with strong pressure gradients, not just storms that mechanically moves sea ice</a:t>
            </a:r>
          </a:p>
          <a:p>
            <a:endParaRPr lang="en-US" sz="1600" b="1" baseline="0" dirty="0" smtClean="0"/>
          </a:p>
          <a:p>
            <a:r>
              <a:rPr lang="en-US" sz="1600" b="1" baseline="0" dirty="0" smtClean="0"/>
              <a:t>SOMs offer a way to categorize patterns that may be averaged out of these composites…</a:t>
            </a:r>
          </a:p>
          <a:p>
            <a:endParaRPr lang="en-US" sz="1600" b="1" baseline="0" dirty="0" smtClean="0"/>
          </a:p>
          <a:p>
            <a:r>
              <a:rPr lang="en-US" sz="1600" b="1" baseline="0" dirty="0" smtClean="0"/>
              <a:t>Patterns that may be important to ice loss/gain, esp. since it’s becoming more sensitive to transient—or </a:t>
            </a:r>
            <a:r>
              <a:rPr lang="en-US" sz="1600" b="1" u="sng" baseline="0" dirty="0" smtClean="0"/>
              <a:t>synoptic</a:t>
            </a:r>
            <a:r>
              <a:rPr lang="en-US" sz="1600" b="1" baseline="0" dirty="0" smtClean="0"/>
              <a:t>—forcing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70331-C458-A74E-B2F8-E33FB512E0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6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B094C-CA59-264C-9033-3A59A61F5AE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0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-30218"/>
            <a:ext cx="6686550" cy="1697037"/>
          </a:xfrm>
        </p:spPr>
        <p:txBody>
          <a:bodyPr/>
          <a:lstStyle/>
          <a:p>
            <a:r>
              <a:rPr lang="en-US" dirty="0" smtClean="0"/>
              <a:t>Catrin Mills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156410" y="501748"/>
            <a:ext cx="6686550" cy="8445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catrin.mills@colorado.edu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6411" y="812622"/>
            <a:ext cx="89875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About </a:t>
            </a:r>
            <a:r>
              <a:rPr lang="en-US" sz="2200" b="1" dirty="0" smtClean="0"/>
              <a:t>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Atmospheric Scientist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Postdoc fellow working with John </a:t>
            </a:r>
            <a:r>
              <a:rPr lang="en-US" sz="2200" dirty="0" err="1" smtClean="0"/>
              <a:t>Cassano</a:t>
            </a:r>
            <a:endParaRPr lang="en-US" sz="2200" dirty="0" smtClean="0"/>
          </a:p>
          <a:p>
            <a:r>
              <a:rPr lang="en-US" sz="2200" dirty="0" smtClean="0"/>
              <a:t>In CIRES (Cooperative Institute for Research in Environmental Sciences)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Auditing class to learn more about neural networks and to find out new ways to use them in my research</a:t>
            </a:r>
            <a:endParaRPr lang="en-US" sz="2200" dirty="0"/>
          </a:p>
        </p:txBody>
      </p:sp>
      <p:grpSp>
        <p:nvGrpSpPr>
          <p:cNvPr id="9" name="Group 16"/>
          <p:cNvGrpSpPr>
            <a:grpSpLocks noChangeAspect="1"/>
          </p:cNvGrpSpPr>
          <p:nvPr/>
        </p:nvGrpSpPr>
        <p:grpSpPr bwMode="auto">
          <a:xfrm>
            <a:off x="156411" y="2851524"/>
            <a:ext cx="5341402" cy="3657600"/>
            <a:chOff x="2659660" y="2747592"/>
            <a:chExt cx="5237868" cy="3587187"/>
          </a:xfrm>
        </p:grpSpPr>
        <p:pic>
          <p:nvPicPr>
            <p:cNvPr id="10" name="Picture 8" descr="icemi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660" y="2829150"/>
              <a:ext cx="3650872" cy="35056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4723535" y="2747592"/>
              <a:ext cx="3173993" cy="27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40315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750" dirty="0">
                  <a:solidFill>
                    <a:schemeClr val="tx1"/>
                  </a:solidFill>
                </a:rPr>
                <a:t>From John from D. </a:t>
              </a:r>
              <a:r>
                <a:rPr lang="en-US" sz="750" dirty="0" err="1">
                  <a:solidFill>
                    <a:schemeClr val="tx1"/>
                  </a:solidFill>
                </a:rPr>
                <a:t>Perovich</a:t>
              </a:r>
              <a:endParaRPr lang="en-US" sz="75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00047" y="2925998"/>
            <a:ext cx="31794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315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i="1" dirty="0">
                <a:solidFill>
                  <a:schemeClr val="tx1"/>
                </a:solidFill>
              </a:rPr>
              <a:t>How daily weather in the Arctic affects sea </a:t>
            </a:r>
            <a:r>
              <a:rPr lang="en-US" sz="1800" b="1" i="1" dirty="0" smtClean="0">
                <a:solidFill>
                  <a:schemeClr val="tx1"/>
                </a:solidFill>
              </a:rPr>
              <a:t>ice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 b="1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i="1" dirty="0">
                <a:solidFill>
                  <a:schemeClr val="tx1"/>
                </a:solidFill>
              </a:rPr>
              <a:t>How sea ice </a:t>
            </a:r>
            <a:r>
              <a:rPr lang="en-US" sz="1800" b="1" i="1" dirty="0" smtClean="0">
                <a:solidFill>
                  <a:schemeClr val="tx1"/>
                </a:solidFill>
              </a:rPr>
              <a:t>changes affect United States weather</a:t>
            </a:r>
            <a:endParaRPr lang="en-US" sz="1800" b="1" i="1" dirty="0">
              <a:solidFill>
                <a:schemeClr val="tx1"/>
              </a:solidFill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04" y="3459231"/>
            <a:ext cx="3735807" cy="304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650204" y="2947606"/>
            <a:ext cx="3486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315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15968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i="1" dirty="0">
                <a:solidFill>
                  <a:schemeClr val="tx1"/>
                </a:solidFill>
              </a:rPr>
              <a:t>Extreme bird migration</a:t>
            </a:r>
          </a:p>
        </p:txBody>
      </p:sp>
    </p:spTree>
    <p:extLst>
      <p:ext uri="{BB962C8B-B14F-4D97-AF65-F5344CB8AC3E}">
        <p14:creationId xmlns:p14="http://schemas.microsoft.com/office/powerpoint/2010/main" val="3167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 Goals Using SOMs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2" y="1275785"/>
            <a:ext cx="4097589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Compare the real world data to global climate model outpu</a:t>
            </a:r>
            <a:r>
              <a:rPr lang="en-US" sz="1800" b="1" dirty="0" smtClean="0"/>
              <a:t>t</a:t>
            </a:r>
          </a:p>
          <a:p>
            <a:pPr lvl="1"/>
            <a:r>
              <a:rPr lang="en-US" b="1" dirty="0" smtClean="0"/>
              <a:t>If </a:t>
            </a:r>
            <a:r>
              <a:rPr lang="en-US" b="1" dirty="0"/>
              <a:t>we are going to use models to simulate present and future ice loss</a:t>
            </a:r>
          </a:p>
          <a:p>
            <a:pPr lvl="2"/>
            <a:r>
              <a:rPr lang="en-US" b="1" dirty="0"/>
              <a:t>Models must </a:t>
            </a:r>
            <a:r>
              <a:rPr lang="en-US" b="1" dirty="0" smtClean="0"/>
              <a:t>get daily weather </a:t>
            </a:r>
            <a:r>
              <a:rPr lang="en-US" b="1" dirty="0"/>
              <a:t>patterns </a:t>
            </a:r>
            <a:r>
              <a:rPr lang="en-US" b="1" dirty="0" smtClean="0"/>
              <a:t>correct</a:t>
            </a:r>
          </a:p>
          <a:p>
            <a:r>
              <a:rPr lang="en-US" b="1" dirty="0" smtClean="0"/>
              <a:t>Some studies show that the loss of Arctic ice </a:t>
            </a:r>
            <a:r>
              <a:rPr lang="en-US" b="1" dirty="0" smtClean="0"/>
              <a:t>may impact </a:t>
            </a:r>
            <a:r>
              <a:rPr lang="en-US" b="1" dirty="0" smtClean="0"/>
              <a:t>U.S. weather</a:t>
            </a:r>
          </a:p>
          <a:p>
            <a:pPr lvl="1"/>
            <a:r>
              <a:rPr lang="en-US" b="1" dirty="0" smtClean="0"/>
              <a:t>More persistent weather patterns</a:t>
            </a:r>
          </a:p>
          <a:p>
            <a:pPr lvl="2"/>
            <a:r>
              <a:rPr lang="en-US" b="1" dirty="0" smtClean="0"/>
              <a:t>Can NNs ID weather that will last longer?</a:t>
            </a:r>
          </a:p>
        </p:txBody>
      </p:sp>
      <p:pic>
        <p:nvPicPr>
          <p:cNvPr id="7" name="Picture 6" descr="SOM_plot_ML_SOM_outSLP_2D_ERA_regrid__SpAnoms_50lat_yrs1979to20106x50.0514020120823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24503" b="18324"/>
          <a:stretch/>
        </p:blipFill>
        <p:spPr>
          <a:xfrm>
            <a:off x="4112791" y="2762489"/>
            <a:ext cx="5219154" cy="40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Questions?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Suggestions?</a:t>
            </a:r>
            <a:endParaRPr lang="en-US" dirty="0"/>
          </a:p>
        </p:txBody>
      </p:sp>
      <p:grpSp>
        <p:nvGrpSpPr>
          <p:cNvPr id="3" name="Group 16"/>
          <p:cNvGrpSpPr>
            <a:grpSpLocks noChangeAspect="1"/>
          </p:cNvGrpSpPr>
          <p:nvPr/>
        </p:nvGrpSpPr>
        <p:grpSpPr bwMode="auto">
          <a:xfrm>
            <a:off x="4276630" y="2131547"/>
            <a:ext cx="6761747" cy="4630201"/>
            <a:chOff x="2659660" y="2747592"/>
            <a:chExt cx="5237868" cy="3587187"/>
          </a:xfrm>
        </p:grpSpPr>
        <p:pic>
          <p:nvPicPr>
            <p:cNvPr id="4" name="Picture 8" descr="icemin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660" y="2829150"/>
              <a:ext cx="3650872" cy="35056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5"/>
            <p:cNvSpPr txBox="1">
              <a:spLocks noChangeArrowheads="1"/>
            </p:cNvSpPr>
            <p:nvPr/>
          </p:nvSpPr>
          <p:spPr bwMode="auto">
            <a:xfrm>
              <a:off x="4723535" y="2747592"/>
              <a:ext cx="3173993" cy="27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403152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215968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750" dirty="0">
                  <a:solidFill>
                    <a:schemeClr val="tx1"/>
                  </a:solidFill>
                </a:rPr>
                <a:t>From John from D. </a:t>
              </a:r>
              <a:r>
                <a:rPr lang="en-US" sz="750" dirty="0" err="1">
                  <a:solidFill>
                    <a:schemeClr val="tx1"/>
                  </a:solidFill>
                </a:rPr>
                <a:t>Perovich</a:t>
              </a:r>
              <a:endParaRPr lang="en-US" sz="7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7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Climate Change in the Arctic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64227"/>
            <a:ext cx="7556313" cy="4144963"/>
          </a:xfrm>
        </p:spPr>
        <p:txBody>
          <a:bodyPr/>
          <a:lstStyle/>
          <a:p>
            <a:r>
              <a:rPr lang="en-US" b="1" dirty="0" smtClean="0"/>
              <a:t>The Arctic (North Pole) has experienced a rapid reduction of sea ice in recent decades, especially during summer </a:t>
            </a:r>
            <a:r>
              <a:rPr lang="en-US" b="1" dirty="0" smtClean="0"/>
              <a:t>months</a:t>
            </a:r>
            <a:endParaRPr lang="en-US" b="1" dirty="0" smtClean="0"/>
          </a:p>
          <a:p>
            <a:r>
              <a:rPr lang="en-US" b="1" dirty="0" smtClean="0"/>
              <a:t>Sea ice minimum occurs in </a:t>
            </a:r>
            <a:r>
              <a:rPr lang="en-US" b="1" u="sng" dirty="0" smtClean="0"/>
              <a:t>September</a:t>
            </a:r>
            <a:endParaRPr lang="en-US" b="1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0189" y="6070917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Huge implications for native communities, native flora and fauna, stakeholders, oil industries, and even weather where we live</a:t>
            </a:r>
          </a:p>
        </p:txBody>
      </p:sp>
      <p:pic>
        <p:nvPicPr>
          <p:cNvPr id="10" name="Picture 2" descr="September 2012 sea ice extent from the Sea Ice Ind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76" y="2873802"/>
            <a:ext cx="3025586" cy="265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59451" y="2801534"/>
            <a:ext cx="283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September Arctic Ice Extent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57877" y="2490537"/>
            <a:ext cx="283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2012 Sep Arctic Ice Extent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08928" y="5460608"/>
            <a:ext cx="283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A00F4"/>
                </a:solidFill>
              </a:rPr>
              <a:t>1979 – 2000 median</a:t>
            </a:r>
            <a:endParaRPr lang="en-US" b="1" dirty="0">
              <a:solidFill>
                <a:srgbClr val="EA00F4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387388" y="4107056"/>
            <a:ext cx="144380" cy="1353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ice extent trend 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7" y="2490537"/>
            <a:ext cx="4762205" cy="36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64227"/>
            <a:ext cx="7556313" cy="4144963"/>
          </a:xfrm>
        </p:spPr>
        <p:txBody>
          <a:bodyPr/>
          <a:lstStyle/>
          <a:p>
            <a:r>
              <a:rPr lang="en-US" b="1" dirty="0" smtClean="0"/>
              <a:t>Coastal inundation due to strong winds</a:t>
            </a:r>
          </a:p>
          <a:p>
            <a:pPr lvl="1"/>
            <a:r>
              <a:rPr lang="en-US" b="1" dirty="0" smtClean="0"/>
              <a:t>http</a:t>
            </a:r>
            <a:r>
              <a:rPr lang="en-US" b="1" dirty="0"/>
              <a:t>://www.youtube.com/watch?v=cx0ktOh4DjE</a:t>
            </a:r>
          </a:p>
        </p:txBody>
      </p:sp>
      <p:pic>
        <p:nvPicPr>
          <p:cNvPr id="3074" name="Picture 2" descr="http://icons.wxug.com/hurricane/2011/bering_amo_2011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1" y="2714481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7432" y="6445161"/>
            <a:ext cx="2601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taken from NASA.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742912" y="2680938"/>
            <a:ext cx="34945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MODIS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image acquired 8 Nov 2011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12925"/>
            <a:ext cx="7556313" cy="4525963"/>
          </a:xfrm>
        </p:spPr>
        <p:txBody>
          <a:bodyPr/>
          <a:lstStyle/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b="1" dirty="0" smtClean="0"/>
              <a:t>The atmosphere is the primary “mover” of sea ice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b="1" dirty="0"/>
              <a:t>S</a:t>
            </a:r>
            <a:r>
              <a:rPr lang="en-US" b="1" dirty="0" smtClean="0"/>
              <a:t>ea ice is also </a:t>
            </a:r>
            <a:r>
              <a:rPr lang="en-US" b="1" u="sng" dirty="0" smtClean="0"/>
              <a:t>thinner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more </a:t>
            </a:r>
            <a:r>
              <a:rPr lang="en-US" b="1" dirty="0"/>
              <a:t>mobile</a:t>
            </a:r>
          </a:p>
          <a:p>
            <a:pPr lvl="1"/>
            <a:r>
              <a:rPr lang="en-US" b="1" dirty="0"/>
              <a:t>Sea ice is becoming more sensitive to </a:t>
            </a:r>
            <a:r>
              <a:rPr lang="en-US" b="1" dirty="0" smtClean="0"/>
              <a:t>day-to-day weather</a:t>
            </a:r>
          </a:p>
          <a:p>
            <a:pPr lvl="2"/>
            <a:r>
              <a:rPr lang="en-US" b="1" dirty="0" smtClean="0"/>
              <a:t>Like storms!</a:t>
            </a:r>
            <a:endParaRPr lang="en-US" b="1" dirty="0"/>
          </a:p>
          <a:p>
            <a:pPr lvl="1"/>
            <a:r>
              <a:rPr lang="en-US" b="1" dirty="0"/>
              <a:t>What role </a:t>
            </a:r>
            <a:r>
              <a:rPr lang="en-US" b="1" dirty="0" smtClean="0"/>
              <a:t>is daily weather playing </a:t>
            </a:r>
            <a:r>
              <a:rPr lang="en-US" b="1" dirty="0"/>
              <a:t>in determining year-to-year changes of sea ice?</a:t>
            </a:r>
          </a:p>
        </p:txBody>
      </p:sp>
      <p:pic>
        <p:nvPicPr>
          <p:cNvPr id="6" name="SeaIce_2007_stor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965" y="3616361"/>
            <a:ext cx="4152591" cy="31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Motivations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208" y="3470274"/>
            <a:ext cx="4243330" cy="3209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72" y="3470274"/>
            <a:ext cx="4232761" cy="320954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8473" y="1207292"/>
            <a:ext cx="7556313" cy="4525963"/>
          </a:xfrm>
        </p:spPr>
        <p:txBody>
          <a:bodyPr/>
          <a:lstStyle/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b="1" dirty="0" smtClean="0"/>
              <a:t>The atmosphere is the primary “mover” of sea ice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b="1" dirty="0"/>
              <a:t>Sea ice is also </a:t>
            </a:r>
            <a:r>
              <a:rPr lang="en-US" b="1" u="sng" dirty="0"/>
              <a:t>thinner</a:t>
            </a:r>
            <a:r>
              <a:rPr lang="en-US" b="1" dirty="0"/>
              <a:t>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/>
              <a:t>more mobile</a:t>
            </a:r>
          </a:p>
          <a:p>
            <a:pPr lvl="1"/>
            <a:r>
              <a:rPr lang="en-US" b="1" dirty="0" smtClean="0"/>
              <a:t>Sea </a:t>
            </a:r>
            <a:r>
              <a:rPr lang="en-US" b="1" dirty="0"/>
              <a:t>ice is becoming more sensitive to </a:t>
            </a:r>
            <a:r>
              <a:rPr lang="en-US" b="1" dirty="0" smtClean="0"/>
              <a:t>day-to-day weather</a:t>
            </a:r>
          </a:p>
          <a:p>
            <a:pPr lvl="2"/>
            <a:r>
              <a:rPr lang="en-US" b="1" dirty="0" smtClean="0"/>
              <a:t>Like storms!</a:t>
            </a:r>
            <a:endParaRPr lang="en-US" b="1" dirty="0"/>
          </a:p>
          <a:p>
            <a:pPr lvl="1"/>
            <a:r>
              <a:rPr lang="en-US" b="1" dirty="0"/>
              <a:t>What role </a:t>
            </a:r>
            <a:r>
              <a:rPr lang="en-US" b="1" dirty="0" smtClean="0"/>
              <a:t>is daily weather playing </a:t>
            </a:r>
            <a:r>
              <a:rPr lang="en-US" b="1" dirty="0"/>
              <a:t>in determining year-to-year changes of sea ice?</a:t>
            </a:r>
          </a:p>
        </p:txBody>
      </p:sp>
    </p:spTree>
    <p:extLst>
      <p:ext uri="{BB962C8B-B14F-4D97-AF65-F5344CB8AC3E}">
        <p14:creationId xmlns:p14="http://schemas.microsoft.com/office/powerpoint/2010/main" val="30074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84164"/>
            <a:ext cx="7556313" cy="1116106"/>
          </a:xfrm>
        </p:spPr>
        <p:txBody>
          <a:bodyPr/>
          <a:lstStyle/>
          <a:p>
            <a:r>
              <a:rPr lang="en-US" b="1" dirty="0"/>
              <a:t>Background</a:t>
            </a:r>
            <a:endParaRPr lang="en-US" sz="1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21" y="1300270"/>
            <a:ext cx="6705600" cy="555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2521" y="965913"/>
            <a:ext cx="547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Sea Level Pressure, an important variable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0455" y="1984543"/>
            <a:ext cx="2363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You’ve probably seen something like this on the Weather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Pressure gradients </a:t>
            </a:r>
            <a:r>
              <a:rPr lang="en-US" dirty="0" smtClean="0">
                <a:sym typeface="Wingdings" panose="05000000000000000000" pitchFamily="2" charset="2"/>
              </a:rPr>
              <a:t> why the wind blows!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flows into and CCW</a:t>
            </a:r>
            <a:r>
              <a:rPr lang="en-US" dirty="0"/>
              <a:t> </a:t>
            </a:r>
            <a:r>
              <a:rPr lang="en-US" dirty="0" smtClean="0"/>
              <a:t>around </a:t>
            </a:r>
            <a:r>
              <a:rPr lang="en-US" b="1" dirty="0" smtClean="0"/>
              <a:t>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flows out of and CW around </a:t>
            </a:r>
            <a:r>
              <a:rPr lang="en-US" b="1" dirty="0" smtClean="0"/>
              <a:t>Highs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 the Arctic…</a:t>
            </a:r>
          </a:p>
        </p:txBody>
      </p:sp>
    </p:spTree>
    <p:extLst>
      <p:ext uri="{BB962C8B-B14F-4D97-AF65-F5344CB8AC3E}">
        <p14:creationId xmlns:p14="http://schemas.microsoft.com/office/powerpoint/2010/main" val="30658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84094"/>
            <a:ext cx="7635687" cy="1116106"/>
          </a:xfrm>
        </p:spPr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3338"/>
            <a:ext cx="5661830" cy="379476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1636" y="1209363"/>
            <a:ext cx="7556313" cy="4144963"/>
          </a:xfrm>
        </p:spPr>
        <p:txBody>
          <a:bodyPr/>
          <a:lstStyle/>
          <a:p>
            <a:r>
              <a:rPr lang="en-US" b="1" dirty="0" smtClean="0"/>
              <a:t>Scientists have been evaluating the relationships between Arctic weather and sea ice variability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6292" y="2130718"/>
            <a:ext cx="547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May-June-July SLP (colors) and surface wind stress (vectors)</a:t>
            </a:r>
            <a:endParaRPr lang="en-US" sz="16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2607" y="2213338"/>
            <a:ext cx="3600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Yr</a:t>
            </a:r>
            <a:r>
              <a:rPr lang="en-US" sz="16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-to-</a:t>
            </a:r>
            <a:r>
              <a:rPr lang="en-US" sz="16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yr</a:t>
            </a:r>
            <a:r>
              <a:rPr lang="en-US" sz="16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change in Sep ice extent</a:t>
            </a:r>
            <a:endParaRPr lang="en-US" sz="16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5" name="Chart 14"/>
          <p:cNvGraphicFramePr>
            <a:graphicFrameLocks noGrp="1"/>
          </p:cNvGraphicFramePr>
          <p:nvPr>
            <p:extLst/>
          </p:nvPr>
        </p:nvGraphicFramePr>
        <p:xfrm>
          <a:off x="5811661" y="2469272"/>
          <a:ext cx="3301393" cy="247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4484924" y="2773049"/>
            <a:ext cx="2653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Δ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Ice Extent (10</a:t>
            </a:r>
            <a:r>
              <a:rPr lang="en-US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km</a:t>
            </a:r>
            <a:r>
              <a:rPr lang="en-US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9125" y="6068976"/>
            <a:ext cx="5333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Ice loss years</a:t>
            </a:r>
            <a:r>
              <a:rPr lang="en-US" sz="1400" dirty="0" smtClean="0"/>
              <a:t>:  2007, 1997, 1993, 1995, 1990, 2002</a:t>
            </a:r>
          </a:p>
          <a:p>
            <a:endParaRPr lang="en-US" sz="1400" dirty="0"/>
          </a:p>
          <a:p>
            <a:r>
              <a:rPr lang="en-US" sz="1400" b="1" dirty="0" smtClean="0"/>
              <a:t>Ice gain years</a:t>
            </a:r>
            <a:r>
              <a:rPr lang="en-US" sz="1400" dirty="0" smtClean="0"/>
              <a:t>:  1996, 1992, 1994, 2009, 1980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 rot="19913036">
            <a:off x="239778" y="4352354"/>
            <a:ext cx="133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8452" y="5869598"/>
            <a:ext cx="3084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Screen et al. (2011)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8185" y="3276340"/>
            <a:ext cx="484428" cy="92333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3911" y="2829218"/>
            <a:ext cx="628698" cy="92333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2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3338"/>
            <a:ext cx="5661830" cy="379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14" y="484094"/>
            <a:ext cx="7556313" cy="1116106"/>
          </a:xfrm>
        </p:spPr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2514" y="5746344"/>
            <a:ext cx="3084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Screen et al. (2011)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9779" y="1209363"/>
            <a:ext cx="7556313" cy="4144963"/>
          </a:xfrm>
        </p:spPr>
        <p:txBody>
          <a:bodyPr/>
          <a:lstStyle/>
          <a:p>
            <a:r>
              <a:rPr lang="en-US" b="1" dirty="0"/>
              <a:t>Scientists have been evaluating the relationships between Arctic weather and sea ice variability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8343" y="1799013"/>
            <a:ext cx="25486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Certain weather patterns favor year-to-year ice loss or ice gain</a:t>
            </a:r>
          </a:p>
          <a:p>
            <a:endParaRPr lang="en-US" dirty="0"/>
          </a:p>
          <a:p>
            <a:r>
              <a:rPr lang="en-US" dirty="0" smtClean="0"/>
              <a:t>This could have predictive power, but…</a:t>
            </a:r>
          </a:p>
          <a:p>
            <a:endParaRPr lang="en-US" dirty="0"/>
          </a:p>
          <a:p>
            <a:r>
              <a:rPr lang="en-US" dirty="0" smtClean="0"/>
              <a:t>I can’t look at ~12,000 days of weather maps!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Self-organizing maps (SOMs)</a:t>
            </a:r>
            <a:r>
              <a:rPr lang="en-US" dirty="0" smtClean="0"/>
              <a:t> will offer an efficient way to make sense of a large amount of data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7169727" y="4426528"/>
            <a:ext cx="426027" cy="5559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6292" y="2130718"/>
            <a:ext cx="547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May-June-July SLP (colors) and surface wind stress (vectors)</a:t>
            </a:r>
            <a:endParaRPr lang="en-US" sz="16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913036">
            <a:off x="239778" y="4352354"/>
            <a:ext cx="133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38185" y="3276340"/>
            <a:ext cx="484428" cy="92333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3911" y="2829218"/>
            <a:ext cx="628698" cy="92333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25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 Goals Using SOMs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41" y="1275785"/>
            <a:ext cx="4097589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Objectively categorize observed daily weather patterns over the Arctic</a:t>
            </a:r>
          </a:p>
          <a:p>
            <a:pPr lvl="1"/>
            <a:r>
              <a:rPr lang="en-US" sz="2000" b="1" dirty="0" smtClean="0"/>
              <a:t>Are there trends in time series? </a:t>
            </a:r>
          </a:p>
          <a:p>
            <a:r>
              <a:rPr lang="en-US" b="1" dirty="0" smtClean="0"/>
              <a:t>Determine relationships between weather pattern occurrences and how much Arctic sea ice exists in September</a:t>
            </a:r>
          </a:p>
          <a:p>
            <a:pPr lvl="1"/>
            <a:r>
              <a:rPr lang="en-US" sz="1800" b="1" dirty="0" smtClean="0"/>
              <a:t>Do sea ice metrics correlate to any of the weather patterns?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3779" y="4296920"/>
            <a:ext cx="283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September Arctic Ice Extent</a:t>
            </a:r>
            <a:endParaRPr lang="en-US" b="1" dirty="0"/>
          </a:p>
        </p:txBody>
      </p:sp>
      <p:pic>
        <p:nvPicPr>
          <p:cNvPr id="7" name="Picture 2" descr="ice extent trend 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30" y="3184298"/>
            <a:ext cx="4762205" cy="36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7509</TotalTime>
  <Words>934</Words>
  <Application>Microsoft Office PowerPoint</Application>
  <PresentationFormat>On-screen Show (4:3)</PresentationFormat>
  <Paragraphs>139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MS PGothic</vt:lpstr>
      <vt:lpstr>Arial</vt:lpstr>
      <vt:lpstr>Calibri</vt:lpstr>
      <vt:lpstr>Wingdings</vt:lpstr>
      <vt:lpstr>Advantage</vt:lpstr>
      <vt:lpstr>Catrin Mills </vt:lpstr>
      <vt:lpstr>Climate Change in the Arctic</vt:lpstr>
      <vt:lpstr>Motivations</vt:lpstr>
      <vt:lpstr>Motivations</vt:lpstr>
      <vt:lpstr>Motivations</vt:lpstr>
      <vt:lpstr>Background</vt:lpstr>
      <vt:lpstr>Background</vt:lpstr>
      <vt:lpstr>Background</vt:lpstr>
      <vt:lpstr>Research Goals Using SOMs</vt:lpstr>
      <vt:lpstr>Research Goals Using SOMs</vt:lpstr>
      <vt:lpstr>THANKS!   Questions?  Suggestions?</vt:lpstr>
    </vt:vector>
  </TitlesOfParts>
  <Company>UIUC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</dc:title>
  <dc:creator>Catrin Mills</dc:creator>
  <cp:lastModifiedBy>CM</cp:lastModifiedBy>
  <cp:revision>743</cp:revision>
  <cp:lastPrinted>2013-11-15T20:34:16Z</cp:lastPrinted>
  <dcterms:created xsi:type="dcterms:W3CDTF">2012-04-23T20:25:57Z</dcterms:created>
  <dcterms:modified xsi:type="dcterms:W3CDTF">2015-01-28T15:56:40Z</dcterms:modified>
</cp:coreProperties>
</file>