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handoutMasterIdLst>
    <p:handoutMasterId r:id="rId50"/>
  </p:handoutMasterIdLst>
  <p:sldIdLst>
    <p:sldId id="656" r:id="rId3"/>
    <p:sldId id="644" r:id="rId4"/>
    <p:sldId id="625" r:id="rId5"/>
    <p:sldId id="601" r:id="rId6"/>
    <p:sldId id="602" r:id="rId7"/>
    <p:sldId id="629" r:id="rId8"/>
    <p:sldId id="646" r:id="rId9"/>
    <p:sldId id="620" r:id="rId10"/>
    <p:sldId id="642" r:id="rId11"/>
    <p:sldId id="630" r:id="rId12"/>
    <p:sldId id="631" r:id="rId13"/>
    <p:sldId id="628" r:id="rId14"/>
    <p:sldId id="638" r:id="rId15"/>
    <p:sldId id="654" r:id="rId16"/>
    <p:sldId id="635" r:id="rId17"/>
    <p:sldId id="658" r:id="rId18"/>
    <p:sldId id="657" r:id="rId19"/>
    <p:sldId id="652" r:id="rId20"/>
    <p:sldId id="653" r:id="rId21"/>
    <p:sldId id="651" r:id="rId22"/>
    <p:sldId id="526" r:id="rId23"/>
    <p:sldId id="636" r:id="rId24"/>
    <p:sldId id="650" r:id="rId25"/>
    <p:sldId id="648" r:id="rId26"/>
    <p:sldId id="655" r:id="rId27"/>
    <p:sldId id="610" r:id="rId28"/>
    <p:sldId id="592" r:id="rId29"/>
    <p:sldId id="632" r:id="rId30"/>
    <p:sldId id="659" r:id="rId31"/>
    <p:sldId id="647" r:id="rId32"/>
    <p:sldId id="639" r:id="rId33"/>
    <p:sldId id="619" r:id="rId34"/>
    <p:sldId id="574" r:id="rId35"/>
    <p:sldId id="575" r:id="rId36"/>
    <p:sldId id="617" r:id="rId37"/>
    <p:sldId id="641" r:id="rId38"/>
    <p:sldId id="583" r:id="rId39"/>
    <p:sldId id="521" r:id="rId40"/>
    <p:sldId id="612" r:id="rId41"/>
    <p:sldId id="661" r:id="rId42"/>
    <p:sldId id="643" r:id="rId43"/>
    <p:sldId id="660" r:id="rId44"/>
    <p:sldId id="615" r:id="rId45"/>
    <p:sldId id="614" r:id="rId46"/>
    <p:sldId id="496" r:id="rId47"/>
    <p:sldId id="621" r:id="rId48"/>
  </p:sldIdLst>
  <p:sldSz cx="9144000" cy="5143500" type="screen16x9"/>
  <p:notesSz cx="6985000" cy="9271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2" autoAdjust="0"/>
    <p:restoredTop sz="91607" autoAdjust="0"/>
  </p:normalViewPr>
  <p:slideViewPr>
    <p:cSldViewPr>
      <p:cViewPr>
        <p:scale>
          <a:sx n="90" d="100"/>
          <a:sy n="90" d="100"/>
        </p:scale>
        <p:origin x="-1110" y="-47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6680960"/>
        <c:axId val="116683136"/>
      </c:scatterChart>
      <c:valAx>
        <c:axId val="116680960"/>
        <c:scaling>
          <c:orientation val="minMax"/>
          <c:max val="100"/>
          <c:min val="0"/>
        </c:scaling>
        <c:delete val="0"/>
        <c:axPos val="b"/>
        <c:numFmt formatCode="General" sourceLinked="1"/>
        <c:majorTickMark val="out"/>
        <c:minorTickMark val="none"/>
        <c:tickLblPos val="nextTo"/>
        <c:crossAx val="116683136"/>
        <c:crosses val="autoZero"/>
        <c:crossBetween val="midCat"/>
        <c:majorUnit val="10"/>
      </c:valAx>
      <c:valAx>
        <c:axId val="116683136"/>
        <c:scaling>
          <c:orientation val="minMax"/>
          <c:max val="100"/>
          <c:min val="0"/>
        </c:scaling>
        <c:delete val="0"/>
        <c:axPos val="l"/>
        <c:numFmt formatCode="General" sourceLinked="1"/>
        <c:majorTickMark val="out"/>
        <c:minorTickMark val="none"/>
        <c:tickLblPos val="nextTo"/>
        <c:crossAx val="116680960"/>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85475072"/>
        <c:axId val="185476608"/>
      </c:barChart>
      <c:catAx>
        <c:axId val="185475072"/>
        <c:scaling>
          <c:orientation val="minMax"/>
        </c:scaling>
        <c:delete val="0"/>
        <c:axPos val="b"/>
        <c:majorTickMark val="out"/>
        <c:minorTickMark val="out"/>
        <c:tickLblPos val="nextTo"/>
        <c:crossAx val="185476608"/>
        <c:crosses val="autoZero"/>
        <c:auto val="1"/>
        <c:lblAlgn val="ctr"/>
        <c:lblOffset val="100"/>
        <c:noMultiLvlLbl val="0"/>
      </c:catAx>
      <c:valAx>
        <c:axId val="185476608"/>
        <c:scaling>
          <c:orientation val="minMax"/>
        </c:scaling>
        <c:delete val="0"/>
        <c:axPos val="l"/>
        <c:majorGridlines/>
        <c:numFmt formatCode="0%" sourceLinked="1"/>
        <c:majorTickMark val="out"/>
        <c:minorTickMark val="none"/>
        <c:tickLblPos val="nextTo"/>
        <c:crossAx val="1854750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12/8/2012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12/8/2012</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the accelerated playback—the student is watching the video at 1.5x speed. </a:t>
            </a:r>
          </a:p>
          <a:p>
            <a:endParaRPr lang="en-US" baseline="0" dirty="0" smtClean="0"/>
          </a:p>
          <a:p>
            <a:r>
              <a:rPr lang="en-US" baseline="0" dirty="0" smtClean="0"/>
              <a:t>We also have </a:t>
            </a:r>
            <a:r>
              <a:rPr lang="en-US" baseline="0" dirty="0" err="1" smtClean="0"/>
              <a:t>english</a:t>
            </a:r>
            <a:r>
              <a:rPr lang="en-US" baseline="0" dirty="0" smtClean="0"/>
              <a:t> captioning, which is useful for non-native speakers of </a:t>
            </a:r>
            <a:r>
              <a:rPr lang="en-US" baseline="0" dirty="0" err="1" smtClean="0"/>
              <a:t>english</a:t>
            </a:r>
            <a:r>
              <a:rPr lang="en-US" baseline="0" dirty="0" smtClean="0"/>
              <a:t>.</a:t>
            </a:r>
          </a:p>
          <a:p>
            <a:endParaRPr lang="en-US" baseline="0" dirty="0" smtClean="0"/>
          </a:p>
          <a:p>
            <a:r>
              <a:rPr lang="en-US" baseline="0" dirty="0" smtClean="0"/>
              <a:t>And also crowd-sourced foreign language captioning.  Only some of the courses have Chinese captions, since the captions are written by student volunteers.  </a:t>
            </a:r>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a:t>
            </a:r>
            <a:r>
              <a:rPr lang="en-US" baseline="0" dirty="0" smtClean="0"/>
              <a:t> that posting online hour long lectures, we also encourage our instructors to take their content, and break it up into 10 minute chunks.  This enables the student to watch the content in bite sized pieces. </a:t>
            </a:r>
          </a:p>
          <a:p>
            <a:endParaRPr lang="en-US" baseline="0" dirty="0" smtClean="0"/>
          </a:p>
          <a:p>
            <a:r>
              <a:rPr lang="en-US" baseline="0" dirty="0" smtClean="0"/>
              <a:t>The instructor can also post optional prerequisite material, for students that need the extra help, and also post optional advanced material.  This format allows the student to navigate the content in their own ordering and at their own pace, thus moving us away from the one-size-fits-all model of education. </a:t>
            </a:r>
          </a:p>
          <a:p>
            <a:endParaRPr lang="en-US"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But</a:t>
            </a:r>
            <a:r>
              <a:rPr lang="en-US" baseline="0" dirty="0" smtClean="0"/>
              <a:t> a course is much more than just lectures.  Our courses have homeworks and assessments as well.</a:t>
            </a:r>
          </a:p>
          <a:p>
            <a:endParaRPr lang="en-US" baseline="0" dirty="0" smtClean="0"/>
          </a:p>
          <a:p>
            <a:r>
              <a:rPr lang="en-US" baseline="0" dirty="0" smtClean="0"/>
              <a:t>When we as instructors talk about assessments, we often talk about “assessment” or “evaluating” student performance.  But the far more important purpose of homeworks isn’t to “assess” students, it’s often the homework that causes the learning to take place.  </a:t>
            </a:r>
          </a:p>
        </p:txBody>
      </p:sp>
      <p:sp>
        <p:nvSpPr>
          <p:cNvPr id="4" name="Slide Number Placeholder 3"/>
          <p:cNvSpPr>
            <a:spLocks noGrp="1"/>
          </p:cNvSpPr>
          <p:nvPr>
            <p:ph type="sldNum" sz="quarter" idx="10"/>
          </p:nvPr>
        </p:nvSpPr>
        <p:spPr/>
        <p:txBody>
          <a:bodyPr/>
          <a:lstStyle/>
          <a:p>
            <a:fld id="{62425EF2-AEE5-49E8-912D-7A4D6183D53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that students learn</a:t>
            </a:r>
            <a:r>
              <a:rPr lang="en-US" baseline="0" dirty="0" smtClean="0"/>
              <a:t> best not by passively listening, but by practicing with the material.  </a:t>
            </a:r>
          </a:p>
          <a:p>
            <a:endParaRPr lang="en-US" baseline="0" dirty="0" smtClean="0"/>
          </a:p>
          <a:p>
            <a:r>
              <a:rPr lang="en-US" baseline="0" dirty="0" smtClean="0"/>
              <a:t>In this study, which appeared in Science last year, retrieval practice---that is, being tested on the material—was what resulted in by far the best student performance, more so than just study or even repeated study.  </a:t>
            </a:r>
          </a:p>
          <a:p>
            <a:endParaRPr lang="en-US" baseline="0" dirty="0" smtClean="0"/>
          </a:p>
          <a:p>
            <a:r>
              <a:rPr lang="en-US" baseline="0" dirty="0" smtClean="0"/>
              <a:t>Because of this, we pervasively built into our courses many opportunities for students to practice with the material.  Let me show you one example, the “in-video” quiz, where right in the middle of the lecture video, the student is asked a question by the instructor.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what it looks like to a student watching a lecture</a:t>
            </a:r>
            <a:r>
              <a:rPr lang="en-US" baseline="0" dirty="0" smtClean="0"/>
              <a:t> video.</a:t>
            </a:r>
          </a:p>
          <a:p>
            <a:endParaRPr lang="en-US" baseline="0" dirty="0" smtClean="0"/>
          </a:p>
          <a:p>
            <a:r>
              <a:rPr lang="en-US" baseline="0" dirty="0" smtClean="0"/>
              <a:t>The video pauses, and the student is asked a question.  The student gets to submit an answer… it’s not quite right… so they try again, and get it right.  They can also see an optional explanation before the class moves on. </a:t>
            </a:r>
          </a:p>
          <a:p>
            <a:endParaRPr lang="en-US" baseline="0" dirty="0" smtClean="0"/>
          </a:p>
          <a:p>
            <a:r>
              <a:rPr lang="en-US" baseline="0" dirty="0" smtClean="0"/>
              <a:t>I want to contrast this with my large lecture classes.  When I asked a question in my on-campus Stanford class, usually half the students are still madly scribbling away, trying to write down the last thing I said.  I find that in my class… about 10% of the students are zoned out on </a:t>
            </a:r>
            <a:r>
              <a:rPr lang="en-US" baseline="0" dirty="0" err="1" smtClean="0"/>
              <a:t>facebook</a:t>
            </a:r>
            <a:r>
              <a:rPr lang="en-US" baseline="0" dirty="0" smtClean="0"/>
              <a:t>.  And invariably, there’s that one smarty pants, sitting on the first row, that just blurts out the answer.  Then I feel really good that </a:t>
            </a:r>
            <a:r>
              <a:rPr lang="en-US" b="1" baseline="0" dirty="0" smtClean="0"/>
              <a:t>someone</a:t>
            </a:r>
            <a:r>
              <a:rPr lang="en-US" baseline="0" dirty="0" smtClean="0"/>
              <a:t> answered my question, and the class moves on.  </a:t>
            </a:r>
          </a:p>
          <a:p>
            <a:endParaRPr lang="en-US" baseline="0" dirty="0" smtClean="0"/>
          </a:p>
          <a:p>
            <a:r>
              <a:rPr lang="en-US" baseline="0" dirty="0" smtClean="0"/>
              <a:t>So… only one student got to attempt an answer.  In contrast, in our online courses, the video pauses, the question pops up, and every students gets to attempt an answer.  Every student get instant feedback on whether or not they’re understanding the material.  I think it’s ironic that a website can therefore be actually more interactive than a large lecture class.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15</a:t>
            </a:fld>
            <a:endParaRPr lang="en-US"/>
          </a:p>
        </p:txBody>
      </p:sp>
    </p:spTree>
    <p:extLst>
      <p:ext uri="{BB962C8B-B14F-4D97-AF65-F5344CB8AC3E}">
        <p14:creationId xmlns:p14="http://schemas.microsoft.com/office/powerpoint/2010/main" val="14046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the in-video</a:t>
            </a:r>
            <a:r>
              <a:rPr lang="en-US" baseline="0" dirty="0" smtClean="0"/>
              <a:t> quizzes, our courses also have longer homeworks and exercises—usually serious weekly homeworks—which let the students engage more deeply with the material.  This includes the obvious multiple choice questions, as </a:t>
            </a:r>
            <a:r>
              <a:rPr lang="en-US" baseline="0" dirty="0" err="1" smtClean="0"/>
              <a:t>wel</a:t>
            </a:r>
            <a:r>
              <a:rPr lang="en-US" baseline="0" dirty="0" smtClean="0"/>
              <a:t> as short </a:t>
            </a:r>
            <a:r>
              <a:rPr lang="en-US" baseline="0" dirty="0" err="1" smtClean="0"/>
              <a:t>anwer</a:t>
            </a:r>
            <a:r>
              <a:rPr lang="en-US" baseline="0" dirty="0" smtClean="0"/>
              <a:t> questions.  So… you can ask here… who discovered the theory of general relativity, and check that the answer has the right keywords.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16</a:t>
            </a:fld>
            <a:endParaRPr lang="en-US"/>
          </a:p>
        </p:txBody>
      </p:sp>
    </p:spTree>
    <p:extLst>
      <p:ext uri="{BB962C8B-B14F-4D97-AF65-F5344CB8AC3E}">
        <p14:creationId xmlns:p14="http://schemas.microsoft.com/office/powerpoint/2010/main" val="380030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Beyond</a:t>
            </a:r>
            <a:r>
              <a:rPr lang="en-US" b="0" baseline="0" dirty="0" smtClean="0"/>
              <a:t> that, we also have math grading functionality.  For example, here the student is asked what is the derivative of sin(x) over x, and our system understands all the different variations of how you might write an answer.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Open</a:t>
            </a:r>
            <a:r>
              <a:rPr lang="en-US" baseline="0" dirty="0" smtClean="0"/>
              <a:t> APIs, that allows instructors to grade arbitrary structured data.  An example of structured data is a spreadsheet.  So, for example, in a finance class you might have an exercise where you ask the students to build a financial model.  Because the spreadsheet is a piece of structured data, we can grade it automatically for correct functionality.  And similarly, we can ask the student to build models in biology, engineering, and so on as well. </a:t>
            </a:r>
          </a:p>
          <a:p>
            <a:endParaRPr lang="en-US" baseline="0" dirty="0" smtClean="0"/>
          </a:p>
          <a:p>
            <a:r>
              <a:rPr lang="en-US" baseline="0" dirty="0" smtClean="0"/>
              <a:t>Finally, we also have auto-grading of computer programs, where we test a program or algorithm provided by the student for correctness.  Let me show you an example of that.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19</a:t>
            </a:fld>
            <a:endParaRPr lang="en-US"/>
          </a:p>
        </p:txBody>
      </p:sp>
    </p:spTree>
    <p:extLst>
      <p:ext uri="{BB962C8B-B14F-4D97-AF65-F5344CB8AC3E}">
        <p14:creationId xmlns:p14="http://schemas.microsoft.com/office/powerpoint/2010/main" val="159339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student is asked</a:t>
            </a:r>
            <a:r>
              <a:rPr lang="en-US" baseline="0" dirty="0" smtClean="0"/>
              <a:t> to write a program to do a color correction exercise.  He writes the program and hits “run.”</a:t>
            </a:r>
          </a:p>
          <a:p>
            <a:endParaRPr lang="en-US" baseline="0" dirty="0" smtClean="0"/>
          </a:p>
          <a:p>
            <a:r>
              <a:rPr lang="en-US" baseline="0" dirty="0" smtClean="0"/>
              <a:t>It’s not quite right---the statue of liberty looks a little green.  </a:t>
            </a:r>
          </a:p>
          <a:p>
            <a:endParaRPr lang="en-US" baseline="0" dirty="0" smtClean="0"/>
          </a:p>
          <a:p>
            <a:r>
              <a:rPr lang="en-US" baseline="0" dirty="0" smtClean="0"/>
              <a:t>He edits the program… runs again… and at the bottom it says “Output correct.” </a:t>
            </a:r>
          </a:p>
          <a:p>
            <a:endParaRPr lang="en-US" baseline="0" dirty="0" smtClean="0"/>
          </a:p>
          <a:p>
            <a:r>
              <a:rPr lang="en-US" baseline="0" dirty="0" smtClean="0"/>
              <a:t>So, this is the level of interactivity of our website. </a:t>
            </a:r>
          </a:p>
          <a:p>
            <a:endParaRPr lang="en-US" baseline="0" dirty="0" smtClean="0"/>
          </a:p>
          <a:p>
            <a:r>
              <a:rPr lang="en-US" baseline="0" dirty="0" smtClean="0"/>
              <a:t>So far… </a:t>
            </a:r>
            <a:r>
              <a:rPr lang="en-US" baseline="0" dirty="0" err="1" smtClean="0"/>
              <a:t>we’e</a:t>
            </a:r>
            <a:r>
              <a:rPr lang="en-US" baseline="0" dirty="0" smtClean="0"/>
              <a:t> only talked about homeworks that can be auto-graded.  But not everything can be auto-graded.  We wanted to be able to offer more open-ended exercises as well—for example, a business class, where a student may be asked to write a 300 word business plan.  Or a poetry class, where she writes an essay critiquing a poem.  An instructor cannot read 50,000 essays.  So, what we did was develop a sophisticated pipeline for peer-grading, in which students can grade each others’ work.  </a:t>
            </a:r>
          </a:p>
        </p:txBody>
      </p:sp>
      <p:sp>
        <p:nvSpPr>
          <p:cNvPr id="4" name="Slide Number Placeholder 3"/>
          <p:cNvSpPr>
            <a:spLocks noGrp="1"/>
          </p:cNvSpPr>
          <p:nvPr>
            <p:ph type="sldNum" sz="quarter" idx="10"/>
          </p:nvPr>
        </p:nvSpPr>
        <p:spPr/>
        <p:txBody>
          <a:bodyPr/>
          <a:lstStyle/>
          <a:p>
            <a:fld id="{62425EF2-AEE5-49E8-912D-7A4D6183D534}" type="slidenum">
              <a:rPr lang="en-US" smtClean="0"/>
              <a:pPr/>
              <a:t>22</a:t>
            </a:fld>
            <a:endParaRPr lang="en-US"/>
          </a:p>
        </p:txBody>
      </p:sp>
    </p:spTree>
    <p:extLst>
      <p:ext uri="{BB962C8B-B14F-4D97-AF65-F5344CB8AC3E}">
        <p14:creationId xmlns:p14="http://schemas.microsoft.com/office/powerpoint/2010/main" val="29595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Working</a:t>
            </a:r>
            <a:r>
              <a:rPr lang="en-US" baseline="0" dirty="0" smtClean="0">
                <a:latin typeface="Arial"/>
              </a:rPr>
              <a:t> with such schools as Princeton, Stanford, Caltech, HKUST [Hong Kong University of Science and Technology] and Columbia, we’re taking courses from these top universities, and putting them online, free for anyone to take.  We’re using technology to offer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Peer grading has been well studied in the</a:t>
            </a:r>
            <a:r>
              <a:rPr lang="en-US" b="0" baseline="0" dirty="0" smtClean="0"/>
              <a:t> education literature, in small classes of say 50 students, where it has been shown that it gives accurate grades.  It turns out that self-grades---where students grade their own work---is also very accurate, if you set up the incentives right.  </a:t>
            </a:r>
          </a:p>
          <a:p>
            <a:endParaRPr lang="en-US" b="0" baseline="0" dirty="0" smtClean="0"/>
          </a:p>
          <a:p>
            <a:r>
              <a:rPr lang="en-US" b="0" baseline="0" dirty="0" smtClean="0"/>
              <a:t>What we did was combine the ideas of peer-grading—which had previously been done in small classes of 50 students—with the idea from computer science of crowdsourcing, and now we’ve run the largest peer-graded exercises in the history of education, with peer-grading in classes of 50,000.  </a:t>
            </a:r>
          </a:p>
          <a:p>
            <a:endParaRPr lang="en-US" b="0" baseline="0" dirty="0" smtClean="0"/>
          </a:p>
          <a:p>
            <a:r>
              <a:rPr lang="en-US" b="0" baseline="0" dirty="0" smtClean="0"/>
              <a:t>As a student in a class with peer grading, your experience would be that you’d first do the </a:t>
            </a:r>
            <a:r>
              <a:rPr lang="en-US" b="0" baseline="0" dirty="0" err="1" smtClean="0"/>
              <a:t>homewok</a:t>
            </a:r>
            <a:r>
              <a:rPr lang="en-US" b="0" baseline="0" dirty="0" smtClean="0"/>
              <a:t>--say, write a 300 word essay on some topic, or whatever.  Then, you’d be shown an instructor supplied grading rubric [grading guideline], which teaches you how to grade other students’ work.  You’d be asked to demonstrate proficiency in grading—say, by showing that you can assign accurate grades to a small number of homeworks that the instructor had also graded.  And finally, you’d be asked to grade say 5 other students’ work, and in exchange, you get feedback from 5 other students about your own work.  </a:t>
            </a:r>
          </a:p>
          <a:p>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spanning the humanities, the social sciences, the basic sciences, engineering, computer science, business, law, finance, and other areas.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30</a:t>
            </a:fld>
            <a:endParaRPr lang="en-US"/>
          </a:p>
        </p:txBody>
      </p:sp>
    </p:spTree>
    <p:extLst>
      <p:ext uri="{BB962C8B-B14F-4D97-AF65-F5344CB8AC3E}">
        <p14:creationId xmlns:p14="http://schemas.microsoft.com/office/powerpoint/2010/main" val="1614718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So far, we’ve</a:t>
            </a:r>
            <a:r>
              <a:rPr lang="en-US" baseline="0" dirty="0" smtClean="0"/>
              <a:t> talked about the lecture videos, and the homeworks.  </a:t>
            </a:r>
          </a:p>
          <a:p>
            <a:endParaRPr lang="en-US" baseline="0" dirty="0" smtClean="0"/>
          </a:p>
          <a:p>
            <a:r>
              <a:rPr lang="en-US" baseline="0" dirty="0" smtClean="0"/>
              <a:t>The third major component of the student experience is the community.  Students learn best not by studying isolation, but by having other students with whom to </a:t>
            </a:r>
            <a:r>
              <a:rPr lang="en-US" baseline="0" dirty="0" err="1" smtClean="0"/>
              <a:t>discusse</a:t>
            </a:r>
            <a:r>
              <a:rPr lang="en-US" baseline="0" dirty="0" smtClean="0"/>
              <a:t> the material.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 map showing the students in the Princeton Sociology 101 class.  It turns out that with 100,000 students in a class, it’s much easier to form a community than if you have “only” 100 students.  Having 100,000 students also means that no matter what time of day you’re awake thinking about some problem, there’ll be someone in some </a:t>
            </a:r>
            <a:r>
              <a:rPr lang="en-US" baseline="0" dirty="0" err="1" smtClean="0"/>
              <a:t>timezone</a:t>
            </a:r>
            <a:r>
              <a:rPr lang="en-US" baseline="0" dirty="0" smtClean="0"/>
              <a:t> who’s awake thinking about the same thing as you are, who can talk about it with you.  </a:t>
            </a:r>
          </a:p>
          <a:p>
            <a:endParaRPr lang="en-US" baseline="0" dirty="0" smtClean="0"/>
          </a:p>
        </p:txBody>
      </p:sp>
      <p:sp>
        <p:nvSpPr>
          <p:cNvPr id="4" name="Slide Number Placeholder 3"/>
          <p:cNvSpPr>
            <a:spLocks noGrp="1"/>
          </p:cNvSpPr>
          <p:nvPr>
            <p:ph type="sldNum" sz="quarter" idx="10"/>
          </p:nvPr>
        </p:nvSpPr>
        <p:spPr/>
        <p:txBody>
          <a:bodyPr/>
          <a:lstStyle/>
          <a:p>
            <a:fld id="{62425EF2-AEE5-49E8-912D-7A4D6183D534}" type="slidenum">
              <a:rPr lang="en-US" smtClean="0"/>
              <a:pPr/>
              <a:t>32</a:t>
            </a:fld>
            <a:endParaRPr lang="en-US"/>
          </a:p>
        </p:txBody>
      </p:sp>
    </p:spTree>
    <p:extLst>
      <p:ext uri="{BB962C8B-B14F-4D97-AF65-F5344CB8AC3E}">
        <p14:creationId xmlns:p14="http://schemas.microsoft.com/office/powerpoint/2010/main" val="2829605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designed a discussion forum in which students can pose questions and also answer each others’ questions, and questions and answers get voted up or down.  Notice here, that the answers are written by other students.  Last year, in my class, the median response time to a question posted on the discussion forum—that is, how long you had to wait to get a response—was 22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22 minute response time was a frankly a far better letter of service than I was ever able to offer my Stanford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33</a:t>
            </a:fld>
            <a:endParaRPr lang="en-US"/>
          </a:p>
        </p:txBody>
      </p:sp>
    </p:spTree>
    <p:extLst>
      <p:ext uri="{BB962C8B-B14F-4D97-AF65-F5344CB8AC3E}">
        <p14:creationId xmlns:p14="http://schemas.microsoft.com/office/powerpoint/2010/main" val="4001851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One of the nice things about teaching a massive</a:t>
            </a:r>
            <a:r>
              <a:rPr lang="en-US" baseline="0" dirty="0" smtClean="0"/>
              <a:t> online class is the data you can collect.  </a:t>
            </a:r>
          </a:p>
          <a:p>
            <a:endParaRPr lang="en-US" baseline="0" dirty="0" smtClean="0"/>
          </a:p>
          <a:p>
            <a:r>
              <a:rPr lang="en-US" baseline="0" dirty="0" smtClean="0"/>
              <a:t>In a typical education study, you might have an experiment group of 20 students, and a control group of 20 students.  If it’s a really large study, you might have 200 and 200.  In a MOOC, if you have an idea in pedagogy, we can deliver an experiment group of 20,000 students, and a control group of 20,000 students.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have more than that: we log every mouse click, every homework submission—correct or incorrect—every discussion forum post, every view.  We know when a student played back part of a </a:t>
            </a:r>
            <a:r>
              <a:rPr lang="en-US" b="0" baseline="0" dirty="0" smtClean="0"/>
              <a:t>video</a:t>
            </a:r>
            <a:r>
              <a:rPr lang="en-US" baseline="0" dirty="0" smtClean="0"/>
              <a:t> at 1.5x speed, what parts they watched twice, and so 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detail and magnitude of data we can collect is unprecedented in education.  Using this data, I hope to analyze student learning, and do to education what </a:t>
            </a:r>
            <a:r>
              <a:rPr lang="en-US" baseline="0" dirty="0" err="1" smtClean="0"/>
              <a:t>Baidu</a:t>
            </a:r>
            <a:r>
              <a:rPr lang="en-US" baseline="0" dirty="0" smtClean="0"/>
              <a:t>, Amazon and Netflix have done to e-commerce.  Only I think education is an even better cause than e-commerce.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share with you just one example of something we’ve done.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 funny</a:t>
            </a:r>
            <a:r>
              <a:rPr lang="en-US" b="0" baseline="0" dirty="0" smtClean="0"/>
              <a:t> thing happened to me last year.  I assigned a homework problem, and 2,000 students submitted the exact same wrong answer. </a:t>
            </a:r>
            <a:r>
              <a:rPr lang="en-US" b="0" baseline="0" dirty="0"/>
              <a:t> </a:t>
            </a:r>
            <a:r>
              <a:rPr lang="en-US" b="0" baseline="0" dirty="0" smtClean="0"/>
              <a:t>This has never happened to be before.</a:t>
            </a:r>
          </a:p>
          <a:p>
            <a:endParaRPr lang="en-US" b="0" baseline="0" dirty="0" smtClean="0"/>
          </a:p>
          <a:p>
            <a:r>
              <a:rPr lang="en-US" b="0" baseline="0" dirty="0" smtClean="0"/>
              <a:t>The students were asked to write a program to do a calculation, and the big X in the upper left [of the figure] shows the 2,000 nearly identical solutions. </a:t>
            </a:r>
          </a:p>
          <a:p>
            <a:endParaRPr lang="en-US" b="0" baseline="0" dirty="0" smtClean="0"/>
          </a:p>
          <a:p>
            <a:r>
              <a:rPr lang="en-US" b="0" baseline="0" dirty="0" smtClean="0"/>
              <a:t>We manually looked at a sample of 15 of the 2,000 wrong answers, and found that every one of the students had exchanged two steps in a mathematical algorithm.  This allowed us to generate a custom error message so that when the 2001</a:t>
            </a:r>
            <a:r>
              <a:rPr lang="en-US" b="0" baseline="30000" dirty="0" smtClean="0"/>
              <a:t>st</a:t>
            </a:r>
            <a:r>
              <a:rPr lang="en-US" b="0" baseline="0" dirty="0" smtClean="0"/>
              <a:t> student submitted the same wrong answer, they got a custom error message saying “consider the order in which these two steps should be done”, and this allowed them to correct their conceptual mistake much more quickly.</a:t>
            </a:r>
          </a:p>
          <a:p>
            <a:endParaRPr lang="en-US" b="0" baseline="0" dirty="0" smtClean="0"/>
          </a:p>
          <a:p>
            <a:r>
              <a:rPr lang="en-US" b="0" baseline="0" dirty="0" smtClean="0"/>
              <a:t>In contrast, if in a Stanford class 2 students out of 100 had submitted the same wrong answer, you probably won’t even have noticed.  But when 2,000 out of 100,000 students submit the same wrong answer, that’s a very strong signal to the instructor that there’s something to be looked at there. </a:t>
            </a:r>
          </a:p>
          <a:p>
            <a:endParaRPr lang="en-US" b="0" baseline="0" dirty="0" smtClean="0"/>
          </a:p>
          <a:p>
            <a:r>
              <a:rPr lang="en-US" b="0" baseline="0" dirty="0" smtClean="0"/>
              <a:t>I think it’s ironic that in order to achieve this level of personalization—of the custom error message—what was needed was being able to teach a massive online class, because that was what gave us the data that made this personalization possible. </a:t>
            </a:r>
          </a:p>
          <a:p>
            <a:endParaRPr lang="en-US" b="0"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39</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 funny</a:t>
            </a:r>
            <a:r>
              <a:rPr lang="en-US" b="0" baseline="0" dirty="0" smtClean="0"/>
              <a:t> thing happened to me last year.  I assigned a homework problem, and 2,000 students submitted the exact same wrong answer. </a:t>
            </a:r>
            <a:r>
              <a:rPr lang="en-US" b="0" baseline="0" dirty="0"/>
              <a:t> </a:t>
            </a:r>
            <a:r>
              <a:rPr lang="en-US" b="0" baseline="0" dirty="0" smtClean="0"/>
              <a:t>This has never happened to be before.</a:t>
            </a:r>
          </a:p>
          <a:p>
            <a:endParaRPr lang="en-US" b="0" baseline="0" dirty="0" smtClean="0"/>
          </a:p>
          <a:p>
            <a:r>
              <a:rPr lang="en-US" b="0" baseline="0" dirty="0" smtClean="0"/>
              <a:t>The students were asked to write a program to do a calculation, and the big X in the upper left [of the figure] shows the 2,000 nearly identical solutions. </a:t>
            </a:r>
          </a:p>
          <a:p>
            <a:endParaRPr lang="en-US" b="0" baseline="0" dirty="0" smtClean="0"/>
          </a:p>
          <a:p>
            <a:r>
              <a:rPr lang="en-US" b="0" baseline="0" dirty="0" smtClean="0"/>
              <a:t>We manually looked at a sample of 15 of the 2,000 wrong answers, and found that every one of the students had exchanged two steps in a mathematical algorithm.  This allowed us to generate a custom error message so that when the 2001</a:t>
            </a:r>
            <a:r>
              <a:rPr lang="en-US" b="0" baseline="30000" dirty="0" smtClean="0"/>
              <a:t>st</a:t>
            </a:r>
            <a:r>
              <a:rPr lang="en-US" b="0" baseline="0" dirty="0" smtClean="0"/>
              <a:t> student submitted the same wrong answer, they got a custom error message saying “consider the order in which these two steps should be done”, and this allowed them to correct their conceptual mistake much more quickly.</a:t>
            </a:r>
          </a:p>
          <a:p>
            <a:endParaRPr lang="en-US" b="0" baseline="0" dirty="0" smtClean="0"/>
          </a:p>
          <a:p>
            <a:r>
              <a:rPr lang="en-US" b="0" baseline="0" dirty="0" smtClean="0"/>
              <a:t>In contrast, if in a Stanford class 2 students out of 100 had submitted the same wrong answer, you probably won’t even have noticed.  But when 2,000 out of 100,000 students submit the same wrong answer, that’s a very strong signal to the instructor that there’s something to be looked at there. </a:t>
            </a:r>
          </a:p>
          <a:p>
            <a:endParaRPr lang="en-US" b="0" baseline="0" dirty="0" smtClean="0"/>
          </a:p>
          <a:p>
            <a:r>
              <a:rPr lang="en-US" b="0" baseline="0" dirty="0" smtClean="0"/>
              <a:t>I think it’s ironic that in order to achieve this level of personalization—of the custom error message—what was needed was being able to teach a massive online class, because that was what gave us the data that made this personalization possible. </a:t>
            </a:r>
          </a:p>
          <a:p>
            <a:endParaRPr lang="en-US" b="0"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40</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share with you my story.  I normally teach a 400 student Stanford class.  Last year, I put my class online, and it reached an audience of 100,000 students.  To put that number in context, in order to reach a comparable size audience, I would otherwise have had to teach my normal Stanford class for… 250 years. </a:t>
            </a:r>
          </a:p>
          <a:p>
            <a:endParaRPr lang="en-US" baseline="0" dirty="0" smtClean="0"/>
          </a:p>
          <a:p>
            <a:r>
              <a:rPr lang="en-US" baseline="0" dirty="0" smtClean="0"/>
              <a:t>Who were the students?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Using what’s come to be called the “flipped classroom,” many of our partner universities are using the online courses to give their on-campus students a better education as well.  By moving the lecture, or the content </a:t>
            </a:r>
            <a:r>
              <a:rPr lang="en-US" baseline="0" dirty="0" err="1" smtClean="0"/>
              <a:t>conveyal</a:t>
            </a:r>
            <a:r>
              <a:rPr lang="en-US" baseline="0" dirty="0" smtClean="0"/>
              <a:t> onto a website that the students can watch from home, this preserves the classroom time for deeper professor-student and student-student interactions, which I think is the real value of attending a top university.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Over the last</a:t>
            </a:r>
            <a:r>
              <a:rPr lang="en-US" b="0" baseline="0" dirty="0" smtClean="0"/>
              <a:t> year or so, I’ve visited a lot of countries, and talked to a lot of people about education.  </a:t>
            </a:r>
          </a:p>
          <a:p>
            <a:endParaRPr lang="en-US" b="0" baseline="0" dirty="0" smtClean="0"/>
          </a:p>
          <a:p>
            <a:r>
              <a:rPr lang="en-US" b="0" baseline="0" dirty="0" smtClean="0"/>
              <a:t>I find that even today…</a:t>
            </a:r>
          </a:p>
          <a:p>
            <a:endParaRPr lang="en-US" b="0" baseline="0" dirty="0" smtClean="0"/>
          </a:p>
          <a:p>
            <a:r>
              <a:rPr lang="en-US" b="0" baseline="0" dirty="0" smtClean="0"/>
              <a:t>A lot of people say that a high quality education… is only for the elite.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lot of people say that a high quality education… is only for the </a:t>
            </a:r>
            <a:r>
              <a:rPr lang="en-US" b="0" baseline="0" dirty="0" err="1" smtClean="0"/>
              <a:t>priviledged</a:t>
            </a:r>
            <a:r>
              <a:rPr 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 say that a high quality education… is a fundamental human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With technology, we’re working to bring this to everyone.  </a:t>
            </a:r>
          </a:p>
          <a:p>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46</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It was students like </a:t>
            </a:r>
            <a:r>
              <a:rPr lang="en-US" b="0" dirty="0" err="1" smtClean="0"/>
              <a:t>Akash</a:t>
            </a:r>
            <a:r>
              <a:rPr lang="en-US" b="0" dirty="0" smtClean="0"/>
              <a:t>, who write to say that coming from a middle class family in India, he would otherwise never have had access</a:t>
            </a:r>
            <a:r>
              <a:rPr lang="en-US" b="0" baseline="0" dirty="0" smtClean="0"/>
              <a:t> to a Stanford class.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Or Jenny… 39 year old single mother </a:t>
            </a:r>
            <a:r>
              <a:rPr lang="en-US" b="0" baseline="0" dirty="0" smtClean="0"/>
              <a:t>of two, who’s been wanting to go back to college, and for whom an online class allowed here to take the first step.  </a:t>
            </a:r>
          </a:p>
          <a:p>
            <a:endParaRPr lang="en-US" b="0" dirty="0" smtClean="0"/>
          </a:p>
          <a:p>
            <a:r>
              <a:rPr lang="en-US" b="0" dirty="0" smtClean="0"/>
              <a:t>Since</a:t>
            </a:r>
            <a:r>
              <a:rPr lang="en-US" b="0" baseline="0" dirty="0" smtClean="0"/>
              <a:t> launching the first three classes a year ago, we’ve grown significantly, and now have almost 200 courses, across a range of disciplines.  Let me show you some of our classes.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a:t>
            </a:r>
            <a:r>
              <a:rPr lang="en-US" baseline="0" dirty="0" smtClean="0"/>
              <a:t> 33 university partners allows us to be a hub of innovation, where we and our partners are working together to invent best pedagogy and technology for teaching these massive online courses, and quickly sharing this knowledge with each other. </a:t>
            </a:r>
          </a:p>
          <a:p>
            <a:endParaRPr lang="en-US" baseline="0" dirty="0" smtClean="0"/>
          </a:p>
          <a:p>
            <a:r>
              <a:rPr lang="en-US" baseline="0" dirty="0" smtClean="0"/>
              <a:t>We reached our first million users faster than </a:t>
            </a:r>
            <a:r>
              <a:rPr lang="en-US" baseline="0" dirty="0" err="1" smtClean="0"/>
              <a:t>facebook</a:t>
            </a:r>
            <a:r>
              <a:rPr lang="en-US" baseline="0" dirty="0" smtClean="0"/>
              <a:t>. [[Jenny: Will people in China know what </a:t>
            </a:r>
            <a:r>
              <a:rPr lang="en-US" baseline="0" dirty="0" err="1" smtClean="0"/>
              <a:t>facebook</a:t>
            </a:r>
            <a:r>
              <a:rPr lang="en-US" baseline="0" dirty="0" smtClean="0"/>
              <a:t> is, or only </a:t>
            </a:r>
            <a:r>
              <a:rPr lang="en-US" baseline="0" dirty="0" err="1" smtClean="0"/>
              <a:t>renren</a:t>
            </a:r>
            <a:r>
              <a:rPr lang="en-US" baseline="0" dirty="0" smtClean="0"/>
              <a:t>?]]  With almost 200 courses, and 1.6 million student today, we are by far the largest MOOC, or Massive Open Online Courses, platform.  </a:t>
            </a:r>
          </a:p>
          <a:p>
            <a:endParaRPr lang="en-US" baseline="0" dirty="0" smtClean="0"/>
          </a:p>
          <a:p>
            <a:r>
              <a:rPr lang="en-US" baseline="0" dirty="0" smtClean="0"/>
              <a:t>So… why do all these students want to take our classes?  </a:t>
            </a:r>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 think that</a:t>
            </a:r>
            <a:r>
              <a:rPr lang="en-US" baseline="0" dirty="0" smtClean="0"/>
              <a:t> first and foremost, it’s that these are real courses.</a:t>
            </a:r>
          </a:p>
          <a:p>
            <a:endParaRPr lang="en-US" baseline="0" dirty="0" smtClean="0"/>
          </a:p>
          <a:p>
            <a:r>
              <a:rPr lang="en-US" baseline="0" dirty="0" smtClean="0"/>
              <a:t>It begins on a certain day.   And runs for a fixed period of time—10 weeks in the case of my class—with weekly lectures and homeworks.  The figure above is a plot of our web traffic over time.  This peaks in the figure---those “heartbeats”---correspond to homework deadlines.  Predictably… the 24 hours before a homework deadline, web traffic spikes… thus proving that procrastination is a global phenomenon.</a:t>
            </a:r>
          </a:p>
          <a:p>
            <a:endParaRPr lang="en-US" baseline="0" dirty="0" smtClean="0"/>
          </a:p>
          <a:p>
            <a:r>
              <a:rPr lang="en-US" baseline="0" dirty="0" smtClean="0"/>
              <a:t>Finally, at the end of the class, if the students completed the homeworks and meet our high grading bar, they also receive from us a certificate or similar, that they can put in their resume, and use to find a better job. </a:t>
            </a:r>
          </a:p>
          <a:p>
            <a:endParaRPr lang="en-US" baseline="0" dirty="0" smtClean="0"/>
          </a:p>
          <a:p>
            <a:r>
              <a:rPr lang="en-US" baseline="0" dirty="0" smtClean="0"/>
              <a:t>Let me show you what our courses look like.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Like many others, we used video-based</a:t>
            </a:r>
            <a:r>
              <a:rPr lang="en-US" baseline="0" dirty="0" smtClean="0"/>
              <a:t> instruction.  Here’s what a typical lecture video in our class looks like.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12/8/2012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12/8/2012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12/8/2012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12/8/2012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12/8/2012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12/8/2012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17.emf"/><Relationship Id="rId5" Type="http://schemas.openxmlformats.org/officeDocument/2006/relationships/image" Target="../media/image48.emf"/><Relationship Id="rId10" Type="http://schemas.openxmlformats.org/officeDocument/2006/relationships/image" Target="../media/image16.emf"/><Relationship Id="rId4" Type="http://schemas.openxmlformats.org/officeDocument/2006/relationships/image" Target="../media/image47.emf"/><Relationship Id="rId9"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Helvetica" pitchFamily="34" charset="0"/>
                <a:cs typeface="Rockwell"/>
              </a:rPr>
              <a:t>Daphne Koller &amp; Andrew Ng</a:t>
            </a:r>
          </a:p>
          <a:p>
            <a:pPr algn="ctr"/>
            <a:r>
              <a:rPr lang="en-US" sz="1600" b="1" dirty="0">
                <a:solidFill>
                  <a:schemeClr val="bg1"/>
                </a:solidFill>
                <a:latin typeface="Helvetica" pitchFamily="34" charset="0"/>
                <a:cs typeface="Rockwell"/>
              </a:rPr>
              <a:t>Stanford 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21169"/>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a:t>
              </a:r>
              <a:r>
                <a:rPr lang="en-US" sz="1100" dirty="0">
                  <a:solidFill>
                    <a:schemeClr val="bg1"/>
                  </a:solidFill>
                  <a:latin typeface="Arial"/>
                  <a:cs typeface="Arial"/>
                </a:rPr>
                <a:t>9</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26" name="TextBox 25"/>
            <p:cNvSpPr txBox="1"/>
            <p:nvPr/>
          </p:nvSpPr>
          <p:spPr>
            <a:xfrm>
              <a:off x="5442441" y="5448300"/>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a:t>
              </a:r>
            </a:p>
            <a:p>
              <a:pPr algn="ctr"/>
              <a:r>
                <a:rPr lang="en-US" sz="1100" dirty="0" smtClean="0">
                  <a:solidFill>
                    <a:schemeClr val="bg1"/>
                  </a:solidFill>
                  <a:latin typeface="Arial"/>
                  <a:cs typeface="Arial"/>
                </a:rPr>
                <a:t> (9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(7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a:t>
              </a:r>
              <a:r>
                <a:rPr lang="en-US" sz="1100" dirty="0">
                  <a:solidFill>
                    <a:schemeClr val="bg1"/>
                  </a:solidFill>
                  <a:latin typeface="Arial"/>
                  <a:cs typeface="Arial"/>
                </a:rPr>
                <a:t>7</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(7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(10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(8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(8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(10 min)</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(9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a:t>
              </a:r>
            </a:p>
            <a:p>
              <a:pPr algn="ctr"/>
              <a:r>
                <a:rPr lang="en-US" sz="1100" dirty="0" smtClean="0">
                  <a:solidFill>
                    <a:schemeClr val="bg1"/>
                  </a:solidFill>
                  <a:latin typeface="Arial"/>
                  <a:cs typeface="Arial"/>
                </a:rPr>
                <a:t>(6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J. Blunt</a:t>
            </a:r>
            <a:r>
              <a:rPr lang="en-US" sz="900" i="1" dirty="0">
                <a:solidFill>
                  <a:srgbClr val="1B2E45"/>
                </a:solidFill>
                <a:latin typeface="Arial"/>
                <a:cs typeface="Arial"/>
              </a:rPr>
              <a: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2629" r="4627" b="7390"/>
          <a:stretch/>
        </p:blipFill>
        <p:spPr bwMode="auto">
          <a:xfrm>
            <a:off x="2133600" y="481672"/>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774075"/>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6" y="112339"/>
            <a:ext cx="1710725" cy="369332"/>
          </a:xfrm>
          <a:prstGeom prst="rect">
            <a:avLst/>
          </a:prstGeom>
          <a:noFill/>
        </p:spPr>
        <p:txBody>
          <a:bodyPr wrap="none" lIns="91440" tIns="45720" rIns="91440" bIns="45720" rtlCol="0">
            <a:spAutoFit/>
          </a:bodyPr>
          <a:lstStyle/>
          <a:p>
            <a:r>
              <a:rPr lang="en-US" dirty="0" smtClean="0"/>
              <a:t>Multiple choice</a:t>
            </a:r>
            <a:endParaRPr lang="en-US" dirty="0"/>
          </a:p>
        </p:txBody>
      </p:sp>
      <p:sp>
        <p:nvSpPr>
          <p:cNvPr id="11" name="TextBox 10"/>
          <p:cNvSpPr txBox="1"/>
          <p:nvPr/>
        </p:nvSpPr>
        <p:spPr>
          <a:xfrm>
            <a:off x="2133600" y="2393074"/>
            <a:ext cx="3659976" cy="369332"/>
          </a:xfrm>
          <a:prstGeom prst="rect">
            <a:avLst/>
          </a:prstGeom>
          <a:noFill/>
        </p:spPr>
        <p:txBody>
          <a:bodyPr wrap="none" lIns="91440" tIns="45720" rIns="91440" bIns="45720" rtlCol="0">
            <a:spAutoFit/>
          </a:bodyPr>
          <a:lstStyle/>
          <a:p>
            <a:r>
              <a:rPr lang="en-US" dirty="0" smtClean="0"/>
              <a:t>Short answer (regular expression)</a:t>
            </a:r>
            <a:endParaRPr lang="en-US" dirty="0"/>
          </a:p>
        </p:txBody>
      </p:sp>
    </p:spTree>
    <p:extLst>
      <p:ext uri="{BB962C8B-B14F-4D97-AF65-F5344CB8AC3E}">
        <p14:creationId xmlns:p14="http://schemas.microsoft.com/office/powerpoint/2010/main" val="33852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7" name="Picture 16" descr="Screen Shot 2012-08-29 at 3.02.28 PM.png"/>
          <p:cNvPicPr>
            <a:picLocks noChangeAspect="1"/>
          </p:cNvPicPr>
          <p:nvPr/>
        </p:nvPicPr>
        <p:blipFill>
          <a:blip r:embed="rId4" cstate="print"/>
          <a:stretch>
            <a:fillRect/>
          </a:stretch>
        </p:blipFill>
        <p:spPr>
          <a:xfrm>
            <a:off x="694504" y="1086693"/>
            <a:ext cx="7615108" cy="243433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ustDataLst>
      <p:tags r:id="rId1"/>
    </p:custDataLst>
    <p:extLst>
      <p:ext uri="{BB962C8B-B14F-4D97-AF65-F5344CB8AC3E}">
        <p14:creationId xmlns:p14="http://schemas.microsoft.com/office/powerpoint/2010/main" val="1260153750"/>
      </p:ext>
    </p:extLst>
  </p:cSld>
  <p:clrMapOvr>
    <a:masterClrMapping/>
  </p:clrMapOvr>
  <p:transition advTm="3113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a:t>
            </a:r>
            <a:r>
              <a:rPr lang="en-US" sz="2400" b="1" dirty="0" smtClean="0">
                <a:solidFill>
                  <a:schemeClr val="bg1"/>
                </a:solidFill>
                <a:latin typeface="Helvetica" pitchFamily="34" charset="0"/>
                <a:cs typeface="Rockwell"/>
              </a:rPr>
              <a:t>Universities</a:t>
            </a:r>
            <a:endParaRPr lang="en-US" sz="2400" b="1" dirty="0">
              <a:solidFill>
                <a:schemeClr val="bg1"/>
              </a:solidFill>
              <a:latin typeface="Helvetica" pitchFamily="34" charset="0"/>
              <a:cs typeface="Rockwell"/>
            </a:endParaRP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Mastery Learning</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381000" y="209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990600" y="1581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1828800" y="2876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50583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1213524093"/>
      </p:ext>
    </p:extLst>
  </p:cSld>
  <p:clrMapOvr>
    <a:masterClrMapping/>
  </p:clrMapOvr>
  <p:transition advTm="3113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7147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09"/>
            <a:ext cx="6477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Arial" pitchFamily="34" charset="0"/>
                <a:cs typeface="Arial" pitchFamily="34" charset="0"/>
                <a:sym typeface="Arial" charset="0"/>
              </a:rPr>
              <a:t>Most helpful forum discussion thread: </a:t>
            </a:r>
          </a:p>
          <a:p>
            <a:r>
              <a:rPr lang="en-US" dirty="0">
                <a:solidFill>
                  <a:srgbClr val="191919"/>
                </a:solidFill>
                <a:latin typeface="Arial" pitchFamily="34" charset="0"/>
                <a:cs typeface="Arial" pitchFamily="34" charset="0"/>
                <a:sym typeface="Arial" charset="0"/>
              </a:rPr>
              <a:t> - Chance of correcting misconception if not viewed: 34</a:t>
            </a:r>
            <a:r>
              <a:rPr lang="en-US" dirty="0" smtClean="0">
                <a:solidFill>
                  <a:srgbClr val="191919"/>
                </a:solidFill>
                <a:latin typeface="Arial" pitchFamily="34" charset="0"/>
                <a:cs typeface="Arial" pitchFamily="34" charset="0"/>
                <a:sym typeface="Arial" charset="0"/>
              </a:rPr>
              <a:t>%</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Chance of correcting misconception if </a:t>
            </a:r>
            <a:r>
              <a:rPr lang="en-US" dirty="0">
                <a:solidFill>
                  <a:srgbClr val="191919"/>
                </a:solidFill>
                <a:latin typeface="Arial" pitchFamily="34" charset="0"/>
                <a:cs typeface="Arial" pitchFamily="34" charset="0"/>
                <a:sym typeface="Arial" charset="0"/>
              </a:rPr>
              <a:t>viewed: </a:t>
            </a:r>
            <a:r>
              <a:rPr lang="en-US" dirty="0" smtClean="0">
                <a:solidFill>
                  <a:srgbClr val="191919"/>
                </a:solidFill>
                <a:latin typeface="Arial" pitchFamily="34" charset="0"/>
                <a:cs typeface="Arial" pitchFamily="34" charset="0"/>
                <a:sym typeface="Arial" charset="0"/>
              </a:rPr>
              <a:t>64%</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a:t>
            </a:r>
            <a:r>
              <a:rPr lang="en-US" dirty="0">
                <a:solidFill>
                  <a:srgbClr val="191919"/>
                </a:solidFill>
                <a:latin typeface="Arial" pitchFamily="34" charset="0"/>
                <a:cs typeface="Arial" pitchFamily="34" charset="0"/>
                <a:sym typeface="Arial" charset="0"/>
              </a:rPr>
              <a:t>I</a:t>
            </a:r>
            <a:r>
              <a:rPr lang="en-US" dirty="0" smtClean="0">
                <a:solidFill>
                  <a:srgbClr val="191919"/>
                </a:solidFill>
                <a:latin typeface="Arial" pitchFamily="34" charset="0"/>
                <a:cs typeface="Arial" pitchFamily="34" charset="0"/>
                <a:sym typeface="Arial" charset="0"/>
              </a:rPr>
              <a:t>mprovement </a:t>
            </a:r>
            <a:r>
              <a:rPr lang="en-US" dirty="0">
                <a:solidFill>
                  <a:srgbClr val="191919"/>
                </a:solidFill>
                <a:latin typeface="Arial" pitchFamily="34" charset="0"/>
                <a:cs typeface="Arial" pitchFamily="34" charset="0"/>
                <a:sym typeface="Arial" charset="0"/>
              </a:rPr>
              <a:t>by viewing: </a:t>
            </a:r>
            <a:r>
              <a:rPr lang="en-US" dirty="0" smtClean="0">
                <a:solidFill>
                  <a:srgbClr val="191919"/>
                </a:solidFill>
                <a:latin typeface="Arial" pitchFamily="34" charset="0"/>
                <a:cs typeface="Arial" pitchFamily="34" charset="0"/>
                <a:sym typeface="Arial" charset="0"/>
              </a:rPr>
              <a:t>30% </a:t>
            </a:r>
            <a:endParaRPr lang="en-US" dirty="0">
              <a:solidFill>
                <a:srgbClr val="191919"/>
              </a:solidFill>
              <a:latin typeface="Arial" pitchFamily="34" charset="0"/>
              <a:cs typeface="Arial" pitchFamily="34"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276600" cy="1015663"/>
          </a:xfrm>
          <a:prstGeom prst="rect">
            <a:avLst/>
          </a:prstGeom>
          <a:noFill/>
        </p:spPr>
        <p:txBody>
          <a:bodyPr wrap="square" rtlCol="0">
            <a:spAutoFit/>
          </a:bodyPr>
          <a:lstStyle/>
          <a:p>
            <a:r>
              <a:rPr lang="en-US" sz="2000" dirty="0" smtClean="0"/>
              <a:t>Wrong answers submitted for machine learning</a:t>
            </a:r>
            <a:r>
              <a:rPr lang="en-US" sz="2000" dirty="0"/>
              <a:t> </a:t>
            </a:r>
            <a:r>
              <a:rPr lang="en-US" sz="2000" dirty="0" smtClean="0"/>
              <a:t>class </a:t>
            </a:r>
          </a:p>
          <a:p>
            <a:r>
              <a:rPr lang="en-US" sz="2000"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Deep Analysis of Code submissions</a:t>
            </a:r>
            <a:endParaRPr lang="en-US" sz="2400" b="1" dirty="0">
              <a:solidFill>
                <a:schemeClr val="bg1"/>
              </a:solidFill>
              <a:latin typeface="Helvetica" pitchFamily="34" charset="0"/>
              <a:cs typeface="Rockwell"/>
            </a:endParaRPr>
          </a:p>
        </p:txBody>
      </p:sp>
      <p:sp>
        <p:nvSpPr>
          <p:cNvPr id="15" name="TextBox 14"/>
          <p:cNvSpPr txBox="1"/>
          <p:nvPr/>
        </p:nvSpPr>
        <p:spPr>
          <a:xfrm>
            <a:off x="2362200" y="666750"/>
            <a:ext cx="6629400" cy="400110"/>
          </a:xfrm>
          <a:prstGeom prst="rect">
            <a:avLst/>
          </a:prstGeom>
          <a:noFill/>
        </p:spPr>
        <p:txBody>
          <a:bodyPr wrap="square" rtlCol="0">
            <a:spAutoFit/>
          </a:bodyPr>
          <a:lstStyle/>
          <a:p>
            <a:r>
              <a:rPr lang="en-US" sz="2000" b="1" dirty="0" smtClean="0">
                <a:solidFill>
                  <a:schemeClr val="accent4"/>
                </a:solidFill>
              </a:rPr>
              <a:t>Purple</a:t>
            </a:r>
            <a:r>
              <a:rPr lang="en-US" sz="2000" dirty="0" smtClean="0"/>
              <a:t> – tokens common to both implementations</a:t>
            </a:r>
            <a:endParaRPr lang="en-US" sz="2000" dirty="0"/>
          </a:p>
        </p:txBody>
      </p:sp>
      <p:sp>
        <p:nvSpPr>
          <p:cNvPr id="16" name="TextBox 15"/>
          <p:cNvSpPr txBox="1"/>
          <p:nvPr/>
        </p:nvSpPr>
        <p:spPr>
          <a:xfrm>
            <a:off x="2362200" y="990660"/>
            <a:ext cx="6629400" cy="400110"/>
          </a:xfrm>
          <a:prstGeom prst="rect">
            <a:avLst/>
          </a:prstGeom>
          <a:noFill/>
        </p:spPr>
        <p:txBody>
          <a:bodyPr wrap="square" rtlCol="0">
            <a:spAutoFit/>
          </a:bodyPr>
          <a:lstStyle/>
          <a:p>
            <a:r>
              <a:rPr lang="en-US" sz="2000" b="1" dirty="0" smtClean="0">
                <a:solidFill>
                  <a:srgbClr val="FF0000"/>
                </a:solidFill>
              </a:rPr>
              <a:t>Red</a:t>
            </a:r>
            <a:r>
              <a:rPr lang="en-US" sz="2000" dirty="0" smtClean="0"/>
              <a:t>/</a:t>
            </a:r>
            <a:r>
              <a:rPr lang="en-US" sz="2000" b="1" dirty="0" smtClean="0">
                <a:solidFill>
                  <a:srgbClr val="0000FF"/>
                </a:solidFill>
              </a:rPr>
              <a:t>Blue</a:t>
            </a:r>
            <a:r>
              <a:rPr lang="en-US" sz="2000" dirty="0" smtClean="0"/>
              <a:t> – tokens distinct to one of the implementations</a:t>
            </a:r>
            <a:endParaRPr lang="en-US" sz="2000" dirty="0"/>
          </a:p>
        </p:txBody>
      </p:sp>
      <p:grpSp>
        <p:nvGrpSpPr>
          <p:cNvPr id="4" name="Group 205"/>
          <p:cNvGrpSpPr>
            <a:grpSpLocks/>
          </p:cNvGrpSpPr>
          <p:nvPr/>
        </p:nvGrpSpPr>
        <p:grpSpPr bwMode="auto">
          <a:xfrm>
            <a:off x="379413" y="1065213"/>
            <a:ext cx="8007350" cy="3062288"/>
            <a:chOff x="191" y="383"/>
            <a:chExt cx="5044" cy="1929"/>
          </a:xfrm>
        </p:grpSpPr>
        <p:sp>
          <p:nvSpPr>
            <p:cNvPr id="1858" name="Freeform 6"/>
            <p:cNvSpPr>
              <a:spLocks noEditPoints="1"/>
            </p:cNvSpPr>
            <p:nvPr/>
          </p:nvSpPr>
          <p:spPr bwMode="auto">
            <a:xfrm>
              <a:off x="191" y="383"/>
              <a:ext cx="5044" cy="1929"/>
            </a:xfrm>
            <a:custGeom>
              <a:avLst/>
              <a:gdLst>
                <a:gd name="T0" fmla="*/ 0 w 7203"/>
                <a:gd name="T1" fmla="*/ 2749 h 2749"/>
                <a:gd name="T2" fmla="*/ 0 w 7203"/>
                <a:gd name="T3" fmla="*/ 2749 h 2749"/>
                <a:gd name="T4" fmla="*/ 0 w 7203"/>
                <a:gd name="T5" fmla="*/ 0 h 2749"/>
                <a:gd name="T6" fmla="*/ 7203 w 7203"/>
                <a:gd name="T7" fmla="*/ 0 h 2749"/>
                <a:gd name="T8" fmla="*/ 7203 w 7203"/>
                <a:gd name="T9" fmla="*/ 2749 h 2749"/>
                <a:gd name="T10" fmla="*/ 0 w 7203"/>
                <a:gd name="T11" fmla="*/ 2749 h 2749"/>
                <a:gd name="T12" fmla="*/ 0 w 7203"/>
                <a:gd name="T13" fmla="*/ 2749 h 2749"/>
                <a:gd name="T14" fmla="*/ 0 w 7203"/>
                <a:gd name="T15" fmla="*/ 2749 h 2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3" h="2749">
                  <a:moveTo>
                    <a:pt x="0" y="2749"/>
                  </a:moveTo>
                  <a:lnTo>
                    <a:pt x="0" y="2749"/>
                  </a:lnTo>
                  <a:lnTo>
                    <a:pt x="0" y="0"/>
                  </a:lnTo>
                  <a:lnTo>
                    <a:pt x="7203" y="0"/>
                  </a:lnTo>
                  <a:lnTo>
                    <a:pt x="7203" y="2749"/>
                  </a:lnTo>
                  <a:lnTo>
                    <a:pt x="0" y="2749"/>
                  </a:lnTo>
                  <a:close/>
                  <a:moveTo>
                    <a:pt x="0" y="2749"/>
                  </a:moveTo>
                  <a:lnTo>
                    <a:pt x="0" y="2749"/>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9" name="Freeform 7"/>
            <p:cNvSpPr>
              <a:spLocks/>
            </p:cNvSpPr>
            <p:nvPr/>
          </p:nvSpPr>
          <p:spPr bwMode="auto">
            <a:xfrm>
              <a:off x="1184" y="1130"/>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0" name="Freeform 8"/>
            <p:cNvSpPr>
              <a:spLocks/>
            </p:cNvSpPr>
            <p:nvPr/>
          </p:nvSpPr>
          <p:spPr bwMode="auto">
            <a:xfrm>
              <a:off x="1184" y="1130"/>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1" name="Freeform 9"/>
            <p:cNvSpPr>
              <a:spLocks/>
            </p:cNvSpPr>
            <p:nvPr/>
          </p:nvSpPr>
          <p:spPr bwMode="auto">
            <a:xfrm>
              <a:off x="1202" y="1153"/>
              <a:ext cx="12"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3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2" y="5"/>
                    <a:pt x="12" y="4"/>
                  </a:cubicBezTo>
                  <a:cubicBezTo>
                    <a:pt x="11" y="3"/>
                    <a:pt x="10" y="3"/>
                    <a:pt x="9" y="3"/>
                  </a:cubicBezTo>
                  <a:cubicBezTo>
                    <a:pt x="7" y="3"/>
                    <a:pt x="6" y="3"/>
                    <a:pt x="5" y="4"/>
                  </a:cubicBezTo>
                  <a:cubicBezTo>
                    <a:pt x="4" y="5"/>
                    <a:pt x="3" y="7"/>
                    <a:pt x="3" y="9"/>
                  </a:cubicBezTo>
                  <a:lnTo>
                    <a:pt x="3" y="19"/>
                  </a:lnTo>
                  <a:lnTo>
                    <a:pt x="0" y="19"/>
                  </a:lnTo>
                  <a:lnTo>
                    <a:pt x="0" y="1"/>
                  </a:lnTo>
                  <a:lnTo>
                    <a:pt x="3" y="1"/>
                  </a:lnTo>
                  <a:lnTo>
                    <a:pt x="3" y="3"/>
                  </a:lnTo>
                  <a:cubicBezTo>
                    <a:pt x="4" y="2"/>
                    <a:pt x="5" y="2"/>
                    <a:pt x="6" y="1"/>
                  </a:cubicBezTo>
                  <a:cubicBezTo>
                    <a:pt x="7" y="0"/>
                    <a:pt x="8" y="0"/>
                    <a:pt x="9" y="0"/>
                  </a:cubicBezTo>
                  <a:cubicBezTo>
                    <a:pt x="12" y="0"/>
                    <a:pt x="13" y="1"/>
                    <a:pt x="14" y="2"/>
                  </a:cubicBezTo>
                  <a:cubicBezTo>
                    <a:pt x="15" y="3"/>
                    <a:pt x="16" y="5"/>
                    <a:pt x="16" y="8"/>
                  </a:cubicBezTo>
                  <a:lnTo>
                    <a:pt x="16"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2" name="Freeform 10"/>
            <p:cNvSpPr>
              <a:spLocks noEditPoints="1"/>
            </p:cNvSpPr>
            <p:nvPr/>
          </p:nvSpPr>
          <p:spPr bwMode="auto">
            <a:xfrm>
              <a:off x="1217" y="1153"/>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2 w 17"/>
                <a:gd name="T13" fmla="*/ 15 h 20"/>
                <a:gd name="T14" fmla="*/ 14 w 17"/>
                <a:gd name="T15" fmla="*/ 10 h 20"/>
                <a:gd name="T16" fmla="*/ 12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2" y="16"/>
                    <a:pt x="12" y="15"/>
                  </a:cubicBezTo>
                  <a:cubicBezTo>
                    <a:pt x="13" y="14"/>
                    <a:pt x="14" y="12"/>
                    <a:pt x="14" y="10"/>
                  </a:cubicBezTo>
                  <a:cubicBezTo>
                    <a:pt x="14" y="8"/>
                    <a:pt x="13" y="6"/>
                    <a:pt x="12" y="5"/>
                  </a:cubicBezTo>
                  <a:cubicBezTo>
                    <a:pt x="12" y="3"/>
                    <a:pt x="10" y="3"/>
                    <a:pt x="9" y="3"/>
                  </a:cubicBezTo>
                  <a:lnTo>
                    <a:pt x="9" y="3"/>
                  </a:lnTo>
                  <a:close/>
                  <a:moveTo>
                    <a:pt x="9" y="0"/>
                  </a:moveTo>
                  <a:lnTo>
                    <a:pt x="9" y="0"/>
                  </a:lnTo>
                  <a:cubicBezTo>
                    <a:pt x="11" y="0"/>
                    <a:pt x="13" y="1"/>
                    <a:pt x="15" y="3"/>
                  </a:cubicBezTo>
                  <a:cubicBezTo>
                    <a:pt x="16" y="4"/>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4"/>
                    <a:pt x="2" y="3"/>
                  </a:cubicBezTo>
                  <a:cubicBezTo>
                    <a:pt x="4" y="1"/>
                    <a:pt x="6" y="0"/>
                    <a:pt x="9" y="0"/>
                  </a:cubicBez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3" name="Freeform 11"/>
            <p:cNvSpPr>
              <a:spLocks/>
            </p:cNvSpPr>
            <p:nvPr/>
          </p:nvSpPr>
          <p:spPr bwMode="auto">
            <a:xfrm>
              <a:off x="1232" y="1153"/>
              <a:ext cx="11"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4 w 16"/>
                <a:gd name="T17" fmla="*/ 9 h 19"/>
                <a:gd name="T18" fmla="*/ 4 w 16"/>
                <a:gd name="T19" fmla="*/ 19 h 19"/>
                <a:gd name="T20" fmla="*/ 0 w 16"/>
                <a:gd name="T21" fmla="*/ 19 h 19"/>
                <a:gd name="T22" fmla="*/ 0 w 16"/>
                <a:gd name="T23" fmla="*/ 1 h 19"/>
                <a:gd name="T24" fmla="*/ 4 w 16"/>
                <a:gd name="T25" fmla="*/ 1 h 19"/>
                <a:gd name="T26" fmla="*/ 4 w 16"/>
                <a:gd name="T27" fmla="*/ 3 h 19"/>
                <a:gd name="T28" fmla="*/ 6 w 16"/>
                <a:gd name="T29" fmla="*/ 1 h 19"/>
                <a:gd name="T30" fmla="*/ 10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3" y="5"/>
                    <a:pt x="12" y="4"/>
                  </a:cubicBezTo>
                  <a:cubicBezTo>
                    <a:pt x="11" y="3"/>
                    <a:pt x="10" y="3"/>
                    <a:pt x="9" y="3"/>
                  </a:cubicBezTo>
                  <a:cubicBezTo>
                    <a:pt x="7" y="3"/>
                    <a:pt x="6" y="3"/>
                    <a:pt x="5" y="4"/>
                  </a:cubicBezTo>
                  <a:cubicBezTo>
                    <a:pt x="4" y="5"/>
                    <a:pt x="4" y="7"/>
                    <a:pt x="4" y="9"/>
                  </a:cubicBezTo>
                  <a:lnTo>
                    <a:pt x="4" y="19"/>
                  </a:lnTo>
                  <a:lnTo>
                    <a:pt x="0" y="19"/>
                  </a:lnTo>
                  <a:lnTo>
                    <a:pt x="0" y="1"/>
                  </a:lnTo>
                  <a:lnTo>
                    <a:pt x="4" y="1"/>
                  </a:lnTo>
                  <a:lnTo>
                    <a:pt x="4" y="3"/>
                  </a:lnTo>
                  <a:cubicBezTo>
                    <a:pt x="4" y="2"/>
                    <a:pt x="5" y="2"/>
                    <a:pt x="6" y="1"/>
                  </a:cubicBezTo>
                  <a:cubicBezTo>
                    <a:pt x="7" y="0"/>
                    <a:pt x="8" y="0"/>
                    <a:pt x="10" y="0"/>
                  </a:cubicBezTo>
                  <a:cubicBezTo>
                    <a:pt x="12" y="0"/>
                    <a:pt x="13" y="1"/>
                    <a:pt x="14" y="2"/>
                  </a:cubicBezTo>
                  <a:cubicBezTo>
                    <a:pt x="15" y="3"/>
                    <a:pt x="16" y="5"/>
                    <a:pt x="16" y="8"/>
                  </a:cubicBezTo>
                  <a:lnTo>
                    <a:pt x="16"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4" name="Freeform 12"/>
            <p:cNvSpPr>
              <a:spLocks noEditPoints="1"/>
            </p:cNvSpPr>
            <p:nvPr/>
          </p:nvSpPr>
          <p:spPr bwMode="auto">
            <a:xfrm>
              <a:off x="1247" y="1153"/>
              <a:ext cx="11"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4" y="13"/>
                    <a:pt x="4" y="14"/>
                    <a:pt x="5" y="15"/>
                  </a:cubicBezTo>
                  <a:cubicBezTo>
                    <a:pt x="6" y="17"/>
                    <a:pt x="8" y="17"/>
                    <a:pt x="10" y="17"/>
                  </a:cubicBezTo>
                  <a:cubicBezTo>
                    <a:pt x="11" y="17"/>
                    <a:pt x="12" y="17"/>
                    <a:pt x="13" y="17"/>
                  </a:cubicBezTo>
                  <a:cubicBezTo>
                    <a:pt x="15" y="16"/>
                    <a:pt x="16" y="16"/>
                    <a:pt x="17" y="15"/>
                  </a:cubicBezTo>
                  <a:lnTo>
                    <a:pt x="17" y="18"/>
                  </a:lnTo>
                  <a:cubicBezTo>
                    <a:pt x="16" y="19"/>
                    <a:pt x="14" y="19"/>
                    <a:pt x="13" y="19"/>
                  </a:cubicBezTo>
                  <a:cubicBezTo>
                    <a:pt x="12" y="20"/>
                    <a:pt x="11" y="20"/>
                    <a:pt x="10" y="20"/>
                  </a:cubicBezTo>
                  <a:cubicBezTo>
                    <a:pt x="7" y="20"/>
                    <a:pt x="5" y="19"/>
                    <a:pt x="3" y="17"/>
                  </a:cubicBezTo>
                  <a:cubicBezTo>
                    <a:pt x="1" y="15"/>
                    <a:pt x="0" y="13"/>
                    <a:pt x="0" y="10"/>
                  </a:cubicBezTo>
                  <a:cubicBezTo>
                    <a:pt x="0" y="7"/>
                    <a:pt x="1" y="5"/>
                    <a:pt x="3" y="3"/>
                  </a:cubicBezTo>
                  <a:cubicBezTo>
                    <a:pt x="4" y="1"/>
                    <a:pt x="7" y="0"/>
                    <a:pt x="9" y="0"/>
                  </a:cubicBezTo>
                  <a:cubicBezTo>
                    <a:pt x="12" y="0"/>
                    <a:pt x="14" y="1"/>
                    <a:pt x="15" y="3"/>
                  </a:cubicBezTo>
                  <a:cubicBezTo>
                    <a:pt x="17" y="4"/>
                    <a:pt x="17" y="6"/>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6"/>
                    <a:pt x="3" y="8"/>
                  </a:cubicBezTo>
                  <a:lnTo>
                    <a:pt x="14"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5" name="Freeform 13"/>
            <p:cNvSpPr>
              <a:spLocks/>
            </p:cNvSpPr>
            <p:nvPr/>
          </p:nvSpPr>
          <p:spPr bwMode="auto">
            <a:xfrm>
              <a:off x="1482" y="1377"/>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6" name="Freeform 14"/>
            <p:cNvSpPr>
              <a:spLocks/>
            </p:cNvSpPr>
            <p:nvPr/>
          </p:nvSpPr>
          <p:spPr bwMode="auto">
            <a:xfrm>
              <a:off x="1482" y="1377"/>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7" name="Freeform 15"/>
            <p:cNvSpPr>
              <a:spLocks/>
            </p:cNvSpPr>
            <p:nvPr/>
          </p:nvSpPr>
          <p:spPr bwMode="auto">
            <a:xfrm>
              <a:off x="1501" y="1400"/>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1" y="0"/>
                    <a:pt x="12" y="1"/>
                    <a:pt x="14" y="2"/>
                  </a:cubicBezTo>
                  <a:cubicBezTo>
                    <a:pt x="15" y="3"/>
                    <a:pt x="15" y="5"/>
                    <a:pt x="15" y="8"/>
                  </a:cubicBezTo>
                  <a:lnTo>
                    <a:pt x="15"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8" name="Freeform 16"/>
            <p:cNvSpPr>
              <a:spLocks noEditPoints="1"/>
            </p:cNvSpPr>
            <p:nvPr/>
          </p:nvSpPr>
          <p:spPr bwMode="auto">
            <a:xfrm>
              <a:off x="1515" y="1400"/>
              <a:ext cx="12" cy="14"/>
            </a:xfrm>
            <a:custGeom>
              <a:avLst/>
              <a:gdLst>
                <a:gd name="T0" fmla="*/ 9 w 17"/>
                <a:gd name="T1" fmla="*/ 3 h 20"/>
                <a:gd name="T2" fmla="*/ 9 w 17"/>
                <a:gd name="T3" fmla="*/ 3 h 20"/>
                <a:gd name="T4" fmla="*/ 5 w 17"/>
                <a:gd name="T5" fmla="*/ 5 h 20"/>
                <a:gd name="T6" fmla="*/ 4 w 17"/>
                <a:gd name="T7" fmla="*/ 10 h 20"/>
                <a:gd name="T8" fmla="*/ 5 w 17"/>
                <a:gd name="T9" fmla="*/ 15 h 20"/>
                <a:gd name="T10" fmla="*/ 9 w 17"/>
                <a:gd name="T11" fmla="*/ 17 h 20"/>
                <a:gd name="T12" fmla="*/ 13 w 17"/>
                <a:gd name="T13" fmla="*/ 15 h 20"/>
                <a:gd name="T14" fmla="*/ 14 w 17"/>
                <a:gd name="T15" fmla="*/ 10 h 20"/>
                <a:gd name="T16" fmla="*/ 13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3 w 17"/>
                <a:gd name="T35" fmla="*/ 17 h 20"/>
                <a:gd name="T36" fmla="*/ 0 w 17"/>
                <a:gd name="T37" fmla="*/ 10 h 20"/>
                <a:gd name="T38" fmla="*/ 3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4" y="8"/>
                    <a:pt x="4" y="10"/>
                  </a:cubicBezTo>
                  <a:cubicBezTo>
                    <a:pt x="4" y="12"/>
                    <a:pt x="4" y="14"/>
                    <a:pt x="5" y="15"/>
                  </a:cubicBezTo>
                  <a:cubicBezTo>
                    <a:pt x="6" y="16"/>
                    <a:pt x="7" y="17"/>
                    <a:pt x="9" y="17"/>
                  </a:cubicBezTo>
                  <a:cubicBezTo>
                    <a:pt x="10" y="17"/>
                    <a:pt x="12" y="16"/>
                    <a:pt x="13" y="15"/>
                  </a:cubicBezTo>
                  <a:cubicBezTo>
                    <a:pt x="14" y="14"/>
                    <a:pt x="14" y="12"/>
                    <a:pt x="14" y="10"/>
                  </a:cubicBezTo>
                  <a:cubicBezTo>
                    <a:pt x="14" y="8"/>
                    <a:pt x="14" y="6"/>
                    <a:pt x="13" y="5"/>
                  </a:cubicBezTo>
                  <a:cubicBezTo>
                    <a:pt x="12" y="3"/>
                    <a:pt x="10" y="3"/>
                    <a:pt x="9" y="3"/>
                  </a:cubicBezTo>
                  <a:lnTo>
                    <a:pt x="9" y="3"/>
                  </a:lnTo>
                  <a:close/>
                  <a:moveTo>
                    <a:pt x="9" y="0"/>
                  </a:moveTo>
                  <a:lnTo>
                    <a:pt x="9" y="0"/>
                  </a:lnTo>
                  <a:cubicBezTo>
                    <a:pt x="12" y="0"/>
                    <a:pt x="14" y="1"/>
                    <a:pt x="15" y="3"/>
                  </a:cubicBezTo>
                  <a:cubicBezTo>
                    <a:pt x="17" y="4"/>
                    <a:pt x="17" y="7"/>
                    <a:pt x="17" y="10"/>
                  </a:cubicBezTo>
                  <a:cubicBezTo>
                    <a:pt x="17" y="13"/>
                    <a:pt x="17" y="15"/>
                    <a:pt x="15" y="17"/>
                  </a:cubicBezTo>
                  <a:cubicBezTo>
                    <a:pt x="14" y="19"/>
                    <a:pt x="12" y="20"/>
                    <a:pt x="9" y="20"/>
                  </a:cubicBezTo>
                  <a:cubicBezTo>
                    <a:pt x="6" y="20"/>
                    <a:pt x="4" y="19"/>
                    <a:pt x="3" y="17"/>
                  </a:cubicBezTo>
                  <a:cubicBezTo>
                    <a:pt x="1" y="15"/>
                    <a:pt x="0" y="13"/>
                    <a:pt x="0" y="10"/>
                  </a:cubicBezTo>
                  <a:cubicBezTo>
                    <a:pt x="0" y="7"/>
                    <a:pt x="1" y="4"/>
                    <a:pt x="3" y="3"/>
                  </a:cubicBezTo>
                  <a:cubicBezTo>
                    <a:pt x="4" y="1"/>
                    <a:pt x="6" y="0"/>
                    <a:pt x="9" y="0"/>
                  </a:cubicBez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9" name="Freeform 17"/>
            <p:cNvSpPr>
              <a:spLocks/>
            </p:cNvSpPr>
            <p:nvPr/>
          </p:nvSpPr>
          <p:spPr bwMode="auto">
            <a:xfrm>
              <a:off x="1530" y="1400"/>
              <a:ext cx="11"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1" y="0"/>
                    <a:pt x="13" y="1"/>
                    <a:pt x="14" y="2"/>
                  </a:cubicBezTo>
                  <a:cubicBezTo>
                    <a:pt x="15" y="3"/>
                    <a:pt x="15" y="5"/>
                    <a:pt x="15" y="8"/>
                  </a:cubicBezTo>
                  <a:lnTo>
                    <a:pt x="15"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0" name="Freeform 18"/>
            <p:cNvSpPr>
              <a:spLocks noEditPoints="1"/>
            </p:cNvSpPr>
            <p:nvPr/>
          </p:nvSpPr>
          <p:spPr bwMode="auto">
            <a:xfrm>
              <a:off x="1544" y="1400"/>
              <a:ext cx="13" cy="14"/>
            </a:xfrm>
            <a:custGeom>
              <a:avLst/>
              <a:gdLst>
                <a:gd name="T0" fmla="*/ 18 w 18"/>
                <a:gd name="T1" fmla="*/ 9 h 20"/>
                <a:gd name="T2" fmla="*/ 18 w 18"/>
                <a:gd name="T3" fmla="*/ 9 h 20"/>
                <a:gd name="T4" fmla="*/ 18 w 18"/>
                <a:gd name="T5" fmla="*/ 11 h 20"/>
                <a:gd name="T6" fmla="*/ 4 w 18"/>
                <a:gd name="T7" fmla="*/ 11 h 20"/>
                <a:gd name="T8" fmla="*/ 6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10 w 18"/>
                <a:gd name="T29" fmla="*/ 0 h 20"/>
                <a:gd name="T30" fmla="*/ 15 w 18"/>
                <a:gd name="T31" fmla="*/ 2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5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6" y="15"/>
                  </a:cubicBezTo>
                  <a:cubicBezTo>
                    <a:pt x="7" y="16"/>
                    <a:pt x="8" y="17"/>
                    <a:pt x="10" y="17"/>
                  </a:cubicBezTo>
                  <a:cubicBezTo>
                    <a:pt x="11" y="17"/>
                    <a:pt x="13" y="17"/>
                    <a:pt x="14" y="17"/>
                  </a:cubicBezTo>
                  <a:cubicBezTo>
                    <a:pt x="15" y="16"/>
                    <a:pt x="16" y="16"/>
                    <a:pt x="17" y="15"/>
                  </a:cubicBezTo>
                  <a:lnTo>
                    <a:pt x="17" y="18"/>
                  </a:lnTo>
                  <a:cubicBezTo>
                    <a:pt x="16" y="19"/>
                    <a:pt x="15" y="19"/>
                    <a:pt x="14" y="19"/>
                  </a:cubicBezTo>
                  <a:cubicBezTo>
                    <a:pt x="12" y="19"/>
                    <a:pt x="11" y="20"/>
                    <a:pt x="10" y="20"/>
                  </a:cubicBezTo>
                  <a:cubicBezTo>
                    <a:pt x="7" y="20"/>
                    <a:pt x="5" y="19"/>
                    <a:pt x="3" y="17"/>
                  </a:cubicBezTo>
                  <a:cubicBezTo>
                    <a:pt x="1" y="15"/>
                    <a:pt x="0" y="13"/>
                    <a:pt x="0" y="10"/>
                  </a:cubicBezTo>
                  <a:cubicBezTo>
                    <a:pt x="0" y="7"/>
                    <a:pt x="1" y="5"/>
                    <a:pt x="3" y="3"/>
                  </a:cubicBezTo>
                  <a:cubicBezTo>
                    <a:pt x="5" y="1"/>
                    <a:pt x="7" y="0"/>
                    <a:pt x="10" y="0"/>
                  </a:cubicBezTo>
                  <a:cubicBezTo>
                    <a:pt x="12" y="0"/>
                    <a:pt x="14" y="1"/>
                    <a:pt x="15" y="2"/>
                  </a:cubicBezTo>
                  <a:cubicBezTo>
                    <a:pt x="17" y="4"/>
                    <a:pt x="18" y="6"/>
                    <a:pt x="18" y="9"/>
                  </a:cubicBezTo>
                  <a:lnTo>
                    <a:pt x="18" y="9"/>
                  </a:lnTo>
                  <a:close/>
                  <a:moveTo>
                    <a:pt x="15" y="8"/>
                  </a:moveTo>
                  <a:lnTo>
                    <a:pt x="15" y="8"/>
                  </a:lnTo>
                  <a:cubicBezTo>
                    <a:pt x="15" y="6"/>
                    <a:pt x="14" y="5"/>
                    <a:pt x="13" y="4"/>
                  </a:cubicBezTo>
                  <a:cubicBezTo>
                    <a:pt x="12" y="3"/>
                    <a:pt x="11" y="3"/>
                    <a:pt x="10" y="3"/>
                  </a:cubicBezTo>
                  <a:cubicBezTo>
                    <a:pt x="8" y="3"/>
                    <a:pt x="7" y="3"/>
                    <a:pt x="5" y="4"/>
                  </a:cubicBezTo>
                  <a:cubicBezTo>
                    <a:pt x="4" y="5"/>
                    <a:pt x="4" y="6"/>
                    <a:pt x="4" y="8"/>
                  </a:cubicBezTo>
                  <a:lnTo>
                    <a:pt x="15"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1" name="Freeform 19"/>
            <p:cNvSpPr>
              <a:spLocks/>
            </p:cNvSpPr>
            <p:nvPr/>
          </p:nvSpPr>
          <p:spPr bwMode="auto">
            <a:xfrm>
              <a:off x="1728" y="1377"/>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2" name="Freeform 20"/>
            <p:cNvSpPr>
              <a:spLocks/>
            </p:cNvSpPr>
            <p:nvPr/>
          </p:nvSpPr>
          <p:spPr bwMode="auto">
            <a:xfrm>
              <a:off x="1728" y="1377"/>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3" name="Freeform 21"/>
            <p:cNvSpPr>
              <a:spLocks/>
            </p:cNvSpPr>
            <p:nvPr/>
          </p:nvSpPr>
          <p:spPr bwMode="auto">
            <a:xfrm>
              <a:off x="1744" y="1396"/>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6 w 20"/>
                <a:gd name="T11" fmla="*/ 5 h 26"/>
                <a:gd name="T12" fmla="*/ 3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3"/>
                  </a:cubicBezTo>
                  <a:cubicBezTo>
                    <a:pt x="15" y="3"/>
                    <a:pt x="14" y="3"/>
                    <a:pt x="12" y="3"/>
                  </a:cubicBezTo>
                  <a:cubicBezTo>
                    <a:pt x="9" y="3"/>
                    <a:pt x="7" y="3"/>
                    <a:pt x="6" y="5"/>
                  </a:cubicBezTo>
                  <a:cubicBezTo>
                    <a:pt x="4" y="7"/>
                    <a:pt x="3" y="9"/>
                    <a:pt x="3" y="13"/>
                  </a:cubicBezTo>
                  <a:cubicBezTo>
                    <a:pt x="3" y="16"/>
                    <a:pt x="4" y="18"/>
                    <a:pt x="6" y="20"/>
                  </a:cubicBezTo>
                  <a:cubicBezTo>
                    <a:pt x="7" y="22"/>
                    <a:pt x="9" y="23"/>
                    <a:pt x="12" y="23"/>
                  </a:cubicBezTo>
                  <a:cubicBezTo>
                    <a:pt x="14" y="23"/>
                    <a:pt x="15" y="23"/>
                    <a:pt x="16" y="22"/>
                  </a:cubicBezTo>
                  <a:cubicBezTo>
                    <a:pt x="18" y="22"/>
                    <a:pt x="19" y="21"/>
                    <a:pt x="20" y="20"/>
                  </a:cubicBezTo>
                  <a:lnTo>
                    <a:pt x="20" y="23"/>
                  </a:lnTo>
                  <a:cubicBezTo>
                    <a:pt x="19" y="24"/>
                    <a:pt x="17" y="25"/>
                    <a:pt x="16" y="25"/>
                  </a:cubicBezTo>
                  <a:cubicBezTo>
                    <a:pt x="15" y="25"/>
                    <a:pt x="13" y="26"/>
                    <a:pt x="12" y="26"/>
                  </a:cubicBezTo>
                  <a:cubicBezTo>
                    <a:pt x="8" y="26"/>
                    <a:pt x="5" y="24"/>
                    <a:pt x="3" y="22"/>
                  </a:cubicBezTo>
                  <a:cubicBezTo>
                    <a:pt x="1" y="20"/>
                    <a:pt x="0" y="17"/>
                    <a:pt x="0" y="13"/>
                  </a:cubicBezTo>
                  <a:cubicBezTo>
                    <a:pt x="0" y="9"/>
                    <a:pt x="1" y="6"/>
                    <a:pt x="3" y="3"/>
                  </a:cubicBezTo>
                  <a:cubicBezTo>
                    <a:pt x="5" y="1"/>
                    <a:pt x="8" y="0"/>
                    <a:pt x="12" y="0"/>
                  </a:cubicBezTo>
                  <a:cubicBezTo>
                    <a:pt x="13" y="0"/>
                    <a:pt x="15" y="0"/>
                    <a:pt x="16" y="0"/>
                  </a:cubicBezTo>
                  <a:cubicBezTo>
                    <a:pt x="17" y="1"/>
                    <a:pt x="19"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4" name="Freeform 22"/>
            <p:cNvSpPr>
              <a:spLocks noEditPoints="1"/>
            </p:cNvSpPr>
            <p:nvPr/>
          </p:nvSpPr>
          <p:spPr bwMode="auto">
            <a:xfrm>
              <a:off x="1761" y="1396"/>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3"/>
                    <a:pt x="5" y="5"/>
                  </a:cubicBezTo>
                  <a:cubicBezTo>
                    <a:pt x="4" y="7"/>
                    <a:pt x="3" y="10"/>
                    <a:pt x="3" y="13"/>
                  </a:cubicBezTo>
                  <a:cubicBezTo>
                    <a:pt x="3" y="16"/>
                    <a:pt x="4" y="18"/>
                    <a:pt x="5" y="20"/>
                  </a:cubicBezTo>
                  <a:cubicBezTo>
                    <a:pt x="7" y="22"/>
                    <a:pt x="9" y="23"/>
                    <a:pt x="11" y="23"/>
                  </a:cubicBezTo>
                  <a:cubicBezTo>
                    <a:pt x="14" y="23"/>
                    <a:pt x="16" y="22"/>
                    <a:pt x="17" y="20"/>
                  </a:cubicBezTo>
                  <a:cubicBezTo>
                    <a:pt x="18" y="18"/>
                    <a:pt x="19" y="16"/>
                    <a:pt x="19" y="13"/>
                  </a:cubicBezTo>
                  <a:cubicBezTo>
                    <a:pt x="19" y="10"/>
                    <a:pt x="18" y="7"/>
                    <a:pt x="17" y="5"/>
                  </a:cubicBezTo>
                  <a:cubicBezTo>
                    <a:pt x="16" y="3"/>
                    <a:pt x="14" y="3"/>
                    <a:pt x="11" y="3"/>
                  </a:cubicBezTo>
                  <a:lnTo>
                    <a:pt x="11" y="3"/>
                  </a:lnTo>
                  <a:close/>
                  <a:moveTo>
                    <a:pt x="11" y="0"/>
                  </a:moveTo>
                  <a:lnTo>
                    <a:pt x="11" y="0"/>
                  </a:lnTo>
                  <a:cubicBezTo>
                    <a:pt x="15" y="0"/>
                    <a:pt x="17" y="1"/>
                    <a:pt x="20" y="3"/>
                  </a:cubicBezTo>
                  <a:cubicBezTo>
                    <a:pt x="22" y="6"/>
                    <a:pt x="23" y="9"/>
                    <a:pt x="23" y="13"/>
                  </a:cubicBezTo>
                  <a:cubicBezTo>
                    <a:pt x="23" y="17"/>
                    <a:pt x="22" y="20"/>
                    <a:pt x="20" y="22"/>
                  </a:cubicBezTo>
                  <a:cubicBezTo>
                    <a:pt x="17"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5" name="Freeform 23"/>
            <p:cNvSpPr>
              <a:spLocks/>
            </p:cNvSpPr>
            <p:nvPr/>
          </p:nvSpPr>
          <p:spPr bwMode="auto">
            <a:xfrm>
              <a:off x="1781" y="139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6" name="Freeform 24"/>
            <p:cNvSpPr>
              <a:spLocks/>
            </p:cNvSpPr>
            <p:nvPr/>
          </p:nvSpPr>
          <p:spPr bwMode="auto">
            <a:xfrm>
              <a:off x="1798" y="1396"/>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1" y="3"/>
                    <a:pt x="10" y="3"/>
                    <a:pt x="9" y="3"/>
                  </a:cubicBezTo>
                  <a:cubicBezTo>
                    <a:pt x="7" y="3"/>
                    <a:pt x="6" y="3"/>
                    <a:pt x="5" y="4"/>
                  </a:cubicBezTo>
                  <a:cubicBezTo>
                    <a:pt x="4" y="4"/>
                    <a:pt x="4" y="5"/>
                    <a:pt x="4" y="7"/>
                  </a:cubicBezTo>
                  <a:cubicBezTo>
                    <a:pt x="4" y="8"/>
                    <a:pt x="4" y="9"/>
                    <a:pt x="5" y="9"/>
                  </a:cubicBezTo>
                  <a:cubicBezTo>
                    <a:pt x="5" y="10"/>
                    <a:pt x="6" y="10"/>
                    <a:pt x="8" y="10"/>
                  </a:cubicBezTo>
                  <a:lnTo>
                    <a:pt x="10" y="11"/>
                  </a:lnTo>
                  <a:cubicBezTo>
                    <a:pt x="13" y="11"/>
                    <a:pt x="15" y="12"/>
                    <a:pt x="16" y="13"/>
                  </a:cubicBezTo>
                  <a:cubicBezTo>
                    <a:pt x="17" y="15"/>
                    <a:pt x="18" y="16"/>
                    <a:pt x="18" y="18"/>
                  </a:cubicBezTo>
                  <a:cubicBezTo>
                    <a:pt x="18" y="21"/>
                    <a:pt x="17" y="22"/>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7" name="Freeform 25"/>
            <p:cNvSpPr>
              <a:spLocks/>
            </p:cNvSpPr>
            <p:nvPr/>
          </p:nvSpPr>
          <p:spPr bwMode="auto">
            <a:xfrm>
              <a:off x="1812"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8" name="Freeform 26"/>
            <p:cNvSpPr>
              <a:spLocks noEditPoints="1"/>
            </p:cNvSpPr>
            <p:nvPr/>
          </p:nvSpPr>
          <p:spPr bwMode="auto">
            <a:xfrm>
              <a:off x="1828" y="1401"/>
              <a:ext cx="2"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9" name="Freeform 27"/>
            <p:cNvSpPr>
              <a:spLocks/>
            </p:cNvSpPr>
            <p:nvPr/>
          </p:nvSpPr>
          <p:spPr bwMode="auto">
            <a:xfrm>
              <a:off x="1835" y="1396"/>
              <a:ext cx="12" cy="17"/>
            </a:xfrm>
            <a:custGeom>
              <a:avLst/>
              <a:gdLst>
                <a:gd name="T0" fmla="*/ 4 w 16"/>
                <a:gd name="T1" fmla="*/ 22 h 25"/>
                <a:gd name="T2" fmla="*/ 4 w 16"/>
                <a:gd name="T3" fmla="*/ 22 h 25"/>
                <a:gd name="T4" fmla="*/ 16 w 16"/>
                <a:gd name="T5" fmla="*/ 22 h 25"/>
                <a:gd name="T6" fmla="*/ 16 w 16"/>
                <a:gd name="T7" fmla="*/ 25 h 25"/>
                <a:gd name="T8" fmla="*/ 0 w 16"/>
                <a:gd name="T9" fmla="*/ 25 h 25"/>
                <a:gd name="T10" fmla="*/ 0 w 16"/>
                <a:gd name="T11" fmla="*/ 22 h 25"/>
                <a:gd name="T12" fmla="*/ 5 w 16"/>
                <a:gd name="T13" fmla="*/ 17 h 25"/>
                <a:gd name="T14" fmla="*/ 9 w 16"/>
                <a:gd name="T15" fmla="*/ 13 h 25"/>
                <a:gd name="T16" fmla="*/ 12 w 16"/>
                <a:gd name="T17" fmla="*/ 10 h 25"/>
                <a:gd name="T18" fmla="*/ 12 w 16"/>
                <a:gd name="T19" fmla="*/ 7 h 25"/>
                <a:gd name="T20" fmla="*/ 11 w 16"/>
                <a:gd name="T21" fmla="*/ 4 h 25"/>
                <a:gd name="T22" fmla="*/ 7 w 16"/>
                <a:gd name="T23" fmla="*/ 3 h 25"/>
                <a:gd name="T24" fmla="*/ 4 w 16"/>
                <a:gd name="T25" fmla="*/ 3 h 25"/>
                <a:gd name="T26" fmla="*/ 0 w 16"/>
                <a:gd name="T27" fmla="*/ 5 h 25"/>
                <a:gd name="T28" fmla="*/ 0 w 16"/>
                <a:gd name="T29" fmla="*/ 1 h 25"/>
                <a:gd name="T30" fmla="*/ 4 w 16"/>
                <a:gd name="T31" fmla="*/ 0 h 25"/>
                <a:gd name="T32" fmla="*/ 7 w 16"/>
                <a:gd name="T33" fmla="*/ 0 h 25"/>
                <a:gd name="T34" fmla="*/ 13 w 16"/>
                <a:gd name="T35" fmla="*/ 2 h 25"/>
                <a:gd name="T36" fmla="*/ 16 w 16"/>
                <a:gd name="T37" fmla="*/ 7 h 25"/>
                <a:gd name="T38" fmla="*/ 15 w 16"/>
                <a:gd name="T39" fmla="*/ 10 h 25"/>
                <a:gd name="T40" fmla="*/ 13 w 16"/>
                <a:gd name="T41" fmla="*/ 13 h 25"/>
                <a:gd name="T42" fmla="*/ 10 w 16"/>
                <a:gd name="T43" fmla="*/ 16 h 25"/>
                <a:gd name="T44" fmla="*/ 4 w 16"/>
                <a:gd name="T45" fmla="*/ 22 h 25"/>
                <a:gd name="T46" fmla="*/ 4 w 16"/>
                <a:gd name="T4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25">
                  <a:moveTo>
                    <a:pt x="4" y="22"/>
                  </a:moveTo>
                  <a:lnTo>
                    <a:pt x="4" y="22"/>
                  </a:lnTo>
                  <a:lnTo>
                    <a:pt x="16" y="22"/>
                  </a:lnTo>
                  <a:lnTo>
                    <a:pt x="16" y="25"/>
                  </a:lnTo>
                  <a:lnTo>
                    <a:pt x="0" y="25"/>
                  </a:lnTo>
                  <a:lnTo>
                    <a:pt x="0" y="22"/>
                  </a:lnTo>
                  <a:cubicBezTo>
                    <a:pt x="1" y="21"/>
                    <a:pt x="3" y="19"/>
                    <a:pt x="5" y="17"/>
                  </a:cubicBezTo>
                  <a:cubicBezTo>
                    <a:pt x="7" y="15"/>
                    <a:pt x="9" y="13"/>
                    <a:pt x="9" y="13"/>
                  </a:cubicBezTo>
                  <a:cubicBezTo>
                    <a:pt x="10" y="11"/>
                    <a:pt x="11" y="10"/>
                    <a:pt x="12" y="10"/>
                  </a:cubicBezTo>
                  <a:cubicBezTo>
                    <a:pt x="12" y="9"/>
                    <a:pt x="12" y="8"/>
                    <a:pt x="12" y="7"/>
                  </a:cubicBezTo>
                  <a:cubicBezTo>
                    <a:pt x="12" y="6"/>
                    <a:pt x="12" y="5"/>
                    <a:pt x="11" y="4"/>
                  </a:cubicBezTo>
                  <a:cubicBezTo>
                    <a:pt x="10" y="3"/>
                    <a:pt x="9" y="3"/>
                    <a:pt x="7" y="3"/>
                  </a:cubicBezTo>
                  <a:cubicBezTo>
                    <a:pt x="6" y="3"/>
                    <a:pt x="5" y="3"/>
                    <a:pt x="4" y="3"/>
                  </a:cubicBezTo>
                  <a:cubicBezTo>
                    <a:pt x="3" y="4"/>
                    <a:pt x="1" y="4"/>
                    <a:pt x="0" y="5"/>
                  </a:cubicBezTo>
                  <a:lnTo>
                    <a:pt x="0" y="1"/>
                  </a:lnTo>
                  <a:cubicBezTo>
                    <a:pt x="1" y="1"/>
                    <a:pt x="3" y="1"/>
                    <a:pt x="4" y="0"/>
                  </a:cubicBezTo>
                  <a:cubicBezTo>
                    <a:pt x="5" y="0"/>
                    <a:pt x="6" y="0"/>
                    <a:pt x="7" y="0"/>
                  </a:cubicBezTo>
                  <a:cubicBezTo>
                    <a:pt x="10" y="0"/>
                    <a:pt x="12" y="0"/>
                    <a:pt x="13" y="2"/>
                  </a:cubicBezTo>
                  <a:cubicBezTo>
                    <a:pt x="15" y="3"/>
                    <a:pt x="16" y="5"/>
                    <a:pt x="16" y="7"/>
                  </a:cubicBezTo>
                  <a:cubicBezTo>
                    <a:pt x="16" y="8"/>
                    <a:pt x="15" y="9"/>
                    <a:pt x="15" y="10"/>
                  </a:cubicBezTo>
                  <a:cubicBezTo>
                    <a:pt x="15" y="11"/>
                    <a:pt x="14" y="12"/>
                    <a:pt x="13" y="13"/>
                  </a:cubicBezTo>
                  <a:cubicBezTo>
                    <a:pt x="13" y="13"/>
                    <a:pt x="12" y="14"/>
                    <a:pt x="10" y="16"/>
                  </a:cubicBezTo>
                  <a:cubicBezTo>
                    <a:pt x="9" y="17"/>
                    <a:pt x="7" y="20"/>
                    <a:pt x="4" y="22"/>
                  </a:cubicBezTo>
                  <a:lnTo>
                    <a:pt x="4"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0" name="Freeform 28"/>
            <p:cNvSpPr>
              <a:spLocks/>
            </p:cNvSpPr>
            <p:nvPr/>
          </p:nvSpPr>
          <p:spPr bwMode="auto">
            <a:xfrm>
              <a:off x="2712" y="1624"/>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1" name="Freeform 29"/>
            <p:cNvSpPr>
              <a:spLocks/>
            </p:cNvSpPr>
            <p:nvPr/>
          </p:nvSpPr>
          <p:spPr bwMode="auto">
            <a:xfrm>
              <a:off x="2712" y="1624"/>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2" name="Freeform 30"/>
            <p:cNvSpPr>
              <a:spLocks/>
            </p:cNvSpPr>
            <p:nvPr/>
          </p:nvSpPr>
          <p:spPr bwMode="auto">
            <a:xfrm>
              <a:off x="2731" y="1647"/>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8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10" y="3"/>
                    <a:pt x="8" y="3"/>
                  </a:cubicBezTo>
                  <a:cubicBezTo>
                    <a:pt x="7" y="3"/>
                    <a:pt x="5" y="3"/>
                    <a:pt x="4" y="4"/>
                  </a:cubicBezTo>
                  <a:cubicBezTo>
                    <a:pt x="3" y="5"/>
                    <a:pt x="3" y="7"/>
                    <a:pt x="3" y="8"/>
                  </a:cubicBezTo>
                  <a:lnTo>
                    <a:pt x="3" y="19"/>
                  </a:lnTo>
                  <a:lnTo>
                    <a:pt x="0" y="19"/>
                  </a:lnTo>
                  <a:lnTo>
                    <a:pt x="0" y="0"/>
                  </a:lnTo>
                  <a:lnTo>
                    <a:pt x="3" y="0"/>
                  </a:lnTo>
                  <a:lnTo>
                    <a:pt x="3" y="3"/>
                  </a:lnTo>
                  <a:cubicBezTo>
                    <a:pt x="4" y="2"/>
                    <a:pt x="4" y="1"/>
                    <a:pt x="5" y="1"/>
                  </a:cubicBezTo>
                  <a:cubicBezTo>
                    <a:pt x="6" y="0"/>
                    <a:pt x="8" y="0"/>
                    <a:pt x="9" y="0"/>
                  </a:cubicBezTo>
                  <a:cubicBezTo>
                    <a:pt x="11" y="0"/>
                    <a:pt x="13" y="1"/>
                    <a:pt x="14" y="2"/>
                  </a:cubicBezTo>
                  <a:cubicBezTo>
                    <a:pt x="15" y="3"/>
                    <a:pt x="15" y="5"/>
                    <a:pt x="15" y="8"/>
                  </a:cubicBezTo>
                  <a:lnTo>
                    <a:pt x="15"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3" name="Freeform 31"/>
            <p:cNvSpPr>
              <a:spLocks noEditPoints="1"/>
            </p:cNvSpPr>
            <p:nvPr/>
          </p:nvSpPr>
          <p:spPr bwMode="auto">
            <a:xfrm>
              <a:off x="2746" y="1647"/>
              <a:ext cx="11" cy="13"/>
            </a:xfrm>
            <a:custGeom>
              <a:avLst/>
              <a:gdLst>
                <a:gd name="T0" fmla="*/ 8 w 17"/>
                <a:gd name="T1" fmla="*/ 3 h 19"/>
                <a:gd name="T2" fmla="*/ 8 w 17"/>
                <a:gd name="T3" fmla="*/ 3 h 19"/>
                <a:gd name="T4" fmla="*/ 4 w 17"/>
                <a:gd name="T5" fmla="*/ 4 h 19"/>
                <a:gd name="T6" fmla="*/ 3 w 17"/>
                <a:gd name="T7" fmla="*/ 10 h 19"/>
                <a:gd name="T8" fmla="*/ 4 w 17"/>
                <a:gd name="T9" fmla="*/ 15 h 19"/>
                <a:gd name="T10" fmla="*/ 8 w 17"/>
                <a:gd name="T11" fmla="*/ 17 h 19"/>
                <a:gd name="T12" fmla="*/ 12 w 17"/>
                <a:gd name="T13" fmla="*/ 15 h 19"/>
                <a:gd name="T14" fmla="*/ 13 w 17"/>
                <a:gd name="T15" fmla="*/ 10 h 19"/>
                <a:gd name="T16" fmla="*/ 12 w 17"/>
                <a:gd name="T17" fmla="*/ 4 h 19"/>
                <a:gd name="T18" fmla="*/ 8 w 17"/>
                <a:gd name="T19" fmla="*/ 3 h 19"/>
                <a:gd name="T20" fmla="*/ 8 w 17"/>
                <a:gd name="T21" fmla="*/ 3 h 19"/>
                <a:gd name="T22" fmla="*/ 8 w 17"/>
                <a:gd name="T23" fmla="*/ 0 h 19"/>
                <a:gd name="T24" fmla="*/ 8 w 17"/>
                <a:gd name="T25" fmla="*/ 0 h 19"/>
                <a:gd name="T26" fmla="*/ 14 w 17"/>
                <a:gd name="T27" fmla="*/ 3 h 19"/>
                <a:gd name="T28" fmla="*/ 17 w 17"/>
                <a:gd name="T29" fmla="*/ 10 h 19"/>
                <a:gd name="T30" fmla="*/ 14 w 17"/>
                <a:gd name="T31" fmla="*/ 17 h 19"/>
                <a:gd name="T32" fmla="*/ 8 w 17"/>
                <a:gd name="T33" fmla="*/ 19 h 19"/>
                <a:gd name="T34" fmla="*/ 2 w 17"/>
                <a:gd name="T35" fmla="*/ 17 h 19"/>
                <a:gd name="T36" fmla="*/ 0 w 17"/>
                <a:gd name="T37" fmla="*/ 10 h 19"/>
                <a:gd name="T38" fmla="*/ 2 w 17"/>
                <a:gd name="T39" fmla="*/ 3 h 19"/>
                <a:gd name="T40" fmla="*/ 8 w 17"/>
                <a:gd name="T41" fmla="*/ 0 h 19"/>
                <a:gd name="T42" fmla="*/ 8 w 17"/>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8" y="3"/>
                  </a:moveTo>
                  <a:lnTo>
                    <a:pt x="8" y="3"/>
                  </a:lnTo>
                  <a:cubicBezTo>
                    <a:pt x="6" y="3"/>
                    <a:pt x="5" y="3"/>
                    <a:pt x="4" y="4"/>
                  </a:cubicBezTo>
                  <a:cubicBezTo>
                    <a:pt x="3" y="6"/>
                    <a:pt x="3" y="8"/>
                    <a:pt x="3" y="10"/>
                  </a:cubicBezTo>
                  <a:cubicBezTo>
                    <a:pt x="3" y="12"/>
                    <a:pt x="3" y="14"/>
                    <a:pt x="4" y="15"/>
                  </a:cubicBezTo>
                  <a:cubicBezTo>
                    <a:pt x="5" y="16"/>
                    <a:pt x="6" y="17"/>
                    <a:pt x="8" y="17"/>
                  </a:cubicBezTo>
                  <a:cubicBezTo>
                    <a:pt x="10" y="17"/>
                    <a:pt x="11" y="16"/>
                    <a:pt x="12" y="15"/>
                  </a:cubicBezTo>
                  <a:cubicBezTo>
                    <a:pt x="13" y="14"/>
                    <a:pt x="13" y="12"/>
                    <a:pt x="13" y="10"/>
                  </a:cubicBezTo>
                  <a:cubicBezTo>
                    <a:pt x="13" y="8"/>
                    <a:pt x="13" y="6"/>
                    <a:pt x="12" y="4"/>
                  </a:cubicBezTo>
                  <a:cubicBezTo>
                    <a:pt x="11" y="3"/>
                    <a:pt x="10" y="3"/>
                    <a:pt x="8" y="3"/>
                  </a:cubicBezTo>
                  <a:lnTo>
                    <a:pt x="8" y="3"/>
                  </a:lnTo>
                  <a:close/>
                  <a:moveTo>
                    <a:pt x="8" y="0"/>
                  </a:moveTo>
                  <a:lnTo>
                    <a:pt x="8" y="0"/>
                  </a:lnTo>
                  <a:cubicBezTo>
                    <a:pt x="11" y="0"/>
                    <a:pt x="13" y="1"/>
                    <a:pt x="14" y="3"/>
                  </a:cubicBezTo>
                  <a:cubicBezTo>
                    <a:pt x="16" y="4"/>
                    <a:pt x="17" y="7"/>
                    <a:pt x="17" y="10"/>
                  </a:cubicBezTo>
                  <a:cubicBezTo>
                    <a:pt x="17" y="13"/>
                    <a:pt x="16" y="15"/>
                    <a:pt x="14" y="17"/>
                  </a:cubicBezTo>
                  <a:cubicBezTo>
                    <a:pt x="13" y="19"/>
                    <a:pt x="11" y="19"/>
                    <a:pt x="8" y="19"/>
                  </a:cubicBezTo>
                  <a:cubicBezTo>
                    <a:pt x="5" y="19"/>
                    <a:pt x="3" y="19"/>
                    <a:pt x="2" y="17"/>
                  </a:cubicBezTo>
                  <a:cubicBezTo>
                    <a:pt x="0" y="15"/>
                    <a:pt x="0" y="13"/>
                    <a:pt x="0" y="10"/>
                  </a:cubicBezTo>
                  <a:cubicBezTo>
                    <a:pt x="0" y="7"/>
                    <a:pt x="0" y="4"/>
                    <a:pt x="2" y="3"/>
                  </a:cubicBezTo>
                  <a:cubicBezTo>
                    <a:pt x="3" y="1"/>
                    <a:pt x="5" y="0"/>
                    <a:pt x="8" y="0"/>
                  </a:cubicBez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4" name="Freeform 32"/>
            <p:cNvSpPr>
              <a:spLocks/>
            </p:cNvSpPr>
            <p:nvPr/>
          </p:nvSpPr>
          <p:spPr bwMode="auto">
            <a:xfrm>
              <a:off x="2760" y="1647"/>
              <a:ext cx="11" cy="13"/>
            </a:xfrm>
            <a:custGeom>
              <a:avLst/>
              <a:gdLst>
                <a:gd name="T0" fmla="*/ 16 w 16"/>
                <a:gd name="T1" fmla="*/ 8 h 19"/>
                <a:gd name="T2" fmla="*/ 16 w 16"/>
                <a:gd name="T3" fmla="*/ 8 h 19"/>
                <a:gd name="T4" fmla="*/ 16 w 16"/>
                <a:gd name="T5" fmla="*/ 19 h 19"/>
                <a:gd name="T6" fmla="*/ 12 w 16"/>
                <a:gd name="T7" fmla="*/ 19 h 19"/>
                <a:gd name="T8" fmla="*/ 12 w 16"/>
                <a:gd name="T9" fmla="*/ 8 h 19"/>
                <a:gd name="T10" fmla="*/ 11 w 16"/>
                <a:gd name="T11" fmla="*/ 4 h 19"/>
                <a:gd name="T12" fmla="*/ 8 w 16"/>
                <a:gd name="T13" fmla="*/ 3 h 19"/>
                <a:gd name="T14" fmla="*/ 4 w 16"/>
                <a:gd name="T15" fmla="*/ 4 h 19"/>
                <a:gd name="T16" fmla="*/ 3 w 16"/>
                <a:gd name="T17" fmla="*/ 8 h 19"/>
                <a:gd name="T18" fmla="*/ 3 w 16"/>
                <a:gd name="T19" fmla="*/ 19 h 19"/>
                <a:gd name="T20" fmla="*/ 0 w 16"/>
                <a:gd name="T21" fmla="*/ 19 h 19"/>
                <a:gd name="T22" fmla="*/ 0 w 16"/>
                <a:gd name="T23" fmla="*/ 0 h 19"/>
                <a:gd name="T24" fmla="*/ 3 w 16"/>
                <a:gd name="T25" fmla="*/ 0 h 19"/>
                <a:gd name="T26" fmla="*/ 3 w 16"/>
                <a:gd name="T27" fmla="*/ 3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2" y="19"/>
                  </a:lnTo>
                  <a:lnTo>
                    <a:pt x="12" y="8"/>
                  </a:lnTo>
                  <a:cubicBezTo>
                    <a:pt x="12" y="6"/>
                    <a:pt x="12" y="5"/>
                    <a:pt x="11" y="4"/>
                  </a:cubicBezTo>
                  <a:cubicBezTo>
                    <a:pt x="11" y="3"/>
                    <a:pt x="10" y="3"/>
                    <a:pt x="8" y="3"/>
                  </a:cubicBezTo>
                  <a:cubicBezTo>
                    <a:pt x="7" y="3"/>
                    <a:pt x="5" y="3"/>
                    <a:pt x="4" y="4"/>
                  </a:cubicBezTo>
                  <a:cubicBezTo>
                    <a:pt x="3" y="5"/>
                    <a:pt x="3" y="7"/>
                    <a:pt x="3" y="8"/>
                  </a:cubicBezTo>
                  <a:lnTo>
                    <a:pt x="3" y="19"/>
                  </a:lnTo>
                  <a:lnTo>
                    <a:pt x="0" y="19"/>
                  </a:lnTo>
                  <a:lnTo>
                    <a:pt x="0" y="0"/>
                  </a:lnTo>
                  <a:lnTo>
                    <a:pt x="3" y="0"/>
                  </a:lnTo>
                  <a:lnTo>
                    <a:pt x="3" y="3"/>
                  </a:lnTo>
                  <a:cubicBezTo>
                    <a:pt x="4" y="2"/>
                    <a:pt x="5" y="1"/>
                    <a:pt x="6" y="1"/>
                  </a:cubicBezTo>
                  <a:cubicBezTo>
                    <a:pt x="7" y="0"/>
                    <a:pt x="8" y="0"/>
                    <a:pt x="9" y="0"/>
                  </a:cubicBezTo>
                  <a:cubicBezTo>
                    <a:pt x="11" y="0"/>
                    <a:pt x="13" y="1"/>
                    <a:pt x="14" y="2"/>
                  </a:cubicBezTo>
                  <a:cubicBezTo>
                    <a:pt x="15" y="3"/>
                    <a:pt x="16" y="5"/>
                    <a:pt x="16" y="8"/>
                  </a:cubicBezTo>
                  <a:lnTo>
                    <a:pt x="16"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5" name="Freeform 33"/>
            <p:cNvSpPr>
              <a:spLocks noEditPoints="1"/>
            </p:cNvSpPr>
            <p:nvPr/>
          </p:nvSpPr>
          <p:spPr bwMode="auto">
            <a:xfrm>
              <a:off x="2775" y="164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6 w 17"/>
                <a:gd name="T15" fmla="*/ 15 h 19"/>
                <a:gd name="T16" fmla="*/ 16 w 17"/>
                <a:gd name="T17" fmla="*/ 18 h 19"/>
                <a:gd name="T18" fmla="*/ 13 w 17"/>
                <a:gd name="T19" fmla="*/ 19 h 19"/>
                <a:gd name="T20" fmla="*/ 9 w 17"/>
                <a:gd name="T21" fmla="*/ 19 h 19"/>
                <a:gd name="T22" fmla="*/ 2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2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7" y="17"/>
                    <a:pt x="10" y="17"/>
                  </a:cubicBezTo>
                  <a:cubicBezTo>
                    <a:pt x="11" y="17"/>
                    <a:pt x="12" y="17"/>
                    <a:pt x="13" y="16"/>
                  </a:cubicBezTo>
                  <a:cubicBezTo>
                    <a:pt x="14" y="16"/>
                    <a:pt x="15" y="16"/>
                    <a:pt x="16" y="15"/>
                  </a:cubicBezTo>
                  <a:lnTo>
                    <a:pt x="16" y="18"/>
                  </a:lnTo>
                  <a:cubicBezTo>
                    <a:pt x="15" y="19"/>
                    <a:pt x="14" y="19"/>
                    <a:pt x="13" y="19"/>
                  </a:cubicBezTo>
                  <a:cubicBezTo>
                    <a:pt x="12" y="19"/>
                    <a:pt x="11" y="19"/>
                    <a:pt x="9" y="19"/>
                  </a:cubicBezTo>
                  <a:cubicBezTo>
                    <a:pt x="6" y="19"/>
                    <a:pt x="4" y="19"/>
                    <a:pt x="2" y="17"/>
                  </a:cubicBezTo>
                  <a:cubicBezTo>
                    <a:pt x="1" y="15"/>
                    <a:pt x="0" y="13"/>
                    <a:pt x="0" y="10"/>
                  </a:cubicBezTo>
                  <a:cubicBezTo>
                    <a:pt x="0" y="7"/>
                    <a:pt x="1" y="4"/>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3" y="5"/>
                    <a:pt x="12" y="4"/>
                  </a:cubicBezTo>
                  <a:cubicBezTo>
                    <a:pt x="12" y="3"/>
                    <a:pt x="10" y="3"/>
                    <a:pt x="9" y="3"/>
                  </a:cubicBezTo>
                  <a:cubicBezTo>
                    <a:pt x="7" y="3"/>
                    <a:pt x="6" y="3"/>
                    <a:pt x="5" y="4"/>
                  </a:cubicBezTo>
                  <a:cubicBezTo>
                    <a:pt x="4" y="5"/>
                    <a:pt x="3" y="6"/>
                    <a:pt x="3" y="8"/>
                  </a:cubicBezTo>
                  <a:lnTo>
                    <a:pt x="14"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6" name="Freeform 34"/>
            <p:cNvSpPr>
              <a:spLocks/>
            </p:cNvSpPr>
            <p:nvPr/>
          </p:nvSpPr>
          <p:spPr bwMode="auto">
            <a:xfrm>
              <a:off x="2482"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7" name="Freeform 35"/>
            <p:cNvSpPr>
              <a:spLocks/>
            </p:cNvSpPr>
            <p:nvPr/>
          </p:nvSpPr>
          <p:spPr bwMode="auto">
            <a:xfrm>
              <a:off x="2482"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8" name="Freeform 36"/>
            <p:cNvSpPr>
              <a:spLocks/>
            </p:cNvSpPr>
            <p:nvPr/>
          </p:nvSpPr>
          <p:spPr bwMode="auto">
            <a:xfrm>
              <a:off x="2497" y="2136"/>
              <a:ext cx="14" cy="18"/>
            </a:xfrm>
            <a:custGeom>
              <a:avLst/>
              <a:gdLst>
                <a:gd name="T0" fmla="*/ 20 w 20"/>
                <a:gd name="T1" fmla="*/ 2 h 25"/>
                <a:gd name="T2" fmla="*/ 20 w 20"/>
                <a:gd name="T3" fmla="*/ 2 h 25"/>
                <a:gd name="T4" fmla="*/ 20 w 20"/>
                <a:gd name="T5" fmla="*/ 6 h 25"/>
                <a:gd name="T6" fmla="*/ 17 w 20"/>
                <a:gd name="T7" fmla="*/ 3 h 25"/>
                <a:gd name="T8" fmla="*/ 13 w 20"/>
                <a:gd name="T9" fmla="*/ 2 h 25"/>
                <a:gd name="T10" fmla="*/ 6 w 20"/>
                <a:gd name="T11" fmla="*/ 5 h 25"/>
                <a:gd name="T12" fmla="*/ 4 w 20"/>
                <a:gd name="T13" fmla="*/ 13 h 25"/>
                <a:gd name="T14" fmla="*/ 6 w 20"/>
                <a:gd name="T15" fmla="*/ 20 h 25"/>
                <a:gd name="T16" fmla="*/ 13 w 20"/>
                <a:gd name="T17" fmla="*/ 23 h 25"/>
                <a:gd name="T18" fmla="*/ 17 w 20"/>
                <a:gd name="T19" fmla="*/ 22 h 25"/>
                <a:gd name="T20" fmla="*/ 20 w 20"/>
                <a:gd name="T21" fmla="*/ 20 h 25"/>
                <a:gd name="T22" fmla="*/ 20 w 20"/>
                <a:gd name="T23" fmla="*/ 23 h 25"/>
                <a:gd name="T24" fmla="*/ 17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7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8" y="4"/>
                    <a:pt x="17" y="3"/>
                  </a:cubicBezTo>
                  <a:cubicBezTo>
                    <a:pt x="15" y="3"/>
                    <a:pt x="14" y="2"/>
                    <a:pt x="13" y="2"/>
                  </a:cubicBezTo>
                  <a:cubicBezTo>
                    <a:pt x="10" y="2"/>
                    <a:pt x="8" y="3"/>
                    <a:pt x="6" y="5"/>
                  </a:cubicBezTo>
                  <a:cubicBezTo>
                    <a:pt x="5" y="7"/>
                    <a:pt x="4" y="9"/>
                    <a:pt x="4" y="13"/>
                  </a:cubicBezTo>
                  <a:cubicBezTo>
                    <a:pt x="4" y="16"/>
                    <a:pt x="5" y="18"/>
                    <a:pt x="6" y="20"/>
                  </a:cubicBezTo>
                  <a:cubicBezTo>
                    <a:pt x="8" y="22"/>
                    <a:pt x="10" y="23"/>
                    <a:pt x="13" y="23"/>
                  </a:cubicBezTo>
                  <a:cubicBezTo>
                    <a:pt x="14" y="23"/>
                    <a:pt x="15" y="22"/>
                    <a:pt x="17" y="22"/>
                  </a:cubicBezTo>
                  <a:cubicBezTo>
                    <a:pt x="18" y="21"/>
                    <a:pt x="19" y="21"/>
                    <a:pt x="20" y="20"/>
                  </a:cubicBezTo>
                  <a:lnTo>
                    <a:pt x="20" y="23"/>
                  </a:lnTo>
                  <a:cubicBezTo>
                    <a:pt x="19" y="24"/>
                    <a:pt x="18" y="24"/>
                    <a:pt x="17" y="25"/>
                  </a:cubicBezTo>
                  <a:cubicBezTo>
                    <a:pt x="15" y="25"/>
                    <a:pt x="14" y="25"/>
                    <a:pt x="12" y="25"/>
                  </a:cubicBezTo>
                  <a:cubicBezTo>
                    <a:pt x="9" y="25"/>
                    <a:pt x="6" y="24"/>
                    <a:pt x="3" y="22"/>
                  </a:cubicBezTo>
                  <a:cubicBezTo>
                    <a:pt x="1" y="20"/>
                    <a:pt x="0" y="17"/>
                    <a:pt x="0" y="13"/>
                  </a:cubicBezTo>
                  <a:cubicBezTo>
                    <a:pt x="0" y="9"/>
                    <a:pt x="1" y="5"/>
                    <a:pt x="3" y="3"/>
                  </a:cubicBezTo>
                  <a:cubicBezTo>
                    <a:pt x="6" y="1"/>
                    <a:pt x="9" y="0"/>
                    <a:pt x="12" y="0"/>
                  </a:cubicBezTo>
                  <a:cubicBezTo>
                    <a:pt x="14" y="0"/>
                    <a:pt x="15" y="0"/>
                    <a:pt x="17" y="0"/>
                  </a:cubicBezTo>
                  <a:cubicBezTo>
                    <a:pt x="18" y="1"/>
                    <a:pt x="19"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9" name="Freeform 37"/>
            <p:cNvSpPr>
              <a:spLocks noEditPoints="1"/>
            </p:cNvSpPr>
            <p:nvPr/>
          </p:nvSpPr>
          <p:spPr bwMode="auto">
            <a:xfrm>
              <a:off x="2514" y="2136"/>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7 w 23"/>
                <a:gd name="T13" fmla="*/ 20 h 25"/>
                <a:gd name="T14" fmla="*/ 19 w 23"/>
                <a:gd name="T15" fmla="*/ 13 h 25"/>
                <a:gd name="T16" fmla="*/ 17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4" y="7"/>
                    <a:pt x="4" y="9"/>
                    <a:pt x="4" y="13"/>
                  </a:cubicBezTo>
                  <a:cubicBezTo>
                    <a:pt x="4" y="16"/>
                    <a:pt x="4" y="18"/>
                    <a:pt x="6" y="20"/>
                  </a:cubicBezTo>
                  <a:cubicBezTo>
                    <a:pt x="7" y="22"/>
                    <a:pt x="9" y="23"/>
                    <a:pt x="12" y="23"/>
                  </a:cubicBezTo>
                  <a:cubicBezTo>
                    <a:pt x="14" y="23"/>
                    <a:pt x="16" y="22"/>
                    <a:pt x="17" y="20"/>
                  </a:cubicBezTo>
                  <a:cubicBezTo>
                    <a:pt x="19" y="18"/>
                    <a:pt x="19" y="16"/>
                    <a:pt x="19" y="13"/>
                  </a:cubicBezTo>
                  <a:cubicBezTo>
                    <a:pt x="19" y="9"/>
                    <a:pt x="19" y="7"/>
                    <a:pt x="17"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6"/>
                    <a:pt x="22" y="20"/>
                    <a:pt x="20" y="22"/>
                  </a:cubicBezTo>
                  <a:cubicBezTo>
                    <a:pt x="18" y="24"/>
                    <a:pt x="15" y="25"/>
                    <a:pt x="12" y="25"/>
                  </a:cubicBezTo>
                  <a:cubicBezTo>
                    <a:pt x="8" y="25"/>
                    <a:pt x="5" y="24"/>
                    <a:pt x="3" y="22"/>
                  </a:cubicBezTo>
                  <a:cubicBezTo>
                    <a:pt x="1" y="20"/>
                    <a:pt x="0" y="16"/>
                    <a:pt x="0" y="13"/>
                  </a:cubicBezTo>
                  <a:cubicBezTo>
                    <a:pt x="0" y="9"/>
                    <a:pt x="1" y="6"/>
                    <a:pt x="3" y="3"/>
                  </a:cubicBezTo>
                  <a:cubicBezTo>
                    <a:pt x="5" y="1"/>
                    <a:pt x="8" y="0"/>
                    <a:pt x="12" y="0"/>
                  </a:cubicBez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0" name="Freeform 38"/>
            <p:cNvSpPr>
              <a:spLocks/>
            </p:cNvSpPr>
            <p:nvPr/>
          </p:nvSpPr>
          <p:spPr bwMode="auto">
            <a:xfrm>
              <a:off x="2534" y="2136"/>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1" name="Freeform 39"/>
            <p:cNvSpPr>
              <a:spLocks/>
            </p:cNvSpPr>
            <p:nvPr/>
          </p:nvSpPr>
          <p:spPr bwMode="auto">
            <a:xfrm>
              <a:off x="2552" y="2136"/>
              <a:ext cx="12" cy="18"/>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4 w 17"/>
                <a:gd name="T11" fmla="*/ 3 h 25"/>
                <a:gd name="T12" fmla="*/ 3 w 17"/>
                <a:gd name="T13" fmla="*/ 6 h 25"/>
                <a:gd name="T14" fmla="*/ 4 w 17"/>
                <a:gd name="T15" fmla="*/ 9 h 25"/>
                <a:gd name="T16" fmla="*/ 8 w 17"/>
                <a:gd name="T17" fmla="*/ 10 h 25"/>
                <a:gd name="T18" fmla="*/ 10 w 17"/>
                <a:gd name="T19" fmla="*/ 11 h 25"/>
                <a:gd name="T20" fmla="*/ 15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2 w 17"/>
                <a:gd name="T43" fmla="*/ 15 h 25"/>
                <a:gd name="T44" fmla="*/ 9 w 17"/>
                <a:gd name="T45" fmla="*/ 14 h 25"/>
                <a:gd name="T46" fmla="*/ 7 w 17"/>
                <a:gd name="T47" fmla="*/ 14 h 25"/>
                <a:gd name="T48" fmla="*/ 1 w 17"/>
                <a:gd name="T49" fmla="*/ 11 h 25"/>
                <a:gd name="T50" fmla="*/ 0 w 17"/>
                <a:gd name="T51" fmla="*/ 7 h 25"/>
                <a:gd name="T52" fmla="*/ 2 w 17"/>
                <a:gd name="T53" fmla="*/ 2 h 25"/>
                <a:gd name="T54" fmla="*/ 8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4" y="4"/>
                    <a:pt x="13" y="3"/>
                    <a:pt x="12" y="3"/>
                  </a:cubicBezTo>
                  <a:cubicBezTo>
                    <a:pt x="11" y="3"/>
                    <a:pt x="10" y="2"/>
                    <a:pt x="9" y="2"/>
                  </a:cubicBezTo>
                  <a:cubicBezTo>
                    <a:pt x="7" y="2"/>
                    <a:pt x="5" y="3"/>
                    <a:pt x="4" y="3"/>
                  </a:cubicBezTo>
                  <a:cubicBezTo>
                    <a:pt x="3" y="4"/>
                    <a:pt x="3" y="5"/>
                    <a:pt x="3" y="6"/>
                  </a:cubicBezTo>
                  <a:cubicBezTo>
                    <a:pt x="3" y="8"/>
                    <a:pt x="3" y="8"/>
                    <a:pt x="4" y="9"/>
                  </a:cubicBezTo>
                  <a:cubicBezTo>
                    <a:pt x="5" y="10"/>
                    <a:pt x="6" y="10"/>
                    <a:pt x="8" y="10"/>
                  </a:cubicBezTo>
                  <a:lnTo>
                    <a:pt x="10" y="11"/>
                  </a:lnTo>
                  <a:cubicBezTo>
                    <a:pt x="12" y="11"/>
                    <a:pt x="14" y="12"/>
                    <a:pt x="15" y="13"/>
                  </a:cubicBezTo>
                  <a:cubicBezTo>
                    <a:pt x="16" y="14"/>
                    <a:pt x="17" y="16"/>
                    <a:pt x="17" y="18"/>
                  </a:cubicBezTo>
                  <a:cubicBezTo>
                    <a:pt x="17" y="20"/>
                    <a:pt x="16" y="22"/>
                    <a:pt x="15" y="24"/>
                  </a:cubicBezTo>
                  <a:cubicBezTo>
                    <a:pt x="13" y="25"/>
                    <a:pt x="11" y="25"/>
                    <a:pt x="8" y="25"/>
                  </a:cubicBezTo>
                  <a:cubicBezTo>
                    <a:pt x="6" y="25"/>
                    <a:pt x="5" y="25"/>
                    <a:pt x="4" y="25"/>
                  </a:cubicBezTo>
                  <a:cubicBezTo>
                    <a:pt x="2" y="25"/>
                    <a:pt x="1" y="24"/>
                    <a:pt x="0" y="24"/>
                  </a:cubicBezTo>
                  <a:lnTo>
                    <a:pt x="0" y="20"/>
                  </a:lnTo>
                  <a:cubicBezTo>
                    <a:pt x="1" y="21"/>
                    <a:pt x="2" y="22"/>
                    <a:pt x="4" y="22"/>
                  </a:cubicBezTo>
                  <a:cubicBezTo>
                    <a:pt x="5" y="22"/>
                    <a:pt x="6" y="23"/>
                    <a:pt x="8" y="23"/>
                  </a:cubicBezTo>
                  <a:cubicBezTo>
                    <a:pt x="9" y="23"/>
                    <a:pt x="11" y="22"/>
                    <a:pt x="12" y="22"/>
                  </a:cubicBezTo>
                  <a:cubicBezTo>
                    <a:pt x="13" y="21"/>
                    <a:pt x="14" y="20"/>
                    <a:pt x="14" y="18"/>
                  </a:cubicBezTo>
                  <a:cubicBezTo>
                    <a:pt x="14" y="17"/>
                    <a:pt x="13" y="16"/>
                    <a:pt x="12" y="15"/>
                  </a:cubicBezTo>
                  <a:cubicBezTo>
                    <a:pt x="12" y="15"/>
                    <a:pt x="10" y="14"/>
                    <a:pt x="9" y="14"/>
                  </a:cubicBezTo>
                  <a:lnTo>
                    <a:pt x="7" y="14"/>
                  </a:lnTo>
                  <a:cubicBezTo>
                    <a:pt x="4" y="13"/>
                    <a:pt x="2" y="12"/>
                    <a:pt x="1" y="11"/>
                  </a:cubicBezTo>
                  <a:cubicBezTo>
                    <a:pt x="0" y="10"/>
                    <a:pt x="0" y="9"/>
                    <a:pt x="0" y="7"/>
                  </a:cubicBezTo>
                  <a:cubicBezTo>
                    <a:pt x="0" y="5"/>
                    <a:pt x="0" y="3"/>
                    <a:pt x="2" y="2"/>
                  </a:cubicBezTo>
                  <a:cubicBezTo>
                    <a:pt x="3" y="0"/>
                    <a:pt x="6" y="0"/>
                    <a:pt x="8" y="0"/>
                  </a:cubicBezTo>
                  <a:cubicBezTo>
                    <a:pt x="9" y="0"/>
                    <a:pt x="11" y="0"/>
                    <a:pt x="12" y="0"/>
                  </a:cubicBezTo>
                  <a:cubicBezTo>
                    <a:pt x="13" y="0"/>
                    <a:pt x="14"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2" name="Freeform 40"/>
            <p:cNvSpPr>
              <a:spLocks/>
            </p:cNvSpPr>
            <p:nvPr/>
          </p:nvSpPr>
          <p:spPr bwMode="auto">
            <a:xfrm>
              <a:off x="2565"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3" name="Freeform 41"/>
            <p:cNvSpPr>
              <a:spLocks noEditPoints="1"/>
            </p:cNvSpPr>
            <p:nvPr/>
          </p:nvSpPr>
          <p:spPr bwMode="auto">
            <a:xfrm>
              <a:off x="2581"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4" name="Freeform 42"/>
            <p:cNvSpPr>
              <a:spLocks/>
            </p:cNvSpPr>
            <p:nvPr/>
          </p:nvSpPr>
          <p:spPr bwMode="auto">
            <a:xfrm>
              <a:off x="2589" y="2136"/>
              <a:ext cx="10" cy="18"/>
            </a:xfrm>
            <a:custGeom>
              <a:avLst/>
              <a:gdLst>
                <a:gd name="T0" fmla="*/ 0 w 14"/>
                <a:gd name="T1" fmla="*/ 22 h 25"/>
                <a:gd name="T2" fmla="*/ 0 w 14"/>
                <a:gd name="T3" fmla="*/ 22 h 25"/>
                <a:gd name="T4" fmla="*/ 6 w 14"/>
                <a:gd name="T5" fmla="*/ 22 h 25"/>
                <a:gd name="T6" fmla="*/ 6 w 14"/>
                <a:gd name="T7" fmla="*/ 3 h 25"/>
                <a:gd name="T8" fmla="*/ 0 w 14"/>
                <a:gd name="T9" fmla="*/ 4 h 25"/>
                <a:gd name="T10" fmla="*/ 0 w 14"/>
                <a:gd name="T11" fmla="*/ 1 h 25"/>
                <a:gd name="T12" fmla="*/ 6 w 14"/>
                <a:gd name="T13" fmla="*/ 0 h 25"/>
                <a:gd name="T14" fmla="*/ 9 w 14"/>
                <a:gd name="T15" fmla="*/ 0 h 25"/>
                <a:gd name="T16" fmla="*/ 9 w 14"/>
                <a:gd name="T17" fmla="*/ 22 h 25"/>
                <a:gd name="T18" fmla="*/ 14 w 14"/>
                <a:gd name="T19" fmla="*/ 22 h 25"/>
                <a:gd name="T20" fmla="*/ 14 w 14"/>
                <a:gd name="T21" fmla="*/ 25 h 25"/>
                <a:gd name="T22" fmla="*/ 0 w 14"/>
                <a:gd name="T23" fmla="*/ 25 h 25"/>
                <a:gd name="T24" fmla="*/ 0 w 14"/>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5">
                  <a:moveTo>
                    <a:pt x="0" y="22"/>
                  </a:moveTo>
                  <a:lnTo>
                    <a:pt x="0" y="22"/>
                  </a:lnTo>
                  <a:lnTo>
                    <a:pt x="6" y="22"/>
                  </a:lnTo>
                  <a:lnTo>
                    <a:pt x="6" y="3"/>
                  </a:lnTo>
                  <a:lnTo>
                    <a:pt x="0" y="4"/>
                  </a:lnTo>
                  <a:lnTo>
                    <a:pt x="0" y="1"/>
                  </a:lnTo>
                  <a:lnTo>
                    <a:pt x="6" y="0"/>
                  </a:lnTo>
                  <a:lnTo>
                    <a:pt x="9" y="0"/>
                  </a:lnTo>
                  <a:lnTo>
                    <a:pt x="9" y="22"/>
                  </a:lnTo>
                  <a:lnTo>
                    <a:pt x="14" y="22"/>
                  </a:lnTo>
                  <a:lnTo>
                    <a:pt x="14" y="25"/>
                  </a:lnTo>
                  <a:lnTo>
                    <a:pt x="0" y="25"/>
                  </a:lnTo>
                  <a:lnTo>
                    <a:pt x="0"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5" name="Freeform 43"/>
            <p:cNvSpPr>
              <a:spLocks/>
            </p:cNvSpPr>
            <p:nvPr/>
          </p:nvSpPr>
          <p:spPr bwMode="auto">
            <a:xfrm>
              <a:off x="3189" y="2118"/>
              <a:ext cx="138"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6" name="Freeform 44"/>
            <p:cNvSpPr>
              <a:spLocks/>
            </p:cNvSpPr>
            <p:nvPr/>
          </p:nvSpPr>
          <p:spPr bwMode="auto">
            <a:xfrm>
              <a:off x="3189" y="2118"/>
              <a:ext cx="138"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7" name="Freeform 45"/>
            <p:cNvSpPr>
              <a:spLocks/>
            </p:cNvSpPr>
            <p:nvPr/>
          </p:nvSpPr>
          <p:spPr bwMode="auto">
            <a:xfrm>
              <a:off x="3206" y="2136"/>
              <a:ext cx="14" cy="18"/>
            </a:xfrm>
            <a:custGeom>
              <a:avLst/>
              <a:gdLst>
                <a:gd name="T0" fmla="*/ 20 w 20"/>
                <a:gd name="T1" fmla="*/ 2 h 25"/>
                <a:gd name="T2" fmla="*/ 20 w 20"/>
                <a:gd name="T3" fmla="*/ 2 h 25"/>
                <a:gd name="T4" fmla="*/ 20 w 20"/>
                <a:gd name="T5" fmla="*/ 6 h 25"/>
                <a:gd name="T6" fmla="*/ 16 w 20"/>
                <a:gd name="T7" fmla="*/ 3 h 25"/>
                <a:gd name="T8" fmla="*/ 12 w 20"/>
                <a:gd name="T9" fmla="*/ 2 h 25"/>
                <a:gd name="T10" fmla="*/ 6 w 20"/>
                <a:gd name="T11" fmla="*/ 5 h 25"/>
                <a:gd name="T12" fmla="*/ 4 w 20"/>
                <a:gd name="T13" fmla="*/ 13 h 25"/>
                <a:gd name="T14" fmla="*/ 6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8" y="4"/>
                    <a:pt x="16" y="3"/>
                  </a:cubicBezTo>
                  <a:cubicBezTo>
                    <a:pt x="15" y="3"/>
                    <a:pt x="14" y="2"/>
                    <a:pt x="12" y="2"/>
                  </a:cubicBezTo>
                  <a:cubicBezTo>
                    <a:pt x="10" y="2"/>
                    <a:pt x="7" y="3"/>
                    <a:pt x="6" y="5"/>
                  </a:cubicBezTo>
                  <a:cubicBezTo>
                    <a:pt x="4" y="7"/>
                    <a:pt x="4" y="9"/>
                    <a:pt x="4" y="13"/>
                  </a:cubicBezTo>
                  <a:cubicBezTo>
                    <a:pt x="4" y="16"/>
                    <a:pt x="4" y="18"/>
                    <a:pt x="6" y="20"/>
                  </a:cubicBezTo>
                  <a:cubicBezTo>
                    <a:pt x="7" y="22"/>
                    <a:pt x="10" y="23"/>
                    <a:pt x="12" y="23"/>
                  </a:cubicBezTo>
                  <a:cubicBezTo>
                    <a:pt x="14" y="23"/>
                    <a:pt x="15" y="22"/>
                    <a:pt x="16" y="22"/>
                  </a:cubicBezTo>
                  <a:cubicBezTo>
                    <a:pt x="18" y="21"/>
                    <a:pt x="19" y="21"/>
                    <a:pt x="20" y="20"/>
                  </a:cubicBezTo>
                  <a:lnTo>
                    <a:pt x="20" y="23"/>
                  </a:lnTo>
                  <a:cubicBezTo>
                    <a:pt x="19" y="24"/>
                    <a:pt x="18" y="24"/>
                    <a:pt x="16" y="25"/>
                  </a:cubicBezTo>
                  <a:cubicBezTo>
                    <a:pt x="15" y="25"/>
                    <a:pt x="14" y="25"/>
                    <a:pt x="12" y="25"/>
                  </a:cubicBezTo>
                  <a:cubicBezTo>
                    <a:pt x="8" y="25"/>
                    <a:pt x="5" y="24"/>
                    <a:pt x="3" y="22"/>
                  </a:cubicBezTo>
                  <a:cubicBezTo>
                    <a:pt x="1" y="20"/>
                    <a:pt x="0" y="17"/>
                    <a:pt x="0" y="13"/>
                  </a:cubicBezTo>
                  <a:cubicBezTo>
                    <a:pt x="0" y="9"/>
                    <a:pt x="1" y="5"/>
                    <a:pt x="3" y="3"/>
                  </a:cubicBezTo>
                  <a:cubicBezTo>
                    <a:pt x="5" y="1"/>
                    <a:pt x="8" y="0"/>
                    <a:pt x="12" y="0"/>
                  </a:cubicBezTo>
                  <a:cubicBezTo>
                    <a:pt x="14" y="0"/>
                    <a:pt x="15" y="0"/>
                    <a:pt x="16" y="0"/>
                  </a:cubicBezTo>
                  <a:cubicBezTo>
                    <a:pt x="18" y="1"/>
                    <a:pt x="19"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8" name="Freeform 46"/>
            <p:cNvSpPr>
              <a:spLocks noEditPoints="1"/>
            </p:cNvSpPr>
            <p:nvPr/>
          </p:nvSpPr>
          <p:spPr bwMode="auto">
            <a:xfrm>
              <a:off x="3222" y="2136"/>
              <a:ext cx="17" cy="18"/>
            </a:xfrm>
            <a:custGeom>
              <a:avLst/>
              <a:gdLst>
                <a:gd name="T0" fmla="*/ 11 w 23"/>
                <a:gd name="T1" fmla="*/ 2 h 25"/>
                <a:gd name="T2" fmla="*/ 11 w 23"/>
                <a:gd name="T3" fmla="*/ 2 h 25"/>
                <a:gd name="T4" fmla="*/ 6 w 23"/>
                <a:gd name="T5" fmla="*/ 5 h 25"/>
                <a:gd name="T6" fmla="*/ 3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3" y="9"/>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9"/>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6"/>
                    <a:pt x="22" y="20"/>
                    <a:pt x="20" y="22"/>
                  </a:cubicBezTo>
                  <a:cubicBezTo>
                    <a:pt x="18" y="24"/>
                    <a:pt x="15" y="25"/>
                    <a:pt x="11" y="25"/>
                  </a:cubicBezTo>
                  <a:cubicBezTo>
                    <a:pt x="8" y="25"/>
                    <a:pt x="5" y="24"/>
                    <a:pt x="3" y="22"/>
                  </a:cubicBezTo>
                  <a:cubicBezTo>
                    <a:pt x="1" y="20"/>
                    <a:pt x="0" y="16"/>
                    <a:pt x="0" y="13"/>
                  </a:cubicBezTo>
                  <a:cubicBezTo>
                    <a:pt x="0" y="9"/>
                    <a:pt x="1" y="6"/>
                    <a:pt x="3" y="3"/>
                  </a:cubicBezTo>
                  <a:cubicBezTo>
                    <a:pt x="5" y="1"/>
                    <a:pt x="8" y="0"/>
                    <a:pt x="11" y="0"/>
                  </a:cubicBez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9" name="Freeform 47"/>
            <p:cNvSpPr>
              <a:spLocks/>
            </p:cNvSpPr>
            <p:nvPr/>
          </p:nvSpPr>
          <p:spPr bwMode="auto">
            <a:xfrm>
              <a:off x="3243" y="2136"/>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0" name="Freeform 48"/>
            <p:cNvSpPr>
              <a:spLocks/>
            </p:cNvSpPr>
            <p:nvPr/>
          </p:nvSpPr>
          <p:spPr bwMode="auto">
            <a:xfrm>
              <a:off x="3260" y="2136"/>
              <a:ext cx="12" cy="18"/>
            </a:xfrm>
            <a:custGeom>
              <a:avLst/>
              <a:gdLst>
                <a:gd name="T0" fmla="*/ 16 w 18"/>
                <a:gd name="T1" fmla="*/ 1 h 25"/>
                <a:gd name="T2" fmla="*/ 16 w 18"/>
                <a:gd name="T3" fmla="*/ 1 h 25"/>
                <a:gd name="T4" fmla="*/ 16 w 18"/>
                <a:gd name="T5" fmla="*/ 4 h 25"/>
                <a:gd name="T6" fmla="*/ 13 w 18"/>
                <a:gd name="T7" fmla="*/ 3 h 25"/>
                <a:gd name="T8" fmla="*/ 9 w 18"/>
                <a:gd name="T9" fmla="*/ 2 h 25"/>
                <a:gd name="T10" fmla="*/ 5 w 18"/>
                <a:gd name="T11" fmla="*/ 3 h 25"/>
                <a:gd name="T12" fmla="*/ 4 w 18"/>
                <a:gd name="T13" fmla="*/ 6 h 25"/>
                <a:gd name="T14" fmla="*/ 5 w 18"/>
                <a:gd name="T15" fmla="*/ 9 h 25"/>
                <a:gd name="T16" fmla="*/ 8 w 18"/>
                <a:gd name="T17" fmla="*/ 10 h 25"/>
                <a:gd name="T18" fmla="*/ 11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0 w 18"/>
                <a:gd name="T31" fmla="*/ 24 h 25"/>
                <a:gd name="T32" fmla="*/ 0 w 18"/>
                <a:gd name="T33" fmla="*/ 20 h 25"/>
                <a:gd name="T34" fmla="*/ 4 w 18"/>
                <a:gd name="T35" fmla="*/ 22 h 25"/>
                <a:gd name="T36" fmla="*/ 8 w 18"/>
                <a:gd name="T37" fmla="*/ 23 h 25"/>
                <a:gd name="T38" fmla="*/ 13 w 18"/>
                <a:gd name="T39" fmla="*/ 22 h 25"/>
                <a:gd name="T40" fmla="*/ 14 w 18"/>
                <a:gd name="T41" fmla="*/ 18 h 25"/>
                <a:gd name="T42" fmla="*/ 13 w 18"/>
                <a:gd name="T43" fmla="*/ 15 h 25"/>
                <a:gd name="T44" fmla="*/ 10 w 18"/>
                <a:gd name="T45" fmla="*/ 14 h 25"/>
                <a:gd name="T46" fmla="*/ 7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1" y="2"/>
                    <a:pt x="9" y="2"/>
                  </a:cubicBezTo>
                  <a:cubicBezTo>
                    <a:pt x="8" y="2"/>
                    <a:pt x="6" y="3"/>
                    <a:pt x="5" y="3"/>
                  </a:cubicBezTo>
                  <a:cubicBezTo>
                    <a:pt x="4" y="4"/>
                    <a:pt x="4" y="5"/>
                    <a:pt x="4" y="6"/>
                  </a:cubicBezTo>
                  <a:cubicBezTo>
                    <a:pt x="4" y="8"/>
                    <a:pt x="4" y="8"/>
                    <a:pt x="5" y="9"/>
                  </a:cubicBezTo>
                  <a:cubicBezTo>
                    <a:pt x="5" y="10"/>
                    <a:pt x="7" y="10"/>
                    <a:pt x="8" y="10"/>
                  </a:cubicBezTo>
                  <a:lnTo>
                    <a:pt x="11"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5" y="25"/>
                  </a:cubicBezTo>
                  <a:cubicBezTo>
                    <a:pt x="3" y="25"/>
                    <a:pt x="2" y="24"/>
                    <a:pt x="0" y="24"/>
                  </a:cubicBezTo>
                  <a:lnTo>
                    <a:pt x="0" y="20"/>
                  </a:lnTo>
                  <a:cubicBezTo>
                    <a:pt x="2" y="21"/>
                    <a:pt x="3" y="22"/>
                    <a:pt x="4" y="22"/>
                  </a:cubicBezTo>
                  <a:cubicBezTo>
                    <a:pt x="6" y="22"/>
                    <a:pt x="7" y="23"/>
                    <a:pt x="8" y="23"/>
                  </a:cubicBezTo>
                  <a:cubicBezTo>
                    <a:pt x="10" y="23"/>
                    <a:pt x="12" y="22"/>
                    <a:pt x="13" y="22"/>
                  </a:cubicBezTo>
                  <a:cubicBezTo>
                    <a:pt x="14" y="21"/>
                    <a:pt x="14" y="20"/>
                    <a:pt x="14" y="18"/>
                  </a:cubicBezTo>
                  <a:cubicBezTo>
                    <a:pt x="14" y="17"/>
                    <a:pt x="14" y="16"/>
                    <a:pt x="13" y="15"/>
                  </a:cubicBezTo>
                  <a:cubicBezTo>
                    <a:pt x="12" y="15"/>
                    <a:pt x="11" y="14"/>
                    <a:pt x="10"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1" name="Freeform 49"/>
            <p:cNvSpPr>
              <a:spLocks/>
            </p:cNvSpPr>
            <p:nvPr/>
          </p:nvSpPr>
          <p:spPr bwMode="auto">
            <a:xfrm>
              <a:off x="3274" y="2136"/>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2" name="Freeform 50"/>
            <p:cNvSpPr>
              <a:spLocks noEditPoints="1"/>
            </p:cNvSpPr>
            <p:nvPr/>
          </p:nvSpPr>
          <p:spPr bwMode="auto">
            <a:xfrm>
              <a:off x="3289" y="2141"/>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3" name="Freeform 51"/>
            <p:cNvSpPr>
              <a:spLocks/>
            </p:cNvSpPr>
            <p:nvPr/>
          </p:nvSpPr>
          <p:spPr bwMode="auto">
            <a:xfrm>
              <a:off x="3297" y="2136"/>
              <a:ext cx="11" cy="18"/>
            </a:xfrm>
            <a:custGeom>
              <a:avLst/>
              <a:gdLst>
                <a:gd name="T0" fmla="*/ 1 w 15"/>
                <a:gd name="T1" fmla="*/ 22 h 25"/>
                <a:gd name="T2" fmla="*/ 1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10 w 15"/>
                <a:gd name="T15" fmla="*/ 0 h 25"/>
                <a:gd name="T16" fmla="*/ 10 w 15"/>
                <a:gd name="T17" fmla="*/ 22 h 25"/>
                <a:gd name="T18" fmla="*/ 15 w 15"/>
                <a:gd name="T19" fmla="*/ 22 h 25"/>
                <a:gd name="T20" fmla="*/ 15 w 15"/>
                <a:gd name="T21" fmla="*/ 25 h 25"/>
                <a:gd name="T22" fmla="*/ 1 w 15"/>
                <a:gd name="T23" fmla="*/ 25 h 25"/>
                <a:gd name="T24" fmla="*/ 1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1" y="22"/>
                  </a:moveTo>
                  <a:lnTo>
                    <a:pt x="1" y="22"/>
                  </a:lnTo>
                  <a:lnTo>
                    <a:pt x="6" y="22"/>
                  </a:lnTo>
                  <a:lnTo>
                    <a:pt x="6" y="3"/>
                  </a:lnTo>
                  <a:lnTo>
                    <a:pt x="0" y="4"/>
                  </a:lnTo>
                  <a:lnTo>
                    <a:pt x="0" y="1"/>
                  </a:lnTo>
                  <a:lnTo>
                    <a:pt x="6" y="0"/>
                  </a:lnTo>
                  <a:lnTo>
                    <a:pt x="10" y="0"/>
                  </a:lnTo>
                  <a:lnTo>
                    <a:pt x="10" y="22"/>
                  </a:lnTo>
                  <a:lnTo>
                    <a:pt x="15" y="22"/>
                  </a:lnTo>
                  <a:lnTo>
                    <a:pt x="15" y="25"/>
                  </a:lnTo>
                  <a:lnTo>
                    <a:pt x="1" y="25"/>
                  </a:lnTo>
                  <a:lnTo>
                    <a:pt x="1"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4" name="Freeform 52"/>
            <p:cNvSpPr>
              <a:spLocks/>
            </p:cNvSpPr>
            <p:nvPr/>
          </p:nvSpPr>
          <p:spPr bwMode="auto">
            <a:xfrm>
              <a:off x="3967" y="2241"/>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5" name="Freeform 53"/>
            <p:cNvSpPr>
              <a:spLocks/>
            </p:cNvSpPr>
            <p:nvPr/>
          </p:nvSpPr>
          <p:spPr bwMode="auto">
            <a:xfrm>
              <a:off x="3967" y="2241"/>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6" name="Freeform 54"/>
            <p:cNvSpPr>
              <a:spLocks/>
            </p:cNvSpPr>
            <p:nvPr/>
          </p:nvSpPr>
          <p:spPr bwMode="auto">
            <a:xfrm>
              <a:off x="3983" y="2260"/>
              <a:ext cx="14" cy="17"/>
            </a:xfrm>
            <a:custGeom>
              <a:avLst/>
              <a:gdLst>
                <a:gd name="T0" fmla="*/ 20 w 20"/>
                <a:gd name="T1" fmla="*/ 2 h 25"/>
                <a:gd name="T2" fmla="*/ 20 w 20"/>
                <a:gd name="T3" fmla="*/ 2 h 25"/>
                <a:gd name="T4" fmla="*/ 20 w 20"/>
                <a:gd name="T5" fmla="*/ 6 h 25"/>
                <a:gd name="T6" fmla="*/ 16 w 20"/>
                <a:gd name="T7" fmla="*/ 3 h 25"/>
                <a:gd name="T8" fmla="*/ 12 w 20"/>
                <a:gd name="T9" fmla="*/ 2 h 25"/>
                <a:gd name="T10" fmla="*/ 5 w 20"/>
                <a:gd name="T11" fmla="*/ 5 h 25"/>
                <a:gd name="T12" fmla="*/ 3 w 20"/>
                <a:gd name="T13" fmla="*/ 12 h 25"/>
                <a:gd name="T14" fmla="*/ 5 w 20"/>
                <a:gd name="T15" fmla="*/ 20 h 25"/>
                <a:gd name="T16" fmla="*/ 12 w 20"/>
                <a:gd name="T17" fmla="*/ 23 h 25"/>
                <a:gd name="T18" fmla="*/ 16 w 20"/>
                <a:gd name="T19" fmla="*/ 22 h 25"/>
                <a:gd name="T20" fmla="*/ 20 w 20"/>
                <a:gd name="T21" fmla="*/ 19 h 25"/>
                <a:gd name="T22" fmla="*/ 20 w 20"/>
                <a:gd name="T23" fmla="*/ 23 h 25"/>
                <a:gd name="T24" fmla="*/ 16 w 20"/>
                <a:gd name="T25" fmla="*/ 25 h 25"/>
                <a:gd name="T26" fmla="*/ 12 w 20"/>
                <a:gd name="T27" fmla="*/ 25 h 25"/>
                <a:gd name="T28" fmla="*/ 3 w 20"/>
                <a:gd name="T29" fmla="*/ 22 h 25"/>
                <a:gd name="T30" fmla="*/ 0 w 20"/>
                <a:gd name="T31" fmla="*/ 12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4"/>
                    <a:pt x="17" y="4"/>
                    <a:pt x="16" y="3"/>
                  </a:cubicBezTo>
                  <a:cubicBezTo>
                    <a:pt x="15" y="3"/>
                    <a:pt x="13" y="2"/>
                    <a:pt x="12" y="2"/>
                  </a:cubicBezTo>
                  <a:cubicBezTo>
                    <a:pt x="9" y="2"/>
                    <a:pt x="7" y="3"/>
                    <a:pt x="5" y="5"/>
                  </a:cubicBezTo>
                  <a:cubicBezTo>
                    <a:pt x="4" y="7"/>
                    <a:pt x="3" y="9"/>
                    <a:pt x="3" y="12"/>
                  </a:cubicBezTo>
                  <a:cubicBezTo>
                    <a:pt x="3" y="16"/>
                    <a:pt x="4" y="18"/>
                    <a:pt x="5" y="20"/>
                  </a:cubicBezTo>
                  <a:cubicBezTo>
                    <a:pt x="7" y="22"/>
                    <a:pt x="9" y="23"/>
                    <a:pt x="12" y="23"/>
                  </a:cubicBezTo>
                  <a:cubicBezTo>
                    <a:pt x="13" y="23"/>
                    <a:pt x="15" y="22"/>
                    <a:pt x="16" y="22"/>
                  </a:cubicBezTo>
                  <a:cubicBezTo>
                    <a:pt x="17" y="21"/>
                    <a:pt x="19" y="21"/>
                    <a:pt x="20" y="19"/>
                  </a:cubicBezTo>
                  <a:lnTo>
                    <a:pt x="20" y="23"/>
                  </a:lnTo>
                  <a:cubicBezTo>
                    <a:pt x="18" y="24"/>
                    <a:pt x="17" y="24"/>
                    <a:pt x="16" y="25"/>
                  </a:cubicBezTo>
                  <a:cubicBezTo>
                    <a:pt x="15" y="25"/>
                    <a:pt x="13" y="25"/>
                    <a:pt x="12" y="25"/>
                  </a:cubicBezTo>
                  <a:cubicBezTo>
                    <a:pt x="8" y="25"/>
                    <a:pt x="5" y="24"/>
                    <a:pt x="3" y="22"/>
                  </a:cubicBezTo>
                  <a:cubicBezTo>
                    <a:pt x="1" y="20"/>
                    <a:pt x="0" y="16"/>
                    <a:pt x="0" y="12"/>
                  </a:cubicBezTo>
                  <a:cubicBezTo>
                    <a:pt x="0" y="9"/>
                    <a:pt x="1" y="5"/>
                    <a:pt x="3" y="3"/>
                  </a:cubicBezTo>
                  <a:cubicBezTo>
                    <a:pt x="5" y="1"/>
                    <a:pt x="8" y="0"/>
                    <a:pt x="12" y="0"/>
                  </a:cubicBezTo>
                  <a:cubicBezTo>
                    <a:pt x="13" y="0"/>
                    <a:pt x="15" y="0"/>
                    <a:pt x="16" y="0"/>
                  </a:cubicBezTo>
                  <a:cubicBezTo>
                    <a:pt x="17" y="1"/>
                    <a:pt x="18"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7" name="Freeform 55"/>
            <p:cNvSpPr>
              <a:spLocks noEditPoints="1"/>
            </p:cNvSpPr>
            <p:nvPr/>
          </p:nvSpPr>
          <p:spPr bwMode="auto">
            <a:xfrm>
              <a:off x="3999" y="2260"/>
              <a:ext cx="16" cy="17"/>
            </a:xfrm>
            <a:custGeom>
              <a:avLst/>
              <a:gdLst>
                <a:gd name="T0" fmla="*/ 12 w 23"/>
                <a:gd name="T1" fmla="*/ 2 h 25"/>
                <a:gd name="T2" fmla="*/ 12 w 23"/>
                <a:gd name="T3" fmla="*/ 2 h 25"/>
                <a:gd name="T4" fmla="*/ 6 w 23"/>
                <a:gd name="T5" fmla="*/ 5 h 25"/>
                <a:gd name="T6" fmla="*/ 4 w 23"/>
                <a:gd name="T7" fmla="*/ 12 h 25"/>
                <a:gd name="T8" fmla="*/ 6 w 23"/>
                <a:gd name="T9" fmla="*/ 20 h 25"/>
                <a:gd name="T10" fmla="*/ 12 w 23"/>
                <a:gd name="T11" fmla="*/ 23 h 25"/>
                <a:gd name="T12" fmla="*/ 18 w 23"/>
                <a:gd name="T13" fmla="*/ 20 h 25"/>
                <a:gd name="T14" fmla="*/ 20 w 23"/>
                <a:gd name="T15" fmla="*/ 12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2 h 25"/>
                <a:gd name="T30" fmla="*/ 20 w 23"/>
                <a:gd name="T31" fmla="*/ 22 h 25"/>
                <a:gd name="T32" fmla="*/ 12 w 23"/>
                <a:gd name="T33" fmla="*/ 25 h 25"/>
                <a:gd name="T34" fmla="*/ 4 w 23"/>
                <a:gd name="T35" fmla="*/ 22 h 25"/>
                <a:gd name="T36" fmla="*/ 0 w 23"/>
                <a:gd name="T37" fmla="*/ 12 h 25"/>
                <a:gd name="T38" fmla="*/ 4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10" y="2"/>
                    <a:pt x="8" y="3"/>
                    <a:pt x="6" y="5"/>
                  </a:cubicBezTo>
                  <a:cubicBezTo>
                    <a:pt x="5" y="7"/>
                    <a:pt x="4" y="9"/>
                    <a:pt x="4" y="12"/>
                  </a:cubicBezTo>
                  <a:cubicBezTo>
                    <a:pt x="4" y="16"/>
                    <a:pt x="5" y="18"/>
                    <a:pt x="6" y="20"/>
                  </a:cubicBezTo>
                  <a:cubicBezTo>
                    <a:pt x="8" y="22"/>
                    <a:pt x="10" y="23"/>
                    <a:pt x="12" y="23"/>
                  </a:cubicBezTo>
                  <a:cubicBezTo>
                    <a:pt x="14" y="23"/>
                    <a:pt x="16" y="22"/>
                    <a:pt x="18" y="20"/>
                  </a:cubicBezTo>
                  <a:cubicBezTo>
                    <a:pt x="19" y="18"/>
                    <a:pt x="20" y="16"/>
                    <a:pt x="20" y="12"/>
                  </a:cubicBezTo>
                  <a:cubicBezTo>
                    <a:pt x="20" y="9"/>
                    <a:pt x="19" y="7"/>
                    <a:pt x="18" y="5"/>
                  </a:cubicBezTo>
                  <a:cubicBezTo>
                    <a:pt x="16" y="3"/>
                    <a:pt x="14" y="2"/>
                    <a:pt x="12" y="2"/>
                  </a:cubicBezTo>
                  <a:lnTo>
                    <a:pt x="12" y="2"/>
                  </a:lnTo>
                  <a:close/>
                  <a:moveTo>
                    <a:pt x="12" y="0"/>
                  </a:moveTo>
                  <a:lnTo>
                    <a:pt x="12" y="0"/>
                  </a:lnTo>
                  <a:cubicBezTo>
                    <a:pt x="15" y="0"/>
                    <a:pt x="18" y="1"/>
                    <a:pt x="20" y="3"/>
                  </a:cubicBezTo>
                  <a:cubicBezTo>
                    <a:pt x="22" y="5"/>
                    <a:pt x="23" y="9"/>
                    <a:pt x="23" y="12"/>
                  </a:cubicBezTo>
                  <a:cubicBezTo>
                    <a:pt x="23" y="16"/>
                    <a:pt x="22" y="20"/>
                    <a:pt x="20" y="22"/>
                  </a:cubicBezTo>
                  <a:cubicBezTo>
                    <a:pt x="18" y="24"/>
                    <a:pt x="15" y="25"/>
                    <a:pt x="12" y="25"/>
                  </a:cubicBezTo>
                  <a:cubicBezTo>
                    <a:pt x="8" y="25"/>
                    <a:pt x="6" y="24"/>
                    <a:pt x="4" y="22"/>
                  </a:cubicBezTo>
                  <a:cubicBezTo>
                    <a:pt x="1" y="20"/>
                    <a:pt x="0" y="16"/>
                    <a:pt x="0" y="12"/>
                  </a:cubicBezTo>
                  <a:cubicBezTo>
                    <a:pt x="0" y="9"/>
                    <a:pt x="1" y="5"/>
                    <a:pt x="4" y="3"/>
                  </a:cubicBezTo>
                  <a:cubicBezTo>
                    <a:pt x="6" y="1"/>
                    <a:pt x="8" y="0"/>
                    <a:pt x="12" y="0"/>
                  </a:cubicBez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8" name="Freeform 56"/>
            <p:cNvSpPr>
              <a:spLocks/>
            </p:cNvSpPr>
            <p:nvPr/>
          </p:nvSpPr>
          <p:spPr bwMode="auto">
            <a:xfrm>
              <a:off x="4019" y="2260"/>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9" name="Freeform 57"/>
            <p:cNvSpPr>
              <a:spLocks/>
            </p:cNvSpPr>
            <p:nvPr/>
          </p:nvSpPr>
          <p:spPr bwMode="auto">
            <a:xfrm>
              <a:off x="4037" y="2260"/>
              <a:ext cx="12" cy="17"/>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6 h 25"/>
                <a:gd name="T14" fmla="*/ 4 w 17"/>
                <a:gd name="T15" fmla="*/ 9 h 25"/>
                <a:gd name="T16" fmla="*/ 8 w 17"/>
                <a:gd name="T17" fmla="*/ 10 h 25"/>
                <a:gd name="T18" fmla="*/ 10 w 17"/>
                <a:gd name="T19" fmla="*/ 11 h 25"/>
                <a:gd name="T20" fmla="*/ 16 w 17"/>
                <a:gd name="T21" fmla="*/ 13 h 25"/>
                <a:gd name="T22" fmla="*/ 17 w 17"/>
                <a:gd name="T23" fmla="*/ 18 h 25"/>
                <a:gd name="T24" fmla="*/ 15 w 17"/>
                <a:gd name="T25" fmla="*/ 23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1 h 25"/>
                <a:gd name="T40" fmla="*/ 14 w 17"/>
                <a:gd name="T41" fmla="*/ 18 h 25"/>
                <a:gd name="T42" fmla="*/ 13 w 17"/>
                <a:gd name="T43" fmla="*/ 15 h 25"/>
                <a:gd name="T44" fmla="*/ 9 w 17"/>
                <a:gd name="T45" fmla="*/ 14 h 25"/>
                <a:gd name="T46" fmla="*/ 7 w 17"/>
                <a:gd name="T47" fmla="*/ 13 h 25"/>
                <a:gd name="T48" fmla="*/ 2 w 17"/>
                <a:gd name="T49" fmla="*/ 11 h 25"/>
                <a:gd name="T50" fmla="*/ 0 w 17"/>
                <a:gd name="T51" fmla="*/ 7 h 25"/>
                <a:gd name="T52" fmla="*/ 2 w 17"/>
                <a:gd name="T53" fmla="*/ 2 h 25"/>
                <a:gd name="T54" fmla="*/ 9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5" y="4"/>
                    <a:pt x="13" y="3"/>
                    <a:pt x="12" y="3"/>
                  </a:cubicBezTo>
                  <a:cubicBezTo>
                    <a:pt x="11" y="2"/>
                    <a:pt x="10" y="2"/>
                    <a:pt x="9" y="2"/>
                  </a:cubicBezTo>
                  <a:cubicBezTo>
                    <a:pt x="7" y="2"/>
                    <a:pt x="6" y="3"/>
                    <a:pt x="5" y="3"/>
                  </a:cubicBezTo>
                  <a:cubicBezTo>
                    <a:pt x="4" y="4"/>
                    <a:pt x="3" y="5"/>
                    <a:pt x="3" y="6"/>
                  </a:cubicBezTo>
                  <a:cubicBezTo>
                    <a:pt x="3" y="8"/>
                    <a:pt x="4" y="8"/>
                    <a:pt x="4" y="9"/>
                  </a:cubicBezTo>
                  <a:cubicBezTo>
                    <a:pt x="5" y="9"/>
                    <a:pt x="6" y="10"/>
                    <a:pt x="8" y="10"/>
                  </a:cubicBezTo>
                  <a:lnTo>
                    <a:pt x="10" y="11"/>
                  </a:lnTo>
                  <a:cubicBezTo>
                    <a:pt x="13" y="11"/>
                    <a:pt x="14" y="12"/>
                    <a:pt x="16" y="13"/>
                  </a:cubicBezTo>
                  <a:cubicBezTo>
                    <a:pt x="17" y="14"/>
                    <a:pt x="17" y="16"/>
                    <a:pt x="17" y="18"/>
                  </a:cubicBezTo>
                  <a:cubicBezTo>
                    <a:pt x="17" y="20"/>
                    <a:pt x="17" y="22"/>
                    <a:pt x="15" y="23"/>
                  </a:cubicBezTo>
                  <a:cubicBezTo>
                    <a:pt x="13" y="25"/>
                    <a:pt x="11" y="25"/>
                    <a:pt x="8" y="25"/>
                  </a:cubicBezTo>
                  <a:cubicBezTo>
                    <a:pt x="7" y="25"/>
                    <a:pt x="5" y="25"/>
                    <a:pt x="4" y="25"/>
                  </a:cubicBezTo>
                  <a:cubicBezTo>
                    <a:pt x="3" y="25"/>
                    <a:pt x="1" y="24"/>
                    <a:pt x="0" y="24"/>
                  </a:cubicBezTo>
                  <a:lnTo>
                    <a:pt x="0" y="20"/>
                  </a:lnTo>
                  <a:cubicBezTo>
                    <a:pt x="1" y="21"/>
                    <a:pt x="3" y="22"/>
                    <a:pt x="4" y="22"/>
                  </a:cubicBezTo>
                  <a:cubicBezTo>
                    <a:pt x="5" y="22"/>
                    <a:pt x="7" y="23"/>
                    <a:pt x="8" y="23"/>
                  </a:cubicBezTo>
                  <a:cubicBezTo>
                    <a:pt x="10" y="23"/>
                    <a:pt x="11" y="22"/>
                    <a:pt x="12" y="21"/>
                  </a:cubicBezTo>
                  <a:cubicBezTo>
                    <a:pt x="13" y="21"/>
                    <a:pt x="14" y="20"/>
                    <a:pt x="14" y="18"/>
                  </a:cubicBezTo>
                  <a:cubicBezTo>
                    <a:pt x="14" y="17"/>
                    <a:pt x="14" y="16"/>
                    <a:pt x="13" y="15"/>
                  </a:cubicBezTo>
                  <a:cubicBezTo>
                    <a:pt x="12" y="15"/>
                    <a:pt x="11" y="14"/>
                    <a:pt x="9" y="14"/>
                  </a:cubicBezTo>
                  <a:lnTo>
                    <a:pt x="7" y="13"/>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3" y="0"/>
                    <a:pt x="15" y="0"/>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0" name="Freeform 58"/>
            <p:cNvSpPr>
              <a:spLocks/>
            </p:cNvSpPr>
            <p:nvPr/>
          </p:nvSpPr>
          <p:spPr bwMode="auto">
            <a:xfrm>
              <a:off x="4051" y="2260"/>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1" name="Freeform 59"/>
            <p:cNvSpPr>
              <a:spLocks noEditPoints="1"/>
            </p:cNvSpPr>
            <p:nvPr/>
          </p:nvSpPr>
          <p:spPr bwMode="auto">
            <a:xfrm>
              <a:off x="4066" y="2265"/>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4 h 18"/>
                <a:gd name="T20" fmla="*/ 0 w 3"/>
                <a:gd name="T21" fmla="*/ 4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2" name="Freeform 60"/>
            <p:cNvSpPr>
              <a:spLocks/>
            </p:cNvSpPr>
            <p:nvPr/>
          </p:nvSpPr>
          <p:spPr bwMode="auto">
            <a:xfrm>
              <a:off x="4075" y="2260"/>
              <a:ext cx="10" cy="17"/>
            </a:xfrm>
            <a:custGeom>
              <a:avLst/>
              <a:gdLst>
                <a:gd name="T0" fmla="*/ 0 w 15"/>
                <a:gd name="T1" fmla="*/ 22 h 25"/>
                <a:gd name="T2" fmla="*/ 0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0 w 15"/>
                <a:gd name="T23" fmla="*/ 25 h 25"/>
                <a:gd name="T24" fmla="*/ 0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22"/>
                  </a:moveTo>
                  <a:lnTo>
                    <a:pt x="0" y="22"/>
                  </a:lnTo>
                  <a:lnTo>
                    <a:pt x="6" y="22"/>
                  </a:lnTo>
                  <a:lnTo>
                    <a:pt x="6" y="3"/>
                  </a:lnTo>
                  <a:lnTo>
                    <a:pt x="0" y="4"/>
                  </a:lnTo>
                  <a:lnTo>
                    <a:pt x="0" y="1"/>
                  </a:lnTo>
                  <a:lnTo>
                    <a:pt x="6" y="0"/>
                  </a:lnTo>
                  <a:lnTo>
                    <a:pt x="9" y="0"/>
                  </a:lnTo>
                  <a:lnTo>
                    <a:pt x="9" y="22"/>
                  </a:lnTo>
                  <a:lnTo>
                    <a:pt x="15" y="22"/>
                  </a:lnTo>
                  <a:lnTo>
                    <a:pt x="15" y="25"/>
                  </a:lnTo>
                  <a:lnTo>
                    <a:pt x="0" y="25"/>
                  </a:lnTo>
                  <a:lnTo>
                    <a:pt x="0"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3" name="Freeform 61"/>
            <p:cNvSpPr>
              <a:spLocks/>
            </p:cNvSpPr>
            <p:nvPr/>
          </p:nvSpPr>
          <p:spPr bwMode="auto">
            <a:xfrm>
              <a:off x="2312"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4" name="Freeform 62"/>
            <p:cNvSpPr>
              <a:spLocks/>
            </p:cNvSpPr>
            <p:nvPr/>
          </p:nvSpPr>
          <p:spPr bwMode="auto">
            <a:xfrm>
              <a:off x="2312"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5" name="Freeform 63"/>
            <p:cNvSpPr>
              <a:spLocks noEditPoints="1"/>
            </p:cNvSpPr>
            <p:nvPr/>
          </p:nvSpPr>
          <p:spPr bwMode="auto">
            <a:xfrm>
              <a:off x="2327" y="1149"/>
              <a:ext cx="15" cy="17"/>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6" name="Freeform 64"/>
            <p:cNvSpPr>
              <a:spLocks/>
            </p:cNvSpPr>
            <p:nvPr/>
          </p:nvSpPr>
          <p:spPr bwMode="auto">
            <a:xfrm>
              <a:off x="2344" y="1149"/>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9 w 18"/>
                <a:gd name="T17" fmla="*/ 11 h 26"/>
                <a:gd name="T18" fmla="*/ 11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1 w 18"/>
                <a:gd name="T31" fmla="*/ 24 h 26"/>
                <a:gd name="T32" fmla="*/ 1 w 18"/>
                <a:gd name="T33" fmla="*/ 21 h 26"/>
                <a:gd name="T34" fmla="*/ 5 w 18"/>
                <a:gd name="T35" fmla="*/ 22 h 26"/>
                <a:gd name="T36" fmla="*/ 8 w 18"/>
                <a:gd name="T37" fmla="*/ 23 h 26"/>
                <a:gd name="T38" fmla="*/ 13 w 18"/>
                <a:gd name="T39" fmla="*/ 22 h 26"/>
                <a:gd name="T40" fmla="*/ 14 w 18"/>
                <a:gd name="T41" fmla="*/ 19 h 26"/>
                <a:gd name="T42" fmla="*/ 13 w 18"/>
                <a:gd name="T43" fmla="*/ 16 h 26"/>
                <a:gd name="T44" fmla="*/ 10 w 18"/>
                <a:gd name="T45" fmla="*/ 14 h 26"/>
                <a:gd name="T46" fmla="*/ 8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1" y="3"/>
                    <a:pt x="9" y="3"/>
                  </a:cubicBezTo>
                  <a:cubicBezTo>
                    <a:pt x="8" y="3"/>
                    <a:pt x="6" y="3"/>
                    <a:pt x="5" y="4"/>
                  </a:cubicBezTo>
                  <a:cubicBezTo>
                    <a:pt x="4" y="4"/>
                    <a:pt x="4" y="5"/>
                    <a:pt x="4" y="7"/>
                  </a:cubicBezTo>
                  <a:cubicBezTo>
                    <a:pt x="4" y="8"/>
                    <a:pt x="4" y="9"/>
                    <a:pt x="5" y="9"/>
                  </a:cubicBezTo>
                  <a:cubicBezTo>
                    <a:pt x="5" y="10"/>
                    <a:pt x="7" y="10"/>
                    <a:pt x="9" y="11"/>
                  </a:cubicBezTo>
                  <a:lnTo>
                    <a:pt x="11" y="11"/>
                  </a:lnTo>
                  <a:cubicBezTo>
                    <a:pt x="13" y="11"/>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1" y="24"/>
                  </a:cubicBezTo>
                  <a:lnTo>
                    <a:pt x="1" y="21"/>
                  </a:lnTo>
                  <a:cubicBezTo>
                    <a:pt x="2" y="21"/>
                    <a:pt x="3" y="22"/>
                    <a:pt x="5"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10" y="14"/>
                  </a:cubicBezTo>
                  <a:lnTo>
                    <a:pt x="8" y="14"/>
                  </a:lnTo>
                  <a:cubicBezTo>
                    <a:pt x="5" y="13"/>
                    <a:pt x="3" y="12"/>
                    <a:pt x="2" y="11"/>
                  </a:cubicBezTo>
                  <a:cubicBezTo>
                    <a:pt x="1" y="10"/>
                    <a:pt x="0" y="9"/>
                    <a:pt x="0" y="7"/>
                  </a:cubicBezTo>
                  <a:cubicBezTo>
                    <a:pt x="0" y="5"/>
                    <a:pt x="1" y="3"/>
                    <a:pt x="3" y="2"/>
                  </a:cubicBezTo>
                  <a:cubicBezTo>
                    <a:pt x="4" y="1"/>
                    <a:pt x="6" y="0"/>
                    <a:pt x="9" y="0"/>
                  </a:cubicBezTo>
                  <a:cubicBezTo>
                    <a:pt x="10" y="0"/>
                    <a:pt x="11" y="0"/>
                    <a:pt x="13" y="0"/>
                  </a:cubicBezTo>
                  <a:cubicBezTo>
                    <a:pt x="14" y="0"/>
                    <a:pt x="15"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7" name="Freeform 65"/>
            <p:cNvSpPr>
              <a:spLocks/>
            </p:cNvSpPr>
            <p:nvPr/>
          </p:nvSpPr>
          <p:spPr bwMode="auto">
            <a:xfrm>
              <a:off x="2360" y="1149"/>
              <a:ext cx="12"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1 h 26"/>
                <a:gd name="T18" fmla="*/ 11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10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1" y="3"/>
                    <a:pt x="9" y="3"/>
                  </a:cubicBezTo>
                  <a:cubicBezTo>
                    <a:pt x="8" y="3"/>
                    <a:pt x="6" y="3"/>
                    <a:pt x="5" y="4"/>
                  </a:cubicBezTo>
                  <a:cubicBezTo>
                    <a:pt x="4" y="4"/>
                    <a:pt x="4" y="5"/>
                    <a:pt x="4" y="7"/>
                  </a:cubicBezTo>
                  <a:cubicBezTo>
                    <a:pt x="4" y="8"/>
                    <a:pt x="4" y="9"/>
                    <a:pt x="5" y="9"/>
                  </a:cubicBezTo>
                  <a:cubicBezTo>
                    <a:pt x="5" y="10"/>
                    <a:pt x="7" y="10"/>
                    <a:pt x="8" y="11"/>
                  </a:cubicBezTo>
                  <a:lnTo>
                    <a:pt x="11" y="11"/>
                  </a:lnTo>
                  <a:cubicBezTo>
                    <a:pt x="13" y="11"/>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0" y="24"/>
                  </a:cubicBezTo>
                  <a:lnTo>
                    <a:pt x="0" y="21"/>
                  </a:lnTo>
                  <a:cubicBezTo>
                    <a:pt x="2" y="21"/>
                    <a:pt x="3" y="22"/>
                    <a:pt x="4"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10" y="14"/>
                  </a:cubicBezTo>
                  <a:lnTo>
                    <a:pt x="7" y="14"/>
                  </a:lnTo>
                  <a:cubicBezTo>
                    <a:pt x="5" y="13"/>
                    <a:pt x="3" y="12"/>
                    <a:pt x="2" y="11"/>
                  </a:cubicBezTo>
                  <a:cubicBezTo>
                    <a:pt x="1" y="10"/>
                    <a:pt x="0" y="9"/>
                    <a:pt x="0" y="7"/>
                  </a:cubicBezTo>
                  <a:cubicBezTo>
                    <a:pt x="0" y="5"/>
                    <a:pt x="1" y="3"/>
                    <a:pt x="3" y="2"/>
                  </a:cubicBezTo>
                  <a:cubicBezTo>
                    <a:pt x="4" y="1"/>
                    <a:pt x="6" y="0"/>
                    <a:pt x="9" y="0"/>
                  </a:cubicBezTo>
                  <a:cubicBezTo>
                    <a:pt x="10" y="0"/>
                    <a:pt x="11" y="0"/>
                    <a:pt x="13" y="0"/>
                  </a:cubicBezTo>
                  <a:cubicBezTo>
                    <a:pt x="14" y="0"/>
                    <a:pt x="15"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8" name="Freeform 66"/>
            <p:cNvSpPr>
              <a:spLocks/>
            </p:cNvSpPr>
            <p:nvPr/>
          </p:nvSpPr>
          <p:spPr bwMode="auto">
            <a:xfrm>
              <a:off x="2376" y="1149"/>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9" name="Freeform 67"/>
            <p:cNvSpPr>
              <a:spLocks/>
            </p:cNvSpPr>
            <p:nvPr/>
          </p:nvSpPr>
          <p:spPr bwMode="auto">
            <a:xfrm>
              <a:off x="2383" y="1149"/>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6" y="0"/>
                    <a:pt x="17" y="1"/>
                  </a:cubicBezTo>
                  <a:cubicBezTo>
                    <a:pt x="18" y="1"/>
                    <a:pt x="20" y="2"/>
                    <a:pt x="21" y="2"/>
                  </a:cubicBezTo>
                  <a:lnTo>
                    <a:pt x="21" y="6"/>
                  </a:lnTo>
                  <a:cubicBezTo>
                    <a:pt x="20" y="5"/>
                    <a:pt x="18" y="4"/>
                    <a:pt x="17" y="3"/>
                  </a:cubicBezTo>
                  <a:cubicBezTo>
                    <a:pt x="16" y="3"/>
                    <a:pt x="14" y="3"/>
                    <a:pt x="13" y="3"/>
                  </a:cubicBezTo>
                  <a:cubicBezTo>
                    <a:pt x="10" y="3"/>
                    <a:pt x="7" y="4"/>
                    <a:pt x="6" y="5"/>
                  </a:cubicBezTo>
                  <a:cubicBezTo>
                    <a:pt x="4" y="7"/>
                    <a:pt x="4" y="9"/>
                    <a:pt x="4" y="13"/>
                  </a:cubicBezTo>
                  <a:cubicBezTo>
                    <a:pt x="4" y="16"/>
                    <a:pt x="4" y="19"/>
                    <a:pt x="6" y="20"/>
                  </a:cubicBezTo>
                  <a:cubicBezTo>
                    <a:pt x="7" y="22"/>
                    <a:pt x="10" y="23"/>
                    <a:pt x="13" y="23"/>
                  </a:cubicBezTo>
                  <a:cubicBezTo>
                    <a:pt x="14" y="23"/>
                    <a:pt x="15" y="23"/>
                    <a:pt x="16" y="23"/>
                  </a:cubicBezTo>
                  <a:cubicBezTo>
                    <a:pt x="17" y="22"/>
                    <a:pt x="18" y="22"/>
                    <a:pt x="18" y="22"/>
                  </a:cubicBezTo>
                  <a:lnTo>
                    <a:pt x="18" y="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0" name="Freeform 68"/>
            <p:cNvSpPr>
              <a:spLocks/>
            </p:cNvSpPr>
            <p:nvPr/>
          </p:nvSpPr>
          <p:spPr bwMode="auto">
            <a:xfrm>
              <a:off x="2403" y="1149"/>
              <a:ext cx="14"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1" name="Freeform 69"/>
            <p:cNvSpPr>
              <a:spLocks/>
            </p:cNvSpPr>
            <p:nvPr/>
          </p:nvSpPr>
          <p:spPr bwMode="auto">
            <a:xfrm>
              <a:off x="2127" y="1254"/>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2" name="Freeform 70"/>
            <p:cNvSpPr>
              <a:spLocks/>
            </p:cNvSpPr>
            <p:nvPr/>
          </p:nvSpPr>
          <p:spPr bwMode="auto">
            <a:xfrm>
              <a:off x="2127" y="1254"/>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3" name="Freeform 71"/>
            <p:cNvSpPr>
              <a:spLocks/>
            </p:cNvSpPr>
            <p:nvPr/>
          </p:nvSpPr>
          <p:spPr bwMode="auto">
            <a:xfrm>
              <a:off x="2141"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4" name="Freeform 72"/>
            <p:cNvSpPr>
              <a:spLocks noEditPoints="1"/>
            </p:cNvSpPr>
            <p:nvPr/>
          </p:nvSpPr>
          <p:spPr bwMode="auto">
            <a:xfrm>
              <a:off x="2155" y="1272"/>
              <a:ext cx="16" cy="18"/>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5" name="Freeform 73"/>
            <p:cNvSpPr>
              <a:spLocks noEditPoints="1"/>
            </p:cNvSpPr>
            <p:nvPr/>
          </p:nvSpPr>
          <p:spPr bwMode="auto">
            <a:xfrm>
              <a:off x="2174" y="1272"/>
              <a:ext cx="14" cy="18"/>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6" name="Freeform 74"/>
            <p:cNvSpPr>
              <a:spLocks/>
            </p:cNvSpPr>
            <p:nvPr/>
          </p:nvSpPr>
          <p:spPr bwMode="auto">
            <a:xfrm>
              <a:off x="2190" y="1272"/>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3 h 26"/>
                <a:gd name="T34" fmla="*/ 13 w 22"/>
                <a:gd name="T35" fmla="*/ 3 h 26"/>
                <a:gd name="T36" fmla="*/ 6 w 22"/>
                <a:gd name="T37" fmla="*/ 5 h 26"/>
                <a:gd name="T38" fmla="*/ 3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20" y="1"/>
                    <a:pt x="21" y="2"/>
                  </a:cubicBezTo>
                  <a:lnTo>
                    <a:pt x="21" y="6"/>
                  </a:lnTo>
                  <a:cubicBezTo>
                    <a:pt x="20" y="5"/>
                    <a:pt x="18" y="4"/>
                    <a:pt x="17" y="3"/>
                  </a:cubicBezTo>
                  <a:cubicBezTo>
                    <a:pt x="16" y="3"/>
                    <a:pt x="14" y="3"/>
                    <a:pt x="13" y="3"/>
                  </a:cubicBezTo>
                  <a:cubicBezTo>
                    <a:pt x="9" y="3"/>
                    <a:pt x="7" y="4"/>
                    <a:pt x="6" y="5"/>
                  </a:cubicBezTo>
                  <a:cubicBezTo>
                    <a:pt x="4" y="7"/>
                    <a:pt x="3" y="9"/>
                    <a:pt x="3" y="13"/>
                  </a:cubicBezTo>
                  <a:cubicBezTo>
                    <a:pt x="3" y="16"/>
                    <a:pt x="4" y="19"/>
                    <a:pt x="6" y="20"/>
                  </a:cubicBezTo>
                  <a:cubicBezTo>
                    <a:pt x="7" y="22"/>
                    <a:pt x="9" y="23"/>
                    <a:pt x="13" y="23"/>
                  </a:cubicBezTo>
                  <a:cubicBezTo>
                    <a:pt x="14" y="23"/>
                    <a:pt x="15" y="23"/>
                    <a:pt x="16" y="23"/>
                  </a:cubicBezTo>
                  <a:cubicBezTo>
                    <a:pt x="17" y="22"/>
                    <a:pt x="17" y="22"/>
                    <a:pt x="18" y="22"/>
                  </a:cubicBezTo>
                  <a:lnTo>
                    <a:pt x="18" y="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7" name="Freeform 75"/>
            <p:cNvSpPr>
              <a:spLocks/>
            </p:cNvSpPr>
            <p:nvPr/>
          </p:nvSpPr>
          <p:spPr bwMode="auto">
            <a:xfrm>
              <a:off x="2210" y="1272"/>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8" name="Freeform 76"/>
            <p:cNvSpPr>
              <a:spLocks/>
            </p:cNvSpPr>
            <p:nvPr/>
          </p:nvSpPr>
          <p:spPr bwMode="auto">
            <a:xfrm>
              <a:off x="2223"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9" name="Freeform 77"/>
            <p:cNvSpPr>
              <a:spLocks/>
            </p:cNvSpPr>
            <p:nvPr/>
          </p:nvSpPr>
          <p:spPr bwMode="auto">
            <a:xfrm>
              <a:off x="2251" y="1193"/>
              <a:ext cx="77" cy="51"/>
            </a:xfrm>
            <a:custGeom>
              <a:avLst/>
              <a:gdLst>
                <a:gd name="T0" fmla="*/ 109 w 109"/>
                <a:gd name="T1" fmla="*/ 0 h 73"/>
                <a:gd name="T2" fmla="*/ 109 w 109"/>
                <a:gd name="T3" fmla="*/ 0 h 73"/>
                <a:gd name="T4" fmla="*/ 0 w 109"/>
                <a:gd name="T5" fmla="*/ 73 h 73"/>
              </a:gdLst>
              <a:ahLst/>
              <a:cxnLst>
                <a:cxn ang="0">
                  <a:pos x="T0" y="T1"/>
                </a:cxn>
                <a:cxn ang="0">
                  <a:pos x="T2" y="T3"/>
                </a:cxn>
                <a:cxn ang="0">
                  <a:pos x="T4" y="T5"/>
                </a:cxn>
              </a:cxnLst>
              <a:rect l="0" t="0" r="r" b="b"/>
              <a:pathLst>
                <a:path w="109" h="73">
                  <a:moveTo>
                    <a:pt x="109" y="0"/>
                  </a:moveTo>
                  <a:lnTo>
                    <a:pt x="109" y="0"/>
                  </a:lnTo>
                  <a:cubicBezTo>
                    <a:pt x="76" y="22"/>
                    <a:pt x="36" y="49"/>
                    <a:pt x="0" y="73"/>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0" name="Freeform 78"/>
            <p:cNvSpPr>
              <a:spLocks noEditPoints="1"/>
            </p:cNvSpPr>
            <p:nvPr/>
          </p:nvSpPr>
          <p:spPr bwMode="auto">
            <a:xfrm>
              <a:off x="2237" y="1239"/>
              <a:ext cx="17" cy="15"/>
            </a:xfrm>
            <a:custGeom>
              <a:avLst/>
              <a:gdLst>
                <a:gd name="T0" fmla="*/ 25 w 25"/>
                <a:gd name="T1" fmla="*/ 14 h 21"/>
                <a:gd name="T2" fmla="*/ 25 w 25"/>
                <a:gd name="T3" fmla="*/ 14 h 21"/>
                <a:gd name="T4" fmla="*/ 0 w 25"/>
                <a:gd name="T5" fmla="*/ 21 h 21"/>
                <a:gd name="T6" fmla="*/ 16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6" y="0"/>
                  </a:lnTo>
                  <a:lnTo>
                    <a:pt x="25" y="14"/>
                  </a:lnTo>
                  <a:close/>
                  <a:moveTo>
                    <a:pt x="25" y="14"/>
                  </a:moveTo>
                  <a:lnTo>
                    <a:pt x="25" y="14"/>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1" name="Freeform 79"/>
            <p:cNvSpPr>
              <a:spLocks noEditPoints="1"/>
            </p:cNvSpPr>
            <p:nvPr/>
          </p:nvSpPr>
          <p:spPr bwMode="auto">
            <a:xfrm>
              <a:off x="2237" y="1239"/>
              <a:ext cx="17" cy="15"/>
            </a:xfrm>
            <a:custGeom>
              <a:avLst/>
              <a:gdLst>
                <a:gd name="T0" fmla="*/ 25 w 25"/>
                <a:gd name="T1" fmla="*/ 14 h 21"/>
                <a:gd name="T2" fmla="*/ 25 w 25"/>
                <a:gd name="T3" fmla="*/ 14 h 21"/>
                <a:gd name="T4" fmla="*/ 0 w 25"/>
                <a:gd name="T5" fmla="*/ 21 h 21"/>
                <a:gd name="T6" fmla="*/ 16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6" y="0"/>
                  </a:lnTo>
                  <a:lnTo>
                    <a:pt x="25" y="14"/>
                  </a:lnTo>
                  <a:close/>
                  <a:moveTo>
                    <a:pt x="25" y="14"/>
                  </a:moveTo>
                  <a:lnTo>
                    <a:pt x="25" y="14"/>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2" name="Freeform 80"/>
            <p:cNvSpPr>
              <a:spLocks/>
            </p:cNvSpPr>
            <p:nvPr/>
          </p:nvSpPr>
          <p:spPr bwMode="auto">
            <a:xfrm>
              <a:off x="2309" y="1254"/>
              <a:ext cx="129"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3" name="Freeform 81"/>
            <p:cNvSpPr>
              <a:spLocks/>
            </p:cNvSpPr>
            <p:nvPr/>
          </p:nvSpPr>
          <p:spPr bwMode="auto">
            <a:xfrm>
              <a:off x="2309" y="1254"/>
              <a:ext cx="129"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4" name="Freeform 82"/>
            <p:cNvSpPr>
              <a:spLocks/>
            </p:cNvSpPr>
            <p:nvPr/>
          </p:nvSpPr>
          <p:spPr bwMode="auto">
            <a:xfrm>
              <a:off x="2325" y="1272"/>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5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4" y="4"/>
                    <a:pt x="13" y="3"/>
                    <a:pt x="12" y="3"/>
                  </a:cubicBezTo>
                  <a:cubicBezTo>
                    <a:pt x="11" y="3"/>
                    <a:pt x="10" y="3"/>
                    <a:pt x="9" y="3"/>
                  </a:cubicBezTo>
                  <a:cubicBezTo>
                    <a:pt x="7" y="3"/>
                    <a:pt x="6" y="3"/>
                    <a:pt x="5" y="4"/>
                  </a:cubicBezTo>
                  <a:cubicBezTo>
                    <a:pt x="4" y="4"/>
                    <a:pt x="3" y="5"/>
                    <a:pt x="3" y="7"/>
                  </a:cubicBezTo>
                  <a:cubicBezTo>
                    <a:pt x="3" y="8"/>
                    <a:pt x="3" y="9"/>
                    <a:pt x="4" y="9"/>
                  </a:cubicBezTo>
                  <a:cubicBezTo>
                    <a:pt x="5" y="10"/>
                    <a:pt x="6" y="10"/>
                    <a:pt x="8" y="11"/>
                  </a:cubicBezTo>
                  <a:lnTo>
                    <a:pt x="10" y="11"/>
                  </a:lnTo>
                  <a:cubicBezTo>
                    <a:pt x="12" y="11"/>
                    <a:pt x="14" y="12"/>
                    <a:pt x="15" y="13"/>
                  </a:cubicBezTo>
                  <a:cubicBezTo>
                    <a:pt x="17" y="15"/>
                    <a:pt x="17" y="16"/>
                    <a:pt x="17" y="18"/>
                  </a:cubicBezTo>
                  <a:cubicBezTo>
                    <a:pt x="17" y="21"/>
                    <a:pt x="16" y="23"/>
                    <a:pt x="15" y="24"/>
                  </a:cubicBezTo>
                  <a:cubicBezTo>
                    <a:pt x="13" y="25"/>
                    <a:pt x="11" y="26"/>
                    <a:pt x="8" y="26"/>
                  </a:cubicBezTo>
                  <a:cubicBezTo>
                    <a:pt x="7" y="26"/>
                    <a:pt x="5" y="25"/>
                    <a:pt x="4" y="25"/>
                  </a:cubicBezTo>
                  <a:cubicBezTo>
                    <a:pt x="3" y="25"/>
                    <a:pt x="1" y="25"/>
                    <a:pt x="0" y="24"/>
                  </a:cubicBezTo>
                  <a:lnTo>
                    <a:pt x="0" y="21"/>
                  </a:lnTo>
                  <a:cubicBezTo>
                    <a:pt x="1" y="21"/>
                    <a:pt x="3" y="22"/>
                    <a:pt x="4" y="22"/>
                  </a:cubicBezTo>
                  <a:cubicBezTo>
                    <a:pt x="5" y="23"/>
                    <a:pt x="6"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2"/>
                    <a:pt x="1" y="11"/>
                  </a:cubicBezTo>
                  <a:cubicBezTo>
                    <a:pt x="0" y="10"/>
                    <a:pt x="0" y="9"/>
                    <a:pt x="0" y="7"/>
                  </a:cubicBezTo>
                  <a:cubicBezTo>
                    <a:pt x="0" y="5"/>
                    <a:pt x="1" y="3"/>
                    <a:pt x="2" y="2"/>
                  </a:cubicBezTo>
                  <a:cubicBezTo>
                    <a:pt x="4" y="1"/>
                    <a:pt x="6" y="0"/>
                    <a:pt x="8" y="0"/>
                  </a:cubicBezTo>
                  <a:cubicBezTo>
                    <a:pt x="10" y="0"/>
                    <a:pt x="11" y="0"/>
                    <a:pt x="12" y="0"/>
                  </a:cubicBezTo>
                  <a:cubicBezTo>
                    <a:pt x="13" y="0"/>
                    <a:pt x="14"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5" name="Freeform 83"/>
            <p:cNvSpPr>
              <a:spLocks noEditPoints="1"/>
            </p:cNvSpPr>
            <p:nvPr/>
          </p:nvSpPr>
          <p:spPr bwMode="auto">
            <a:xfrm>
              <a:off x="2339" y="1272"/>
              <a:ext cx="17"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4 w 23"/>
                <a:gd name="T35" fmla="*/ 22 h 26"/>
                <a:gd name="T36" fmla="*/ 0 w 23"/>
                <a:gd name="T37" fmla="*/ 13 h 26"/>
                <a:gd name="T38" fmla="*/ 4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8" y="4"/>
                    <a:pt x="6" y="5"/>
                  </a:cubicBezTo>
                  <a:cubicBezTo>
                    <a:pt x="5" y="7"/>
                    <a:pt x="4" y="10"/>
                    <a:pt x="4" y="13"/>
                  </a:cubicBezTo>
                  <a:cubicBezTo>
                    <a:pt x="4" y="16"/>
                    <a:pt x="5" y="18"/>
                    <a:pt x="6" y="20"/>
                  </a:cubicBezTo>
                  <a:cubicBezTo>
                    <a:pt x="8" y="22"/>
                    <a:pt x="9" y="23"/>
                    <a:pt x="12" y="23"/>
                  </a:cubicBezTo>
                  <a:cubicBezTo>
                    <a:pt x="14" y="23"/>
                    <a:pt x="16" y="22"/>
                    <a:pt x="18" y="20"/>
                  </a:cubicBezTo>
                  <a:cubicBezTo>
                    <a:pt x="19" y="18"/>
                    <a:pt x="20" y="16"/>
                    <a:pt x="20" y="13"/>
                  </a:cubicBezTo>
                  <a:cubicBezTo>
                    <a:pt x="20" y="10"/>
                    <a:pt x="19" y="7"/>
                    <a:pt x="18"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6" y="24"/>
                    <a:pt x="4" y="22"/>
                  </a:cubicBezTo>
                  <a:cubicBezTo>
                    <a:pt x="1" y="20"/>
                    <a:pt x="0" y="17"/>
                    <a:pt x="0" y="13"/>
                  </a:cubicBezTo>
                  <a:cubicBezTo>
                    <a:pt x="0" y="9"/>
                    <a:pt x="1" y="6"/>
                    <a:pt x="4" y="3"/>
                  </a:cubicBezTo>
                  <a:cubicBezTo>
                    <a:pt x="6" y="1"/>
                    <a:pt x="8" y="0"/>
                    <a:pt x="12" y="0"/>
                  </a:cubicBez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6" name="Freeform 84"/>
            <p:cNvSpPr>
              <a:spLocks/>
            </p:cNvSpPr>
            <p:nvPr/>
          </p:nvSpPr>
          <p:spPr bwMode="auto">
            <a:xfrm>
              <a:off x="2360" y="1272"/>
              <a:ext cx="13" cy="18"/>
            </a:xfrm>
            <a:custGeom>
              <a:avLst/>
              <a:gdLst>
                <a:gd name="T0" fmla="*/ 0 w 19"/>
                <a:gd name="T1" fmla="*/ 0 h 26"/>
                <a:gd name="T2" fmla="*/ 0 w 19"/>
                <a:gd name="T3" fmla="*/ 0 h 26"/>
                <a:gd name="T4" fmla="*/ 3 w 19"/>
                <a:gd name="T5" fmla="*/ 0 h 26"/>
                <a:gd name="T6" fmla="*/ 3 w 19"/>
                <a:gd name="T7" fmla="*/ 15 h 26"/>
                <a:gd name="T8" fmla="*/ 5 w 19"/>
                <a:gd name="T9" fmla="*/ 21 h 26"/>
                <a:gd name="T10" fmla="*/ 9 w 19"/>
                <a:gd name="T11" fmla="*/ 23 h 26"/>
                <a:gd name="T12" fmla="*/ 14 w 19"/>
                <a:gd name="T13" fmla="*/ 21 h 26"/>
                <a:gd name="T14" fmla="*/ 16 w 19"/>
                <a:gd name="T15" fmla="*/ 15 h 26"/>
                <a:gd name="T16" fmla="*/ 16 w 19"/>
                <a:gd name="T17" fmla="*/ 0 h 26"/>
                <a:gd name="T18" fmla="*/ 19 w 19"/>
                <a:gd name="T19" fmla="*/ 0 h 26"/>
                <a:gd name="T20" fmla="*/ 19 w 19"/>
                <a:gd name="T21" fmla="*/ 16 h 26"/>
                <a:gd name="T22" fmla="*/ 17 w 19"/>
                <a:gd name="T23" fmla="*/ 23 h 26"/>
                <a:gd name="T24" fmla="*/ 9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5"/>
                  </a:lnTo>
                  <a:cubicBezTo>
                    <a:pt x="3" y="18"/>
                    <a:pt x="4" y="20"/>
                    <a:pt x="5" y="21"/>
                  </a:cubicBezTo>
                  <a:cubicBezTo>
                    <a:pt x="6" y="22"/>
                    <a:pt x="7" y="23"/>
                    <a:pt x="9" y="23"/>
                  </a:cubicBezTo>
                  <a:cubicBezTo>
                    <a:pt x="12" y="23"/>
                    <a:pt x="13" y="22"/>
                    <a:pt x="14" y="21"/>
                  </a:cubicBezTo>
                  <a:cubicBezTo>
                    <a:pt x="15" y="20"/>
                    <a:pt x="16" y="18"/>
                    <a:pt x="16" y="15"/>
                  </a:cubicBezTo>
                  <a:lnTo>
                    <a:pt x="16" y="0"/>
                  </a:lnTo>
                  <a:lnTo>
                    <a:pt x="19" y="0"/>
                  </a:lnTo>
                  <a:lnTo>
                    <a:pt x="19" y="16"/>
                  </a:lnTo>
                  <a:cubicBezTo>
                    <a:pt x="19" y="19"/>
                    <a:pt x="18" y="22"/>
                    <a:pt x="17" y="23"/>
                  </a:cubicBezTo>
                  <a:cubicBezTo>
                    <a:pt x="15" y="25"/>
                    <a:pt x="13" y="26"/>
                    <a:pt x="9" y="26"/>
                  </a:cubicBezTo>
                  <a:cubicBezTo>
                    <a:pt x="6" y="26"/>
                    <a:pt x="4" y="25"/>
                    <a:pt x="2" y="23"/>
                  </a:cubicBezTo>
                  <a:cubicBezTo>
                    <a:pt x="1" y="22"/>
                    <a:pt x="0" y="19"/>
                    <a:pt x="0" y="16"/>
                  </a:cubicBez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7" name="Freeform 85"/>
            <p:cNvSpPr>
              <a:spLocks noEditPoints="1"/>
            </p:cNvSpPr>
            <p:nvPr/>
          </p:nvSpPr>
          <p:spPr bwMode="auto">
            <a:xfrm>
              <a:off x="2378" y="1272"/>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2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6" y="25"/>
                  </a:lnTo>
                  <a:lnTo>
                    <a:pt x="12" y="19"/>
                  </a:lnTo>
                  <a:cubicBezTo>
                    <a:pt x="12" y="17"/>
                    <a:pt x="11" y="16"/>
                    <a:pt x="10" y="15"/>
                  </a:cubicBezTo>
                  <a:cubicBezTo>
                    <a:pt x="9" y="15"/>
                    <a:pt x="8" y="15"/>
                    <a:pt x="7" y="15"/>
                  </a:cubicBezTo>
                  <a:lnTo>
                    <a:pt x="3" y="15"/>
                  </a:lnTo>
                  <a:lnTo>
                    <a:pt x="3" y="25"/>
                  </a:lnTo>
                  <a:lnTo>
                    <a:pt x="0" y="25"/>
                  </a:lnTo>
                  <a:lnTo>
                    <a:pt x="0" y="0"/>
                  </a:lnTo>
                  <a:lnTo>
                    <a:pt x="8" y="0"/>
                  </a:lnTo>
                  <a:cubicBezTo>
                    <a:pt x="10" y="0"/>
                    <a:pt x="12"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8" y="12"/>
                  </a:lnTo>
                  <a:cubicBezTo>
                    <a:pt x="9" y="12"/>
                    <a:pt x="10" y="12"/>
                    <a:pt x="11" y="11"/>
                  </a:cubicBezTo>
                  <a:cubicBezTo>
                    <a:pt x="12" y="10"/>
                    <a:pt x="12" y="9"/>
                    <a:pt x="12" y="8"/>
                  </a:cubicBezTo>
                  <a:cubicBezTo>
                    <a:pt x="12" y="6"/>
                    <a:pt x="12" y="5"/>
                    <a:pt x="11" y="4"/>
                  </a:cubicBezTo>
                  <a:cubicBezTo>
                    <a:pt x="10" y="3"/>
                    <a:pt x="9" y="3"/>
                    <a:pt x="8" y="3"/>
                  </a:cubicBezTo>
                  <a:lnTo>
                    <a:pt x="3"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8" name="Freeform 86"/>
            <p:cNvSpPr>
              <a:spLocks/>
            </p:cNvSpPr>
            <p:nvPr/>
          </p:nvSpPr>
          <p:spPr bwMode="auto">
            <a:xfrm>
              <a:off x="2392" y="1272"/>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3 w 20"/>
                <a:gd name="T27" fmla="*/ 26 h 26"/>
                <a:gd name="T28" fmla="*/ 4 w 20"/>
                <a:gd name="T29" fmla="*/ 22 h 26"/>
                <a:gd name="T30" fmla="*/ 0 w 20"/>
                <a:gd name="T31" fmla="*/ 13 h 26"/>
                <a:gd name="T32" fmla="*/ 4 w 20"/>
                <a:gd name="T33" fmla="*/ 3 h 26"/>
                <a:gd name="T34" fmla="*/ 13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6"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6" y="23"/>
                    <a:pt x="17" y="22"/>
                  </a:cubicBezTo>
                  <a:cubicBezTo>
                    <a:pt x="18" y="22"/>
                    <a:pt x="19" y="21"/>
                    <a:pt x="20" y="20"/>
                  </a:cubicBezTo>
                  <a:lnTo>
                    <a:pt x="20" y="23"/>
                  </a:lnTo>
                  <a:cubicBezTo>
                    <a:pt x="19" y="24"/>
                    <a:pt x="18" y="25"/>
                    <a:pt x="17" y="25"/>
                  </a:cubicBezTo>
                  <a:cubicBezTo>
                    <a:pt x="15" y="25"/>
                    <a:pt x="14" y="26"/>
                    <a:pt x="13" y="26"/>
                  </a:cubicBezTo>
                  <a:cubicBezTo>
                    <a:pt x="9" y="26"/>
                    <a:pt x="6" y="24"/>
                    <a:pt x="4" y="22"/>
                  </a:cubicBezTo>
                  <a:cubicBezTo>
                    <a:pt x="2" y="20"/>
                    <a:pt x="0" y="17"/>
                    <a:pt x="0" y="13"/>
                  </a:cubicBezTo>
                  <a:cubicBezTo>
                    <a:pt x="0" y="9"/>
                    <a:pt x="2" y="6"/>
                    <a:pt x="4" y="3"/>
                  </a:cubicBezTo>
                  <a:cubicBezTo>
                    <a:pt x="6" y="1"/>
                    <a:pt x="9" y="0"/>
                    <a:pt x="13" y="0"/>
                  </a:cubicBezTo>
                  <a:cubicBezTo>
                    <a:pt x="14" y="0"/>
                    <a:pt x="15" y="0"/>
                    <a:pt x="17" y="1"/>
                  </a:cubicBezTo>
                  <a:cubicBezTo>
                    <a:pt x="18" y="1"/>
                    <a:pt x="19"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9" name="Freeform 87"/>
            <p:cNvSpPr>
              <a:spLocks/>
            </p:cNvSpPr>
            <p:nvPr/>
          </p:nvSpPr>
          <p:spPr bwMode="auto">
            <a:xfrm>
              <a:off x="2410" y="1272"/>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0" name="Freeform 88"/>
            <p:cNvSpPr>
              <a:spLocks/>
            </p:cNvSpPr>
            <p:nvPr/>
          </p:nvSpPr>
          <p:spPr bwMode="auto">
            <a:xfrm>
              <a:off x="2374" y="1193"/>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1" name="Freeform 89"/>
            <p:cNvSpPr>
              <a:spLocks noEditPoints="1"/>
            </p:cNvSpPr>
            <p:nvPr/>
          </p:nvSpPr>
          <p:spPr bwMode="auto">
            <a:xfrm>
              <a:off x="2367" y="123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2" name="Freeform 90"/>
            <p:cNvSpPr>
              <a:spLocks noEditPoints="1"/>
            </p:cNvSpPr>
            <p:nvPr/>
          </p:nvSpPr>
          <p:spPr bwMode="auto">
            <a:xfrm>
              <a:off x="2367" y="123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3" name="Freeform 91"/>
            <p:cNvSpPr>
              <a:spLocks/>
            </p:cNvSpPr>
            <p:nvPr/>
          </p:nvSpPr>
          <p:spPr bwMode="auto">
            <a:xfrm>
              <a:off x="2081" y="1377"/>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4" name="Freeform 92"/>
            <p:cNvSpPr>
              <a:spLocks/>
            </p:cNvSpPr>
            <p:nvPr/>
          </p:nvSpPr>
          <p:spPr bwMode="auto">
            <a:xfrm>
              <a:off x="2081" y="1377"/>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5" name="Freeform 93"/>
            <p:cNvSpPr>
              <a:spLocks/>
            </p:cNvSpPr>
            <p:nvPr/>
          </p:nvSpPr>
          <p:spPr bwMode="auto">
            <a:xfrm>
              <a:off x="2097"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6" name="Freeform 94"/>
            <p:cNvSpPr>
              <a:spLocks noEditPoints="1"/>
            </p:cNvSpPr>
            <p:nvPr/>
          </p:nvSpPr>
          <p:spPr bwMode="auto">
            <a:xfrm>
              <a:off x="2105" y="1396"/>
              <a:ext cx="14" cy="17"/>
            </a:xfrm>
            <a:custGeom>
              <a:avLst/>
              <a:gdLst>
                <a:gd name="T0" fmla="*/ 3 w 20"/>
                <a:gd name="T1" fmla="*/ 3 h 25"/>
                <a:gd name="T2" fmla="*/ 3 w 20"/>
                <a:gd name="T3" fmla="*/ 3 h 25"/>
                <a:gd name="T4" fmla="*/ 3 w 20"/>
                <a:gd name="T5" fmla="*/ 22 h 25"/>
                <a:gd name="T6" fmla="*/ 7 w 20"/>
                <a:gd name="T7" fmla="*/ 22 h 25"/>
                <a:gd name="T8" fmla="*/ 14 w 20"/>
                <a:gd name="T9" fmla="*/ 20 h 25"/>
                <a:gd name="T10" fmla="*/ 17 w 20"/>
                <a:gd name="T11" fmla="*/ 13 h 25"/>
                <a:gd name="T12" fmla="*/ 14 w 20"/>
                <a:gd name="T13" fmla="*/ 5 h 25"/>
                <a:gd name="T14" fmla="*/ 7 w 20"/>
                <a:gd name="T15" fmla="*/ 3 h 25"/>
                <a:gd name="T16" fmla="*/ 3 w 20"/>
                <a:gd name="T17" fmla="*/ 3 h 25"/>
                <a:gd name="T18" fmla="*/ 0 w 20"/>
                <a:gd name="T19" fmla="*/ 0 h 25"/>
                <a:gd name="T20" fmla="*/ 0 w 20"/>
                <a:gd name="T21" fmla="*/ 0 h 25"/>
                <a:gd name="T22" fmla="*/ 6 w 20"/>
                <a:gd name="T23" fmla="*/ 0 h 25"/>
                <a:gd name="T24" fmla="*/ 17 w 20"/>
                <a:gd name="T25" fmla="*/ 3 h 25"/>
                <a:gd name="T26" fmla="*/ 20 w 20"/>
                <a:gd name="T27" fmla="*/ 13 h 25"/>
                <a:gd name="T28" fmla="*/ 17 w 20"/>
                <a:gd name="T29" fmla="*/ 22 h 25"/>
                <a:gd name="T30" fmla="*/ 6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2"/>
                    <a:pt x="14" y="20"/>
                  </a:cubicBezTo>
                  <a:cubicBezTo>
                    <a:pt x="16" y="18"/>
                    <a:pt x="17" y="16"/>
                    <a:pt x="17" y="13"/>
                  </a:cubicBezTo>
                  <a:cubicBezTo>
                    <a:pt x="17" y="9"/>
                    <a:pt x="16" y="7"/>
                    <a:pt x="14" y="5"/>
                  </a:cubicBezTo>
                  <a:cubicBezTo>
                    <a:pt x="13" y="4"/>
                    <a:pt x="10" y="3"/>
                    <a:pt x="7" y="3"/>
                  </a:cubicBezTo>
                  <a:lnTo>
                    <a:pt x="3" y="3"/>
                  </a:lnTo>
                  <a:close/>
                  <a:moveTo>
                    <a:pt x="0" y="0"/>
                  </a:moveTo>
                  <a:lnTo>
                    <a:pt x="0" y="0"/>
                  </a:lnTo>
                  <a:lnTo>
                    <a:pt x="6" y="0"/>
                  </a:lnTo>
                  <a:cubicBezTo>
                    <a:pt x="11" y="0"/>
                    <a:pt x="15" y="1"/>
                    <a:pt x="17" y="3"/>
                  </a:cubicBezTo>
                  <a:cubicBezTo>
                    <a:pt x="19" y="5"/>
                    <a:pt x="20" y="8"/>
                    <a:pt x="20" y="13"/>
                  </a:cubicBezTo>
                  <a:cubicBezTo>
                    <a:pt x="20" y="17"/>
                    <a:pt x="19" y="20"/>
                    <a:pt x="17" y="22"/>
                  </a:cubicBezTo>
                  <a:cubicBezTo>
                    <a:pt x="15" y="24"/>
                    <a:pt x="11" y="25"/>
                    <a:pt x="6"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7" name="Freeform 95"/>
            <p:cNvSpPr>
              <a:spLocks/>
            </p:cNvSpPr>
            <p:nvPr/>
          </p:nvSpPr>
          <p:spPr bwMode="auto">
            <a:xfrm>
              <a:off x="2124" y="1396"/>
              <a:ext cx="11"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8" name="Freeform 96"/>
            <p:cNvSpPr>
              <a:spLocks/>
            </p:cNvSpPr>
            <p:nvPr/>
          </p:nvSpPr>
          <p:spPr bwMode="auto">
            <a:xfrm>
              <a:off x="2139" y="1396"/>
              <a:ext cx="14"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9" name="Freeform 97"/>
            <p:cNvSpPr>
              <a:spLocks/>
            </p:cNvSpPr>
            <p:nvPr/>
          </p:nvSpPr>
          <p:spPr bwMode="auto">
            <a:xfrm>
              <a:off x="2155" y="1396"/>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0" name="Freeform 98"/>
            <p:cNvSpPr>
              <a:spLocks noEditPoints="1"/>
            </p:cNvSpPr>
            <p:nvPr/>
          </p:nvSpPr>
          <p:spPr bwMode="auto">
            <a:xfrm>
              <a:off x="2171"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1" name="Freeform 99"/>
            <p:cNvSpPr>
              <a:spLocks/>
            </p:cNvSpPr>
            <p:nvPr/>
          </p:nvSpPr>
          <p:spPr bwMode="auto">
            <a:xfrm>
              <a:off x="2177" y="1396"/>
              <a:ext cx="8"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5 h 24"/>
                <a:gd name="T34" fmla="*/ 3 w 12"/>
                <a:gd name="T35" fmla="*/ 5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8" y="22"/>
                    <a:pt x="9" y="22"/>
                  </a:cubicBezTo>
                  <a:lnTo>
                    <a:pt x="12" y="22"/>
                  </a:lnTo>
                  <a:lnTo>
                    <a:pt x="12" y="24"/>
                  </a:lnTo>
                  <a:lnTo>
                    <a:pt x="9" y="24"/>
                  </a:lnTo>
                  <a:cubicBezTo>
                    <a:pt x="7" y="24"/>
                    <a:pt x="5" y="24"/>
                    <a:pt x="4" y="23"/>
                  </a:cubicBezTo>
                  <a:cubicBezTo>
                    <a:pt x="3" y="22"/>
                    <a:pt x="3" y="20"/>
                    <a:pt x="3" y="18"/>
                  </a:cubicBezTo>
                  <a:lnTo>
                    <a:pt x="3" y="8"/>
                  </a:lnTo>
                  <a:lnTo>
                    <a:pt x="0" y="8"/>
                  </a:lnTo>
                  <a:lnTo>
                    <a:pt x="0" y="5"/>
                  </a:lnTo>
                  <a:lnTo>
                    <a:pt x="3" y="5"/>
                  </a:lnTo>
                  <a:lnTo>
                    <a:pt x="3" y="0"/>
                  </a:lnTo>
                  <a:lnTo>
                    <a:pt x="6" y="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2" name="Freeform 100"/>
            <p:cNvSpPr>
              <a:spLocks noEditPoints="1"/>
            </p:cNvSpPr>
            <p:nvPr/>
          </p:nvSpPr>
          <p:spPr bwMode="auto">
            <a:xfrm>
              <a:off x="2188" y="1400"/>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2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6"/>
                    <a:pt x="8" y="17"/>
                    <a:pt x="10" y="17"/>
                  </a:cubicBezTo>
                  <a:cubicBezTo>
                    <a:pt x="11" y="17"/>
                    <a:pt x="12" y="17"/>
                    <a:pt x="13" y="17"/>
                  </a:cubicBezTo>
                  <a:cubicBezTo>
                    <a:pt x="14" y="16"/>
                    <a:pt x="15" y="16"/>
                    <a:pt x="17" y="15"/>
                  </a:cubicBezTo>
                  <a:lnTo>
                    <a:pt x="17" y="18"/>
                  </a:lnTo>
                  <a:cubicBezTo>
                    <a:pt x="15" y="19"/>
                    <a:pt x="14" y="19"/>
                    <a:pt x="13" y="19"/>
                  </a:cubicBezTo>
                  <a:cubicBezTo>
                    <a:pt x="12" y="19"/>
                    <a:pt x="11" y="20"/>
                    <a:pt x="10" y="20"/>
                  </a:cubicBezTo>
                  <a:cubicBezTo>
                    <a:pt x="7" y="20"/>
                    <a:pt x="4" y="19"/>
                    <a:pt x="3" y="17"/>
                  </a:cubicBezTo>
                  <a:cubicBezTo>
                    <a:pt x="1" y="15"/>
                    <a:pt x="0" y="13"/>
                    <a:pt x="0" y="10"/>
                  </a:cubicBezTo>
                  <a:cubicBezTo>
                    <a:pt x="0" y="7"/>
                    <a:pt x="1" y="5"/>
                    <a:pt x="3" y="3"/>
                  </a:cubicBezTo>
                  <a:cubicBezTo>
                    <a:pt x="4" y="1"/>
                    <a:pt x="6" y="0"/>
                    <a:pt x="9" y="0"/>
                  </a:cubicBezTo>
                  <a:cubicBezTo>
                    <a:pt x="12" y="0"/>
                    <a:pt x="14" y="1"/>
                    <a:pt x="15" y="2"/>
                  </a:cubicBezTo>
                  <a:cubicBezTo>
                    <a:pt x="17" y="4"/>
                    <a:pt x="17" y="6"/>
                    <a:pt x="17" y="9"/>
                  </a:cubicBezTo>
                  <a:lnTo>
                    <a:pt x="17" y="9"/>
                  </a:lnTo>
                  <a:close/>
                  <a:moveTo>
                    <a:pt x="14" y="8"/>
                  </a:moveTo>
                  <a:lnTo>
                    <a:pt x="14" y="8"/>
                  </a:lnTo>
                  <a:cubicBezTo>
                    <a:pt x="14" y="6"/>
                    <a:pt x="14" y="5"/>
                    <a:pt x="13" y="4"/>
                  </a:cubicBezTo>
                  <a:cubicBezTo>
                    <a:pt x="12" y="3"/>
                    <a:pt x="11" y="3"/>
                    <a:pt x="9" y="3"/>
                  </a:cubicBezTo>
                  <a:cubicBezTo>
                    <a:pt x="8" y="3"/>
                    <a:pt x="6" y="3"/>
                    <a:pt x="5" y="4"/>
                  </a:cubicBezTo>
                  <a:cubicBezTo>
                    <a:pt x="4" y="5"/>
                    <a:pt x="4" y="6"/>
                    <a:pt x="3" y="8"/>
                  </a:cubicBezTo>
                  <a:lnTo>
                    <a:pt x="14" y="8"/>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3" name="Freeform 101"/>
            <p:cNvSpPr>
              <a:spLocks/>
            </p:cNvSpPr>
            <p:nvPr/>
          </p:nvSpPr>
          <p:spPr bwMode="auto">
            <a:xfrm>
              <a:off x="2203" y="1400"/>
              <a:ext cx="20" cy="13"/>
            </a:xfrm>
            <a:custGeom>
              <a:avLst/>
              <a:gdLst>
                <a:gd name="T0" fmla="*/ 15 w 28"/>
                <a:gd name="T1" fmla="*/ 4 h 19"/>
                <a:gd name="T2" fmla="*/ 15 w 28"/>
                <a:gd name="T3" fmla="*/ 4 h 19"/>
                <a:gd name="T4" fmla="*/ 18 w 28"/>
                <a:gd name="T5" fmla="*/ 1 h 19"/>
                <a:gd name="T6" fmla="*/ 22 w 28"/>
                <a:gd name="T7" fmla="*/ 0 h 19"/>
                <a:gd name="T8" fmla="*/ 26 w 28"/>
                <a:gd name="T9" fmla="*/ 2 h 19"/>
                <a:gd name="T10" fmla="*/ 28 w 28"/>
                <a:gd name="T11" fmla="*/ 8 h 19"/>
                <a:gd name="T12" fmla="*/ 28 w 28"/>
                <a:gd name="T13" fmla="*/ 19 h 19"/>
                <a:gd name="T14" fmla="*/ 25 w 28"/>
                <a:gd name="T15" fmla="*/ 19 h 19"/>
                <a:gd name="T16" fmla="*/ 25 w 28"/>
                <a:gd name="T17" fmla="*/ 8 h 19"/>
                <a:gd name="T18" fmla="*/ 24 w 28"/>
                <a:gd name="T19" fmla="*/ 4 h 19"/>
                <a:gd name="T20" fmla="*/ 21 w 28"/>
                <a:gd name="T21" fmla="*/ 3 h 19"/>
                <a:gd name="T22" fmla="*/ 17 w 28"/>
                <a:gd name="T23" fmla="*/ 4 h 19"/>
                <a:gd name="T24" fmla="*/ 16 w 28"/>
                <a:gd name="T25" fmla="*/ 9 h 19"/>
                <a:gd name="T26" fmla="*/ 16 w 28"/>
                <a:gd name="T27" fmla="*/ 19 h 19"/>
                <a:gd name="T28" fmla="*/ 13 w 28"/>
                <a:gd name="T29" fmla="*/ 19 h 19"/>
                <a:gd name="T30" fmla="*/ 13 w 28"/>
                <a:gd name="T31" fmla="*/ 8 h 19"/>
                <a:gd name="T32" fmla="*/ 12 w 28"/>
                <a:gd name="T33" fmla="*/ 4 h 19"/>
                <a:gd name="T34" fmla="*/ 9 w 28"/>
                <a:gd name="T35" fmla="*/ 3 h 19"/>
                <a:gd name="T36" fmla="*/ 5 w 28"/>
                <a:gd name="T37" fmla="*/ 4 h 19"/>
                <a:gd name="T38" fmla="*/ 4 w 28"/>
                <a:gd name="T39" fmla="*/ 9 h 19"/>
                <a:gd name="T40" fmla="*/ 4 w 28"/>
                <a:gd name="T41" fmla="*/ 19 h 19"/>
                <a:gd name="T42" fmla="*/ 0 w 28"/>
                <a:gd name="T43" fmla="*/ 19 h 19"/>
                <a:gd name="T44" fmla="*/ 0 w 28"/>
                <a:gd name="T45" fmla="*/ 0 h 19"/>
                <a:gd name="T46" fmla="*/ 4 w 28"/>
                <a:gd name="T47" fmla="*/ 0 h 19"/>
                <a:gd name="T48" fmla="*/ 4 w 28"/>
                <a:gd name="T49" fmla="*/ 3 h 19"/>
                <a:gd name="T50" fmla="*/ 6 w 28"/>
                <a:gd name="T51" fmla="*/ 1 h 19"/>
                <a:gd name="T52" fmla="*/ 10 w 28"/>
                <a:gd name="T53" fmla="*/ 0 h 19"/>
                <a:gd name="T54" fmla="*/ 13 w 28"/>
                <a:gd name="T55" fmla="*/ 1 h 19"/>
                <a:gd name="T56" fmla="*/ 15 w 28"/>
                <a:gd name="T57" fmla="*/ 4 h 19"/>
                <a:gd name="T58" fmla="*/ 15 w 28"/>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15" y="4"/>
                  </a:moveTo>
                  <a:lnTo>
                    <a:pt x="15" y="4"/>
                  </a:lnTo>
                  <a:cubicBezTo>
                    <a:pt x="16" y="3"/>
                    <a:pt x="17" y="2"/>
                    <a:pt x="18" y="1"/>
                  </a:cubicBezTo>
                  <a:cubicBezTo>
                    <a:pt x="19" y="0"/>
                    <a:pt x="20" y="0"/>
                    <a:pt x="22" y="0"/>
                  </a:cubicBezTo>
                  <a:cubicBezTo>
                    <a:pt x="23" y="0"/>
                    <a:pt x="25" y="1"/>
                    <a:pt x="26" y="2"/>
                  </a:cubicBezTo>
                  <a:cubicBezTo>
                    <a:pt x="27" y="3"/>
                    <a:pt x="28" y="5"/>
                    <a:pt x="28" y="8"/>
                  </a:cubicBezTo>
                  <a:lnTo>
                    <a:pt x="28" y="19"/>
                  </a:lnTo>
                  <a:lnTo>
                    <a:pt x="25" y="19"/>
                  </a:lnTo>
                  <a:lnTo>
                    <a:pt x="25" y="8"/>
                  </a:lnTo>
                  <a:cubicBezTo>
                    <a:pt x="25" y="6"/>
                    <a:pt x="24" y="5"/>
                    <a:pt x="24" y="4"/>
                  </a:cubicBezTo>
                  <a:cubicBezTo>
                    <a:pt x="23" y="3"/>
                    <a:pt x="22" y="3"/>
                    <a:pt x="21" y="3"/>
                  </a:cubicBezTo>
                  <a:cubicBezTo>
                    <a:pt x="19" y="3"/>
                    <a:pt x="18" y="3"/>
                    <a:pt x="17" y="4"/>
                  </a:cubicBezTo>
                  <a:cubicBezTo>
                    <a:pt x="16" y="5"/>
                    <a:pt x="16" y="7"/>
                    <a:pt x="16" y="9"/>
                  </a:cubicBezTo>
                  <a:lnTo>
                    <a:pt x="16" y="19"/>
                  </a:lnTo>
                  <a:lnTo>
                    <a:pt x="13" y="19"/>
                  </a:lnTo>
                  <a:lnTo>
                    <a:pt x="13" y="8"/>
                  </a:lnTo>
                  <a:cubicBezTo>
                    <a:pt x="13" y="6"/>
                    <a:pt x="12" y="5"/>
                    <a:pt x="12" y="4"/>
                  </a:cubicBezTo>
                  <a:cubicBezTo>
                    <a:pt x="11" y="3"/>
                    <a:pt x="10" y="3"/>
                    <a:pt x="9" y="3"/>
                  </a:cubicBezTo>
                  <a:cubicBezTo>
                    <a:pt x="7" y="3"/>
                    <a:pt x="6" y="3"/>
                    <a:pt x="5" y="4"/>
                  </a:cubicBezTo>
                  <a:cubicBezTo>
                    <a:pt x="4" y="5"/>
                    <a:pt x="4" y="7"/>
                    <a:pt x="4" y="9"/>
                  </a:cubicBezTo>
                  <a:lnTo>
                    <a:pt x="4" y="19"/>
                  </a:lnTo>
                  <a:lnTo>
                    <a:pt x="0" y="19"/>
                  </a:lnTo>
                  <a:lnTo>
                    <a:pt x="0" y="0"/>
                  </a:lnTo>
                  <a:lnTo>
                    <a:pt x="4" y="0"/>
                  </a:lnTo>
                  <a:lnTo>
                    <a:pt x="4" y="3"/>
                  </a:lnTo>
                  <a:cubicBezTo>
                    <a:pt x="4" y="2"/>
                    <a:pt x="5" y="1"/>
                    <a:pt x="6" y="1"/>
                  </a:cubicBezTo>
                  <a:cubicBezTo>
                    <a:pt x="7" y="0"/>
                    <a:pt x="8" y="0"/>
                    <a:pt x="10" y="0"/>
                  </a:cubicBezTo>
                  <a:cubicBezTo>
                    <a:pt x="11" y="0"/>
                    <a:pt x="12" y="0"/>
                    <a:pt x="13" y="1"/>
                  </a:cubicBezTo>
                  <a:cubicBezTo>
                    <a:pt x="14" y="2"/>
                    <a:pt x="15" y="3"/>
                    <a:pt x="15" y="4"/>
                  </a:cubicBezTo>
                  <a:lnTo>
                    <a:pt x="15" y="4"/>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4" name="Freeform 102"/>
            <p:cNvSpPr>
              <a:spLocks noEditPoints="1"/>
            </p:cNvSpPr>
            <p:nvPr/>
          </p:nvSpPr>
          <p:spPr bwMode="auto">
            <a:xfrm>
              <a:off x="2225" y="1400"/>
              <a:ext cx="12" cy="18"/>
            </a:xfrm>
            <a:custGeom>
              <a:avLst/>
              <a:gdLst>
                <a:gd name="T0" fmla="*/ 3 w 16"/>
                <a:gd name="T1" fmla="*/ 16 h 26"/>
                <a:gd name="T2" fmla="*/ 3 w 16"/>
                <a:gd name="T3" fmla="*/ 16 h 26"/>
                <a:gd name="T4" fmla="*/ 3 w 16"/>
                <a:gd name="T5" fmla="*/ 26 h 26"/>
                <a:gd name="T6" fmla="*/ 0 w 16"/>
                <a:gd name="T7" fmla="*/ 26 h 26"/>
                <a:gd name="T8" fmla="*/ 0 w 16"/>
                <a:gd name="T9" fmla="*/ 0 h 26"/>
                <a:gd name="T10" fmla="*/ 3 w 16"/>
                <a:gd name="T11" fmla="*/ 0 h 26"/>
                <a:gd name="T12" fmla="*/ 3 w 16"/>
                <a:gd name="T13" fmla="*/ 3 h 26"/>
                <a:gd name="T14" fmla="*/ 5 w 16"/>
                <a:gd name="T15" fmla="*/ 1 h 26"/>
                <a:gd name="T16" fmla="*/ 9 w 16"/>
                <a:gd name="T17" fmla="*/ 0 h 26"/>
                <a:gd name="T18" fmla="*/ 14 w 16"/>
                <a:gd name="T19" fmla="*/ 3 h 26"/>
                <a:gd name="T20" fmla="*/ 16 w 16"/>
                <a:gd name="T21" fmla="*/ 10 h 26"/>
                <a:gd name="T22" fmla="*/ 14 w 16"/>
                <a:gd name="T23" fmla="*/ 17 h 26"/>
                <a:gd name="T24" fmla="*/ 9 w 16"/>
                <a:gd name="T25" fmla="*/ 20 h 26"/>
                <a:gd name="T26" fmla="*/ 5 w 16"/>
                <a:gd name="T27" fmla="*/ 19 h 26"/>
                <a:gd name="T28" fmla="*/ 3 w 16"/>
                <a:gd name="T29" fmla="*/ 16 h 26"/>
                <a:gd name="T30" fmla="*/ 3 w 16"/>
                <a:gd name="T31" fmla="*/ 16 h 26"/>
                <a:gd name="T32" fmla="*/ 13 w 16"/>
                <a:gd name="T33" fmla="*/ 10 h 26"/>
                <a:gd name="T34" fmla="*/ 13 w 16"/>
                <a:gd name="T35" fmla="*/ 10 h 26"/>
                <a:gd name="T36" fmla="*/ 12 w 16"/>
                <a:gd name="T37" fmla="*/ 5 h 26"/>
                <a:gd name="T38" fmla="*/ 8 w 16"/>
                <a:gd name="T39" fmla="*/ 3 h 26"/>
                <a:gd name="T40" fmla="*/ 4 w 16"/>
                <a:gd name="T41" fmla="*/ 5 h 26"/>
                <a:gd name="T42" fmla="*/ 3 w 16"/>
                <a:gd name="T43" fmla="*/ 10 h 26"/>
                <a:gd name="T44" fmla="*/ 4 w 16"/>
                <a:gd name="T45" fmla="*/ 15 h 26"/>
                <a:gd name="T46" fmla="*/ 8 w 16"/>
                <a:gd name="T47" fmla="*/ 17 h 26"/>
                <a:gd name="T48" fmla="*/ 12 w 16"/>
                <a:gd name="T49" fmla="*/ 15 h 26"/>
                <a:gd name="T50" fmla="*/ 13 w 16"/>
                <a:gd name="T51" fmla="*/ 10 h 26"/>
                <a:gd name="T52" fmla="*/ 13 w 16"/>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3" y="16"/>
                  </a:moveTo>
                  <a:lnTo>
                    <a:pt x="3" y="16"/>
                  </a:lnTo>
                  <a:lnTo>
                    <a:pt x="3" y="26"/>
                  </a:lnTo>
                  <a:lnTo>
                    <a:pt x="0" y="26"/>
                  </a:lnTo>
                  <a:lnTo>
                    <a:pt x="0" y="0"/>
                  </a:lnTo>
                  <a:lnTo>
                    <a:pt x="3" y="0"/>
                  </a:lnTo>
                  <a:lnTo>
                    <a:pt x="3" y="3"/>
                  </a:lnTo>
                  <a:cubicBezTo>
                    <a:pt x="3" y="2"/>
                    <a:pt x="4" y="1"/>
                    <a:pt x="5" y="1"/>
                  </a:cubicBezTo>
                  <a:cubicBezTo>
                    <a:pt x="6" y="0"/>
                    <a:pt x="7" y="0"/>
                    <a:pt x="9" y="0"/>
                  </a:cubicBezTo>
                  <a:cubicBezTo>
                    <a:pt x="11" y="0"/>
                    <a:pt x="13" y="1"/>
                    <a:pt x="14" y="3"/>
                  </a:cubicBezTo>
                  <a:cubicBezTo>
                    <a:pt x="16" y="5"/>
                    <a:pt x="16" y="7"/>
                    <a:pt x="16" y="10"/>
                  </a:cubicBezTo>
                  <a:cubicBezTo>
                    <a:pt x="16" y="13"/>
                    <a:pt x="16" y="15"/>
                    <a:pt x="14" y="17"/>
                  </a:cubicBezTo>
                  <a:cubicBezTo>
                    <a:pt x="13" y="19"/>
                    <a:pt x="11" y="20"/>
                    <a:pt x="9" y="20"/>
                  </a:cubicBezTo>
                  <a:cubicBezTo>
                    <a:pt x="7" y="20"/>
                    <a:pt x="6" y="19"/>
                    <a:pt x="5" y="19"/>
                  </a:cubicBezTo>
                  <a:cubicBezTo>
                    <a:pt x="4" y="18"/>
                    <a:pt x="3" y="17"/>
                    <a:pt x="3" y="16"/>
                  </a:cubicBezTo>
                  <a:lnTo>
                    <a:pt x="3" y="16"/>
                  </a:lnTo>
                  <a:close/>
                  <a:moveTo>
                    <a:pt x="13" y="10"/>
                  </a:moveTo>
                  <a:lnTo>
                    <a:pt x="13" y="10"/>
                  </a:lnTo>
                  <a:cubicBezTo>
                    <a:pt x="13" y="8"/>
                    <a:pt x="13" y="6"/>
                    <a:pt x="12" y="5"/>
                  </a:cubicBezTo>
                  <a:cubicBezTo>
                    <a:pt x="11" y="3"/>
                    <a:pt x="9" y="3"/>
                    <a:pt x="8" y="3"/>
                  </a:cubicBezTo>
                  <a:cubicBezTo>
                    <a:pt x="6" y="3"/>
                    <a:pt x="5" y="3"/>
                    <a:pt x="4" y="5"/>
                  </a:cubicBezTo>
                  <a:cubicBezTo>
                    <a:pt x="3" y="6"/>
                    <a:pt x="3" y="8"/>
                    <a:pt x="3" y="10"/>
                  </a:cubicBezTo>
                  <a:cubicBezTo>
                    <a:pt x="3" y="12"/>
                    <a:pt x="3" y="14"/>
                    <a:pt x="4" y="15"/>
                  </a:cubicBezTo>
                  <a:cubicBezTo>
                    <a:pt x="5" y="16"/>
                    <a:pt x="6" y="17"/>
                    <a:pt x="8" y="17"/>
                  </a:cubicBezTo>
                  <a:cubicBezTo>
                    <a:pt x="9" y="17"/>
                    <a:pt x="11" y="16"/>
                    <a:pt x="12" y="15"/>
                  </a:cubicBezTo>
                  <a:cubicBezTo>
                    <a:pt x="13" y="14"/>
                    <a:pt x="13" y="12"/>
                    <a:pt x="13" y="10"/>
                  </a:cubicBezTo>
                  <a:lnTo>
                    <a:pt x="13" y="1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5" name="Freeform 103"/>
            <p:cNvSpPr>
              <a:spLocks/>
            </p:cNvSpPr>
            <p:nvPr/>
          </p:nvSpPr>
          <p:spPr bwMode="auto">
            <a:xfrm>
              <a:off x="2176" y="1316"/>
              <a:ext cx="8" cy="44"/>
            </a:xfrm>
            <a:custGeom>
              <a:avLst/>
              <a:gdLst>
                <a:gd name="T0" fmla="*/ 12 w 12"/>
                <a:gd name="T1" fmla="*/ 0 h 62"/>
                <a:gd name="T2" fmla="*/ 12 w 12"/>
                <a:gd name="T3" fmla="*/ 0 h 62"/>
                <a:gd name="T4" fmla="*/ 0 w 12"/>
                <a:gd name="T5" fmla="*/ 62 h 62"/>
              </a:gdLst>
              <a:ahLst/>
              <a:cxnLst>
                <a:cxn ang="0">
                  <a:pos x="T0" y="T1"/>
                </a:cxn>
                <a:cxn ang="0">
                  <a:pos x="T2" y="T3"/>
                </a:cxn>
                <a:cxn ang="0">
                  <a:pos x="T4" y="T5"/>
                </a:cxn>
              </a:cxnLst>
              <a:rect l="0" t="0" r="r" b="b"/>
              <a:pathLst>
                <a:path w="12" h="62">
                  <a:moveTo>
                    <a:pt x="12" y="0"/>
                  </a:moveTo>
                  <a:lnTo>
                    <a:pt x="12" y="0"/>
                  </a:lnTo>
                  <a:cubicBezTo>
                    <a:pt x="9" y="19"/>
                    <a:pt x="4" y="41"/>
                    <a:pt x="0" y="62"/>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6" name="Freeform 104"/>
            <p:cNvSpPr>
              <a:spLocks noEditPoints="1"/>
            </p:cNvSpPr>
            <p:nvPr/>
          </p:nvSpPr>
          <p:spPr bwMode="auto">
            <a:xfrm>
              <a:off x="2170" y="1359"/>
              <a:ext cx="12" cy="18"/>
            </a:xfrm>
            <a:custGeom>
              <a:avLst/>
              <a:gdLst>
                <a:gd name="T0" fmla="*/ 17 w 17"/>
                <a:gd name="T1" fmla="*/ 3 h 25"/>
                <a:gd name="T2" fmla="*/ 17 w 17"/>
                <a:gd name="T3" fmla="*/ 3 h 25"/>
                <a:gd name="T4" fmla="*/ 4 w 17"/>
                <a:gd name="T5" fmla="*/ 25 h 25"/>
                <a:gd name="T6" fmla="*/ 0 w 17"/>
                <a:gd name="T7" fmla="*/ 0 h 25"/>
                <a:gd name="T8" fmla="*/ 17 w 17"/>
                <a:gd name="T9" fmla="*/ 3 h 25"/>
                <a:gd name="T10" fmla="*/ 17 w 17"/>
                <a:gd name="T11" fmla="*/ 3 h 25"/>
                <a:gd name="T12" fmla="*/ 17 w 17"/>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3"/>
                  </a:moveTo>
                  <a:lnTo>
                    <a:pt x="17" y="3"/>
                  </a:lnTo>
                  <a:lnTo>
                    <a:pt x="4" y="25"/>
                  </a:lnTo>
                  <a:lnTo>
                    <a:pt x="0" y="0"/>
                  </a:lnTo>
                  <a:lnTo>
                    <a:pt x="17" y="3"/>
                  </a:lnTo>
                  <a:close/>
                  <a:moveTo>
                    <a:pt x="17" y="3"/>
                  </a:moveTo>
                  <a:lnTo>
                    <a:pt x="17" y="3"/>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7" name="Freeform 105"/>
            <p:cNvSpPr>
              <a:spLocks noEditPoints="1"/>
            </p:cNvSpPr>
            <p:nvPr/>
          </p:nvSpPr>
          <p:spPr bwMode="auto">
            <a:xfrm>
              <a:off x="2170" y="1359"/>
              <a:ext cx="12" cy="18"/>
            </a:xfrm>
            <a:custGeom>
              <a:avLst/>
              <a:gdLst>
                <a:gd name="T0" fmla="*/ 17 w 17"/>
                <a:gd name="T1" fmla="*/ 3 h 25"/>
                <a:gd name="T2" fmla="*/ 17 w 17"/>
                <a:gd name="T3" fmla="*/ 3 h 25"/>
                <a:gd name="T4" fmla="*/ 4 w 17"/>
                <a:gd name="T5" fmla="*/ 25 h 25"/>
                <a:gd name="T6" fmla="*/ 0 w 17"/>
                <a:gd name="T7" fmla="*/ 0 h 25"/>
                <a:gd name="T8" fmla="*/ 17 w 17"/>
                <a:gd name="T9" fmla="*/ 3 h 25"/>
                <a:gd name="T10" fmla="*/ 17 w 17"/>
                <a:gd name="T11" fmla="*/ 3 h 25"/>
                <a:gd name="T12" fmla="*/ 17 w 17"/>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3"/>
                  </a:moveTo>
                  <a:lnTo>
                    <a:pt x="17" y="3"/>
                  </a:lnTo>
                  <a:lnTo>
                    <a:pt x="4" y="25"/>
                  </a:lnTo>
                  <a:lnTo>
                    <a:pt x="0" y="0"/>
                  </a:lnTo>
                  <a:lnTo>
                    <a:pt x="17" y="3"/>
                  </a:lnTo>
                  <a:close/>
                  <a:moveTo>
                    <a:pt x="17" y="3"/>
                  </a:moveTo>
                  <a:lnTo>
                    <a:pt x="17" y="3"/>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8" name="Freeform 106"/>
            <p:cNvSpPr>
              <a:spLocks/>
            </p:cNvSpPr>
            <p:nvPr/>
          </p:nvSpPr>
          <p:spPr bwMode="auto">
            <a:xfrm>
              <a:off x="2283" y="1377"/>
              <a:ext cx="181" cy="62"/>
            </a:xfrm>
            <a:custGeom>
              <a:avLst/>
              <a:gdLst>
                <a:gd name="T0" fmla="*/ 0 w 259"/>
                <a:gd name="T1" fmla="*/ 0 h 88"/>
                <a:gd name="T2" fmla="*/ 0 w 259"/>
                <a:gd name="T3" fmla="*/ 0 h 88"/>
                <a:gd name="T4" fmla="*/ 259 w 259"/>
                <a:gd name="T5" fmla="*/ 0 h 88"/>
                <a:gd name="T6" fmla="*/ 259 w 259"/>
                <a:gd name="T7" fmla="*/ 88 h 88"/>
                <a:gd name="T8" fmla="*/ 0 w 259"/>
                <a:gd name="T9" fmla="*/ 88 h 88"/>
                <a:gd name="T10" fmla="*/ 0 w 259"/>
                <a:gd name="T11" fmla="*/ 0 h 88"/>
              </a:gdLst>
              <a:ahLst/>
              <a:cxnLst>
                <a:cxn ang="0">
                  <a:pos x="T0" y="T1"/>
                </a:cxn>
                <a:cxn ang="0">
                  <a:pos x="T2" y="T3"/>
                </a:cxn>
                <a:cxn ang="0">
                  <a:pos x="T4" y="T5"/>
                </a:cxn>
                <a:cxn ang="0">
                  <a:pos x="T6" y="T7"/>
                </a:cxn>
                <a:cxn ang="0">
                  <a:pos x="T8" y="T9"/>
                </a:cxn>
                <a:cxn ang="0">
                  <a:pos x="T10" y="T11"/>
                </a:cxn>
              </a:cxnLst>
              <a:rect l="0" t="0" r="r" b="b"/>
              <a:pathLst>
                <a:path w="259" h="88">
                  <a:moveTo>
                    <a:pt x="0" y="0"/>
                  </a:moveTo>
                  <a:lnTo>
                    <a:pt x="0" y="0"/>
                  </a:lnTo>
                  <a:lnTo>
                    <a:pt x="259" y="0"/>
                  </a:lnTo>
                  <a:lnTo>
                    <a:pt x="259"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9" name="Freeform 107"/>
            <p:cNvSpPr>
              <a:spLocks/>
            </p:cNvSpPr>
            <p:nvPr/>
          </p:nvSpPr>
          <p:spPr bwMode="auto">
            <a:xfrm>
              <a:off x="2283" y="1377"/>
              <a:ext cx="181" cy="62"/>
            </a:xfrm>
            <a:custGeom>
              <a:avLst/>
              <a:gdLst>
                <a:gd name="T0" fmla="*/ 0 w 259"/>
                <a:gd name="T1" fmla="*/ 0 h 88"/>
                <a:gd name="T2" fmla="*/ 0 w 259"/>
                <a:gd name="T3" fmla="*/ 0 h 88"/>
                <a:gd name="T4" fmla="*/ 259 w 259"/>
                <a:gd name="T5" fmla="*/ 0 h 88"/>
                <a:gd name="T6" fmla="*/ 259 w 259"/>
                <a:gd name="T7" fmla="*/ 88 h 88"/>
                <a:gd name="T8" fmla="*/ 0 w 259"/>
                <a:gd name="T9" fmla="*/ 88 h 88"/>
                <a:gd name="T10" fmla="*/ 0 w 259"/>
                <a:gd name="T11" fmla="*/ 0 h 88"/>
              </a:gdLst>
              <a:ahLst/>
              <a:cxnLst>
                <a:cxn ang="0">
                  <a:pos x="T0" y="T1"/>
                </a:cxn>
                <a:cxn ang="0">
                  <a:pos x="T2" y="T3"/>
                </a:cxn>
                <a:cxn ang="0">
                  <a:pos x="T4" y="T5"/>
                </a:cxn>
                <a:cxn ang="0">
                  <a:pos x="T6" y="T7"/>
                </a:cxn>
                <a:cxn ang="0">
                  <a:pos x="T8" y="T9"/>
                </a:cxn>
                <a:cxn ang="0">
                  <a:pos x="T10" y="T11"/>
                </a:cxn>
              </a:cxnLst>
              <a:rect l="0" t="0" r="r" b="b"/>
              <a:pathLst>
                <a:path w="259" h="88">
                  <a:moveTo>
                    <a:pt x="0" y="0"/>
                  </a:moveTo>
                  <a:lnTo>
                    <a:pt x="0" y="0"/>
                  </a:lnTo>
                  <a:lnTo>
                    <a:pt x="259" y="0"/>
                  </a:lnTo>
                  <a:lnTo>
                    <a:pt x="259"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0" name="Freeform 108"/>
            <p:cNvSpPr>
              <a:spLocks noEditPoints="1"/>
            </p:cNvSpPr>
            <p:nvPr/>
          </p:nvSpPr>
          <p:spPr bwMode="auto">
            <a:xfrm>
              <a:off x="2299" y="1396"/>
              <a:ext cx="12" cy="17"/>
            </a:xfrm>
            <a:custGeom>
              <a:avLst/>
              <a:gdLst>
                <a:gd name="T0" fmla="*/ 3 w 18"/>
                <a:gd name="T1" fmla="*/ 13 h 25"/>
                <a:gd name="T2" fmla="*/ 3 w 18"/>
                <a:gd name="T3" fmla="*/ 13 h 25"/>
                <a:gd name="T4" fmla="*/ 3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3 w 18"/>
                <a:gd name="T17" fmla="*/ 13 h 25"/>
                <a:gd name="T18" fmla="*/ 3 w 18"/>
                <a:gd name="T19" fmla="*/ 3 h 25"/>
                <a:gd name="T20" fmla="*/ 3 w 18"/>
                <a:gd name="T21" fmla="*/ 3 h 25"/>
                <a:gd name="T22" fmla="*/ 3 w 18"/>
                <a:gd name="T23" fmla="*/ 11 h 25"/>
                <a:gd name="T24" fmla="*/ 8 w 18"/>
                <a:gd name="T25" fmla="*/ 11 h 25"/>
                <a:gd name="T26" fmla="*/ 12 w 18"/>
                <a:gd name="T27" fmla="*/ 10 h 25"/>
                <a:gd name="T28" fmla="*/ 13 w 18"/>
                <a:gd name="T29" fmla="*/ 7 h 25"/>
                <a:gd name="T30" fmla="*/ 12 w 18"/>
                <a:gd name="T31" fmla="*/ 4 h 25"/>
                <a:gd name="T32" fmla="*/ 8 w 18"/>
                <a:gd name="T33" fmla="*/ 3 h 25"/>
                <a:gd name="T34" fmla="*/ 3 w 18"/>
                <a:gd name="T35" fmla="*/ 3 h 25"/>
                <a:gd name="T36" fmla="*/ 0 w 18"/>
                <a:gd name="T37" fmla="*/ 0 h 25"/>
                <a:gd name="T38" fmla="*/ 0 w 18"/>
                <a:gd name="T39" fmla="*/ 0 h 25"/>
                <a:gd name="T40" fmla="*/ 8 w 18"/>
                <a:gd name="T41" fmla="*/ 0 h 25"/>
                <a:gd name="T42" fmla="*/ 14 w 18"/>
                <a:gd name="T43" fmla="*/ 2 h 25"/>
                <a:gd name="T44" fmla="*/ 16 w 18"/>
                <a:gd name="T45" fmla="*/ 6 h 25"/>
                <a:gd name="T46" fmla="*/ 15 w 18"/>
                <a:gd name="T47" fmla="*/ 10 h 25"/>
                <a:gd name="T48" fmla="*/ 12 w 18"/>
                <a:gd name="T49" fmla="*/ 12 h 25"/>
                <a:gd name="T50" fmla="*/ 16 w 18"/>
                <a:gd name="T51" fmla="*/ 14 h 25"/>
                <a:gd name="T52" fmla="*/ 18 w 18"/>
                <a:gd name="T53" fmla="*/ 18 h 25"/>
                <a:gd name="T54" fmla="*/ 15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3" y="13"/>
                  </a:moveTo>
                  <a:lnTo>
                    <a:pt x="3" y="13"/>
                  </a:lnTo>
                  <a:lnTo>
                    <a:pt x="3" y="22"/>
                  </a:lnTo>
                  <a:lnTo>
                    <a:pt x="9" y="22"/>
                  </a:lnTo>
                  <a:cubicBezTo>
                    <a:pt x="10" y="22"/>
                    <a:pt x="12" y="22"/>
                    <a:pt x="13" y="21"/>
                  </a:cubicBezTo>
                  <a:cubicBezTo>
                    <a:pt x="14" y="20"/>
                    <a:pt x="14" y="19"/>
                    <a:pt x="14" y="18"/>
                  </a:cubicBezTo>
                  <a:cubicBezTo>
                    <a:pt x="14" y="16"/>
                    <a:pt x="14" y="15"/>
                    <a:pt x="13" y="14"/>
                  </a:cubicBezTo>
                  <a:cubicBezTo>
                    <a:pt x="12" y="14"/>
                    <a:pt x="10" y="13"/>
                    <a:pt x="9" y="13"/>
                  </a:cubicBezTo>
                  <a:lnTo>
                    <a:pt x="3" y="13"/>
                  </a:lnTo>
                  <a:close/>
                  <a:moveTo>
                    <a:pt x="3" y="3"/>
                  </a:moveTo>
                  <a:lnTo>
                    <a:pt x="3" y="3"/>
                  </a:lnTo>
                  <a:lnTo>
                    <a:pt x="3" y="11"/>
                  </a:lnTo>
                  <a:lnTo>
                    <a:pt x="8" y="11"/>
                  </a:lnTo>
                  <a:cubicBezTo>
                    <a:pt x="10" y="11"/>
                    <a:pt x="11" y="10"/>
                    <a:pt x="12" y="10"/>
                  </a:cubicBezTo>
                  <a:cubicBezTo>
                    <a:pt x="13" y="9"/>
                    <a:pt x="13" y="8"/>
                    <a:pt x="13" y="7"/>
                  </a:cubicBezTo>
                  <a:cubicBezTo>
                    <a:pt x="13" y="6"/>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2"/>
                    <a:pt x="12" y="12"/>
                  </a:cubicBezTo>
                  <a:cubicBezTo>
                    <a:pt x="14" y="12"/>
                    <a:pt x="15" y="13"/>
                    <a:pt x="16" y="14"/>
                  </a:cubicBezTo>
                  <a:cubicBezTo>
                    <a:pt x="17" y="15"/>
                    <a:pt x="18" y="16"/>
                    <a:pt x="18" y="18"/>
                  </a:cubicBezTo>
                  <a:cubicBezTo>
                    <a:pt x="18" y="20"/>
                    <a:pt x="17" y="22"/>
                    <a:pt x="15" y="23"/>
                  </a:cubicBezTo>
                  <a:cubicBezTo>
                    <a:pt x="14" y="24"/>
                    <a:pt x="12" y="25"/>
                    <a:pt x="9"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1" name="Freeform 109"/>
            <p:cNvSpPr>
              <a:spLocks/>
            </p:cNvSpPr>
            <p:nvPr/>
          </p:nvSpPr>
          <p:spPr bwMode="auto">
            <a:xfrm>
              <a:off x="2316"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2" name="Freeform 110"/>
            <p:cNvSpPr>
              <a:spLocks/>
            </p:cNvSpPr>
            <p:nvPr/>
          </p:nvSpPr>
          <p:spPr bwMode="auto">
            <a:xfrm>
              <a:off x="2323" y="139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3" name="Freeform 111"/>
            <p:cNvSpPr>
              <a:spLocks noEditPoints="1"/>
            </p:cNvSpPr>
            <p:nvPr/>
          </p:nvSpPr>
          <p:spPr bwMode="auto">
            <a:xfrm>
              <a:off x="2339" y="1396"/>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4" name="Freeform 112"/>
            <p:cNvSpPr>
              <a:spLocks noEditPoints="1"/>
            </p:cNvSpPr>
            <p:nvPr/>
          </p:nvSpPr>
          <p:spPr bwMode="auto">
            <a:xfrm>
              <a:off x="2358" y="1396"/>
              <a:ext cx="14" cy="17"/>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7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3" y="14"/>
                    <a:pt x="14" y="15"/>
                  </a:cubicBezTo>
                  <a:cubicBezTo>
                    <a:pt x="15" y="16"/>
                    <a:pt x="15" y="17"/>
                    <a:pt x="16" y="18"/>
                  </a:cubicBezTo>
                  <a:lnTo>
                    <a:pt x="20" y="25"/>
                  </a:lnTo>
                  <a:lnTo>
                    <a:pt x="16" y="25"/>
                  </a:lnTo>
                  <a:lnTo>
                    <a:pt x="13" y="19"/>
                  </a:lnTo>
                  <a:cubicBezTo>
                    <a:pt x="12" y="17"/>
                    <a:pt x="11" y="16"/>
                    <a:pt x="10"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4" y="12"/>
                    <a:pt x="13" y="13"/>
                    <a:pt x="12" y="13"/>
                  </a:cubicBezTo>
                  <a:lnTo>
                    <a:pt x="12" y="13"/>
                  </a:lnTo>
                  <a:close/>
                  <a:moveTo>
                    <a:pt x="4" y="3"/>
                  </a:moveTo>
                  <a:lnTo>
                    <a:pt x="4" y="3"/>
                  </a:lnTo>
                  <a:lnTo>
                    <a:pt x="4" y="12"/>
                  </a:lnTo>
                  <a:lnTo>
                    <a:pt x="8" y="12"/>
                  </a:lnTo>
                  <a:cubicBezTo>
                    <a:pt x="9" y="12"/>
                    <a:pt x="11" y="11"/>
                    <a:pt x="11" y="11"/>
                  </a:cubicBezTo>
                  <a:cubicBezTo>
                    <a:pt x="12" y="10"/>
                    <a:pt x="13" y="9"/>
                    <a:pt x="13" y="7"/>
                  </a:cubicBezTo>
                  <a:cubicBezTo>
                    <a:pt x="13" y="6"/>
                    <a:pt x="12" y="5"/>
                    <a:pt x="11" y="4"/>
                  </a:cubicBezTo>
                  <a:cubicBezTo>
                    <a:pt x="11" y="3"/>
                    <a:pt x="9" y="3"/>
                    <a:pt x="8" y="3"/>
                  </a:cubicBezTo>
                  <a:lnTo>
                    <a:pt x="4"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5" name="Freeform 113"/>
            <p:cNvSpPr>
              <a:spLocks/>
            </p:cNvSpPr>
            <p:nvPr/>
          </p:nvSpPr>
          <p:spPr bwMode="auto">
            <a:xfrm>
              <a:off x="2371" y="1396"/>
              <a:ext cx="15" cy="17"/>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9" y="25"/>
                  </a:lnTo>
                  <a:lnTo>
                    <a:pt x="9" y="1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6" name="Freeform 114"/>
            <p:cNvSpPr>
              <a:spLocks/>
            </p:cNvSpPr>
            <p:nvPr/>
          </p:nvSpPr>
          <p:spPr bwMode="auto">
            <a:xfrm>
              <a:off x="2386" y="1417"/>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7" name="Freeform 115"/>
            <p:cNvSpPr>
              <a:spLocks noEditPoints="1"/>
            </p:cNvSpPr>
            <p:nvPr/>
          </p:nvSpPr>
          <p:spPr bwMode="auto">
            <a:xfrm>
              <a:off x="2400" y="1396"/>
              <a:ext cx="17"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19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19" y="16"/>
                    <a:pt x="19" y="13"/>
                  </a:cubicBezTo>
                  <a:cubicBezTo>
                    <a:pt x="19" y="10"/>
                    <a:pt x="19" y="7"/>
                    <a:pt x="17"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8" name="Freeform 116"/>
            <p:cNvSpPr>
              <a:spLocks noEditPoints="1"/>
            </p:cNvSpPr>
            <p:nvPr/>
          </p:nvSpPr>
          <p:spPr bwMode="auto">
            <a:xfrm>
              <a:off x="2421" y="1396"/>
              <a:ext cx="11" cy="17"/>
            </a:xfrm>
            <a:custGeom>
              <a:avLst/>
              <a:gdLst>
                <a:gd name="T0" fmla="*/ 3 w 16"/>
                <a:gd name="T1" fmla="*/ 3 h 25"/>
                <a:gd name="T2" fmla="*/ 3 w 16"/>
                <a:gd name="T3" fmla="*/ 3 h 25"/>
                <a:gd name="T4" fmla="*/ 3 w 16"/>
                <a:gd name="T5" fmla="*/ 12 h 25"/>
                <a:gd name="T6" fmla="*/ 8 w 16"/>
                <a:gd name="T7" fmla="*/ 12 h 25"/>
                <a:gd name="T8" fmla="*/ 11 w 16"/>
                <a:gd name="T9" fmla="*/ 11 h 25"/>
                <a:gd name="T10" fmla="*/ 12 w 16"/>
                <a:gd name="T11" fmla="*/ 8 h 25"/>
                <a:gd name="T12" fmla="*/ 11 w 16"/>
                <a:gd name="T13" fmla="*/ 4 h 25"/>
                <a:gd name="T14" fmla="*/ 8 w 16"/>
                <a:gd name="T15" fmla="*/ 3 h 25"/>
                <a:gd name="T16" fmla="*/ 3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8" y="12"/>
                  </a:lnTo>
                  <a:cubicBezTo>
                    <a:pt x="9" y="12"/>
                    <a:pt x="10" y="12"/>
                    <a:pt x="11" y="11"/>
                  </a:cubicBezTo>
                  <a:cubicBezTo>
                    <a:pt x="12" y="10"/>
                    <a:pt x="12" y="9"/>
                    <a:pt x="12" y="8"/>
                  </a:cubicBezTo>
                  <a:cubicBezTo>
                    <a:pt x="12" y="6"/>
                    <a:pt x="12" y="5"/>
                    <a:pt x="11" y="4"/>
                  </a:cubicBezTo>
                  <a:cubicBezTo>
                    <a:pt x="10" y="3"/>
                    <a:pt x="9" y="3"/>
                    <a:pt x="8" y="3"/>
                  </a:cubicBezTo>
                  <a:lnTo>
                    <a:pt x="3" y="3"/>
                  </a:lnTo>
                  <a:close/>
                  <a:moveTo>
                    <a:pt x="0" y="0"/>
                  </a:moveTo>
                  <a:lnTo>
                    <a:pt x="0" y="0"/>
                  </a:lnTo>
                  <a:lnTo>
                    <a:pt x="8" y="0"/>
                  </a:lnTo>
                  <a:cubicBezTo>
                    <a:pt x="10" y="0"/>
                    <a:pt x="12" y="1"/>
                    <a:pt x="14" y="2"/>
                  </a:cubicBezTo>
                  <a:cubicBezTo>
                    <a:pt x="15" y="3"/>
                    <a:pt x="16" y="5"/>
                    <a:pt x="16" y="8"/>
                  </a:cubicBezTo>
                  <a:cubicBezTo>
                    <a:pt x="16" y="10"/>
                    <a:pt x="15" y="12"/>
                    <a:pt x="14" y="13"/>
                  </a:cubicBezTo>
                  <a:cubicBezTo>
                    <a:pt x="12" y="14"/>
                    <a:pt x="10" y="15"/>
                    <a:pt x="8" y="15"/>
                  </a:cubicBezTo>
                  <a:lnTo>
                    <a:pt x="3" y="15"/>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9" name="Freeform 117"/>
            <p:cNvSpPr>
              <a:spLocks noEditPoints="1"/>
            </p:cNvSpPr>
            <p:nvPr/>
          </p:nvSpPr>
          <p:spPr bwMode="auto">
            <a:xfrm>
              <a:off x="2437"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0" name="Freeform 118"/>
            <p:cNvSpPr>
              <a:spLocks/>
            </p:cNvSpPr>
            <p:nvPr/>
          </p:nvSpPr>
          <p:spPr bwMode="auto">
            <a:xfrm>
              <a:off x="2442" y="1396"/>
              <a:ext cx="8" cy="19"/>
            </a:xfrm>
            <a:custGeom>
              <a:avLst/>
              <a:gdLst>
                <a:gd name="T0" fmla="*/ 9 w 12"/>
                <a:gd name="T1" fmla="*/ 0 h 28"/>
                <a:gd name="T2" fmla="*/ 9 w 12"/>
                <a:gd name="T3" fmla="*/ 0 h 28"/>
                <a:gd name="T4" fmla="*/ 12 w 12"/>
                <a:gd name="T5" fmla="*/ 0 h 28"/>
                <a:gd name="T6" fmla="*/ 3 w 12"/>
                <a:gd name="T7" fmla="*/ 28 h 28"/>
                <a:gd name="T8" fmla="*/ 0 w 12"/>
                <a:gd name="T9" fmla="*/ 28 h 28"/>
                <a:gd name="T10" fmla="*/ 9 w 12"/>
                <a:gd name="T11" fmla="*/ 0 h 28"/>
              </a:gdLst>
              <a:ahLst/>
              <a:cxnLst>
                <a:cxn ang="0">
                  <a:pos x="T0" y="T1"/>
                </a:cxn>
                <a:cxn ang="0">
                  <a:pos x="T2" y="T3"/>
                </a:cxn>
                <a:cxn ang="0">
                  <a:pos x="T4" y="T5"/>
                </a:cxn>
                <a:cxn ang="0">
                  <a:pos x="T6" y="T7"/>
                </a:cxn>
                <a:cxn ang="0">
                  <a:pos x="T8" y="T9"/>
                </a:cxn>
                <a:cxn ang="0">
                  <a:pos x="T10" y="T11"/>
                </a:cxn>
              </a:cxnLst>
              <a:rect l="0" t="0" r="r" b="b"/>
              <a:pathLst>
                <a:path w="12" h="28">
                  <a:moveTo>
                    <a:pt x="9" y="0"/>
                  </a:moveTo>
                  <a:lnTo>
                    <a:pt x="9" y="0"/>
                  </a:lnTo>
                  <a:lnTo>
                    <a:pt x="12" y="0"/>
                  </a:lnTo>
                  <a:lnTo>
                    <a:pt x="3" y="28"/>
                  </a:lnTo>
                  <a:lnTo>
                    <a:pt x="0" y="28"/>
                  </a:lnTo>
                  <a:lnTo>
                    <a:pt x="9" y="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1" name="Freeform 119"/>
            <p:cNvSpPr>
              <a:spLocks/>
            </p:cNvSpPr>
            <p:nvPr/>
          </p:nvSpPr>
          <p:spPr bwMode="auto">
            <a:xfrm>
              <a:off x="2374" y="1316"/>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2" name="Freeform 120"/>
            <p:cNvSpPr>
              <a:spLocks noEditPoints="1"/>
            </p:cNvSpPr>
            <p:nvPr/>
          </p:nvSpPr>
          <p:spPr bwMode="auto">
            <a:xfrm>
              <a:off x="2367" y="1360"/>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3" name="Freeform 121"/>
            <p:cNvSpPr>
              <a:spLocks noEditPoints="1"/>
            </p:cNvSpPr>
            <p:nvPr/>
          </p:nvSpPr>
          <p:spPr bwMode="auto">
            <a:xfrm>
              <a:off x="2367" y="1360"/>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4" name="Freeform 122"/>
            <p:cNvSpPr>
              <a:spLocks/>
            </p:cNvSpPr>
            <p:nvPr/>
          </p:nvSpPr>
          <p:spPr bwMode="auto">
            <a:xfrm>
              <a:off x="2139" y="1501"/>
              <a:ext cx="189"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5" name="Freeform 123"/>
            <p:cNvSpPr>
              <a:spLocks/>
            </p:cNvSpPr>
            <p:nvPr/>
          </p:nvSpPr>
          <p:spPr bwMode="auto">
            <a:xfrm>
              <a:off x="2139" y="1501"/>
              <a:ext cx="189"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6" name="Freeform 124"/>
            <p:cNvSpPr>
              <a:spLocks noEditPoints="1"/>
            </p:cNvSpPr>
            <p:nvPr/>
          </p:nvSpPr>
          <p:spPr bwMode="auto">
            <a:xfrm>
              <a:off x="2156" y="1519"/>
              <a:ext cx="12" cy="18"/>
            </a:xfrm>
            <a:custGeom>
              <a:avLst/>
              <a:gdLst>
                <a:gd name="T0" fmla="*/ 3 w 17"/>
                <a:gd name="T1" fmla="*/ 13 h 25"/>
                <a:gd name="T2" fmla="*/ 3 w 17"/>
                <a:gd name="T3" fmla="*/ 13 h 25"/>
                <a:gd name="T4" fmla="*/ 3 w 17"/>
                <a:gd name="T5" fmla="*/ 22 h 25"/>
                <a:gd name="T6" fmla="*/ 9 w 17"/>
                <a:gd name="T7" fmla="*/ 22 h 25"/>
                <a:gd name="T8" fmla="*/ 13 w 17"/>
                <a:gd name="T9" fmla="*/ 21 h 25"/>
                <a:gd name="T10" fmla="*/ 14 w 17"/>
                <a:gd name="T11" fmla="*/ 18 h 25"/>
                <a:gd name="T12" fmla="*/ 13 w 17"/>
                <a:gd name="T13" fmla="*/ 14 h 25"/>
                <a:gd name="T14" fmla="*/ 9 w 17"/>
                <a:gd name="T15" fmla="*/ 13 h 25"/>
                <a:gd name="T16" fmla="*/ 3 w 17"/>
                <a:gd name="T17" fmla="*/ 13 h 25"/>
                <a:gd name="T18" fmla="*/ 3 w 17"/>
                <a:gd name="T19" fmla="*/ 3 h 25"/>
                <a:gd name="T20" fmla="*/ 3 w 17"/>
                <a:gd name="T21" fmla="*/ 3 h 25"/>
                <a:gd name="T22" fmla="*/ 3 w 17"/>
                <a:gd name="T23" fmla="*/ 11 h 25"/>
                <a:gd name="T24" fmla="*/ 8 w 17"/>
                <a:gd name="T25" fmla="*/ 11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9" y="22"/>
                  </a:lnTo>
                  <a:cubicBezTo>
                    <a:pt x="10" y="22"/>
                    <a:pt x="12" y="22"/>
                    <a:pt x="13" y="21"/>
                  </a:cubicBezTo>
                  <a:cubicBezTo>
                    <a:pt x="13" y="20"/>
                    <a:pt x="14" y="19"/>
                    <a:pt x="14" y="18"/>
                  </a:cubicBezTo>
                  <a:cubicBezTo>
                    <a:pt x="14" y="16"/>
                    <a:pt x="13" y="15"/>
                    <a:pt x="13" y="14"/>
                  </a:cubicBezTo>
                  <a:cubicBezTo>
                    <a:pt x="12" y="14"/>
                    <a:pt x="10" y="13"/>
                    <a:pt x="9" y="13"/>
                  </a:cubicBezTo>
                  <a:lnTo>
                    <a:pt x="3" y="13"/>
                  </a:lnTo>
                  <a:close/>
                  <a:moveTo>
                    <a:pt x="3" y="3"/>
                  </a:moveTo>
                  <a:lnTo>
                    <a:pt x="3" y="3"/>
                  </a:lnTo>
                  <a:lnTo>
                    <a:pt x="3" y="11"/>
                  </a:lnTo>
                  <a:lnTo>
                    <a:pt x="8" y="11"/>
                  </a:lnTo>
                  <a:cubicBezTo>
                    <a:pt x="10" y="11"/>
                    <a:pt x="11" y="10"/>
                    <a:pt x="12" y="10"/>
                  </a:cubicBezTo>
                  <a:cubicBezTo>
                    <a:pt x="13" y="9"/>
                    <a:pt x="13" y="8"/>
                    <a:pt x="13" y="7"/>
                  </a:cubicBezTo>
                  <a:cubicBezTo>
                    <a:pt x="13" y="6"/>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7" y="16"/>
                    <a:pt x="17" y="18"/>
                  </a:cubicBezTo>
                  <a:cubicBezTo>
                    <a:pt x="17" y="20"/>
                    <a:pt x="17" y="22"/>
                    <a:pt x="15" y="23"/>
                  </a:cubicBezTo>
                  <a:cubicBezTo>
                    <a:pt x="14" y="24"/>
                    <a:pt x="12" y="25"/>
                    <a:pt x="9"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7" name="Freeform 125"/>
            <p:cNvSpPr>
              <a:spLocks/>
            </p:cNvSpPr>
            <p:nvPr/>
          </p:nvSpPr>
          <p:spPr bwMode="auto">
            <a:xfrm>
              <a:off x="2173"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8" name="Freeform 126"/>
            <p:cNvSpPr>
              <a:spLocks/>
            </p:cNvSpPr>
            <p:nvPr/>
          </p:nvSpPr>
          <p:spPr bwMode="auto">
            <a:xfrm>
              <a:off x="2181" y="1519"/>
              <a:ext cx="12"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9" name="Freeform 127"/>
            <p:cNvSpPr>
              <a:spLocks noEditPoints="1"/>
            </p:cNvSpPr>
            <p:nvPr/>
          </p:nvSpPr>
          <p:spPr bwMode="auto">
            <a:xfrm>
              <a:off x="2196" y="1519"/>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19" y="25"/>
                  </a:lnTo>
                  <a:lnTo>
                    <a:pt x="17" y="19"/>
                  </a:lnTo>
                  <a:lnTo>
                    <a:pt x="6" y="19"/>
                  </a:lnTo>
                  <a:lnTo>
                    <a:pt x="4" y="25"/>
                  </a:lnTo>
                  <a:lnTo>
                    <a:pt x="0" y="25"/>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0" name="Freeform 128"/>
            <p:cNvSpPr>
              <a:spLocks noEditPoints="1"/>
            </p:cNvSpPr>
            <p:nvPr/>
          </p:nvSpPr>
          <p:spPr bwMode="auto">
            <a:xfrm>
              <a:off x="2215" y="1519"/>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10" y="15"/>
                    <a:pt x="8" y="15"/>
                    <a:pt x="7" y="15"/>
                  </a:cubicBezTo>
                  <a:lnTo>
                    <a:pt x="3" y="15"/>
                  </a:lnTo>
                  <a:lnTo>
                    <a:pt x="3" y="25"/>
                  </a:lnTo>
                  <a:lnTo>
                    <a:pt x="0" y="25"/>
                  </a:lnTo>
                  <a:lnTo>
                    <a:pt x="0" y="0"/>
                  </a:lnTo>
                  <a:lnTo>
                    <a:pt x="8" y="0"/>
                  </a:lnTo>
                  <a:cubicBezTo>
                    <a:pt x="11"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1" y="11"/>
                    <a:pt x="11" y="11"/>
                  </a:cubicBezTo>
                  <a:cubicBezTo>
                    <a:pt x="12" y="10"/>
                    <a:pt x="13" y="9"/>
                    <a:pt x="13" y="7"/>
                  </a:cubicBezTo>
                  <a:cubicBezTo>
                    <a:pt x="13" y="6"/>
                    <a:pt x="12" y="5"/>
                    <a:pt x="11" y="4"/>
                  </a:cubicBezTo>
                  <a:cubicBezTo>
                    <a:pt x="11" y="3"/>
                    <a:pt x="9" y="3"/>
                    <a:pt x="8" y="3"/>
                  </a:cubicBezTo>
                  <a:lnTo>
                    <a:pt x="3"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1" name="Freeform 129"/>
            <p:cNvSpPr>
              <a:spLocks/>
            </p:cNvSpPr>
            <p:nvPr/>
          </p:nvSpPr>
          <p:spPr bwMode="auto">
            <a:xfrm>
              <a:off x="2228" y="1519"/>
              <a:ext cx="15" cy="18"/>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8 w 21"/>
                <a:gd name="T17" fmla="*/ 25 h 25"/>
                <a:gd name="T18" fmla="*/ 8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8" y="25"/>
                  </a:lnTo>
                  <a:lnTo>
                    <a:pt x="8" y="1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2" name="Freeform 130"/>
            <p:cNvSpPr>
              <a:spLocks/>
            </p:cNvSpPr>
            <p:nvPr/>
          </p:nvSpPr>
          <p:spPr bwMode="auto">
            <a:xfrm>
              <a:off x="2243" y="1541"/>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3" name="Freeform 131"/>
            <p:cNvSpPr>
              <a:spLocks noEditPoints="1"/>
            </p:cNvSpPr>
            <p:nvPr/>
          </p:nvSpPr>
          <p:spPr bwMode="auto">
            <a:xfrm>
              <a:off x="2258" y="1519"/>
              <a:ext cx="16" cy="18"/>
            </a:xfrm>
            <a:custGeom>
              <a:avLst/>
              <a:gdLst>
                <a:gd name="T0" fmla="*/ 11 w 23"/>
                <a:gd name="T1" fmla="*/ 3 h 26"/>
                <a:gd name="T2" fmla="*/ 11 w 23"/>
                <a:gd name="T3" fmla="*/ 3 h 26"/>
                <a:gd name="T4" fmla="*/ 6 w 23"/>
                <a:gd name="T5" fmla="*/ 5 h 26"/>
                <a:gd name="T6" fmla="*/ 4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3"/>
                    <a:pt x="6" y="5"/>
                  </a:cubicBezTo>
                  <a:cubicBezTo>
                    <a:pt x="4" y="7"/>
                    <a:pt x="4" y="10"/>
                    <a:pt x="4" y="13"/>
                  </a:cubicBezTo>
                  <a:cubicBezTo>
                    <a:pt x="4"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3"/>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4" name="Freeform 132"/>
            <p:cNvSpPr>
              <a:spLocks noEditPoints="1"/>
            </p:cNvSpPr>
            <p:nvPr/>
          </p:nvSpPr>
          <p:spPr bwMode="auto">
            <a:xfrm>
              <a:off x="2278" y="1519"/>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5" name="Freeform 133"/>
            <p:cNvSpPr>
              <a:spLocks noEditPoints="1"/>
            </p:cNvSpPr>
            <p:nvPr/>
          </p:nvSpPr>
          <p:spPr bwMode="auto">
            <a:xfrm>
              <a:off x="2294" y="1524"/>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6" name="Freeform 134"/>
            <p:cNvSpPr>
              <a:spLocks/>
            </p:cNvSpPr>
            <p:nvPr/>
          </p:nvSpPr>
          <p:spPr bwMode="auto">
            <a:xfrm>
              <a:off x="2300" y="1519"/>
              <a:ext cx="10" cy="11"/>
            </a:xfrm>
            <a:custGeom>
              <a:avLst/>
              <a:gdLst>
                <a:gd name="T0" fmla="*/ 15 w 15"/>
                <a:gd name="T1" fmla="*/ 4 h 15"/>
                <a:gd name="T2" fmla="*/ 15 w 15"/>
                <a:gd name="T3" fmla="*/ 4 h 15"/>
                <a:gd name="T4" fmla="*/ 9 w 15"/>
                <a:gd name="T5" fmla="*/ 8 h 15"/>
                <a:gd name="T6" fmla="*/ 15 w 15"/>
                <a:gd name="T7" fmla="*/ 11 h 15"/>
                <a:gd name="T8" fmla="*/ 14 w 15"/>
                <a:gd name="T9" fmla="*/ 12 h 15"/>
                <a:gd name="T10" fmla="*/ 9 w 15"/>
                <a:gd name="T11" fmla="*/ 9 h 15"/>
                <a:gd name="T12" fmla="*/ 9 w 15"/>
                <a:gd name="T13" fmla="*/ 15 h 15"/>
                <a:gd name="T14" fmla="*/ 7 w 15"/>
                <a:gd name="T15" fmla="*/ 15 h 15"/>
                <a:gd name="T16" fmla="*/ 7 w 15"/>
                <a:gd name="T17" fmla="*/ 9 h 15"/>
                <a:gd name="T18" fmla="*/ 1 w 15"/>
                <a:gd name="T19" fmla="*/ 12 h 15"/>
                <a:gd name="T20" fmla="*/ 0 w 15"/>
                <a:gd name="T21" fmla="*/ 11 h 15"/>
                <a:gd name="T22" fmla="*/ 6 w 15"/>
                <a:gd name="T23" fmla="*/ 8 h 15"/>
                <a:gd name="T24" fmla="*/ 0 w 15"/>
                <a:gd name="T25" fmla="*/ 4 h 15"/>
                <a:gd name="T26" fmla="*/ 1 w 15"/>
                <a:gd name="T27" fmla="*/ 3 h 15"/>
                <a:gd name="T28" fmla="*/ 7 w 15"/>
                <a:gd name="T29" fmla="*/ 6 h 15"/>
                <a:gd name="T30" fmla="*/ 7 w 15"/>
                <a:gd name="T31" fmla="*/ 0 h 15"/>
                <a:gd name="T32" fmla="*/ 9 w 15"/>
                <a:gd name="T33" fmla="*/ 0 h 15"/>
                <a:gd name="T34" fmla="*/ 9 w 15"/>
                <a:gd name="T35" fmla="*/ 6 h 15"/>
                <a:gd name="T36" fmla="*/ 14 w 15"/>
                <a:gd name="T37" fmla="*/ 3 h 15"/>
                <a:gd name="T38" fmla="*/ 15 w 15"/>
                <a:gd name="T3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15" y="4"/>
                  </a:moveTo>
                  <a:lnTo>
                    <a:pt x="15" y="4"/>
                  </a:lnTo>
                  <a:lnTo>
                    <a:pt x="9" y="8"/>
                  </a:lnTo>
                  <a:lnTo>
                    <a:pt x="15" y="11"/>
                  </a:lnTo>
                  <a:lnTo>
                    <a:pt x="14" y="12"/>
                  </a:lnTo>
                  <a:lnTo>
                    <a:pt x="9" y="9"/>
                  </a:lnTo>
                  <a:lnTo>
                    <a:pt x="9" y="15"/>
                  </a:lnTo>
                  <a:lnTo>
                    <a:pt x="7" y="15"/>
                  </a:lnTo>
                  <a:lnTo>
                    <a:pt x="7" y="9"/>
                  </a:lnTo>
                  <a:lnTo>
                    <a:pt x="1" y="12"/>
                  </a:lnTo>
                  <a:lnTo>
                    <a:pt x="0" y="11"/>
                  </a:lnTo>
                  <a:lnTo>
                    <a:pt x="6" y="8"/>
                  </a:lnTo>
                  <a:lnTo>
                    <a:pt x="0" y="4"/>
                  </a:lnTo>
                  <a:lnTo>
                    <a:pt x="1" y="3"/>
                  </a:lnTo>
                  <a:lnTo>
                    <a:pt x="7" y="6"/>
                  </a:lnTo>
                  <a:lnTo>
                    <a:pt x="7" y="0"/>
                  </a:lnTo>
                  <a:lnTo>
                    <a:pt x="9" y="0"/>
                  </a:lnTo>
                  <a:lnTo>
                    <a:pt x="9" y="6"/>
                  </a:lnTo>
                  <a:lnTo>
                    <a:pt x="14" y="3"/>
                  </a:lnTo>
                  <a:lnTo>
                    <a:pt x="15" y="4"/>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7" name="Freeform 135"/>
            <p:cNvSpPr>
              <a:spLocks/>
            </p:cNvSpPr>
            <p:nvPr/>
          </p:nvSpPr>
          <p:spPr bwMode="auto">
            <a:xfrm>
              <a:off x="2281" y="1440"/>
              <a:ext cx="57" cy="50"/>
            </a:xfrm>
            <a:custGeom>
              <a:avLst/>
              <a:gdLst>
                <a:gd name="T0" fmla="*/ 81 w 81"/>
                <a:gd name="T1" fmla="*/ 0 h 71"/>
                <a:gd name="T2" fmla="*/ 81 w 81"/>
                <a:gd name="T3" fmla="*/ 0 h 71"/>
                <a:gd name="T4" fmla="*/ 0 w 81"/>
                <a:gd name="T5" fmla="*/ 71 h 71"/>
              </a:gdLst>
              <a:ahLst/>
              <a:cxnLst>
                <a:cxn ang="0">
                  <a:pos x="T0" y="T1"/>
                </a:cxn>
                <a:cxn ang="0">
                  <a:pos x="T2" y="T3"/>
                </a:cxn>
                <a:cxn ang="0">
                  <a:pos x="T4" y="T5"/>
                </a:cxn>
              </a:cxnLst>
              <a:rect l="0" t="0" r="r" b="b"/>
              <a:pathLst>
                <a:path w="81" h="71">
                  <a:moveTo>
                    <a:pt x="81" y="0"/>
                  </a:moveTo>
                  <a:lnTo>
                    <a:pt x="81" y="0"/>
                  </a:lnTo>
                  <a:cubicBezTo>
                    <a:pt x="57" y="21"/>
                    <a:pt x="27" y="47"/>
                    <a:pt x="0" y="71"/>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8" name="Freeform 136"/>
            <p:cNvSpPr>
              <a:spLocks noEditPoints="1"/>
            </p:cNvSpPr>
            <p:nvPr/>
          </p:nvSpPr>
          <p:spPr bwMode="auto">
            <a:xfrm>
              <a:off x="2269" y="1485"/>
              <a:ext cx="17" cy="16"/>
            </a:xfrm>
            <a:custGeom>
              <a:avLst/>
              <a:gdLst>
                <a:gd name="T0" fmla="*/ 24 w 24"/>
                <a:gd name="T1" fmla="*/ 13 h 23"/>
                <a:gd name="T2" fmla="*/ 24 w 24"/>
                <a:gd name="T3" fmla="*/ 13 h 23"/>
                <a:gd name="T4" fmla="*/ 0 w 24"/>
                <a:gd name="T5" fmla="*/ 23 h 23"/>
                <a:gd name="T6" fmla="*/ 12 w 24"/>
                <a:gd name="T7" fmla="*/ 0 h 23"/>
                <a:gd name="T8" fmla="*/ 24 w 24"/>
                <a:gd name="T9" fmla="*/ 13 h 23"/>
                <a:gd name="T10" fmla="*/ 24 w 24"/>
                <a:gd name="T11" fmla="*/ 13 h 23"/>
                <a:gd name="T12" fmla="*/ 24 w 24"/>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3"/>
                  </a:moveTo>
                  <a:lnTo>
                    <a:pt x="24" y="13"/>
                  </a:lnTo>
                  <a:lnTo>
                    <a:pt x="0" y="23"/>
                  </a:lnTo>
                  <a:lnTo>
                    <a:pt x="12" y="0"/>
                  </a:lnTo>
                  <a:lnTo>
                    <a:pt x="24" y="13"/>
                  </a:lnTo>
                  <a:close/>
                  <a:moveTo>
                    <a:pt x="24" y="13"/>
                  </a:moveTo>
                  <a:lnTo>
                    <a:pt x="24" y="13"/>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9" name="Freeform 137"/>
            <p:cNvSpPr>
              <a:spLocks noEditPoints="1"/>
            </p:cNvSpPr>
            <p:nvPr/>
          </p:nvSpPr>
          <p:spPr bwMode="auto">
            <a:xfrm>
              <a:off x="2269" y="1485"/>
              <a:ext cx="17" cy="16"/>
            </a:xfrm>
            <a:custGeom>
              <a:avLst/>
              <a:gdLst>
                <a:gd name="T0" fmla="*/ 24 w 24"/>
                <a:gd name="T1" fmla="*/ 13 h 23"/>
                <a:gd name="T2" fmla="*/ 24 w 24"/>
                <a:gd name="T3" fmla="*/ 13 h 23"/>
                <a:gd name="T4" fmla="*/ 0 w 24"/>
                <a:gd name="T5" fmla="*/ 23 h 23"/>
                <a:gd name="T6" fmla="*/ 12 w 24"/>
                <a:gd name="T7" fmla="*/ 0 h 23"/>
                <a:gd name="T8" fmla="*/ 24 w 24"/>
                <a:gd name="T9" fmla="*/ 13 h 23"/>
                <a:gd name="T10" fmla="*/ 24 w 24"/>
                <a:gd name="T11" fmla="*/ 13 h 23"/>
                <a:gd name="T12" fmla="*/ 24 w 24"/>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3"/>
                  </a:moveTo>
                  <a:lnTo>
                    <a:pt x="24" y="13"/>
                  </a:lnTo>
                  <a:lnTo>
                    <a:pt x="0" y="23"/>
                  </a:lnTo>
                  <a:lnTo>
                    <a:pt x="12" y="0"/>
                  </a:lnTo>
                  <a:lnTo>
                    <a:pt x="24" y="13"/>
                  </a:lnTo>
                  <a:close/>
                  <a:moveTo>
                    <a:pt x="24" y="13"/>
                  </a:moveTo>
                  <a:lnTo>
                    <a:pt x="24" y="13"/>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0" name="Freeform 138"/>
            <p:cNvSpPr>
              <a:spLocks/>
            </p:cNvSpPr>
            <p:nvPr/>
          </p:nvSpPr>
          <p:spPr bwMode="auto">
            <a:xfrm>
              <a:off x="2358" y="1501"/>
              <a:ext cx="133" cy="61"/>
            </a:xfrm>
            <a:custGeom>
              <a:avLst/>
              <a:gdLst>
                <a:gd name="T0" fmla="*/ 0 w 190"/>
                <a:gd name="T1" fmla="*/ 0 h 88"/>
                <a:gd name="T2" fmla="*/ 0 w 190"/>
                <a:gd name="T3" fmla="*/ 0 h 88"/>
                <a:gd name="T4" fmla="*/ 190 w 190"/>
                <a:gd name="T5" fmla="*/ 0 h 88"/>
                <a:gd name="T6" fmla="*/ 190 w 190"/>
                <a:gd name="T7" fmla="*/ 88 h 88"/>
                <a:gd name="T8" fmla="*/ 0 w 190"/>
                <a:gd name="T9" fmla="*/ 88 h 88"/>
                <a:gd name="T10" fmla="*/ 0 w 190"/>
                <a:gd name="T11" fmla="*/ 0 h 88"/>
              </a:gdLst>
              <a:ahLst/>
              <a:cxnLst>
                <a:cxn ang="0">
                  <a:pos x="T0" y="T1"/>
                </a:cxn>
                <a:cxn ang="0">
                  <a:pos x="T2" y="T3"/>
                </a:cxn>
                <a:cxn ang="0">
                  <a:pos x="T4" y="T5"/>
                </a:cxn>
                <a:cxn ang="0">
                  <a:pos x="T6" y="T7"/>
                </a:cxn>
                <a:cxn ang="0">
                  <a:pos x="T8" y="T9"/>
                </a:cxn>
                <a:cxn ang="0">
                  <a:pos x="T10" y="T11"/>
                </a:cxn>
              </a:cxnLst>
              <a:rect l="0" t="0" r="r" b="b"/>
              <a:pathLst>
                <a:path w="190" h="88">
                  <a:moveTo>
                    <a:pt x="0" y="0"/>
                  </a:moveTo>
                  <a:lnTo>
                    <a:pt x="0" y="0"/>
                  </a:lnTo>
                  <a:lnTo>
                    <a:pt x="190" y="0"/>
                  </a:lnTo>
                  <a:lnTo>
                    <a:pt x="190"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1" name="Freeform 139"/>
            <p:cNvSpPr>
              <a:spLocks/>
            </p:cNvSpPr>
            <p:nvPr/>
          </p:nvSpPr>
          <p:spPr bwMode="auto">
            <a:xfrm>
              <a:off x="2358" y="1501"/>
              <a:ext cx="133" cy="61"/>
            </a:xfrm>
            <a:custGeom>
              <a:avLst/>
              <a:gdLst>
                <a:gd name="T0" fmla="*/ 0 w 190"/>
                <a:gd name="T1" fmla="*/ 0 h 88"/>
                <a:gd name="T2" fmla="*/ 0 w 190"/>
                <a:gd name="T3" fmla="*/ 0 h 88"/>
                <a:gd name="T4" fmla="*/ 190 w 190"/>
                <a:gd name="T5" fmla="*/ 0 h 88"/>
                <a:gd name="T6" fmla="*/ 190 w 190"/>
                <a:gd name="T7" fmla="*/ 88 h 88"/>
                <a:gd name="T8" fmla="*/ 0 w 190"/>
                <a:gd name="T9" fmla="*/ 88 h 88"/>
                <a:gd name="T10" fmla="*/ 0 w 190"/>
                <a:gd name="T11" fmla="*/ 0 h 88"/>
              </a:gdLst>
              <a:ahLst/>
              <a:cxnLst>
                <a:cxn ang="0">
                  <a:pos x="T0" y="T1"/>
                </a:cxn>
                <a:cxn ang="0">
                  <a:pos x="T2" y="T3"/>
                </a:cxn>
                <a:cxn ang="0">
                  <a:pos x="T4" y="T5"/>
                </a:cxn>
                <a:cxn ang="0">
                  <a:pos x="T6" y="T7"/>
                </a:cxn>
                <a:cxn ang="0">
                  <a:pos x="T8" y="T9"/>
                </a:cxn>
                <a:cxn ang="0">
                  <a:pos x="T10" y="T11"/>
                </a:cxn>
              </a:cxnLst>
              <a:rect l="0" t="0" r="r" b="b"/>
              <a:pathLst>
                <a:path w="190" h="88">
                  <a:moveTo>
                    <a:pt x="0" y="0"/>
                  </a:moveTo>
                  <a:lnTo>
                    <a:pt x="0" y="0"/>
                  </a:lnTo>
                  <a:lnTo>
                    <a:pt x="190" y="0"/>
                  </a:lnTo>
                  <a:lnTo>
                    <a:pt x="190"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2" name="Freeform 140"/>
            <p:cNvSpPr>
              <a:spLocks/>
            </p:cNvSpPr>
            <p:nvPr/>
          </p:nvSpPr>
          <p:spPr bwMode="auto">
            <a:xfrm>
              <a:off x="2375"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3" name="Freeform 141"/>
            <p:cNvSpPr>
              <a:spLocks noEditPoints="1"/>
            </p:cNvSpPr>
            <p:nvPr/>
          </p:nvSpPr>
          <p:spPr bwMode="auto">
            <a:xfrm>
              <a:off x="2383" y="1519"/>
              <a:ext cx="14" cy="18"/>
            </a:xfrm>
            <a:custGeom>
              <a:avLst/>
              <a:gdLst>
                <a:gd name="T0" fmla="*/ 3 w 20"/>
                <a:gd name="T1" fmla="*/ 3 h 25"/>
                <a:gd name="T2" fmla="*/ 3 w 20"/>
                <a:gd name="T3" fmla="*/ 3 h 25"/>
                <a:gd name="T4" fmla="*/ 3 w 20"/>
                <a:gd name="T5" fmla="*/ 22 h 25"/>
                <a:gd name="T6" fmla="*/ 7 w 20"/>
                <a:gd name="T7" fmla="*/ 22 h 25"/>
                <a:gd name="T8" fmla="*/ 15 w 20"/>
                <a:gd name="T9" fmla="*/ 20 h 25"/>
                <a:gd name="T10" fmla="*/ 17 w 20"/>
                <a:gd name="T11" fmla="*/ 13 h 25"/>
                <a:gd name="T12" fmla="*/ 15 w 20"/>
                <a:gd name="T13" fmla="*/ 5 h 25"/>
                <a:gd name="T14" fmla="*/ 7 w 20"/>
                <a:gd name="T15" fmla="*/ 3 h 25"/>
                <a:gd name="T16" fmla="*/ 3 w 20"/>
                <a:gd name="T17" fmla="*/ 3 h 25"/>
                <a:gd name="T18" fmla="*/ 0 w 20"/>
                <a:gd name="T19" fmla="*/ 0 h 25"/>
                <a:gd name="T20" fmla="*/ 0 w 20"/>
                <a:gd name="T21" fmla="*/ 0 h 25"/>
                <a:gd name="T22" fmla="*/ 7 w 20"/>
                <a:gd name="T23" fmla="*/ 0 h 25"/>
                <a:gd name="T24" fmla="*/ 17 w 20"/>
                <a:gd name="T25" fmla="*/ 3 h 25"/>
                <a:gd name="T26" fmla="*/ 20 w 20"/>
                <a:gd name="T27" fmla="*/ 13 h 25"/>
                <a:gd name="T28" fmla="*/ 17 w 20"/>
                <a:gd name="T29" fmla="*/ 22 h 25"/>
                <a:gd name="T30" fmla="*/ 7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2"/>
                    <a:pt x="15" y="20"/>
                  </a:cubicBezTo>
                  <a:cubicBezTo>
                    <a:pt x="16" y="18"/>
                    <a:pt x="17" y="16"/>
                    <a:pt x="17" y="13"/>
                  </a:cubicBezTo>
                  <a:cubicBezTo>
                    <a:pt x="17" y="9"/>
                    <a:pt x="16" y="7"/>
                    <a:pt x="15" y="5"/>
                  </a:cubicBezTo>
                  <a:cubicBezTo>
                    <a:pt x="13" y="4"/>
                    <a:pt x="10" y="3"/>
                    <a:pt x="7" y="3"/>
                  </a:cubicBezTo>
                  <a:lnTo>
                    <a:pt x="3" y="3"/>
                  </a:lnTo>
                  <a:close/>
                  <a:moveTo>
                    <a:pt x="0" y="0"/>
                  </a:moveTo>
                  <a:lnTo>
                    <a:pt x="0" y="0"/>
                  </a:lnTo>
                  <a:lnTo>
                    <a:pt x="7" y="0"/>
                  </a:lnTo>
                  <a:cubicBezTo>
                    <a:pt x="11" y="0"/>
                    <a:pt x="15" y="1"/>
                    <a:pt x="17" y="3"/>
                  </a:cubicBezTo>
                  <a:cubicBezTo>
                    <a:pt x="19" y="5"/>
                    <a:pt x="20" y="8"/>
                    <a:pt x="20" y="13"/>
                  </a:cubicBezTo>
                  <a:cubicBezTo>
                    <a:pt x="20" y="17"/>
                    <a:pt x="19" y="20"/>
                    <a:pt x="17" y="22"/>
                  </a:cubicBezTo>
                  <a:cubicBezTo>
                    <a:pt x="15" y="24"/>
                    <a:pt x="11" y="25"/>
                    <a:pt x="7"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4" name="Freeform 142"/>
            <p:cNvSpPr>
              <a:spLocks/>
            </p:cNvSpPr>
            <p:nvPr/>
          </p:nvSpPr>
          <p:spPr bwMode="auto">
            <a:xfrm>
              <a:off x="2402" y="1519"/>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5" name="Freeform 143"/>
            <p:cNvSpPr>
              <a:spLocks/>
            </p:cNvSpPr>
            <p:nvPr/>
          </p:nvSpPr>
          <p:spPr bwMode="auto">
            <a:xfrm>
              <a:off x="2417" y="1519"/>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6" name="Freeform 144"/>
            <p:cNvSpPr>
              <a:spLocks/>
            </p:cNvSpPr>
            <p:nvPr/>
          </p:nvSpPr>
          <p:spPr bwMode="auto">
            <a:xfrm>
              <a:off x="2433" y="1519"/>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7" name="Freeform 145"/>
            <p:cNvSpPr>
              <a:spLocks noEditPoints="1"/>
            </p:cNvSpPr>
            <p:nvPr/>
          </p:nvSpPr>
          <p:spPr bwMode="auto">
            <a:xfrm>
              <a:off x="2449" y="1524"/>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8" name="Freeform 146"/>
            <p:cNvSpPr>
              <a:spLocks/>
            </p:cNvSpPr>
            <p:nvPr/>
          </p:nvSpPr>
          <p:spPr bwMode="auto">
            <a:xfrm>
              <a:off x="2457" y="1523"/>
              <a:ext cx="19" cy="14"/>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9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9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3"/>
                    <a:pt x="27" y="5"/>
                    <a:pt x="27" y="8"/>
                  </a:cubicBezTo>
                  <a:lnTo>
                    <a:pt x="27" y="19"/>
                  </a:lnTo>
                  <a:lnTo>
                    <a:pt x="24" y="19"/>
                  </a:lnTo>
                  <a:lnTo>
                    <a:pt x="24" y="8"/>
                  </a:lnTo>
                  <a:cubicBezTo>
                    <a:pt x="24" y="6"/>
                    <a:pt x="24" y="5"/>
                    <a:pt x="23" y="4"/>
                  </a:cubicBezTo>
                  <a:cubicBezTo>
                    <a:pt x="22" y="3"/>
                    <a:pt x="21" y="3"/>
                    <a:pt x="20" y="3"/>
                  </a:cubicBezTo>
                  <a:cubicBezTo>
                    <a:pt x="18" y="3"/>
                    <a:pt x="17" y="3"/>
                    <a:pt x="16" y="4"/>
                  </a:cubicBezTo>
                  <a:cubicBezTo>
                    <a:pt x="15" y="5"/>
                    <a:pt x="15" y="7"/>
                    <a:pt x="15" y="9"/>
                  </a:cubicBezTo>
                  <a:lnTo>
                    <a:pt x="15" y="19"/>
                  </a:lnTo>
                  <a:lnTo>
                    <a:pt x="12" y="19"/>
                  </a:lnTo>
                  <a:lnTo>
                    <a:pt x="12" y="8"/>
                  </a:lnTo>
                  <a:cubicBezTo>
                    <a:pt x="12" y="6"/>
                    <a:pt x="11"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4" y="2"/>
                    <a:pt x="4" y="1"/>
                    <a:pt x="5" y="1"/>
                  </a:cubicBezTo>
                  <a:cubicBezTo>
                    <a:pt x="6" y="0"/>
                    <a:pt x="7" y="0"/>
                    <a:pt x="9" y="0"/>
                  </a:cubicBezTo>
                  <a:cubicBezTo>
                    <a:pt x="10" y="0"/>
                    <a:pt x="11" y="0"/>
                    <a:pt x="12" y="1"/>
                  </a:cubicBezTo>
                  <a:cubicBezTo>
                    <a:pt x="13" y="2"/>
                    <a:pt x="14" y="3"/>
                    <a:pt x="14" y="4"/>
                  </a:cubicBezTo>
                  <a:lnTo>
                    <a:pt x="14" y="4"/>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9" name="Freeform 147"/>
            <p:cNvSpPr>
              <a:spLocks/>
            </p:cNvSpPr>
            <p:nvPr/>
          </p:nvSpPr>
          <p:spPr bwMode="auto">
            <a:xfrm>
              <a:off x="2386" y="1440"/>
              <a:ext cx="19" cy="44"/>
            </a:xfrm>
            <a:custGeom>
              <a:avLst/>
              <a:gdLst>
                <a:gd name="T0" fmla="*/ 0 w 27"/>
                <a:gd name="T1" fmla="*/ 0 h 63"/>
                <a:gd name="T2" fmla="*/ 0 w 27"/>
                <a:gd name="T3" fmla="*/ 0 h 63"/>
                <a:gd name="T4" fmla="*/ 27 w 27"/>
                <a:gd name="T5" fmla="*/ 63 h 63"/>
              </a:gdLst>
              <a:ahLst/>
              <a:cxnLst>
                <a:cxn ang="0">
                  <a:pos x="T0" y="T1"/>
                </a:cxn>
                <a:cxn ang="0">
                  <a:pos x="T2" y="T3"/>
                </a:cxn>
                <a:cxn ang="0">
                  <a:pos x="T4" y="T5"/>
                </a:cxn>
              </a:cxnLst>
              <a:rect l="0" t="0" r="r" b="b"/>
              <a:pathLst>
                <a:path w="27" h="63">
                  <a:moveTo>
                    <a:pt x="0" y="0"/>
                  </a:moveTo>
                  <a:lnTo>
                    <a:pt x="0" y="0"/>
                  </a:lnTo>
                  <a:cubicBezTo>
                    <a:pt x="8" y="19"/>
                    <a:pt x="18" y="42"/>
                    <a:pt x="27" y="63"/>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0" name="Freeform 148"/>
            <p:cNvSpPr>
              <a:spLocks noEditPoints="1"/>
            </p:cNvSpPr>
            <p:nvPr/>
          </p:nvSpPr>
          <p:spPr bwMode="auto">
            <a:xfrm>
              <a:off x="2400" y="1482"/>
              <a:ext cx="12" cy="18"/>
            </a:xfrm>
            <a:custGeom>
              <a:avLst/>
              <a:gdLst>
                <a:gd name="T0" fmla="*/ 16 w 17"/>
                <a:gd name="T1" fmla="*/ 0 h 26"/>
                <a:gd name="T2" fmla="*/ 16 w 17"/>
                <a:gd name="T3" fmla="*/ 0 h 26"/>
                <a:gd name="T4" fmla="*/ 17 w 17"/>
                <a:gd name="T5" fmla="*/ 26 h 26"/>
                <a:gd name="T6" fmla="*/ 0 w 17"/>
                <a:gd name="T7" fmla="*/ 7 h 26"/>
                <a:gd name="T8" fmla="*/ 16 w 17"/>
                <a:gd name="T9" fmla="*/ 0 h 26"/>
                <a:gd name="T10" fmla="*/ 16 w 17"/>
                <a:gd name="T11" fmla="*/ 0 h 26"/>
                <a:gd name="T12" fmla="*/ 16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6" y="0"/>
                  </a:moveTo>
                  <a:lnTo>
                    <a:pt x="16" y="0"/>
                  </a:lnTo>
                  <a:lnTo>
                    <a:pt x="17" y="26"/>
                  </a:lnTo>
                  <a:lnTo>
                    <a:pt x="0" y="7"/>
                  </a:lnTo>
                  <a:lnTo>
                    <a:pt x="16" y="0"/>
                  </a:lnTo>
                  <a:close/>
                  <a:moveTo>
                    <a:pt x="16" y="0"/>
                  </a:moveTo>
                  <a:lnTo>
                    <a:pt x="16"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1" name="Freeform 149"/>
            <p:cNvSpPr>
              <a:spLocks noEditPoints="1"/>
            </p:cNvSpPr>
            <p:nvPr/>
          </p:nvSpPr>
          <p:spPr bwMode="auto">
            <a:xfrm>
              <a:off x="2400" y="1482"/>
              <a:ext cx="12" cy="18"/>
            </a:xfrm>
            <a:custGeom>
              <a:avLst/>
              <a:gdLst>
                <a:gd name="T0" fmla="*/ 16 w 17"/>
                <a:gd name="T1" fmla="*/ 0 h 26"/>
                <a:gd name="T2" fmla="*/ 16 w 17"/>
                <a:gd name="T3" fmla="*/ 0 h 26"/>
                <a:gd name="T4" fmla="*/ 17 w 17"/>
                <a:gd name="T5" fmla="*/ 26 h 26"/>
                <a:gd name="T6" fmla="*/ 0 w 17"/>
                <a:gd name="T7" fmla="*/ 7 h 26"/>
                <a:gd name="T8" fmla="*/ 16 w 17"/>
                <a:gd name="T9" fmla="*/ 0 h 26"/>
                <a:gd name="T10" fmla="*/ 16 w 17"/>
                <a:gd name="T11" fmla="*/ 0 h 26"/>
                <a:gd name="T12" fmla="*/ 16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6" y="0"/>
                  </a:moveTo>
                  <a:lnTo>
                    <a:pt x="16" y="0"/>
                  </a:lnTo>
                  <a:lnTo>
                    <a:pt x="17" y="26"/>
                  </a:lnTo>
                  <a:lnTo>
                    <a:pt x="0" y="7"/>
                  </a:lnTo>
                  <a:lnTo>
                    <a:pt x="16" y="0"/>
                  </a:lnTo>
                  <a:close/>
                  <a:moveTo>
                    <a:pt x="16" y="0"/>
                  </a:moveTo>
                  <a:lnTo>
                    <a:pt x="16"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2" name="Freeform 150"/>
            <p:cNvSpPr>
              <a:spLocks/>
            </p:cNvSpPr>
            <p:nvPr/>
          </p:nvSpPr>
          <p:spPr bwMode="auto">
            <a:xfrm>
              <a:off x="2108" y="1624"/>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3" name="Freeform 151"/>
            <p:cNvSpPr>
              <a:spLocks/>
            </p:cNvSpPr>
            <p:nvPr/>
          </p:nvSpPr>
          <p:spPr bwMode="auto">
            <a:xfrm>
              <a:off x="2108" y="1624"/>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4" name="Freeform 152"/>
            <p:cNvSpPr>
              <a:spLocks/>
            </p:cNvSpPr>
            <p:nvPr/>
          </p:nvSpPr>
          <p:spPr bwMode="auto">
            <a:xfrm>
              <a:off x="2125"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5" name="Freeform 153"/>
            <p:cNvSpPr>
              <a:spLocks noEditPoints="1"/>
            </p:cNvSpPr>
            <p:nvPr/>
          </p:nvSpPr>
          <p:spPr bwMode="auto">
            <a:xfrm>
              <a:off x="2132" y="1642"/>
              <a:ext cx="14" cy="18"/>
            </a:xfrm>
            <a:custGeom>
              <a:avLst/>
              <a:gdLst>
                <a:gd name="T0" fmla="*/ 3 w 20"/>
                <a:gd name="T1" fmla="*/ 3 h 25"/>
                <a:gd name="T2" fmla="*/ 3 w 20"/>
                <a:gd name="T3" fmla="*/ 3 h 25"/>
                <a:gd name="T4" fmla="*/ 3 w 20"/>
                <a:gd name="T5" fmla="*/ 22 h 25"/>
                <a:gd name="T6" fmla="*/ 7 w 20"/>
                <a:gd name="T7" fmla="*/ 22 h 25"/>
                <a:gd name="T8" fmla="*/ 15 w 20"/>
                <a:gd name="T9" fmla="*/ 20 h 25"/>
                <a:gd name="T10" fmla="*/ 17 w 20"/>
                <a:gd name="T11" fmla="*/ 13 h 25"/>
                <a:gd name="T12" fmla="*/ 15 w 20"/>
                <a:gd name="T13" fmla="*/ 5 h 25"/>
                <a:gd name="T14" fmla="*/ 7 w 20"/>
                <a:gd name="T15" fmla="*/ 3 h 25"/>
                <a:gd name="T16" fmla="*/ 3 w 20"/>
                <a:gd name="T17" fmla="*/ 3 h 25"/>
                <a:gd name="T18" fmla="*/ 0 w 20"/>
                <a:gd name="T19" fmla="*/ 0 h 25"/>
                <a:gd name="T20" fmla="*/ 0 w 20"/>
                <a:gd name="T21" fmla="*/ 0 h 25"/>
                <a:gd name="T22" fmla="*/ 7 w 20"/>
                <a:gd name="T23" fmla="*/ 0 h 25"/>
                <a:gd name="T24" fmla="*/ 17 w 20"/>
                <a:gd name="T25" fmla="*/ 3 h 25"/>
                <a:gd name="T26" fmla="*/ 20 w 20"/>
                <a:gd name="T27" fmla="*/ 13 h 25"/>
                <a:gd name="T28" fmla="*/ 17 w 20"/>
                <a:gd name="T29" fmla="*/ 22 h 25"/>
                <a:gd name="T30" fmla="*/ 7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1"/>
                    <a:pt x="15" y="20"/>
                  </a:cubicBezTo>
                  <a:cubicBezTo>
                    <a:pt x="16" y="18"/>
                    <a:pt x="17" y="16"/>
                    <a:pt x="17" y="13"/>
                  </a:cubicBezTo>
                  <a:cubicBezTo>
                    <a:pt x="17" y="9"/>
                    <a:pt x="16" y="7"/>
                    <a:pt x="15" y="5"/>
                  </a:cubicBezTo>
                  <a:cubicBezTo>
                    <a:pt x="13" y="4"/>
                    <a:pt x="10" y="3"/>
                    <a:pt x="7" y="3"/>
                  </a:cubicBezTo>
                  <a:lnTo>
                    <a:pt x="3" y="3"/>
                  </a:lnTo>
                  <a:close/>
                  <a:moveTo>
                    <a:pt x="0" y="0"/>
                  </a:moveTo>
                  <a:lnTo>
                    <a:pt x="0" y="0"/>
                  </a:lnTo>
                  <a:lnTo>
                    <a:pt x="7" y="0"/>
                  </a:lnTo>
                  <a:cubicBezTo>
                    <a:pt x="11" y="0"/>
                    <a:pt x="15" y="1"/>
                    <a:pt x="17" y="3"/>
                  </a:cubicBezTo>
                  <a:cubicBezTo>
                    <a:pt x="19" y="5"/>
                    <a:pt x="20" y="8"/>
                    <a:pt x="20" y="13"/>
                  </a:cubicBezTo>
                  <a:cubicBezTo>
                    <a:pt x="20" y="17"/>
                    <a:pt x="19" y="20"/>
                    <a:pt x="17" y="22"/>
                  </a:cubicBezTo>
                  <a:cubicBezTo>
                    <a:pt x="15" y="24"/>
                    <a:pt x="11" y="25"/>
                    <a:pt x="7"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6" name="Freeform 154"/>
            <p:cNvSpPr>
              <a:spLocks/>
            </p:cNvSpPr>
            <p:nvPr/>
          </p:nvSpPr>
          <p:spPr bwMode="auto">
            <a:xfrm>
              <a:off x="2151" y="164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7" name="Freeform 155"/>
            <p:cNvSpPr>
              <a:spLocks/>
            </p:cNvSpPr>
            <p:nvPr/>
          </p:nvSpPr>
          <p:spPr bwMode="auto">
            <a:xfrm>
              <a:off x="2167" y="164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8" name="Freeform 156"/>
            <p:cNvSpPr>
              <a:spLocks/>
            </p:cNvSpPr>
            <p:nvPr/>
          </p:nvSpPr>
          <p:spPr bwMode="auto">
            <a:xfrm>
              <a:off x="2182"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9" name="Freeform 157"/>
            <p:cNvSpPr>
              <a:spLocks noEditPoints="1"/>
            </p:cNvSpPr>
            <p:nvPr/>
          </p:nvSpPr>
          <p:spPr bwMode="auto">
            <a:xfrm>
              <a:off x="2198"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0" name="Freeform 158"/>
            <p:cNvSpPr>
              <a:spLocks/>
            </p:cNvSpPr>
            <p:nvPr/>
          </p:nvSpPr>
          <p:spPr bwMode="auto">
            <a:xfrm>
              <a:off x="2205" y="1643"/>
              <a:ext cx="8" cy="17"/>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5 w 11"/>
                <a:gd name="T15" fmla="*/ 21 h 24"/>
                <a:gd name="T16" fmla="*/ 8 w 11"/>
                <a:gd name="T17" fmla="*/ 21 h 24"/>
                <a:gd name="T18" fmla="*/ 11 w 11"/>
                <a:gd name="T19" fmla="*/ 21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5" y="21"/>
                  </a:cubicBezTo>
                  <a:cubicBezTo>
                    <a:pt x="6" y="21"/>
                    <a:pt x="7" y="21"/>
                    <a:pt x="8" y="21"/>
                  </a:cubicBezTo>
                  <a:lnTo>
                    <a:pt x="11" y="21"/>
                  </a:lnTo>
                  <a:lnTo>
                    <a:pt x="11" y="24"/>
                  </a:lnTo>
                  <a:lnTo>
                    <a:pt x="8" y="24"/>
                  </a:lnTo>
                  <a:cubicBezTo>
                    <a:pt x="6" y="24"/>
                    <a:pt x="4" y="24"/>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1" name="Freeform 159"/>
            <p:cNvSpPr>
              <a:spLocks noEditPoints="1"/>
            </p:cNvSpPr>
            <p:nvPr/>
          </p:nvSpPr>
          <p:spPr bwMode="auto">
            <a:xfrm>
              <a:off x="2216" y="1647"/>
              <a:ext cx="11"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7 w 17"/>
                <a:gd name="T15" fmla="*/ 15 h 19"/>
                <a:gd name="T16" fmla="*/ 17 w 17"/>
                <a:gd name="T17" fmla="*/ 18 h 19"/>
                <a:gd name="T18" fmla="*/ 13 w 17"/>
                <a:gd name="T19" fmla="*/ 19 h 19"/>
                <a:gd name="T20" fmla="*/ 10 w 17"/>
                <a:gd name="T21" fmla="*/ 19 h 19"/>
                <a:gd name="T22" fmla="*/ 3 w 17"/>
                <a:gd name="T23" fmla="*/ 17 h 19"/>
                <a:gd name="T24" fmla="*/ 0 w 17"/>
                <a:gd name="T25" fmla="*/ 10 h 19"/>
                <a:gd name="T26" fmla="*/ 3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3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8" y="17"/>
                    <a:pt x="10" y="17"/>
                  </a:cubicBezTo>
                  <a:cubicBezTo>
                    <a:pt x="11" y="17"/>
                    <a:pt x="12" y="17"/>
                    <a:pt x="13" y="16"/>
                  </a:cubicBezTo>
                  <a:cubicBezTo>
                    <a:pt x="14" y="16"/>
                    <a:pt x="16" y="16"/>
                    <a:pt x="17" y="15"/>
                  </a:cubicBezTo>
                  <a:lnTo>
                    <a:pt x="17" y="18"/>
                  </a:lnTo>
                  <a:cubicBezTo>
                    <a:pt x="16" y="19"/>
                    <a:pt x="14" y="19"/>
                    <a:pt x="13" y="19"/>
                  </a:cubicBezTo>
                  <a:cubicBezTo>
                    <a:pt x="12" y="19"/>
                    <a:pt x="11" y="19"/>
                    <a:pt x="10" y="19"/>
                  </a:cubicBezTo>
                  <a:cubicBezTo>
                    <a:pt x="7" y="19"/>
                    <a:pt x="4" y="19"/>
                    <a:pt x="3" y="17"/>
                  </a:cubicBezTo>
                  <a:cubicBezTo>
                    <a:pt x="1" y="15"/>
                    <a:pt x="0" y="13"/>
                    <a:pt x="0" y="10"/>
                  </a:cubicBezTo>
                  <a:cubicBezTo>
                    <a:pt x="0" y="7"/>
                    <a:pt x="1" y="4"/>
                    <a:pt x="3" y="3"/>
                  </a:cubicBezTo>
                  <a:cubicBezTo>
                    <a:pt x="4" y="1"/>
                    <a:pt x="6" y="0"/>
                    <a:pt x="9" y="0"/>
                  </a:cubicBezTo>
                  <a:cubicBezTo>
                    <a:pt x="12" y="0"/>
                    <a:pt x="14" y="1"/>
                    <a:pt x="15" y="2"/>
                  </a:cubicBezTo>
                  <a:cubicBezTo>
                    <a:pt x="17" y="4"/>
                    <a:pt x="17" y="6"/>
                    <a:pt x="17" y="9"/>
                  </a:cubicBezTo>
                  <a:lnTo>
                    <a:pt x="17" y="9"/>
                  </a:lnTo>
                  <a:close/>
                  <a:moveTo>
                    <a:pt x="14" y="8"/>
                  </a:moveTo>
                  <a:lnTo>
                    <a:pt x="14" y="8"/>
                  </a:lnTo>
                  <a:cubicBezTo>
                    <a:pt x="14" y="6"/>
                    <a:pt x="14" y="5"/>
                    <a:pt x="13" y="4"/>
                  </a:cubicBezTo>
                  <a:cubicBezTo>
                    <a:pt x="12" y="3"/>
                    <a:pt x="11" y="3"/>
                    <a:pt x="9" y="3"/>
                  </a:cubicBezTo>
                  <a:cubicBezTo>
                    <a:pt x="8" y="3"/>
                    <a:pt x="6" y="3"/>
                    <a:pt x="5" y="4"/>
                  </a:cubicBezTo>
                  <a:cubicBezTo>
                    <a:pt x="4" y="5"/>
                    <a:pt x="4" y="6"/>
                    <a:pt x="3" y="8"/>
                  </a:cubicBezTo>
                  <a:lnTo>
                    <a:pt x="14" y="8"/>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2" name="Freeform 160"/>
            <p:cNvSpPr>
              <a:spLocks/>
            </p:cNvSpPr>
            <p:nvPr/>
          </p:nvSpPr>
          <p:spPr bwMode="auto">
            <a:xfrm>
              <a:off x="2231" y="1647"/>
              <a:ext cx="19" cy="13"/>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3"/>
                    <a:pt x="27" y="5"/>
                    <a:pt x="27" y="8"/>
                  </a:cubicBezTo>
                  <a:lnTo>
                    <a:pt x="27" y="19"/>
                  </a:lnTo>
                  <a:lnTo>
                    <a:pt x="24" y="19"/>
                  </a:lnTo>
                  <a:lnTo>
                    <a:pt x="24" y="8"/>
                  </a:lnTo>
                  <a:cubicBezTo>
                    <a:pt x="24" y="6"/>
                    <a:pt x="23" y="5"/>
                    <a:pt x="23" y="4"/>
                  </a:cubicBezTo>
                  <a:cubicBezTo>
                    <a:pt x="22" y="3"/>
                    <a:pt x="21" y="3"/>
                    <a:pt x="20" y="3"/>
                  </a:cubicBezTo>
                  <a:cubicBezTo>
                    <a:pt x="18" y="3"/>
                    <a:pt x="17" y="3"/>
                    <a:pt x="16" y="4"/>
                  </a:cubicBezTo>
                  <a:cubicBezTo>
                    <a:pt x="15" y="5"/>
                    <a:pt x="15" y="7"/>
                    <a:pt x="15" y="8"/>
                  </a:cubicBezTo>
                  <a:lnTo>
                    <a:pt x="15" y="19"/>
                  </a:lnTo>
                  <a:lnTo>
                    <a:pt x="12" y="19"/>
                  </a:lnTo>
                  <a:lnTo>
                    <a:pt x="12" y="8"/>
                  </a:lnTo>
                  <a:cubicBezTo>
                    <a:pt x="12" y="6"/>
                    <a:pt x="11" y="5"/>
                    <a:pt x="11" y="4"/>
                  </a:cubicBezTo>
                  <a:cubicBezTo>
                    <a:pt x="10" y="3"/>
                    <a:pt x="9" y="3"/>
                    <a:pt x="8" y="3"/>
                  </a:cubicBezTo>
                  <a:cubicBezTo>
                    <a:pt x="6" y="3"/>
                    <a:pt x="5" y="3"/>
                    <a:pt x="4" y="4"/>
                  </a:cubicBezTo>
                  <a:cubicBezTo>
                    <a:pt x="3" y="5"/>
                    <a:pt x="3" y="7"/>
                    <a:pt x="3" y="8"/>
                  </a:cubicBezTo>
                  <a:lnTo>
                    <a:pt x="3" y="19"/>
                  </a:lnTo>
                  <a:lnTo>
                    <a:pt x="0" y="19"/>
                  </a:lnTo>
                  <a:lnTo>
                    <a:pt x="0" y="0"/>
                  </a:lnTo>
                  <a:lnTo>
                    <a:pt x="3" y="0"/>
                  </a:lnTo>
                  <a:lnTo>
                    <a:pt x="3" y="3"/>
                  </a:lnTo>
                  <a:cubicBezTo>
                    <a:pt x="3" y="2"/>
                    <a:pt x="4" y="1"/>
                    <a:pt x="5" y="1"/>
                  </a:cubicBezTo>
                  <a:cubicBezTo>
                    <a:pt x="6" y="0"/>
                    <a:pt x="7" y="0"/>
                    <a:pt x="9" y="0"/>
                  </a:cubicBezTo>
                  <a:cubicBezTo>
                    <a:pt x="10" y="0"/>
                    <a:pt x="11" y="0"/>
                    <a:pt x="12" y="1"/>
                  </a:cubicBezTo>
                  <a:cubicBezTo>
                    <a:pt x="13" y="2"/>
                    <a:pt x="14" y="3"/>
                    <a:pt x="14" y="4"/>
                  </a:cubicBezTo>
                  <a:lnTo>
                    <a:pt x="14" y="4"/>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3" name="Freeform 161"/>
            <p:cNvSpPr>
              <a:spLocks noEditPoints="1"/>
            </p:cNvSpPr>
            <p:nvPr/>
          </p:nvSpPr>
          <p:spPr bwMode="auto">
            <a:xfrm>
              <a:off x="2253" y="1647"/>
              <a:ext cx="11" cy="18"/>
            </a:xfrm>
            <a:custGeom>
              <a:avLst/>
              <a:gdLst>
                <a:gd name="T0" fmla="*/ 3 w 16"/>
                <a:gd name="T1" fmla="*/ 16 h 26"/>
                <a:gd name="T2" fmla="*/ 3 w 16"/>
                <a:gd name="T3" fmla="*/ 16 h 26"/>
                <a:gd name="T4" fmla="*/ 3 w 16"/>
                <a:gd name="T5" fmla="*/ 26 h 26"/>
                <a:gd name="T6" fmla="*/ 0 w 16"/>
                <a:gd name="T7" fmla="*/ 26 h 26"/>
                <a:gd name="T8" fmla="*/ 0 w 16"/>
                <a:gd name="T9" fmla="*/ 0 h 26"/>
                <a:gd name="T10" fmla="*/ 3 w 16"/>
                <a:gd name="T11" fmla="*/ 0 h 26"/>
                <a:gd name="T12" fmla="*/ 3 w 16"/>
                <a:gd name="T13" fmla="*/ 3 h 26"/>
                <a:gd name="T14" fmla="*/ 5 w 16"/>
                <a:gd name="T15" fmla="*/ 1 h 26"/>
                <a:gd name="T16" fmla="*/ 9 w 16"/>
                <a:gd name="T17" fmla="*/ 0 h 26"/>
                <a:gd name="T18" fmla="*/ 14 w 16"/>
                <a:gd name="T19" fmla="*/ 3 h 26"/>
                <a:gd name="T20" fmla="*/ 16 w 16"/>
                <a:gd name="T21" fmla="*/ 10 h 26"/>
                <a:gd name="T22" fmla="*/ 14 w 16"/>
                <a:gd name="T23" fmla="*/ 17 h 26"/>
                <a:gd name="T24" fmla="*/ 9 w 16"/>
                <a:gd name="T25" fmla="*/ 19 h 26"/>
                <a:gd name="T26" fmla="*/ 5 w 16"/>
                <a:gd name="T27" fmla="*/ 19 h 26"/>
                <a:gd name="T28" fmla="*/ 3 w 16"/>
                <a:gd name="T29" fmla="*/ 16 h 26"/>
                <a:gd name="T30" fmla="*/ 3 w 16"/>
                <a:gd name="T31" fmla="*/ 16 h 26"/>
                <a:gd name="T32" fmla="*/ 13 w 16"/>
                <a:gd name="T33" fmla="*/ 10 h 26"/>
                <a:gd name="T34" fmla="*/ 13 w 16"/>
                <a:gd name="T35" fmla="*/ 10 h 26"/>
                <a:gd name="T36" fmla="*/ 12 w 16"/>
                <a:gd name="T37" fmla="*/ 4 h 26"/>
                <a:gd name="T38" fmla="*/ 8 w 16"/>
                <a:gd name="T39" fmla="*/ 3 h 26"/>
                <a:gd name="T40" fmla="*/ 4 w 16"/>
                <a:gd name="T41" fmla="*/ 4 h 26"/>
                <a:gd name="T42" fmla="*/ 3 w 16"/>
                <a:gd name="T43" fmla="*/ 10 h 26"/>
                <a:gd name="T44" fmla="*/ 4 w 16"/>
                <a:gd name="T45" fmla="*/ 15 h 26"/>
                <a:gd name="T46" fmla="*/ 8 w 16"/>
                <a:gd name="T47" fmla="*/ 17 h 26"/>
                <a:gd name="T48" fmla="*/ 12 w 16"/>
                <a:gd name="T49" fmla="*/ 15 h 26"/>
                <a:gd name="T50" fmla="*/ 13 w 16"/>
                <a:gd name="T51" fmla="*/ 10 h 26"/>
                <a:gd name="T52" fmla="*/ 13 w 16"/>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3" y="16"/>
                  </a:moveTo>
                  <a:lnTo>
                    <a:pt x="3" y="16"/>
                  </a:lnTo>
                  <a:lnTo>
                    <a:pt x="3" y="26"/>
                  </a:lnTo>
                  <a:lnTo>
                    <a:pt x="0" y="26"/>
                  </a:lnTo>
                  <a:lnTo>
                    <a:pt x="0" y="0"/>
                  </a:lnTo>
                  <a:lnTo>
                    <a:pt x="3" y="0"/>
                  </a:lnTo>
                  <a:lnTo>
                    <a:pt x="3" y="3"/>
                  </a:lnTo>
                  <a:cubicBezTo>
                    <a:pt x="3" y="2"/>
                    <a:pt x="4" y="1"/>
                    <a:pt x="5" y="1"/>
                  </a:cubicBezTo>
                  <a:cubicBezTo>
                    <a:pt x="6" y="0"/>
                    <a:pt x="7" y="0"/>
                    <a:pt x="9" y="0"/>
                  </a:cubicBezTo>
                  <a:cubicBezTo>
                    <a:pt x="11" y="0"/>
                    <a:pt x="13" y="1"/>
                    <a:pt x="14" y="3"/>
                  </a:cubicBezTo>
                  <a:cubicBezTo>
                    <a:pt x="16" y="4"/>
                    <a:pt x="16" y="7"/>
                    <a:pt x="16" y="10"/>
                  </a:cubicBezTo>
                  <a:cubicBezTo>
                    <a:pt x="16" y="13"/>
                    <a:pt x="16" y="15"/>
                    <a:pt x="14" y="17"/>
                  </a:cubicBezTo>
                  <a:cubicBezTo>
                    <a:pt x="13" y="19"/>
                    <a:pt x="11" y="19"/>
                    <a:pt x="9" y="19"/>
                  </a:cubicBezTo>
                  <a:cubicBezTo>
                    <a:pt x="7" y="19"/>
                    <a:pt x="6" y="19"/>
                    <a:pt x="5" y="19"/>
                  </a:cubicBezTo>
                  <a:cubicBezTo>
                    <a:pt x="4" y="18"/>
                    <a:pt x="3" y="17"/>
                    <a:pt x="3" y="16"/>
                  </a:cubicBezTo>
                  <a:lnTo>
                    <a:pt x="3" y="16"/>
                  </a:lnTo>
                  <a:close/>
                  <a:moveTo>
                    <a:pt x="13" y="10"/>
                  </a:moveTo>
                  <a:lnTo>
                    <a:pt x="13" y="10"/>
                  </a:lnTo>
                  <a:cubicBezTo>
                    <a:pt x="13" y="7"/>
                    <a:pt x="13" y="6"/>
                    <a:pt x="12" y="4"/>
                  </a:cubicBezTo>
                  <a:cubicBezTo>
                    <a:pt x="11" y="3"/>
                    <a:pt x="10" y="3"/>
                    <a:pt x="8" y="3"/>
                  </a:cubicBezTo>
                  <a:cubicBezTo>
                    <a:pt x="6" y="3"/>
                    <a:pt x="5" y="3"/>
                    <a:pt x="4" y="4"/>
                  </a:cubicBezTo>
                  <a:cubicBezTo>
                    <a:pt x="3" y="6"/>
                    <a:pt x="3" y="7"/>
                    <a:pt x="3" y="10"/>
                  </a:cubicBezTo>
                  <a:cubicBezTo>
                    <a:pt x="3" y="12"/>
                    <a:pt x="3" y="14"/>
                    <a:pt x="4" y="15"/>
                  </a:cubicBezTo>
                  <a:cubicBezTo>
                    <a:pt x="5" y="16"/>
                    <a:pt x="6" y="17"/>
                    <a:pt x="8" y="17"/>
                  </a:cubicBezTo>
                  <a:cubicBezTo>
                    <a:pt x="10" y="17"/>
                    <a:pt x="11" y="16"/>
                    <a:pt x="12" y="15"/>
                  </a:cubicBezTo>
                  <a:cubicBezTo>
                    <a:pt x="13" y="14"/>
                    <a:pt x="13" y="12"/>
                    <a:pt x="13" y="10"/>
                  </a:cubicBezTo>
                  <a:lnTo>
                    <a:pt x="13" y="1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4" name="Freeform 162"/>
            <p:cNvSpPr>
              <a:spLocks/>
            </p:cNvSpPr>
            <p:nvPr/>
          </p:nvSpPr>
          <p:spPr bwMode="auto">
            <a:xfrm>
              <a:off x="2209" y="1563"/>
              <a:ext cx="14" cy="44"/>
            </a:xfrm>
            <a:custGeom>
              <a:avLst/>
              <a:gdLst>
                <a:gd name="T0" fmla="*/ 20 w 20"/>
                <a:gd name="T1" fmla="*/ 0 h 63"/>
                <a:gd name="T2" fmla="*/ 20 w 20"/>
                <a:gd name="T3" fmla="*/ 0 h 63"/>
                <a:gd name="T4" fmla="*/ 0 w 20"/>
                <a:gd name="T5" fmla="*/ 63 h 63"/>
              </a:gdLst>
              <a:ahLst/>
              <a:cxnLst>
                <a:cxn ang="0">
                  <a:pos x="T0" y="T1"/>
                </a:cxn>
                <a:cxn ang="0">
                  <a:pos x="T2" y="T3"/>
                </a:cxn>
                <a:cxn ang="0">
                  <a:pos x="T4" y="T5"/>
                </a:cxn>
              </a:cxnLst>
              <a:rect l="0" t="0" r="r" b="b"/>
              <a:pathLst>
                <a:path w="20" h="63">
                  <a:moveTo>
                    <a:pt x="20" y="0"/>
                  </a:moveTo>
                  <a:lnTo>
                    <a:pt x="20" y="0"/>
                  </a:lnTo>
                  <a:cubicBezTo>
                    <a:pt x="14" y="19"/>
                    <a:pt x="7" y="41"/>
                    <a:pt x="0" y="63"/>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5" name="Freeform 163"/>
            <p:cNvSpPr>
              <a:spLocks noEditPoints="1"/>
            </p:cNvSpPr>
            <p:nvPr/>
          </p:nvSpPr>
          <p:spPr bwMode="auto">
            <a:xfrm>
              <a:off x="2204" y="1605"/>
              <a:ext cx="11" cy="18"/>
            </a:xfrm>
            <a:custGeom>
              <a:avLst/>
              <a:gdLst>
                <a:gd name="T0" fmla="*/ 16 w 16"/>
                <a:gd name="T1" fmla="*/ 6 h 26"/>
                <a:gd name="T2" fmla="*/ 16 w 16"/>
                <a:gd name="T3" fmla="*/ 6 h 26"/>
                <a:gd name="T4" fmla="*/ 0 w 16"/>
                <a:gd name="T5" fmla="*/ 26 h 26"/>
                <a:gd name="T6" fmla="*/ 0 w 16"/>
                <a:gd name="T7" fmla="*/ 0 h 26"/>
                <a:gd name="T8" fmla="*/ 16 w 16"/>
                <a:gd name="T9" fmla="*/ 6 h 26"/>
                <a:gd name="T10" fmla="*/ 16 w 16"/>
                <a:gd name="T11" fmla="*/ 6 h 26"/>
                <a:gd name="T12" fmla="*/ 16 w 16"/>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6"/>
                  </a:moveTo>
                  <a:lnTo>
                    <a:pt x="16" y="6"/>
                  </a:lnTo>
                  <a:lnTo>
                    <a:pt x="0" y="26"/>
                  </a:lnTo>
                  <a:lnTo>
                    <a:pt x="0" y="0"/>
                  </a:lnTo>
                  <a:lnTo>
                    <a:pt x="16" y="6"/>
                  </a:lnTo>
                  <a:close/>
                  <a:moveTo>
                    <a:pt x="16" y="6"/>
                  </a:moveTo>
                  <a:lnTo>
                    <a:pt x="16" y="6"/>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6" name="Freeform 164"/>
            <p:cNvSpPr>
              <a:spLocks noEditPoints="1"/>
            </p:cNvSpPr>
            <p:nvPr/>
          </p:nvSpPr>
          <p:spPr bwMode="auto">
            <a:xfrm>
              <a:off x="2204" y="1605"/>
              <a:ext cx="11" cy="18"/>
            </a:xfrm>
            <a:custGeom>
              <a:avLst/>
              <a:gdLst>
                <a:gd name="T0" fmla="*/ 16 w 16"/>
                <a:gd name="T1" fmla="*/ 6 h 26"/>
                <a:gd name="T2" fmla="*/ 16 w 16"/>
                <a:gd name="T3" fmla="*/ 6 h 26"/>
                <a:gd name="T4" fmla="*/ 0 w 16"/>
                <a:gd name="T5" fmla="*/ 26 h 26"/>
                <a:gd name="T6" fmla="*/ 0 w 16"/>
                <a:gd name="T7" fmla="*/ 0 h 26"/>
                <a:gd name="T8" fmla="*/ 16 w 16"/>
                <a:gd name="T9" fmla="*/ 6 h 26"/>
                <a:gd name="T10" fmla="*/ 16 w 16"/>
                <a:gd name="T11" fmla="*/ 6 h 26"/>
                <a:gd name="T12" fmla="*/ 16 w 16"/>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6"/>
                  </a:moveTo>
                  <a:lnTo>
                    <a:pt x="16" y="6"/>
                  </a:lnTo>
                  <a:lnTo>
                    <a:pt x="0" y="26"/>
                  </a:lnTo>
                  <a:lnTo>
                    <a:pt x="0" y="0"/>
                  </a:lnTo>
                  <a:lnTo>
                    <a:pt x="16" y="6"/>
                  </a:lnTo>
                  <a:close/>
                  <a:moveTo>
                    <a:pt x="16" y="6"/>
                  </a:moveTo>
                  <a:lnTo>
                    <a:pt x="16" y="6"/>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7" name="Freeform 165"/>
            <p:cNvSpPr>
              <a:spLocks/>
            </p:cNvSpPr>
            <p:nvPr/>
          </p:nvSpPr>
          <p:spPr bwMode="auto">
            <a:xfrm>
              <a:off x="2310" y="1624"/>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8" name="Freeform 166"/>
            <p:cNvSpPr>
              <a:spLocks/>
            </p:cNvSpPr>
            <p:nvPr/>
          </p:nvSpPr>
          <p:spPr bwMode="auto">
            <a:xfrm>
              <a:off x="2310" y="1624"/>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9" name="Freeform 167"/>
            <p:cNvSpPr>
              <a:spLocks/>
            </p:cNvSpPr>
            <p:nvPr/>
          </p:nvSpPr>
          <p:spPr bwMode="auto">
            <a:xfrm>
              <a:off x="2326"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0" name="Freeform 168"/>
            <p:cNvSpPr>
              <a:spLocks noEditPoints="1"/>
            </p:cNvSpPr>
            <p:nvPr/>
          </p:nvSpPr>
          <p:spPr bwMode="auto">
            <a:xfrm>
              <a:off x="2334" y="1642"/>
              <a:ext cx="15"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7" y="18"/>
                    <a:pt x="17" y="16"/>
                    <a:pt x="17" y="13"/>
                  </a:cubicBezTo>
                  <a:cubicBezTo>
                    <a:pt x="17" y="9"/>
                    <a:pt x="17"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1" name="Freeform 169"/>
            <p:cNvSpPr>
              <a:spLocks/>
            </p:cNvSpPr>
            <p:nvPr/>
          </p:nvSpPr>
          <p:spPr bwMode="auto">
            <a:xfrm>
              <a:off x="2353" y="1642"/>
              <a:ext cx="11" cy="18"/>
            </a:xfrm>
            <a:custGeom>
              <a:avLst/>
              <a:gdLst>
                <a:gd name="T0" fmla="*/ 0 w 15"/>
                <a:gd name="T1" fmla="*/ 0 h 25"/>
                <a:gd name="T2" fmla="*/ 0 w 15"/>
                <a:gd name="T3" fmla="*/ 0 h 25"/>
                <a:gd name="T4" fmla="*/ 15 w 15"/>
                <a:gd name="T5" fmla="*/ 0 h 25"/>
                <a:gd name="T6" fmla="*/ 15 w 15"/>
                <a:gd name="T7" fmla="*/ 3 h 25"/>
                <a:gd name="T8" fmla="*/ 3 w 15"/>
                <a:gd name="T9" fmla="*/ 3 h 25"/>
                <a:gd name="T10" fmla="*/ 3 w 15"/>
                <a:gd name="T11" fmla="*/ 10 h 25"/>
                <a:gd name="T12" fmla="*/ 15 w 15"/>
                <a:gd name="T13" fmla="*/ 10 h 25"/>
                <a:gd name="T14" fmla="*/ 15 w 15"/>
                <a:gd name="T15" fmla="*/ 13 h 25"/>
                <a:gd name="T16" fmla="*/ 3 w 15"/>
                <a:gd name="T17" fmla="*/ 13 h 25"/>
                <a:gd name="T18" fmla="*/ 3 w 15"/>
                <a:gd name="T19" fmla="*/ 22 h 25"/>
                <a:gd name="T20" fmla="*/ 15 w 15"/>
                <a:gd name="T21" fmla="*/ 22 h 25"/>
                <a:gd name="T22" fmla="*/ 15 w 15"/>
                <a:gd name="T23" fmla="*/ 25 h 25"/>
                <a:gd name="T24" fmla="*/ 0 w 15"/>
                <a:gd name="T25" fmla="*/ 25 h 25"/>
                <a:gd name="T26" fmla="*/ 0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0" y="0"/>
                  </a:moveTo>
                  <a:lnTo>
                    <a:pt x="0" y="0"/>
                  </a:lnTo>
                  <a:lnTo>
                    <a:pt x="15" y="0"/>
                  </a:lnTo>
                  <a:lnTo>
                    <a:pt x="15" y="3"/>
                  </a:lnTo>
                  <a:lnTo>
                    <a:pt x="3" y="3"/>
                  </a:lnTo>
                  <a:lnTo>
                    <a:pt x="3" y="10"/>
                  </a:lnTo>
                  <a:lnTo>
                    <a:pt x="15" y="10"/>
                  </a:lnTo>
                  <a:lnTo>
                    <a:pt x="15" y="13"/>
                  </a:lnTo>
                  <a:lnTo>
                    <a:pt x="3" y="13"/>
                  </a:lnTo>
                  <a:lnTo>
                    <a:pt x="3" y="22"/>
                  </a:lnTo>
                  <a:lnTo>
                    <a:pt x="15" y="22"/>
                  </a:lnTo>
                  <a:lnTo>
                    <a:pt x="15"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2" name="Freeform 170"/>
            <p:cNvSpPr>
              <a:spLocks/>
            </p:cNvSpPr>
            <p:nvPr/>
          </p:nvSpPr>
          <p:spPr bwMode="auto">
            <a:xfrm>
              <a:off x="2368" y="1642"/>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3" name="Freeform 171"/>
            <p:cNvSpPr>
              <a:spLocks/>
            </p:cNvSpPr>
            <p:nvPr/>
          </p:nvSpPr>
          <p:spPr bwMode="auto">
            <a:xfrm>
              <a:off x="2384"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4" name="Freeform 172"/>
            <p:cNvSpPr>
              <a:spLocks noEditPoints="1"/>
            </p:cNvSpPr>
            <p:nvPr/>
          </p:nvSpPr>
          <p:spPr bwMode="auto">
            <a:xfrm>
              <a:off x="2400" y="1647"/>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5" name="Freeform 173"/>
            <p:cNvSpPr>
              <a:spLocks noEditPoints="1"/>
            </p:cNvSpPr>
            <p:nvPr/>
          </p:nvSpPr>
          <p:spPr bwMode="auto">
            <a:xfrm>
              <a:off x="2407" y="1647"/>
              <a:ext cx="12" cy="13"/>
            </a:xfrm>
            <a:custGeom>
              <a:avLst/>
              <a:gdLst>
                <a:gd name="T0" fmla="*/ 10 w 16"/>
                <a:gd name="T1" fmla="*/ 10 h 19"/>
                <a:gd name="T2" fmla="*/ 10 w 16"/>
                <a:gd name="T3" fmla="*/ 10 h 19"/>
                <a:gd name="T4" fmla="*/ 5 w 16"/>
                <a:gd name="T5" fmla="*/ 11 h 19"/>
                <a:gd name="T6" fmla="*/ 3 w 16"/>
                <a:gd name="T7" fmla="*/ 13 h 19"/>
                <a:gd name="T8" fmla="*/ 4 w 16"/>
                <a:gd name="T9" fmla="*/ 16 h 19"/>
                <a:gd name="T10" fmla="*/ 7 w 16"/>
                <a:gd name="T11" fmla="*/ 17 h 19"/>
                <a:gd name="T12" fmla="*/ 11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6 w 16"/>
                <a:gd name="T33" fmla="*/ 19 h 19"/>
                <a:gd name="T34" fmla="*/ 2 w 16"/>
                <a:gd name="T35" fmla="*/ 18 h 19"/>
                <a:gd name="T36" fmla="*/ 0 w 16"/>
                <a:gd name="T37" fmla="*/ 14 h 19"/>
                <a:gd name="T38" fmla="*/ 2 w 16"/>
                <a:gd name="T39" fmla="*/ 9 h 19"/>
                <a:gd name="T40" fmla="*/ 8 w 16"/>
                <a:gd name="T41" fmla="*/ 7 h 19"/>
                <a:gd name="T42" fmla="*/ 13 w 16"/>
                <a:gd name="T43" fmla="*/ 7 h 19"/>
                <a:gd name="T44" fmla="*/ 13 w 16"/>
                <a:gd name="T45" fmla="*/ 7 h 19"/>
                <a:gd name="T46" fmla="*/ 11 w 16"/>
                <a:gd name="T47" fmla="*/ 4 h 19"/>
                <a:gd name="T48" fmla="*/ 7 w 16"/>
                <a:gd name="T49" fmla="*/ 3 h 19"/>
                <a:gd name="T50" fmla="*/ 4 w 16"/>
                <a:gd name="T51" fmla="*/ 3 h 19"/>
                <a:gd name="T52" fmla="*/ 1 w 16"/>
                <a:gd name="T53" fmla="*/ 4 h 19"/>
                <a:gd name="T54" fmla="*/ 1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7" y="10"/>
                    <a:pt x="5" y="10"/>
                    <a:pt x="5" y="11"/>
                  </a:cubicBezTo>
                  <a:cubicBezTo>
                    <a:pt x="4" y="11"/>
                    <a:pt x="3" y="12"/>
                    <a:pt x="3" y="13"/>
                  </a:cubicBezTo>
                  <a:cubicBezTo>
                    <a:pt x="3" y="14"/>
                    <a:pt x="3" y="15"/>
                    <a:pt x="4" y="16"/>
                  </a:cubicBezTo>
                  <a:cubicBezTo>
                    <a:pt x="5" y="17"/>
                    <a:pt x="6" y="17"/>
                    <a:pt x="7" y="17"/>
                  </a:cubicBezTo>
                  <a:cubicBezTo>
                    <a:pt x="9" y="17"/>
                    <a:pt x="10" y="16"/>
                    <a:pt x="11" y="15"/>
                  </a:cubicBezTo>
                  <a:cubicBezTo>
                    <a:pt x="12"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6" y="19"/>
                  </a:cubicBezTo>
                  <a:cubicBezTo>
                    <a:pt x="4" y="19"/>
                    <a:pt x="3" y="19"/>
                    <a:pt x="2" y="18"/>
                  </a:cubicBezTo>
                  <a:cubicBezTo>
                    <a:pt x="1" y="17"/>
                    <a:pt x="0" y="15"/>
                    <a:pt x="0" y="14"/>
                  </a:cubicBezTo>
                  <a:cubicBezTo>
                    <a:pt x="0" y="12"/>
                    <a:pt x="1" y="10"/>
                    <a:pt x="2" y="9"/>
                  </a:cubicBezTo>
                  <a:cubicBezTo>
                    <a:pt x="4" y="8"/>
                    <a:pt x="6" y="7"/>
                    <a:pt x="8" y="7"/>
                  </a:cubicBezTo>
                  <a:lnTo>
                    <a:pt x="13" y="7"/>
                  </a:lnTo>
                  <a:lnTo>
                    <a:pt x="13" y="7"/>
                  </a:lnTo>
                  <a:cubicBezTo>
                    <a:pt x="13" y="6"/>
                    <a:pt x="12" y="4"/>
                    <a:pt x="11" y="4"/>
                  </a:cubicBezTo>
                  <a:cubicBezTo>
                    <a:pt x="10" y="3"/>
                    <a:pt x="9" y="3"/>
                    <a:pt x="7" y="3"/>
                  </a:cubicBezTo>
                  <a:cubicBezTo>
                    <a:pt x="6" y="3"/>
                    <a:pt x="5" y="3"/>
                    <a:pt x="4" y="3"/>
                  </a:cubicBezTo>
                  <a:cubicBezTo>
                    <a:pt x="3" y="3"/>
                    <a:pt x="2" y="4"/>
                    <a:pt x="1" y="4"/>
                  </a:cubicBezTo>
                  <a:lnTo>
                    <a:pt x="1" y="1"/>
                  </a:lnTo>
                  <a:cubicBezTo>
                    <a:pt x="3" y="1"/>
                    <a:pt x="4" y="1"/>
                    <a:pt x="5" y="0"/>
                  </a:cubicBezTo>
                  <a:cubicBezTo>
                    <a:pt x="6" y="0"/>
                    <a:pt x="7" y="0"/>
                    <a:pt x="8" y="0"/>
                  </a:cubicBezTo>
                  <a:cubicBezTo>
                    <a:pt x="10" y="0"/>
                    <a:pt x="12" y="1"/>
                    <a:pt x="14" y="2"/>
                  </a:cubicBezTo>
                  <a:cubicBezTo>
                    <a:pt x="15" y="3"/>
                    <a:pt x="16" y="6"/>
                    <a:pt x="16" y="8"/>
                  </a:cubicBezTo>
                  <a:lnTo>
                    <a:pt x="16" y="8"/>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6" name="Freeform 174"/>
            <p:cNvSpPr>
              <a:spLocks/>
            </p:cNvSpPr>
            <p:nvPr/>
          </p:nvSpPr>
          <p:spPr bwMode="auto">
            <a:xfrm>
              <a:off x="2422" y="1642"/>
              <a:ext cx="2" cy="18"/>
            </a:xfrm>
            <a:custGeom>
              <a:avLst/>
              <a:gdLst>
                <a:gd name="T0" fmla="*/ 0 w 3"/>
                <a:gd name="T1" fmla="*/ 0 h 26"/>
                <a:gd name="T2" fmla="*/ 0 w 3"/>
                <a:gd name="T3" fmla="*/ 0 h 26"/>
                <a:gd name="T4" fmla="*/ 3 w 3"/>
                <a:gd name="T5" fmla="*/ 0 h 26"/>
                <a:gd name="T6" fmla="*/ 3 w 3"/>
                <a:gd name="T7" fmla="*/ 26 h 26"/>
                <a:gd name="T8" fmla="*/ 0 w 3"/>
                <a:gd name="T9" fmla="*/ 26 h 26"/>
                <a:gd name="T10" fmla="*/ 0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0" y="0"/>
                  </a:moveTo>
                  <a:lnTo>
                    <a:pt x="0" y="0"/>
                  </a:lnTo>
                  <a:lnTo>
                    <a:pt x="3" y="0"/>
                  </a:lnTo>
                  <a:lnTo>
                    <a:pt x="3" y="26"/>
                  </a:lnTo>
                  <a:lnTo>
                    <a:pt x="0" y="26"/>
                  </a:lnTo>
                  <a:lnTo>
                    <a:pt x="0" y="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7" name="Freeform 175"/>
            <p:cNvSpPr>
              <a:spLocks noEditPoints="1"/>
            </p:cNvSpPr>
            <p:nvPr/>
          </p:nvSpPr>
          <p:spPr bwMode="auto">
            <a:xfrm>
              <a:off x="2428" y="1647"/>
              <a:ext cx="12" cy="18"/>
            </a:xfrm>
            <a:custGeom>
              <a:avLst/>
              <a:gdLst>
                <a:gd name="T0" fmla="*/ 3 w 17"/>
                <a:gd name="T1" fmla="*/ 16 h 26"/>
                <a:gd name="T2" fmla="*/ 3 w 17"/>
                <a:gd name="T3" fmla="*/ 16 h 26"/>
                <a:gd name="T4" fmla="*/ 3 w 17"/>
                <a:gd name="T5" fmla="*/ 26 h 26"/>
                <a:gd name="T6" fmla="*/ 0 w 17"/>
                <a:gd name="T7" fmla="*/ 26 h 26"/>
                <a:gd name="T8" fmla="*/ 0 w 17"/>
                <a:gd name="T9" fmla="*/ 0 h 26"/>
                <a:gd name="T10" fmla="*/ 3 w 17"/>
                <a:gd name="T11" fmla="*/ 0 h 26"/>
                <a:gd name="T12" fmla="*/ 3 w 17"/>
                <a:gd name="T13" fmla="*/ 3 h 26"/>
                <a:gd name="T14" fmla="*/ 6 w 17"/>
                <a:gd name="T15" fmla="*/ 1 h 26"/>
                <a:gd name="T16" fmla="*/ 9 w 17"/>
                <a:gd name="T17" fmla="*/ 0 h 26"/>
                <a:gd name="T18" fmla="*/ 15 w 17"/>
                <a:gd name="T19" fmla="*/ 3 h 26"/>
                <a:gd name="T20" fmla="*/ 17 w 17"/>
                <a:gd name="T21" fmla="*/ 10 h 26"/>
                <a:gd name="T22" fmla="*/ 15 w 17"/>
                <a:gd name="T23" fmla="*/ 17 h 26"/>
                <a:gd name="T24" fmla="*/ 9 w 17"/>
                <a:gd name="T25" fmla="*/ 19 h 26"/>
                <a:gd name="T26" fmla="*/ 6 w 17"/>
                <a:gd name="T27" fmla="*/ 19 h 26"/>
                <a:gd name="T28" fmla="*/ 3 w 17"/>
                <a:gd name="T29" fmla="*/ 16 h 26"/>
                <a:gd name="T30" fmla="*/ 3 w 17"/>
                <a:gd name="T31" fmla="*/ 16 h 26"/>
                <a:gd name="T32" fmla="*/ 14 w 17"/>
                <a:gd name="T33" fmla="*/ 10 h 26"/>
                <a:gd name="T34" fmla="*/ 14 w 17"/>
                <a:gd name="T35" fmla="*/ 10 h 26"/>
                <a:gd name="T36" fmla="*/ 12 w 17"/>
                <a:gd name="T37" fmla="*/ 4 h 26"/>
                <a:gd name="T38" fmla="*/ 9 w 17"/>
                <a:gd name="T39" fmla="*/ 3 h 26"/>
                <a:gd name="T40" fmla="*/ 5 w 17"/>
                <a:gd name="T41" fmla="*/ 4 h 26"/>
                <a:gd name="T42" fmla="*/ 3 w 17"/>
                <a:gd name="T43" fmla="*/ 10 h 26"/>
                <a:gd name="T44" fmla="*/ 5 w 17"/>
                <a:gd name="T45" fmla="*/ 15 h 26"/>
                <a:gd name="T46" fmla="*/ 9 w 17"/>
                <a:gd name="T47" fmla="*/ 17 h 26"/>
                <a:gd name="T48" fmla="*/ 12 w 17"/>
                <a:gd name="T49" fmla="*/ 15 h 26"/>
                <a:gd name="T50" fmla="*/ 14 w 17"/>
                <a:gd name="T51" fmla="*/ 10 h 26"/>
                <a:gd name="T52" fmla="*/ 14 w 17"/>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6">
                  <a:moveTo>
                    <a:pt x="3" y="16"/>
                  </a:moveTo>
                  <a:lnTo>
                    <a:pt x="3" y="16"/>
                  </a:lnTo>
                  <a:lnTo>
                    <a:pt x="3" y="26"/>
                  </a:lnTo>
                  <a:lnTo>
                    <a:pt x="0" y="26"/>
                  </a:lnTo>
                  <a:lnTo>
                    <a:pt x="0" y="0"/>
                  </a:lnTo>
                  <a:lnTo>
                    <a:pt x="3" y="0"/>
                  </a:lnTo>
                  <a:lnTo>
                    <a:pt x="3" y="3"/>
                  </a:lnTo>
                  <a:cubicBezTo>
                    <a:pt x="4" y="2"/>
                    <a:pt x="5" y="1"/>
                    <a:pt x="6" y="1"/>
                  </a:cubicBezTo>
                  <a:cubicBezTo>
                    <a:pt x="7" y="0"/>
                    <a:pt x="8" y="0"/>
                    <a:pt x="9" y="0"/>
                  </a:cubicBezTo>
                  <a:cubicBezTo>
                    <a:pt x="12" y="0"/>
                    <a:pt x="13" y="1"/>
                    <a:pt x="15" y="3"/>
                  </a:cubicBezTo>
                  <a:cubicBezTo>
                    <a:pt x="16" y="4"/>
                    <a:pt x="17" y="7"/>
                    <a:pt x="17" y="10"/>
                  </a:cubicBezTo>
                  <a:cubicBezTo>
                    <a:pt x="17" y="13"/>
                    <a:pt x="16" y="15"/>
                    <a:pt x="15" y="17"/>
                  </a:cubicBezTo>
                  <a:cubicBezTo>
                    <a:pt x="13" y="19"/>
                    <a:pt x="12" y="19"/>
                    <a:pt x="9" y="19"/>
                  </a:cubicBezTo>
                  <a:cubicBezTo>
                    <a:pt x="8" y="19"/>
                    <a:pt x="7" y="19"/>
                    <a:pt x="6" y="19"/>
                  </a:cubicBezTo>
                  <a:cubicBezTo>
                    <a:pt x="5" y="18"/>
                    <a:pt x="4" y="17"/>
                    <a:pt x="3" y="16"/>
                  </a:cubicBezTo>
                  <a:lnTo>
                    <a:pt x="3" y="16"/>
                  </a:lnTo>
                  <a:close/>
                  <a:moveTo>
                    <a:pt x="14" y="10"/>
                  </a:moveTo>
                  <a:lnTo>
                    <a:pt x="14" y="10"/>
                  </a:lnTo>
                  <a:cubicBezTo>
                    <a:pt x="14" y="7"/>
                    <a:pt x="13" y="6"/>
                    <a:pt x="12" y="4"/>
                  </a:cubicBezTo>
                  <a:cubicBezTo>
                    <a:pt x="12" y="3"/>
                    <a:pt x="10" y="3"/>
                    <a:pt x="9" y="3"/>
                  </a:cubicBezTo>
                  <a:cubicBezTo>
                    <a:pt x="7" y="3"/>
                    <a:pt x="6" y="3"/>
                    <a:pt x="5" y="4"/>
                  </a:cubicBezTo>
                  <a:cubicBezTo>
                    <a:pt x="4" y="6"/>
                    <a:pt x="3" y="7"/>
                    <a:pt x="3" y="10"/>
                  </a:cubicBezTo>
                  <a:cubicBezTo>
                    <a:pt x="3" y="12"/>
                    <a:pt x="4" y="14"/>
                    <a:pt x="5" y="15"/>
                  </a:cubicBezTo>
                  <a:cubicBezTo>
                    <a:pt x="6" y="16"/>
                    <a:pt x="7" y="17"/>
                    <a:pt x="9" y="17"/>
                  </a:cubicBezTo>
                  <a:cubicBezTo>
                    <a:pt x="10" y="17"/>
                    <a:pt x="12" y="16"/>
                    <a:pt x="12" y="15"/>
                  </a:cubicBezTo>
                  <a:cubicBezTo>
                    <a:pt x="13" y="14"/>
                    <a:pt x="14" y="12"/>
                    <a:pt x="14" y="10"/>
                  </a:cubicBezTo>
                  <a:lnTo>
                    <a:pt x="14" y="10"/>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8" name="Freeform 176"/>
            <p:cNvSpPr>
              <a:spLocks/>
            </p:cNvSpPr>
            <p:nvPr/>
          </p:nvSpPr>
          <p:spPr bwMode="auto">
            <a:xfrm>
              <a:off x="2443" y="1642"/>
              <a:ext cx="11" cy="18"/>
            </a:xfrm>
            <a:custGeom>
              <a:avLst/>
              <a:gdLst>
                <a:gd name="T0" fmla="*/ 15 w 15"/>
                <a:gd name="T1" fmla="*/ 15 h 26"/>
                <a:gd name="T2" fmla="*/ 15 w 15"/>
                <a:gd name="T3" fmla="*/ 15 h 26"/>
                <a:gd name="T4" fmla="*/ 15 w 15"/>
                <a:gd name="T5" fmla="*/ 26 h 26"/>
                <a:gd name="T6" fmla="*/ 12 w 15"/>
                <a:gd name="T7" fmla="*/ 26 h 26"/>
                <a:gd name="T8" fmla="*/ 12 w 15"/>
                <a:gd name="T9" fmla="*/ 15 h 26"/>
                <a:gd name="T10" fmla="*/ 11 w 15"/>
                <a:gd name="T11" fmla="*/ 11 h 26"/>
                <a:gd name="T12" fmla="*/ 8 w 15"/>
                <a:gd name="T13" fmla="*/ 10 h 26"/>
                <a:gd name="T14" fmla="*/ 4 w 15"/>
                <a:gd name="T15" fmla="*/ 11 h 26"/>
                <a:gd name="T16" fmla="*/ 3 w 15"/>
                <a:gd name="T17" fmla="*/ 15 h 26"/>
                <a:gd name="T18" fmla="*/ 3 w 15"/>
                <a:gd name="T19" fmla="*/ 26 h 26"/>
                <a:gd name="T20" fmla="*/ 0 w 15"/>
                <a:gd name="T21" fmla="*/ 26 h 26"/>
                <a:gd name="T22" fmla="*/ 0 w 15"/>
                <a:gd name="T23" fmla="*/ 0 h 26"/>
                <a:gd name="T24" fmla="*/ 3 w 15"/>
                <a:gd name="T25" fmla="*/ 0 h 26"/>
                <a:gd name="T26" fmla="*/ 3 w 15"/>
                <a:gd name="T27" fmla="*/ 10 h 26"/>
                <a:gd name="T28" fmla="*/ 5 w 15"/>
                <a:gd name="T29" fmla="*/ 8 h 26"/>
                <a:gd name="T30" fmla="*/ 9 w 15"/>
                <a:gd name="T31" fmla="*/ 7 h 26"/>
                <a:gd name="T32" fmla="*/ 13 w 15"/>
                <a:gd name="T33" fmla="*/ 9 h 26"/>
                <a:gd name="T34" fmla="*/ 15 w 15"/>
                <a:gd name="T35" fmla="*/ 15 h 26"/>
                <a:gd name="T36" fmla="*/ 15 w 15"/>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6">
                  <a:moveTo>
                    <a:pt x="15" y="15"/>
                  </a:moveTo>
                  <a:lnTo>
                    <a:pt x="15" y="15"/>
                  </a:lnTo>
                  <a:lnTo>
                    <a:pt x="15" y="26"/>
                  </a:lnTo>
                  <a:lnTo>
                    <a:pt x="12" y="26"/>
                  </a:lnTo>
                  <a:lnTo>
                    <a:pt x="12" y="15"/>
                  </a:lnTo>
                  <a:cubicBezTo>
                    <a:pt x="12" y="13"/>
                    <a:pt x="12" y="12"/>
                    <a:pt x="11" y="11"/>
                  </a:cubicBezTo>
                  <a:cubicBezTo>
                    <a:pt x="10" y="10"/>
                    <a:pt x="9" y="10"/>
                    <a:pt x="8" y="10"/>
                  </a:cubicBezTo>
                  <a:cubicBezTo>
                    <a:pt x="6" y="10"/>
                    <a:pt x="5" y="10"/>
                    <a:pt x="4" y="11"/>
                  </a:cubicBezTo>
                  <a:cubicBezTo>
                    <a:pt x="3" y="12"/>
                    <a:pt x="3" y="14"/>
                    <a:pt x="3" y="15"/>
                  </a:cubicBezTo>
                  <a:lnTo>
                    <a:pt x="3" y="26"/>
                  </a:lnTo>
                  <a:lnTo>
                    <a:pt x="0" y="26"/>
                  </a:lnTo>
                  <a:lnTo>
                    <a:pt x="0" y="0"/>
                  </a:lnTo>
                  <a:lnTo>
                    <a:pt x="3" y="0"/>
                  </a:lnTo>
                  <a:lnTo>
                    <a:pt x="3" y="10"/>
                  </a:lnTo>
                  <a:cubicBezTo>
                    <a:pt x="3" y="9"/>
                    <a:pt x="4" y="8"/>
                    <a:pt x="5" y="8"/>
                  </a:cubicBezTo>
                  <a:cubicBezTo>
                    <a:pt x="6" y="7"/>
                    <a:pt x="7" y="7"/>
                    <a:pt x="9" y="7"/>
                  </a:cubicBezTo>
                  <a:cubicBezTo>
                    <a:pt x="11" y="7"/>
                    <a:pt x="12" y="8"/>
                    <a:pt x="13" y="9"/>
                  </a:cubicBezTo>
                  <a:cubicBezTo>
                    <a:pt x="15" y="10"/>
                    <a:pt x="15" y="12"/>
                    <a:pt x="15" y="15"/>
                  </a:cubicBezTo>
                  <a:lnTo>
                    <a:pt x="15" y="15"/>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9" name="Freeform 177"/>
            <p:cNvSpPr>
              <a:spLocks noEditPoints="1"/>
            </p:cNvSpPr>
            <p:nvPr/>
          </p:nvSpPr>
          <p:spPr bwMode="auto">
            <a:xfrm>
              <a:off x="2457" y="1647"/>
              <a:ext cx="11" cy="13"/>
            </a:xfrm>
            <a:custGeom>
              <a:avLst/>
              <a:gdLst>
                <a:gd name="T0" fmla="*/ 10 w 16"/>
                <a:gd name="T1" fmla="*/ 10 h 19"/>
                <a:gd name="T2" fmla="*/ 10 w 16"/>
                <a:gd name="T3" fmla="*/ 10 h 19"/>
                <a:gd name="T4" fmla="*/ 5 w 16"/>
                <a:gd name="T5" fmla="*/ 11 h 19"/>
                <a:gd name="T6" fmla="*/ 3 w 16"/>
                <a:gd name="T7" fmla="*/ 13 h 19"/>
                <a:gd name="T8" fmla="*/ 5 w 16"/>
                <a:gd name="T9" fmla="*/ 16 h 19"/>
                <a:gd name="T10" fmla="*/ 7 w 16"/>
                <a:gd name="T11" fmla="*/ 17 h 19"/>
                <a:gd name="T12" fmla="*/ 12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7 w 16"/>
                <a:gd name="T33" fmla="*/ 19 h 19"/>
                <a:gd name="T34" fmla="*/ 2 w 16"/>
                <a:gd name="T35" fmla="*/ 18 h 19"/>
                <a:gd name="T36" fmla="*/ 0 w 16"/>
                <a:gd name="T37" fmla="*/ 14 h 19"/>
                <a:gd name="T38" fmla="*/ 3 w 16"/>
                <a:gd name="T39" fmla="*/ 9 h 19"/>
                <a:gd name="T40" fmla="*/ 9 w 16"/>
                <a:gd name="T41" fmla="*/ 7 h 19"/>
                <a:gd name="T42" fmla="*/ 13 w 16"/>
                <a:gd name="T43" fmla="*/ 7 h 19"/>
                <a:gd name="T44" fmla="*/ 13 w 16"/>
                <a:gd name="T45" fmla="*/ 7 h 19"/>
                <a:gd name="T46" fmla="*/ 12 w 16"/>
                <a:gd name="T47" fmla="*/ 4 h 19"/>
                <a:gd name="T48" fmla="*/ 8 w 16"/>
                <a:gd name="T49" fmla="*/ 3 h 19"/>
                <a:gd name="T50" fmla="*/ 5 w 16"/>
                <a:gd name="T51" fmla="*/ 3 h 19"/>
                <a:gd name="T52" fmla="*/ 2 w 16"/>
                <a:gd name="T53" fmla="*/ 4 h 19"/>
                <a:gd name="T54" fmla="*/ 2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8" y="10"/>
                    <a:pt x="6" y="10"/>
                    <a:pt x="5" y="11"/>
                  </a:cubicBezTo>
                  <a:cubicBezTo>
                    <a:pt x="4" y="11"/>
                    <a:pt x="3" y="12"/>
                    <a:pt x="3" y="13"/>
                  </a:cubicBezTo>
                  <a:cubicBezTo>
                    <a:pt x="3" y="14"/>
                    <a:pt x="4" y="15"/>
                    <a:pt x="5" y="16"/>
                  </a:cubicBezTo>
                  <a:cubicBezTo>
                    <a:pt x="5" y="17"/>
                    <a:pt x="6" y="17"/>
                    <a:pt x="7" y="17"/>
                  </a:cubicBezTo>
                  <a:cubicBezTo>
                    <a:pt x="9" y="17"/>
                    <a:pt x="11" y="16"/>
                    <a:pt x="12" y="15"/>
                  </a:cubicBezTo>
                  <a:cubicBezTo>
                    <a:pt x="13"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7" y="19"/>
                  </a:cubicBezTo>
                  <a:cubicBezTo>
                    <a:pt x="5" y="19"/>
                    <a:pt x="3" y="19"/>
                    <a:pt x="2" y="18"/>
                  </a:cubicBezTo>
                  <a:cubicBezTo>
                    <a:pt x="1" y="17"/>
                    <a:pt x="0" y="15"/>
                    <a:pt x="0" y="14"/>
                  </a:cubicBezTo>
                  <a:cubicBezTo>
                    <a:pt x="0" y="12"/>
                    <a:pt x="1" y="10"/>
                    <a:pt x="3" y="9"/>
                  </a:cubicBezTo>
                  <a:cubicBezTo>
                    <a:pt x="4" y="8"/>
                    <a:pt x="6" y="7"/>
                    <a:pt x="9" y="7"/>
                  </a:cubicBezTo>
                  <a:lnTo>
                    <a:pt x="13" y="7"/>
                  </a:lnTo>
                  <a:lnTo>
                    <a:pt x="13" y="7"/>
                  </a:lnTo>
                  <a:cubicBezTo>
                    <a:pt x="13" y="6"/>
                    <a:pt x="13" y="4"/>
                    <a:pt x="12" y="4"/>
                  </a:cubicBezTo>
                  <a:cubicBezTo>
                    <a:pt x="11" y="3"/>
                    <a:pt x="9" y="3"/>
                    <a:pt x="8" y="3"/>
                  </a:cubicBezTo>
                  <a:cubicBezTo>
                    <a:pt x="7" y="3"/>
                    <a:pt x="6" y="3"/>
                    <a:pt x="5" y="3"/>
                  </a:cubicBezTo>
                  <a:cubicBezTo>
                    <a:pt x="4" y="3"/>
                    <a:pt x="3" y="4"/>
                    <a:pt x="2" y="4"/>
                  </a:cubicBezTo>
                  <a:lnTo>
                    <a:pt x="2" y="1"/>
                  </a:lnTo>
                  <a:cubicBezTo>
                    <a:pt x="3" y="1"/>
                    <a:pt x="4" y="1"/>
                    <a:pt x="5" y="0"/>
                  </a:cubicBezTo>
                  <a:cubicBezTo>
                    <a:pt x="6" y="0"/>
                    <a:pt x="7" y="0"/>
                    <a:pt x="8" y="0"/>
                  </a:cubicBezTo>
                  <a:cubicBezTo>
                    <a:pt x="11" y="0"/>
                    <a:pt x="13" y="1"/>
                    <a:pt x="14" y="2"/>
                  </a:cubicBezTo>
                  <a:cubicBezTo>
                    <a:pt x="15" y="3"/>
                    <a:pt x="16" y="6"/>
                    <a:pt x="16" y="8"/>
                  </a:cubicBezTo>
                  <a:lnTo>
                    <a:pt x="16" y="8"/>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0" name="Freeform 178"/>
            <p:cNvSpPr>
              <a:spLocks/>
            </p:cNvSpPr>
            <p:nvPr/>
          </p:nvSpPr>
          <p:spPr bwMode="auto">
            <a:xfrm>
              <a:off x="2274" y="1563"/>
              <a:ext cx="68" cy="51"/>
            </a:xfrm>
            <a:custGeom>
              <a:avLst/>
              <a:gdLst>
                <a:gd name="T0" fmla="*/ 0 w 97"/>
                <a:gd name="T1" fmla="*/ 0 h 72"/>
                <a:gd name="T2" fmla="*/ 0 w 97"/>
                <a:gd name="T3" fmla="*/ 0 h 72"/>
                <a:gd name="T4" fmla="*/ 97 w 97"/>
                <a:gd name="T5" fmla="*/ 72 h 72"/>
              </a:gdLst>
              <a:ahLst/>
              <a:cxnLst>
                <a:cxn ang="0">
                  <a:pos x="T0" y="T1"/>
                </a:cxn>
                <a:cxn ang="0">
                  <a:pos x="T2" y="T3"/>
                </a:cxn>
                <a:cxn ang="0">
                  <a:pos x="T4" y="T5"/>
                </a:cxn>
              </a:cxnLst>
              <a:rect l="0" t="0" r="r" b="b"/>
              <a:pathLst>
                <a:path w="97" h="72">
                  <a:moveTo>
                    <a:pt x="0" y="0"/>
                  </a:moveTo>
                  <a:lnTo>
                    <a:pt x="0" y="0"/>
                  </a:lnTo>
                  <a:cubicBezTo>
                    <a:pt x="30" y="22"/>
                    <a:pt x="65" y="48"/>
                    <a:pt x="97" y="72"/>
                  </a:cubicBezTo>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1" name="Freeform 179"/>
            <p:cNvSpPr>
              <a:spLocks noEditPoints="1"/>
            </p:cNvSpPr>
            <p:nvPr/>
          </p:nvSpPr>
          <p:spPr bwMode="auto">
            <a:xfrm>
              <a:off x="2339" y="1609"/>
              <a:ext cx="17" cy="15"/>
            </a:xfrm>
            <a:custGeom>
              <a:avLst/>
              <a:gdLst>
                <a:gd name="T0" fmla="*/ 10 w 25"/>
                <a:gd name="T1" fmla="*/ 0 h 22"/>
                <a:gd name="T2" fmla="*/ 10 w 25"/>
                <a:gd name="T3" fmla="*/ 0 h 22"/>
                <a:gd name="T4" fmla="*/ 25 w 25"/>
                <a:gd name="T5" fmla="*/ 22 h 22"/>
                <a:gd name="T6" fmla="*/ 0 w 25"/>
                <a:gd name="T7" fmla="*/ 14 h 22"/>
                <a:gd name="T8" fmla="*/ 10 w 25"/>
                <a:gd name="T9" fmla="*/ 0 h 22"/>
                <a:gd name="T10" fmla="*/ 10 w 25"/>
                <a:gd name="T11" fmla="*/ 0 h 22"/>
                <a:gd name="T12" fmla="*/ 10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0" y="0"/>
                  </a:moveTo>
                  <a:lnTo>
                    <a:pt x="10" y="0"/>
                  </a:lnTo>
                  <a:lnTo>
                    <a:pt x="25" y="22"/>
                  </a:lnTo>
                  <a:lnTo>
                    <a:pt x="0" y="14"/>
                  </a:lnTo>
                  <a:lnTo>
                    <a:pt x="10" y="0"/>
                  </a:lnTo>
                  <a:close/>
                  <a:moveTo>
                    <a:pt x="10" y="0"/>
                  </a:moveTo>
                  <a:lnTo>
                    <a:pt x="1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2" name="Freeform 180"/>
            <p:cNvSpPr>
              <a:spLocks noEditPoints="1"/>
            </p:cNvSpPr>
            <p:nvPr/>
          </p:nvSpPr>
          <p:spPr bwMode="auto">
            <a:xfrm>
              <a:off x="2339" y="1609"/>
              <a:ext cx="17" cy="15"/>
            </a:xfrm>
            <a:custGeom>
              <a:avLst/>
              <a:gdLst>
                <a:gd name="T0" fmla="*/ 10 w 25"/>
                <a:gd name="T1" fmla="*/ 0 h 22"/>
                <a:gd name="T2" fmla="*/ 10 w 25"/>
                <a:gd name="T3" fmla="*/ 0 h 22"/>
                <a:gd name="T4" fmla="*/ 25 w 25"/>
                <a:gd name="T5" fmla="*/ 22 h 22"/>
                <a:gd name="T6" fmla="*/ 0 w 25"/>
                <a:gd name="T7" fmla="*/ 14 h 22"/>
                <a:gd name="T8" fmla="*/ 10 w 25"/>
                <a:gd name="T9" fmla="*/ 0 h 22"/>
                <a:gd name="T10" fmla="*/ 10 w 25"/>
                <a:gd name="T11" fmla="*/ 0 h 22"/>
                <a:gd name="T12" fmla="*/ 10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0" y="0"/>
                  </a:moveTo>
                  <a:lnTo>
                    <a:pt x="10" y="0"/>
                  </a:lnTo>
                  <a:lnTo>
                    <a:pt x="25" y="22"/>
                  </a:lnTo>
                  <a:lnTo>
                    <a:pt x="0" y="14"/>
                  </a:lnTo>
                  <a:lnTo>
                    <a:pt x="10" y="0"/>
                  </a:lnTo>
                  <a:close/>
                  <a:moveTo>
                    <a:pt x="10" y="0"/>
                  </a:moveTo>
                  <a:lnTo>
                    <a:pt x="1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3" name="Freeform 181"/>
            <p:cNvSpPr>
              <a:spLocks/>
            </p:cNvSpPr>
            <p:nvPr/>
          </p:nvSpPr>
          <p:spPr bwMode="auto">
            <a:xfrm>
              <a:off x="3934" y="1624"/>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4" name="Freeform 182"/>
            <p:cNvSpPr>
              <a:spLocks/>
            </p:cNvSpPr>
            <p:nvPr/>
          </p:nvSpPr>
          <p:spPr bwMode="auto">
            <a:xfrm>
              <a:off x="3934" y="1624"/>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5" name="Freeform 183"/>
            <p:cNvSpPr>
              <a:spLocks/>
            </p:cNvSpPr>
            <p:nvPr/>
          </p:nvSpPr>
          <p:spPr bwMode="auto">
            <a:xfrm>
              <a:off x="3950" y="1642"/>
              <a:ext cx="14" cy="18"/>
            </a:xfrm>
            <a:custGeom>
              <a:avLst/>
              <a:gdLst>
                <a:gd name="T0" fmla="*/ 20 w 20"/>
                <a:gd name="T1" fmla="*/ 2 h 25"/>
                <a:gd name="T2" fmla="*/ 20 w 20"/>
                <a:gd name="T3" fmla="*/ 2 h 25"/>
                <a:gd name="T4" fmla="*/ 20 w 20"/>
                <a:gd name="T5" fmla="*/ 6 h 25"/>
                <a:gd name="T6" fmla="*/ 17 w 20"/>
                <a:gd name="T7" fmla="*/ 3 h 25"/>
                <a:gd name="T8" fmla="*/ 12 w 20"/>
                <a:gd name="T9" fmla="*/ 3 h 25"/>
                <a:gd name="T10" fmla="*/ 6 w 20"/>
                <a:gd name="T11" fmla="*/ 5 h 25"/>
                <a:gd name="T12" fmla="*/ 4 w 20"/>
                <a:gd name="T13" fmla="*/ 13 h 25"/>
                <a:gd name="T14" fmla="*/ 6 w 20"/>
                <a:gd name="T15" fmla="*/ 20 h 25"/>
                <a:gd name="T16" fmla="*/ 12 w 20"/>
                <a:gd name="T17" fmla="*/ 23 h 25"/>
                <a:gd name="T18" fmla="*/ 17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8" y="4"/>
                    <a:pt x="17" y="3"/>
                  </a:cubicBezTo>
                  <a:cubicBezTo>
                    <a:pt x="15" y="3"/>
                    <a:pt x="14" y="3"/>
                    <a:pt x="12" y="3"/>
                  </a:cubicBezTo>
                  <a:cubicBezTo>
                    <a:pt x="10" y="3"/>
                    <a:pt x="7" y="3"/>
                    <a:pt x="6" y="5"/>
                  </a:cubicBezTo>
                  <a:cubicBezTo>
                    <a:pt x="4" y="7"/>
                    <a:pt x="4" y="9"/>
                    <a:pt x="4" y="13"/>
                  </a:cubicBezTo>
                  <a:cubicBezTo>
                    <a:pt x="4" y="16"/>
                    <a:pt x="4" y="18"/>
                    <a:pt x="6" y="20"/>
                  </a:cubicBezTo>
                  <a:cubicBezTo>
                    <a:pt x="7" y="22"/>
                    <a:pt x="10" y="23"/>
                    <a:pt x="12" y="23"/>
                  </a:cubicBezTo>
                  <a:cubicBezTo>
                    <a:pt x="14" y="23"/>
                    <a:pt x="15" y="22"/>
                    <a:pt x="17" y="22"/>
                  </a:cubicBezTo>
                  <a:cubicBezTo>
                    <a:pt x="18" y="21"/>
                    <a:pt x="19" y="21"/>
                    <a:pt x="20" y="20"/>
                  </a:cubicBezTo>
                  <a:lnTo>
                    <a:pt x="20" y="23"/>
                  </a:lnTo>
                  <a:cubicBezTo>
                    <a:pt x="19" y="24"/>
                    <a:pt x="18" y="24"/>
                    <a:pt x="16" y="25"/>
                  </a:cubicBezTo>
                  <a:cubicBezTo>
                    <a:pt x="15" y="25"/>
                    <a:pt x="14" y="25"/>
                    <a:pt x="12" y="25"/>
                  </a:cubicBezTo>
                  <a:cubicBezTo>
                    <a:pt x="9" y="25"/>
                    <a:pt x="6" y="24"/>
                    <a:pt x="3" y="22"/>
                  </a:cubicBezTo>
                  <a:cubicBezTo>
                    <a:pt x="1" y="20"/>
                    <a:pt x="0" y="17"/>
                    <a:pt x="0" y="13"/>
                  </a:cubicBezTo>
                  <a:cubicBezTo>
                    <a:pt x="0" y="9"/>
                    <a:pt x="1" y="6"/>
                    <a:pt x="3" y="3"/>
                  </a:cubicBezTo>
                  <a:cubicBezTo>
                    <a:pt x="6" y="1"/>
                    <a:pt x="9" y="0"/>
                    <a:pt x="12" y="0"/>
                  </a:cubicBezTo>
                  <a:cubicBezTo>
                    <a:pt x="14" y="0"/>
                    <a:pt x="15" y="0"/>
                    <a:pt x="16" y="0"/>
                  </a:cubicBezTo>
                  <a:cubicBezTo>
                    <a:pt x="18" y="1"/>
                    <a:pt x="19"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6" name="Freeform 184"/>
            <p:cNvSpPr>
              <a:spLocks noEditPoints="1"/>
            </p:cNvSpPr>
            <p:nvPr/>
          </p:nvSpPr>
          <p:spPr bwMode="auto">
            <a:xfrm>
              <a:off x="3967" y="1642"/>
              <a:ext cx="16" cy="18"/>
            </a:xfrm>
            <a:custGeom>
              <a:avLst/>
              <a:gdLst>
                <a:gd name="T0" fmla="*/ 11 w 23"/>
                <a:gd name="T1" fmla="*/ 2 h 25"/>
                <a:gd name="T2" fmla="*/ 11 w 23"/>
                <a:gd name="T3" fmla="*/ 2 h 25"/>
                <a:gd name="T4" fmla="*/ 6 w 23"/>
                <a:gd name="T5" fmla="*/ 5 h 25"/>
                <a:gd name="T6" fmla="*/ 4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4" y="10"/>
                    <a:pt x="4" y="13"/>
                  </a:cubicBezTo>
                  <a:cubicBezTo>
                    <a:pt x="4"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7"/>
                    <a:pt x="22" y="20"/>
                    <a:pt x="20" y="22"/>
                  </a:cubicBezTo>
                  <a:cubicBezTo>
                    <a:pt x="18" y="24"/>
                    <a:pt x="15" y="25"/>
                    <a:pt x="11" y="25"/>
                  </a:cubicBezTo>
                  <a:cubicBezTo>
                    <a:pt x="8" y="25"/>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7" name="Freeform 185"/>
            <p:cNvSpPr>
              <a:spLocks/>
            </p:cNvSpPr>
            <p:nvPr/>
          </p:nvSpPr>
          <p:spPr bwMode="auto">
            <a:xfrm>
              <a:off x="3987" y="1642"/>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8" name="Freeform 186"/>
            <p:cNvSpPr>
              <a:spLocks/>
            </p:cNvSpPr>
            <p:nvPr/>
          </p:nvSpPr>
          <p:spPr bwMode="auto">
            <a:xfrm>
              <a:off x="4004" y="1642"/>
              <a:ext cx="12" cy="18"/>
            </a:xfrm>
            <a:custGeom>
              <a:avLst/>
              <a:gdLst>
                <a:gd name="T0" fmla="*/ 15 w 17"/>
                <a:gd name="T1" fmla="*/ 1 h 25"/>
                <a:gd name="T2" fmla="*/ 15 w 17"/>
                <a:gd name="T3" fmla="*/ 1 h 25"/>
                <a:gd name="T4" fmla="*/ 15 w 17"/>
                <a:gd name="T5" fmla="*/ 4 h 25"/>
                <a:gd name="T6" fmla="*/ 12 w 17"/>
                <a:gd name="T7" fmla="*/ 3 h 25"/>
                <a:gd name="T8" fmla="*/ 9 w 17"/>
                <a:gd name="T9" fmla="*/ 2 h 25"/>
                <a:gd name="T10" fmla="*/ 4 w 17"/>
                <a:gd name="T11" fmla="*/ 4 h 25"/>
                <a:gd name="T12" fmla="*/ 3 w 17"/>
                <a:gd name="T13" fmla="*/ 7 h 25"/>
                <a:gd name="T14" fmla="*/ 4 w 17"/>
                <a:gd name="T15" fmla="*/ 9 h 25"/>
                <a:gd name="T16" fmla="*/ 8 w 17"/>
                <a:gd name="T17" fmla="*/ 10 h 25"/>
                <a:gd name="T18" fmla="*/ 10 w 17"/>
                <a:gd name="T19" fmla="*/ 11 h 25"/>
                <a:gd name="T20" fmla="*/ 15 w 17"/>
                <a:gd name="T21" fmla="*/ 13 h 25"/>
                <a:gd name="T22" fmla="*/ 17 w 17"/>
                <a:gd name="T23" fmla="*/ 18 h 25"/>
                <a:gd name="T24" fmla="*/ 15 w 17"/>
                <a:gd name="T25" fmla="*/ 24 h 25"/>
                <a:gd name="T26" fmla="*/ 7 w 17"/>
                <a:gd name="T27" fmla="*/ 25 h 25"/>
                <a:gd name="T28" fmla="*/ 4 w 17"/>
                <a:gd name="T29" fmla="*/ 25 h 25"/>
                <a:gd name="T30" fmla="*/ 0 w 17"/>
                <a:gd name="T31" fmla="*/ 24 h 25"/>
                <a:gd name="T32" fmla="*/ 0 w 17"/>
                <a:gd name="T33" fmla="*/ 20 h 25"/>
                <a:gd name="T34" fmla="*/ 4 w 17"/>
                <a:gd name="T35" fmla="*/ 22 h 25"/>
                <a:gd name="T36" fmla="*/ 7 w 17"/>
                <a:gd name="T37" fmla="*/ 23 h 25"/>
                <a:gd name="T38" fmla="*/ 12 w 17"/>
                <a:gd name="T39" fmla="*/ 22 h 25"/>
                <a:gd name="T40" fmla="*/ 13 w 17"/>
                <a:gd name="T41" fmla="*/ 18 h 25"/>
                <a:gd name="T42" fmla="*/ 12 w 17"/>
                <a:gd name="T43" fmla="*/ 16 h 25"/>
                <a:gd name="T44" fmla="*/ 9 w 17"/>
                <a:gd name="T45" fmla="*/ 14 h 25"/>
                <a:gd name="T46" fmla="*/ 7 w 17"/>
                <a:gd name="T47" fmla="*/ 14 h 25"/>
                <a:gd name="T48" fmla="*/ 1 w 17"/>
                <a:gd name="T49" fmla="*/ 11 h 25"/>
                <a:gd name="T50" fmla="*/ 0 w 17"/>
                <a:gd name="T51" fmla="*/ 7 h 25"/>
                <a:gd name="T52" fmla="*/ 2 w 17"/>
                <a:gd name="T53" fmla="*/ 2 h 25"/>
                <a:gd name="T54" fmla="*/ 8 w 17"/>
                <a:gd name="T55" fmla="*/ 0 h 25"/>
                <a:gd name="T56" fmla="*/ 12 w 17"/>
                <a:gd name="T57" fmla="*/ 0 h 25"/>
                <a:gd name="T58" fmla="*/ 15 w 17"/>
                <a:gd name="T59" fmla="*/ 1 h 25"/>
                <a:gd name="T60" fmla="*/ 15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5" y="1"/>
                  </a:moveTo>
                  <a:lnTo>
                    <a:pt x="15" y="1"/>
                  </a:lnTo>
                  <a:lnTo>
                    <a:pt x="15" y="4"/>
                  </a:lnTo>
                  <a:cubicBezTo>
                    <a:pt x="14" y="4"/>
                    <a:pt x="13" y="3"/>
                    <a:pt x="12" y="3"/>
                  </a:cubicBezTo>
                  <a:cubicBezTo>
                    <a:pt x="11" y="3"/>
                    <a:pt x="10" y="2"/>
                    <a:pt x="9" y="2"/>
                  </a:cubicBezTo>
                  <a:cubicBezTo>
                    <a:pt x="7" y="2"/>
                    <a:pt x="5" y="3"/>
                    <a:pt x="4" y="4"/>
                  </a:cubicBezTo>
                  <a:cubicBezTo>
                    <a:pt x="3" y="4"/>
                    <a:pt x="3" y="5"/>
                    <a:pt x="3" y="7"/>
                  </a:cubicBezTo>
                  <a:cubicBezTo>
                    <a:pt x="3" y="8"/>
                    <a:pt x="3" y="9"/>
                    <a:pt x="4" y="9"/>
                  </a:cubicBezTo>
                  <a:cubicBezTo>
                    <a:pt x="5" y="10"/>
                    <a:pt x="6" y="10"/>
                    <a:pt x="8" y="10"/>
                  </a:cubicBezTo>
                  <a:lnTo>
                    <a:pt x="10" y="11"/>
                  </a:lnTo>
                  <a:cubicBezTo>
                    <a:pt x="12" y="11"/>
                    <a:pt x="14" y="12"/>
                    <a:pt x="15" y="13"/>
                  </a:cubicBezTo>
                  <a:cubicBezTo>
                    <a:pt x="16" y="15"/>
                    <a:pt x="17" y="16"/>
                    <a:pt x="17" y="18"/>
                  </a:cubicBezTo>
                  <a:cubicBezTo>
                    <a:pt x="17" y="21"/>
                    <a:pt x="16" y="22"/>
                    <a:pt x="15" y="24"/>
                  </a:cubicBezTo>
                  <a:cubicBezTo>
                    <a:pt x="13" y="25"/>
                    <a:pt x="11" y="25"/>
                    <a:pt x="7" y="25"/>
                  </a:cubicBezTo>
                  <a:cubicBezTo>
                    <a:pt x="6" y="25"/>
                    <a:pt x="5" y="25"/>
                    <a:pt x="4" y="25"/>
                  </a:cubicBezTo>
                  <a:cubicBezTo>
                    <a:pt x="2" y="25"/>
                    <a:pt x="1" y="24"/>
                    <a:pt x="0" y="24"/>
                  </a:cubicBezTo>
                  <a:lnTo>
                    <a:pt x="0" y="20"/>
                  </a:lnTo>
                  <a:cubicBezTo>
                    <a:pt x="1" y="21"/>
                    <a:pt x="2" y="22"/>
                    <a:pt x="4" y="22"/>
                  </a:cubicBezTo>
                  <a:cubicBezTo>
                    <a:pt x="5" y="23"/>
                    <a:pt x="6" y="23"/>
                    <a:pt x="7" y="23"/>
                  </a:cubicBezTo>
                  <a:cubicBezTo>
                    <a:pt x="9" y="23"/>
                    <a:pt x="11" y="22"/>
                    <a:pt x="12" y="22"/>
                  </a:cubicBezTo>
                  <a:cubicBezTo>
                    <a:pt x="13" y="21"/>
                    <a:pt x="13" y="20"/>
                    <a:pt x="13" y="18"/>
                  </a:cubicBezTo>
                  <a:cubicBezTo>
                    <a:pt x="13" y="17"/>
                    <a:pt x="13" y="16"/>
                    <a:pt x="12" y="16"/>
                  </a:cubicBezTo>
                  <a:cubicBezTo>
                    <a:pt x="12" y="15"/>
                    <a:pt x="10" y="14"/>
                    <a:pt x="9" y="14"/>
                  </a:cubicBezTo>
                  <a:lnTo>
                    <a:pt x="7" y="14"/>
                  </a:lnTo>
                  <a:cubicBezTo>
                    <a:pt x="4" y="13"/>
                    <a:pt x="2" y="12"/>
                    <a:pt x="1" y="11"/>
                  </a:cubicBezTo>
                  <a:cubicBezTo>
                    <a:pt x="0" y="10"/>
                    <a:pt x="0" y="9"/>
                    <a:pt x="0" y="7"/>
                  </a:cubicBezTo>
                  <a:cubicBezTo>
                    <a:pt x="0" y="5"/>
                    <a:pt x="0" y="3"/>
                    <a:pt x="2" y="2"/>
                  </a:cubicBezTo>
                  <a:cubicBezTo>
                    <a:pt x="3" y="0"/>
                    <a:pt x="5" y="0"/>
                    <a:pt x="8" y="0"/>
                  </a:cubicBezTo>
                  <a:cubicBezTo>
                    <a:pt x="9" y="0"/>
                    <a:pt x="11" y="0"/>
                    <a:pt x="12" y="0"/>
                  </a:cubicBezTo>
                  <a:cubicBezTo>
                    <a:pt x="13" y="0"/>
                    <a:pt x="14" y="1"/>
                    <a:pt x="15" y="1"/>
                  </a:cubicBezTo>
                  <a:lnTo>
                    <a:pt x="15"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9" name="Freeform 187"/>
            <p:cNvSpPr>
              <a:spLocks/>
            </p:cNvSpPr>
            <p:nvPr/>
          </p:nvSpPr>
          <p:spPr bwMode="auto">
            <a:xfrm>
              <a:off x="4018" y="164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0" name="Freeform 188"/>
            <p:cNvSpPr>
              <a:spLocks noEditPoints="1"/>
            </p:cNvSpPr>
            <p:nvPr/>
          </p:nvSpPr>
          <p:spPr bwMode="auto">
            <a:xfrm>
              <a:off x="4034"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1" name="Freeform 189"/>
            <p:cNvSpPr>
              <a:spLocks/>
            </p:cNvSpPr>
            <p:nvPr/>
          </p:nvSpPr>
          <p:spPr bwMode="auto">
            <a:xfrm>
              <a:off x="4042" y="1642"/>
              <a:ext cx="10" cy="18"/>
            </a:xfrm>
            <a:custGeom>
              <a:avLst/>
              <a:gdLst>
                <a:gd name="T0" fmla="*/ 0 w 14"/>
                <a:gd name="T1" fmla="*/ 22 h 25"/>
                <a:gd name="T2" fmla="*/ 0 w 14"/>
                <a:gd name="T3" fmla="*/ 22 h 25"/>
                <a:gd name="T4" fmla="*/ 6 w 14"/>
                <a:gd name="T5" fmla="*/ 22 h 25"/>
                <a:gd name="T6" fmla="*/ 6 w 14"/>
                <a:gd name="T7" fmla="*/ 3 h 25"/>
                <a:gd name="T8" fmla="*/ 0 w 14"/>
                <a:gd name="T9" fmla="*/ 4 h 25"/>
                <a:gd name="T10" fmla="*/ 0 w 14"/>
                <a:gd name="T11" fmla="*/ 1 h 25"/>
                <a:gd name="T12" fmla="*/ 5 w 14"/>
                <a:gd name="T13" fmla="*/ 0 h 25"/>
                <a:gd name="T14" fmla="*/ 9 w 14"/>
                <a:gd name="T15" fmla="*/ 0 h 25"/>
                <a:gd name="T16" fmla="*/ 9 w 14"/>
                <a:gd name="T17" fmla="*/ 22 h 25"/>
                <a:gd name="T18" fmla="*/ 14 w 14"/>
                <a:gd name="T19" fmla="*/ 22 h 25"/>
                <a:gd name="T20" fmla="*/ 14 w 14"/>
                <a:gd name="T21" fmla="*/ 25 h 25"/>
                <a:gd name="T22" fmla="*/ 0 w 14"/>
                <a:gd name="T23" fmla="*/ 25 h 25"/>
                <a:gd name="T24" fmla="*/ 0 w 14"/>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5">
                  <a:moveTo>
                    <a:pt x="0" y="22"/>
                  </a:moveTo>
                  <a:lnTo>
                    <a:pt x="0" y="22"/>
                  </a:lnTo>
                  <a:lnTo>
                    <a:pt x="6" y="22"/>
                  </a:lnTo>
                  <a:lnTo>
                    <a:pt x="6" y="3"/>
                  </a:lnTo>
                  <a:lnTo>
                    <a:pt x="0" y="4"/>
                  </a:lnTo>
                  <a:lnTo>
                    <a:pt x="0" y="1"/>
                  </a:lnTo>
                  <a:lnTo>
                    <a:pt x="5" y="0"/>
                  </a:lnTo>
                  <a:lnTo>
                    <a:pt x="9" y="0"/>
                  </a:lnTo>
                  <a:lnTo>
                    <a:pt x="9" y="22"/>
                  </a:lnTo>
                  <a:lnTo>
                    <a:pt x="14" y="22"/>
                  </a:lnTo>
                  <a:lnTo>
                    <a:pt x="14" y="25"/>
                  </a:lnTo>
                  <a:lnTo>
                    <a:pt x="0" y="25"/>
                  </a:lnTo>
                  <a:lnTo>
                    <a:pt x="0"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2" name="Freeform 190"/>
            <p:cNvSpPr>
              <a:spLocks/>
            </p:cNvSpPr>
            <p:nvPr/>
          </p:nvSpPr>
          <p:spPr bwMode="auto">
            <a:xfrm>
              <a:off x="4764" y="1748"/>
              <a:ext cx="137" cy="61"/>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3" name="Freeform 191"/>
            <p:cNvSpPr>
              <a:spLocks/>
            </p:cNvSpPr>
            <p:nvPr/>
          </p:nvSpPr>
          <p:spPr bwMode="auto">
            <a:xfrm>
              <a:off x="4764" y="1748"/>
              <a:ext cx="137" cy="61"/>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4" name="Freeform 192"/>
            <p:cNvSpPr>
              <a:spLocks/>
            </p:cNvSpPr>
            <p:nvPr/>
          </p:nvSpPr>
          <p:spPr bwMode="auto">
            <a:xfrm>
              <a:off x="4780" y="1766"/>
              <a:ext cx="14" cy="17"/>
            </a:xfrm>
            <a:custGeom>
              <a:avLst/>
              <a:gdLst>
                <a:gd name="T0" fmla="*/ 20 w 20"/>
                <a:gd name="T1" fmla="*/ 2 h 25"/>
                <a:gd name="T2" fmla="*/ 20 w 20"/>
                <a:gd name="T3" fmla="*/ 2 h 25"/>
                <a:gd name="T4" fmla="*/ 20 w 20"/>
                <a:gd name="T5" fmla="*/ 6 h 25"/>
                <a:gd name="T6" fmla="*/ 16 w 20"/>
                <a:gd name="T7" fmla="*/ 3 h 25"/>
                <a:gd name="T8" fmla="*/ 12 w 20"/>
                <a:gd name="T9" fmla="*/ 3 h 25"/>
                <a:gd name="T10" fmla="*/ 5 w 20"/>
                <a:gd name="T11" fmla="*/ 5 h 25"/>
                <a:gd name="T12" fmla="*/ 3 w 20"/>
                <a:gd name="T13" fmla="*/ 13 h 25"/>
                <a:gd name="T14" fmla="*/ 5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8" y="5"/>
                    <a:pt x="17" y="4"/>
                    <a:pt x="16" y="3"/>
                  </a:cubicBezTo>
                  <a:cubicBezTo>
                    <a:pt x="15" y="3"/>
                    <a:pt x="13" y="3"/>
                    <a:pt x="12" y="3"/>
                  </a:cubicBezTo>
                  <a:cubicBezTo>
                    <a:pt x="9" y="3"/>
                    <a:pt x="7" y="3"/>
                    <a:pt x="5" y="5"/>
                  </a:cubicBezTo>
                  <a:cubicBezTo>
                    <a:pt x="4" y="7"/>
                    <a:pt x="3" y="9"/>
                    <a:pt x="3" y="13"/>
                  </a:cubicBezTo>
                  <a:cubicBezTo>
                    <a:pt x="3" y="16"/>
                    <a:pt x="4" y="18"/>
                    <a:pt x="5" y="20"/>
                  </a:cubicBezTo>
                  <a:cubicBezTo>
                    <a:pt x="7" y="22"/>
                    <a:pt x="9" y="23"/>
                    <a:pt x="12" y="23"/>
                  </a:cubicBezTo>
                  <a:cubicBezTo>
                    <a:pt x="13" y="23"/>
                    <a:pt x="15" y="22"/>
                    <a:pt x="16" y="22"/>
                  </a:cubicBezTo>
                  <a:cubicBezTo>
                    <a:pt x="17" y="21"/>
                    <a:pt x="18" y="21"/>
                    <a:pt x="20" y="20"/>
                  </a:cubicBezTo>
                  <a:lnTo>
                    <a:pt x="20" y="23"/>
                  </a:lnTo>
                  <a:cubicBezTo>
                    <a:pt x="18" y="24"/>
                    <a:pt x="17" y="24"/>
                    <a:pt x="16" y="25"/>
                  </a:cubicBezTo>
                  <a:cubicBezTo>
                    <a:pt x="15" y="25"/>
                    <a:pt x="13" y="25"/>
                    <a:pt x="12" y="25"/>
                  </a:cubicBezTo>
                  <a:cubicBezTo>
                    <a:pt x="8" y="25"/>
                    <a:pt x="5" y="24"/>
                    <a:pt x="3" y="22"/>
                  </a:cubicBezTo>
                  <a:cubicBezTo>
                    <a:pt x="1" y="20"/>
                    <a:pt x="0" y="17"/>
                    <a:pt x="0" y="13"/>
                  </a:cubicBezTo>
                  <a:cubicBezTo>
                    <a:pt x="0" y="9"/>
                    <a:pt x="1" y="6"/>
                    <a:pt x="3" y="3"/>
                  </a:cubicBezTo>
                  <a:cubicBezTo>
                    <a:pt x="5" y="1"/>
                    <a:pt x="8" y="0"/>
                    <a:pt x="12" y="0"/>
                  </a:cubicBezTo>
                  <a:cubicBezTo>
                    <a:pt x="13" y="0"/>
                    <a:pt x="15" y="0"/>
                    <a:pt x="16" y="0"/>
                  </a:cubicBezTo>
                  <a:cubicBezTo>
                    <a:pt x="17" y="1"/>
                    <a:pt x="18" y="1"/>
                    <a:pt x="20" y="2"/>
                  </a:cubicBezTo>
                  <a:lnTo>
                    <a:pt x="20"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5" name="Freeform 193"/>
            <p:cNvSpPr>
              <a:spLocks noEditPoints="1"/>
            </p:cNvSpPr>
            <p:nvPr/>
          </p:nvSpPr>
          <p:spPr bwMode="auto">
            <a:xfrm>
              <a:off x="4796" y="1766"/>
              <a:ext cx="16" cy="17"/>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7"/>
                    <a:pt x="22" y="20"/>
                    <a:pt x="20" y="22"/>
                  </a:cubicBezTo>
                  <a:cubicBezTo>
                    <a:pt x="18" y="24"/>
                    <a:pt x="15" y="25"/>
                    <a:pt x="12" y="25"/>
                  </a:cubicBezTo>
                  <a:cubicBezTo>
                    <a:pt x="8" y="25"/>
                    <a:pt x="6" y="24"/>
                    <a:pt x="3" y="22"/>
                  </a:cubicBezTo>
                  <a:cubicBezTo>
                    <a:pt x="1" y="20"/>
                    <a:pt x="0" y="17"/>
                    <a:pt x="0" y="13"/>
                  </a:cubicBezTo>
                  <a:cubicBezTo>
                    <a:pt x="0" y="9"/>
                    <a:pt x="1" y="6"/>
                    <a:pt x="3" y="3"/>
                  </a:cubicBezTo>
                  <a:cubicBezTo>
                    <a:pt x="6" y="1"/>
                    <a:pt x="8" y="0"/>
                    <a:pt x="12" y="0"/>
                  </a:cubicBez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6" name="Freeform 194"/>
            <p:cNvSpPr>
              <a:spLocks/>
            </p:cNvSpPr>
            <p:nvPr/>
          </p:nvSpPr>
          <p:spPr bwMode="auto">
            <a:xfrm>
              <a:off x="4817" y="176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7" name="Freeform 195"/>
            <p:cNvSpPr>
              <a:spLocks/>
            </p:cNvSpPr>
            <p:nvPr/>
          </p:nvSpPr>
          <p:spPr bwMode="auto">
            <a:xfrm>
              <a:off x="4834" y="1766"/>
              <a:ext cx="12" cy="17"/>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4 h 25"/>
                <a:gd name="T12" fmla="*/ 3 w 17"/>
                <a:gd name="T13" fmla="*/ 7 h 25"/>
                <a:gd name="T14" fmla="*/ 4 w 17"/>
                <a:gd name="T15" fmla="*/ 9 h 25"/>
                <a:gd name="T16" fmla="*/ 8 w 17"/>
                <a:gd name="T17" fmla="*/ 10 h 25"/>
                <a:gd name="T18" fmla="*/ 10 w 17"/>
                <a:gd name="T19" fmla="*/ 11 h 25"/>
                <a:gd name="T20" fmla="*/ 16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6 h 25"/>
                <a:gd name="T44" fmla="*/ 9 w 17"/>
                <a:gd name="T45" fmla="*/ 14 h 25"/>
                <a:gd name="T46" fmla="*/ 7 w 17"/>
                <a:gd name="T47" fmla="*/ 14 h 25"/>
                <a:gd name="T48" fmla="*/ 2 w 17"/>
                <a:gd name="T49" fmla="*/ 11 h 25"/>
                <a:gd name="T50" fmla="*/ 0 w 17"/>
                <a:gd name="T51" fmla="*/ 7 h 25"/>
                <a:gd name="T52" fmla="*/ 2 w 17"/>
                <a:gd name="T53" fmla="*/ 2 h 25"/>
                <a:gd name="T54" fmla="*/ 9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5" y="4"/>
                    <a:pt x="13" y="3"/>
                    <a:pt x="12" y="3"/>
                  </a:cubicBezTo>
                  <a:cubicBezTo>
                    <a:pt x="11" y="3"/>
                    <a:pt x="10" y="2"/>
                    <a:pt x="9" y="2"/>
                  </a:cubicBezTo>
                  <a:cubicBezTo>
                    <a:pt x="7" y="2"/>
                    <a:pt x="6" y="3"/>
                    <a:pt x="5" y="4"/>
                  </a:cubicBezTo>
                  <a:cubicBezTo>
                    <a:pt x="4" y="4"/>
                    <a:pt x="3" y="5"/>
                    <a:pt x="3" y="7"/>
                  </a:cubicBezTo>
                  <a:cubicBezTo>
                    <a:pt x="3" y="8"/>
                    <a:pt x="4" y="9"/>
                    <a:pt x="4" y="9"/>
                  </a:cubicBezTo>
                  <a:cubicBezTo>
                    <a:pt x="5" y="10"/>
                    <a:pt x="6" y="10"/>
                    <a:pt x="8" y="10"/>
                  </a:cubicBezTo>
                  <a:lnTo>
                    <a:pt x="10" y="11"/>
                  </a:lnTo>
                  <a:cubicBezTo>
                    <a:pt x="13" y="11"/>
                    <a:pt x="14" y="12"/>
                    <a:pt x="16" y="13"/>
                  </a:cubicBezTo>
                  <a:cubicBezTo>
                    <a:pt x="17" y="15"/>
                    <a:pt x="17" y="16"/>
                    <a:pt x="17" y="18"/>
                  </a:cubicBezTo>
                  <a:cubicBezTo>
                    <a:pt x="17" y="21"/>
                    <a:pt x="17" y="22"/>
                    <a:pt x="15" y="24"/>
                  </a:cubicBezTo>
                  <a:cubicBezTo>
                    <a:pt x="13" y="25"/>
                    <a:pt x="11" y="25"/>
                    <a:pt x="8" y="25"/>
                  </a:cubicBezTo>
                  <a:cubicBezTo>
                    <a:pt x="7" y="25"/>
                    <a:pt x="5" y="25"/>
                    <a:pt x="4" y="25"/>
                  </a:cubicBezTo>
                  <a:cubicBezTo>
                    <a:pt x="3" y="25"/>
                    <a:pt x="1" y="24"/>
                    <a:pt x="0" y="24"/>
                  </a:cubicBezTo>
                  <a:lnTo>
                    <a:pt x="0" y="20"/>
                  </a:lnTo>
                  <a:cubicBezTo>
                    <a:pt x="1" y="21"/>
                    <a:pt x="3" y="22"/>
                    <a:pt x="4" y="22"/>
                  </a:cubicBezTo>
                  <a:cubicBezTo>
                    <a:pt x="5" y="23"/>
                    <a:pt x="7" y="23"/>
                    <a:pt x="8" y="23"/>
                  </a:cubicBezTo>
                  <a:cubicBezTo>
                    <a:pt x="10" y="23"/>
                    <a:pt x="11" y="22"/>
                    <a:pt x="12" y="22"/>
                  </a:cubicBezTo>
                  <a:cubicBezTo>
                    <a:pt x="13" y="21"/>
                    <a:pt x="14" y="20"/>
                    <a:pt x="14" y="18"/>
                  </a:cubicBezTo>
                  <a:cubicBezTo>
                    <a:pt x="14" y="17"/>
                    <a:pt x="13" y="16"/>
                    <a:pt x="13" y="16"/>
                  </a:cubicBezTo>
                  <a:cubicBezTo>
                    <a:pt x="12" y="15"/>
                    <a:pt x="11" y="14"/>
                    <a:pt x="9" y="14"/>
                  </a:cubicBezTo>
                  <a:lnTo>
                    <a:pt x="7" y="14"/>
                  </a:lnTo>
                  <a:cubicBezTo>
                    <a:pt x="4" y="13"/>
                    <a:pt x="3" y="12"/>
                    <a:pt x="2" y="11"/>
                  </a:cubicBezTo>
                  <a:cubicBezTo>
                    <a:pt x="0" y="10"/>
                    <a:pt x="0" y="9"/>
                    <a:pt x="0" y="7"/>
                  </a:cubicBezTo>
                  <a:cubicBezTo>
                    <a:pt x="0" y="5"/>
                    <a:pt x="1" y="3"/>
                    <a:pt x="2" y="2"/>
                  </a:cubicBezTo>
                  <a:cubicBezTo>
                    <a:pt x="4" y="0"/>
                    <a:pt x="6" y="0"/>
                    <a:pt x="9" y="0"/>
                  </a:cubicBezTo>
                  <a:cubicBezTo>
                    <a:pt x="10" y="0"/>
                    <a:pt x="11" y="0"/>
                    <a:pt x="12" y="0"/>
                  </a:cubicBezTo>
                  <a:cubicBezTo>
                    <a:pt x="13" y="0"/>
                    <a:pt x="15" y="1"/>
                    <a:pt x="16" y="1"/>
                  </a:cubicBezTo>
                  <a:lnTo>
                    <a:pt x="16"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8" name="Freeform 196"/>
            <p:cNvSpPr>
              <a:spLocks/>
            </p:cNvSpPr>
            <p:nvPr/>
          </p:nvSpPr>
          <p:spPr bwMode="auto">
            <a:xfrm>
              <a:off x="4848" y="1766"/>
              <a:ext cx="14" cy="17"/>
            </a:xfrm>
            <a:custGeom>
              <a:avLst/>
              <a:gdLst>
                <a:gd name="T0" fmla="*/ 0 w 20"/>
                <a:gd name="T1" fmla="*/ 0 h 25"/>
                <a:gd name="T2" fmla="*/ 0 w 20"/>
                <a:gd name="T3" fmla="*/ 0 h 25"/>
                <a:gd name="T4" fmla="*/ 20 w 20"/>
                <a:gd name="T5" fmla="*/ 0 h 25"/>
                <a:gd name="T6" fmla="*/ 20 w 20"/>
                <a:gd name="T7" fmla="*/ 3 h 25"/>
                <a:gd name="T8" fmla="*/ 12 w 20"/>
                <a:gd name="T9" fmla="*/ 3 h 25"/>
                <a:gd name="T10" fmla="*/ 12 w 20"/>
                <a:gd name="T11" fmla="*/ 25 h 25"/>
                <a:gd name="T12" fmla="*/ 8 w 20"/>
                <a:gd name="T13" fmla="*/ 25 h 25"/>
                <a:gd name="T14" fmla="*/ 8 w 20"/>
                <a:gd name="T15" fmla="*/ 3 h 25"/>
                <a:gd name="T16" fmla="*/ 0 w 20"/>
                <a:gd name="T17" fmla="*/ 3 h 25"/>
                <a:gd name="T18" fmla="*/ 0 w 20"/>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0" y="0"/>
                  </a:moveTo>
                  <a:lnTo>
                    <a:pt x="0" y="0"/>
                  </a:lnTo>
                  <a:lnTo>
                    <a:pt x="20" y="0"/>
                  </a:lnTo>
                  <a:lnTo>
                    <a:pt x="20" y="3"/>
                  </a:lnTo>
                  <a:lnTo>
                    <a:pt x="12" y="3"/>
                  </a:lnTo>
                  <a:lnTo>
                    <a:pt x="12" y="25"/>
                  </a:lnTo>
                  <a:lnTo>
                    <a:pt x="8" y="25"/>
                  </a:lnTo>
                  <a:lnTo>
                    <a:pt x="8" y="3"/>
                  </a:lnTo>
                  <a:lnTo>
                    <a:pt x="0" y="3"/>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9" name="Freeform 197"/>
            <p:cNvSpPr>
              <a:spLocks noEditPoints="1"/>
            </p:cNvSpPr>
            <p:nvPr/>
          </p:nvSpPr>
          <p:spPr bwMode="auto">
            <a:xfrm>
              <a:off x="4864" y="1771"/>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0" name="Freeform 198"/>
            <p:cNvSpPr>
              <a:spLocks/>
            </p:cNvSpPr>
            <p:nvPr/>
          </p:nvSpPr>
          <p:spPr bwMode="auto">
            <a:xfrm>
              <a:off x="4872" y="1766"/>
              <a:ext cx="10" cy="17"/>
            </a:xfrm>
            <a:custGeom>
              <a:avLst/>
              <a:gdLst>
                <a:gd name="T0" fmla="*/ 0 w 15"/>
                <a:gd name="T1" fmla="*/ 22 h 25"/>
                <a:gd name="T2" fmla="*/ 0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0 w 15"/>
                <a:gd name="T23" fmla="*/ 25 h 25"/>
                <a:gd name="T24" fmla="*/ 0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22"/>
                  </a:moveTo>
                  <a:lnTo>
                    <a:pt x="0" y="22"/>
                  </a:lnTo>
                  <a:lnTo>
                    <a:pt x="6" y="22"/>
                  </a:lnTo>
                  <a:lnTo>
                    <a:pt x="6" y="3"/>
                  </a:lnTo>
                  <a:lnTo>
                    <a:pt x="0" y="4"/>
                  </a:lnTo>
                  <a:lnTo>
                    <a:pt x="0" y="1"/>
                  </a:lnTo>
                  <a:lnTo>
                    <a:pt x="6" y="0"/>
                  </a:lnTo>
                  <a:lnTo>
                    <a:pt x="9" y="0"/>
                  </a:lnTo>
                  <a:lnTo>
                    <a:pt x="9" y="22"/>
                  </a:lnTo>
                  <a:lnTo>
                    <a:pt x="15" y="22"/>
                  </a:lnTo>
                  <a:lnTo>
                    <a:pt x="15" y="25"/>
                  </a:lnTo>
                  <a:lnTo>
                    <a:pt x="0" y="25"/>
                  </a:lnTo>
                  <a:lnTo>
                    <a:pt x="0" y="22"/>
                  </a:lnTo>
                  <a:close/>
                </a:path>
              </a:pathLst>
            </a:custGeom>
            <a:solidFill>
              <a:srgbClr val="3A4D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1" name="Freeform 199"/>
            <p:cNvSpPr>
              <a:spLocks/>
            </p:cNvSpPr>
            <p:nvPr/>
          </p:nvSpPr>
          <p:spPr bwMode="auto">
            <a:xfrm>
              <a:off x="4198" y="1501"/>
              <a:ext cx="171" cy="61"/>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solidFill>
              <a:srgbClr val="FF55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2" name="Freeform 200"/>
            <p:cNvSpPr>
              <a:spLocks/>
            </p:cNvSpPr>
            <p:nvPr/>
          </p:nvSpPr>
          <p:spPr bwMode="auto">
            <a:xfrm>
              <a:off x="4198" y="1501"/>
              <a:ext cx="171" cy="61"/>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3" name="Freeform 201"/>
            <p:cNvSpPr>
              <a:spLocks/>
            </p:cNvSpPr>
            <p:nvPr/>
          </p:nvSpPr>
          <p:spPr bwMode="auto">
            <a:xfrm>
              <a:off x="4214"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 name="Freeform 202"/>
            <p:cNvSpPr>
              <a:spLocks noEditPoints="1"/>
            </p:cNvSpPr>
            <p:nvPr/>
          </p:nvSpPr>
          <p:spPr bwMode="auto">
            <a:xfrm>
              <a:off x="4222" y="1519"/>
              <a:ext cx="14"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1" y="0"/>
                    <a:pt x="15" y="1"/>
                    <a:pt x="17" y="3"/>
                  </a:cubicBezTo>
                  <a:cubicBezTo>
                    <a:pt x="19" y="5"/>
                    <a:pt x="21" y="8"/>
                    <a:pt x="21" y="13"/>
                  </a:cubicBezTo>
                  <a:cubicBezTo>
                    <a:pt x="21" y="17"/>
                    <a:pt x="19" y="20"/>
                    <a:pt x="17" y="22"/>
                  </a:cubicBezTo>
                  <a:cubicBezTo>
                    <a:pt x="15" y="24"/>
                    <a:pt x="11" y="25"/>
                    <a:pt x="7" y="25"/>
                  </a:cubicBez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 name="Freeform 203"/>
            <p:cNvSpPr>
              <a:spLocks/>
            </p:cNvSpPr>
            <p:nvPr/>
          </p:nvSpPr>
          <p:spPr bwMode="auto">
            <a:xfrm>
              <a:off x="4240" y="1519"/>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 name="Freeform 204"/>
            <p:cNvSpPr>
              <a:spLocks/>
            </p:cNvSpPr>
            <p:nvPr/>
          </p:nvSpPr>
          <p:spPr bwMode="auto">
            <a:xfrm>
              <a:off x="4256" y="1519"/>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406"/>
          <p:cNvGrpSpPr>
            <a:grpSpLocks/>
          </p:cNvGrpSpPr>
          <p:nvPr/>
        </p:nvGrpSpPr>
        <p:grpSpPr bwMode="auto">
          <a:xfrm>
            <a:off x="390525" y="1663700"/>
            <a:ext cx="6991350" cy="1665288"/>
            <a:chOff x="198" y="760"/>
            <a:chExt cx="4404" cy="1049"/>
          </a:xfrm>
        </p:grpSpPr>
        <p:sp>
          <p:nvSpPr>
            <p:cNvPr id="1657" name="Freeform 206"/>
            <p:cNvSpPr>
              <a:spLocks/>
            </p:cNvSpPr>
            <p:nvPr/>
          </p:nvSpPr>
          <p:spPr bwMode="auto">
            <a:xfrm>
              <a:off x="4271" y="1519"/>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Freeform 207"/>
            <p:cNvSpPr>
              <a:spLocks noEditPoints="1"/>
            </p:cNvSpPr>
            <p:nvPr/>
          </p:nvSpPr>
          <p:spPr bwMode="auto">
            <a:xfrm>
              <a:off x="4287" y="1524"/>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208"/>
            <p:cNvSpPr>
              <a:spLocks/>
            </p:cNvSpPr>
            <p:nvPr/>
          </p:nvSpPr>
          <p:spPr bwMode="auto">
            <a:xfrm>
              <a:off x="4294" y="1520"/>
              <a:ext cx="8" cy="17"/>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0" name="Freeform 209"/>
            <p:cNvSpPr>
              <a:spLocks noEditPoints="1"/>
            </p:cNvSpPr>
            <p:nvPr/>
          </p:nvSpPr>
          <p:spPr bwMode="auto">
            <a:xfrm>
              <a:off x="4305" y="1523"/>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2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4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4" y="13"/>
                    <a:pt x="4" y="14"/>
                    <a:pt x="5" y="15"/>
                  </a:cubicBezTo>
                  <a:cubicBezTo>
                    <a:pt x="6" y="16"/>
                    <a:pt x="8" y="17"/>
                    <a:pt x="10" y="17"/>
                  </a:cubicBezTo>
                  <a:cubicBezTo>
                    <a:pt x="11" y="17"/>
                    <a:pt x="12" y="17"/>
                    <a:pt x="13" y="17"/>
                  </a:cubicBezTo>
                  <a:cubicBezTo>
                    <a:pt x="15" y="16"/>
                    <a:pt x="16" y="16"/>
                    <a:pt x="17" y="15"/>
                  </a:cubicBezTo>
                  <a:lnTo>
                    <a:pt x="17" y="18"/>
                  </a:lnTo>
                  <a:cubicBezTo>
                    <a:pt x="16" y="19"/>
                    <a:pt x="15" y="19"/>
                    <a:pt x="13" y="19"/>
                  </a:cubicBezTo>
                  <a:cubicBezTo>
                    <a:pt x="12" y="19"/>
                    <a:pt x="11" y="20"/>
                    <a:pt x="10" y="20"/>
                  </a:cubicBezTo>
                  <a:cubicBezTo>
                    <a:pt x="7" y="20"/>
                    <a:pt x="5" y="19"/>
                    <a:pt x="3" y="17"/>
                  </a:cubicBezTo>
                  <a:cubicBezTo>
                    <a:pt x="1" y="15"/>
                    <a:pt x="0" y="13"/>
                    <a:pt x="0" y="10"/>
                  </a:cubicBezTo>
                  <a:cubicBezTo>
                    <a:pt x="0" y="7"/>
                    <a:pt x="1" y="4"/>
                    <a:pt x="3" y="3"/>
                  </a:cubicBezTo>
                  <a:cubicBezTo>
                    <a:pt x="4" y="1"/>
                    <a:pt x="7" y="0"/>
                    <a:pt x="9" y="0"/>
                  </a:cubicBezTo>
                  <a:cubicBezTo>
                    <a:pt x="12" y="0"/>
                    <a:pt x="14" y="1"/>
                    <a:pt x="15" y="2"/>
                  </a:cubicBezTo>
                  <a:cubicBezTo>
                    <a:pt x="17" y="4"/>
                    <a:pt x="17" y="6"/>
                    <a:pt x="17" y="9"/>
                  </a:cubicBezTo>
                  <a:lnTo>
                    <a:pt x="17" y="9"/>
                  </a:lnTo>
                  <a:close/>
                  <a:moveTo>
                    <a:pt x="14" y="8"/>
                  </a:moveTo>
                  <a:lnTo>
                    <a:pt x="14" y="8"/>
                  </a:lnTo>
                  <a:cubicBezTo>
                    <a:pt x="14" y="6"/>
                    <a:pt x="14" y="5"/>
                    <a:pt x="13" y="4"/>
                  </a:cubicBezTo>
                  <a:cubicBezTo>
                    <a:pt x="12" y="3"/>
                    <a:pt x="11" y="3"/>
                    <a:pt x="9" y="3"/>
                  </a:cubicBezTo>
                  <a:cubicBezTo>
                    <a:pt x="8" y="3"/>
                    <a:pt x="6" y="3"/>
                    <a:pt x="5" y="4"/>
                  </a:cubicBezTo>
                  <a:cubicBezTo>
                    <a:pt x="4" y="5"/>
                    <a:pt x="4" y="6"/>
                    <a:pt x="4"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1" name="Freeform 210"/>
            <p:cNvSpPr>
              <a:spLocks/>
            </p:cNvSpPr>
            <p:nvPr/>
          </p:nvSpPr>
          <p:spPr bwMode="auto">
            <a:xfrm>
              <a:off x="4320" y="1523"/>
              <a:ext cx="19" cy="14"/>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9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9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3"/>
                    <a:pt x="27" y="5"/>
                    <a:pt x="27" y="8"/>
                  </a:cubicBezTo>
                  <a:lnTo>
                    <a:pt x="27" y="19"/>
                  </a:lnTo>
                  <a:lnTo>
                    <a:pt x="24" y="19"/>
                  </a:lnTo>
                  <a:lnTo>
                    <a:pt x="24" y="8"/>
                  </a:lnTo>
                  <a:cubicBezTo>
                    <a:pt x="24" y="6"/>
                    <a:pt x="23" y="5"/>
                    <a:pt x="23" y="4"/>
                  </a:cubicBezTo>
                  <a:cubicBezTo>
                    <a:pt x="22" y="3"/>
                    <a:pt x="21" y="3"/>
                    <a:pt x="20" y="3"/>
                  </a:cubicBezTo>
                  <a:cubicBezTo>
                    <a:pt x="18" y="3"/>
                    <a:pt x="17" y="3"/>
                    <a:pt x="16" y="4"/>
                  </a:cubicBezTo>
                  <a:cubicBezTo>
                    <a:pt x="15" y="5"/>
                    <a:pt x="15" y="7"/>
                    <a:pt x="15" y="9"/>
                  </a:cubicBezTo>
                  <a:lnTo>
                    <a:pt x="15" y="19"/>
                  </a:lnTo>
                  <a:lnTo>
                    <a:pt x="12" y="19"/>
                  </a:lnTo>
                  <a:lnTo>
                    <a:pt x="12" y="8"/>
                  </a:lnTo>
                  <a:cubicBezTo>
                    <a:pt x="12" y="6"/>
                    <a:pt x="11"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0" y="0"/>
                    <a:pt x="11" y="0"/>
                    <a:pt x="12" y="1"/>
                  </a:cubicBezTo>
                  <a:cubicBezTo>
                    <a:pt x="13" y="2"/>
                    <a:pt x="14" y="3"/>
                    <a:pt x="14" y="4"/>
                  </a:cubicBezTo>
                  <a:lnTo>
                    <a:pt x="14"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2" name="Freeform 211"/>
            <p:cNvSpPr>
              <a:spLocks noEditPoints="1"/>
            </p:cNvSpPr>
            <p:nvPr/>
          </p:nvSpPr>
          <p:spPr bwMode="auto">
            <a:xfrm>
              <a:off x="4342" y="1523"/>
              <a:ext cx="11" cy="18"/>
            </a:xfrm>
            <a:custGeom>
              <a:avLst/>
              <a:gdLst>
                <a:gd name="T0" fmla="*/ 3 w 16"/>
                <a:gd name="T1" fmla="*/ 16 h 26"/>
                <a:gd name="T2" fmla="*/ 3 w 16"/>
                <a:gd name="T3" fmla="*/ 16 h 26"/>
                <a:gd name="T4" fmla="*/ 3 w 16"/>
                <a:gd name="T5" fmla="*/ 26 h 26"/>
                <a:gd name="T6" fmla="*/ 0 w 16"/>
                <a:gd name="T7" fmla="*/ 26 h 26"/>
                <a:gd name="T8" fmla="*/ 0 w 16"/>
                <a:gd name="T9" fmla="*/ 0 h 26"/>
                <a:gd name="T10" fmla="*/ 3 w 16"/>
                <a:gd name="T11" fmla="*/ 0 h 26"/>
                <a:gd name="T12" fmla="*/ 3 w 16"/>
                <a:gd name="T13" fmla="*/ 3 h 26"/>
                <a:gd name="T14" fmla="*/ 5 w 16"/>
                <a:gd name="T15" fmla="*/ 1 h 26"/>
                <a:gd name="T16" fmla="*/ 9 w 16"/>
                <a:gd name="T17" fmla="*/ 0 h 26"/>
                <a:gd name="T18" fmla="*/ 14 w 16"/>
                <a:gd name="T19" fmla="*/ 3 h 26"/>
                <a:gd name="T20" fmla="*/ 16 w 16"/>
                <a:gd name="T21" fmla="*/ 10 h 26"/>
                <a:gd name="T22" fmla="*/ 14 w 16"/>
                <a:gd name="T23" fmla="*/ 17 h 26"/>
                <a:gd name="T24" fmla="*/ 9 w 16"/>
                <a:gd name="T25" fmla="*/ 20 h 26"/>
                <a:gd name="T26" fmla="*/ 5 w 16"/>
                <a:gd name="T27" fmla="*/ 19 h 26"/>
                <a:gd name="T28" fmla="*/ 3 w 16"/>
                <a:gd name="T29" fmla="*/ 16 h 26"/>
                <a:gd name="T30" fmla="*/ 3 w 16"/>
                <a:gd name="T31" fmla="*/ 16 h 26"/>
                <a:gd name="T32" fmla="*/ 13 w 16"/>
                <a:gd name="T33" fmla="*/ 10 h 26"/>
                <a:gd name="T34" fmla="*/ 13 w 16"/>
                <a:gd name="T35" fmla="*/ 10 h 26"/>
                <a:gd name="T36" fmla="*/ 12 w 16"/>
                <a:gd name="T37" fmla="*/ 5 h 26"/>
                <a:gd name="T38" fmla="*/ 8 w 16"/>
                <a:gd name="T39" fmla="*/ 3 h 26"/>
                <a:gd name="T40" fmla="*/ 4 w 16"/>
                <a:gd name="T41" fmla="*/ 5 h 26"/>
                <a:gd name="T42" fmla="*/ 3 w 16"/>
                <a:gd name="T43" fmla="*/ 10 h 26"/>
                <a:gd name="T44" fmla="*/ 4 w 16"/>
                <a:gd name="T45" fmla="*/ 15 h 26"/>
                <a:gd name="T46" fmla="*/ 8 w 16"/>
                <a:gd name="T47" fmla="*/ 17 h 26"/>
                <a:gd name="T48" fmla="*/ 12 w 16"/>
                <a:gd name="T49" fmla="*/ 15 h 26"/>
                <a:gd name="T50" fmla="*/ 13 w 16"/>
                <a:gd name="T51" fmla="*/ 10 h 26"/>
                <a:gd name="T52" fmla="*/ 13 w 16"/>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3" y="16"/>
                  </a:moveTo>
                  <a:lnTo>
                    <a:pt x="3" y="16"/>
                  </a:lnTo>
                  <a:lnTo>
                    <a:pt x="3" y="26"/>
                  </a:lnTo>
                  <a:lnTo>
                    <a:pt x="0" y="26"/>
                  </a:lnTo>
                  <a:lnTo>
                    <a:pt x="0" y="0"/>
                  </a:lnTo>
                  <a:lnTo>
                    <a:pt x="3" y="0"/>
                  </a:lnTo>
                  <a:lnTo>
                    <a:pt x="3" y="3"/>
                  </a:lnTo>
                  <a:cubicBezTo>
                    <a:pt x="3" y="2"/>
                    <a:pt x="4" y="1"/>
                    <a:pt x="5" y="1"/>
                  </a:cubicBezTo>
                  <a:cubicBezTo>
                    <a:pt x="6" y="0"/>
                    <a:pt x="7" y="0"/>
                    <a:pt x="9" y="0"/>
                  </a:cubicBezTo>
                  <a:cubicBezTo>
                    <a:pt x="11" y="0"/>
                    <a:pt x="13" y="1"/>
                    <a:pt x="14" y="3"/>
                  </a:cubicBezTo>
                  <a:cubicBezTo>
                    <a:pt x="16" y="5"/>
                    <a:pt x="16" y="7"/>
                    <a:pt x="16" y="10"/>
                  </a:cubicBezTo>
                  <a:cubicBezTo>
                    <a:pt x="16" y="13"/>
                    <a:pt x="16" y="15"/>
                    <a:pt x="14" y="17"/>
                  </a:cubicBezTo>
                  <a:cubicBezTo>
                    <a:pt x="13" y="19"/>
                    <a:pt x="11" y="20"/>
                    <a:pt x="9" y="20"/>
                  </a:cubicBezTo>
                  <a:cubicBezTo>
                    <a:pt x="7" y="20"/>
                    <a:pt x="6" y="19"/>
                    <a:pt x="5" y="19"/>
                  </a:cubicBezTo>
                  <a:cubicBezTo>
                    <a:pt x="4" y="18"/>
                    <a:pt x="3" y="17"/>
                    <a:pt x="3" y="16"/>
                  </a:cubicBezTo>
                  <a:lnTo>
                    <a:pt x="3" y="16"/>
                  </a:lnTo>
                  <a:close/>
                  <a:moveTo>
                    <a:pt x="13" y="10"/>
                  </a:moveTo>
                  <a:lnTo>
                    <a:pt x="13" y="10"/>
                  </a:lnTo>
                  <a:cubicBezTo>
                    <a:pt x="13" y="8"/>
                    <a:pt x="13" y="6"/>
                    <a:pt x="12" y="5"/>
                  </a:cubicBezTo>
                  <a:cubicBezTo>
                    <a:pt x="11" y="3"/>
                    <a:pt x="10" y="3"/>
                    <a:pt x="8" y="3"/>
                  </a:cubicBezTo>
                  <a:cubicBezTo>
                    <a:pt x="6" y="3"/>
                    <a:pt x="5" y="3"/>
                    <a:pt x="4" y="5"/>
                  </a:cubicBezTo>
                  <a:cubicBezTo>
                    <a:pt x="3" y="6"/>
                    <a:pt x="3" y="8"/>
                    <a:pt x="3" y="10"/>
                  </a:cubicBezTo>
                  <a:cubicBezTo>
                    <a:pt x="3" y="12"/>
                    <a:pt x="3" y="14"/>
                    <a:pt x="4" y="15"/>
                  </a:cubicBezTo>
                  <a:cubicBezTo>
                    <a:pt x="5" y="16"/>
                    <a:pt x="6" y="17"/>
                    <a:pt x="8" y="17"/>
                  </a:cubicBezTo>
                  <a:cubicBezTo>
                    <a:pt x="10" y="17"/>
                    <a:pt x="11" y="16"/>
                    <a:pt x="12" y="15"/>
                  </a:cubicBezTo>
                  <a:cubicBezTo>
                    <a:pt x="13" y="14"/>
                    <a:pt x="13" y="12"/>
                    <a:pt x="13" y="10"/>
                  </a:cubicBezTo>
                  <a:lnTo>
                    <a:pt x="13"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3" name="Freeform 212"/>
            <p:cNvSpPr>
              <a:spLocks/>
            </p:cNvSpPr>
            <p:nvPr/>
          </p:nvSpPr>
          <p:spPr bwMode="auto">
            <a:xfrm>
              <a:off x="1307" y="1130"/>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4" name="Freeform 213"/>
            <p:cNvSpPr>
              <a:spLocks/>
            </p:cNvSpPr>
            <p:nvPr/>
          </p:nvSpPr>
          <p:spPr bwMode="auto">
            <a:xfrm>
              <a:off x="1307" y="1130"/>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5" name="Freeform 214"/>
            <p:cNvSpPr>
              <a:spLocks/>
            </p:cNvSpPr>
            <p:nvPr/>
          </p:nvSpPr>
          <p:spPr bwMode="auto">
            <a:xfrm>
              <a:off x="1326" y="1153"/>
              <a:ext cx="11"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3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2" y="5"/>
                    <a:pt x="12" y="4"/>
                  </a:cubicBezTo>
                  <a:cubicBezTo>
                    <a:pt x="11" y="3"/>
                    <a:pt x="10" y="3"/>
                    <a:pt x="9" y="3"/>
                  </a:cubicBezTo>
                  <a:cubicBezTo>
                    <a:pt x="7" y="3"/>
                    <a:pt x="6" y="3"/>
                    <a:pt x="5" y="4"/>
                  </a:cubicBezTo>
                  <a:cubicBezTo>
                    <a:pt x="4" y="5"/>
                    <a:pt x="3" y="7"/>
                    <a:pt x="3" y="9"/>
                  </a:cubicBezTo>
                  <a:lnTo>
                    <a:pt x="3" y="19"/>
                  </a:lnTo>
                  <a:lnTo>
                    <a:pt x="0" y="19"/>
                  </a:lnTo>
                  <a:lnTo>
                    <a:pt x="0" y="1"/>
                  </a:lnTo>
                  <a:lnTo>
                    <a:pt x="3" y="1"/>
                  </a:lnTo>
                  <a:lnTo>
                    <a:pt x="3" y="3"/>
                  </a:lnTo>
                  <a:cubicBezTo>
                    <a:pt x="4" y="2"/>
                    <a:pt x="5" y="2"/>
                    <a:pt x="6" y="1"/>
                  </a:cubicBezTo>
                  <a:cubicBezTo>
                    <a:pt x="7" y="0"/>
                    <a:pt x="8" y="0"/>
                    <a:pt x="9" y="0"/>
                  </a:cubicBezTo>
                  <a:cubicBezTo>
                    <a:pt x="12" y="0"/>
                    <a:pt x="13" y="1"/>
                    <a:pt x="14" y="2"/>
                  </a:cubicBezTo>
                  <a:cubicBezTo>
                    <a:pt x="15" y="3"/>
                    <a:pt x="16" y="5"/>
                    <a:pt x="16" y="8"/>
                  </a:cubicBezTo>
                  <a:lnTo>
                    <a:pt x="16"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6" name="Freeform 215"/>
            <p:cNvSpPr>
              <a:spLocks noEditPoints="1"/>
            </p:cNvSpPr>
            <p:nvPr/>
          </p:nvSpPr>
          <p:spPr bwMode="auto">
            <a:xfrm>
              <a:off x="1340" y="1153"/>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2 w 17"/>
                <a:gd name="T13" fmla="*/ 15 h 20"/>
                <a:gd name="T14" fmla="*/ 14 w 17"/>
                <a:gd name="T15" fmla="*/ 10 h 20"/>
                <a:gd name="T16" fmla="*/ 12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1" y="16"/>
                    <a:pt x="12" y="15"/>
                  </a:cubicBezTo>
                  <a:cubicBezTo>
                    <a:pt x="13" y="14"/>
                    <a:pt x="14" y="12"/>
                    <a:pt x="14" y="10"/>
                  </a:cubicBezTo>
                  <a:cubicBezTo>
                    <a:pt x="14" y="8"/>
                    <a:pt x="13" y="6"/>
                    <a:pt x="12" y="5"/>
                  </a:cubicBezTo>
                  <a:cubicBezTo>
                    <a:pt x="11" y="3"/>
                    <a:pt x="10" y="3"/>
                    <a:pt x="9" y="3"/>
                  </a:cubicBezTo>
                  <a:lnTo>
                    <a:pt x="9" y="3"/>
                  </a:lnTo>
                  <a:close/>
                  <a:moveTo>
                    <a:pt x="9" y="0"/>
                  </a:moveTo>
                  <a:lnTo>
                    <a:pt x="9" y="0"/>
                  </a:lnTo>
                  <a:cubicBezTo>
                    <a:pt x="11" y="0"/>
                    <a:pt x="13" y="1"/>
                    <a:pt x="15" y="3"/>
                  </a:cubicBezTo>
                  <a:cubicBezTo>
                    <a:pt x="16" y="4"/>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4"/>
                    <a:pt x="2" y="3"/>
                  </a:cubicBezTo>
                  <a:cubicBezTo>
                    <a:pt x="4" y="1"/>
                    <a:pt x="6" y="0"/>
                    <a:pt x="9" y="0"/>
                  </a:cubicBez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7" name="Freeform 216"/>
            <p:cNvSpPr>
              <a:spLocks/>
            </p:cNvSpPr>
            <p:nvPr/>
          </p:nvSpPr>
          <p:spPr bwMode="auto">
            <a:xfrm>
              <a:off x="1355" y="1153"/>
              <a:ext cx="11"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3 h 19"/>
                <a:gd name="T28" fmla="*/ 6 w 16"/>
                <a:gd name="T29" fmla="*/ 1 h 19"/>
                <a:gd name="T30" fmla="*/ 10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3" y="5"/>
                    <a:pt x="12" y="4"/>
                  </a:cubicBezTo>
                  <a:cubicBezTo>
                    <a:pt x="11" y="3"/>
                    <a:pt x="10" y="3"/>
                    <a:pt x="9" y="3"/>
                  </a:cubicBezTo>
                  <a:cubicBezTo>
                    <a:pt x="7" y="3"/>
                    <a:pt x="6" y="3"/>
                    <a:pt x="5" y="4"/>
                  </a:cubicBezTo>
                  <a:cubicBezTo>
                    <a:pt x="4" y="5"/>
                    <a:pt x="3" y="7"/>
                    <a:pt x="3" y="9"/>
                  </a:cubicBezTo>
                  <a:lnTo>
                    <a:pt x="3" y="19"/>
                  </a:lnTo>
                  <a:lnTo>
                    <a:pt x="0" y="19"/>
                  </a:lnTo>
                  <a:lnTo>
                    <a:pt x="0" y="1"/>
                  </a:lnTo>
                  <a:lnTo>
                    <a:pt x="3" y="1"/>
                  </a:lnTo>
                  <a:lnTo>
                    <a:pt x="3" y="3"/>
                  </a:lnTo>
                  <a:cubicBezTo>
                    <a:pt x="4" y="2"/>
                    <a:pt x="5" y="2"/>
                    <a:pt x="6" y="1"/>
                  </a:cubicBezTo>
                  <a:cubicBezTo>
                    <a:pt x="7" y="0"/>
                    <a:pt x="8" y="0"/>
                    <a:pt x="10" y="0"/>
                  </a:cubicBezTo>
                  <a:cubicBezTo>
                    <a:pt x="12" y="0"/>
                    <a:pt x="13" y="1"/>
                    <a:pt x="14" y="2"/>
                  </a:cubicBezTo>
                  <a:cubicBezTo>
                    <a:pt x="15" y="3"/>
                    <a:pt x="16" y="5"/>
                    <a:pt x="16" y="8"/>
                  </a:cubicBezTo>
                  <a:lnTo>
                    <a:pt x="16"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8" name="Freeform 217"/>
            <p:cNvSpPr>
              <a:spLocks noEditPoints="1"/>
            </p:cNvSpPr>
            <p:nvPr/>
          </p:nvSpPr>
          <p:spPr bwMode="auto">
            <a:xfrm>
              <a:off x="1370" y="1153"/>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7"/>
                    <a:pt x="8" y="17"/>
                    <a:pt x="10" y="17"/>
                  </a:cubicBezTo>
                  <a:cubicBezTo>
                    <a:pt x="11" y="17"/>
                    <a:pt x="12" y="17"/>
                    <a:pt x="13" y="17"/>
                  </a:cubicBezTo>
                  <a:cubicBezTo>
                    <a:pt x="15" y="16"/>
                    <a:pt x="16" y="16"/>
                    <a:pt x="17" y="15"/>
                  </a:cubicBezTo>
                  <a:lnTo>
                    <a:pt x="17" y="18"/>
                  </a:lnTo>
                  <a:cubicBezTo>
                    <a:pt x="16" y="19"/>
                    <a:pt x="14" y="19"/>
                    <a:pt x="13" y="19"/>
                  </a:cubicBezTo>
                  <a:cubicBezTo>
                    <a:pt x="12" y="20"/>
                    <a:pt x="11" y="20"/>
                    <a:pt x="10" y="20"/>
                  </a:cubicBezTo>
                  <a:cubicBezTo>
                    <a:pt x="7" y="20"/>
                    <a:pt x="5" y="19"/>
                    <a:pt x="3" y="17"/>
                  </a:cubicBezTo>
                  <a:cubicBezTo>
                    <a:pt x="1" y="15"/>
                    <a:pt x="0" y="13"/>
                    <a:pt x="0" y="10"/>
                  </a:cubicBezTo>
                  <a:cubicBezTo>
                    <a:pt x="0" y="7"/>
                    <a:pt x="1" y="5"/>
                    <a:pt x="3" y="3"/>
                  </a:cubicBezTo>
                  <a:cubicBezTo>
                    <a:pt x="4" y="1"/>
                    <a:pt x="7" y="0"/>
                    <a:pt x="9" y="0"/>
                  </a:cubicBezTo>
                  <a:cubicBezTo>
                    <a:pt x="12" y="0"/>
                    <a:pt x="14" y="1"/>
                    <a:pt x="15" y="3"/>
                  </a:cubicBezTo>
                  <a:cubicBezTo>
                    <a:pt x="17" y="4"/>
                    <a:pt x="17" y="6"/>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6"/>
                    <a:pt x="3" y="8"/>
                  </a:cubicBezTo>
                  <a:lnTo>
                    <a:pt x="14"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9" name="Freeform 218"/>
            <p:cNvSpPr>
              <a:spLocks/>
            </p:cNvSpPr>
            <p:nvPr/>
          </p:nvSpPr>
          <p:spPr bwMode="auto">
            <a:xfrm>
              <a:off x="1605" y="1377"/>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0" name="Freeform 219"/>
            <p:cNvSpPr>
              <a:spLocks/>
            </p:cNvSpPr>
            <p:nvPr/>
          </p:nvSpPr>
          <p:spPr bwMode="auto">
            <a:xfrm>
              <a:off x="1605" y="1377"/>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1" name="Freeform 220"/>
            <p:cNvSpPr>
              <a:spLocks/>
            </p:cNvSpPr>
            <p:nvPr/>
          </p:nvSpPr>
          <p:spPr bwMode="auto">
            <a:xfrm>
              <a:off x="1624" y="1400"/>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3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1" y="0"/>
                    <a:pt x="12" y="1"/>
                    <a:pt x="13" y="2"/>
                  </a:cubicBezTo>
                  <a:cubicBezTo>
                    <a:pt x="15" y="3"/>
                    <a:pt x="15" y="5"/>
                    <a:pt x="15" y="8"/>
                  </a:cubicBezTo>
                  <a:lnTo>
                    <a:pt x="15"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2" name="Freeform 221"/>
            <p:cNvSpPr>
              <a:spLocks noEditPoints="1"/>
            </p:cNvSpPr>
            <p:nvPr/>
          </p:nvSpPr>
          <p:spPr bwMode="auto">
            <a:xfrm>
              <a:off x="1638" y="1400"/>
              <a:ext cx="12" cy="14"/>
            </a:xfrm>
            <a:custGeom>
              <a:avLst/>
              <a:gdLst>
                <a:gd name="T0" fmla="*/ 9 w 17"/>
                <a:gd name="T1" fmla="*/ 3 h 20"/>
                <a:gd name="T2" fmla="*/ 9 w 17"/>
                <a:gd name="T3" fmla="*/ 3 h 20"/>
                <a:gd name="T4" fmla="*/ 5 w 17"/>
                <a:gd name="T5" fmla="*/ 5 h 20"/>
                <a:gd name="T6" fmla="*/ 4 w 17"/>
                <a:gd name="T7" fmla="*/ 10 h 20"/>
                <a:gd name="T8" fmla="*/ 5 w 17"/>
                <a:gd name="T9" fmla="*/ 15 h 20"/>
                <a:gd name="T10" fmla="*/ 9 w 17"/>
                <a:gd name="T11" fmla="*/ 17 h 20"/>
                <a:gd name="T12" fmla="*/ 13 w 17"/>
                <a:gd name="T13" fmla="*/ 15 h 20"/>
                <a:gd name="T14" fmla="*/ 14 w 17"/>
                <a:gd name="T15" fmla="*/ 10 h 20"/>
                <a:gd name="T16" fmla="*/ 13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3 w 17"/>
                <a:gd name="T35" fmla="*/ 17 h 20"/>
                <a:gd name="T36" fmla="*/ 0 w 17"/>
                <a:gd name="T37" fmla="*/ 10 h 20"/>
                <a:gd name="T38" fmla="*/ 3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4" y="8"/>
                    <a:pt x="4" y="10"/>
                  </a:cubicBezTo>
                  <a:cubicBezTo>
                    <a:pt x="4" y="12"/>
                    <a:pt x="4" y="14"/>
                    <a:pt x="5" y="15"/>
                  </a:cubicBezTo>
                  <a:cubicBezTo>
                    <a:pt x="6" y="16"/>
                    <a:pt x="7" y="17"/>
                    <a:pt x="9" y="17"/>
                  </a:cubicBezTo>
                  <a:cubicBezTo>
                    <a:pt x="10" y="17"/>
                    <a:pt x="12" y="16"/>
                    <a:pt x="13" y="15"/>
                  </a:cubicBezTo>
                  <a:cubicBezTo>
                    <a:pt x="14" y="14"/>
                    <a:pt x="14" y="12"/>
                    <a:pt x="14" y="10"/>
                  </a:cubicBezTo>
                  <a:cubicBezTo>
                    <a:pt x="14" y="8"/>
                    <a:pt x="14" y="6"/>
                    <a:pt x="13" y="5"/>
                  </a:cubicBezTo>
                  <a:cubicBezTo>
                    <a:pt x="12" y="3"/>
                    <a:pt x="10" y="3"/>
                    <a:pt x="9" y="3"/>
                  </a:cubicBezTo>
                  <a:lnTo>
                    <a:pt x="9" y="3"/>
                  </a:lnTo>
                  <a:close/>
                  <a:moveTo>
                    <a:pt x="9" y="0"/>
                  </a:moveTo>
                  <a:lnTo>
                    <a:pt x="9" y="0"/>
                  </a:lnTo>
                  <a:cubicBezTo>
                    <a:pt x="12" y="0"/>
                    <a:pt x="14" y="1"/>
                    <a:pt x="15" y="3"/>
                  </a:cubicBezTo>
                  <a:cubicBezTo>
                    <a:pt x="17" y="4"/>
                    <a:pt x="17" y="7"/>
                    <a:pt x="17" y="10"/>
                  </a:cubicBezTo>
                  <a:cubicBezTo>
                    <a:pt x="17" y="13"/>
                    <a:pt x="17" y="15"/>
                    <a:pt x="15" y="17"/>
                  </a:cubicBezTo>
                  <a:cubicBezTo>
                    <a:pt x="14" y="19"/>
                    <a:pt x="12" y="20"/>
                    <a:pt x="9" y="20"/>
                  </a:cubicBezTo>
                  <a:cubicBezTo>
                    <a:pt x="6" y="20"/>
                    <a:pt x="4" y="19"/>
                    <a:pt x="3" y="17"/>
                  </a:cubicBezTo>
                  <a:cubicBezTo>
                    <a:pt x="1" y="15"/>
                    <a:pt x="0" y="13"/>
                    <a:pt x="0" y="10"/>
                  </a:cubicBezTo>
                  <a:cubicBezTo>
                    <a:pt x="0" y="7"/>
                    <a:pt x="1" y="4"/>
                    <a:pt x="3" y="3"/>
                  </a:cubicBezTo>
                  <a:cubicBezTo>
                    <a:pt x="4" y="1"/>
                    <a:pt x="6" y="0"/>
                    <a:pt x="9" y="0"/>
                  </a:cubicBez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3" name="Freeform 222"/>
            <p:cNvSpPr>
              <a:spLocks/>
            </p:cNvSpPr>
            <p:nvPr/>
          </p:nvSpPr>
          <p:spPr bwMode="auto">
            <a:xfrm>
              <a:off x="1653" y="1400"/>
              <a:ext cx="11"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1" y="0"/>
                    <a:pt x="13" y="1"/>
                    <a:pt x="14" y="2"/>
                  </a:cubicBezTo>
                  <a:cubicBezTo>
                    <a:pt x="15" y="3"/>
                    <a:pt x="15" y="5"/>
                    <a:pt x="15" y="8"/>
                  </a:cubicBezTo>
                  <a:lnTo>
                    <a:pt x="15"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4" name="Freeform 223"/>
            <p:cNvSpPr>
              <a:spLocks noEditPoints="1"/>
            </p:cNvSpPr>
            <p:nvPr/>
          </p:nvSpPr>
          <p:spPr bwMode="auto">
            <a:xfrm>
              <a:off x="1667" y="1400"/>
              <a:ext cx="13" cy="14"/>
            </a:xfrm>
            <a:custGeom>
              <a:avLst/>
              <a:gdLst>
                <a:gd name="T0" fmla="*/ 18 w 18"/>
                <a:gd name="T1" fmla="*/ 9 h 20"/>
                <a:gd name="T2" fmla="*/ 18 w 18"/>
                <a:gd name="T3" fmla="*/ 9 h 20"/>
                <a:gd name="T4" fmla="*/ 18 w 18"/>
                <a:gd name="T5" fmla="*/ 11 h 20"/>
                <a:gd name="T6" fmla="*/ 4 w 18"/>
                <a:gd name="T7" fmla="*/ 11 h 20"/>
                <a:gd name="T8" fmla="*/ 6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10 w 18"/>
                <a:gd name="T29" fmla="*/ 0 h 20"/>
                <a:gd name="T30" fmla="*/ 15 w 18"/>
                <a:gd name="T31" fmla="*/ 2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5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6" y="15"/>
                  </a:cubicBezTo>
                  <a:cubicBezTo>
                    <a:pt x="7" y="16"/>
                    <a:pt x="8" y="17"/>
                    <a:pt x="10" y="17"/>
                  </a:cubicBezTo>
                  <a:cubicBezTo>
                    <a:pt x="11" y="17"/>
                    <a:pt x="13" y="17"/>
                    <a:pt x="14" y="17"/>
                  </a:cubicBezTo>
                  <a:cubicBezTo>
                    <a:pt x="15" y="16"/>
                    <a:pt x="16" y="16"/>
                    <a:pt x="17" y="15"/>
                  </a:cubicBezTo>
                  <a:lnTo>
                    <a:pt x="17" y="18"/>
                  </a:lnTo>
                  <a:cubicBezTo>
                    <a:pt x="16" y="19"/>
                    <a:pt x="15" y="19"/>
                    <a:pt x="14" y="19"/>
                  </a:cubicBezTo>
                  <a:cubicBezTo>
                    <a:pt x="12" y="19"/>
                    <a:pt x="11" y="20"/>
                    <a:pt x="10" y="20"/>
                  </a:cubicBezTo>
                  <a:cubicBezTo>
                    <a:pt x="7" y="20"/>
                    <a:pt x="5" y="19"/>
                    <a:pt x="3" y="17"/>
                  </a:cubicBezTo>
                  <a:cubicBezTo>
                    <a:pt x="1" y="15"/>
                    <a:pt x="0" y="13"/>
                    <a:pt x="0" y="10"/>
                  </a:cubicBezTo>
                  <a:cubicBezTo>
                    <a:pt x="0" y="7"/>
                    <a:pt x="1" y="5"/>
                    <a:pt x="3" y="3"/>
                  </a:cubicBezTo>
                  <a:cubicBezTo>
                    <a:pt x="5" y="1"/>
                    <a:pt x="7" y="0"/>
                    <a:pt x="10" y="0"/>
                  </a:cubicBezTo>
                  <a:cubicBezTo>
                    <a:pt x="12" y="0"/>
                    <a:pt x="14" y="1"/>
                    <a:pt x="15" y="2"/>
                  </a:cubicBezTo>
                  <a:cubicBezTo>
                    <a:pt x="17" y="4"/>
                    <a:pt x="18" y="6"/>
                    <a:pt x="18" y="9"/>
                  </a:cubicBezTo>
                  <a:lnTo>
                    <a:pt x="18" y="9"/>
                  </a:lnTo>
                  <a:close/>
                  <a:moveTo>
                    <a:pt x="15" y="8"/>
                  </a:moveTo>
                  <a:lnTo>
                    <a:pt x="15" y="8"/>
                  </a:lnTo>
                  <a:cubicBezTo>
                    <a:pt x="15" y="6"/>
                    <a:pt x="14" y="5"/>
                    <a:pt x="13" y="4"/>
                  </a:cubicBezTo>
                  <a:cubicBezTo>
                    <a:pt x="12" y="3"/>
                    <a:pt x="11" y="3"/>
                    <a:pt x="10" y="3"/>
                  </a:cubicBezTo>
                  <a:cubicBezTo>
                    <a:pt x="8" y="3"/>
                    <a:pt x="7" y="3"/>
                    <a:pt x="5" y="4"/>
                  </a:cubicBezTo>
                  <a:cubicBezTo>
                    <a:pt x="4" y="5"/>
                    <a:pt x="4" y="6"/>
                    <a:pt x="4" y="8"/>
                  </a:cubicBezTo>
                  <a:lnTo>
                    <a:pt x="15"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5" name="Freeform 224"/>
            <p:cNvSpPr>
              <a:spLocks/>
            </p:cNvSpPr>
            <p:nvPr/>
          </p:nvSpPr>
          <p:spPr bwMode="auto">
            <a:xfrm>
              <a:off x="1896"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6" name="Freeform 225"/>
            <p:cNvSpPr>
              <a:spLocks/>
            </p:cNvSpPr>
            <p:nvPr/>
          </p:nvSpPr>
          <p:spPr bwMode="auto">
            <a:xfrm>
              <a:off x="1896"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7" name="Freeform 226"/>
            <p:cNvSpPr>
              <a:spLocks/>
            </p:cNvSpPr>
            <p:nvPr/>
          </p:nvSpPr>
          <p:spPr bwMode="auto">
            <a:xfrm>
              <a:off x="1913"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8" name="Freeform 227"/>
            <p:cNvSpPr>
              <a:spLocks noEditPoints="1"/>
            </p:cNvSpPr>
            <p:nvPr/>
          </p:nvSpPr>
          <p:spPr bwMode="auto">
            <a:xfrm>
              <a:off x="1921" y="1396"/>
              <a:ext cx="14"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9" name="Freeform 228"/>
            <p:cNvSpPr>
              <a:spLocks/>
            </p:cNvSpPr>
            <p:nvPr/>
          </p:nvSpPr>
          <p:spPr bwMode="auto">
            <a:xfrm>
              <a:off x="1938" y="1396"/>
              <a:ext cx="15"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0" name="Freeform 229"/>
            <p:cNvSpPr>
              <a:spLocks/>
            </p:cNvSpPr>
            <p:nvPr/>
          </p:nvSpPr>
          <p:spPr bwMode="auto">
            <a:xfrm>
              <a:off x="1955" y="1417"/>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1" name="Freeform 230"/>
            <p:cNvSpPr>
              <a:spLocks/>
            </p:cNvSpPr>
            <p:nvPr/>
          </p:nvSpPr>
          <p:spPr bwMode="auto">
            <a:xfrm>
              <a:off x="1971" y="139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2" name="Freeform 231"/>
            <p:cNvSpPr>
              <a:spLocks/>
            </p:cNvSpPr>
            <p:nvPr/>
          </p:nvSpPr>
          <p:spPr bwMode="auto">
            <a:xfrm>
              <a:off x="1985" y="1396"/>
              <a:ext cx="14"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3" name="Freeform 232"/>
            <p:cNvSpPr>
              <a:spLocks noEditPoints="1"/>
            </p:cNvSpPr>
            <p:nvPr/>
          </p:nvSpPr>
          <p:spPr bwMode="auto">
            <a:xfrm>
              <a:off x="2004" y="1396"/>
              <a:ext cx="11" cy="17"/>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4" name="Freeform 233"/>
            <p:cNvSpPr>
              <a:spLocks noEditPoints="1"/>
            </p:cNvSpPr>
            <p:nvPr/>
          </p:nvSpPr>
          <p:spPr bwMode="auto">
            <a:xfrm>
              <a:off x="2020" y="1396"/>
              <a:ext cx="13"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6" y="25"/>
                  </a:lnTo>
                  <a:lnTo>
                    <a:pt x="12" y="19"/>
                  </a:lnTo>
                  <a:cubicBezTo>
                    <a:pt x="12"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5" name="Freeform 234"/>
            <p:cNvSpPr>
              <a:spLocks/>
            </p:cNvSpPr>
            <p:nvPr/>
          </p:nvSpPr>
          <p:spPr bwMode="auto">
            <a:xfrm>
              <a:off x="1682" y="1501"/>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6" name="Freeform 235"/>
            <p:cNvSpPr>
              <a:spLocks/>
            </p:cNvSpPr>
            <p:nvPr/>
          </p:nvSpPr>
          <p:spPr bwMode="auto">
            <a:xfrm>
              <a:off x="1682" y="1501"/>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7" name="Freeform 236"/>
            <p:cNvSpPr>
              <a:spLocks/>
            </p:cNvSpPr>
            <p:nvPr/>
          </p:nvSpPr>
          <p:spPr bwMode="auto">
            <a:xfrm>
              <a:off x="1699" y="151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8" name="Freeform 237"/>
            <p:cNvSpPr>
              <a:spLocks noEditPoints="1"/>
            </p:cNvSpPr>
            <p:nvPr/>
          </p:nvSpPr>
          <p:spPr bwMode="auto">
            <a:xfrm>
              <a:off x="1707" y="1519"/>
              <a:ext cx="14"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9" name="Freeform 238"/>
            <p:cNvSpPr>
              <a:spLocks/>
            </p:cNvSpPr>
            <p:nvPr/>
          </p:nvSpPr>
          <p:spPr bwMode="auto">
            <a:xfrm>
              <a:off x="1726" y="1519"/>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0" name="Freeform 239"/>
            <p:cNvSpPr>
              <a:spLocks/>
            </p:cNvSpPr>
            <p:nvPr/>
          </p:nvSpPr>
          <p:spPr bwMode="auto">
            <a:xfrm>
              <a:off x="1742" y="1519"/>
              <a:ext cx="12"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1" name="Freeform 240"/>
            <p:cNvSpPr>
              <a:spLocks/>
            </p:cNvSpPr>
            <p:nvPr/>
          </p:nvSpPr>
          <p:spPr bwMode="auto">
            <a:xfrm>
              <a:off x="1757"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2" name="Freeform 241"/>
            <p:cNvSpPr>
              <a:spLocks noEditPoints="1"/>
            </p:cNvSpPr>
            <p:nvPr/>
          </p:nvSpPr>
          <p:spPr bwMode="auto">
            <a:xfrm>
              <a:off x="1772" y="1524"/>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3" name="Freeform 242"/>
            <p:cNvSpPr>
              <a:spLocks/>
            </p:cNvSpPr>
            <p:nvPr/>
          </p:nvSpPr>
          <p:spPr bwMode="auto">
            <a:xfrm>
              <a:off x="1781" y="1518"/>
              <a:ext cx="3" cy="19"/>
            </a:xfrm>
            <a:custGeom>
              <a:avLst/>
              <a:gdLst>
                <a:gd name="T0" fmla="*/ 0 w 3"/>
                <a:gd name="T1" fmla="*/ 0 h 26"/>
                <a:gd name="T2" fmla="*/ 0 w 3"/>
                <a:gd name="T3" fmla="*/ 0 h 26"/>
                <a:gd name="T4" fmla="*/ 3 w 3"/>
                <a:gd name="T5" fmla="*/ 0 h 26"/>
                <a:gd name="T6" fmla="*/ 3 w 3"/>
                <a:gd name="T7" fmla="*/ 26 h 26"/>
                <a:gd name="T8" fmla="*/ 0 w 3"/>
                <a:gd name="T9" fmla="*/ 26 h 26"/>
                <a:gd name="T10" fmla="*/ 0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0" y="0"/>
                  </a:moveTo>
                  <a:lnTo>
                    <a:pt x="0" y="0"/>
                  </a:lnTo>
                  <a:lnTo>
                    <a:pt x="3" y="0"/>
                  </a:lnTo>
                  <a:lnTo>
                    <a:pt x="3" y="26"/>
                  </a:lnTo>
                  <a:lnTo>
                    <a:pt x="0" y="26"/>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4" name="Freeform 243"/>
            <p:cNvSpPr>
              <a:spLocks noEditPoints="1"/>
            </p:cNvSpPr>
            <p:nvPr/>
          </p:nvSpPr>
          <p:spPr bwMode="auto">
            <a:xfrm>
              <a:off x="1786" y="1523"/>
              <a:ext cx="13" cy="14"/>
            </a:xfrm>
            <a:custGeom>
              <a:avLst/>
              <a:gdLst>
                <a:gd name="T0" fmla="*/ 18 w 18"/>
                <a:gd name="T1" fmla="*/ 9 h 20"/>
                <a:gd name="T2" fmla="*/ 18 w 18"/>
                <a:gd name="T3" fmla="*/ 9 h 20"/>
                <a:gd name="T4" fmla="*/ 18 w 18"/>
                <a:gd name="T5" fmla="*/ 11 h 20"/>
                <a:gd name="T6" fmla="*/ 4 w 18"/>
                <a:gd name="T7" fmla="*/ 11 h 20"/>
                <a:gd name="T8" fmla="*/ 5 w 18"/>
                <a:gd name="T9" fmla="*/ 15 h 20"/>
                <a:gd name="T10" fmla="*/ 10 w 18"/>
                <a:gd name="T11" fmla="*/ 17 h 20"/>
                <a:gd name="T12" fmla="*/ 14 w 18"/>
                <a:gd name="T13" fmla="*/ 17 h 20"/>
                <a:gd name="T14" fmla="*/ 17 w 18"/>
                <a:gd name="T15" fmla="*/ 15 h 20"/>
                <a:gd name="T16" fmla="*/ 17 w 18"/>
                <a:gd name="T17" fmla="*/ 18 h 20"/>
                <a:gd name="T18" fmla="*/ 13 w 18"/>
                <a:gd name="T19" fmla="*/ 19 h 20"/>
                <a:gd name="T20" fmla="*/ 10 w 18"/>
                <a:gd name="T21" fmla="*/ 20 h 20"/>
                <a:gd name="T22" fmla="*/ 3 w 18"/>
                <a:gd name="T23" fmla="*/ 17 h 20"/>
                <a:gd name="T24" fmla="*/ 0 w 18"/>
                <a:gd name="T25" fmla="*/ 10 h 20"/>
                <a:gd name="T26" fmla="*/ 3 w 18"/>
                <a:gd name="T27" fmla="*/ 3 h 20"/>
                <a:gd name="T28" fmla="*/ 9 w 18"/>
                <a:gd name="T29" fmla="*/ 0 h 20"/>
                <a:gd name="T30" fmla="*/ 15 w 18"/>
                <a:gd name="T31" fmla="*/ 2 h 20"/>
                <a:gd name="T32" fmla="*/ 18 w 18"/>
                <a:gd name="T33" fmla="*/ 9 h 20"/>
                <a:gd name="T34" fmla="*/ 18 w 18"/>
                <a:gd name="T35" fmla="*/ 9 h 20"/>
                <a:gd name="T36" fmla="*/ 15 w 18"/>
                <a:gd name="T37" fmla="*/ 8 h 20"/>
                <a:gd name="T38" fmla="*/ 15 w 18"/>
                <a:gd name="T39" fmla="*/ 8 h 20"/>
                <a:gd name="T40" fmla="*/ 13 w 18"/>
                <a:gd name="T41" fmla="*/ 4 h 20"/>
                <a:gd name="T42" fmla="*/ 9 w 18"/>
                <a:gd name="T43" fmla="*/ 3 h 20"/>
                <a:gd name="T44" fmla="*/ 5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5" y="15"/>
                  </a:cubicBezTo>
                  <a:cubicBezTo>
                    <a:pt x="7" y="16"/>
                    <a:pt x="8" y="17"/>
                    <a:pt x="10" y="17"/>
                  </a:cubicBezTo>
                  <a:cubicBezTo>
                    <a:pt x="11" y="17"/>
                    <a:pt x="12" y="17"/>
                    <a:pt x="14" y="17"/>
                  </a:cubicBezTo>
                  <a:cubicBezTo>
                    <a:pt x="15" y="16"/>
                    <a:pt x="16" y="16"/>
                    <a:pt x="17" y="15"/>
                  </a:cubicBezTo>
                  <a:lnTo>
                    <a:pt x="17" y="18"/>
                  </a:lnTo>
                  <a:cubicBezTo>
                    <a:pt x="16" y="19"/>
                    <a:pt x="15" y="19"/>
                    <a:pt x="13" y="19"/>
                  </a:cubicBezTo>
                  <a:cubicBezTo>
                    <a:pt x="12" y="19"/>
                    <a:pt x="11" y="20"/>
                    <a:pt x="10" y="20"/>
                  </a:cubicBezTo>
                  <a:cubicBezTo>
                    <a:pt x="7" y="20"/>
                    <a:pt x="5" y="19"/>
                    <a:pt x="3" y="17"/>
                  </a:cubicBezTo>
                  <a:cubicBezTo>
                    <a:pt x="1" y="15"/>
                    <a:pt x="0" y="13"/>
                    <a:pt x="0" y="10"/>
                  </a:cubicBezTo>
                  <a:cubicBezTo>
                    <a:pt x="0" y="7"/>
                    <a:pt x="1" y="4"/>
                    <a:pt x="3" y="3"/>
                  </a:cubicBezTo>
                  <a:cubicBezTo>
                    <a:pt x="4" y="1"/>
                    <a:pt x="7" y="0"/>
                    <a:pt x="9" y="0"/>
                  </a:cubicBezTo>
                  <a:cubicBezTo>
                    <a:pt x="12" y="0"/>
                    <a:pt x="14" y="1"/>
                    <a:pt x="15" y="2"/>
                  </a:cubicBezTo>
                  <a:cubicBezTo>
                    <a:pt x="17" y="4"/>
                    <a:pt x="18" y="6"/>
                    <a:pt x="18" y="9"/>
                  </a:cubicBezTo>
                  <a:lnTo>
                    <a:pt x="18" y="9"/>
                  </a:lnTo>
                  <a:close/>
                  <a:moveTo>
                    <a:pt x="15" y="8"/>
                  </a:moveTo>
                  <a:lnTo>
                    <a:pt x="15" y="8"/>
                  </a:lnTo>
                  <a:cubicBezTo>
                    <a:pt x="14" y="6"/>
                    <a:pt x="14" y="5"/>
                    <a:pt x="13" y="4"/>
                  </a:cubicBezTo>
                  <a:cubicBezTo>
                    <a:pt x="12" y="3"/>
                    <a:pt x="11" y="3"/>
                    <a:pt x="9" y="3"/>
                  </a:cubicBezTo>
                  <a:cubicBezTo>
                    <a:pt x="8" y="3"/>
                    <a:pt x="6" y="3"/>
                    <a:pt x="5" y="4"/>
                  </a:cubicBezTo>
                  <a:cubicBezTo>
                    <a:pt x="4" y="5"/>
                    <a:pt x="4" y="6"/>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5" name="Freeform 244"/>
            <p:cNvSpPr>
              <a:spLocks/>
            </p:cNvSpPr>
            <p:nvPr/>
          </p:nvSpPr>
          <p:spPr bwMode="auto">
            <a:xfrm>
              <a:off x="1802" y="1523"/>
              <a:ext cx="10" cy="14"/>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9" y="3"/>
                    <a:pt x="8" y="3"/>
                  </a:cubicBezTo>
                  <a:cubicBezTo>
                    <a:pt x="6" y="3"/>
                    <a:pt x="5" y="3"/>
                    <a:pt x="4" y="4"/>
                  </a:cubicBezTo>
                  <a:cubicBezTo>
                    <a:pt x="3" y="5"/>
                    <a:pt x="3" y="7"/>
                    <a:pt x="3" y="9"/>
                  </a:cubicBezTo>
                  <a:lnTo>
                    <a:pt x="3" y="19"/>
                  </a:lnTo>
                  <a:lnTo>
                    <a:pt x="0" y="19"/>
                  </a:lnTo>
                  <a:lnTo>
                    <a:pt x="0" y="0"/>
                  </a:lnTo>
                  <a:lnTo>
                    <a:pt x="3" y="0"/>
                  </a:lnTo>
                  <a:lnTo>
                    <a:pt x="3" y="3"/>
                  </a:lnTo>
                  <a:cubicBezTo>
                    <a:pt x="3" y="2"/>
                    <a:pt x="4" y="1"/>
                    <a:pt x="5" y="1"/>
                  </a:cubicBezTo>
                  <a:cubicBezTo>
                    <a:pt x="6" y="0"/>
                    <a:pt x="7" y="0"/>
                    <a:pt x="9" y="0"/>
                  </a:cubicBezTo>
                  <a:cubicBezTo>
                    <a:pt x="11" y="0"/>
                    <a:pt x="13" y="1"/>
                    <a:pt x="14" y="2"/>
                  </a:cubicBezTo>
                  <a:cubicBezTo>
                    <a:pt x="15" y="3"/>
                    <a:pt x="15" y="5"/>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6" name="Freeform 245"/>
            <p:cNvSpPr>
              <a:spLocks noEditPoints="1"/>
            </p:cNvSpPr>
            <p:nvPr/>
          </p:nvSpPr>
          <p:spPr bwMode="auto">
            <a:xfrm>
              <a:off x="1816" y="1523"/>
              <a:ext cx="12" cy="18"/>
            </a:xfrm>
            <a:custGeom>
              <a:avLst/>
              <a:gdLst>
                <a:gd name="T0" fmla="*/ 14 w 17"/>
                <a:gd name="T1" fmla="*/ 10 h 26"/>
                <a:gd name="T2" fmla="*/ 14 w 17"/>
                <a:gd name="T3" fmla="*/ 10 h 26"/>
                <a:gd name="T4" fmla="*/ 13 w 17"/>
                <a:gd name="T5" fmla="*/ 4 h 26"/>
                <a:gd name="T6" fmla="*/ 9 w 17"/>
                <a:gd name="T7" fmla="*/ 3 h 26"/>
                <a:gd name="T8" fmla="*/ 5 w 17"/>
                <a:gd name="T9" fmla="*/ 4 h 26"/>
                <a:gd name="T10" fmla="*/ 4 w 17"/>
                <a:gd name="T11" fmla="*/ 10 h 26"/>
                <a:gd name="T12" fmla="*/ 5 w 17"/>
                <a:gd name="T13" fmla="*/ 15 h 26"/>
                <a:gd name="T14" fmla="*/ 9 w 17"/>
                <a:gd name="T15" fmla="*/ 17 h 26"/>
                <a:gd name="T16" fmla="*/ 13 w 17"/>
                <a:gd name="T17" fmla="*/ 15 h 26"/>
                <a:gd name="T18" fmla="*/ 14 w 17"/>
                <a:gd name="T19" fmla="*/ 10 h 26"/>
                <a:gd name="T20" fmla="*/ 14 w 17"/>
                <a:gd name="T21" fmla="*/ 10 h 26"/>
                <a:gd name="T22" fmla="*/ 17 w 17"/>
                <a:gd name="T23" fmla="*/ 17 h 26"/>
                <a:gd name="T24" fmla="*/ 17 w 17"/>
                <a:gd name="T25" fmla="*/ 17 h 26"/>
                <a:gd name="T26" fmla="*/ 15 w 17"/>
                <a:gd name="T27" fmla="*/ 24 h 26"/>
                <a:gd name="T28" fmla="*/ 9 w 17"/>
                <a:gd name="T29" fmla="*/ 26 h 26"/>
                <a:gd name="T30" fmla="*/ 5 w 17"/>
                <a:gd name="T31" fmla="*/ 26 h 26"/>
                <a:gd name="T32" fmla="*/ 3 w 17"/>
                <a:gd name="T33" fmla="*/ 25 h 26"/>
                <a:gd name="T34" fmla="*/ 3 w 17"/>
                <a:gd name="T35" fmla="*/ 22 h 26"/>
                <a:gd name="T36" fmla="*/ 5 w 17"/>
                <a:gd name="T37" fmla="*/ 23 h 26"/>
                <a:gd name="T38" fmla="*/ 8 w 17"/>
                <a:gd name="T39" fmla="*/ 24 h 26"/>
                <a:gd name="T40" fmla="*/ 13 w 17"/>
                <a:gd name="T41" fmla="*/ 22 h 26"/>
                <a:gd name="T42" fmla="*/ 14 w 17"/>
                <a:gd name="T43" fmla="*/ 17 h 26"/>
                <a:gd name="T44" fmla="*/ 14 w 17"/>
                <a:gd name="T45" fmla="*/ 16 h 26"/>
                <a:gd name="T46" fmla="*/ 12 w 17"/>
                <a:gd name="T47" fmla="*/ 18 h 26"/>
                <a:gd name="T48" fmla="*/ 8 w 17"/>
                <a:gd name="T49" fmla="*/ 19 h 26"/>
                <a:gd name="T50" fmla="*/ 3 w 17"/>
                <a:gd name="T51" fmla="*/ 16 h 26"/>
                <a:gd name="T52" fmla="*/ 0 w 17"/>
                <a:gd name="T53" fmla="*/ 10 h 26"/>
                <a:gd name="T54" fmla="*/ 3 w 17"/>
                <a:gd name="T55" fmla="*/ 3 h 26"/>
                <a:gd name="T56" fmla="*/ 8 w 17"/>
                <a:gd name="T57" fmla="*/ 0 h 26"/>
                <a:gd name="T58" fmla="*/ 12 w 17"/>
                <a:gd name="T59" fmla="*/ 1 h 26"/>
                <a:gd name="T60" fmla="*/ 14 w 17"/>
                <a:gd name="T61" fmla="*/ 3 h 26"/>
                <a:gd name="T62" fmla="*/ 14 w 17"/>
                <a:gd name="T63" fmla="*/ 0 h 26"/>
                <a:gd name="T64" fmla="*/ 17 w 17"/>
                <a:gd name="T65" fmla="*/ 0 h 26"/>
                <a:gd name="T66" fmla="*/ 17 w 17"/>
                <a:gd name="T67"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6">
                  <a:moveTo>
                    <a:pt x="14" y="10"/>
                  </a:moveTo>
                  <a:lnTo>
                    <a:pt x="14" y="10"/>
                  </a:lnTo>
                  <a:cubicBezTo>
                    <a:pt x="14" y="7"/>
                    <a:pt x="14" y="6"/>
                    <a:pt x="13" y="4"/>
                  </a:cubicBezTo>
                  <a:cubicBezTo>
                    <a:pt x="12" y="3"/>
                    <a:pt x="10" y="3"/>
                    <a:pt x="9" y="3"/>
                  </a:cubicBezTo>
                  <a:cubicBezTo>
                    <a:pt x="7" y="3"/>
                    <a:pt x="6" y="3"/>
                    <a:pt x="5" y="4"/>
                  </a:cubicBezTo>
                  <a:cubicBezTo>
                    <a:pt x="4" y="6"/>
                    <a:pt x="4" y="7"/>
                    <a:pt x="4" y="10"/>
                  </a:cubicBezTo>
                  <a:cubicBezTo>
                    <a:pt x="4" y="12"/>
                    <a:pt x="4" y="13"/>
                    <a:pt x="5" y="15"/>
                  </a:cubicBezTo>
                  <a:cubicBezTo>
                    <a:pt x="6" y="16"/>
                    <a:pt x="7" y="17"/>
                    <a:pt x="9" y="17"/>
                  </a:cubicBezTo>
                  <a:cubicBezTo>
                    <a:pt x="10" y="17"/>
                    <a:pt x="12" y="16"/>
                    <a:pt x="13" y="15"/>
                  </a:cubicBezTo>
                  <a:cubicBezTo>
                    <a:pt x="14" y="13"/>
                    <a:pt x="14" y="12"/>
                    <a:pt x="14" y="10"/>
                  </a:cubicBezTo>
                  <a:lnTo>
                    <a:pt x="14" y="10"/>
                  </a:lnTo>
                  <a:close/>
                  <a:moveTo>
                    <a:pt x="17" y="17"/>
                  </a:moveTo>
                  <a:lnTo>
                    <a:pt x="17" y="17"/>
                  </a:lnTo>
                  <a:cubicBezTo>
                    <a:pt x="17" y="20"/>
                    <a:pt x="16" y="22"/>
                    <a:pt x="15" y="24"/>
                  </a:cubicBezTo>
                  <a:cubicBezTo>
                    <a:pt x="14" y="25"/>
                    <a:pt x="11" y="26"/>
                    <a:pt x="9" y="26"/>
                  </a:cubicBezTo>
                  <a:cubicBezTo>
                    <a:pt x="7" y="26"/>
                    <a:pt x="6" y="26"/>
                    <a:pt x="5" y="26"/>
                  </a:cubicBezTo>
                  <a:cubicBezTo>
                    <a:pt x="5" y="26"/>
                    <a:pt x="4" y="25"/>
                    <a:pt x="3" y="25"/>
                  </a:cubicBezTo>
                  <a:lnTo>
                    <a:pt x="3" y="22"/>
                  </a:lnTo>
                  <a:cubicBezTo>
                    <a:pt x="4" y="23"/>
                    <a:pt x="4" y="23"/>
                    <a:pt x="5" y="23"/>
                  </a:cubicBezTo>
                  <a:cubicBezTo>
                    <a:pt x="6" y="23"/>
                    <a:pt x="7" y="24"/>
                    <a:pt x="8" y="24"/>
                  </a:cubicBezTo>
                  <a:cubicBezTo>
                    <a:pt x="10" y="24"/>
                    <a:pt x="12" y="23"/>
                    <a:pt x="13" y="22"/>
                  </a:cubicBezTo>
                  <a:cubicBezTo>
                    <a:pt x="14" y="21"/>
                    <a:pt x="14" y="19"/>
                    <a:pt x="14" y="17"/>
                  </a:cubicBezTo>
                  <a:lnTo>
                    <a:pt x="14" y="16"/>
                  </a:lnTo>
                  <a:cubicBezTo>
                    <a:pt x="13" y="17"/>
                    <a:pt x="13" y="18"/>
                    <a:pt x="12" y="18"/>
                  </a:cubicBezTo>
                  <a:cubicBezTo>
                    <a:pt x="11" y="19"/>
                    <a:pt x="9" y="19"/>
                    <a:pt x="8" y="19"/>
                  </a:cubicBezTo>
                  <a:cubicBezTo>
                    <a:pt x="6" y="19"/>
                    <a:pt x="4" y="18"/>
                    <a:pt x="3" y="16"/>
                  </a:cubicBezTo>
                  <a:cubicBezTo>
                    <a:pt x="1" y="15"/>
                    <a:pt x="0" y="12"/>
                    <a:pt x="0" y="10"/>
                  </a:cubicBezTo>
                  <a:cubicBezTo>
                    <a:pt x="0" y="7"/>
                    <a:pt x="1" y="4"/>
                    <a:pt x="3" y="3"/>
                  </a:cubicBezTo>
                  <a:cubicBezTo>
                    <a:pt x="4" y="1"/>
                    <a:pt x="6" y="0"/>
                    <a:pt x="8" y="0"/>
                  </a:cubicBezTo>
                  <a:cubicBezTo>
                    <a:pt x="9" y="0"/>
                    <a:pt x="11" y="0"/>
                    <a:pt x="12" y="1"/>
                  </a:cubicBezTo>
                  <a:cubicBezTo>
                    <a:pt x="13" y="1"/>
                    <a:pt x="13" y="2"/>
                    <a:pt x="14" y="3"/>
                  </a:cubicBezTo>
                  <a:lnTo>
                    <a:pt x="14" y="0"/>
                  </a:lnTo>
                  <a:lnTo>
                    <a:pt x="17" y="0"/>
                  </a:lnTo>
                  <a:lnTo>
                    <a:pt x="17" y="17"/>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7" name="Freeform 246"/>
            <p:cNvSpPr>
              <a:spLocks/>
            </p:cNvSpPr>
            <p:nvPr/>
          </p:nvSpPr>
          <p:spPr bwMode="auto">
            <a:xfrm>
              <a:off x="1830" y="1520"/>
              <a:ext cx="7" cy="17"/>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8" name="Freeform 247"/>
            <p:cNvSpPr>
              <a:spLocks/>
            </p:cNvSpPr>
            <p:nvPr/>
          </p:nvSpPr>
          <p:spPr bwMode="auto">
            <a:xfrm>
              <a:off x="1841" y="1518"/>
              <a:ext cx="11" cy="19"/>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9 w 16"/>
                <a:gd name="T13" fmla="*/ 10 h 26"/>
                <a:gd name="T14" fmla="*/ 5 w 16"/>
                <a:gd name="T15" fmla="*/ 11 h 26"/>
                <a:gd name="T16" fmla="*/ 4 w 16"/>
                <a:gd name="T17" fmla="*/ 16 h 26"/>
                <a:gd name="T18" fmla="*/ 4 w 16"/>
                <a:gd name="T19" fmla="*/ 26 h 26"/>
                <a:gd name="T20" fmla="*/ 0 w 16"/>
                <a:gd name="T21" fmla="*/ 26 h 26"/>
                <a:gd name="T22" fmla="*/ 0 w 16"/>
                <a:gd name="T23" fmla="*/ 0 h 26"/>
                <a:gd name="T24" fmla="*/ 4 w 16"/>
                <a:gd name="T25" fmla="*/ 0 h 26"/>
                <a:gd name="T26" fmla="*/ 4 w 16"/>
                <a:gd name="T27" fmla="*/ 10 h 26"/>
                <a:gd name="T28" fmla="*/ 6 w 16"/>
                <a:gd name="T29" fmla="*/ 8 h 26"/>
                <a:gd name="T30" fmla="*/ 10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3" y="12"/>
                    <a:pt x="12" y="11"/>
                  </a:cubicBezTo>
                  <a:cubicBezTo>
                    <a:pt x="11" y="10"/>
                    <a:pt x="10" y="10"/>
                    <a:pt x="9" y="10"/>
                  </a:cubicBezTo>
                  <a:cubicBezTo>
                    <a:pt x="7" y="10"/>
                    <a:pt x="6" y="10"/>
                    <a:pt x="5" y="11"/>
                  </a:cubicBezTo>
                  <a:cubicBezTo>
                    <a:pt x="4" y="12"/>
                    <a:pt x="4" y="14"/>
                    <a:pt x="4" y="16"/>
                  </a:cubicBezTo>
                  <a:lnTo>
                    <a:pt x="4" y="26"/>
                  </a:lnTo>
                  <a:lnTo>
                    <a:pt x="0" y="26"/>
                  </a:lnTo>
                  <a:lnTo>
                    <a:pt x="0" y="0"/>
                  </a:lnTo>
                  <a:lnTo>
                    <a:pt x="4" y="0"/>
                  </a:lnTo>
                  <a:lnTo>
                    <a:pt x="4" y="10"/>
                  </a:lnTo>
                  <a:cubicBezTo>
                    <a:pt x="4" y="9"/>
                    <a:pt x="5" y="8"/>
                    <a:pt x="6" y="8"/>
                  </a:cubicBezTo>
                  <a:cubicBezTo>
                    <a:pt x="7" y="7"/>
                    <a:pt x="8" y="7"/>
                    <a:pt x="10" y="7"/>
                  </a:cubicBezTo>
                  <a:cubicBezTo>
                    <a:pt x="12"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9" name="Freeform 248"/>
            <p:cNvSpPr>
              <a:spLocks/>
            </p:cNvSpPr>
            <p:nvPr/>
          </p:nvSpPr>
          <p:spPr bwMode="auto">
            <a:xfrm>
              <a:off x="1840" y="1440"/>
              <a:ext cx="84" cy="52"/>
            </a:xfrm>
            <a:custGeom>
              <a:avLst/>
              <a:gdLst>
                <a:gd name="T0" fmla="*/ 119 w 119"/>
                <a:gd name="T1" fmla="*/ 0 h 74"/>
                <a:gd name="T2" fmla="*/ 119 w 119"/>
                <a:gd name="T3" fmla="*/ 0 h 74"/>
                <a:gd name="T4" fmla="*/ 0 w 119"/>
                <a:gd name="T5" fmla="*/ 74 h 74"/>
              </a:gdLst>
              <a:ahLst/>
              <a:cxnLst>
                <a:cxn ang="0">
                  <a:pos x="T0" y="T1"/>
                </a:cxn>
                <a:cxn ang="0">
                  <a:pos x="T2" y="T3"/>
                </a:cxn>
                <a:cxn ang="0">
                  <a:pos x="T4" y="T5"/>
                </a:cxn>
              </a:cxnLst>
              <a:rect l="0" t="0" r="r" b="b"/>
              <a:pathLst>
                <a:path w="119" h="74">
                  <a:moveTo>
                    <a:pt x="119" y="0"/>
                  </a:moveTo>
                  <a:lnTo>
                    <a:pt x="119" y="0"/>
                  </a:lnTo>
                  <a:cubicBezTo>
                    <a:pt x="83" y="22"/>
                    <a:pt x="39" y="50"/>
                    <a:pt x="0" y="74"/>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0" name="Freeform 249"/>
            <p:cNvSpPr>
              <a:spLocks noEditPoints="1"/>
            </p:cNvSpPr>
            <p:nvPr/>
          </p:nvSpPr>
          <p:spPr bwMode="auto">
            <a:xfrm>
              <a:off x="1826" y="1487"/>
              <a:ext cx="18" cy="14"/>
            </a:xfrm>
            <a:custGeom>
              <a:avLst/>
              <a:gdLst>
                <a:gd name="T0" fmla="*/ 25 w 25"/>
                <a:gd name="T1" fmla="*/ 14 h 20"/>
                <a:gd name="T2" fmla="*/ 25 w 25"/>
                <a:gd name="T3" fmla="*/ 14 h 20"/>
                <a:gd name="T4" fmla="*/ 0 w 25"/>
                <a:gd name="T5" fmla="*/ 20 h 20"/>
                <a:gd name="T6" fmla="*/ 16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6" y="0"/>
                  </a:lnTo>
                  <a:lnTo>
                    <a:pt x="25" y="14"/>
                  </a:lnTo>
                  <a:close/>
                  <a:moveTo>
                    <a:pt x="25" y="14"/>
                  </a:moveTo>
                  <a:lnTo>
                    <a:pt x="25" y="14"/>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1" name="Freeform 250"/>
            <p:cNvSpPr>
              <a:spLocks noEditPoints="1"/>
            </p:cNvSpPr>
            <p:nvPr/>
          </p:nvSpPr>
          <p:spPr bwMode="auto">
            <a:xfrm>
              <a:off x="1826" y="1487"/>
              <a:ext cx="18" cy="14"/>
            </a:xfrm>
            <a:custGeom>
              <a:avLst/>
              <a:gdLst>
                <a:gd name="T0" fmla="*/ 25 w 25"/>
                <a:gd name="T1" fmla="*/ 14 h 20"/>
                <a:gd name="T2" fmla="*/ 25 w 25"/>
                <a:gd name="T3" fmla="*/ 14 h 20"/>
                <a:gd name="T4" fmla="*/ 0 w 25"/>
                <a:gd name="T5" fmla="*/ 20 h 20"/>
                <a:gd name="T6" fmla="*/ 16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6" y="0"/>
                  </a:lnTo>
                  <a:lnTo>
                    <a:pt x="25" y="14"/>
                  </a:lnTo>
                  <a:close/>
                  <a:moveTo>
                    <a:pt x="25" y="14"/>
                  </a:moveTo>
                  <a:lnTo>
                    <a:pt x="25" y="14"/>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2" name="Freeform 251"/>
            <p:cNvSpPr>
              <a:spLocks/>
            </p:cNvSpPr>
            <p:nvPr/>
          </p:nvSpPr>
          <p:spPr bwMode="auto">
            <a:xfrm>
              <a:off x="1901" y="1501"/>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3" name="Freeform 252"/>
            <p:cNvSpPr>
              <a:spLocks/>
            </p:cNvSpPr>
            <p:nvPr/>
          </p:nvSpPr>
          <p:spPr bwMode="auto">
            <a:xfrm>
              <a:off x="1901" y="1501"/>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4" name="Freeform 253"/>
            <p:cNvSpPr>
              <a:spLocks noEditPoints="1"/>
            </p:cNvSpPr>
            <p:nvPr/>
          </p:nvSpPr>
          <p:spPr bwMode="auto">
            <a:xfrm>
              <a:off x="1915" y="1519"/>
              <a:ext cx="16" cy="18"/>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5" name="Freeform 254"/>
            <p:cNvSpPr>
              <a:spLocks noEditPoints="1"/>
            </p:cNvSpPr>
            <p:nvPr/>
          </p:nvSpPr>
          <p:spPr bwMode="auto">
            <a:xfrm>
              <a:off x="1934" y="1519"/>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6" name="Freeform 255"/>
            <p:cNvSpPr>
              <a:spLocks/>
            </p:cNvSpPr>
            <p:nvPr/>
          </p:nvSpPr>
          <p:spPr bwMode="auto">
            <a:xfrm>
              <a:off x="1949" y="1519"/>
              <a:ext cx="16"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3 w 22"/>
                <a:gd name="T17" fmla="*/ 26 h 26"/>
                <a:gd name="T18" fmla="*/ 3 w 22"/>
                <a:gd name="T19" fmla="*/ 22 h 26"/>
                <a:gd name="T20" fmla="*/ 0 w 22"/>
                <a:gd name="T21" fmla="*/ 13 h 26"/>
                <a:gd name="T22" fmla="*/ 3 w 22"/>
                <a:gd name="T23" fmla="*/ 3 h 26"/>
                <a:gd name="T24" fmla="*/ 13 w 22"/>
                <a:gd name="T25" fmla="*/ 0 h 26"/>
                <a:gd name="T26" fmla="*/ 17 w 22"/>
                <a:gd name="T27" fmla="*/ 0 h 26"/>
                <a:gd name="T28" fmla="*/ 21 w 22"/>
                <a:gd name="T29" fmla="*/ 2 h 26"/>
                <a:gd name="T30" fmla="*/ 21 w 22"/>
                <a:gd name="T31" fmla="*/ 6 h 26"/>
                <a:gd name="T32" fmla="*/ 17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2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3" y="26"/>
                  </a:cubicBezTo>
                  <a:cubicBezTo>
                    <a:pt x="9" y="26"/>
                    <a:pt x="6" y="24"/>
                    <a:pt x="3" y="22"/>
                  </a:cubicBezTo>
                  <a:cubicBezTo>
                    <a:pt x="1" y="20"/>
                    <a:pt x="0" y="17"/>
                    <a:pt x="0" y="13"/>
                  </a:cubicBezTo>
                  <a:cubicBezTo>
                    <a:pt x="0" y="9"/>
                    <a:pt x="1" y="6"/>
                    <a:pt x="3" y="3"/>
                  </a:cubicBezTo>
                  <a:cubicBezTo>
                    <a:pt x="6" y="1"/>
                    <a:pt x="9" y="0"/>
                    <a:pt x="13" y="0"/>
                  </a:cubicBezTo>
                  <a:cubicBezTo>
                    <a:pt x="14" y="0"/>
                    <a:pt x="16" y="0"/>
                    <a:pt x="17" y="0"/>
                  </a:cubicBezTo>
                  <a:cubicBezTo>
                    <a:pt x="19" y="1"/>
                    <a:pt x="20" y="1"/>
                    <a:pt x="21" y="2"/>
                  </a:cubicBezTo>
                  <a:lnTo>
                    <a:pt x="21" y="6"/>
                  </a:lnTo>
                  <a:cubicBezTo>
                    <a:pt x="20" y="5"/>
                    <a:pt x="19" y="4"/>
                    <a:pt x="17" y="3"/>
                  </a:cubicBezTo>
                  <a:cubicBezTo>
                    <a:pt x="16" y="3"/>
                    <a:pt x="14" y="3"/>
                    <a:pt x="13" y="3"/>
                  </a:cubicBezTo>
                  <a:cubicBezTo>
                    <a:pt x="10" y="3"/>
                    <a:pt x="7" y="3"/>
                    <a:pt x="6" y="5"/>
                  </a:cubicBezTo>
                  <a:cubicBezTo>
                    <a:pt x="4" y="7"/>
                    <a:pt x="4" y="9"/>
                    <a:pt x="4" y="13"/>
                  </a:cubicBezTo>
                  <a:cubicBezTo>
                    <a:pt x="4" y="16"/>
                    <a:pt x="4" y="19"/>
                    <a:pt x="6" y="20"/>
                  </a:cubicBezTo>
                  <a:cubicBezTo>
                    <a:pt x="7" y="22"/>
                    <a:pt x="10" y="23"/>
                    <a:pt x="13" y="23"/>
                  </a:cubicBezTo>
                  <a:cubicBezTo>
                    <a:pt x="14" y="23"/>
                    <a:pt x="15" y="23"/>
                    <a:pt x="16" y="22"/>
                  </a:cubicBezTo>
                  <a:cubicBezTo>
                    <a:pt x="17" y="22"/>
                    <a:pt x="18"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7" name="Freeform 256"/>
            <p:cNvSpPr>
              <a:spLocks/>
            </p:cNvSpPr>
            <p:nvPr/>
          </p:nvSpPr>
          <p:spPr bwMode="auto">
            <a:xfrm>
              <a:off x="1967" y="1541"/>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8" name="Freeform 257"/>
            <p:cNvSpPr>
              <a:spLocks/>
            </p:cNvSpPr>
            <p:nvPr/>
          </p:nvSpPr>
          <p:spPr bwMode="auto">
            <a:xfrm>
              <a:off x="1982" y="1519"/>
              <a:ext cx="12"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9" name="Freeform 258"/>
            <p:cNvSpPr>
              <a:spLocks/>
            </p:cNvSpPr>
            <p:nvPr/>
          </p:nvSpPr>
          <p:spPr bwMode="auto">
            <a:xfrm>
              <a:off x="1997"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0" name="Freeform 259"/>
            <p:cNvSpPr>
              <a:spLocks/>
            </p:cNvSpPr>
            <p:nvPr/>
          </p:nvSpPr>
          <p:spPr bwMode="auto">
            <a:xfrm>
              <a:off x="2003" y="1519"/>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0 h 26"/>
                <a:gd name="T18" fmla="*/ 11 w 18"/>
                <a:gd name="T19" fmla="*/ 11 h 26"/>
                <a:gd name="T20" fmla="*/ 16 w 18"/>
                <a:gd name="T21" fmla="*/ 13 h 26"/>
                <a:gd name="T22" fmla="*/ 18 w 18"/>
                <a:gd name="T23" fmla="*/ 18 h 26"/>
                <a:gd name="T24" fmla="*/ 15 w 18"/>
                <a:gd name="T25" fmla="*/ 24 h 26"/>
                <a:gd name="T26" fmla="*/ 8 w 18"/>
                <a:gd name="T27" fmla="*/ 26 h 26"/>
                <a:gd name="T28" fmla="*/ 5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8 h 26"/>
                <a:gd name="T42" fmla="*/ 13 w 18"/>
                <a:gd name="T43" fmla="*/ 16 h 26"/>
                <a:gd name="T44" fmla="*/ 10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1" y="3"/>
                    <a:pt x="9" y="3"/>
                  </a:cubicBezTo>
                  <a:cubicBezTo>
                    <a:pt x="8" y="3"/>
                    <a:pt x="6" y="3"/>
                    <a:pt x="5" y="4"/>
                  </a:cubicBezTo>
                  <a:cubicBezTo>
                    <a:pt x="4" y="4"/>
                    <a:pt x="4" y="5"/>
                    <a:pt x="4" y="7"/>
                  </a:cubicBezTo>
                  <a:cubicBezTo>
                    <a:pt x="4" y="8"/>
                    <a:pt x="4" y="9"/>
                    <a:pt x="5" y="9"/>
                  </a:cubicBezTo>
                  <a:cubicBezTo>
                    <a:pt x="5" y="10"/>
                    <a:pt x="7" y="10"/>
                    <a:pt x="8" y="10"/>
                  </a:cubicBezTo>
                  <a:lnTo>
                    <a:pt x="11" y="11"/>
                  </a:lnTo>
                  <a:cubicBezTo>
                    <a:pt x="13" y="11"/>
                    <a:pt x="15" y="12"/>
                    <a:pt x="16" y="13"/>
                  </a:cubicBezTo>
                  <a:cubicBezTo>
                    <a:pt x="17" y="15"/>
                    <a:pt x="18" y="16"/>
                    <a:pt x="18" y="18"/>
                  </a:cubicBezTo>
                  <a:cubicBezTo>
                    <a:pt x="18" y="21"/>
                    <a:pt x="17" y="22"/>
                    <a:pt x="15" y="24"/>
                  </a:cubicBezTo>
                  <a:cubicBezTo>
                    <a:pt x="14" y="25"/>
                    <a:pt x="11" y="26"/>
                    <a:pt x="8" y="26"/>
                  </a:cubicBezTo>
                  <a:cubicBezTo>
                    <a:pt x="7" y="26"/>
                    <a:pt x="6" y="25"/>
                    <a:pt x="5" y="25"/>
                  </a:cubicBezTo>
                  <a:cubicBezTo>
                    <a:pt x="3" y="25"/>
                    <a:pt x="2" y="25"/>
                    <a:pt x="0" y="24"/>
                  </a:cubicBezTo>
                  <a:lnTo>
                    <a:pt x="0" y="21"/>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6"/>
                  </a:cubicBezTo>
                  <a:cubicBezTo>
                    <a:pt x="12" y="15"/>
                    <a:pt x="11" y="14"/>
                    <a:pt x="10"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1" name="Freeform 260"/>
            <p:cNvSpPr>
              <a:spLocks/>
            </p:cNvSpPr>
            <p:nvPr/>
          </p:nvSpPr>
          <p:spPr bwMode="auto">
            <a:xfrm>
              <a:off x="2017"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2" name="Freeform 261"/>
            <p:cNvSpPr>
              <a:spLocks/>
            </p:cNvSpPr>
            <p:nvPr/>
          </p:nvSpPr>
          <p:spPr bwMode="auto">
            <a:xfrm>
              <a:off x="1973" y="1440"/>
              <a:ext cx="1" cy="43"/>
            </a:xfrm>
            <a:custGeom>
              <a:avLst/>
              <a:gdLst>
                <a:gd name="T0" fmla="*/ 0 w 1"/>
                <a:gd name="T1" fmla="*/ 0 h 62"/>
                <a:gd name="T2" fmla="*/ 0 w 1"/>
                <a:gd name="T3" fmla="*/ 0 h 62"/>
                <a:gd name="T4" fmla="*/ 1 w 1"/>
                <a:gd name="T5" fmla="*/ 62 h 62"/>
              </a:gdLst>
              <a:ahLst/>
              <a:cxnLst>
                <a:cxn ang="0">
                  <a:pos x="T0" y="T1"/>
                </a:cxn>
                <a:cxn ang="0">
                  <a:pos x="T2" y="T3"/>
                </a:cxn>
                <a:cxn ang="0">
                  <a:pos x="T4" y="T5"/>
                </a:cxn>
              </a:cxnLst>
              <a:rect l="0" t="0" r="r" b="b"/>
              <a:pathLst>
                <a:path w="1" h="62">
                  <a:moveTo>
                    <a:pt x="0" y="0"/>
                  </a:moveTo>
                  <a:lnTo>
                    <a:pt x="0" y="0"/>
                  </a:lnTo>
                  <a:cubicBezTo>
                    <a:pt x="1" y="19"/>
                    <a:pt x="1" y="41"/>
                    <a:pt x="1" y="62"/>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3" name="Freeform 262"/>
            <p:cNvSpPr>
              <a:spLocks noEditPoints="1"/>
            </p:cNvSpPr>
            <p:nvPr/>
          </p:nvSpPr>
          <p:spPr bwMode="auto">
            <a:xfrm>
              <a:off x="1968" y="148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4" name="Freeform 263"/>
            <p:cNvSpPr>
              <a:spLocks noEditPoints="1"/>
            </p:cNvSpPr>
            <p:nvPr/>
          </p:nvSpPr>
          <p:spPr bwMode="auto">
            <a:xfrm>
              <a:off x="1968" y="148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5" name="Freeform 264"/>
            <p:cNvSpPr>
              <a:spLocks/>
            </p:cNvSpPr>
            <p:nvPr/>
          </p:nvSpPr>
          <p:spPr bwMode="auto">
            <a:xfrm>
              <a:off x="1887" y="1624"/>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6" name="Freeform 265"/>
            <p:cNvSpPr>
              <a:spLocks/>
            </p:cNvSpPr>
            <p:nvPr/>
          </p:nvSpPr>
          <p:spPr bwMode="auto">
            <a:xfrm>
              <a:off x="1887" y="1624"/>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7" name="Freeform 266"/>
            <p:cNvSpPr>
              <a:spLocks/>
            </p:cNvSpPr>
            <p:nvPr/>
          </p:nvSpPr>
          <p:spPr bwMode="auto">
            <a:xfrm>
              <a:off x="1903" y="1642"/>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8" name="Freeform 267"/>
            <p:cNvSpPr>
              <a:spLocks noEditPoints="1"/>
            </p:cNvSpPr>
            <p:nvPr/>
          </p:nvSpPr>
          <p:spPr bwMode="auto">
            <a:xfrm>
              <a:off x="1911" y="1642"/>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9" name="Freeform 268"/>
            <p:cNvSpPr>
              <a:spLocks/>
            </p:cNvSpPr>
            <p:nvPr/>
          </p:nvSpPr>
          <p:spPr bwMode="auto">
            <a:xfrm>
              <a:off x="1931" y="164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0" name="Freeform 269"/>
            <p:cNvSpPr>
              <a:spLocks/>
            </p:cNvSpPr>
            <p:nvPr/>
          </p:nvSpPr>
          <p:spPr bwMode="auto">
            <a:xfrm>
              <a:off x="1946" y="1642"/>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1" name="Freeform 270"/>
            <p:cNvSpPr>
              <a:spLocks/>
            </p:cNvSpPr>
            <p:nvPr/>
          </p:nvSpPr>
          <p:spPr bwMode="auto">
            <a:xfrm>
              <a:off x="1961"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2" name="Freeform 271"/>
            <p:cNvSpPr>
              <a:spLocks noEditPoints="1"/>
            </p:cNvSpPr>
            <p:nvPr/>
          </p:nvSpPr>
          <p:spPr bwMode="auto">
            <a:xfrm>
              <a:off x="1977" y="1647"/>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3" name="Freeform 272"/>
            <p:cNvSpPr>
              <a:spLocks/>
            </p:cNvSpPr>
            <p:nvPr/>
          </p:nvSpPr>
          <p:spPr bwMode="auto">
            <a:xfrm>
              <a:off x="1984" y="1643"/>
              <a:ext cx="8"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5 h 24"/>
                <a:gd name="T34" fmla="*/ 3 w 12"/>
                <a:gd name="T35" fmla="*/ 5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7" y="21"/>
                    <a:pt x="9" y="21"/>
                  </a:cubicBezTo>
                  <a:lnTo>
                    <a:pt x="12" y="21"/>
                  </a:lnTo>
                  <a:lnTo>
                    <a:pt x="12" y="24"/>
                  </a:lnTo>
                  <a:lnTo>
                    <a:pt x="9" y="24"/>
                  </a:lnTo>
                  <a:cubicBezTo>
                    <a:pt x="6" y="24"/>
                    <a:pt x="5" y="24"/>
                    <a:pt x="4" y="23"/>
                  </a:cubicBezTo>
                  <a:cubicBezTo>
                    <a:pt x="3" y="22"/>
                    <a:pt x="3" y="20"/>
                    <a:pt x="3" y="18"/>
                  </a:cubicBezTo>
                  <a:lnTo>
                    <a:pt x="3" y="8"/>
                  </a:lnTo>
                  <a:lnTo>
                    <a:pt x="0" y="8"/>
                  </a:lnTo>
                  <a:lnTo>
                    <a:pt x="0" y="5"/>
                  </a:lnTo>
                  <a:lnTo>
                    <a:pt x="3" y="5"/>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4" name="Freeform 273"/>
            <p:cNvSpPr>
              <a:spLocks/>
            </p:cNvSpPr>
            <p:nvPr/>
          </p:nvSpPr>
          <p:spPr bwMode="auto">
            <a:xfrm>
              <a:off x="1996" y="1642"/>
              <a:ext cx="11"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8 w 16"/>
                <a:gd name="T13" fmla="*/ 10 h 26"/>
                <a:gd name="T14" fmla="*/ 5 w 16"/>
                <a:gd name="T15" fmla="*/ 11 h 26"/>
                <a:gd name="T16" fmla="*/ 3 w 16"/>
                <a:gd name="T17" fmla="*/ 15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2" y="11"/>
                  </a:cubicBezTo>
                  <a:cubicBezTo>
                    <a:pt x="11" y="10"/>
                    <a:pt x="10" y="10"/>
                    <a:pt x="8" y="10"/>
                  </a:cubicBezTo>
                  <a:cubicBezTo>
                    <a:pt x="7" y="10"/>
                    <a:pt x="6" y="10"/>
                    <a:pt x="5" y="11"/>
                  </a:cubicBezTo>
                  <a:cubicBezTo>
                    <a:pt x="4" y="12"/>
                    <a:pt x="3" y="14"/>
                    <a:pt x="3" y="15"/>
                  </a:cubicBezTo>
                  <a:lnTo>
                    <a:pt x="3" y="26"/>
                  </a:lnTo>
                  <a:lnTo>
                    <a:pt x="0" y="26"/>
                  </a:lnTo>
                  <a:lnTo>
                    <a:pt x="0" y="0"/>
                  </a:lnTo>
                  <a:lnTo>
                    <a:pt x="3" y="0"/>
                  </a:lnTo>
                  <a:lnTo>
                    <a:pt x="3" y="10"/>
                  </a:lnTo>
                  <a:cubicBezTo>
                    <a:pt x="4" y="9"/>
                    <a:pt x="5" y="8"/>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5" name="Freeform 274"/>
            <p:cNvSpPr>
              <a:spLocks noEditPoints="1"/>
            </p:cNvSpPr>
            <p:nvPr/>
          </p:nvSpPr>
          <p:spPr bwMode="auto">
            <a:xfrm>
              <a:off x="2010" y="164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6 w 17"/>
                <a:gd name="T15" fmla="*/ 15 h 19"/>
                <a:gd name="T16" fmla="*/ 16 w 17"/>
                <a:gd name="T17" fmla="*/ 18 h 19"/>
                <a:gd name="T18" fmla="*/ 13 w 17"/>
                <a:gd name="T19" fmla="*/ 19 h 19"/>
                <a:gd name="T20" fmla="*/ 10 w 17"/>
                <a:gd name="T21" fmla="*/ 19 h 19"/>
                <a:gd name="T22" fmla="*/ 2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3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8" y="17"/>
                    <a:pt x="10" y="17"/>
                  </a:cubicBezTo>
                  <a:cubicBezTo>
                    <a:pt x="11" y="17"/>
                    <a:pt x="12" y="17"/>
                    <a:pt x="13" y="16"/>
                  </a:cubicBezTo>
                  <a:cubicBezTo>
                    <a:pt x="14" y="16"/>
                    <a:pt x="15" y="16"/>
                    <a:pt x="16" y="15"/>
                  </a:cubicBezTo>
                  <a:lnTo>
                    <a:pt x="16" y="18"/>
                  </a:lnTo>
                  <a:cubicBezTo>
                    <a:pt x="15" y="19"/>
                    <a:pt x="14" y="19"/>
                    <a:pt x="13" y="19"/>
                  </a:cubicBezTo>
                  <a:cubicBezTo>
                    <a:pt x="12" y="19"/>
                    <a:pt x="11" y="19"/>
                    <a:pt x="10" y="19"/>
                  </a:cubicBezTo>
                  <a:cubicBezTo>
                    <a:pt x="7" y="19"/>
                    <a:pt x="4" y="19"/>
                    <a:pt x="2" y="17"/>
                  </a:cubicBezTo>
                  <a:cubicBezTo>
                    <a:pt x="1" y="15"/>
                    <a:pt x="0" y="13"/>
                    <a:pt x="0" y="10"/>
                  </a:cubicBezTo>
                  <a:cubicBezTo>
                    <a:pt x="0" y="7"/>
                    <a:pt x="1" y="4"/>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4" y="5"/>
                    <a:pt x="13" y="4"/>
                  </a:cubicBezTo>
                  <a:cubicBezTo>
                    <a:pt x="12" y="3"/>
                    <a:pt x="11"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6" name="Freeform 275"/>
            <p:cNvSpPr>
              <a:spLocks/>
            </p:cNvSpPr>
            <p:nvPr/>
          </p:nvSpPr>
          <p:spPr bwMode="auto">
            <a:xfrm>
              <a:off x="2024" y="1643"/>
              <a:ext cx="8" cy="17"/>
            </a:xfrm>
            <a:custGeom>
              <a:avLst/>
              <a:gdLst>
                <a:gd name="T0" fmla="*/ 5 w 12"/>
                <a:gd name="T1" fmla="*/ 0 h 24"/>
                <a:gd name="T2" fmla="*/ 5 w 12"/>
                <a:gd name="T3" fmla="*/ 0 h 24"/>
                <a:gd name="T4" fmla="*/ 5 w 12"/>
                <a:gd name="T5" fmla="*/ 5 h 24"/>
                <a:gd name="T6" fmla="*/ 12 w 12"/>
                <a:gd name="T7" fmla="*/ 5 h 24"/>
                <a:gd name="T8" fmla="*/ 12 w 12"/>
                <a:gd name="T9" fmla="*/ 8 h 24"/>
                <a:gd name="T10" fmla="*/ 5 w 12"/>
                <a:gd name="T11" fmla="*/ 8 h 24"/>
                <a:gd name="T12" fmla="*/ 5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5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5" y="0"/>
                  </a:moveTo>
                  <a:lnTo>
                    <a:pt x="5" y="0"/>
                  </a:lnTo>
                  <a:lnTo>
                    <a:pt x="5" y="5"/>
                  </a:lnTo>
                  <a:lnTo>
                    <a:pt x="12" y="5"/>
                  </a:lnTo>
                  <a:lnTo>
                    <a:pt x="12" y="8"/>
                  </a:lnTo>
                  <a:lnTo>
                    <a:pt x="5" y="8"/>
                  </a:lnTo>
                  <a:lnTo>
                    <a:pt x="5" y="18"/>
                  </a:lnTo>
                  <a:cubicBezTo>
                    <a:pt x="5" y="19"/>
                    <a:pt x="6" y="20"/>
                    <a:pt x="6" y="21"/>
                  </a:cubicBezTo>
                  <a:cubicBezTo>
                    <a:pt x="6" y="21"/>
                    <a:pt x="7" y="21"/>
                    <a:pt x="9" y="21"/>
                  </a:cubicBezTo>
                  <a:lnTo>
                    <a:pt x="12" y="21"/>
                  </a:lnTo>
                  <a:lnTo>
                    <a:pt x="12" y="24"/>
                  </a:lnTo>
                  <a:lnTo>
                    <a:pt x="9" y="24"/>
                  </a:lnTo>
                  <a:cubicBezTo>
                    <a:pt x="6" y="24"/>
                    <a:pt x="5" y="24"/>
                    <a:pt x="4"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7" name="Freeform 276"/>
            <p:cNvSpPr>
              <a:spLocks noEditPoints="1"/>
            </p:cNvSpPr>
            <p:nvPr/>
          </p:nvSpPr>
          <p:spPr bwMode="auto">
            <a:xfrm>
              <a:off x="2035" y="1647"/>
              <a:ext cx="11" cy="13"/>
            </a:xfrm>
            <a:custGeom>
              <a:avLst/>
              <a:gdLst>
                <a:gd name="T0" fmla="*/ 9 w 16"/>
                <a:gd name="T1" fmla="*/ 10 h 19"/>
                <a:gd name="T2" fmla="*/ 9 w 16"/>
                <a:gd name="T3" fmla="*/ 10 h 19"/>
                <a:gd name="T4" fmla="*/ 4 w 16"/>
                <a:gd name="T5" fmla="*/ 11 h 19"/>
                <a:gd name="T6" fmla="*/ 3 w 16"/>
                <a:gd name="T7" fmla="*/ 13 h 19"/>
                <a:gd name="T8" fmla="*/ 4 w 16"/>
                <a:gd name="T9" fmla="*/ 16 h 19"/>
                <a:gd name="T10" fmla="*/ 7 w 16"/>
                <a:gd name="T11" fmla="*/ 17 h 19"/>
                <a:gd name="T12" fmla="*/ 11 w 16"/>
                <a:gd name="T13" fmla="*/ 15 h 19"/>
                <a:gd name="T14" fmla="*/ 12 w 16"/>
                <a:gd name="T15" fmla="*/ 10 h 19"/>
                <a:gd name="T16" fmla="*/ 12 w 16"/>
                <a:gd name="T17" fmla="*/ 10 h 19"/>
                <a:gd name="T18" fmla="*/ 9 w 16"/>
                <a:gd name="T19" fmla="*/ 10 h 19"/>
                <a:gd name="T20" fmla="*/ 16 w 16"/>
                <a:gd name="T21" fmla="*/ 8 h 19"/>
                <a:gd name="T22" fmla="*/ 16 w 16"/>
                <a:gd name="T23" fmla="*/ 8 h 19"/>
                <a:gd name="T24" fmla="*/ 16 w 16"/>
                <a:gd name="T25" fmla="*/ 19 h 19"/>
                <a:gd name="T26" fmla="*/ 12 w 16"/>
                <a:gd name="T27" fmla="*/ 19 h 19"/>
                <a:gd name="T28" fmla="*/ 12 w 16"/>
                <a:gd name="T29" fmla="*/ 16 h 19"/>
                <a:gd name="T30" fmla="*/ 10 w 16"/>
                <a:gd name="T31" fmla="*/ 19 h 19"/>
                <a:gd name="T32" fmla="*/ 6 w 16"/>
                <a:gd name="T33" fmla="*/ 19 h 19"/>
                <a:gd name="T34" fmla="*/ 2 w 16"/>
                <a:gd name="T35" fmla="*/ 18 h 19"/>
                <a:gd name="T36" fmla="*/ 0 w 16"/>
                <a:gd name="T37" fmla="*/ 14 h 19"/>
                <a:gd name="T38" fmla="*/ 2 w 16"/>
                <a:gd name="T39" fmla="*/ 9 h 19"/>
                <a:gd name="T40" fmla="*/ 8 w 16"/>
                <a:gd name="T41" fmla="*/ 7 h 19"/>
                <a:gd name="T42" fmla="*/ 12 w 16"/>
                <a:gd name="T43" fmla="*/ 7 h 19"/>
                <a:gd name="T44" fmla="*/ 12 w 16"/>
                <a:gd name="T45" fmla="*/ 7 h 19"/>
                <a:gd name="T46" fmla="*/ 11 w 16"/>
                <a:gd name="T47" fmla="*/ 4 h 19"/>
                <a:gd name="T48" fmla="*/ 7 w 16"/>
                <a:gd name="T49" fmla="*/ 3 h 19"/>
                <a:gd name="T50" fmla="*/ 4 w 16"/>
                <a:gd name="T51" fmla="*/ 3 h 19"/>
                <a:gd name="T52" fmla="*/ 1 w 16"/>
                <a:gd name="T53" fmla="*/ 4 h 19"/>
                <a:gd name="T54" fmla="*/ 1 w 16"/>
                <a:gd name="T55" fmla="*/ 1 h 19"/>
                <a:gd name="T56" fmla="*/ 4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9" y="10"/>
                  </a:moveTo>
                  <a:lnTo>
                    <a:pt x="9" y="10"/>
                  </a:lnTo>
                  <a:cubicBezTo>
                    <a:pt x="7" y="10"/>
                    <a:pt x="5" y="10"/>
                    <a:pt x="4" y="11"/>
                  </a:cubicBezTo>
                  <a:cubicBezTo>
                    <a:pt x="3" y="11"/>
                    <a:pt x="3" y="12"/>
                    <a:pt x="3" y="13"/>
                  </a:cubicBezTo>
                  <a:cubicBezTo>
                    <a:pt x="3" y="14"/>
                    <a:pt x="3" y="15"/>
                    <a:pt x="4" y="16"/>
                  </a:cubicBezTo>
                  <a:cubicBezTo>
                    <a:pt x="5" y="17"/>
                    <a:pt x="6" y="17"/>
                    <a:pt x="7" y="17"/>
                  </a:cubicBezTo>
                  <a:cubicBezTo>
                    <a:pt x="9" y="17"/>
                    <a:pt x="10" y="16"/>
                    <a:pt x="11" y="15"/>
                  </a:cubicBezTo>
                  <a:cubicBezTo>
                    <a:pt x="12" y="14"/>
                    <a:pt x="12" y="12"/>
                    <a:pt x="12" y="10"/>
                  </a:cubicBezTo>
                  <a:lnTo>
                    <a:pt x="12" y="10"/>
                  </a:lnTo>
                  <a:lnTo>
                    <a:pt x="9" y="10"/>
                  </a:lnTo>
                  <a:close/>
                  <a:moveTo>
                    <a:pt x="16" y="8"/>
                  </a:moveTo>
                  <a:lnTo>
                    <a:pt x="16" y="8"/>
                  </a:lnTo>
                  <a:lnTo>
                    <a:pt x="16" y="19"/>
                  </a:lnTo>
                  <a:lnTo>
                    <a:pt x="12" y="19"/>
                  </a:lnTo>
                  <a:lnTo>
                    <a:pt x="12" y="16"/>
                  </a:lnTo>
                  <a:cubicBezTo>
                    <a:pt x="12" y="17"/>
                    <a:pt x="11" y="18"/>
                    <a:pt x="10" y="19"/>
                  </a:cubicBezTo>
                  <a:cubicBezTo>
                    <a:pt x="9" y="19"/>
                    <a:pt x="8" y="19"/>
                    <a:pt x="6" y="19"/>
                  </a:cubicBezTo>
                  <a:cubicBezTo>
                    <a:pt x="4" y="19"/>
                    <a:pt x="3" y="19"/>
                    <a:pt x="2" y="18"/>
                  </a:cubicBezTo>
                  <a:cubicBezTo>
                    <a:pt x="0" y="17"/>
                    <a:pt x="0" y="15"/>
                    <a:pt x="0" y="14"/>
                  </a:cubicBezTo>
                  <a:cubicBezTo>
                    <a:pt x="0" y="12"/>
                    <a:pt x="1" y="10"/>
                    <a:pt x="2" y="9"/>
                  </a:cubicBezTo>
                  <a:cubicBezTo>
                    <a:pt x="3" y="8"/>
                    <a:pt x="5" y="7"/>
                    <a:pt x="8" y="7"/>
                  </a:cubicBezTo>
                  <a:lnTo>
                    <a:pt x="12" y="7"/>
                  </a:lnTo>
                  <a:lnTo>
                    <a:pt x="12" y="7"/>
                  </a:lnTo>
                  <a:cubicBezTo>
                    <a:pt x="12" y="6"/>
                    <a:pt x="12" y="4"/>
                    <a:pt x="11" y="4"/>
                  </a:cubicBezTo>
                  <a:cubicBezTo>
                    <a:pt x="10" y="3"/>
                    <a:pt x="9" y="3"/>
                    <a:pt x="7" y="3"/>
                  </a:cubicBezTo>
                  <a:cubicBezTo>
                    <a:pt x="6" y="3"/>
                    <a:pt x="5" y="3"/>
                    <a:pt x="4" y="3"/>
                  </a:cubicBezTo>
                  <a:cubicBezTo>
                    <a:pt x="3" y="3"/>
                    <a:pt x="2" y="4"/>
                    <a:pt x="1" y="4"/>
                  </a:cubicBezTo>
                  <a:lnTo>
                    <a:pt x="1" y="1"/>
                  </a:lnTo>
                  <a:cubicBezTo>
                    <a:pt x="2" y="1"/>
                    <a:pt x="3" y="1"/>
                    <a:pt x="4" y="0"/>
                  </a:cubicBezTo>
                  <a:cubicBezTo>
                    <a:pt x="6" y="0"/>
                    <a:pt x="7" y="0"/>
                    <a:pt x="8" y="0"/>
                  </a:cubicBezTo>
                  <a:cubicBezTo>
                    <a:pt x="10" y="0"/>
                    <a:pt x="12" y="1"/>
                    <a:pt x="14" y="2"/>
                  </a:cubicBezTo>
                  <a:cubicBezTo>
                    <a:pt x="15" y="3"/>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8" name="Freeform 277"/>
            <p:cNvSpPr>
              <a:spLocks/>
            </p:cNvSpPr>
            <p:nvPr/>
          </p:nvSpPr>
          <p:spPr bwMode="auto">
            <a:xfrm>
              <a:off x="1975" y="1563"/>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9" name="Freeform 278"/>
            <p:cNvSpPr>
              <a:spLocks noEditPoints="1"/>
            </p:cNvSpPr>
            <p:nvPr/>
          </p:nvSpPr>
          <p:spPr bwMode="auto">
            <a:xfrm>
              <a:off x="1969"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0" name="Freeform 279"/>
            <p:cNvSpPr>
              <a:spLocks noEditPoints="1"/>
            </p:cNvSpPr>
            <p:nvPr/>
          </p:nvSpPr>
          <p:spPr bwMode="auto">
            <a:xfrm>
              <a:off x="1969"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1" name="Freeform 280"/>
            <p:cNvSpPr>
              <a:spLocks/>
            </p:cNvSpPr>
            <p:nvPr/>
          </p:nvSpPr>
          <p:spPr bwMode="auto">
            <a:xfrm>
              <a:off x="2835" y="1624"/>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2" name="Freeform 281"/>
            <p:cNvSpPr>
              <a:spLocks/>
            </p:cNvSpPr>
            <p:nvPr/>
          </p:nvSpPr>
          <p:spPr bwMode="auto">
            <a:xfrm>
              <a:off x="2835" y="1624"/>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3" name="Freeform 282"/>
            <p:cNvSpPr>
              <a:spLocks/>
            </p:cNvSpPr>
            <p:nvPr/>
          </p:nvSpPr>
          <p:spPr bwMode="auto">
            <a:xfrm>
              <a:off x="2854" y="1647"/>
              <a:ext cx="11"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8 h 19"/>
                <a:gd name="T18" fmla="*/ 3 w 15"/>
                <a:gd name="T19" fmla="*/ 19 h 19"/>
                <a:gd name="T20" fmla="*/ 0 w 15"/>
                <a:gd name="T21" fmla="*/ 19 h 19"/>
                <a:gd name="T22" fmla="*/ 0 w 15"/>
                <a:gd name="T23" fmla="*/ 0 h 19"/>
                <a:gd name="T24" fmla="*/ 3 w 15"/>
                <a:gd name="T25" fmla="*/ 0 h 19"/>
                <a:gd name="T26" fmla="*/ 3 w 15"/>
                <a:gd name="T27" fmla="*/ 3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10" y="3"/>
                    <a:pt x="8" y="3"/>
                  </a:cubicBezTo>
                  <a:cubicBezTo>
                    <a:pt x="6" y="3"/>
                    <a:pt x="5" y="3"/>
                    <a:pt x="4" y="4"/>
                  </a:cubicBezTo>
                  <a:cubicBezTo>
                    <a:pt x="3" y="5"/>
                    <a:pt x="3" y="7"/>
                    <a:pt x="3" y="8"/>
                  </a:cubicBezTo>
                  <a:lnTo>
                    <a:pt x="3" y="19"/>
                  </a:lnTo>
                  <a:lnTo>
                    <a:pt x="0" y="19"/>
                  </a:lnTo>
                  <a:lnTo>
                    <a:pt x="0" y="0"/>
                  </a:lnTo>
                  <a:lnTo>
                    <a:pt x="3" y="0"/>
                  </a:lnTo>
                  <a:lnTo>
                    <a:pt x="3" y="3"/>
                  </a:lnTo>
                  <a:cubicBezTo>
                    <a:pt x="4" y="2"/>
                    <a:pt x="4" y="1"/>
                    <a:pt x="5" y="1"/>
                  </a:cubicBezTo>
                  <a:cubicBezTo>
                    <a:pt x="6" y="0"/>
                    <a:pt x="8" y="0"/>
                    <a:pt x="9" y="0"/>
                  </a:cubicBezTo>
                  <a:cubicBezTo>
                    <a:pt x="11" y="0"/>
                    <a:pt x="13" y="1"/>
                    <a:pt x="14" y="2"/>
                  </a:cubicBezTo>
                  <a:cubicBezTo>
                    <a:pt x="15" y="3"/>
                    <a:pt x="15" y="5"/>
                    <a:pt x="15" y="8"/>
                  </a:cubicBezTo>
                  <a:lnTo>
                    <a:pt x="15"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4" name="Freeform 283"/>
            <p:cNvSpPr>
              <a:spLocks noEditPoints="1"/>
            </p:cNvSpPr>
            <p:nvPr/>
          </p:nvSpPr>
          <p:spPr bwMode="auto">
            <a:xfrm>
              <a:off x="2869" y="1647"/>
              <a:ext cx="12" cy="13"/>
            </a:xfrm>
            <a:custGeom>
              <a:avLst/>
              <a:gdLst>
                <a:gd name="T0" fmla="*/ 8 w 17"/>
                <a:gd name="T1" fmla="*/ 3 h 19"/>
                <a:gd name="T2" fmla="*/ 8 w 17"/>
                <a:gd name="T3" fmla="*/ 3 h 19"/>
                <a:gd name="T4" fmla="*/ 4 w 17"/>
                <a:gd name="T5" fmla="*/ 4 h 19"/>
                <a:gd name="T6" fmla="*/ 3 w 17"/>
                <a:gd name="T7" fmla="*/ 10 h 19"/>
                <a:gd name="T8" fmla="*/ 4 w 17"/>
                <a:gd name="T9" fmla="*/ 15 h 19"/>
                <a:gd name="T10" fmla="*/ 8 w 17"/>
                <a:gd name="T11" fmla="*/ 17 h 19"/>
                <a:gd name="T12" fmla="*/ 12 w 17"/>
                <a:gd name="T13" fmla="*/ 15 h 19"/>
                <a:gd name="T14" fmla="*/ 13 w 17"/>
                <a:gd name="T15" fmla="*/ 10 h 19"/>
                <a:gd name="T16" fmla="*/ 12 w 17"/>
                <a:gd name="T17" fmla="*/ 4 h 19"/>
                <a:gd name="T18" fmla="*/ 8 w 17"/>
                <a:gd name="T19" fmla="*/ 3 h 19"/>
                <a:gd name="T20" fmla="*/ 8 w 17"/>
                <a:gd name="T21" fmla="*/ 3 h 19"/>
                <a:gd name="T22" fmla="*/ 8 w 17"/>
                <a:gd name="T23" fmla="*/ 0 h 19"/>
                <a:gd name="T24" fmla="*/ 8 w 17"/>
                <a:gd name="T25" fmla="*/ 0 h 19"/>
                <a:gd name="T26" fmla="*/ 14 w 17"/>
                <a:gd name="T27" fmla="*/ 3 h 19"/>
                <a:gd name="T28" fmla="*/ 17 w 17"/>
                <a:gd name="T29" fmla="*/ 10 h 19"/>
                <a:gd name="T30" fmla="*/ 14 w 17"/>
                <a:gd name="T31" fmla="*/ 17 h 19"/>
                <a:gd name="T32" fmla="*/ 8 w 17"/>
                <a:gd name="T33" fmla="*/ 19 h 19"/>
                <a:gd name="T34" fmla="*/ 2 w 17"/>
                <a:gd name="T35" fmla="*/ 17 h 19"/>
                <a:gd name="T36" fmla="*/ 0 w 17"/>
                <a:gd name="T37" fmla="*/ 10 h 19"/>
                <a:gd name="T38" fmla="*/ 2 w 17"/>
                <a:gd name="T39" fmla="*/ 3 h 19"/>
                <a:gd name="T40" fmla="*/ 8 w 17"/>
                <a:gd name="T41" fmla="*/ 0 h 19"/>
                <a:gd name="T42" fmla="*/ 8 w 17"/>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8" y="3"/>
                  </a:moveTo>
                  <a:lnTo>
                    <a:pt x="8" y="3"/>
                  </a:lnTo>
                  <a:cubicBezTo>
                    <a:pt x="6" y="3"/>
                    <a:pt x="5" y="3"/>
                    <a:pt x="4" y="4"/>
                  </a:cubicBezTo>
                  <a:cubicBezTo>
                    <a:pt x="3" y="6"/>
                    <a:pt x="3" y="8"/>
                    <a:pt x="3" y="10"/>
                  </a:cubicBezTo>
                  <a:cubicBezTo>
                    <a:pt x="3" y="12"/>
                    <a:pt x="3" y="14"/>
                    <a:pt x="4" y="15"/>
                  </a:cubicBezTo>
                  <a:cubicBezTo>
                    <a:pt x="5" y="16"/>
                    <a:pt x="6" y="17"/>
                    <a:pt x="8" y="17"/>
                  </a:cubicBezTo>
                  <a:cubicBezTo>
                    <a:pt x="10" y="17"/>
                    <a:pt x="11" y="16"/>
                    <a:pt x="12" y="15"/>
                  </a:cubicBezTo>
                  <a:cubicBezTo>
                    <a:pt x="13" y="14"/>
                    <a:pt x="13" y="12"/>
                    <a:pt x="13" y="10"/>
                  </a:cubicBezTo>
                  <a:cubicBezTo>
                    <a:pt x="13" y="8"/>
                    <a:pt x="13" y="6"/>
                    <a:pt x="12" y="4"/>
                  </a:cubicBezTo>
                  <a:cubicBezTo>
                    <a:pt x="11" y="3"/>
                    <a:pt x="10" y="3"/>
                    <a:pt x="8" y="3"/>
                  </a:cubicBezTo>
                  <a:lnTo>
                    <a:pt x="8" y="3"/>
                  </a:lnTo>
                  <a:close/>
                  <a:moveTo>
                    <a:pt x="8" y="0"/>
                  </a:moveTo>
                  <a:lnTo>
                    <a:pt x="8" y="0"/>
                  </a:lnTo>
                  <a:cubicBezTo>
                    <a:pt x="11" y="0"/>
                    <a:pt x="13" y="1"/>
                    <a:pt x="14" y="3"/>
                  </a:cubicBezTo>
                  <a:cubicBezTo>
                    <a:pt x="16" y="4"/>
                    <a:pt x="17" y="7"/>
                    <a:pt x="17" y="10"/>
                  </a:cubicBezTo>
                  <a:cubicBezTo>
                    <a:pt x="17" y="13"/>
                    <a:pt x="16" y="15"/>
                    <a:pt x="14" y="17"/>
                  </a:cubicBezTo>
                  <a:cubicBezTo>
                    <a:pt x="13" y="19"/>
                    <a:pt x="11" y="19"/>
                    <a:pt x="8" y="19"/>
                  </a:cubicBezTo>
                  <a:cubicBezTo>
                    <a:pt x="5" y="19"/>
                    <a:pt x="3" y="19"/>
                    <a:pt x="2" y="17"/>
                  </a:cubicBezTo>
                  <a:cubicBezTo>
                    <a:pt x="0" y="15"/>
                    <a:pt x="0" y="13"/>
                    <a:pt x="0" y="10"/>
                  </a:cubicBezTo>
                  <a:cubicBezTo>
                    <a:pt x="0" y="7"/>
                    <a:pt x="0" y="4"/>
                    <a:pt x="2" y="3"/>
                  </a:cubicBezTo>
                  <a:cubicBezTo>
                    <a:pt x="3" y="1"/>
                    <a:pt x="5" y="0"/>
                    <a:pt x="8" y="0"/>
                  </a:cubicBezTo>
                  <a:lnTo>
                    <a:pt x="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5" name="Freeform 284"/>
            <p:cNvSpPr>
              <a:spLocks/>
            </p:cNvSpPr>
            <p:nvPr/>
          </p:nvSpPr>
          <p:spPr bwMode="auto">
            <a:xfrm>
              <a:off x="2884" y="1647"/>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8 h 19"/>
                <a:gd name="T18" fmla="*/ 3 w 15"/>
                <a:gd name="T19" fmla="*/ 19 h 19"/>
                <a:gd name="T20" fmla="*/ 0 w 15"/>
                <a:gd name="T21" fmla="*/ 19 h 19"/>
                <a:gd name="T22" fmla="*/ 0 w 15"/>
                <a:gd name="T23" fmla="*/ 0 h 19"/>
                <a:gd name="T24" fmla="*/ 3 w 15"/>
                <a:gd name="T25" fmla="*/ 0 h 19"/>
                <a:gd name="T26" fmla="*/ 3 w 15"/>
                <a:gd name="T27" fmla="*/ 3 h 19"/>
                <a:gd name="T28" fmla="*/ 6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10" y="3"/>
                    <a:pt x="8" y="3"/>
                  </a:cubicBezTo>
                  <a:cubicBezTo>
                    <a:pt x="7" y="3"/>
                    <a:pt x="5" y="3"/>
                    <a:pt x="4" y="4"/>
                  </a:cubicBezTo>
                  <a:cubicBezTo>
                    <a:pt x="3" y="5"/>
                    <a:pt x="3" y="7"/>
                    <a:pt x="3" y="8"/>
                  </a:cubicBezTo>
                  <a:lnTo>
                    <a:pt x="3" y="19"/>
                  </a:lnTo>
                  <a:lnTo>
                    <a:pt x="0" y="19"/>
                  </a:lnTo>
                  <a:lnTo>
                    <a:pt x="0" y="0"/>
                  </a:lnTo>
                  <a:lnTo>
                    <a:pt x="3" y="0"/>
                  </a:lnTo>
                  <a:lnTo>
                    <a:pt x="3" y="3"/>
                  </a:lnTo>
                  <a:cubicBezTo>
                    <a:pt x="4" y="2"/>
                    <a:pt x="5" y="1"/>
                    <a:pt x="6" y="1"/>
                  </a:cubicBezTo>
                  <a:cubicBezTo>
                    <a:pt x="7" y="0"/>
                    <a:pt x="8" y="0"/>
                    <a:pt x="9" y="0"/>
                  </a:cubicBezTo>
                  <a:cubicBezTo>
                    <a:pt x="11" y="0"/>
                    <a:pt x="13" y="1"/>
                    <a:pt x="14" y="2"/>
                  </a:cubicBezTo>
                  <a:cubicBezTo>
                    <a:pt x="15" y="3"/>
                    <a:pt x="15" y="5"/>
                    <a:pt x="15" y="8"/>
                  </a:cubicBezTo>
                  <a:lnTo>
                    <a:pt x="15"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6" name="Freeform 285"/>
            <p:cNvSpPr>
              <a:spLocks noEditPoints="1"/>
            </p:cNvSpPr>
            <p:nvPr/>
          </p:nvSpPr>
          <p:spPr bwMode="auto">
            <a:xfrm>
              <a:off x="2898" y="164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9 w 17"/>
                <a:gd name="T11" fmla="*/ 17 h 19"/>
                <a:gd name="T12" fmla="*/ 13 w 17"/>
                <a:gd name="T13" fmla="*/ 16 h 19"/>
                <a:gd name="T14" fmla="*/ 16 w 17"/>
                <a:gd name="T15" fmla="*/ 15 h 19"/>
                <a:gd name="T16" fmla="*/ 16 w 17"/>
                <a:gd name="T17" fmla="*/ 18 h 19"/>
                <a:gd name="T18" fmla="*/ 13 w 17"/>
                <a:gd name="T19" fmla="*/ 19 h 19"/>
                <a:gd name="T20" fmla="*/ 9 w 17"/>
                <a:gd name="T21" fmla="*/ 19 h 19"/>
                <a:gd name="T22" fmla="*/ 2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2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7" y="17"/>
                    <a:pt x="9" y="17"/>
                  </a:cubicBezTo>
                  <a:cubicBezTo>
                    <a:pt x="11" y="17"/>
                    <a:pt x="12" y="17"/>
                    <a:pt x="13" y="16"/>
                  </a:cubicBezTo>
                  <a:cubicBezTo>
                    <a:pt x="14" y="16"/>
                    <a:pt x="15" y="16"/>
                    <a:pt x="16" y="15"/>
                  </a:cubicBezTo>
                  <a:lnTo>
                    <a:pt x="16" y="18"/>
                  </a:lnTo>
                  <a:cubicBezTo>
                    <a:pt x="15" y="19"/>
                    <a:pt x="14" y="19"/>
                    <a:pt x="13" y="19"/>
                  </a:cubicBezTo>
                  <a:cubicBezTo>
                    <a:pt x="12" y="19"/>
                    <a:pt x="10" y="19"/>
                    <a:pt x="9" y="19"/>
                  </a:cubicBezTo>
                  <a:cubicBezTo>
                    <a:pt x="6" y="19"/>
                    <a:pt x="4" y="19"/>
                    <a:pt x="2" y="17"/>
                  </a:cubicBezTo>
                  <a:cubicBezTo>
                    <a:pt x="0" y="15"/>
                    <a:pt x="0" y="13"/>
                    <a:pt x="0" y="10"/>
                  </a:cubicBezTo>
                  <a:cubicBezTo>
                    <a:pt x="0" y="7"/>
                    <a:pt x="0" y="4"/>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3" y="5"/>
                    <a:pt x="12" y="4"/>
                  </a:cubicBezTo>
                  <a:cubicBezTo>
                    <a:pt x="11" y="3"/>
                    <a:pt x="10" y="3"/>
                    <a:pt x="9" y="3"/>
                  </a:cubicBezTo>
                  <a:cubicBezTo>
                    <a:pt x="7" y="3"/>
                    <a:pt x="6" y="3"/>
                    <a:pt x="5" y="4"/>
                  </a:cubicBezTo>
                  <a:cubicBezTo>
                    <a:pt x="4" y="5"/>
                    <a:pt x="3" y="6"/>
                    <a:pt x="3" y="8"/>
                  </a:cubicBezTo>
                  <a:lnTo>
                    <a:pt x="14"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7" name="Freeform 286"/>
            <p:cNvSpPr>
              <a:spLocks/>
            </p:cNvSpPr>
            <p:nvPr/>
          </p:nvSpPr>
          <p:spPr bwMode="auto">
            <a:xfrm>
              <a:off x="4399" y="1501"/>
              <a:ext cx="182" cy="61"/>
            </a:xfrm>
            <a:custGeom>
              <a:avLst/>
              <a:gdLst>
                <a:gd name="T0" fmla="*/ 0 w 259"/>
                <a:gd name="T1" fmla="*/ 0 h 88"/>
                <a:gd name="T2" fmla="*/ 0 w 259"/>
                <a:gd name="T3" fmla="*/ 0 h 88"/>
                <a:gd name="T4" fmla="*/ 259 w 259"/>
                <a:gd name="T5" fmla="*/ 0 h 88"/>
                <a:gd name="T6" fmla="*/ 259 w 259"/>
                <a:gd name="T7" fmla="*/ 88 h 88"/>
                <a:gd name="T8" fmla="*/ 0 w 259"/>
                <a:gd name="T9" fmla="*/ 88 h 88"/>
                <a:gd name="T10" fmla="*/ 0 w 259"/>
                <a:gd name="T11" fmla="*/ 0 h 88"/>
              </a:gdLst>
              <a:ahLst/>
              <a:cxnLst>
                <a:cxn ang="0">
                  <a:pos x="T0" y="T1"/>
                </a:cxn>
                <a:cxn ang="0">
                  <a:pos x="T2" y="T3"/>
                </a:cxn>
                <a:cxn ang="0">
                  <a:pos x="T4" y="T5"/>
                </a:cxn>
                <a:cxn ang="0">
                  <a:pos x="T6" y="T7"/>
                </a:cxn>
                <a:cxn ang="0">
                  <a:pos x="T8" y="T9"/>
                </a:cxn>
                <a:cxn ang="0">
                  <a:pos x="T10" y="T11"/>
                </a:cxn>
              </a:cxnLst>
              <a:rect l="0" t="0" r="r" b="b"/>
              <a:pathLst>
                <a:path w="259" h="88">
                  <a:moveTo>
                    <a:pt x="0" y="0"/>
                  </a:moveTo>
                  <a:lnTo>
                    <a:pt x="0" y="0"/>
                  </a:lnTo>
                  <a:lnTo>
                    <a:pt x="259" y="0"/>
                  </a:lnTo>
                  <a:lnTo>
                    <a:pt x="259"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8" name="Freeform 287"/>
            <p:cNvSpPr>
              <a:spLocks/>
            </p:cNvSpPr>
            <p:nvPr/>
          </p:nvSpPr>
          <p:spPr bwMode="auto">
            <a:xfrm>
              <a:off x="4399" y="1501"/>
              <a:ext cx="182" cy="61"/>
            </a:xfrm>
            <a:custGeom>
              <a:avLst/>
              <a:gdLst>
                <a:gd name="T0" fmla="*/ 0 w 259"/>
                <a:gd name="T1" fmla="*/ 0 h 88"/>
                <a:gd name="T2" fmla="*/ 0 w 259"/>
                <a:gd name="T3" fmla="*/ 0 h 88"/>
                <a:gd name="T4" fmla="*/ 259 w 259"/>
                <a:gd name="T5" fmla="*/ 0 h 88"/>
                <a:gd name="T6" fmla="*/ 259 w 259"/>
                <a:gd name="T7" fmla="*/ 88 h 88"/>
                <a:gd name="T8" fmla="*/ 0 w 259"/>
                <a:gd name="T9" fmla="*/ 88 h 88"/>
                <a:gd name="T10" fmla="*/ 0 w 259"/>
                <a:gd name="T11" fmla="*/ 0 h 88"/>
              </a:gdLst>
              <a:ahLst/>
              <a:cxnLst>
                <a:cxn ang="0">
                  <a:pos x="T0" y="T1"/>
                </a:cxn>
                <a:cxn ang="0">
                  <a:pos x="T2" y="T3"/>
                </a:cxn>
                <a:cxn ang="0">
                  <a:pos x="T4" y="T5"/>
                </a:cxn>
                <a:cxn ang="0">
                  <a:pos x="T6" y="T7"/>
                </a:cxn>
                <a:cxn ang="0">
                  <a:pos x="T8" y="T9"/>
                </a:cxn>
                <a:cxn ang="0">
                  <a:pos x="T10" y="T11"/>
                </a:cxn>
              </a:cxnLst>
              <a:rect l="0" t="0" r="r" b="b"/>
              <a:pathLst>
                <a:path w="259" h="88">
                  <a:moveTo>
                    <a:pt x="0" y="0"/>
                  </a:moveTo>
                  <a:lnTo>
                    <a:pt x="0" y="0"/>
                  </a:lnTo>
                  <a:lnTo>
                    <a:pt x="259" y="0"/>
                  </a:lnTo>
                  <a:lnTo>
                    <a:pt x="259"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9" name="Freeform 288"/>
            <p:cNvSpPr>
              <a:spLocks noEditPoints="1"/>
            </p:cNvSpPr>
            <p:nvPr/>
          </p:nvSpPr>
          <p:spPr bwMode="auto">
            <a:xfrm>
              <a:off x="4415" y="1519"/>
              <a:ext cx="13" cy="18"/>
            </a:xfrm>
            <a:custGeom>
              <a:avLst/>
              <a:gdLst>
                <a:gd name="T0" fmla="*/ 4 w 18"/>
                <a:gd name="T1" fmla="*/ 13 h 25"/>
                <a:gd name="T2" fmla="*/ 4 w 18"/>
                <a:gd name="T3" fmla="*/ 13 h 25"/>
                <a:gd name="T4" fmla="*/ 4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4 w 18"/>
                <a:gd name="T17" fmla="*/ 13 h 25"/>
                <a:gd name="T18" fmla="*/ 4 w 18"/>
                <a:gd name="T19" fmla="*/ 3 h 25"/>
                <a:gd name="T20" fmla="*/ 4 w 18"/>
                <a:gd name="T21" fmla="*/ 3 h 25"/>
                <a:gd name="T22" fmla="*/ 4 w 18"/>
                <a:gd name="T23" fmla="*/ 11 h 25"/>
                <a:gd name="T24" fmla="*/ 8 w 18"/>
                <a:gd name="T25" fmla="*/ 11 h 25"/>
                <a:gd name="T26" fmla="*/ 12 w 18"/>
                <a:gd name="T27" fmla="*/ 10 h 25"/>
                <a:gd name="T28" fmla="*/ 13 w 18"/>
                <a:gd name="T29" fmla="*/ 7 h 25"/>
                <a:gd name="T30" fmla="*/ 12 w 18"/>
                <a:gd name="T31" fmla="*/ 4 h 25"/>
                <a:gd name="T32" fmla="*/ 8 w 18"/>
                <a:gd name="T33" fmla="*/ 3 h 25"/>
                <a:gd name="T34" fmla="*/ 4 w 18"/>
                <a:gd name="T35" fmla="*/ 3 h 25"/>
                <a:gd name="T36" fmla="*/ 0 w 18"/>
                <a:gd name="T37" fmla="*/ 0 h 25"/>
                <a:gd name="T38" fmla="*/ 0 w 18"/>
                <a:gd name="T39" fmla="*/ 0 h 25"/>
                <a:gd name="T40" fmla="*/ 9 w 18"/>
                <a:gd name="T41" fmla="*/ 0 h 25"/>
                <a:gd name="T42" fmla="*/ 15 w 18"/>
                <a:gd name="T43" fmla="*/ 2 h 25"/>
                <a:gd name="T44" fmla="*/ 17 w 18"/>
                <a:gd name="T45" fmla="*/ 6 h 25"/>
                <a:gd name="T46" fmla="*/ 16 w 18"/>
                <a:gd name="T47" fmla="*/ 10 h 25"/>
                <a:gd name="T48" fmla="*/ 13 w 18"/>
                <a:gd name="T49" fmla="*/ 12 h 25"/>
                <a:gd name="T50" fmla="*/ 16 w 18"/>
                <a:gd name="T51" fmla="*/ 14 h 25"/>
                <a:gd name="T52" fmla="*/ 18 w 18"/>
                <a:gd name="T53" fmla="*/ 18 h 25"/>
                <a:gd name="T54" fmla="*/ 15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4" y="13"/>
                  </a:moveTo>
                  <a:lnTo>
                    <a:pt x="4" y="13"/>
                  </a:lnTo>
                  <a:lnTo>
                    <a:pt x="4" y="22"/>
                  </a:lnTo>
                  <a:lnTo>
                    <a:pt x="9" y="22"/>
                  </a:lnTo>
                  <a:cubicBezTo>
                    <a:pt x="11" y="22"/>
                    <a:pt x="12" y="22"/>
                    <a:pt x="13" y="21"/>
                  </a:cubicBezTo>
                  <a:cubicBezTo>
                    <a:pt x="14" y="20"/>
                    <a:pt x="14" y="19"/>
                    <a:pt x="14" y="18"/>
                  </a:cubicBezTo>
                  <a:cubicBezTo>
                    <a:pt x="14" y="16"/>
                    <a:pt x="14" y="15"/>
                    <a:pt x="13" y="14"/>
                  </a:cubicBezTo>
                  <a:cubicBezTo>
                    <a:pt x="12" y="14"/>
                    <a:pt x="11" y="13"/>
                    <a:pt x="9" y="13"/>
                  </a:cubicBezTo>
                  <a:lnTo>
                    <a:pt x="4" y="13"/>
                  </a:lnTo>
                  <a:close/>
                  <a:moveTo>
                    <a:pt x="4" y="3"/>
                  </a:moveTo>
                  <a:lnTo>
                    <a:pt x="4" y="3"/>
                  </a:lnTo>
                  <a:lnTo>
                    <a:pt x="4" y="11"/>
                  </a:lnTo>
                  <a:lnTo>
                    <a:pt x="8" y="11"/>
                  </a:lnTo>
                  <a:cubicBezTo>
                    <a:pt x="10" y="11"/>
                    <a:pt x="11" y="10"/>
                    <a:pt x="12" y="10"/>
                  </a:cubicBezTo>
                  <a:cubicBezTo>
                    <a:pt x="13" y="9"/>
                    <a:pt x="13" y="8"/>
                    <a:pt x="13" y="7"/>
                  </a:cubicBezTo>
                  <a:cubicBezTo>
                    <a:pt x="13" y="6"/>
                    <a:pt x="13" y="5"/>
                    <a:pt x="12" y="4"/>
                  </a:cubicBezTo>
                  <a:cubicBezTo>
                    <a:pt x="11" y="3"/>
                    <a:pt x="10" y="3"/>
                    <a:pt x="8" y="3"/>
                  </a:cubicBezTo>
                  <a:lnTo>
                    <a:pt x="4" y="3"/>
                  </a:lnTo>
                  <a:close/>
                  <a:moveTo>
                    <a:pt x="0" y="0"/>
                  </a:moveTo>
                  <a:lnTo>
                    <a:pt x="0" y="0"/>
                  </a:lnTo>
                  <a:lnTo>
                    <a:pt x="9" y="0"/>
                  </a:lnTo>
                  <a:cubicBezTo>
                    <a:pt x="11" y="0"/>
                    <a:pt x="13" y="1"/>
                    <a:pt x="15" y="2"/>
                  </a:cubicBezTo>
                  <a:cubicBezTo>
                    <a:pt x="16" y="3"/>
                    <a:pt x="17" y="4"/>
                    <a:pt x="17" y="6"/>
                  </a:cubicBezTo>
                  <a:cubicBezTo>
                    <a:pt x="17" y="8"/>
                    <a:pt x="16" y="9"/>
                    <a:pt x="16" y="10"/>
                  </a:cubicBezTo>
                  <a:cubicBezTo>
                    <a:pt x="15" y="11"/>
                    <a:pt x="14" y="11"/>
                    <a:pt x="13" y="12"/>
                  </a:cubicBezTo>
                  <a:cubicBezTo>
                    <a:pt x="14" y="12"/>
                    <a:pt x="15" y="13"/>
                    <a:pt x="16" y="14"/>
                  </a:cubicBezTo>
                  <a:cubicBezTo>
                    <a:pt x="17" y="15"/>
                    <a:pt x="18" y="16"/>
                    <a:pt x="18" y="18"/>
                  </a:cubicBezTo>
                  <a:cubicBezTo>
                    <a:pt x="18" y="20"/>
                    <a:pt x="17" y="22"/>
                    <a:pt x="15"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0" name="Freeform 289"/>
            <p:cNvSpPr>
              <a:spLocks/>
            </p:cNvSpPr>
            <p:nvPr/>
          </p:nvSpPr>
          <p:spPr bwMode="auto">
            <a:xfrm>
              <a:off x="4432"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 name="Freeform 290"/>
            <p:cNvSpPr>
              <a:spLocks/>
            </p:cNvSpPr>
            <p:nvPr/>
          </p:nvSpPr>
          <p:spPr bwMode="auto">
            <a:xfrm>
              <a:off x="4440" y="1519"/>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 name="Freeform 291"/>
            <p:cNvSpPr>
              <a:spLocks noEditPoints="1"/>
            </p:cNvSpPr>
            <p:nvPr/>
          </p:nvSpPr>
          <p:spPr bwMode="auto">
            <a:xfrm>
              <a:off x="4456" y="1519"/>
              <a:ext cx="15" cy="18"/>
            </a:xfrm>
            <a:custGeom>
              <a:avLst/>
              <a:gdLst>
                <a:gd name="T0" fmla="*/ 11 w 22"/>
                <a:gd name="T1" fmla="*/ 4 h 25"/>
                <a:gd name="T2" fmla="*/ 11 w 22"/>
                <a:gd name="T3" fmla="*/ 4 h 25"/>
                <a:gd name="T4" fmla="*/ 6 w 22"/>
                <a:gd name="T5" fmla="*/ 16 h 25"/>
                <a:gd name="T6" fmla="*/ 15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5"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3" name="Freeform 292"/>
            <p:cNvSpPr>
              <a:spLocks noEditPoints="1"/>
            </p:cNvSpPr>
            <p:nvPr/>
          </p:nvSpPr>
          <p:spPr bwMode="auto">
            <a:xfrm>
              <a:off x="4474" y="151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2" y="10"/>
                    <a:pt x="13" y="9"/>
                    <a:pt x="13" y="7"/>
                  </a:cubicBezTo>
                  <a:cubicBezTo>
                    <a:pt x="13" y="6"/>
                    <a:pt x="12"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4" name="Freeform 293"/>
            <p:cNvSpPr>
              <a:spLocks/>
            </p:cNvSpPr>
            <p:nvPr/>
          </p:nvSpPr>
          <p:spPr bwMode="auto">
            <a:xfrm>
              <a:off x="4488" y="1519"/>
              <a:ext cx="14" cy="18"/>
            </a:xfrm>
            <a:custGeom>
              <a:avLst/>
              <a:gdLst>
                <a:gd name="T0" fmla="*/ 0 w 21"/>
                <a:gd name="T1" fmla="*/ 0 h 25"/>
                <a:gd name="T2" fmla="*/ 0 w 21"/>
                <a:gd name="T3" fmla="*/ 0 h 25"/>
                <a:gd name="T4" fmla="*/ 4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4" y="0"/>
                  </a:lnTo>
                  <a:lnTo>
                    <a:pt x="10" y="10"/>
                  </a:lnTo>
                  <a:lnTo>
                    <a:pt x="17" y="0"/>
                  </a:lnTo>
                  <a:lnTo>
                    <a:pt x="21" y="0"/>
                  </a:lnTo>
                  <a:lnTo>
                    <a:pt x="12" y="13"/>
                  </a:lnTo>
                  <a:lnTo>
                    <a:pt x="12" y="25"/>
                  </a:lnTo>
                  <a:lnTo>
                    <a:pt x="9" y="25"/>
                  </a:lnTo>
                  <a:lnTo>
                    <a:pt x="9"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5" name="Freeform 294"/>
            <p:cNvSpPr>
              <a:spLocks/>
            </p:cNvSpPr>
            <p:nvPr/>
          </p:nvSpPr>
          <p:spPr bwMode="auto">
            <a:xfrm>
              <a:off x="4503" y="1541"/>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6" name="Freeform 295"/>
            <p:cNvSpPr>
              <a:spLocks noEditPoints="1"/>
            </p:cNvSpPr>
            <p:nvPr/>
          </p:nvSpPr>
          <p:spPr bwMode="auto">
            <a:xfrm>
              <a:off x="4517" y="151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7" name="Freeform 296"/>
            <p:cNvSpPr>
              <a:spLocks noEditPoints="1"/>
            </p:cNvSpPr>
            <p:nvPr/>
          </p:nvSpPr>
          <p:spPr bwMode="auto">
            <a:xfrm>
              <a:off x="4537" y="1519"/>
              <a:ext cx="12" cy="18"/>
            </a:xfrm>
            <a:custGeom>
              <a:avLst/>
              <a:gdLst>
                <a:gd name="T0" fmla="*/ 4 w 16"/>
                <a:gd name="T1" fmla="*/ 3 h 25"/>
                <a:gd name="T2" fmla="*/ 4 w 16"/>
                <a:gd name="T3" fmla="*/ 3 h 25"/>
                <a:gd name="T4" fmla="*/ 4 w 16"/>
                <a:gd name="T5" fmla="*/ 12 h 25"/>
                <a:gd name="T6" fmla="*/ 8 w 16"/>
                <a:gd name="T7" fmla="*/ 12 h 25"/>
                <a:gd name="T8" fmla="*/ 11 w 16"/>
                <a:gd name="T9" fmla="*/ 11 h 25"/>
                <a:gd name="T10" fmla="*/ 13 w 16"/>
                <a:gd name="T11" fmla="*/ 8 h 25"/>
                <a:gd name="T12" fmla="*/ 11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3"/>
                    <a:pt x="9" y="3"/>
                    <a:pt x="8" y="3"/>
                  </a:cubicBezTo>
                  <a:lnTo>
                    <a:pt x="4" y="3"/>
                  </a:lnTo>
                  <a:close/>
                  <a:moveTo>
                    <a:pt x="0" y="0"/>
                  </a:moveTo>
                  <a:lnTo>
                    <a:pt x="0" y="0"/>
                  </a:lnTo>
                  <a:lnTo>
                    <a:pt x="8" y="0"/>
                  </a:lnTo>
                  <a:cubicBezTo>
                    <a:pt x="11" y="0"/>
                    <a:pt x="13" y="1"/>
                    <a:pt x="14" y="2"/>
                  </a:cubicBezTo>
                  <a:cubicBezTo>
                    <a:pt x="15" y="3"/>
                    <a:pt x="16" y="5"/>
                    <a:pt x="16" y="8"/>
                  </a:cubicBezTo>
                  <a:cubicBezTo>
                    <a:pt x="16" y="10"/>
                    <a:pt x="15"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8" name="Freeform 297"/>
            <p:cNvSpPr>
              <a:spLocks noEditPoints="1"/>
            </p:cNvSpPr>
            <p:nvPr/>
          </p:nvSpPr>
          <p:spPr bwMode="auto">
            <a:xfrm>
              <a:off x="4553" y="1524"/>
              <a:ext cx="3"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9" name="Freeform 298"/>
            <p:cNvSpPr>
              <a:spLocks/>
            </p:cNvSpPr>
            <p:nvPr/>
          </p:nvSpPr>
          <p:spPr bwMode="auto">
            <a:xfrm>
              <a:off x="4559" y="1519"/>
              <a:ext cx="8" cy="20"/>
            </a:xfrm>
            <a:custGeom>
              <a:avLst/>
              <a:gdLst>
                <a:gd name="T0" fmla="*/ 8 w 11"/>
                <a:gd name="T1" fmla="*/ 0 h 28"/>
                <a:gd name="T2" fmla="*/ 8 w 11"/>
                <a:gd name="T3" fmla="*/ 0 h 28"/>
                <a:gd name="T4" fmla="*/ 11 w 11"/>
                <a:gd name="T5" fmla="*/ 0 h 28"/>
                <a:gd name="T6" fmla="*/ 2 w 11"/>
                <a:gd name="T7" fmla="*/ 28 h 28"/>
                <a:gd name="T8" fmla="*/ 0 w 11"/>
                <a:gd name="T9" fmla="*/ 28 h 28"/>
                <a:gd name="T10" fmla="*/ 8 w 11"/>
                <a:gd name="T11" fmla="*/ 0 h 28"/>
              </a:gdLst>
              <a:ahLst/>
              <a:cxnLst>
                <a:cxn ang="0">
                  <a:pos x="T0" y="T1"/>
                </a:cxn>
                <a:cxn ang="0">
                  <a:pos x="T2" y="T3"/>
                </a:cxn>
                <a:cxn ang="0">
                  <a:pos x="T4" y="T5"/>
                </a:cxn>
                <a:cxn ang="0">
                  <a:pos x="T6" y="T7"/>
                </a:cxn>
                <a:cxn ang="0">
                  <a:pos x="T8" y="T9"/>
                </a:cxn>
                <a:cxn ang="0">
                  <a:pos x="T10" y="T11"/>
                </a:cxn>
              </a:cxnLst>
              <a:rect l="0" t="0" r="r" b="b"/>
              <a:pathLst>
                <a:path w="11" h="28">
                  <a:moveTo>
                    <a:pt x="8" y="0"/>
                  </a:moveTo>
                  <a:lnTo>
                    <a:pt x="8" y="0"/>
                  </a:lnTo>
                  <a:lnTo>
                    <a:pt x="11" y="0"/>
                  </a:lnTo>
                  <a:lnTo>
                    <a:pt x="2" y="28"/>
                  </a:lnTo>
                  <a:lnTo>
                    <a:pt x="0" y="28"/>
                  </a:lnTo>
                  <a:lnTo>
                    <a:pt x="8"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0" name="Freeform 299"/>
            <p:cNvSpPr>
              <a:spLocks/>
            </p:cNvSpPr>
            <p:nvPr/>
          </p:nvSpPr>
          <p:spPr bwMode="auto">
            <a:xfrm>
              <a:off x="4249" y="1624"/>
              <a:ext cx="188" cy="62"/>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1" name="Freeform 300"/>
            <p:cNvSpPr>
              <a:spLocks/>
            </p:cNvSpPr>
            <p:nvPr/>
          </p:nvSpPr>
          <p:spPr bwMode="auto">
            <a:xfrm>
              <a:off x="4249" y="1624"/>
              <a:ext cx="188" cy="62"/>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2" name="Freeform 301"/>
            <p:cNvSpPr>
              <a:spLocks noEditPoints="1"/>
            </p:cNvSpPr>
            <p:nvPr/>
          </p:nvSpPr>
          <p:spPr bwMode="auto">
            <a:xfrm>
              <a:off x="4266" y="1642"/>
              <a:ext cx="12" cy="18"/>
            </a:xfrm>
            <a:custGeom>
              <a:avLst/>
              <a:gdLst>
                <a:gd name="T0" fmla="*/ 4 w 18"/>
                <a:gd name="T1" fmla="*/ 13 h 25"/>
                <a:gd name="T2" fmla="*/ 4 w 18"/>
                <a:gd name="T3" fmla="*/ 13 h 25"/>
                <a:gd name="T4" fmla="*/ 4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4 w 18"/>
                <a:gd name="T17" fmla="*/ 13 h 25"/>
                <a:gd name="T18" fmla="*/ 4 w 18"/>
                <a:gd name="T19" fmla="*/ 3 h 25"/>
                <a:gd name="T20" fmla="*/ 4 w 18"/>
                <a:gd name="T21" fmla="*/ 3 h 25"/>
                <a:gd name="T22" fmla="*/ 4 w 18"/>
                <a:gd name="T23" fmla="*/ 10 h 25"/>
                <a:gd name="T24" fmla="*/ 9 w 18"/>
                <a:gd name="T25" fmla="*/ 10 h 25"/>
                <a:gd name="T26" fmla="*/ 12 w 18"/>
                <a:gd name="T27" fmla="*/ 10 h 25"/>
                <a:gd name="T28" fmla="*/ 13 w 18"/>
                <a:gd name="T29" fmla="*/ 7 h 25"/>
                <a:gd name="T30" fmla="*/ 12 w 18"/>
                <a:gd name="T31" fmla="*/ 4 h 25"/>
                <a:gd name="T32" fmla="*/ 9 w 18"/>
                <a:gd name="T33" fmla="*/ 3 h 25"/>
                <a:gd name="T34" fmla="*/ 4 w 18"/>
                <a:gd name="T35" fmla="*/ 3 h 25"/>
                <a:gd name="T36" fmla="*/ 0 w 18"/>
                <a:gd name="T37" fmla="*/ 0 h 25"/>
                <a:gd name="T38" fmla="*/ 0 w 18"/>
                <a:gd name="T39" fmla="*/ 0 h 25"/>
                <a:gd name="T40" fmla="*/ 9 w 18"/>
                <a:gd name="T41" fmla="*/ 0 h 25"/>
                <a:gd name="T42" fmla="*/ 15 w 18"/>
                <a:gd name="T43" fmla="*/ 2 h 25"/>
                <a:gd name="T44" fmla="*/ 17 w 18"/>
                <a:gd name="T45" fmla="*/ 6 h 25"/>
                <a:gd name="T46" fmla="*/ 16 w 18"/>
                <a:gd name="T47" fmla="*/ 10 h 25"/>
                <a:gd name="T48" fmla="*/ 13 w 18"/>
                <a:gd name="T49" fmla="*/ 12 h 25"/>
                <a:gd name="T50" fmla="*/ 17 w 18"/>
                <a:gd name="T51" fmla="*/ 14 h 25"/>
                <a:gd name="T52" fmla="*/ 18 w 18"/>
                <a:gd name="T53" fmla="*/ 18 h 25"/>
                <a:gd name="T54" fmla="*/ 16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4" y="13"/>
                  </a:moveTo>
                  <a:lnTo>
                    <a:pt x="4" y="13"/>
                  </a:lnTo>
                  <a:lnTo>
                    <a:pt x="4" y="22"/>
                  </a:lnTo>
                  <a:lnTo>
                    <a:pt x="9" y="22"/>
                  </a:lnTo>
                  <a:cubicBezTo>
                    <a:pt x="11" y="22"/>
                    <a:pt x="12" y="22"/>
                    <a:pt x="13" y="21"/>
                  </a:cubicBezTo>
                  <a:cubicBezTo>
                    <a:pt x="14" y="20"/>
                    <a:pt x="14" y="19"/>
                    <a:pt x="14" y="18"/>
                  </a:cubicBezTo>
                  <a:cubicBezTo>
                    <a:pt x="14" y="16"/>
                    <a:pt x="14" y="15"/>
                    <a:pt x="13" y="14"/>
                  </a:cubicBezTo>
                  <a:cubicBezTo>
                    <a:pt x="12" y="14"/>
                    <a:pt x="11" y="13"/>
                    <a:pt x="9" y="13"/>
                  </a:cubicBezTo>
                  <a:lnTo>
                    <a:pt x="4" y="13"/>
                  </a:lnTo>
                  <a:close/>
                  <a:moveTo>
                    <a:pt x="4" y="3"/>
                  </a:moveTo>
                  <a:lnTo>
                    <a:pt x="4" y="3"/>
                  </a:lnTo>
                  <a:lnTo>
                    <a:pt x="4" y="10"/>
                  </a:lnTo>
                  <a:lnTo>
                    <a:pt x="9" y="10"/>
                  </a:lnTo>
                  <a:cubicBezTo>
                    <a:pt x="10" y="10"/>
                    <a:pt x="11" y="10"/>
                    <a:pt x="12" y="10"/>
                  </a:cubicBezTo>
                  <a:cubicBezTo>
                    <a:pt x="13" y="9"/>
                    <a:pt x="13" y="8"/>
                    <a:pt x="13" y="7"/>
                  </a:cubicBezTo>
                  <a:cubicBezTo>
                    <a:pt x="13" y="5"/>
                    <a:pt x="13" y="5"/>
                    <a:pt x="12" y="4"/>
                  </a:cubicBezTo>
                  <a:cubicBezTo>
                    <a:pt x="11" y="3"/>
                    <a:pt x="10" y="3"/>
                    <a:pt x="9" y="3"/>
                  </a:cubicBezTo>
                  <a:lnTo>
                    <a:pt x="4" y="3"/>
                  </a:lnTo>
                  <a:close/>
                  <a:moveTo>
                    <a:pt x="0" y="0"/>
                  </a:moveTo>
                  <a:lnTo>
                    <a:pt x="0" y="0"/>
                  </a:lnTo>
                  <a:lnTo>
                    <a:pt x="9" y="0"/>
                  </a:lnTo>
                  <a:cubicBezTo>
                    <a:pt x="11" y="0"/>
                    <a:pt x="13" y="1"/>
                    <a:pt x="15" y="2"/>
                  </a:cubicBezTo>
                  <a:cubicBezTo>
                    <a:pt x="16" y="3"/>
                    <a:pt x="17" y="4"/>
                    <a:pt x="17" y="6"/>
                  </a:cubicBezTo>
                  <a:cubicBezTo>
                    <a:pt x="17" y="8"/>
                    <a:pt x="16" y="9"/>
                    <a:pt x="16" y="10"/>
                  </a:cubicBezTo>
                  <a:cubicBezTo>
                    <a:pt x="15" y="11"/>
                    <a:pt x="14" y="11"/>
                    <a:pt x="13" y="12"/>
                  </a:cubicBezTo>
                  <a:cubicBezTo>
                    <a:pt x="14" y="12"/>
                    <a:pt x="16" y="13"/>
                    <a:pt x="17" y="14"/>
                  </a:cubicBezTo>
                  <a:cubicBezTo>
                    <a:pt x="17" y="15"/>
                    <a:pt x="18" y="16"/>
                    <a:pt x="18" y="18"/>
                  </a:cubicBezTo>
                  <a:cubicBezTo>
                    <a:pt x="18" y="20"/>
                    <a:pt x="17" y="22"/>
                    <a:pt x="16"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3" name="Freeform 302"/>
            <p:cNvSpPr>
              <a:spLocks/>
            </p:cNvSpPr>
            <p:nvPr/>
          </p:nvSpPr>
          <p:spPr bwMode="auto">
            <a:xfrm>
              <a:off x="4282" y="1642"/>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4" name="Freeform 303"/>
            <p:cNvSpPr>
              <a:spLocks/>
            </p:cNvSpPr>
            <p:nvPr/>
          </p:nvSpPr>
          <p:spPr bwMode="auto">
            <a:xfrm>
              <a:off x="4290" y="164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5" name="Freeform 304"/>
            <p:cNvSpPr>
              <a:spLocks noEditPoints="1"/>
            </p:cNvSpPr>
            <p:nvPr/>
          </p:nvSpPr>
          <p:spPr bwMode="auto">
            <a:xfrm>
              <a:off x="4306" y="1642"/>
              <a:ext cx="16" cy="18"/>
            </a:xfrm>
            <a:custGeom>
              <a:avLst/>
              <a:gdLst>
                <a:gd name="T0" fmla="*/ 11 w 22"/>
                <a:gd name="T1" fmla="*/ 4 h 25"/>
                <a:gd name="T2" fmla="*/ 11 w 22"/>
                <a:gd name="T3" fmla="*/ 4 h 25"/>
                <a:gd name="T4" fmla="*/ 7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7"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6" name="Freeform 305"/>
            <p:cNvSpPr>
              <a:spLocks noEditPoints="1"/>
            </p:cNvSpPr>
            <p:nvPr/>
          </p:nvSpPr>
          <p:spPr bwMode="auto">
            <a:xfrm>
              <a:off x="4325" y="1642"/>
              <a:ext cx="13" cy="18"/>
            </a:xfrm>
            <a:custGeom>
              <a:avLst/>
              <a:gdLst>
                <a:gd name="T0" fmla="*/ 11 w 19"/>
                <a:gd name="T1" fmla="*/ 13 h 25"/>
                <a:gd name="T2" fmla="*/ 11 w 19"/>
                <a:gd name="T3" fmla="*/ 13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7 h 25"/>
                <a:gd name="T32" fmla="*/ 14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7"/>
                  </a:cubicBezTo>
                  <a:cubicBezTo>
                    <a:pt x="16" y="9"/>
                    <a:pt x="15" y="10"/>
                    <a:pt x="14"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7" name="Freeform 306"/>
            <p:cNvSpPr>
              <a:spLocks/>
            </p:cNvSpPr>
            <p:nvPr/>
          </p:nvSpPr>
          <p:spPr bwMode="auto">
            <a:xfrm>
              <a:off x="4338" y="1642"/>
              <a:ext cx="14" cy="18"/>
            </a:xfrm>
            <a:custGeom>
              <a:avLst/>
              <a:gdLst>
                <a:gd name="T0" fmla="*/ 0 w 21"/>
                <a:gd name="T1" fmla="*/ 0 h 25"/>
                <a:gd name="T2" fmla="*/ 0 w 21"/>
                <a:gd name="T3" fmla="*/ 0 h 25"/>
                <a:gd name="T4" fmla="*/ 4 w 21"/>
                <a:gd name="T5" fmla="*/ 0 h 25"/>
                <a:gd name="T6" fmla="*/ 11 w 21"/>
                <a:gd name="T7" fmla="*/ 10 h 25"/>
                <a:gd name="T8" fmla="*/ 17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4" y="0"/>
                  </a:lnTo>
                  <a:lnTo>
                    <a:pt x="11" y="10"/>
                  </a:lnTo>
                  <a:lnTo>
                    <a:pt x="17" y="0"/>
                  </a:lnTo>
                  <a:lnTo>
                    <a:pt x="21" y="0"/>
                  </a:lnTo>
                  <a:lnTo>
                    <a:pt x="12" y="13"/>
                  </a:lnTo>
                  <a:lnTo>
                    <a:pt x="12" y="25"/>
                  </a:lnTo>
                  <a:lnTo>
                    <a:pt x="9" y="25"/>
                  </a:lnTo>
                  <a:lnTo>
                    <a:pt x="9"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8" name="Freeform 307"/>
            <p:cNvSpPr>
              <a:spLocks/>
            </p:cNvSpPr>
            <p:nvPr/>
          </p:nvSpPr>
          <p:spPr bwMode="auto">
            <a:xfrm>
              <a:off x="4353" y="1664"/>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9" name="Freeform 308"/>
            <p:cNvSpPr>
              <a:spLocks noEditPoints="1"/>
            </p:cNvSpPr>
            <p:nvPr/>
          </p:nvSpPr>
          <p:spPr bwMode="auto">
            <a:xfrm>
              <a:off x="4367" y="1642"/>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4 w 23"/>
                <a:gd name="T35" fmla="*/ 22 h 25"/>
                <a:gd name="T36" fmla="*/ 0 w 23"/>
                <a:gd name="T37" fmla="*/ 13 h 25"/>
                <a:gd name="T38" fmla="*/ 4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8" y="3"/>
                    <a:pt x="6" y="5"/>
                  </a:cubicBezTo>
                  <a:cubicBezTo>
                    <a:pt x="5" y="7"/>
                    <a:pt x="4" y="10"/>
                    <a:pt x="4" y="13"/>
                  </a:cubicBezTo>
                  <a:cubicBezTo>
                    <a:pt x="4" y="16"/>
                    <a:pt x="5" y="18"/>
                    <a:pt x="6" y="20"/>
                  </a:cubicBezTo>
                  <a:cubicBezTo>
                    <a:pt x="8" y="22"/>
                    <a:pt x="9" y="23"/>
                    <a:pt x="12" y="23"/>
                  </a:cubicBezTo>
                  <a:cubicBezTo>
                    <a:pt x="14" y="23"/>
                    <a:pt x="16" y="22"/>
                    <a:pt x="18" y="20"/>
                  </a:cubicBezTo>
                  <a:cubicBezTo>
                    <a:pt x="19" y="18"/>
                    <a:pt x="20" y="16"/>
                    <a:pt x="20" y="13"/>
                  </a:cubicBezTo>
                  <a:cubicBezTo>
                    <a:pt x="20" y="10"/>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7"/>
                    <a:pt x="22" y="20"/>
                    <a:pt x="20" y="22"/>
                  </a:cubicBezTo>
                  <a:cubicBezTo>
                    <a:pt x="18" y="24"/>
                    <a:pt x="15" y="25"/>
                    <a:pt x="12" y="25"/>
                  </a:cubicBezTo>
                  <a:cubicBezTo>
                    <a:pt x="8" y="25"/>
                    <a:pt x="6" y="24"/>
                    <a:pt x="4" y="22"/>
                  </a:cubicBezTo>
                  <a:cubicBezTo>
                    <a:pt x="1" y="20"/>
                    <a:pt x="0" y="17"/>
                    <a:pt x="0" y="13"/>
                  </a:cubicBezTo>
                  <a:cubicBezTo>
                    <a:pt x="0" y="9"/>
                    <a:pt x="1" y="6"/>
                    <a:pt x="4"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0" name="Freeform 309"/>
            <p:cNvSpPr>
              <a:spLocks noEditPoints="1"/>
            </p:cNvSpPr>
            <p:nvPr/>
          </p:nvSpPr>
          <p:spPr bwMode="auto">
            <a:xfrm>
              <a:off x="4387" y="1642"/>
              <a:ext cx="12" cy="18"/>
            </a:xfrm>
            <a:custGeom>
              <a:avLst/>
              <a:gdLst>
                <a:gd name="T0" fmla="*/ 4 w 16"/>
                <a:gd name="T1" fmla="*/ 3 h 25"/>
                <a:gd name="T2" fmla="*/ 4 w 16"/>
                <a:gd name="T3" fmla="*/ 3 h 25"/>
                <a:gd name="T4" fmla="*/ 4 w 16"/>
                <a:gd name="T5" fmla="*/ 12 h 25"/>
                <a:gd name="T6" fmla="*/ 8 w 16"/>
                <a:gd name="T7" fmla="*/ 12 h 25"/>
                <a:gd name="T8" fmla="*/ 12 w 16"/>
                <a:gd name="T9" fmla="*/ 11 h 25"/>
                <a:gd name="T10" fmla="*/ 13 w 16"/>
                <a:gd name="T11" fmla="*/ 8 h 25"/>
                <a:gd name="T12" fmla="*/ 12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2" y="11"/>
                  </a:cubicBezTo>
                  <a:cubicBezTo>
                    <a:pt x="12" y="10"/>
                    <a:pt x="13" y="9"/>
                    <a:pt x="13" y="8"/>
                  </a:cubicBezTo>
                  <a:cubicBezTo>
                    <a:pt x="13" y="6"/>
                    <a:pt x="12" y="5"/>
                    <a:pt x="12" y="4"/>
                  </a:cubicBezTo>
                  <a:cubicBezTo>
                    <a:pt x="11" y="3"/>
                    <a:pt x="9"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1" name="Freeform 310"/>
            <p:cNvSpPr>
              <a:spLocks noEditPoints="1"/>
            </p:cNvSpPr>
            <p:nvPr/>
          </p:nvSpPr>
          <p:spPr bwMode="auto">
            <a:xfrm>
              <a:off x="4404"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2" name="Freeform 311"/>
            <p:cNvSpPr>
              <a:spLocks/>
            </p:cNvSpPr>
            <p:nvPr/>
          </p:nvSpPr>
          <p:spPr bwMode="auto">
            <a:xfrm>
              <a:off x="4410" y="1642"/>
              <a:ext cx="10" cy="11"/>
            </a:xfrm>
            <a:custGeom>
              <a:avLst/>
              <a:gdLst>
                <a:gd name="T0" fmla="*/ 15 w 15"/>
                <a:gd name="T1" fmla="*/ 4 h 15"/>
                <a:gd name="T2" fmla="*/ 15 w 15"/>
                <a:gd name="T3" fmla="*/ 4 h 15"/>
                <a:gd name="T4" fmla="*/ 9 w 15"/>
                <a:gd name="T5" fmla="*/ 8 h 15"/>
                <a:gd name="T6" fmla="*/ 15 w 15"/>
                <a:gd name="T7" fmla="*/ 11 h 15"/>
                <a:gd name="T8" fmla="*/ 14 w 15"/>
                <a:gd name="T9" fmla="*/ 12 h 15"/>
                <a:gd name="T10" fmla="*/ 8 w 15"/>
                <a:gd name="T11" fmla="*/ 9 h 15"/>
                <a:gd name="T12" fmla="*/ 8 w 15"/>
                <a:gd name="T13" fmla="*/ 15 h 15"/>
                <a:gd name="T14" fmla="*/ 6 w 15"/>
                <a:gd name="T15" fmla="*/ 15 h 15"/>
                <a:gd name="T16" fmla="*/ 6 w 15"/>
                <a:gd name="T17" fmla="*/ 9 h 15"/>
                <a:gd name="T18" fmla="*/ 1 w 15"/>
                <a:gd name="T19" fmla="*/ 12 h 15"/>
                <a:gd name="T20" fmla="*/ 0 w 15"/>
                <a:gd name="T21" fmla="*/ 11 h 15"/>
                <a:gd name="T22" fmla="*/ 6 w 15"/>
                <a:gd name="T23" fmla="*/ 8 h 15"/>
                <a:gd name="T24" fmla="*/ 0 w 15"/>
                <a:gd name="T25" fmla="*/ 4 h 15"/>
                <a:gd name="T26" fmla="*/ 1 w 15"/>
                <a:gd name="T27" fmla="*/ 3 h 15"/>
                <a:gd name="T28" fmla="*/ 6 w 15"/>
                <a:gd name="T29" fmla="*/ 6 h 15"/>
                <a:gd name="T30" fmla="*/ 6 w 15"/>
                <a:gd name="T31" fmla="*/ 0 h 15"/>
                <a:gd name="T32" fmla="*/ 8 w 15"/>
                <a:gd name="T33" fmla="*/ 0 h 15"/>
                <a:gd name="T34" fmla="*/ 8 w 15"/>
                <a:gd name="T35" fmla="*/ 6 h 15"/>
                <a:gd name="T36" fmla="*/ 14 w 15"/>
                <a:gd name="T37" fmla="*/ 3 h 15"/>
                <a:gd name="T38" fmla="*/ 15 w 15"/>
                <a:gd name="T3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15" y="4"/>
                  </a:moveTo>
                  <a:lnTo>
                    <a:pt x="15" y="4"/>
                  </a:lnTo>
                  <a:lnTo>
                    <a:pt x="9" y="8"/>
                  </a:lnTo>
                  <a:lnTo>
                    <a:pt x="15" y="11"/>
                  </a:lnTo>
                  <a:lnTo>
                    <a:pt x="14" y="12"/>
                  </a:lnTo>
                  <a:lnTo>
                    <a:pt x="8" y="9"/>
                  </a:lnTo>
                  <a:lnTo>
                    <a:pt x="8" y="15"/>
                  </a:lnTo>
                  <a:lnTo>
                    <a:pt x="6" y="15"/>
                  </a:lnTo>
                  <a:lnTo>
                    <a:pt x="6" y="9"/>
                  </a:lnTo>
                  <a:lnTo>
                    <a:pt x="1" y="12"/>
                  </a:lnTo>
                  <a:lnTo>
                    <a:pt x="0" y="11"/>
                  </a:lnTo>
                  <a:lnTo>
                    <a:pt x="6" y="8"/>
                  </a:lnTo>
                  <a:lnTo>
                    <a:pt x="0" y="4"/>
                  </a:lnTo>
                  <a:lnTo>
                    <a:pt x="1" y="3"/>
                  </a:lnTo>
                  <a:lnTo>
                    <a:pt x="6" y="6"/>
                  </a:lnTo>
                  <a:lnTo>
                    <a:pt x="6" y="0"/>
                  </a:lnTo>
                  <a:lnTo>
                    <a:pt x="8" y="0"/>
                  </a:lnTo>
                  <a:lnTo>
                    <a:pt x="8" y="6"/>
                  </a:lnTo>
                  <a:lnTo>
                    <a:pt x="14" y="3"/>
                  </a:ln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3" name="Freeform 312"/>
            <p:cNvSpPr>
              <a:spLocks/>
            </p:cNvSpPr>
            <p:nvPr/>
          </p:nvSpPr>
          <p:spPr bwMode="auto">
            <a:xfrm>
              <a:off x="4394" y="1563"/>
              <a:ext cx="59" cy="50"/>
            </a:xfrm>
            <a:custGeom>
              <a:avLst/>
              <a:gdLst>
                <a:gd name="T0" fmla="*/ 85 w 85"/>
                <a:gd name="T1" fmla="*/ 0 h 71"/>
                <a:gd name="T2" fmla="*/ 85 w 85"/>
                <a:gd name="T3" fmla="*/ 0 h 71"/>
                <a:gd name="T4" fmla="*/ 0 w 85"/>
                <a:gd name="T5" fmla="*/ 71 h 71"/>
              </a:gdLst>
              <a:ahLst/>
              <a:cxnLst>
                <a:cxn ang="0">
                  <a:pos x="T0" y="T1"/>
                </a:cxn>
                <a:cxn ang="0">
                  <a:pos x="T2" y="T3"/>
                </a:cxn>
                <a:cxn ang="0">
                  <a:pos x="T4" y="T5"/>
                </a:cxn>
              </a:cxnLst>
              <a:rect l="0" t="0" r="r" b="b"/>
              <a:pathLst>
                <a:path w="85" h="71">
                  <a:moveTo>
                    <a:pt x="85" y="0"/>
                  </a:moveTo>
                  <a:lnTo>
                    <a:pt x="85" y="0"/>
                  </a:lnTo>
                  <a:cubicBezTo>
                    <a:pt x="59" y="21"/>
                    <a:pt x="28" y="47"/>
                    <a:pt x="0" y="71"/>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4" name="Freeform 313"/>
            <p:cNvSpPr>
              <a:spLocks noEditPoints="1"/>
            </p:cNvSpPr>
            <p:nvPr/>
          </p:nvSpPr>
          <p:spPr bwMode="auto">
            <a:xfrm>
              <a:off x="4380" y="1609"/>
              <a:ext cx="17" cy="15"/>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5" name="Freeform 314"/>
            <p:cNvSpPr>
              <a:spLocks noEditPoints="1"/>
            </p:cNvSpPr>
            <p:nvPr/>
          </p:nvSpPr>
          <p:spPr bwMode="auto">
            <a:xfrm>
              <a:off x="4380" y="1609"/>
              <a:ext cx="17" cy="15"/>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6" name="Freeform 315"/>
            <p:cNvSpPr>
              <a:spLocks/>
            </p:cNvSpPr>
            <p:nvPr/>
          </p:nvSpPr>
          <p:spPr bwMode="auto">
            <a:xfrm>
              <a:off x="4468" y="1624"/>
              <a:ext cx="134"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7" name="Freeform 316"/>
            <p:cNvSpPr>
              <a:spLocks/>
            </p:cNvSpPr>
            <p:nvPr/>
          </p:nvSpPr>
          <p:spPr bwMode="auto">
            <a:xfrm>
              <a:off x="4468" y="1624"/>
              <a:ext cx="134"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8" name="Freeform 317"/>
            <p:cNvSpPr>
              <a:spLocks/>
            </p:cNvSpPr>
            <p:nvPr/>
          </p:nvSpPr>
          <p:spPr bwMode="auto">
            <a:xfrm>
              <a:off x="4485" y="1642"/>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9" name="Freeform 318"/>
            <p:cNvSpPr>
              <a:spLocks noEditPoints="1"/>
            </p:cNvSpPr>
            <p:nvPr/>
          </p:nvSpPr>
          <p:spPr bwMode="auto">
            <a:xfrm>
              <a:off x="4493" y="1642"/>
              <a:ext cx="14"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7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3" y="21"/>
                    <a:pt x="15" y="20"/>
                  </a:cubicBezTo>
                  <a:cubicBezTo>
                    <a:pt x="17" y="18"/>
                    <a:pt x="17" y="16"/>
                    <a:pt x="17" y="13"/>
                  </a:cubicBezTo>
                  <a:cubicBezTo>
                    <a:pt x="17" y="9"/>
                    <a:pt x="17" y="7"/>
                    <a:pt x="15" y="5"/>
                  </a:cubicBezTo>
                  <a:cubicBezTo>
                    <a:pt x="13"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0" name="Freeform 319"/>
            <p:cNvSpPr>
              <a:spLocks/>
            </p:cNvSpPr>
            <p:nvPr/>
          </p:nvSpPr>
          <p:spPr bwMode="auto">
            <a:xfrm>
              <a:off x="4512" y="1642"/>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1" name="Freeform 320"/>
            <p:cNvSpPr>
              <a:spLocks/>
            </p:cNvSpPr>
            <p:nvPr/>
          </p:nvSpPr>
          <p:spPr bwMode="auto">
            <a:xfrm>
              <a:off x="4528" y="1642"/>
              <a:ext cx="12"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2" name="Freeform 321"/>
            <p:cNvSpPr>
              <a:spLocks/>
            </p:cNvSpPr>
            <p:nvPr/>
          </p:nvSpPr>
          <p:spPr bwMode="auto">
            <a:xfrm>
              <a:off x="4543"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3" name="Freeform 322"/>
            <p:cNvSpPr>
              <a:spLocks noEditPoints="1"/>
            </p:cNvSpPr>
            <p:nvPr/>
          </p:nvSpPr>
          <p:spPr bwMode="auto">
            <a:xfrm>
              <a:off x="4558" y="1647"/>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4" name="Freeform 323"/>
            <p:cNvSpPr>
              <a:spLocks/>
            </p:cNvSpPr>
            <p:nvPr/>
          </p:nvSpPr>
          <p:spPr bwMode="auto">
            <a:xfrm>
              <a:off x="4567" y="1647"/>
              <a:ext cx="19" cy="13"/>
            </a:xfrm>
            <a:custGeom>
              <a:avLst/>
              <a:gdLst>
                <a:gd name="T0" fmla="*/ 15 w 27"/>
                <a:gd name="T1" fmla="*/ 4 h 19"/>
                <a:gd name="T2" fmla="*/ 15 w 27"/>
                <a:gd name="T3" fmla="*/ 4 h 19"/>
                <a:gd name="T4" fmla="*/ 18 w 27"/>
                <a:gd name="T5" fmla="*/ 1 h 19"/>
                <a:gd name="T6" fmla="*/ 21 w 27"/>
                <a:gd name="T7" fmla="*/ 0 h 19"/>
                <a:gd name="T8" fmla="*/ 26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7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5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6 w 27"/>
                <a:gd name="T51" fmla="*/ 1 h 19"/>
                <a:gd name="T52" fmla="*/ 9 w 27"/>
                <a:gd name="T53" fmla="*/ 0 h 19"/>
                <a:gd name="T54" fmla="*/ 13 w 27"/>
                <a:gd name="T55" fmla="*/ 1 h 19"/>
                <a:gd name="T56" fmla="*/ 15 w 27"/>
                <a:gd name="T57" fmla="*/ 4 h 19"/>
                <a:gd name="T58" fmla="*/ 15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5" y="4"/>
                  </a:moveTo>
                  <a:lnTo>
                    <a:pt x="15" y="4"/>
                  </a:lnTo>
                  <a:cubicBezTo>
                    <a:pt x="16" y="3"/>
                    <a:pt x="16" y="2"/>
                    <a:pt x="18" y="1"/>
                  </a:cubicBezTo>
                  <a:cubicBezTo>
                    <a:pt x="19" y="0"/>
                    <a:pt x="20" y="0"/>
                    <a:pt x="21" y="0"/>
                  </a:cubicBezTo>
                  <a:cubicBezTo>
                    <a:pt x="23" y="0"/>
                    <a:pt x="25" y="1"/>
                    <a:pt x="26" y="2"/>
                  </a:cubicBezTo>
                  <a:cubicBezTo>
                    <a:pt x="27" y="3"/>
                    <a:pt x="27" y="5"/>
                    <a:pt x="27" y="8"/>
                  </a:cubicBezTo>
                  <a:lnTo>
                    <a:pt x="27" y="19"/>
                  </a:lnTo>
                  <a:lnTo>
                    <a:pt x="24" y="19"/>
                  </a:lnTo>
                  <a:lnTo>
                    <a:pt x="24" y="8"/>
                  </a:lnTo>
                  <a:cubicBezTo>
                    <a:pt x="24" y="6"/>
                    <a:pt x="24" y="5"/>
                    <a:pt x="23" y="4"/>
                  </a:cubicBezTo>
                  <a:cubicBezTo>
                    <a:pt x="23" y="3"/>
                    <a:pt x="22" y="3"/>
                    <a:pt x="20" y="3"/>
                  </a:cubicBezTo>
                  <a:cubicBezTo>
                    <a:pt x="19" y="3"/>
                    <a:pt x="18" y="3"/>
                    <a:pt x="17" y="4"/>
                  </a:cubicBezTo>
                  <a:cubicBezTo>
                    <a:pt x="16" y="5"/>
                    <a:pt x="15" y="7"/>
                    <a:pt x="15" y="8"/>
                  </a:cubicBezTo>
                  <a:lnTo>
                    <a:pt x="15" y="19"/>
                  </a:lnTo>
                  <a:lnTo>
                    <a:pt x="12" y="19"/>
                  </a:lnTo>
                  <a:lnTo>
                    <a:pt x="12" y="8"/>
                  </a:lnTo>
                  <a:cubicBezTo>
                    <a:pt x="12" y="6"/>
                    <a:pt x="12" y="5"/>
                    <a:pt x="11" y="4"/>
                  </a:cubicBezTo>
                  <a:cubicBezTo>
                    <a:pt x="11" y="3"/>
                    <a:pt x="10" y="3"/>
                    <a:pt x="8" y="3"/>
                  </a:cubicBezTo>
                  <a:cubicBezTo>
                    <a:pt x="7" y="3"/>
                    <a:pt x="6" y="3"/>
                    <a:pt x="5" y="4"/>
                  </a:cubicBezTo>
                  <a:cubicBezTo>
                    <a:pt x="4" y="5"/>
                    <a:pt x="3" y="7"/>
                    <a:pt x="3" y="8"/>
                  </a:cubicBezTo>
                  <a:lnTo>
                    <a:pt x="3" y="19"/>
                  </a:lnTo>
                  <a:lnTo>
                    <a:pt x="0" y="19"/>
                  </a:lnTo>
                  <a:lnTo>
                    <a:pt x="0" y="0"/>
                  </a:lnTo>
                  <a:lnTo>
                    <a:pt x="3" y="0"/>
                  </a:lnTo>
                  <a:lnTo>
                    <a:pt x="3" y="3"/>
                  </a:lnTo>
                  <a:cubicBezTo>
                    <a:pt x="4" y="2"/>
                    <a:pt x="5" y="1"/>
                    <a:pt x="6" y="1"/>
                  </a:cubicBezTo>
                  <a:cubicBezTo>
                    <a:pt x="7" y="0"/>
                    <a:pt x="8" y="0"/>
                    <a:pt x="9" y="0"/>
                  </a:cubicBezTo>
                  <a:cubicBezTo>
                    <a:pt x="11" y="0"/>
                    <a:pt x="12" y="0"/>
                    <a:pt x="13" y="1"/>
                  </a:cubicBezTo>
                  <a:cubicBezTo>
                    <a:pt x="14" y="2"/>
                    <a:pt x="14"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5" name="Freeform 324"/>
            <p:cNvSpPr>
              <a:spLocks/>
            </p:cNvSpPr>
            <p:nvPr/>
          </p:nvSpPr>
          <p:spPr bwMode="auto">
            <a:xfrm>
              <a:off x="4502" y="1563"/>
              <a:ext cx="16" cy="44"/>
            </a:xfrm>
            <a:custGeom>
              <a:avLst/>
              <a:gdLst>
                <a:gd name="T0" fmla="*/ 0 w 23"/>
                <a:gd name="T1" fmla="*/ 0 h 63"/>
                <a:gd name="T2" fmla="*/ 0 w 23"/>
                <a:gd name="T3" fmla="*/ 0 h 63"/>
                <a:gd name="T4" fmla="*/ 23 w 23"/>
                <a:gd name="T5" fmla="*/ 63 h 63"/>
              </a:gdLst>
              <a:ahLst/>
              <a:cxnLst>
                <a:cxn ang="0">
                  <a:pos x="T0" y="T1"/>
                </a:cxn>
                <a:cxn ang="0">
                  <a:pos x="T2" y="T3"/>
                </a:cxn>
                <a:cxn ang="0">
                  <a:pos x="T4" y="T5"/>
                </a:cxn>
              </a:cxnLst>
              <a:rect l="0" t="0" r="r" b="b"/>
              <a:pathLst>
                <a:path w="23" h="63">
                  <a:moveTo>
                    <a:pt x="0" y="0"/>
                  </a:moveTo>
                  <a:lnTo>
                    <a:pt x="0" y="0"/>
                  </a:lnTo>
                  <a:cubicBezTo>
                    <a:pt x="7" y="19"/>
                    <a:pt x="15" y="42"/>
                    <a:pt x="23" y="63"/>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6" name="Freeform 325"/>
            <p:cNvSpPr>
              <a:spLocks noEditPoints="1"/>
            </p:cNvSpPr>
            <p:nvPr/>
          </p:nvSpPr>
          <p:spPr bwMode="auto">
            <a:xfrm>
              <a:off x="4512" y="1605"/>
              <a:ext cx="11"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7" name="Freeform 326"/>
            <p:cNvSpPr>
              <a:spLocks noEditPoints="1"/>
            </p:cNvSpPr>
            <p:nvPr/>
          </p:nvSpPr>
          <p:spPr bwMode="auto">
            <a:xfrm>
              <a:off x="4512" y="1605"/>
              <a:ext cx="11"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8" name="Freeform 327"/>
            <p:cNvSpPr>
              <a:spLocks/>
            </p:cNvSpPr>
            <p:nvPr/>
          </p:nvSpPr>
          <p:spPr bwMode="auto">
            <a:xfrm>
              <a:off x="4206" y="1748"/>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9" name="Freeform 328"/>
            <p:cNvSpPr>
              <a:spLocks/>
            </p:cNvSpPr>
            <p:nvPr/>
          </p:nvSpPr>
          <p:spPr bwMode="auto">
            <a:xfrm>
              <a:off x="4206" y="1748"/>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0" name="Freeform 329"/>
            <p:cNvSpPr>
              <a:spLocks/>
            </p:cNvSpPr>
            <p:nvPr/>
          </p:nvSpPr>
          <p:spPr bwMode="auto">
            <a:xfrm>
              <a:off x="4222" y="176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1" name="Freeform 330"/>
            <p:cNvSpPr>
              <a:spLocks noEditPoints="1"/>
            </p:cNvSpPr>
            <p:nvPr/>
          </p:nvSpPr>
          <p:spPr bwMode="auto">
            <a:xfrm>
              <a:off x="4230" y="1766"/>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7" y="18"/>
                    <a:pt x="17" y="16"/>
                    <a:pt x="17" y="13"/>
                  </a:cubicBezTo>
                  <a:cubicBezTo>
                    <a:pt x="17" y="9"/>
                    <a:pt x="17"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2" name="Freeform 331"/>
            <p:cNvSpPr>
              <a:spLocks/>
            </p:cNvSpPr>
            <p:nvPr/>
          </p:nvSpPr>
          <p:spPr bwMode="auto">
            <a:xfrm>
              <a:off x="4249" y="176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3" name="Freeform 332"/>
            <p:cNvSpPr>
              <a:spLocks/>
            </p:cNvSpPr>
            <p:nvPr/>
          </p:nvSpPr>
          <p:spPr bwMode="auto">
            <a:xfrm>
              <a:off x="4264" y="1766"/>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4" name="Freeform 333"/>
            <p:cNvSpPr>
              <a:spLocks/>
            </p:cNvSpPr>
            <p:nvPr/>
          </p:nvSpPr>
          <p:spPr bwMode="auto">
            <a:xfrm>
              <a:off x="4280" y="176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5" name="Freeform 334"/>
            <p:cNvSpPr>
              <a:spLocks noEditPoints="1"/>
            </p:cNvSpPr>
            <p:nvPr/>
          </p:nvSpPr>
          <p:spPr bwMode="auto">
            <a:xfrm>
              <a:off x="4296" y="1771"/>
              <a:ext cx="3"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6" name="Freeform 335"/>
            <p:cNvSpPr>
              <a:spLocks noEditPoints="1"/>
            </p:cNvSpPr>
            <p:nvPr/>
          </p:nvSpPr>
          <p:spPr bwMode="auto">
            <a:xfrm>
              <a:off x="4303" y="1770"/>
              <a:ext cx="12" cy="13"/>
            </a:xfrm>
            <a:custGeom>
              <a:avLst/>
              <a:gdLst>
                <a:gd name="T0" fmla="*/ 10 w 16"/>
                <a:gd name="T1" fmla="*/ 10 h 19"/>
                <a:gd name="T2" fmla="*/ 10 w 16"/>
                <a:gd name="T3" fmla="*/ 10 h 19"/>
                <a:gd name="T4" fmla="*/ 4 w 16"/>
                <a:gd name="T5" fmla="*/ 11 h 19"/>
                <a:gd name="T6" fmla="*/ 3 w 16"/>
                <a:gd name="T7" fmla="*/ 13 h 19"/>
                <a:gd name="T8" fmla="*/ 4 w 16"/>
                <a:gd name="T9" fmla="*/ 16 h 19"/>
                <a:gd name="T10" fmla="*/ 7 w 16"/>
                <a:gd name="T11" fmla="*/ 17 h 19"/>
                <a:gd name="T12" fmla="*/ 11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6 w 16"/>
                <a:gd name="T33" fmla="*/ 19 h 19"/>
                <a:gd name="T34" fmla="*/ 2 w 16"/>
                <a:gd name="T35" fmla="*/ 18 h 19"/>
                <a:gd name="T36" fmla="*/ 0 w 16"/>
                <a:gd name="T37" fmla="*/ 14 h 19"/>
                <a:gd name="T38" fmla="*/ 2 w 16"/>
                <a:gd name="T39" fmla="*/ 9 h 19"/>
                <a:gd name="T40" fmla="*/ 8 w 16"/>
                <a:gd name="T41" fmla="*/ 7 h 19"/>
                <a:gd name="T42" fmla="*/ 13 w 16"/>
                <a:gd name="T43" fmla="*/ 7 h 19"/>
                <a:gd name="T44" fmla="*/ 13 w 16"/>
                <a:gd name="T45" fmla="*/ 7 h 19"/>
                <a:gd name="T46" fmla="*/ 11 w 16"/>
                <a:gd name="T47" fmla="*/ 4 h 19"/>
                <a:gd name="T48" fmla="*/ 7 w 16"/>
                <a:gd name="T49" fmla="*/ 3 h 19"/>
                <a:gd name="T50" fmla="*/ 4 w 16"/>
                <a:gd name="T51" fmla="*/ 3 h 19"/>
                <a:gd name="T52" fmla="*/ 1 w 16"/>
                <a:gd name="T53" fmla="*/ 4 h 19"/>
                <a:gd name="T54" fmla="*/ 1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7" y="10"/>
                    <a:pt x="5" y="10"/>
                    <a:pt x="4" y="11"/>
                  </a:cubicBezTo>
                  <a:cubicBezTo>
                    <a:pt x="4" y="11"/>
                    <a:pt x="3" y="12"/>
                    <a:pt x="3" y="13"/>
                  </a:cubicBezTo>
                  <a:cubicBezTo>
                    <a:pt x="3" y="14"/>
                    <a:pt x="3" y="15"/>
                    <a:pt x="4" y="16"/>
                  </a:cubicBezTo>
                  <a:cubicBezTo>
                    <a:pt x="5" y="17"/>
                    <a:pt x="6" y="17"/>
                    <a:pt x="7" y="17"/>
                  </a:cubicBezTo>
                  <a:cubicBezTo>
                    <a:pt x="9" y="17"/>
                    <a:pt x="10" y="16"/>
                    <a:pt x="11" y="15"/>
                  </a:cubicBezTo>
                  <a:cubicBezTo>
                    <a:pt x="12"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6" y="19"/>
                  </a:cubicBezTo>
                  <a:cubicBezTo>
                    <a:pt x="4" y="19"/>
                    <a:pt x="3" y="19"/>
                    <a:pt x="2" y="18"/>
                  </a:cubicBezTo>
                  <a:cubicBezTo>
                    <a:pt x="1" y="17"/>
                    <a:pt x="0" y="15"/>
                    <a:pt x="0" y="14"/>
                  </a:cubicBezTo>
                  <a:cubicBezTo>
                    <a:pt x="0" y="12"/>
                    <a:pt x="1" y="10"/>
                    <a:pt x="2" y="9"/>
                  </a:cubicBezTo>
                  <a:cubicBezTo>
                    <a:pt x="4" y="8"/>
                    <a:pt x="6" y="7"/>
                    <a:pt x="8" y="7"/>
                  </a:cubicBezTo>
                  <a:lnTo>
                    <a:pt x="13" y="7"/>
                  </a:lnTo>
                  <a:lnTo>
                    <a:pt x="13" y="7"/>
                  </a:lnTo>
                  <a:cubicBezTo>
                    <a:pt x="13" y="6"/>
                    <a:pt x="12" y="4"/>
                    <a:pt x="11" y="4"/>
                  </a:cubicBezTo>
                  <a:cubicBezTo>
                    <a:pt x="10" y="3"/>
                    <a:pt x="9" y="3"/>
                    <a:pt x="7" y="3"/>
                  </a:cubicBezTo>
                  <a:cubicBezTo>
                    <a:pt x="6" y="3"/>
                    <a:pt x="5" y="3"/>
                    <a:pt x="4" y="3"/>
                  </a:cubicBezTo>
                  <a:cubicBezTo>
                    <a:pt x="3" y="3"/>
                    <a:pt x="2" y="4"/>
                    <a:pt x="1" y="4"/>
                  </a:cubicBezTo>
                  <a:lnTo>
                    <a:pt x="1" y="1"/>
                  </a:lnTo>
                  <a:cubicBezTo>
                    <a:pt x="2" y="1"/>
                    <a:pt x="4" y="1"/>
                    <a:pt x="5" y="0"/>
                  </a:cubicBezTo>
                  <a:cubicBezTo>
                    <a:pt x="6" y="0"/>
                    <a:pt x="7" y="0"/>
                    <a:pt x="8" y="0"/>
                  </a:cubicBezTo>
                  <a:cubicBezTo>
                    <a:pt x="10" y="0"/>
                    <a:pt x="12" y="1"/>
                    <a:pt x="14" y="2"/>
                  </a:cubicBezTo>
                  <a:cubicBezTo>
                    <a:pt x="15" y="3"/>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7" name="Freeform 336"/>
            <p:cNvSpPr>
              <a:spLocks/>
            </p:cNvSpPr>
            <p:nvPr/>
          </p:nvSpPr>
          <p:spPr bwMode="auto">
            <a:xfrm>
              <a:off x="4318" y="1765"/>
              <a:ext cx="2" cy="18"/>
            </a:xfrm>
            <a:custGeom>
              <a:avLst/>
              <a:gdLst>
                <a:gd name="T0" fmla="*/ 0 w 3"/>
                <a:gd name="T1" fmla="*/ 0 h 26"/>
                <a:gd name="T2" fmla="*/ 0 w 3"/>
                <a:gd name="T3" fmla="*/ 0 h 26"/>
                <a:gd name="T4" fmla="*/ 3 w 3"/>
                <a:gd name="T5" fmla="*/ 0 h 26"/>
                <a:gd name="T6" fmla="*/ 3 w 3"/>
                <a:gd name="T7" fmla="*/ 26 h 26"/>
                <a:gd name="T8" fmla="*/ 0 w 3"/>
                <a:gd name="T9" fmla="*/ 26 h 26"/>
                <a:gd name="T10" fmla="*/ 0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0" y="0"/>
                  </a:moveTo>
                  <a:lnTo>
                    <a:pt x="0" y="0"/>
                  </a:lnTo>
                  <a:lnTo>
                    <a:pt x="3" y="0"/>
                  </a:lnTo>
                  <a:lnTo>
                    <a:pt x="3" y="26"/>
                  </a:lnTo>
                  <a:lnTo>
                    <a:pt x="0" y="26"/>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8" name="Freeform 337"/>
            <p:cNvSpPr>
              <a:spLocks noEditPoints="1"/>
            </p:cNvSpPr>
            <p:nvPr/>
          </p:nvSpPr>
          <p:spPr bwMode="auto">
            <a:xfrm>
              <a:off x="4324" y="1770"/>
              <a:ext cx="12" cy="18"/>
            </a:xfrm>
            <a:custGeom>
              <a:avLst/>
              <a:gdLst>
                <a:gd name="T0" fmla="*/ 3 w 17"/>
                <a:gd name="T1" fmla="*/ 16 h 26"/>
                <a:gd name="T2" fmla="*/ 3 w 17"/>
                <a:gd name="T3" fmla="*/ 16 h 26"/>
                <a:gd name="T4" fmla="*/ 3 w 17"/>
                <a:gd name="T5" fmla="*/ 26 h 26"/>
                <a:gd name="T6" fmla="*/ 0 w 17"/>
                <a:gd name="T7" fmla="*/ 26 h 26"/>
                <a:gd name="T8" fmla="*/ 0 w 17"/>
                <a:gd name="T9" fmla="*/ 0 h 26"/>
                <a:gd name="T10" fmla="*/ 3 w 17"/>
                <a:gd name="T11" fmla="*/ 0 h 26"/>
                <a:gd name="T12" fmla="*/ 3 w 17"/>
                <a:gd name="T13" fmla="*/ 3 h 26"/>
                <a:gd name="T14" fmla="*/ 6 w 17"/>
                <a:gd name="T15" fmla="*/ 1 h 26"/>
                <a:gd name="T16" fmla="*/ 9 w 17"/>
                <a:gd name="T17" fmla="*/ 0 h 26"/>
                <a:gd name="T18" fmla="*/ 15 w 17"/>
                <a:gd name="T19" fmla="*/ 3 h 26"/>
                <a:gd name="T20" fmla="*/ 17 w 17"/>
                <a:gd name="T21" fmla="*/ 10 h 26"/>
                <a:gd name="T22" fmla="*/ 15 w 17"/>
                <a:gd name="T23" fmla="*/ 17 h 26"/>
                <a:gd name="T24" fmla="*/ 9 w 17"/>
                <a:gd name="T25" fmla="*/ 19 h 26"/>
                <a:gd name="T26" fmla="*/ 6 w 17"/>
                <a:gd name="T27" fmla="*/ 19 h 26"/>
                <a:gd name="T28" fmla="*/ 3 w 17"/>
                <a:gd name="T29" fmla="*/ 16 h 26"/>
                <a:gd name="T30" fmla="*/ 3 w 17"/>
                <a:gd name="T31" fmla="*/ 16 h 26"/>
                <a:gd name="T32" fmla="*/ 14 w 17"/>
                <a:gd name="T33" fmla="*/ 10 h 26"/>
                <a:gd name="T34" fmla="*/ 14 w 17"/>
                <a:gd name="T35" fmla="*/ 10 h 26"/>
                <a:gd name="T36" fmla="*/ 12 w 17"/>
                <a:gd name="T37" fmla="*/ 4 h 26"/>
                <a:gd name="T38" fmla="*/ 9 w 17"/>
                <a:gd name="T39" fmla="*/ 3 h 26"/>
                <a:gd name="T40" fmla="*/ 5 w 17"/>
                <a:gd name="T41" fmla="*/ 4 h 26"/>
                <a:gd name="T42" fmla="*/ 3 w 17"/>
                <a:gd name="T43" fmla="*/ 10 h 26"/>
                <a:gd name="T44" fmla="*/ 5 w 17"/>
                <a:gd name="T45" fmla="*/ 15 h 26"/>
                <a:gd name="T46" fmla="*/ 9 w 17"/>
                <a:gd name="T47" fmla="*/ 17 h 26"/>
                <a:gd name="T48" fmla="*/ 12 w 17"/>
                <a:gd name="T49" fmla="*/ 15 h 26"/>
                <a:gd name="T50" fmla="*/ 14 w 17"/>
                <a:gd name="T51" fmla="*/ 10 h 26"/>
                <a:gd name="T52" fmla="*/ 14 w 17"/>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6">
                  <a:moveTo>
                    <a:pt x="3" y="16"/>
                  </a:moveTo>
                  <a:lnTo>
                    <a:pt x="3" y="16"/>
                  </a:lnTo>
                  <a:lnTo>
                    <a:pt x="3" y="26"/>
                  </a:lnTo>
                  <a:lnTo>
                    <a:pt x="0" y="26"/>
                  </a:lnTo>
                  <a:lnTo>
                    <a:pt x="0" y="0"/>
                  </a:lnTo>
                  <a:lnTo>
                    <a:pt x="3" y="0"/>
                  </a:lnTo>
                  <a:lnTo>
                    <a:pt x="3" y="3"/>
                  </a:lnTo>
                  <a:cubicBezTo>
                    <a:pt x="4" y="2"/>
                    <a:pt x="5" y="1"/>
                    <a:pt x="6" y="1"/>
                  </a:cubicBezTo>
                  <a:cubicBezTo>
                    <a:pt x="7" y="0"/>
                    <a:pt x="8" y="0"/>
                    <a:pt x="9" y="0"/>
                  </a:cubicBezTo>
                  <a:cubicBezTo>
                    <a:pt x="12" y="0"/>
                    <a:pt x="13" y="1"/>
                    <a:pt x="15" y="3"/>
                  </a:cubicBezTo>
                  <a:cubicBezTo>
                    <a:pt x="16" y="4"/>
                    <a:pt x="17" y="7"/>
                    <a:pt x="17" y="10"/>
                  </a:cubicBezTo>
                  <a:cubicBezTo>
                    <a:pt x="17" y="13"/>
                    <a:pt x="16" y="15"/>
                    <a:pt x="15" y="17"/>
                  </a:cubicBezTo>
                  <a:cubicBezTo>
                    <a:pt x="13" y="19"/>
                    <a:pt x="12" y="19"/>
                    <a:pt x="9" y="19"/>
                  </a:cubicBezTo>
                  <a:cubicBezTo>
                    <a:pt x="8" y="19"/>
                    <a:pt x="7" y="19"/>
                    <a:pt x="6" y="19"/>
                  </a:cubicBezTo>
                  <a:cubicBezTo>
                    <a:pt x="5" y="18"/>
                    <a:pt x="4" y="17"/>
                    <a:pt x="3" y="16"/>
                  </a:cubicBezTo>
                  <a:lnTo>
                    <a:pt x="3" y="16"/>
                  </a:lnTo>
                  <a:close/>
                  <a:moveTo>
                    <a:pt x="14" y="10"/>
                  </a:moveTo>
                  <a:lnTo>
                    <a:pt x="14" y="10"/>
                  </a:lnTo>
                  <a:cubicBezTo>
                    <a:pt x="14" y="7"/>
                    <a:pt x="13" y="6"/>
                    <a:pt x="12" y="4"/>
                  </a:cubicBezTo>
                  <a:cubicBezTo>
                    <a:pt x="11" y="3"/>
                    <a:pt x="10" y="3"/>
                    <a:pt x="9" y="3"/>
                  </a:cubicBezTo>
                  <a:cubicBezTo>
                    <a:pt x="7" y="3"/>
                    <a:pt x="6" y="3"/>
                    <a:pt x="5" y="4"/>
                  </a:cubicBezTo>
                  <a:cubicBezTo>
                    <a:pt x="4" y="6"/>
                    <a:pt x="3" y="7"/>
                    <a:pt x="3" y="10"/>
                  </a:cubicBezTo>
                  <a:cubicBezTo>
                    <a:pt x="3" y="12"/>
                    <a:pt x="4" y="14"/>
                    <a:pt x="5" y="15"/>
                  </a:cubicBezTo>
                  <a:cubicBezTo>
                    <a:pt x="6" y="16"/>
                    <a:pt x="7" y="17"/>
                    <a:pt x="9" y="17"/>
                  </a:cubicBezTo>
                  <a:cubicBezTo>
                    <a:pt x="10" y="17"/>
                    <a:pt x="11" y="16"/>
                    <a:pt x="12" y="15"/>
                  </a:cubicBezTo>
                  <a:cubicBezTo>
                    <a:pt x="13" y="14"/>
                    <a:pt x="14" y="12"/>
                    <a:pt x="14" y="10"/>
                  </a:cubicBezTo>
                  <a:lnTo>
                    <a:pt x="14"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9" name="Freeform 338"/>
            <p:cNvSpPr>
              <a:spLocks/>
            </p:cNvSpPr>
            <p:nvPr/>
          </p:nvSpPr>
          <p:spPr bwMode="auto">
            <a:xfrm>
              <a:off x="4338" y="1765"/>
              <a:ext cx="12"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9 w 16"/>
                <a:gd name="T13" fmla="*/ 10 h 26"/>
                <a:gd name="T14" fmla="*/ 5 w 16"/>
                <a:gd name="T15" fmla="*/ 11 h 26"/>
                <a:gd name="T16" fmla="*/ 4 w 16"/>
                <a:gd name="T17" fmla="*/ 15 h 26"/>
                <a:gd name="T18" fmla="*/ 4 w 16"/>
                <a:gd name="T19" fmla="*/ 26 h 26"/>
                <a:gd name="T20" fmla="*/ 0 w 16"/>
                <a:gd name="T21" fmla="*/ 26 h 26"/>
                <a:gd name="T22" fmla="*/ 0 w 16"/>
                <a:gd name="T23" fmla="*/ 0 h 26"/>
                <a:gd name="T24" fmla="*/ 4 w 16"/>
                <a:gd name="T25" fmla="*/ 0 h 26"/>
                <a:gd name="T26" fmla="*/ 4 w 16"/>
                <a:gd name="T27" fmla="*/ 10 h 26"/>
                <a:gd name="T28" fmla="*/ 6 w 16"/>
                <a:gd name="T29" fmla="*/ 8 h 26"/>
                <a:gd name="T30" fmla="*/ 10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3" y="12"/>
                    <a:pt x="12" y="11"/>
                  </a:cubicBezTo>
                  <a:cubicBezTo>
                    <a:pt x="11" y="10"/>
                    <a:pt x="10" y="10"/>
                    <a:pt x="9" y="10"/>
                  </a:cubicBezTo>
                  <a:cubicBezTo>
                    <a:pt x="7" y="10"/>
                    <a:pt x="6" y="10"/>
                    <a:pt x="5" y="11"/>
                  </a:cubicBezTo>
                  <a:cubicBezTo>
                    <a:pt x="4" y="12"/>
                    <a:pt x="4" y="14"/>
                    <a:pt x="4" y="15"/>
                  </a:cubicBezTo>
                  <a:lnTo>
                    <a:pt x="4" y="26"/>
                  </a:lnTo>
                  <a:lnTo>
                    <a:pt x="0" y="26"/>
                  </a:lnTo>
                  <a:lnTo>
                    <a:pt x="0" y="0"/>
                  </a:lnTo>
                  <a:lnTo>
                    <a:pt x="4" y="0"/>
                  </a:lnTo>
                  <a:lnTo>
                    <a:pt x="4" y="10"/>
                  </a:lnTo>
                  <a:cubicBezTo>
                    <a:pt x="4" y="9"/>
                    <a:pt x="5" y="8"/>
                    <a:pt x="6" y="8"/>
                  </a:cubicBezTo>
                  <a:cubicBezTo>
                    <a:pt x="7" y="7"/>
                    <a:pt x="8" y="7"/>
                    <a:pt x="10" y="7"/>
                  </a:cubicBezTo>
                  <a:cubicBezTo>
                    <a:pt x="12"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0" name="Freeform 339"/>
            <p:cNvSpPr>
              <a:spLocks noEditPoints="1"/>
            </p:cNvSpPr>
            <p:nvPr/>
          </p:nvSpPr>
          <p:spPr bwMode="auto">
            <a:xfrm>
              <a:off x="4353" y="1770"/>
              <a:ext cx="11" cy="13"/>
            </a:xfrm>
            <a:custGeom>
              <a:avLst/>
              <a:gdLst>
                <a:gd name="T0" fmla="*/ 10 w 16"/>
                <a:gd name="T1" fmla="*/ 10 h 19"/>
                <a:gd name="T2" fmla="*/ 10 w 16"/>
                <a:gd name="T3" fmla="*/ 10 h 19"/>
                <a:gd name="T4" fmla="*/ 5 w 16"/>
                <a:gd name="T5" fmla="*/ 11 h 19"/>
                <a:gd name="T6" fmla="*/ 3 w 16"/>
                <a:gd name="T7" fmla="*/ 13 h 19"/>
                <a:gd name="T8" fmla="*/ 5 w 16"/>
                <a:gd name="T9" fmla="*/ 16 h 19"/>
                <a:gd name="T10" fmla="*/ 7 w 16"/>
                <a:gd name="T11" fmla="*/ 17 h 19"/>
                <a:gd name="T12" fmla="*/ 12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7 w 16"/>
                <a:gd name="T33" fmla="*/ 19 h 19"/>
                <a:gd name="T34" fmla="*/ 2 w 16"/>
                <a:gd name="T35" fmla="*/ 18 h 19"/>
                <a:gd name="T36" fmla="*/ 0 w 16"/>
                <a:gd name="T37" fmla="*/ 14 h 19"/>
                <a:gd name="T38" fmla="*/ 2 w 16"/>
                <a:gd name="T39" fmla="*/ 9 h 19"/>
                <a:gd name="T40" fmla="*/ 9 w 16"/>
                <a:gd name="T41" fmla="*/ 7 h 19"/>
                <a:gd name="T42" fmla="*/ 13 w 16"/>
                <a:gd name="T43" fmla="*/ 7 h 19"/>
                <a:gd name="T44" fmla="*/ 13 w 16"/>
                <a:gd name="T45" fmla="*/ 7 h 19"/>
                <a:gd name="T46" fmla="*/ 12 w 16"/>
                <a:gd name="T47" fmla="*/ 4 h 19"/>
                <a:gd name="T48" fmla="*/ 8 w 16"/>
                <a:gd name="T49" fmla="*/ 3 h 19"/>
                <a:gd name="T50" fmla="*/ 5 w 16"/>
                <a:gd name="T51" fmla="*/ 3 h 19"/>
                <a:gd name="T52" fmla="*/ 2 w 16"/>
                <a:gd name="T53" fmla="*/ 4 h 19"/>
                <a:gd name="T54" fmla="*/ 2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8" y="10"/>
                    <a:pt x="6" y="10"/>
                    <a:pt x="5" y="11"/>
                  </a:cubicBezTo>
                  <a:cubicBezTo>
                    <a:pt x="4" y="11"/>
                    <a:pt x="3" y="12"/>
                    <a:pt x="3" y="13"/>
                  </a:cubicBezTo>
                  <a:cubicBezTo>
                    <a:pt x="3" y="14"/>
                    <a:pt x="4" y="15"/>
                    <a:pt x="5" y="16"/>
                  </a:cubicBezTo>
                  <a:cubicBezTo>
                    <a:pt x="5" y="17"/>
                    <a:pt x="6" y="17"/>
                    <a:pt x="7" y="17"/>
                  </a:cubicBezTo>
                  <a:cubicBezTo>
                    <a:pt x="9" y="17"/>
                    <a:pt x="10" y="16"/>
                    <a:pt x="12" y="15"/>
                  </a:cubicBezTo>
                  <a:cubicBezTo>
                    <a:pt x="13"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7" y="19"/>
                  </a:cubicBezTo>
                  <a:cubicBezTo>
                    <a:pt x="5" y="19"/>
                    <a:pt x="3" y="19"/>
                    <a:pt x="2" y="18"/>
                  </a:cubicBezTo>
                  <a:cubicBezTo>
                    <a:pt x="1" y="17"/>
                    <a:pt x="0" y="15"/>
                    <a:pt x="0" y="14"/>
                  </a:cubicBezTo>
                  <a:cubicBezTo>
                    <a:pt x="0" y="12"/>
                    <a:pt x="1" y="10"/>
                    <a:pt x="2" y="9"/>
                  </a:cubicBezTo>
                  <a:cubicBezTo>
                    <a:pt x="4" y="8"/>
                    <a:pt x="6" y="7"/>
                    <a:pt x="9" y="7"/>
                  </a:cubicBezTo>
                  <a:lnTo>
                    <a:pt x="13" y="7"/>
                  </a:lnTo>
                  <a:lnTo>
                    <a:pt x="13" y="7"/>
                  </a:lnTo>
                  <a:cubicBezTo>
                    <a:pt x="13" y="6"/>
                    <a:pt x="13" y="4"/>
                    <a:pt x="12" y="4"/>
                  </a:cubicBezTo>
                  <a:cubicBezTo>
                    <a:pt x="11" y="3"/>
                    <a:pt x="9" y="3"/>
                    <a:pt x="8" y="3"/>
                  </a:cubicBezTo>
                  <a:cubicBezTo>
                    <a:pt x="7" y="3"/>
                    <a:pt x="6" y="3"/>
                    <a:pt x="5" y="3"/>
                  </a:cubicBezTo>
                  <a:cubicBezTo>
                    <a:pt x="4" y="3"/>
                    <a:pt x="3" y="4"/>
                    <a:pt x="2" y="4"/>
                  </a:cubicBezTo>
                  <a:lnTo>
                    <a:pt x="2" y="1"/>
                  </a:lnTo>
                  <a:cubicBezTo>
                    <a:pt x="3" y="1"/>
                    <a:pt x="4" y="1"/>
                    <a:pt x="5" y="0"/>
                  </a:cubicBezTo>
                  <a:cubicBezTo>
                    <a:pt x="6" y="0"/>
                    <a:pt x="7" y="0"/>
                    <a:pt x="8" y="0"/>
                  </a:cubicBezTo>
                  <a:cubicBezTo>
                    <a:pt x="11" y="0"/>
                    <a:pt x="13" y="1"/>
                    <a:pt x="14" y="2"/>
                  </a:cubicBezTo>
                  <a:cubicBezTo>
                    <a:pt x="15" y="3"/>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1" name="Freeform 340"/>
            <p:cNvSpPr>
              <a:spLocks/>
            </p:cNvSpPr>
            <p:nvPr/>
          </p:nvSpPr>
          <p:spPr bwMode="auto">
            <a:xfrm>
              <a:off x="4313" y="1687"/>
              <a:ext cx="18" cy="44"/>
            </a:xfrm>
            <a:custGeom>
              <a:avLst/>
              <a:gdLst>
                <a:gd name="T0" fmla="*/ 26 w 26"/>
                <a:gd name="T1" fmla="*/ 0 h 63"/>
                <a:gd name="T2" fmla="*/ 26 w 26"/>
                <a:gd name="T3" fmla="*/ 0 h 63"/>
                <a:gd name="T4" fmla="*/ 0 w 26"/>
                <a:gd name="T5" fmla="*/ 63 h 63"/>
              </a:gdLst>
              <a:ahLst/>
              <a:cxnLst>
                <a:cxn ang="0">
                  <a:pos x="T0" y="T1"/>
                </a:cxn>
                <a:cxn ang="0">
                  <a:pos x="T2" y="T3"/>
                </a:cxn>
                <a:cxn ang="0">
                  <a:pos x="T4" y="T5"/>
                </a:cxn>
              </a:cxnLst>
              <a:rect l="0" t="0" r="r" b="b"/>
              <a:pathLst>
                <a:path w="26" h="63">
                  <a:moveTo>
                    <a:pt x="26" y="0"/>
                  </a:moveTo>
                  <a:lnTo>
                    <a:pt x="26" y="0"/>
                  </a:lnTo>
                  <a:cubicBezTo>
                    <a:pt x="18" y="19"/>
                    <a:pt x="9" y="42"/>
                    <a:pt x="0" y="63"/>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2" name="Freeform 341"/>
            <p:cNvSpPr>
              <a:spLocks noEditPoints="1"/>
            </p:cNvSpPr>
            <p:nvPr/>
          </p:nvSpPr>
          <p:spPr bwMode="auto">
            <a:xfrm>
              <a:off x="4306" y="1729"/>
              <a:ext cx="12" cy="18"/>
            </a:xfrm>
            <a:custGeom>
              <a:avLst/>
              <a:gdLst>
                <a:gd name="T0" fmla="*/ 17 w 17"/>
                <a:gd name="T1" fmla="*/ 7 h 26"/>
                <a:gd name="T2" fmla="*/ 17 w 17"/>
                <a:gd name="T3" fmla="*/ 7 h 26"/>
                <a:gd name="T4" fmla="*/ 0 w 17"/>
                <a:gd name="T5" fmla="*/ 26 h 26"/>
                <a:gd name="T6" fmla="*/ 1 w 17"/>
                <a:gd name="T7" fmla="*/ 0 h 26"/>
                <a:gd name="T8" fmla="*/ 17 w 17"/>
                <a:gd name="T9" fmla="*/ 7 h 26"/>
                <a:gd name="T10" fmla="*/ 17 w 17"/>
                <a:gd name="T11" fmla="*/ 7 h 26"/>
                <a:gd name="T12" fmla="*/ 17 w 17"/>
                <a:gd name="T13" fmla="*/ 7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7"/>
                  </a:moveTo>
                  <a:lnTo>
                    <a:pt x="17" y="7"/>
                  </a:lnTo>
                  <a:lnTo>
                    <a:pt x="0" y="26"/>
                  </a:lnTo>
                  <a:lnTo>
                    <a:pt x="1" y="0"/>
                  </a:lnTo>
                  <a:lnTo>
                    <a:pt x="17" y="7"/>
                  </a:lnTo>
                  <a:close/>
                  <a:moveTo>
                    <a:pt x="17" y="7"/>
                  </a:moveTo>
                  <a:lnTo>
                    <a:pt x="17" y="7"/>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3" name="Freeform 342"/>
            <p:cNvSpPr>
              <a:spLocks noEditPoints="1"/>
            </p:cNvSpPr>
            <p:nvPr/>
          </p:nvSpPr>
          <p:spPr bwMode="auto">
            <a:xfrm>
              <a:off x="4306" y="1729"/>
              <a:ext cx="12" cy="18"/>
            </a:xfrm>
            <a:custGeom>
              <a:avLst/>
              <a:gdLst>
                <a:gd name="T0" fmla="*/ 17 w 17"/>
                <a:gd name="T1" fmla="*/ 7 h 26"/>
                <a:gd name="T2" fmla="*/ 17 w 17"/>
                <a:gd name="T3" fmla="*/ 7 h 26"/>
                <a:gd name="T4" fmla="*/ 0 w 17"/>
                <a:gd name="T5" fmla="*/ 26 h 26"/>
                <a:gd name="T6" fmla="*/ 1 w 17"/>
                <a:gd name="T7" fmla="*/ 0 h 26"/>
                <a:gd name="T8" fmla="*/ 17 w 17"/>
                <a:gd name="T9" fmla="*/ 7 h 26"/>
                <a:gd name="T10" fmla="*/ 17 w 17"/>
                <a:gd name="T11" fmla="*/ 7 h 26"/>
                <a:gd name="T12" fmla="*/ 17 w 17"/>
                <a:gd name="T13" fmla="*/ 7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7"/>
                  </a:moveTo>
                  <a:lnTo>
                    <a:pt x="17" y="7"/>
                  </a:lnTo>
                  <a:lnTo>
                    <a:pt x="0" y="26"/>
                  </a:lnTo>
                  <a:lnTo>
                    <a:pt x="1" y="0"/>
                  </a:lnTo>
                  <a:lnTo>
                    <a:pt x="17" y="7"/>
                  </a:lnTo>
                  <a:close/>
                  <a:moveTo>
                    <a:pt x="17" y="7"/>
                  </a:moveTo>
                  <a:lnTo>
                    <a:pt x="17" y="7"/>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4" name="Freeform 343"/>
            <p:cNvSpPr>
              <a:spLocks/>
            </p:cNvSpPr>
            <p:nvPr/>
          </p:nvSpPr>
          <p:spPr bwMode="auto">
            <a:xfrm>
              <a:off x="4411" y="1748"/>
              <a:ext cx="161" cy="61"/>
            </a:xfrm>
            <a:custGeom>
              <a:avLst/>
              <a:gdLst>
                <a:gd name="T0" fmla="*/ 0 w 230"/>
                <a:gd name="T1" fmla="*/ 0 h 88"/>
                <a:gd name="T2" fmla="*/ 0 w 230"/>
                <a:gd name="T3" fmla="*/ 0 h 88"/>
                <a:gd name="T4" fmla="*/ 230 w 230"/>
                <a:gd name="T5" fmla="*/ 0 h 88"/>
                <a:gd name="T6" fmla="*/ 230 w 230"/>
                <a:gd name="T7" fmla="*/ 88 h 88"/>
                <a:gd name="T8" fmla="*/ 0 w 230"/>
                <a:gd name="T9" fmla="*/ 88 h 88"/>
                <a:gd name="T10" fmla="*/ 0 w 230"/>
                <a:gd name="T11" fmla="*/ 0 h 88"/>
              </a:gdLst>
              <a:ahLst/>
              <a:cxnLst>
                <a:cxn ang="0">
                  <a:pos x="T0" y="T1"/>
                </a:cxn>
                <a:cxn ang="0">
                  <a:pos x="T2" y="T3"/>
                </a:cxn>
                <a:cxn ang="0">
                  <a:pos x="T4" y="T5"/>
                </a:cxn>
                <a:cxn ang="0">
                  <a:pos x="T6" y="T7"/>
                </a:cxn>
                <a:cxn ang="0">
                  <a:pos x="T8" y="T9"/>
                </a:cxn>
                <a:cxn ang="0">
                  <a:pos x="T10" y="T11"/>
                </a:cxn>
              </a:cxnLst>
              <a:rect l="0" t="0" r="r" b="b"/>
              <a:pathLst>
                <a:path w="230" h="88">
                  <a:moveTo>
                    <a:pt x="0" y="0"/>
                  </a:moveTo>
                  <a:lnTo>
                    <a:pt x="0" y="0"/>
                  </a:lnTo>
                  <a:lnTo>
                    <a:pt x="230" y="0"/>
                  </a:lnTo>
                  <a:lnTo>
                    <a:pt x="230" y="88"/>
                  </a:lnTo>
                  <a:lnTo>
                    <a:pt x="0" y="88"/>
                  </a:lnTo>
                  <a:lnTo>
                    <a:pt x="0"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5" name="Freeform 344"/>
            <p:cNvSpPr>
              <a:spLocks/>
            </p:cNvSpPr>
            <p:nvPr/>
          </p:nvSpPr>
          <p:spPr bwMode="auto">
            <a:xfrm>
              <a:off x="4411" y="1748"/>
              <a:ext cx="161" cy="61"/>
            </a:xfrm>
            <a:custGeom>
              <a:avLst/>
              <a:gdLst>
                <a:gd name="T0" fmla="*/ 0 w 230"/>
                <a:gd name="T1" fmla="*/ 0 h 88"/>
                <a:gd name="T2" fmla="*/ 0 w 230"/>
                <a:gd name="T3" fmla="*/ 0 h 88"/>
                <a:gd name="T4" fmla="*/ 230 w 230"/>
                <a:gd name="T5" fmla="*/ 0 h 88"/>
                <a:gd name="T6" fmla="*/ 230 w 230"/>
                <a:gd name="T7" fmla="*/ 88 h 88"/>
                <a:gd name="T8" fmla="*/ 0 w 230"/>
                <a:gd name="T9" fmla="*/ 88 h 88"/>
                <a:gd name="T10" fmla="*/ 0 w 230"/>
                <a:gd name="T11" fmla="*/ 0 h 88"/>
              </a:gdLst>
              <a:ahLst/>
              <a:cxnLst>
                <a:cxn ang="0">
                  <a:pos x="T0" y="T1"/>
                </a:cxn>
                <a:cxn ang="0">
                  <a:pos x="T2" y="T3"/>
                </a:cxn>
                <a:cxn ang="0">
                  <a:pos x="T4" y="T5"/>
                </a:cxn>
                <a:cxn ang="0">
                  <a:pos x="T6" y="T7"/>
                </a:cxn>
                <a:cxn ang="0">
                  <a:pos x="T8" y="T9"/>
                </a:cxn>
                <a:cxn ang="0">
                  <a:pos x="T10" y="T11"/>
                </a:cxn>
              </a:cxnLst>
              <a:rect l="0" t="0" r="r" b="b"/>
              <a:pathLst>
                <a:path w="230" h="88">
                  <a:moveTo>
                    <a:pt x="0" y="0"/>
                  </a:moveTo>
                  <a:lnTo>
                    <a:pt x="0" y="0"/>
                  </a:lnTo>
                  <a:lnTo>
                    <a:pt x="230" y="0"/>
                  </a:lnTo>
                  <a:lnTo>
                    <a:pt x="230" y="88"/>
                  </a:lnTo>
                  <a:lnTo>
                    <a:pt x="0" y="88"/>
                  </a:lnTo>
                  <a:lnTo>
                    <a:pt x="0"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6" name="Freeform 345"/>
            <p:cNvSpPr>
              <a:spLocks/>
            </p:cNvSpPr>
            <p:nvPr/>
          </p:nvSpPr>
          <p:spPr bwMode="auto">
            <a:xfrm>
              <a:off x="4428" y="1766"/>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7" name="Freeform 346"/>
            <p:cNvSpPr>
              <a:spLocks noEditPoints="1"/>
            </p:cNvSpPr>
            <p:nvPr/>
          </p:nvSpPr>
          <p:spPr bwMode="auto">
            <a:xfrm>
              <a:off x="4436" y="1766"/>
              <a:ext cx="14"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8" name="Freeform 347"/>
            <p:cNvSpPr>
              <a:spLocks/>
            </p:cNvSpPr>
            <p:nvPr/>
          </p:nvSpPr>
          <p:spPr bwMode="auto">
            <a:xfrm>
              <a:off x="4455" y="1766"/>
              <a:ext cx="12"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9" name="Freeform 348"/>
            <p:cNvSpPr>
              <a:spLocks/>
            </p:cNvSpPr>
            <p:nvPr/>
          </p:nvSpPr>
          <p:spPr bwMode="auto">
            <a:xfrm>
              <a:off x="4471" y="1766"/>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0" name="Freeform 349"/>
            <p:cNvSpPr>
              <a:spLocks/>
            </p:cNvSpPr>
            <p:nvPr/>
          </p:nvSpPr>
          <p:spPr bwMode="auto">
            <a:xfrm>
              <a:off x="4486" y="176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1" name="Freeform 350"/>
            <p:cNvSpPr>
              <a:spLocks noEditPoints="1"/>
            </p:cNvSpPr>
            <p:nvPr/>
          </p:nvSpPr>
          <p:spPr bwMode="auto">
            <a:xfrm>
              <a:off x="4502" y="1771"/>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2" name="Freeform 351"/>
            <p:cNvSpPr>
              <a:spLocks/>
            </p:cNvSpPr>
            <p:nvPr/>
          </p:nvSpPr>
          <p:spPr bwMode="auto">
            <a:xfrm>
              <a:off x="4509" y="1770"/>
              <a:ext cx="10" cy="13"/>
            </a:xfrm>
            <a:custGeom>
              <a:avLst/>
              <a:gdLst>
                <a:gd name="T0" fmla="*/ 14 w 14"/>
                <a:gd name="T1" fmla="*/ 1 h 19"/>
                <a:gd name="T2" fmla="*/ 14 w 14"/>
                <a:gd name="T3" fmla="*/ 1 h 19"/>
                <a:gd name="T4" fmla="*/ 14 w 14"/>
                <a:gd name="T5" fmla="*/ 4 h 19"/>
                <a:gd name="T6" fmla="*/ 11 w 14"/>
                <a:gd name="T7" fmla="*/ 3 h 19"/>
                <a:gd name="T8" fmla="*/ 8 w 14"/>
                <a:gd name="T9" fmla="*/ 3 h 19"/>
                <a:gd name="T10" fmla="*/ 5 w 14"/>
                <a:gd name="T11" fmla="*/ 3 h 19"/>
                <a:gd name="T12" fmla="*/ 3 w 14"/>
                <a:gd name="T13" fmla="*/ 5 h 19"/>
                <a:gd name="T14" fmla="*/ 4 w 14"/>
                <a:gd name="T15" fmla="*/ 7 h 19"/>
                <a:gd name="T16" fmla="*/ 7 w 14"/>
                <a:gd name="T17" fmla="*/ 8 h 19"/>
                <a:gd name="T18" fmla="*/ 9 w 14"/>
                <a:gd name="T19" fmla="*/ 8 h 19"/>
                <a:gd name="T20" fmla="*/ 13 w 14"/>
                <a:gd name="T21" fmla="*/ 10 h 19"/>
                <a:gd name="T22" fmla="*/ 14 w 14"/>
                <a:gd name="T23" fmla="*/ 14 h 19"/>
                <a:gd name="T24" fmla="*/ 12 w 14"/>
                <a:gd name="T25" fmla="*/ 18 h 19"/>
                <a:gd name="T26" fmla="*/ 7 w 14"/>
                <a:gd name="T27" fmla="*/ 19 h 19"/>
                <a:gd name="T28" fmla="*/ 4 w 14"/>
                <a:gd name="T29" fmla="*/ 19 h 19"/>
                <a:gd name="T30" fmla="*/ 0 w 14"/>
                <a:gd name="T31" fmla="*/ 18 h 19"/>
                <a:gd name="T32" fmla="*/ 0 w 14"/>
                <a:gd name="T33" fmla="*/ 15 h 19"/>
                <a:gd name="T34" fmla="*/ 4 w 14"/>
                <a:gd name="T35" fmla="*/ 16 h 19"/>
                <a:gd name="T36" fmla="*/ 7 w 14"/>
                <a:gd name="T37" fmla="*/ 17 h 19"/>
                <a:gd name="T38" fmla="*/ 10 w 14"/>
                <a:gd name="T39" fmla="*/ 16 h 19"/>
                <a:gd name="T40" fmla="*/ 11 w 14"/>
                <a:gd name="T41" fmla="*/ 14 h 19"/>
                <a:gd name="T42" fmla="*/ 11 w 14"/>
                <a:gd name="T43" fmla="*/ 12 h 19"/>
                <a:gd name="T44" fmla="*/ 7 w 14"/>
                <a:gd name="T45" fmla="*/ 11 h 19"/>
                <a:gd name="T46" fmla="*/ 6 w 14"/>
                <a:gd name="T47" fmla="*/ 11 h 19"/>
                <a:gd name="T48" fmla="*/ 2 w 14"/>
                <a:gd name="T49" fmla="*/ 9 h 19"/>
                <a:gd name="T50" fmla="*/ 0 w 14"/>
                <a:gd name="T51" fmla="*/ 5 h 19"/>
                <a:gd name="T52" fmla="*/ 2 w 14"/>
                <a:gd name="T53" fmla="*/ 1 h 19"/>
                <a:gd name="T54" fmla="*/ 8 w 14"/>
                <a:gd name="T55" fmla="*/ 0 h 19"/>
                <a:gd name="T56" fmla="*/ 11 w 14"/>
                <a:gd name="T57" fmla="*/ 0 h 19"/>
                <a:gd name="T58" fmla="*/ 14 w 14"/>
                <a:gd name="T59" fmla="*/ 1 h 19"/>
                <a:gd name="T60" fmla="*/ 14 w 14"/>
                <a:gd name="T6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19">
                  <a:moveTo>
                    <a:pt x="14" y="1"/>
                  </a:moveTo>
                  <a:lnTo>
                    <a:pt x="14" y="1"/>
                  </a:lnTo>
                  <a:lnTo>
                    <a:pt x="14" y="4"/>
                  </a:lnTo>
                  <a:cubicBezTo>
                    <a:pt x="13" y="3"/>
                    <a:pt x="12" y="3"/>
                    <a:pt x="11" y="3"/>
                  </a:cubicBezTo>
                  <a:cubicBezTo>
                    <a:pt x="10" y="3"/>
                    <a:pt x="9" y="3"/>
                    <a:pt x="8" y="3"/>
                  </a:cubicBezTo>
                  <a:cubicBezTo>
                    <a:pt x="6" y="3"/>
                    <a:pt x="5" y="3"/>
                    <a:pt x="5" y="3"/>
                  </a:cubicBezTo>
                  <a:cubicBezTo>
                    <a:pt x="4" y="4"/>
                    <a:pt x="3" y="4"/>
                    <a:pt x="3" y="5"/>
                  </a:cubicBezTo>
                  <a:cubicBezTo>
                    <a:pt x="3" y="6"/>
                    <a:pt x="4" y="7"/>
                    <a:pt x="4" y="7"/>
                  </a:cubicBezTo>
                  <a:cubicBezTo>
                    <a:pt x="5" y="7"/>
                    <a:pt x="6" y="8"/>
                    <a:pt x="7" y="8"/>
                  </a:cubicBezTo>
                  <a:lnTo>
                    <a:pt x="9" y="8"/>
                  </a:lnTo>
                  <a:cubicBezTo>
                    <a:pt x="11" y="9"/>
                    <a:pt x="12" y="9"/>
                    <a:pt x="13" y="10"/>
                  </a:cubicBezTo>
                  <a:cubicBezTo>
                    <a:pt x="14" y="11"/>
                    <a:pt x="14" y="12"/>
                    <a:pt x="14" y="14"/>
                  </a:cubicBezTo>
                  <a:cubicBezTo>
                    <a:pt x="14" y="16"/>
                    <a:pt x="14" y="17"/>
                    <a:pt x="12" y="18"/>
                  </a:cubicBezTo>
                  <a:cubicBezTo>
                    <a:pt x="11" y="19"/>
                    <a:pt x="9" y="19"/>
                    <a:pt x="7" y="19"/>
                  </a:cubicBezTo>
                  <a:cubicBezTo>
                    <a:pt x="6" y="19"/>
                    <a:pt x="5" y="19"/>
                    <a:pt x="4" y="19"/>
                  </a:cubicBezTo>
                  <a:cubicBezTo>
                    <a:pt x="3" y="19"/>
                    <a:pt x="1" y="19"/>
                    <a:pt x="0" y="18"/>
                  </a:cubicBezTo>
                  <a:lnTo>
                    <a:pt x="0" y="15"/>
                  </a:lnTo>
                  <a:cubicBezTo>
                    <a:pt x="1" y="16"/>
                    <a:pt x="3" y="16"/>
                    <a:pt x="4" y="16"/>
                  </a:cubicBezTo>
                  <a:cubicBezTo>
                    <a:pt x="5" y="17"/>
                    <a:pt x="6" y="17"/>
                    <a:pt x="7" y="17"/>
                  </a:cubicBezTo>
                  <a:cubicBezTo>
                    <a:pt x="8" y="17"/>
                    <a:pt x="9" y="17"/>
                    <a:pt x="10" y="16"/>
                  </a:cubicBezTo>
                  <a:cubicBezTo>
                    <a:pt x="11" y="16"/>
                    <a:pt x="11" y="15"/>
                    <a:pt x="11" y="14"/>
                  </a:cubicBezTo>
                  <a:cubicBezTo>
                    <a:pt x="11" y="13"/>
                    <a:pt x="11" y="13"/>
                    <a:pt x="11" y="12"/>
                  </a:cubicBezTo>
                  <a:cubicBezTo>
                    <a:pt x="10" y="12"/>
                    <a:pt x="9" y="11"/>
                    <a:pt x="7" y="11"/>
                  </a:cubicBezTo>
                  <a:lnTo>
                    <a:pt x="6" y="11"/>
                  </a:lnTo>
                  <a:cubicBezTo>
                    <a:pt x="4" y="10"/>
                    <a:pt x="3" y="10"/>
                    <a:pt x="2" y="9"/>
                  </a:cubicBezTo>
                  <a:cubicBezTo>
                    <a:pt x="1" y="8"/>
                    <a:pt x="0" y="7"/>
                    <a:pt x="0" y="5"/>
                  </a:cubicBezTo>
                  <a:cubicBezTo>
                    <a:pt x="0" y="4"/>
                    <a:pt x="1" y="2"/>
                    <a:pt x="2" y="1"/>
                  </a:cubicBezTo>
                  <a:cubicBezTo>
                    <a:pt x="4" y="0"/>
                    <a:pt x="5" y="0"/>
                    <a:pt x="8" y="0"/>
                  </a:cubicBezTo>
                  <a:cubicBezTo>
                    <a:pt x="9" y="0"/>
                    <a:pt x="10" y="0"/>
                    <a:pt x="11" y="0"/>
                  </a:cubicBezTo>
                  <a:cubicBezTo>
                    <a:pt x="12" y="0"/>
                    <a:pt x="13" y="1"/>
                    <a:pt x="14" y="1"/>
                  </a:cubicBezTo>
                  <a:lnTo>
                    <a:pt x="14"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3" name="Freeform 352"/>
            <p:cNvSpPr>
              <a:spLocks noEditPoints="1"/>
            </p:cNvSpPr>
            <p:nvPr/>
          </p:nvSpPr>
          <p:spPr bwMode="auto">
            <a:xfrm>
              <a:off x="4522" y="1770"/>
              <a:ext cx="10" cy="13"/>
            </a:xfrm>
            <a:custGeom>
              <a:avLst/>
              <a:gdLst>
                <a:gd name="T0" fmla="*/ 0 w 15"/>
                <a:gd name="T1" fmla="*/ 12 h 19"/>
                <a:gd name="T2" fmla="*/ 0 w 15"/>
                <a:gd name="T3" fmla="*/ 12 h 19"/>
                <a:gd name="T4" fmla="*/ 0 w 15"/>
                <a:gd name="T5" fmla="*/ 0 h 19"/>
                <a:gd name="T6" fmla="*/ 3 w 15"/>
                <a:gd name="T7" fmla="*/ 0 h 19"/>
                <a:gd name="T8" fmla="*/ 3 w 15"/>
                <a:gd name="T9" fmla="*/ 12 h 19"/>
                <a:gd name="T10" fmla="*/ 4 w 15"/>
                <a:gd name="T11" fmla="*/ 16 h 19"/>
                <a:gd name="T12" fmla="*/ 7 w 15"/>
                <a:gd name="T13" fmla="*/ 17 h 19"/>
                <a:gd name="T14" fmla="*/ 11 w 15"/>
                <a:gd name="T15" fmla="*/ 15 h 19"/>
                <a:gd name="T16" fmla="*/ 12 w 15"/>
                <a:gd name="T17" fmla="*/ 11 h 19"/>
                <a:gd name="T18" fmla="*/ 12 w 15"/>
                <a:gd name="T19" fmla="*/ 0 h 19"/>
                <a:gd name="T20" fmla="*/ 15 w 15"/>
                <a:gd name="T21" fmla="*/ 0 h 19"/>
                <a:gd name="T22" fmla="*/ 15 w 15"/>
                <a:gd name="T23" fmla="*/ 19 h 19"/>
                <a:gd name="T24" fmla="*/ 12 w 15"/>
                <a:gd name="T25" fmla="*/ 19 h 19"/>
                <a:gd name="T26" fmla="*/ 12 w 15"/>
                <a:gd name="T27" fmla="*/ 16 h 19"/>
                <a:gd name="T28" fmla="*/ 10 w 15"/>
                <a:gd name="T29" fmla="*/ 19 h 19"/>
                <a:gd name="T30" fmla="*/ 6 w 15"/>
                <a:gd name="T31" fmla="*/ 19 h 19"/>
                <a:gd name="T32" fmla="*/ 1 w 15"/>
                <a:gd name="T33" fmla="*/ 18 h 19"/>
                <a:gd name="T34" fmla="*/ 0 w 15"/>
                <a:gd name="T35" fmla="*/ 12 h 19"/>
                <a:gd name="T36" fmla="*/ 0 w 15"/>
                <a:gd name="T37" fmla="*/ 12 h 19"/>
                <a:gd name="T38" fmla="*/ 7 w 15"/>
                <a:gd name="T39" fmla="*/ 0 h 19"/>
                <a:gd name="T40" fmla="*/ 7 w 15"/>
                <a:gd name="T41" fmla="*/ 0 h 19"/>
                <a:gd name="T42" fmla="*/ 7 w 15"/>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9">
                  <a:moveTo>
                    <a:pt x="0" y="12"/>
                  </a:moveTo>
                  <a:lnTo>
                    <a:pt x="0" y="12"/>
                  </a:lnTo>
                  <a:lnTo>
                    <a:pt x="0" y="0"/>
                  </a:lnTo>
                  <a:lnTo>
                    <a:pt x="3" y="0"/>
                  </a:lnTo>
                  <a:lnTo>
                    <a:pt x="3" y="12"/>
                  </a:lnTo>
                  <a:cubicBezTo>
                    <a:pt x="3" y="13"/>
                    <a:pt x="3" y="15"/>
                    <a:pt x="4" y="16"/>
                  </a:cubicBezTo>
                  <a:cubicBezTo>
                    <a:pt x="5" y="16"/>
                    <a:pt x="6" y="17"/>
                    <a:pt x="7" y="17"/>
                  </a:cubicBezTo>
                  <a:cubicBezTo>
                    <a:pt x="9" y="17"/>
                    <a:pt x="10" y="16"/>
                    <a:pt x="11" y="15"/>
                  </a:cubicBezTo>
                  <a:cubicBezTo>
                    <a:pt x="12" y="14"/>
                    <a:pt x="12" y="13"/>
                    <a:pt x="12" y="11"/>
                  </a:cubicBezTo>
                  <a:lnTo>
                    <a:pt x="12" y="0"/>
                  </a:lnTo>
                  <a:lnTo>
                    <a:pt x="15" y="0"/>
                  </a:lnTo>
                  <a:lnTo>
                    <a:pt x="15" y="19"/>
                  </a:lnTo>
                  <a:lnTo>
                    <a:pt x="12" y="19"/>
                  </a:lnTo>
                  <a:lnTo>
                    <a:pt x="12" y="16"/>
                  </a:lnTo>
                  <a:cubicBezTo>
                    <a:pt x="12" y="17"/>
                    <a:pt x="11" y="18"/>
                    <a:pt x="10" y="19"/>
                  </a:cubicBezTo>
                  <a:cubicBezTo>
                    <a:pt x="9" y="19"/>
                    <a:pt x="8" y="19"/>
                    <a:pt x="6" y="19"/>
                  </a:cubicBezTo>
                  <a:cubicBezTo>
                    <a:pt x="4" y="19"/>
                    <a:pt x="3" y="19"/>
                    <a:pt x="1" y="18"/>
                  </a:cubicBezTo>
                  <a:cubicBezTo>
                    <a:pt x="0" y="16"/>
                    <a:pt x="0" y="14"/>
                    <a:pt x="0" y="12"/>
                  </a:cubicBezTo>
                  <a:lnTo>
                    <a:pt x="0" y="12"/>
                  </a:lnTo>
                  <a:close/>
                  <a:moveTo>
                    <a:pt x="7" y="0"/>
                  </a:moveTo>
                  <a:lnTo>
                    <a:pt x="7" y="0"/>
                  </a:lnTo>
                  <a:lnTo>
                    <a:pt x="7"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4" name="Freeform 353"/>
            <p:cNvSpPr>
              <a:spLocks/>
            </p:cNvSpPr>
            <p:nvPr/>
          </p:nvSpPr>
          <p:spPr bwMode="auto">
            <a:xfrm>
              <a:off x="4537" y="1770"/>
              <a:ext cx="19" cy="13"/>
            </a:xfrm>
            <a:custGeom>
              <a:avLst/>
              <a:gdLst>
                <a:gd name="T0" fmla="*/ 15 w 27"/>
                <a:gd name="T1" fmla="*/ 4 h 19"/>
                <a:gd name="T2" fmla="*/ 15 w 27"/>
                <a:gd name="T3" fmla="*/ 4 h 19"/>
                <a:gd name="T4" fmla="*/ 17 w 27"/>
                <a:gd name="T5" fmla="*/ 1 h 19"/>
                <a:gd name="T6" fmla="*/ 21 w 27"/>
                <a:gd name="T7" fmla="*/ 0 h 19"/>
                <a:gd name="T8" fmla="*/ 26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6 w 27"/>
                <a:gd name="T51" fmla="*/ 1 h 19"/>
                <a:gd name="T52" fmla="*/ 9 w 27"/>
                <a:gd name="T53" fmla="*/ 0 h 19"/>
                <a:gd name="T54" fmla="*/ 12 w 27"/>
                <a:gd name="T55" fmla="*/ 1 h 19"/>
                <a:gd name="T56" fmla="*/ 15 w 27"/>
                <a:gd name="T57" fmla="*/ 4 h 19"/>
                <a:gd name="T58" fmla="*/ 15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5" y="4"/>
                  </a:moveTo>
                  <a:lnTo>
                    <a:pt x="15" y="4"/>
                  </a:lnTo>
                  <a:cubicBezTo>
                    <a:pt x="15" y="3"/>
                    <a:pt x="16" y="2"/>
                    <a:pt x="17" y="1"/>
                  </a:cubicBezTo>
                  <a:cubicBezTo>
                    <a:pt x="18" y="0"/>
                    <a:pt x="20" y="0"/>
                    <a:pt x="21" y="0"/>
                  </a:cubicBezTo>
                  <a:cubicBezTo>
                    <a:pt x="23" y="0"/>
                    <a:pt x="24" y="1"/>
                    <a:pt x="26" y="2"/>
                  </a:cubicBezTo>
                  <a:cubicBezTo>
                    <a:pt x="27" y="3"/>
                    <a:pt x="27" y="5"/>
                    <a:pt x="27" y="8"/>
                  </a:cubicBezTo>
                  <a:lnTo>
                    <a:pt x="27" y="19"/>
                  </a:lnTo>
                  <a:lnTo>
                    <a:pt x="24" y="19"/>
                  </a:lnTo>
                  <a:lnTo>
                    <a:pt x="24" y="8"/>
                  </a:lnTo>
                  <a:cubicBezTo>
                    <a:pt x="24" y="6"/>
                    <a:pt x="24" y="5"/>
                    <a:pt x="23" y="4"/>
                  </a:cubicBezTo>
                  <a:cubicBezTo>
                    <a:pt x="22" y="3"/>
                    <a:pt x="21" y="3"/>
                    <a:pt x="20" y="3"/>
                  </a:cubicBezTo>
                  <a:cubicBezTo>
                    <a:pt x="19" y="3"/>
                    <a:pt x="17" y="3"/>
                    <a:pt x="16" y="4"/>
                  </a:cubicBezTo>
                  <a:cubicBezTo>
                    <a:pt x="16" y="5"/>
                    <a:pt x="15" y="7"/>
                    <a:pt x="15" y="8"/>
                  </a:cubicBezTo>
                  <a:lnTo>
                    <a:pt x="15" y="19"/>
                  </a:lnTo>
                  <a:lnTo>
                    <a:pt x="12" y="19"/>
                  </a:lnTo>
                  <a:lnTo>
                    <a:pt x="12" y="8"/>
                  </a:lnTo>
                  <a:cubicBezTo>
                    <a:pt x="12" y="6"/>
                    <a:pt x="12" y="5"/>
                    <a:pt x="11" y="4"/>
                  </a:cubicBezTo>
                  <a:cubicBezTo>
                    <a:pt x="10" y="3"/>
                    <a:pt x="9" y="3"/>
                    <a:pt x="8" y="3"/>
                  </a:cubicBezTo>
                  <a:cubicBezTo>
                    <a:pt x="7" y="3"/>
                    <a:pt x="5" y="3"/>
                    <a:pt x="4" y="4"/>
                  </a:cubicBezTo>
                  <a:cubicBezTo>
                    <a:pt x="3" y="5"/>
                    <a:pt x="3" y="7"/>
                    <a:pt x="3" y="8"/>
                  </a:cubicBezTo>
                  <a:lnTo>
                    <a:pt x="3" y="19"/>
                  </a:lnTo>
                  <a:lnTo>
                    <a:pt x="0" y="19"/>
                  </a:lnTo>
                  <a:lnTo>
                    <a:pt x="0" y="0"/>
                  </a:lnTo>
                  <a:lnTo>
                    <a:pt x="3" y="0"/>
                  </a:lnTo>
                  <a:lnTo>
                    <a:pt x="3" y="3"/>
                  </a:lnTo>
                  <a:cubicBezTo>
                    <a:pt x="4" y="2"/>
                    <a:pt x="5" y="1"/>
                    <a:pt x="6" y="1"/>
                  </a:cubicBezTo>
                  <a:cubicBezTo>
                    <a:pt x="6" y="0"/>
                    <a:pt x="8" y="0"/>
                    <a:pt x="9" y="0"/>
                  </a:cubicBezTo>
                  <a:cubicBezTo>
                    <a:pt x="10" y="0"/>
                    <a:pt x="11" y="0"/>
                    <a:pt x="12" y="1"/>
                  </a:cubicBezTo>
                  <a:cubicBezTo>
                    <a:pt x="13" y="2"/>
                    <a:pt x="14"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5" name="Freeform 354"/>
            <p:cNvSpPr>
              <a:spLocks/>
            </p:cNvSpPr>
            <p:nvPr/>
          </p:nvSpPr>
          <p:spPr bwMode="auto">
            <a:xfrm>
              <a:off x="4380" y="1687"/>
              <a:ext cx="61" cy="49"/>
            </a:xfrm>
            <a:custGeom>
              <a:avLst/>
              <a:gdLst>
                <a:gd name="T0" fmla="*/ 0 w 87"/>
                <a:gd name="T1" fmla="*/ 0 h 71"/>
                <a:gd name="T2" fmla="*/ 0 w 87"/>
                <a:gd name="T3" fmla="*/ 0 h 71"/>
                <a:gd name="T4" fmla="*/ 87 w 87"/>
                <a:gd name="T5" fmla="*/ 71 h 71"/>
              </a:gdLst>
              <a:ahLst/>
              <a:cxnLst>
                <a:cxn ang="0">
                  <a:pos x="T0" y="T1"/>
                </a:cxn>
                <a:cxn ang="0">
                  <a:pos x="T2" y="T3"/>
                </a:cxn>
                <a:cxn ang="0">
                  <a:pos x="T4" y="T5"/>
                </a:cxn>
              </a:cxnLst>
              <a:rect l="0" t="0" r="r" b="b"/>
              <a:pathLst>
                <a:path w="87" h="71">
                  <a:moveTo>
                    <a:pt x="0" y="0"/>
                  </a:moveTo>
                  <a:lnTo>
                    <a:pt x="0" y="0"/>
                  </a:lnTo>
                  <a:cubicBezTo>
                    <a:pt x="26" y="21"/>
                    <a:pt x="58" y="48"/>
                    <a:pt x="87" y="71"/>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6" name="Freeform 355"/>
            <p:cNvSpPr>
              <a:spLocks noEditPoints="1"/>
            </p:cNvSpPr>
            <p:nvPr/>
          </p:nvSpPr>
          <p:spPr bwMode="auto">
            <a:xfrm>
              <a:off x="4437" y="1732"/>
              <a:ext cx="18" cy="16"/>
            </a:xfrm>
            <a:custGeom>
              <a:avLst/>
              <a:gdLst>
                <a:gd name="T0" fmla="*/ 11 w 25"/>
                <a:gd name="T1" fmla="*/ 0 h 22"/>
                <a:gd name="T2" fmla="*/ 11 w 25"/>
                <a:gd name="T3" fmla="*/ 0 h 22"/>
                <a:gd name="T4" fmla="*/ 25 w 25"/>
                <a:gd name="T5" fmla="*/ 22 h 22"/>
                <a:gd name="T6" fmla="*/ 0 w 25"/>
                <a:gd name="T7" fmla="*/ 13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3"/>
                  </a:lnTo>
                  <a:lnTo>
                    <a:pt x="11" y="0"/>
                  </a:lnTo>
                  <a:close/>
                  <a:moveTo>
                    <a:pt x="11" y="0"/>
                  </a:moveTo>
                  <a:lnTo>
                    <a:pt x="11"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7" name="Freeform 356"/>
            <p:cNvSpPr>
              <a:spLocks noEditPoints="1"/>
            </p:cNvSpPr>
            <p:nvPr/>
          </p:nvSpPr>
          <p:spPr bwMode="auto">
            <a:xfrm>
              <a:off x="4437" y="1732"/>
              <a:ext cx="18" cy="16"/>
            </a:xfrm>
            <a:custGeom>
              <a:avLst/>
              <a:gdLst>
                <a:gd name="T0" fmla="*/ 11 w 25"/>
                <a:gd name="T1" fmla="*/ 0 h 22"/>
                <a:gd name="T2" fmla="*/ 11 w 25"/>
                <a:gd name="T3" fmla="*/ 0 h 22"/>
                <a:gd name="T4" fmla="*/ 25 w 25"/>
                <a:gd name="T5" fmla="*/ 22 h 22"/>
                <a:gd name="T6" fmla="*/ 0 w 25"/>
                <a:gd name="T7" fmla="*/ 13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3"/>
                  </a:lnTo>
                  <a:lnTo>
                    <a:pt x="11" y="0"/>
                  </a:lnTo>
                  <a:close/>
                  <a:moveTo>
                    <a:pt x="11" y="0"/>
                  </a:moveTo>
                  <a:lnTo>
                    <a:pt x="11"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8" name="Freeform 357"/>
            <p:cNvSpPr>
              <a:spLocks/>
            </p:cNvSpPr>
            <p:nvPr/>
          </p:nvSpPr>
          <p:spPr bwMode="auto">
            <a:xfrm>
              <a:off x="245" y="883"/>
              <a:ext cx="133"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9" name="Freeform 358"/>
            <p:cNvSpPr>
              <a:spLocks/>
            </p:cNvSpPr>
            <p:nvPr/>
          </p:nvSpPr>
          <p:spPr bwMode="auto">
            <a:xfrm>
              <a:off x="245" y="883"/>
              <a:ext cx="133"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0" name="Freeform 359"/>
            <p:cNvSpPr>
              <a:spLocks/>
            </p:cNvSpPr>
            <p:nvPr/>
          </p:nvSpPr>
          <p:spPr bwMode="auto">
            <a:xfrm>
              <a:off x="261" y="902"/>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1" name="Freeform 360"/>
            <p:cNvSpPr>
              <a:spLocks noEditPoints="1"/>
            </p:cNvSpPr>
            <p:nvPr/>
          </p:nvSpPr>
          <p:spPr bwMode="auto">
            <a:xfrm>
              <a:off x="269" y="902"/>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6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6"/>
                  </a:cubicBezTo>
                  <a:cubicBezTo>
                    <a:pt x="14" y="4"/>
                    <a:pt x="11" y="3"/>
                    <a:pt x="8" y="3"/>
                  </a:cubicBezTo>
                  <a:lnTo>
                    <a:pt x="4" y="3"/>
                  </a:lnTo>
                  <a:close/>
                  <a:moveTo>
                    <a:pt x="0" y="0"/>
                  </a:moveTo>
                  <a:lnTo>
                    <a:pt x="0" y="0"/>
                  </a:lnTo>
                  <a:lnTo>
                    <a:pt x="7" y="0"/>
                  </a:lnTo>
                  <a:cubicBezTo>
                    <a:pt x="12" y="0"/>
                    <a:pt x="16" y="1"/>
                    <a:pt x="18" y="3"/>
                  </a:cubicBezTo>
                  <a:cubicBezTo>
                    <a:pt x="20" y="5"/>
                    <a:pt x="21" y="9"/>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2" name="Freeform 361"/>
            <p:cNvSpPr>
              <a:spLocks/>
            </p:cNvSpPr>
            <p:nvPr/>
          </p:nvSpPr>
          <p:spPr bwMode="auto">
            <a:xfrm>
              <a:off x="289" y="902"/>
              <a:ext cx="11"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3" name="Freeform 362"/>
            <p:cNvSpPr>
              <a:spLocks/>
            </p:cNvSpPr>
            <p:nvPr/>
          </p:nvSpPr>
          <p:spPr bwMode="auto">
            <a:xfrm>
              <a:off x="304" y="902"/>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4" name="Freeform 363"/>
            <p:cNvSpPr>
              <a:spLocks/>
            </p:cNvSpPr>
            <p:nvPr/>
          </p:nvSpPr>
          <p:spPr bwMode="auto">
            <a:xfrm>
              <a:off x="320" y="902"/>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5" name="Freeform 364"/>
            <p:cNvSpPr>
              <a:spLocks noEditPoints="1"/>
            </p:cNvSpPr>
            <p:nvPr/>
          </p:nvSpPr>
          <p:spPr bwMode="auto">
            <a:xfrm>
              <a:off x="335" y="907"/>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6" name="Freeform 365"/>
            <p:cNvSpPr>
              <a:spLocks/>
            </p:cNvSpPr>
            <p:nvPr/>
          </p:nvSpPr>
          <p:spPr bwMode="auto">
            <a:xfrm>
              <a:off x="343" y="906"/>
              <a:ext cx="20" cy="13"/>
            </a:xfrm>
            <a:custGeom>
              <a:avLst/>
              <a:gdLst>
                <a:gd name="T0" fmla="*/ 15 w 28"/>
                <a:gd name="T1" fmla="*/ 4 h 19"/>
                <a:gd name="T2" fmla="*/ 15 w 28"/>
                <a:gd name="T3" fmla="*/ 4 h 19"/>
                <a:gd name="T4" fmla="*/ 18 w 28"/>
                <a:gd name="T5" fmla="*/ 1 h 19"/>
                <a:gd name="T6" fmla="*/ 22 w 28"/>
                <a:gd name="T7" fmla="*/ 0 h 19"/>
                <a:gd name="T8" fmla="*/ 26 w 28"/>
                <a:gd name="T9" fmla="*/ 2 h 19"/>
                <a:gd name="T10" fmla="*/ 28 w 28"/>
                <a:gd name="T11" fmla="*/ 8 h 19"/>
                <a:gd name="T12" fmla="*/ 28 w 28"/>
                <a:gd name="T13" fmla="*/ 19 h 19"/>
                <a:gd name="T14" fmla="*/ 25 w 28"/>
                <a:gd name="T15" fmla="*/ 19 h 19"/>
                <a:gd name="T16" fmla="*/ 25 w 28"/>
                <a:gd name="T17" fmla="*/ 8 h 19"/>
                <a:gd name="T18" fmla="*/ 24 w 28"/>
                <a:gd name="T19" fmla="*/ 4 h 19"/>
                <a:gd name="T20" fmla="*/ 21 w 28"/>
                <a:gd name="T21" fmla="*/ 3 h 19"/>
                <a:gd name="T22" fmla="*/ 17 w 28"/>
                <a:gd name="T23" fmla="*/ 4 h 19"/>
                <a:gd name="T24" fmla="*/ 16 w 28"/>
                <a:gd name="T25" fmla="*/ 9 h 19"/>
                <a:gd name="T26" fmla="*/ 16 w 28"/>
                <a:gd name="T27" fmla="*/ 19 h 19"/>
                <a:gd name="T28" fmla="*/ 12 w 28"/>
                <a:gd name="T29" fmla="*/ 19 h 19"/>
                <a:gd name="T30" fmla="*/ 12 w 28"/>
                <a:gd name="T31" fmla="*/ 8 h 19"/>
                <a:gd name="T32" fmla="*/ 12 w 28"/>
                <a:gd name="T33" fmla="*/ 4 h 19"/>
                <a:gd name="T34" fmla="*/ 9 w 28"/>
                <a:gd name="T35" fmla="*/ 3 h 19"/>
                <a:gd name="T36" fmla="*/ 5 w 28"/>
                <a:gd name="T37" fmla="*/ 4 h 19"/>
                <a:gd name="T38" fmla="*/ 4 w 28"/>
                <a:gd name="T39" fmla="*/ 9 h 19"/>
                <a:gd name="T40" fmla="*/ 4 w 28"/>
                <a:gd name="T41" fmla="*/ 19 h 19"/>
                <a:gd name="T42" fmla="*/ 0 w 28"/>
                <a:gd name="T43" fmla="*/ 19 h 19"/>
                <a:gd name="T44" fmla="*/ 0 w 28"/>
                <a:gd name="T45" fmla="*/ 1 h 19"/>
                <a:gd name="T46" fmla="*/ 4 w 28"/>
                <a:gd name="T47" fmla="*/ 1 h 19"/>
                <a:gd name="T48" fmla="*/ 4 w 28"/>
                <a:gd name="T49" fmla="*/ 4 h 19"/>
                <a:gd name="T50" fmla="*/ 6 w 28"/>
                <a:gd name="T51" fmla="*/ 1 h 19"/>
                <a:gd name="T52" fmla="*/ 9 w 28"/>
                <a:gd name="T53" fmla="*/ 0 h 19"/>
                <a:gd name="T54" fmla="*/ 13 w 28"/>
                <a:gd name="T55" fmla="*/ 1 h 19"/>
                <a:gd name="T56" fmla="*/ 15 w 28"/>
                <a:gd name="T57" fmla="*/ 4 h 19"/>
                <a:gd name="T58" fmla="*/ 15 w 28"/>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15" y="4"/>
                  </a:moveTo>
                  <a:lnTo>
                    <a:pt x="15" y="4"/>
                  </a:lnTo>
                  <a:cubicBezTo>
                    <a:pt x="16" y="3"/>
                    <a:pt x="17" y="2"/>
                    <a:pt x="18" y="1"/>
                  </a:cubicBezTo>
                  <a:cubicBezTo>
                    <a:pt x="19" y="1"/>
                    <a:pt x="20" y="0"/>
                    <a:pt x="22" y="0"/>
                  </a:cubicBezTo>
                  <a:cubicBezTo>
                    <a:pt x="23" y="0"/>
                    <a:pt x="25" y="1"/>
                    <a:pt x="26" y="2"/>
                  </a:cubicBezTo>
                  <a:cubicBezTo>
                    <a:pt x="27" y="4"/>
                    <a:pt x="28" y="6"/>
                    <a:pt x="28" y="8"/>
                  </a:cubicBezTo>
                  <a:lnTo>
                    <a:pt x="28" y="19"/>
                  </a:lnTo>
                  <a:lnTo>
                    <a:pt x="25" y="19"/>
                  </a:lnTo>
                  <a:lnTo>
                    <a:pt x="25" y="8"/>
                  </a:lnTo>
                  <a:cubicBezTo>
                    <a:pt x="25" y="6"/>
                    <a:pt x="24" y="5"/>
                    <a:pt x="24" y="4"/>
                  </a:cubicBezTo>
                  <a:cubicBezTo>
                    <a:pt x="23" y="3"/>
                    <a:pt x="22" y="3"/>
                    <a:pt x="21" y="3"/>
                  </a:cubicBezTo>
                  <a:cubicBezTo>
                    <a:pt x="19" y="3"/>
                    <a:pt x="18" y="3"/>
                    <a:pt x="17" y="4"/>
                  </a:cubicBezTo>
                  <a:cubicBezTo>
                    <a:pt x="16" y="5"/>
                    <a:pt x="16" y="7"/>
                    <a:pt x="16" y="9"/>
                  </a:cubicBezTo>
                  <a:lnTo>
                    <a:pt x="16" y="19"/>
                  </a:lnTo>
                  <a:lnTo>
                    <a:pt x="12" y="19"/>
                  </a:lnTo>
                  <a:lnTo>
                    <a:pt x="12" y="8"/>
                  </a:lnTo>
                  <a:cubicBezTo>
                    <a:pt x="12" y="6"/>
                    <a:pt x="12" y="5"/>
                    <a:pt x="12" y="4"/>
                  </a:cubicBezTo>
                  <a:cubicBezTo>
                    <a:pt x="11" y="3"/>
                    <a:pt x="10" y="3"/>
                    <a:pt x="9" y="3"/>
                  </a:cubicBezTo>
                  <a:cubicBezTo>
                    <a:pt x="7" y="3"/>
                    <a:pt x="6" y="3"/>
                    <a:pt x="5" y="4"/>
                  </a:cubicBezTo>
                  <a:cubicBezTo>
                    <a:pt x="4" y="5"/>
                    <a:pt x="4" y="7"/>
                    <a:pt x="4" y="9"/>
                  </a:cubicBezTo>
                  <a:lnTo>
                    <a:pt x="4" y="19"/>
                  </a:lnTo>
                  <a:lnTo>
                    <a:pt x="0" y="19"/>
                  </a:lnTo>
                  <a:lnTo>
                    <a:pt x="0" y="1"/>
                  </a:lnTo>
                  <a:lnTo>
                    <a:pt x="4" y="1"/>
                  </a:lnTo>
                  <a:lnTo>
                    <a:pt x="4" y="4"/>
                  </a:lnTo>
                  <a:cubicBezTo>
                    <a:pt x="4" y="2"/>
                    <a:pt x="5" y="2"/>
                    <a:pt x="6" y="1"/>
                  </a:cubicBezTo>
                  <a:cubicBezTo>
                    <a:pt x="7" y="0"/>
                    <a:pt x="8" y="0"/>
                    <a:pt x="9" y="0"/>
                  </a:cubicBezTo>
                  <a:cubicBezTo>
                    <a:pt x="11" y="0"/>
                    <a:pt x="12" y="1"/>
                    <a:pt x="13" y="1"/>
                  </a:cubicBezTo>
                  <a:cubicBezTo>
                    <a:pt x="14" y="2"/>
                    <a:pt x="15"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7" name="Freeform 366"/>
            <p:cNvSpPr>
              <a:spLocks/>
            </p:cNvSpPr>
            <p:nvPr/>
          </p:nvSpPr>
          <p:spPr bwMode="auto">
            <a:xfrm>
              <a:off x="256" y="760"/>
              <a:ext cx="127" cy="62"/>
            </a:xfrm>
            <a:custGeom>
              <a:avLst/>
              <a:gdLst>
                <a:gd name="T0" fmla="*/ 0 w 181"/>
                <a:gd name="T1" fmla="*/ 0 h 89"/>
                <a:gd name="T2" fmla="*/ 0 w 181"/>
                <a:gd name="T3" fmla="*/ 0 h 89"/>
                <a:gd name="T4" fmla="*/ 181 w 181"/>
                <a:gd name="T5" fmla="*/ 0 h 89"/>
                <a:gd name="T6" fmla="*/ 181 w 181"/>
                <a:gd name="T7" fmla="*/ 89 h 89"/>
                <a:gd name="T8" fmla="*/ 0 w 181"/>
                <a:gd name="T9" fmla="*/ 89 h 89"/>
                <a:gd name="T10" fmla="*/ 0 w 181"/>
                <a:gd name="T11" fmla="*/ 0 h 89"/>
              </a:gdLst>
              <a:ahLst/>
              <a:cxnLst>
                <a:cxn ang="0">
                  <a:pos x="T0" y="T1"/>
                </a:cxn>
                <a:cxn ang="0">
                  <a:pos x="T2" y="T3"/>
                </a:cxn>
                <a:cxn ang="0">
                  <a:pos x="T4" y="T5"/>
                </a:cxn>
                <a:cxn ang="0">
                  <a:pos x="T6" y="T7"/>
                </a:cxn>
                <a:cxn ang="0">
                  <a:pos x="T8" y="T9"/>
                </a:cxn>
                <a:cxn ang="0">
                  <a:pos x="T10" y="T11"/>
                </a:cxn>
              </a:cxnLst>
              <a:rect l="0" t="0" r="r" b="b"/>
              <a:pathLst>
                <a:path w="181" h="89">
                  <a:moveTo>
                    <a:pt x="0" y="0"/>
                  </a:moveTo>
                  <a:lnTo>
                    <a:pt x="0" y="0"/>
                  </a:lnTo>
                  <a:lnTo>
                    <a:pt x="181" y="0"/>
                  </a:lnTo>
                  <a:lnTo>
                    <a:pt x="181"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8" name="Freeform 367"/>
            <p:cNvSpPr>
              <a:spLocks/>
            </p:cNvSpPr>
            <p:nvPr/>
          </p:nvSpPr>
          <p:spPr bwMode="auto">
            <a:xfrm>
              <a:off x="256" y="760"/>
              <a:ext cx="127" cy="62"/>
            </a:xfrm>
            <a:custGeom>
              <a:avLst/>
              <a:gdLst>
                <a:gd name="T0" fmla="*/ 0 w 181"/>
                <a:gd name="T1" fmla="*/ 0 h 89"/>
                <a:gd name="T2" fmla="*/ 0 w 181"/>
                <a:gd name="T3" fmla="*/ 0 h 89"/>
                <a:gd name="T4" fmla="*/ 181 w 181"/>
                <a:gd name="T5" fmla="*/ 0 h 89"/>
                <a:gd name="T6" fmla="*/ 181 w 181"/>
                <a:gd name="T7" fmla="*/ 89 h 89"/>
                <a:gd name="T8" fmla="*/ 0 w 181"/>
                <a:gd name="T9" fmla="*/ 89 h 89"/>
                <a:gd name="T10" fmla="*/ 0 w 181"/>
                <a:gd name="T11" fmla="*/ 0 h 89"/>
              </a:gdLst>
              <a:ahLst/>
              <a:cxnLst>
                <a:cxn ang="0">
                  <a:pos x="T0" y="T1"/>
                </a:cxn>
                <a:cxn ang="0">
                  <a:pos x="T2" y="T3"/>
                </a:cxn>
                <a:cxn ang="0">
                  <a:pos x="T4" y="T5"/>
                </a:cxn>
                <a:cxn ang="0">
                  <a:pos x="T6" y="T7"/>
                </a:cxn>
                <a:cxn ang="0">
                  <a:pos x="T8" y="T9"/>
                </a:cxn>
                <a:cxn ang="0">
                  <a:pos x="T10" y="T11"/>
                </a:cxn>
              </a:cxnLst>
              <a:rect l="0" t="0" r="r" b="b"/>
              <a:pathLst>
                <a:path w="181" h="89">
                  <a:moveTo>
                    <a:pt x="0" y="0"/>
                  </a:moveTo>
                  <a:lnTo>
                    <a:pt x="0" y="0"/>
                  </a:lnTo>
                  <a:lnTo>
                    <a:pt x="181" y="0"/>
                  </a:lnTo>
                  <a:lnTo>
                    <a:pt x="181"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9" name="Freeform 368"/>
            <p:cNvSpPr>
              <a:spLocks/>
            </p:cNvSpPr>
            <p:nvPr/>
          </p:nvSpPr>
          <p:spPr bwMode="auto">
            <a:xfrm>
              <a:off x="270"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0" name="Freeform 369"/>
            <p:cNvSpPr>
              <a:spLocks noEditPoints="1"/>
            </p:cNvSpPr>
            <p:nvPr/>
          </p:nvSpPr>
          <p:spPr bwMode="auto">
            <a:xfrm>
              <a:off x="285" y="778"/>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1" name="Freeform 370"/>
            <p:cNvSpPr>
              <a:spLocks noEditPoints="1"/>
            </p:cNvSpPr>
            <p:nvPr/>
          </p:nvSpPr>
          <p:spPr bwMode="auto">
            <a:xfrm>
              <a:off x="303" y="778"/>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8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3" y="14"/>
                    <a:pt x="14" y="15"/>
                  </a:cubicBezTo>
                  <a:cubicBezTo>
                    <a:pt x="15" y="16"/>
                    <a:pt x="15" y="17"/>
                    <a:pt x="16" y="18"/>
                  </a:cubicBezTo>
                  <a:lnTo>
                    <a:pt x="20" y="25"/>
                  </a:lnTo>
                  <a:lnTo>
                    <a:pt x="16" y="25"/>
                  </a:lnTo>
                  <a:lnTo>
                    <a:pt x="13" y="19"/>
                  </a:lnTo>
                  <a:cubicBezTo>
                    <a:pt x="12" y="17"/>
                    <a:pt x="11" y="16"/>
                    <a:pt x="10"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4" y="13"/>
                    <a:pt x="13" y="13"/>
                    <a:pt x="12" y="14"/>
                  </a:cubicBezTo>
                  <a:lnTo>
                    <a:pt x="12" y="14"/>
                  </a:lnTo>
                  <a:close/>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4"/>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2" name="Freeform 371"/>
            <p:cNvSpPr>
              <a:spLocks/>
            </p:cNvSpPr>
            <p:nvPr/>
          </p:nvSpPr>
          <p:spPr bwMode="auto">
            <a:xfrm>
              <a:off x="320" y="778"/>
              <a:ext cx="14" cy="18"/>
            </a:xfrm>
            <a:custGeom>
              <a:avLst/>
              <a:gdLst>
                <a:gd name="T0" fmla="*/ 18 w 21"/>
                <a:gd name="T1" fmla="*/ 22 h 26"/>
                <a:gd name="T2" fmla="*/ 18 w 21"/>
                <a:gd name="T3" fmla="*/ 22 h 26"/>
                <a:gd name="T4" fmla="*/ 18 w 21"/>
                <a:gd name="T5" fmla="*/ 15 h 26"/>
                <a:gd name="T6" fmla="*/ 12 w 21"/>
                <a:gd name="T7" fmla="*/ 15 h 26"/>
                <a:gd name="T8" fmla="*/ 12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1 h 26"/>
                <a:gd name="T28" fmla="*/ 21 w 21"/>
                <a:gd name="T29" fmla="*/ 2 h 26"/>
                <a:gd name="T30" fmla="*/ 21 w 21"/>
                <a:gd name="T31" fmla="*/ 6 h 26"/>
                <a:gd name="T32" fmla="*/ 17 w 21"/>
                <a:gd name="T33" fmla="*/ 4 h 26"/>
                <a:gd name="T34" fmla="*/ 12 w 21"/>
                <a:gd name="T35" fmla="*/ 3 h 26"/>
                <a:gd name="T36" fmla="*/ 5 w 21"/>
                <a:gd name="T37" fmla="*/ 5 h 26"/>
                <a:gd name="T38" fmla="*/ 3 w 21"/>
                <a:gd name="T39" fmla="*/ 13 h 26"/>
                <a:gd name="T40" fmla="*/ 5 w 21"/>
                <a:gd name="T41" fmla="*/ 20 h 26"/>
                <a:gd name="T42" fmla="*/ 12 w 21"/>
                <a:gd name="T43" fmla="*/ 23 h 26"/>
                <a:gd name="T44" fmla="*/ 15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2" y="15"/>
                  </a:lnTo>
                  <a:lnTo>
                    <a:pt x="12" y="12"/>
                  </a:lnTo>
                  <a:lnTo>
                    <a:pt x="21" y="12"/>
                  </a:lnTo>
                  <a:lnTo>
                    <a:pt x="21" y="23"/>
                  </a:lnTo>
                  <a:cubicBezTo>
                    <a:pt x="20" y="24"/>
                    <a:pt x="19" y="25"/>
                    <a:pt x="17" y="25"/>
                  </a:cubicBezTo>
                  <a:cubicBezTo>
                    <a:pt x="15"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19" y="2"/>
                    <a:pt x="21" y="2"/>
                  </a:cubicBezTo>
                  <a:lnTo>
                    <a:pt x="21" y="6"/>
                  </a:lnTo>
                  <a:cubicBezTo>
                    <a:pt x="19" y="5"/>
                    <a:pt x="18" y="4"/>
                    <a:pt x="17" y="4"/>
                  </a:cubicBezTo>
                  <a:cubicBezTo>
                    <a:pt x="15" y="3"/>
                    <a:pt x="14" y="3"/>
                    <a:pt x="12" y="3"/>
                  </a:cubicBezTo>
                  <a:cubicBezTo>
                    <a:pt x="9" y="3"/>
                    <a:pt x="7" y="4"/>
                    <a:pt x="5" y="5"/>
                  </a:cubicBezTo>
                  <a:cubicBezTo>
                    <a:pt x="4" y="7"/>
                    <a:pt x="3" y="10"/>
                    <a:pt x="3" y="13"/>
                  </a:cubicBezTo>
                  <a:cubicBezTo>
                    <a:pt x="3" y="16"/>
                    <a:pt x="4" y="19"/>
                    <a:pt x="5" y="20"/>
                  </a:cubicBezTo>
                  <a:cubicBezTo>
                    <a:pt x="7" y="22"/>
                    <a:pt x="9" y="23"/>
                    <a:pt x="12" y="23"/>
                  </a:cubicBezTo>
                  <a:cubicBezTo>
                    <a:pt x="13" y="23"/>
                    <a:pt x="14" y="23"/>
                    <a:pt x="15" y="23"/>
                  </a:cubicBezTo>
                  <a:cubicBezTo>
                    <a:pt x="16"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3" name="Freeform 372"/>
            <p:cNvSpPr>
              <a:spLocks/>
            </p:cNvSpPr>
            <p:nvPr/>
          </p:nvSpPr>
          <p:spPr bwMode="auto">
            <a:xfrm>
              <a:off x="340" y="778"/>
              <a:ext cx="10" cy="18"/>
            </a:xfrm>
            <a:custGeom>
              <a:avLst/>
              <a:gdLst>
                <a:gd name="T0" fmla="*/ 0 w 15"/>
                <a:gd name="T1" fmla="*/ 0 h 25"/>
                <a:gd name="T2" fmla="*/ 0 w 15"/>
                <a:gd name="T3" fmla="*/ 0 h 25"/>
                <a:gd name="T4" fmla="*/ 15 w 15"/>
                <a:gd name="T5" fmla="*/ 0 h 25"/>
                <a:gd name="T6" fmla="*/ 15 w 15"/>
                <a:gd name="T7" fmla="*/ 3 h 25"/>
                <a:gd name="T8" fmla="*/ 3 w 15"/>
                <a:gd name="T9" fmla="*/ 3 h 25"/>
                <a:gd name="T10" fmla="*/ 3 w 15"/>
                <a:gd name="T11" fmla="*/ 11 h 25"/>
                <a:gd name="T12" fmla="*/ 15 w 15"/>
                <a:gd name="T13" fmla="*/ 11 h 25"/>
                <a:gd name="T14" fmla="*/ 15 w 15"/>
                <a:gd name="T15" fmla="*/ 13 h 25"/>
                <a:gd name="T16" fmla="*/ 3 w 15"/>
                <a:gd name="T17" fmla="*/ 13 h 25"/>
                <a:gd name="T18" fmla="*/ 3 w 15"/>
                <a:gd name="T19" fmla="*/ 22 h 25"/>
                <a:gd name="T20" fmla="*/ 15 w 15"/>
                <a:gd name="T21" fmla="*/ 22 h 25"/>
                <a:gd name="T22" fmla="*/ 15 w 15"/>
                <a:gd name="T23" fmla="*/ 25 h 25"/>
                <a:gd name="T24" fmla="*/ 0 w 15"/>
                <a:gd name="T25" fmla="*/ 25 h 25"/>
                <a:gd name="T26" fmla="*/ 0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0" y="0"/>
                  </a:moveTo>
                  <a:lnTo>
                    <a:pt x="0" y="0"/>
                  </a:lnTo>
                  <a:lnTo>
                    <a:pt x="15" y="0"/>
                  </a:lnTo>
                  <a:lnTo>
                    <a:pt x="15" y="3"/>
                  </a:lnTo>
                  <a:lnTo>
                    <a:pt x="3" y="3"/>
                  </a:lnTo>
                  <a:lnTo>
                    <a:pt x="3" y="11"/>
                  </a:lnTo>
                  <a:lnTo>
                    <a:pt x="15" y="11"/>
                  </a:lnTo>
                  <a:lnTo>
                    <a:pt x="15" y="13"/>
                  </a:lnTo>
                  <a:lnTo>
                    <a:pt x="3" y="13"/>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4" name="Freeform 373"/>
            <p:cNvSpPr>
              <a:spLocks/>
            </p:cNvSpPr>
            <p:nvPr/>
          </p:nvSpPr>
          <p:spPr bwMode="auto">
            <a:xfrm>
              <a:off x="352"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5" name="Freeform 374"/>
            <p:cNvSpPr>
              <a:spLocks/>
            </p:cNvSpPr>
            <p:nvPr/>
          </p:nvSpPr>
          <p:spPr bwMode="auto">
            <a:xfrm>
              <a:off x="315" y="822"/>
              <a:ext cx="3" cy="44"/>
            </a:xfrm>
            <a:custGeom>
              <a:avLst/>
              <a:gdLst>
                <a:gd name="T0" fmla="*/ 5 w 5"/>
                <a:gd name="T1" fmla="*/ 0 h 62"/>
                <a:gd name="T2" fmla="*/ 5 w 5"/>
                <a:gd name="T3" fmla="*/ 0 h 62"/>
                <a:gd name="T4" fmla="*/ 0 w 5"/>
                <a:gd name="T5" fmla="*/ 62 h 62"/>
              </a:gdLst>
              <a:ahLst/>
              <a:cxnLst>
                <a:cxn ang="0">
                  <a:pos x="T0" y="T1"/>
                </a:cxn>
                <a:cxn ang="0">
                  <a:pos x="T2" y="T3"/>
                </a:cxn>
                <a:cxn ang="0">
                  <a:pos x="T4" y="T5"/>
                </a:cxn>
              </a:cxnLst>
              <a:rect l="0" t="0" r="r" b="b"/>
              <a:pathLst>
                <a:path w="5" h="62">
                  <a:moveTo>
                    <a:pt x="5" y="0"/>
                  </a:moveTo>
                  <a:lnTo>
                    <a:pt x="5" y="0"/>
                  </a:lnTo>
                  <a:cubicBezTo>
                    <a:pt x="3" y="19"/>
                    <a:pt x="2"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6" name="Freeform 375"/>
            <p:cNvSpPr>
              <a:spLocks noEditPoints="1"/>
            </p:cNvSpPr>
            <p:nvPr/>
          </p:nvSpPr>
          <p:spPr bwMode="auto">
            <a:xfrm>
              <a:off x="309" y="865"/>
              <a:ext cx="12" cy="18"/>
            </a:xfrm>
            <a:custGeom>
              <a:avLst/>
              <a:gdLst>
                <a:gd name="T0" fmla="*/ 17 w 17"/>
                <a:gd name="T1" fmla="*/ 2 h 25"/>
                <a:gd name="T2" fmla="*/ 17 w 17"/>
                <a:gd name="T3" fmla="*/ 2 h 25"/>
                <a:gd name="T4" fmla="*/ 7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7" y="25"/>
                  </a:lnTo>
                  <a:lnTo>
                    <a:pt x="0" y="0"/>
                  </a:lnTo>
                  <a:lnTo>
                    <a:pt x="17" y="2"/>
                  </a:lnTo>
                  <a:close/>
                  <a:moveTo>
                    <a:pt x="17" y="2"/>
                  </a:moveTo>
                  <a:lnTo>
                    <a:pt x="17" y="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7" name="Freeform 376"/>
            <p:cNvSpPr>
              <a:spLocks noEditPoints="1"/>
            </p:cNvSpPr>
            <p:nvPr/>
          </p:nvSpPr>
          <p:spPr bwMode="auto">
            <a:xfrm>
              <a:off x="309" y="865"/>
              <a:ext cx="12" cy="18"/>
            </a:xfrm>
            <a:custGeom>
              <a:avLst/>
              <a:gdLst>
                <a:gd name="T0" fmla="*/ 17 w 17"/>
                <a:gd name="T1" fmla="*/ 2 h 25"/>
                <a:gd name="T2" fmla="*/ 17 w 17"/>
                <a:gd name="T3" fmla="*/ 2 h 25"/>
                <a:gd name="T4" fmla="*/ 7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7" y="25"/>
                  </a:lnTo>
                  <a:lnTo>
                    <a:pt x="0" y="0"/>
                  </a:lnTo>
                  <a:lnTo>
                    <a:pt x="17" y="2"/>
                  </a:lnTo>
                  <a:close/>
                  <a:moveTo>
                    <a:pt x="17" y="2"/>
                  </a:moveTo>
                  <a:lnTo>
                    <a:pt x="17" y="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8" name="Freeform 377"/>
            <p:cNvSpPr>
              <a:spLocks/>
            </p:cNvSpPr>
            <p:nvPr/>
          </p:nvSpPr>
          <p:spPr bwMode="auto">
            <a:xfrm>
              <a:off x="198" y="1007"/>
              <a:ext cx="189" cy="62"/>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9" name="Freeform 378"/>
            <p:cNvSpPr>
              <a:spLocks/>
            </p:cNvSpPr>
            <p:nvPr/>
          </p:nvSpPr>
          <p:spPr bwMode="auto">
            <a:xfrm>
              <a:off x="198" y="1007"/>
              <a:ext cx="189" cy="62"/>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0" name="Freeform 379"/>
            <p:cNvSpPr>
              <a:spLocks/>
            </p:cNvSpPr>
            <p:nvPr/>
          </p:nvSpPr>
          <p:spPr bwMode="auto">
            <a:xfrm>
              <a:off x="215" y="1025"/>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1" name="Freeform 380"/>
            <p:cNvSpPr>
              <a:spLocks noEditPoints="1"/>
            </p:cNvSpPr>
            <p:nvPr/>
          </p:nvSpPr>
          <p:spPr bwMode="auto">
            <a:xfrm>
              <a:off x="223" y="1025"/>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6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6"/>
                  </a:cubicBezTo>
                  <a:cubicBezTo>
                    <a:pt x="14" y="4"/>
                    <a:pt x="11" y="3"/>
                    <a:pt x="8" y="3"/>
                  </a:cubicBezTo>
                  <a:lnTo>
                    <a:pt x="4" y="3"/>
                  </a:lnTo>
                  <a:close/>
                  <a:moveTo>
                    <a:pt x="0" y="0"/>
                  </a:moveTo>
                  <a:lnTo>
                    <a:pt x="0" y="0"/>
                  </a:lnTo>
                  <a:lnTo>
                    <a:pt x="7" y="0"/>
                  </a:lnTo>
                  <a:cubicBezTo>
                    <a:pt x="12" y="0"/>
                    <a:pt x="16" y="1"/>
                    <a:pt x="18" y="3"/>
                  </a:cubicBezTo>
                  <a:cubicBezTo>
                    <a:pt x="20" y="5"/>
                    <a:pt x="21" y="9"/>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2" name="Freeform 381"/>
            <p:cNvSpPr>
              <a:spLocks/>
            </p:cNvSpPr>
            <p:nvPr/>
          </p:nvSpPr>
          <p:spPr bwMode="auto">
            <a:xfrm>
              <a:off x="242" y="1025"/>
              <a:ext cx="12"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3" name="Freeform 382"/>
            <p:cNvSpPr>
              <a:spLocks/>
            </p:cNvSpPr>
            <p:nvPr/>
          </p:nvSpPr>
          <p:spPr bwMode="auto">
            <a:xfrm>
              <a:off x="258" y="1025"/>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4" name="Freeform 383"/>
            <p:cNvSpPr>
              <a:spLocks/>
            </p:cNvSpPr>
            <p:nvPr/>
          </p:nvSpPr>
          <p:spPr bwMode="auto">
            <a:xfrm>
              <a:off x="273"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5" name="Freeform 384"/>
            <p:cNvSpPr>
              <a:spLocks noEditPoints="1"/>
            </p:cNvSpPr>
            <p:nvPr/>
          </p:nvSpPr>
          <p:spPr bwMode="auto">
            <a:xfrm>
              <a:off x="289" y="1031"/>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6" name="Freeform 385"/>
            <p:cNvSpPr>
              <a:spLocks/>
            </p:cNvSpPr>
            <p:nvPr/>
          </p:nvSpPr>
          <p:spPr bwMode="auto">
            <a:xfrm>
              <a:off x="298" y="1024"/>
              <a:ext cx="2" cy="19"/>
            </a:xfrm>
            <a:custGeom>
              <a:avLst/>
              <a:gdLst>
                <a:gd name="T0" fmla="*/ 0 w 3"/>
                <a:gd name="T1" fmla="*/ 0 h 26"/>
                <a:gd name="T2" fmla="*/ 0 w 3"/>
                <a:gd name="T3" fmla="*/ 0 h 26"/>
                <a:gd name="T4" fmla="*/ 3 w 3"/>
                <a:gd name="T5" fmla="*/ 0 h 26"/>
                <a:gd name="T6" fmla="*/ 3 w 3"/>
                <a:gd name="T7" fmla="*/ 26 h 26"/>
                <a:gd name="T8" fmla="*/ 0 w 3"/>
                <a:gd name="T9" fmla="*/ 26 h 26"/>
                <a:gd name="T10" fmla="*/ 0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0" y="0"/>
                  </a:moveTo>
                  <a:lnTo>
                    <a:pt x="0" y="0"/>
                  </a:lnTo>
                  <a:lnTo>
                    <a:pt x="3" y="0"/>
                  </a:lnTo>
                  <a:lnTo>
                    <a:pt x="3" y="26"/>
                  </a:lnTo>
                  <a:lnTo>
                    <a:pt x="0" y="26"/>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7" name="Freeform 386"/>
            <p:cNvSpPr>
              <a:spLocks noEditPoints="1"/>
            </p:cNvSpPr>
            <p:nvPr/>
          </p:nvSpPr>
          <p:spPr bwMode="auto">
            <a:xfrm>
              <a:off x="303" y="1029"/>
              <a:ext cx="12" cy="14"/>
            </a:xfrm>
            <a:custGeom>
              <a:avLst/>
              <a:gdLst>
                <a:gd name="T0" fmla="*/ 18 w 18"/>
                <a:gd name="T1" fmla="*/ 9 h 20"/>
                <a:gd name="T2" fmla="*/ 18 w 18"/>
                <a:gd name="T3" fmla="*/ 9 h 20"/>
                <a:gd name="T4" fmla="*/ 18 w 18"/>
                <a:gd name="T5" fmla="*/ 11 h 20"/>
                <a:gd name="T6" fmla="*/ 4 w 18"/>
                <a:gd name="T7" fmla="*/ 11 h 20"/>
                <a:gd name="T8" fmla="*/ 5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9 w 18"/>
                <a:gd name="T29" fmla="*/ 0 h 20"/>
                <a:gd name="T30" fmla="*/ 15 w 18"/>
                <a:gd name="T31" fmla="*/ 3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5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5" y="15"/>
                  </a:cubicBezTo>
                  <a:cubicBezTo>
                    <a:pt x="7" y="17"/>
                    <a:pt x="8" y="17"/>
                    <a:pt x="10" y="17"/>
                  </a:cubicBezTo>
                  <a:cubicBezTo>
                    <a:pt x="11" y="17"/>
                    <a:pt x="13" y="17"/>
                    <a:pt x="14" y="17"/>
                  </a:cubicBezTo>
                  <a:cubicBezTo>
                    <a:pt x="15" y="16"/>
                    <a:pt x="16" y="16"/>
                    <a:pt x="17" y="15"/>
                  </a:cubicBezTo>
                  <a:lnTo>
                    <a:pt x="17" y="18"/>
                  </a:lnTo>
                  <a:cubicBezTo>
                    <a:pt x="16" y="19"/>
                    <a:pt x="15" y="19"/>
                    <a:pt x="14" y="19"/>
                  </a:cubicBezTo>
                  <a:cubicBezTo>
                    <a:pt x="12" y="20"/>
                    <a:pt x="11" y="20"/>
                    <a:pt x="10" y="20"/>
                  </a:cubicBezTo>
                  <a:cubicBezTo>
                    <a:pt x="7" y="20"/>
                    <a:pt x="5" y="19"/>
                    <a:pt x="3" y="17"/>
                  </a:cubicBezTo>
                  <a:cubicBezTo>
                    <a:pt x="1" y="15"/>
                    <a:pt x="0" y="13"/>
                    <a:pt x="0" y="10"/>
                  </a:cubicBezTo>
                  <a:cubicBezTo>
                    <a:pt x="0" y="7"/>
                    <a:pt x="1" y="5"/>
                    <a:pt x="3" y="3"/>
                  </a:cubicBezTo>
                  <a:cubicBezTo>
                    <a:pt x="4" y="1"/>
                    <a:pt x="7" y="0"/>
                    <a:pt x="9" y="0"/>
                  </a:cubicBezTo>
                  <a:cubicBezTo>
                    <a:pt x="12" y="0"/>
                    <a:pt x="14" y="1"/>
                    <a:pt x="15" y="3"/>
                  </a:cubicBezTo>
                  <a:cubicBezTo>
                    <a:pt x="17" y="4"/>
                    <a:pt x="18" y="6"/>
                    <a:pt x="18" y="9"/>
                  </a:cubicBezTo>
                  <a:lnTo>
                    <a:pt x="18" y="9"/>
                  </a:lnTo>
                  <a:close/>
                  <a:moveTo>
                    <a:pt x="15" y="8"/>
                  </a:moveTo>
                  <a:lnTo>
                    <a:pt x="15" y="8"/>
                  </a:lnTo>
                  <a:cubicBezTo>
                    <a:pt x="15" y="7"/>
                    <a:pt x="14" y="5"/>
                    <a:pt x="13" y="4"/>
                  </a:cubicBezTo>
                  <a:cubicBezTo>
                    <a:pt x="12" y="3"/>
                    <a:pt x="11" y="3"/>
                    <a:pt x="10" y="3"/>
                  </a:cubicBezTo>
                  <a:cubicBezTo>
                    <a:pt x="8" y="3"/>
                    <a:pt x="6" y="3"/>
                    <a:pt x="5" y="4"/>
                  </a:cubicBezTo>
                  <a:cubicBezTo>
                    <a:pt x="4" y="5"/>
                    <a:pt x="4" y="7"/>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8" name="Freeform 387"/>
            <p:cNvSpPr>
              <a:spLocks/>
            </p:cNvSpPr>
            <p:nvPr/>
          </p:nvSpPr>
          <p:spPr bwMode="auto">
            <a:xfrm>
              <a:off x="318" y="1029"/>
              <a:ext cx="11" cy="14"/>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1 h 19"/>
                <a:gd name="T24" fmla="*/ 3 w 15"/>
                <a:gd name="T25" fmla="*/ 1 h 19"/>
                <a:gd name="T26" fmla="*/ 3 w 15"/>
                <a:gd name="T27" fmla="*/ 4 h 19"/>
                <a:gd name="T28" fmla="*/ 5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10" y="3"/>
                    <a:pt x="8" y="3"/>
                  </a:cubicBezTo>
                  <a:cubicBezTo>
                    <a:pt x="6" y="3"/>
                    <a:pt x="5" y="3"/>
                    <a:pt x="4" y="4"/>
                  </a:cubicBezTo>
                  <a:cubicBezTo>
                    <a:pt x="3" y="5"/>
                    <a:pt x="3" y="7"/>
                    <a:pt x="3" y="9"/>
                  </a:cubicBezTo>
                  <a:lnTo>
                    <a:pt x="3" y="19"/>
                  </a:lnTo>
                  <a:lnTo>
                    <a:pt x="0" y="19"/>
                  </a:lnTo>
                  <a:lnTo>
                    <a:pt x="0" y="1"/>
                  </a:lnTo>
                  <a:lnTo>
                    <a:pt x="3" y="1"/>
                  </a:lnTo>
                  <a:lnTo>
                    <a:pt x="3" y="4"/>
                  </a:lnTo>
                  <a:cubicBezTo>
                    <a:pt x="4" y="2"/>
                    <a:pt x="4" y="2"/>
                    <a:pt x="5" y="1"/>
                  </a:cubicBezTo>
                  <a:cubicBezTo>
                    <a:pt x="6" y="0"/>
                    <a:pt x="8" y="0"/>
                    <a:pt x="9" y="0"/>
                  </a:cubicBezTo>
                  <a:cubicBezTo>
                    <a:pt x="11" y="0"/>
                    <a:pt x="13" y="1"/>
                    <a:pt x="14" y="2"/>
                  </a:cubicBezTo>
                  <a:cubicBezTo>
                    <a:pt x="15" y="3"/>
                    <a:pt x="15" y="5"/>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9" name="Freeform 388"/>
            <p:cNvSpPr>
              <a:spLocks noEditPoints="1"/>
            </p:cNvSpPr>
            <p:nvPr/>
          </p:nvSpPr>
          <p:spPr bwMode="auto">
            <a:xfrm>
              <a:off x="332" y="1029"/>
              <a:ext cx="12" cy="19"/>
            </a:xfrm>
            <a:custGeom>
              <a:avLst/>
              <a:gdLst>
                <a:gd name="T0" fmla="*/ 14 w 17"/>
                <a:gd name="T1" fmla="*/ 10 h 26"/>
                <a:gd name="T2" fmla="*/ 14 w 17"/>
                <a:gd name="T3" fmla="*/ 10 h 26"/>
                <a:gd name="T4" fmla="*/ 13 w 17"/>
                <a:gd name="T5" fmla="*/ 5 h 26"/>
                <a:gd name="T6" fmla="*/ 9 w 17"/>
                <a:gd name="T7" fmla="*/ 3 h 26"/>
                <a:gd name="T8" fmla="*/ 5 w 17"/>
                <a:gd name="T9" fmla="*/ 5 h 26"/>
                <a:gd name="T10" fmla="*/ 4 w 17"/>
                <a:gd name="T11" fmla="*/ 10 h 26"/>
                <a:gd name="T12" fmla="*/ 5 w 17"/>
                <a:gd name="T13" fmla="*/ 15 h 26"/>
                <a:gd name="T14" fmla="*/ 9 w 17"/>
                <a:gd name="T15" fmla="*/ 17 h 26"/>
                <a:gd name="T16" fmla="*/ 13 w 17"/>
                <a:gd name="T17" fmla="*/ 15 h 26"/>
                <a:gd name="T18" fmla="*/ 14 w 17"/>
                <a:gd name="T19" fmla="*/ 10 h 26"/>
                <a:gd name="T20" fmla="*/ 14 w 17"/>
                <a:gd name="T21" fmla="*/ 10 h 26"/>
                <a:gd name="T22" fmla="*/ 17 w 17"/>
                <a:gd name="T23" fmla="*/ 17 h 26"/>
                <a:gd name="T24" fmla="*/ 17 w 17"/>
                <a:gd name="T25" fmla="*/ 17 h 26"/>
                <a:gd name="T26" fmla="*/ 15 w 17"/>
                <a:gd name="T27" fmla="*/ 24 h 26"/>
                <a:gd name="T28" fmla="*/ 9 w 17"/>
                <a:gd name="T29" fmla="*/ 26 h 26"/>
                <a:gd name="T30" fmla="*/ 6 w 17"/>
                <a:gd name="T31" fmla="*/ 26 h 26"/>
                <a:gd name="T32" fmla="*/ 3 w 17"/>
                <a:gd name="T33" fmla="*/ 25 h 26"/>
                <a:gd name="T34" fmla="*/ 3 w 17"/>
                <a:gd name="T35" fmla="*/ 22 h 26"/>
                <a:gd name="T36" fmla="*/ 5 w 17"/>
                <a:gd name="T37" fmla="*/ 23 h 26"/>
                <a:gd name="T38" fmla="*/ 8 w 17"/>
                <a:gd name="T39" fmla="*/ 24 h 26"/>
                <a:gd name="T40" fmla="*/ 13 w 17"/>
                <a:gd name="T41" fmla="*/ 22 h 26"/>
                <a:gd name="T42" fmla="*/ 14 w 17"/>
                <a:gd name="T43" fmla="*/ 17 h 26"/>
                <a:gd name="T44" fmla="*/ 14 w 17"/>
                <a:gd name="T45" fmla="*/ 16 h 26"/>
                <a:gd name="T46" fmla="*/ 12 w 17"/>
                <a:gd name="T47" fmla="*/ 18 h 26"/>
                <a:gd name="T48" fmla="*/ 8 w 17"/>
                <a:gd name="T49" fmla="*/ 19 h 26"/>
                <a:gd name="T50" fmla="*/ 3 w 17"/>
                <a:gd name="T51" fmla="*/ 17 h 26"/>
                <a:gd name="T52" fmla="*/ 0 w 17"/>
                <a:gd name="T53" fmla="*/ 10 h 26"/>
                <a:gd name="T54" fmla="*/ 3 w 17"/>
                <a:gd name="T55" fmla="*/ 3 h 26"/>
                <a:gd name="T56" fmla="*/ 8 w 17"/>
                <a:gd name="T57" fmla="*/ 0 h 26"/>
                <a:gd name="T58" fmla="*/ 12 w 17"/>
                <a:gd name="T59" fmla="*/ 1 h 26"/>
                <a:gd name="T60" fmla="*/ 14 w 17"/>
                <a:gd name="T61" fmla="*/ 3 h 26"/>
                <a:gd name="T62" fmla="*/ 14 w 17"/>
                <a:gd name="T63" fmla="*/ 1 h 26"/>
                <a:gd name="T64" fmla="*/ 17 w 17"/>
                <a:gd name="T65" fmla="*/ 1 h 26"/>
                <a:gd name="T66" fmla="*/ 17 w 17"/>
                <a:gd name="T67"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6">
                  <a:moveTo>
                    <a:pt x="14" y="10"/>
                  </a:moveTo>
                  <a:lnTo>
                    <a:pt x="14" y="10"/>
                  </a:lnTo>
                  <a:cubicBezTo>
                    <a:pt x="14" y="8"/>
                    <a:pt x="14" y="6"/>
                    <a:pt x="13" y="5"/>
                  </a:cubicBezTo>
                  <a:cubicBezTo>
                    <a:pt x="12" y="3"/>
                    <a:pt x="10" y="3"/>
                    <a:pt x="9" y="3"/>
                  </a:cubicBezTo>
                  <a:cubicBezTo>
                    <a:pt x="7" y="3"/>
                    <a:pt x="6" y="3"/>
                    <a:pt x="5" y="5"/>
                  </a:cubicBezTo>
                  <a:cubicBezTo>
                    <a:pt x="4" y="6"/>
                    <a:pt x="4" y="8"/>
                    <a:pt x="4" y="10"/>
                  </a:cubicBezTo>
                  <a:cubicBezTo>
                    <a:pt x="4" y="12"/>
                    <a:pt x="4" y="14"/>
                    <a:pt x="5" y="15"/>
                  </a:cubicBezTo>
                  <a:cubicBezTo>
                    <a:pt x="6" y="16"/>
                    <a:pt x="7" y="17"/>
                    <a:pt x="9" y="17"/>
                  </a:cubicBezTo>
                  <a:cubicBezTo>
                    <a:pt x="10" y="17"/>
                    <a:pt x="12" y="16"/>
                    <a:pt x="13" y="15"/>
                  </a:cubicBezTo>
                  <a:cubicBezTo>
                    <a:pt x="14" y="14"/>
                    <a:pt x="14" y="12"/>
                    <a:pt x="14" y="10"/>
                  </a:cubicBezTo>
                  <a:lnTo>
                    <a:pt x="14" y="10"/>
                  </a:lnTo>
                  <a:close/>
                  <a:moveTo>
                    <a:pt x="17" y="17"/>
                  </a:moveTo>
                  <a:lnTo>
                    <a:pt x="17" y="17"/>
                  </a:lnTo>
                  <a:cubicBezTo>
                    <a:pt x="17" y="20"/>
                    <a:pt x="16" y="22"/>
                    <a:pt x="15" y="24"/>
                  </a:cubicBezTo>
                  <a:cubicBezTo>
                    <a:pt x="14" y="26"/>
                    <a:pt x="11" y="26"/>
                    <a:pt x="9" y="26"/>
                  </a:cubicBezTo>
                  <a:cubicBezTo>
                    <a:pt x="7" y="26"/>
                    <a:pt x="6" y="26"/>
                    <a:pt x="6" y="26"/>
                  </a:cubicBezTo>
                  <a:cubicBezTo>
                    <a:pt x="5" y="26"/>
                    <a:pt x="4" y="26"/>
                    <a:pt x="3" y="25"/>
                  </a:cubicBezTo>
                  <a:lnTo>
                    <a:pt x="3" y="22"/>
                  </a:lnTo>
                  <a:cubicBezTo>
                    <a:pt x="4" y="23"/>
                    <a:pt x="5" y="23"/>
                    <a:pt x="5" y="23"/>
                  </a:cubicBezTo>
                  <a:cubicBezTo>
                    <a:pt x="6" y="24"/>
                    <a:pt x="7" y="24"/>
                    <a:pt x="8" y="24"/>
                  </a:cubicBezTo>
                  <a:cubicBezTo>
                    <a:pt x="10" y="24"/>
                    <a:pt x="12" y="23"/>
                    <a:pt x="13" y="22"/>
                  </a:cubicBezTo>
                  <a:cubicBezTo>
                    <a:pt x="14" y="21"/>
                    <a:pt x="14" y="20"/>
                    <a:pt x="14" y="17"/>
                  </a:cubicBezTo>
                  <a:lnTo>
                    <a:pt x="14" y="16"/>
                  </a:lnTo>
                  <a:cubicBezTo>
                    <a:pt x="13" y="17"/>
                    <a:pt x="13" y="18"/>
                    <a:pt x="12" y="18"/>
                  </a:cubicBezTo>
                  <a:cubicBezTo>
                    <a:pt x="11" y="19"/>
                    <a:pt x="9" y="19"/>
                    <a:pt x="8" y="19"/>
                  </a:cubicBezTo>
                  <a:cubicBezTo>
                    <a:pt x="6" y="19"/>
                    <a:pt x="4" y="18"/>
                    <a:pt x="3" y="17"/>
                  </a:cubicBezTo>
                  <a:cubicBezTo>
                    <a:pt x="1" y="15"/>
                    <a:pt x="0" y="13"/>
                    <a:pt x="0" y="10"/>
                  </a:cubicBezTo>
                  <a:cubicBezTo>
                    <a:pt x="0" y="7"/>
                    <a:pt x="1" y="5"/>
                    <a:pt x="3" y="3"/>
                  </a:cubicBezTo>
                  <a:cubicBezTo>
                    <a:pt x="4" y="1"/>
                    <a:pt x="6" y="0"/>
                    <a:pt x="8" y="0"/>
                  </a:cubicBezTo>
                  <a:cubicBezTo>
                    <a:pt x="9" y="0"/>
                    <a:pt x="11" y="0"/>
                    <a:pt x="12" y="1"/>
                  </a:cubicBezTo>
                  <a:cubicBezTo>
                    <a:pt x="13" y="2"/>
                    <a:pt x="13" y="2"/>
                    <a:pt x="14" y="3"/>
                  </a:cubicBezTo>
                  <a:lnTo>
                    <a:pt x="14" y="1"/>
                  </a:lnTo>
                  <a:lnTo>
                    <a:pt x="17" y="1"/>
                  </a:lnTo>
                  <a:lnTo>
                    <a:pt x="17" y="17"/>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0" name="Freeform 389"/>
            <p:cNvSpPr>
              <a:spLocks/>
            </p:cNvSpPr>
            <p:nvPr/>
          </p:nvSpPr>
          <p:spPr bwMode="auto">
            <a:xfrm>
              <a:off x="346" y="1026"/>
              <a:ext cx="8"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1" name="Freeform 390"/>
            <p:cNvSpPr>
              <a:spLocks/>
            </p:cNvSpPr>
            <p:nvPr/>
          </p:nvSpPr>
          <p:spPr bwMode="auto">
            <a:xfrm>
              <a:off x="358" y="1024"/>
              <a:ext cx="11" cy="19"/>
            </a:xfrm>
            <a:custGeom>
              <a:avLst/>
              <a:gdLst>
                <a:gd name="T0" fmla="*/ 15 w 15"/>
                <a:gd name="T1" fmla="*/ 15 h 26"/>
                <a:gd name="T2" fmla="*/ 15 w 15"/>
                <a:gd name="T3" fmla="*/ 15 h 26"/>
                <a:gd name="T4" fmla="*/ 15 w 15"/>
                <a:gd name="T5" fmla="*/ 26 h 26"/>
                <a:gd name="T6" fmla="*/ 12 w 15"/>
                <a:gd name="T7" fmla="*/ 26 h 26"/>
                <a:gd name="T8" fmla="*/ 12 w 15"/>
                <a:gd name="T9" fmla="*/ 15 h 26"/>
                <a:gd name="T10" fmla="*/ 11 w 15"/>
                <a:gd name="T11" fmla="*/ 11 h 26"/>
                <a:gd name="T12" fmla="*/ 8 w 15"/>
                <a:gd name="T13" fmla="*/ 10 h 26"/>
                <a:gd name="T14" fmla="*/ 4 w 15"/>
                <a:gd name="T15" fmla="*/ 11 h 26"/>
                <a:gd name="T16" fmla="*/ 3 w 15"/>
                <a:gd name="T17" fmla="*/ 16 h 26"/>
                <a:gd name="T18" fmla="*/ 3 w 15"/>
                <a:gd name="T19" fmla="*/ 26 h 26"/>
                <a:gd name="T20" fmla="*/ 0 w 15"/>
                <a:gd name="T21" fmla="*/ 26 h 26"/>
                <a:gd name="T22" fmla="*/ 0 w 15"/>
                <a:gd name="T23" fmla="*/ 0 h 26"/>
                <a:gd name="T24" fmla="*/ 3 w 15"/>
                <a:gd name="T25" fmla="*/ 0 h 26"/>
                <a:gd name="T26" fmla="*/ 3 w 15"/>
                <a:gd name="T27" fmla="*/ 11 h 26"/>
                <a:gd name="T28" fmla="*/ 5 w 15"/>
                <a:gd name="T29" fmla="*/ 8 h 26"/>
                <a:gd name="T30" fmla="*/ 9 w 15"/>
                <a:gd name="T31" fmla="*/ 7 h 26"/>
                <a:gd name="T32" fmla="*/ 13 w 15"/>
                <a:gd name="T33" fmla="*/ 9 h 26"/>
                <a:gd name="T34" fmla="*/ 15 w 15"/>
                <a:gd name="T35" fmla="*/ 15 h 26"/>
                <a:gd name="T36" fmla="*/ 15 w 15"/>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6">
                  <a:moveTo>
                    <a:pt x="15" y="15"/>
                  </a:moveTo>
                  <a:lnTo>
                    <a:pt x="15" y="15"/>
                  </a:lnTo>
                  <a:lnTo>
                    <a:pt x="15" y="26"/>
                  </a:lnTo>
                  <a:lnTo>
                    <a:pt x="12" y="26"/>
                  </a:lnTo>
                  <a:lnTo>
                    <a:pt x="12" y="15"/>
                  </a:lnTo>
                  <a:cubicBezTo>
                    <a:pt x="12" y="13"/>
                    <a:pt x="12" y="12"/>
                    <a:pt x="11" y="11"/>
                  </a:cubicBezTo>
                  <a:cubicBezTo>
                    <a:pt x="10" y="10"/>
                    <a:pt x="9" y="10"/>
                    <a:pt x="8" y="10"/>
                  </a:cubicBezTo>
                  <a:cubicBezTo>
                    <a:pt x="6" y="10"/>
                    <a:pt x="5" y="10"/>
                    <a:pt x="4" y="11"/>
                  </a:cubicBezTo>
                  <a:cubicBezTo>
                    <a:pt x="3" y="12"/>
                    <a:pt x="3" y="14"/>
                    <a:pt x="3" y="16"/>
                  </a:cubicBezTo>
                  <a:lnTo>
                    <a:pt x="3" y="26"/>
                  </a:lnTo>
                  <a:lnTo>
                    <a:pt x="0" y="26"/>
                  </a:lnTo>
                  <a:lnTo>
                    <a:pt x="0" y="0"/>
                  </a:lnTo>
                  <a:lnTo>
                    <a:pt x="3" y="0"/>
                  </a:lnTo>
                  <a:lnTo>
                    <a:pt x="3" y="11"/>
                  </a:lnTo>
                  <a:cubicBezTo>
                    <a:pt x="3" y="9"/>
                    <a:pt x="4" y="9"/>
                    <a:pt x="5" y="8"/>
                  </a:cubicBezTo>
                  <a:cubicBezTo>
                    <a:pt x="6" y="7"/>
                    <a:pt x="7" y="7"/>
                    <a:pt x="9" y="7"/>
                  </a:cubicBezTo>
                  <a:cubicBezTo>
                    <a:pt x="11" y="7"/>
                    <a:pt x="12" y="8"/>
                    <a:pt x="13" y="9"/>
                  </a:cubicBezTo>
                  <a:cubicBezTo>
                    <a:pt x="15" y="10"/>
                    <a:pt x="15" y="12"/>
                    <a:pt x="15" y="15"/>
                  </a:cubicBezTo>
                  <a:lnTo>
                    <a:pt x="15"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2" name="Freeform 391"/>
            <p:cNvSpPr>
              <a:spLocks/>
            </p:cNvSpPr>
            <p:nvPr/>
          </p:nvSpPr>
          <p:spPr bwMode="auto">
            <a:xfrm>
              <a:off x="428" y="1130"/>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3" name="Freeform 392"/>
            <p:cNvSpPr>
              <a:spLocks/>
            </p:cNvSpPr>
            <p:nvPr/>
          </p:nvSpPr>
          <p:spPr bwMode="auto">
            <a:xfrm>
              <a:off x="428" y="1130"/>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 name="Freeform 393"/>
            <p:cNvSpPr>
              <a:spLocks/>
            </p:cNvSpPr>
            <p:nvPr/>
          </p:nvSpPr>
          <p:spPr bwMode="auto">
            <a:xfrm>
              <a:off x="445" y="1149"/>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5" name="Freeform 394"/>
            <p:cNvSpPr>
              <a:spLocks noEditPoints="1"/>
            </p:cNvSpPr>
            <p:nvPr/>
          </p:nvSpPr>
          <p:spPr bwMode="auto">
            <a:xfrm>
              <a:off x="453" y="1149"/>
              <a:ext cx="14"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6" name="Freeform 395"/>
            <p:cNvSpPr>
              <a:spLocks/>
            </p:cNvSpPr>
            <p:nvPr/>
          </p:nvSpPr>
          <p:spPr bwMode="auto">
            <a:xfrm>
              <a:off x="471" y="1149"/>
              <a:ext cx="12"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7" name="Freeform 396"/>
            <p:cNvSpPr>
              <a:spLocks/>
            </p:cNvSpPr>
            <p:nvPr/>
          </p:nvSpPr>
          <p:spPr bwMode="auto">
            <a:xfrm>
              <a:off x="487" y="1149"/>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8" name="Freeform 397"/>
            <p:cNvSpPr>
              <a:spLocks/>
            </p:cNvSpPr>
            <p:nvPr/>
          </p:nvSpPr>
          <p:spPr bwMode="auto">
            <a:xfrm>
              <a:off x="503" y="1149"/>
              <a:ext cx="14" cy="17"/>
            </a:xfrm>
            <a:custGeom>
              <a:avLst/>
              <a:gdLst>
                <a:gd name="T0" fmla="*/ 0 w 20"/>
                <a:gd name="T1" fmla="*/ 0 h 25"/>
                <a:gd name="T2" fmla="*/ 0 w 20"/>
                <a:gd name="T3" fmla="*/ 0 h 25"/>
                <a:gd name="T4" fmla="*/ 20 w 20"/>
                <a:gd name="T5" fmla="*/ 0 h 25"/>
                <a:gd name="T6" fmla="*/ 20 w 20"/>
                <a:gd name="T7" fmla="*/ 3 h 25"/>
                <a:gd name="T8" fmla="*/ 12 w 20"/>
                <a:gd name="T9" fmla="*/ 3 h 25"/>
                <a:gd name="T10" fmla="*/ 12 w 20"/>
                <a:gd name="T11" fmla="*/ 25 h 25"/>
                <a:gd name="T12" fmla="*/ 8 w 20"/>
                <a:gd name="T13" fmla="*/ 25 h 25"/>
                <a:gd name="T14" fmla="*/ 8 w 20"/>
                <a:gd name="T15" fmla="*/ 3 h 25"/>
                <a:gd name="T16" fmla="*/ 0 w 20"/>
                <a:gd name="T17" fmla="*/ 3 h 25"/>
                <a:gd name="T18" fmla="*/ 0 w 20"/>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0" y="0"/>
                  </a:moveTo>
                  <a:lnTo>
                    <a:pt x="0" y="0"/>
                  </a:lnTo>
                  <a:lnTo>
                    <a:pt x="20" y="0"/>
                  </a:lnTo>
                  <a:lnTo>
                    <a:pt x="20"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9" name="Freeform 398"/>
            <p:cNvSpPr>
              <a:spLocks noEditPoints="1"/>
            </p:cNvSpPr>
            <p:nvPr/>
          </p:nvSpPr>
          <p:spPr bwMode="auto">
            <a:xfrm>
              <a:off x="518" y="1154"/>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0" name="Freeform 399"/>
            <p:cNvSpPr>
              <a:spLocks/>
            </p:cNvSpPr>
            <p:nvPr/>
          </p:nvSpPr>
          <p:spPr bwMode="auto">
            <a:xfrm>
              <a:off x="525" y="1154"/>
              <a:ext cx="13" cy="17"/>
            </a:xfrm>
            <a:custGeom>
              <a:avLst/>
              <a:gdLst>
                <a:gd name="T0" fmla="*/ 10 w 18"/>
                <a:gd name="T1" fmla="*/ 20 h 25"/>
                <a:gd name="T2" fmla="*/ 10 w 18"/>
                <a:gd name="T3" fmla="*/ 20 h 25"/>
                <a:gd name="T4" fmla="*/ 7 w 18"/>
                <a:gd name="T5" fmla="*/ 24 h 25"/>
                <a:gd name="T6" fmla="*/ 4 w 18"/>
                <a:gd name="T7" fmla="*/ 25 h 25"/>
                <a:gd name="T8" fmla="*/ 2 w 18"/>
                <a:gd name="T9" fmla="*/ 25 h 25"/>
                <a:gd name="T10" fmla="*/ 2 w 18"/>
                <a:gd name="T11" fmla="*/ 23 h 25"/>
                <a:gd name="T12" fmla="*/ 3 w 18"/>
                <a:gd name="T13" fmla="*/ 23 h 25"/>
                <a:gd name="T14" fmla="*/ 5 w 18"/>
                <a:gd name="T15" fmla="*/ 22 h 25"/>
                <a:gd name="T16" fmla="*/ 7 w 18"/>
                <a:gd name="T17" fmla="*/ 19 h 25"/>
                <a:gd name="T18" fmla="*/ 7 w 18"/>
                <a:gd name="T19" fmla="*/ 18 h 25"/>
                <a:gd name="T20" fmla="*/ 0 w 18"/>
                <a:gd name="T21" fmla="*/ 0 h 25"/>
                <a:gd name="T22" fmla="*/ 3 w 18"/>
                <a:gd name="T23" fmla="*/ 0 h 25"/>
                <a:gd name="T24" fmla="*/ 9 w 18"/>
                <a:gd name="T25" fmla="*/ 14 h 25"/>
                <a:gd name="T26" fmla="*/ 15 w 18"/>
                <a:gd name="T27" fmla="*/ 0 h 25"/>
                <a:gd name="T28" fmla="*/ 18 w 18"/>
                <a:gd name="T29" fmla="*/ 0 h 25"/>
                <a:gd name="T30" fmla="*/ 10 w 18"/>
                <a:gd name="T31"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5">
                  <a:moveTo>
                    <a:pt x="10" y="20"/>
                  </a:moveTo>
                  <a:lnTo>
                    <a:pt x="10" y="20"/>
                  </a:lnTo>
                  <a:cubicBezTo>
                    <a:pt x="9" y="22"/>
                    <a:pt x="8" y="24"/>
                    <a:pt x="7" y="24"/>
                  </a:cubicBezTo>
                  <a:cubicBezTo>
                    <a:pt x="6" y="25"/>
                    <a:pt x="5" y="25"/>
                    <a:pt x="4" y="25"/>
                  </a:cubicBezTo>
                  <a:lnTo>
                    <a:pt x="2" y="25"/>
                  </a:lnTo>
                  <a:lnTo>
                    <a:pt x="2" y="23"/>
                  </a:lnTo>
                  <a:lnTo>
                    <a:pt x="3" y="23"/>
                  </a:lnTo>
                  <a:cubicBezTo>
                    <a:pt x="4" y="23"/>
                    <a:pt x="5" y="22"/>
                    <a:pt x="5" y="22"/>
                  </a:cubicBezTo>
                  <a:cubicBezTo>
                    <a:pt x="6" y="22"/>
                    <a:pt x="6" y="21"/>
                    <a:pt x="7" y="19"/>
                  </a:cubicBezTo>
                  <a:lnTo>
                    <a:pt x="7" y="18"/>
                  </a:lnTo>
                  <a:lnTo>
                    <a:pt x="0" y="0"/>
                  </a:lnTo>
                  <a:lnTo>
                    <a:pt x="3" y="0"/>
                  </a:lnTo>
                  <a:lnTo>
                    <a:pt x="9" y="14"/>
                  </a:lnTo>
                  <a:lnTo>
                    <a:pt x="15" y="0"/>
                  </a:lnTo>
                  <a:lnTo>
                    <a:pt x="18" y="0"/>
                  </a:lnTo>
                  <a:lnTo>
                    <a:pt x="10" y="2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1" name="Freeform 400"/>
            <p:cNvSpPr>
              <a:spLocks/>
            </p:cNvSpPr>
            <p:nvPr/>
          </p:nvSpPr>
          <p:spPr bwMode="auto">
            <a:xfrm>
              <a:off x="418"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2" name="Freeform 401"/>
            <p:cNvSpPr>
              <a:spLocks/>
            </p:cNvSpPr>
            <p:nvPr/>
          </p:nvSpPr>
          <p:spPr bwMode="auto">
            <a:xfrm>
              <a:off x="418"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3" name="Freeform 402"/>
            <p:cNvSpPr>
              <a:spLocks noEditPoints="1"/>
            </p:cNvSpPr>
            <p:nvPr/>
          </p:nvSpPr>
          <p:spPr bwMode="auto">
            <a:xfrm>
              <a:off x="432" y="1025"/>
              <a:ext cx="16" cy="18"/>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4" name="Freeform 403"/>
            <p:cNvSpPr>
              <a:spLocks noEditPoints="1"/>
            </p:cNvSpPr>
            <p:nvPr/>
          </p:nvSpPr>
          <p:spPr bwMode="auto">
            <a:xfrm>
              <a:off x="450" y="1025"/>
              <a:ext cx="14"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5" y="25"/>
                  </a:lnTo>
                  <a:lnTo>
                    <a:pt x="12" y="19"/>
                  </a:lnTo>
                  <a:cubicBezTo>
                    <a:pt x="11"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2"/>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5" name="Freeform 404"/>
            <p:cNvSpPr>
              <a:spLocks/>
            </p:cNvSpPr>
            <p:nvPr/>
          </p:nvSpPr>
          <p:spPr bwMode="auto">
            <a:xfrm>
              <a:off x="466" y="1025"/>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3 w 22"/>
                <a:gd name="T19" fmla="*/ 22 h 26"/>
                <a:gd name="T20" fmla="*/ 0 w 22"/>
                <a:gd name="T21" fmla="*/ 13 h 26"/>
                <a:gd name="T22" fmla="*/ 3 w 22"/>
                <a:gd name="T23" fmla="*/ 3 h 26"/>
                <a:gd name="T24" fmla="*/ 13 w 22"/>
                <a:gd name="T25" fmla="*/ 0 h 26"/>
                <a:gd name="T26" fmla="*/ 17 w 22"/>
                <a:gd name="T27" fmla="*/ 1 h 26"/>
                <a:gd name="T28" fmla="*/ 21 w 22"/>
                <a:gd name="T29" fmla="*/ 2 h 26"/>
                <a:gd name="T30" fmla="*/ 21 w 22"/>
                <a:gd name="T31" fmla="*/ 6 h 26"/>
                <a:gd name="T32" fmla="*/ 17 w 22"/>
                <a:gd name="T33" fmla="*/ 4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1" y="24"/>
                    <a:pt x="19" y="25"/>
                    <a:pt x="18" y="25"/>
                  </a:cubicBezTo>
                  <a:cubicBezTo>
                    <a:pt x="16" y="25"/>
                    <a:pt x="14" y="26"/>
                    <a:pt x="13" y="26"/>
                  </a:cubicBezTo>
                  <a:cubicBezTo>
                    <a:pt x="9" y="26"/>
                    <a:pt x="6" y="25"/>
                    <a:pt x="3" y="22"/>
                  </a:cubicBezTo>
                  <a:cubicBezTo>
                    <a:pt x="1" y="20"/>
                    <a:pt x="0" y="17"/>
                    <a:pt x="0" y="13"/>
                  </a:cubicBezTo>
                  <a:cubicBezTo>
                    <a:pt x="0" y="9"/>
                    <a:pt x="1" y="6"/>
                    <a:pt x="3" y="3"/>
                  </a:cubicBezTo>
                  <a:cubicBezTo>
                    <a:pt x="6" y="1"/>
                    <a:pt x="9" y="0"/>
                    <a:pt x="13" y="0"/>
                  </a:cubicBezTo>
                  <a:cubicBezTo>
                    <a:pt x="14" y="0"/>
                    <a:pt x="16" y="0"/>
                    <a:pt x="17" y="1"/>
                  </a:cubicBezTo>
                  <a:cubicBezTo>
                    <a:pt x="19" y="1"/>
                    <a:pt x="20" y="2"/>
                    <a:pt x="21" y="2"/>
                  </a:cubicBezTo>
                  <a:lnTo>
                    <a:pt x="21" y="6"/>
                  </a:lnTo>
                  <a:cubicBezTo>
                    <a:pt x="20" y="5"/>
                    <a:pt x="19" y="4"/>
                    <a:pt x="17" y="4"/>
                  </a:cubicBezTo>
                  <a:cubicBezTo>
                    <a:pt x="16" y="3"/>
                    <a:pt x="14" y="3"/>
                    <a:pt x="13" y="3"/>
                  </a:cubicBezTo>
                  <a:cubicBezTo>
                    <a:pt x="10" y="3"/>
                    <a:pt x="8" y="4"/>
                    <a:pt x="6" y="5"/>
                  </a:cubicBezTo>
                  <a:cubicBezTo>
                    <a:pt x="4" y="7"/>
                    <a:pt x="4" y="10"/>
                    <a:pt x="4" y="13"/>
                  </a:cubicBezTo>
                  <a:cubicBezTo>
                    <a:pt x="4" y="16"/>
                    <a:pt x="4" y="19"/>
                    <a:pt x="6" y="20"/>
                  </a:cubicBezTo>
                  <a:cubicBezTo>
                    <a:pt x="8" y="22"/>
                    <a:pt x="10" y="23"/>
                    <a:pt x="13" y="23"/>
                  </a:cubicBezTo>
                  <a:cubicBezTo>
                    <a:pt x="14" y="23"/>
                    <a:pt x="15" y="23"/>
                    <a:pt x="16" y="23"/>
                  </a:cubicBezTo>
                  <a:cubicBezTo>
                    <a:pt x="17" y="22"/>
                    <a:pt x="18"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6" name="Freeform 405"/>
            <p:cNvSpPr>
              <a:spLocks/>
            </p:cNvSpPr>
            <p:nvPr/>
          </p:nvSpPr>
          <p:spPr bwMode="auto">
            <a:xfrm>
              <a:off x="483" y="1047"/>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607"/>
          <p:cNvGrpSpPr>
            <a:grpSpLocks/>
          </p:cNvGrpSpPr>
          <p:nvPr/>
        </p:nvGrpSpPr>
        <p:grpSpPr bwMode="auto">
          <a:xfrm>
            <a:off x="617538" y="1468438"/>
            <a:ext cx="1330325" cy="881063"/>
            <a:chOff x="341" y="637"/>
            <a:chExt cx="838" cy="555"/>
          </a:xfrm>
        </p:grpSpPr>
        <p:sp>
          <p:nvSpPr>
            <p:cNvPr id="1457" name="Freeform 407"/>
            <p:cNvSpPr>
              <a:spLocks/>
            </p:cNvSpPr>
            <p:nvPr/>
          </p:nvSpPr>
          <p:spPr bwMode="auto">
            <a:xfrm>
              <a:off x="499" y="1025"/>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408"/>
            <p:cNvSpPr>
              <a:spLocks/>
            </p:cNvSpPr>
            <p:nvPr/>
          </p:nvSpPr>
          <p:spPr bwMode="auto">
            <a:xfrm>
              <a:off x="513" y="1025"/>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409"/>
            <p:cNvSpPr>
              <a:spLocks/>
            </p:cNvSpPr>
            <p:nvPr/>
          </p:nvSpPr>
          <p:spPr bwMode="auto">
            <a:xfrm>
              <a:off x="520" y="1025"/>
              <a:ext cx="12" cy="18"/>
            </a:xfrm>
            <a:custGeom>
              <a:avLst/>
              <a:gdLst>
                <a:gd name="T0" fmla="*/ 16 w 18"/>
                <a:gd name="T1" fmla="*/ 1 h 26"/>
                <a:gd name="T2" fmla="*/ 16 w 18"/>
                <a:gd name="T3" fmla="*/ 1 h 26"/>
                <a:gd name="T4" fmla="*/ 16 w 18"/>
                <a:gd name="T5" fmla="*/ 5 h 26"/>
                <a:gd name="T6" fmla="*/ 13 w 18"/>
                <a:gd name="T7" fmla="*/ 3 h 26"/>
                <a:gd name="T8" fmla="*/ 10 w 18"/>
                <a:gd name="T9" fmla="*/ 3 h 26"/>
                <a:gd name="T10" fmla="*/ 5 w 18"/>
                <a:gd name="T11" fmla="*/ 4 h 26"/>
                <a:gd name="T12" fmla="*/ 4 w 18"/>
                <a:gd name="T13" fmla="*/ 7 h 26"/>
                <a:gd name="T14" fmla="*/ 5 w 18"/>
                <a:gd name="T15" fmla="*/ 9 h 26"/>
                <a:gd name="T16" fmla="*/ 9 w 18"/>
                <a:gd name="T17" fmla="*/ 11 h 26"/>
                <a:gd name="T18" fmla="*/ 11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1 w 18"/>
                <a:gd name="T31" fmla="*/ 24 h 26"/>
                <a:gd name="T32" fmla="*/ 1 w 18"/>
                <a:gd name="T33" fmla="*/ 21 h 26"/>
                <a:gd name="T34" fmla="*/ 5 w 18"/>
                <a:gd name="T35" fmla="*/ 22 h 26"/>
                <a:gd name="T36" fmla="*/ 8 w 18"/>
                <a:gd name="T37" fmla="*/ 23 h 26"/>
                <a:gd name="T38" fmla="*/ 13 w 18"/>
                <a:gd name="T39" fmla="*/ 22 h 26"/>
                <a:gd name="T40" fmla="*/ 14 w 18"/>
                <a:gd name="T41" fmla="*/ 19 h 26"/>
                <a:gd name="T42" fmla="*/ 13 w 18"/>
                <a:gd name="T43" fmla="*/ 16 h 26"/>
                <a:gd name="T44" fmla="*/ 10 w 18"/>
                <a:gd name="T45" fmla="*/ 14 h 26"/>
                <a:gd name="T46" fmla="*/ 8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5"/>
                  </a:lnTo>
                  <a:cubicBezTo>
                    <a:pt x="15" y="4"/>
                    <a:pt x="14" y="3"/>
                    <a:pt x="13" y="3"/>
                  </a:cubicBezTo>
                  <a:cubicBezTo>
                    <a:pt x="12" y="3"/>
                    <a:pt x="11" y="3"/>
                    <a:pt x="10" y="3"/>
                  </a:cubicBezTo>
                  <a:cubicBezTo>
                    <a:pt x="8" y="3"/>
                    <a:pt x="6" y="3"/>
                    <a:pt x="5" y="4"/>
                  </a:cubicBezTo>
                  <a:cubicBezTo>
                    <a:pt x="4" y="4"/>
                    <a:pt x="4" y="5"/>
                    <a:pt x="4" y="7"/>
                  </a:cubicBezTo>
                  <a:cubicBezTo>
                    <a:pt x="4" y="8"/>
                    <a:pt x="4" y="9"/>
                    <a:pt x="5" y="9"/>
                  </a:cubicBezTo>
                  <a:cubicBezTo>
                    <a:pt x="5" y="10"/>
                    <a:pt x="7" y="10"/>
                    <a:pt x="9" y="11"/>
                  </a:cubicBezTo>
                  <a:lnTo>
                    <a:pt x="11" y="11"/>
                  </a:lnTo>
                  <a:cubicBezTo>
                    <a:pt x="13" y="12"/>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1" y="24"/>
                  </a:cubicBezTo>
                  <a:lnTo>
                    <a:pt x="1" y="21"/>
                  </a:lnTo>
                  <a:cubicBezTo>
                    <a:pt x="2" y="21"/>
                    <a:pt x="3" y="22"/>
                    <a:pt x="5"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10" y="14"/>
                  </a:cubicBezTo>
                  <a:lnTo>
                    <a:pt x="8" y="14"/>
                  </a:lnTo>
                  <a:cubicBezTo>
                    <a:pt x="5" y="13"/>
                    <a:pt x="3" y="13"/>
                    <a:pt x="2" y="11"/>
                  </a:cubicBezTo>
                  <a:cubicBezTo>
                    <a:pt x="1" y="10"/>
                    <a:pt x="0" y="9"/>
                    <a:pt x="0" y="7"/>
                  </a:cubicBezTo>
                  <a:cubicBezTo>
                    <a:pt x="0" y="5"/>
                    <a:pt x="1" y="3"/>
                    <a:pt x="3" y="2"/>
                  </a:cubicBezTo>
                  <a:cubicBezTo>
                    <a:pt x="4" y="1"/>
                    <a:pt x="6" y="0"/>
                    <a:pt x="9" y="0"/>
                  </a:cubicBezTo>
                  <a:cubicBezTo>
                    <a:pt x="10" y="0"/>
                    <a:pt x="11" y="0"/>
                    <a:pt x="13" y="0"/>
                  </a:cubicBezTo>
                  <a:cubicBezTo>
                    <a:pt x="14"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410"/>
            <p:cNvSpPr>
              <a:spLocks/>
            </p:cNvSpPr>
            <p:nvPr/>
          </p:nvSpPr>
          <p:spPr bwMode="auto">
            <a:xfrm>
              <a:off x="534"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Freeform 411"/>
            <p:cNvSpPr>
              <a:spLocks/>
            </p:cNvSpPr>
            <p:nvPr/>
          </p:nvSpPr>
          <p:spPr bwMode="auto">
            <a:xfrm>
              <a:off x="491" y="1069"/>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2" name="Freeform 412"/>
            <p:cNvSpPr>
              <a:spLocks noEditPoints="1"/>
            </p:cNvSpPr>
            <p:nvPr/>
          </p:nvSpPr>
          <p:spPr bwMode="auto">
            <a:xfrm>
              <a:off x="485"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413"/>
            <p:cNvSpPr>
              <a:spLocks noEditPoints="1"/>
            </p:cNvSpPr>
            <p:nvPr/>
          </p:nvSpPr>
          <p:spPr bwMode="auto">
            <a:xfrm>
              <a:off x="485"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4" name="Freeform 414"/>
            <p:cNvSpPr>
              <a:spLocks/>
            </p:cNvSpPr>
            <p:nvPr/>
          </p:nvSpPr>
          <p:spPr bwMode="auto">
            <a:xfrm>
              <a:off x="409"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415"/>
            <p:cNvSpPr>
              <a:spLocks/>
            </p:cNvSpPr>
            <p:nvPr/>
          </p:nvSpPr>
          <p:spPr bwMode="auto">
            <a:xfrm>
              <a:off x="409"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6" name="Freeform 416"/>
            <p:cNvSpPr>
              <a:spLocks/>
            </p:cNvSpPr>
            <p:nvPr/>
          </p:nvSpPr>
          <p:spPr bwMode="auto">
            <a:xfrm>
              <a:off x="426" y="902"/>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7" name="Freeform 417"/>
            <p:cNvSpPr>
              <a:spLocks noEditPoints="1"/>
            </p:cNvSpPr>
            <p:nvPr/>
          </p:nvSpPr>
          <p:spPr bwMode="auto">
            <a:xfrm>
              <a:off x="434" y="902"/>
              <a:ext cx="14"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6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6"/>
                  </a:cubicBezTo>
                  <a:cubicBezTo>
                    <a:pt x="13" y="4"/>
                    <a:pt x="11" y="3"/>
                    <a:pt x="7" y="3"/>
                  </a:cubicBezTo>
                  <a:lnTo>
                    <a:pt x="3" y="3"/>
                  </a:lnTo>
                  <a:close/>
                  <a:moveTo>
                    <a:pt x="0" y="0"/>
                  </a:moveTo>
                  <a:lnTo>
                    <a:pt x="0" y="0"/>
                  </a:lnTo>
                  <a:lnTo>
                    <a:pt x="7" y="0"/>
                  </a:lnTo>
                  <a:cubicBezTo>
                    <a:pt x="12" y="0"/>
                    <a:pt x="15" y="1"/>
                    <a:pt x="17" y="3"/>
                  </a:cubicBezTo>
                  <a:cubicBezTo>
                    <a:pt x="20" y="5"/>
                    <a:pt x="21" y="9"/>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418"/>
            <p:cNvSpPr>
              <a:spLocks/>
            </p:cNvSpPr>
            <p:nvPr/>
          </p:nvSpPr>
          <p:spPr bwMode="auto">
            <a:xfrm>
              <a:off x="451" y="902"/>
              <a:ext cx="15"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419"/>
            <p:cNvSpPr>
              <a:spLocks/>
            </p:cNvSpPr>
            <p:nvPr/>
          </p:nvSpPr>
          <p:spPr bwMode="auto">
            <a:xfrm>
              <a:off x="468" y="923"/>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420"/>
            <p:cNvSpPr>
              <a:spLocks/>
            </p:cNvSpPr>
            <p:nvPr/>
          </p:nvSpPr>
          <p:spPr bwMode="auto">
            <a:xfrm>
              <a:off x="483" y="902"/>
              <a:ext cx="12"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421"/>
            <p:cNvSpPr>
              <a:spLocks/>
            </p:cNvSpPr>
            <p:nvPr/>
          </p:nvSpPr>
          <p:spPr bwMode="auto">
            <a:xfrm>
              <a:off x="497" y="902"/>
              <a:ext cx="15"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422"/>
            <p:cNvSpPr>
              <a:spLocks noEditPoints="1"/>
            </p:cNvSpPr>
            <p:nvPr/>
          </p:nvSpPr>
          <p:spPr bwMode="auto">
            <a:xfrm>
              <a:off x="517" y="902"/>
              <a:ext cx="11" cy="17"/>
            </a:xfrm>
            <a:custGeom>
              <a:avLst/>
              <a:gdLst>
                <a:gd name="T0" fmla="*/ 3 w 16"/>
                <a:gd name="T1" fmla="*/ 3 h 25"/>
                <a:gd name="T2" fmla="*/ 3 w 16"/>
                <a:gd name="T3" fmla="*/ 3 h 25"/>
                <a:gd name="T4" fmla="*/ 3 w 16"/>
                <a:gd name="T5" fmla="*/ 13 h 25"/>
                <a:gd name="T6" fmla="*/ 8 w 16"/>
                <a:gd name="T7" fmla="*/ 13 h 25"/>
                <a:gd name="T8" fmla="*/ 11 w 16"/>
                <a:gd name="T9" fmla="*/ 11 h 25"/>
                <a:gd name="T10" fmla="*/ 13 w 16"/>
                <a:gd name="T11" fmla="*/ 8 h 25"/>
                <a:gd name="T12" fmla="*/ 11 w 16"/>
                <a:gd name="T13" fmla="*/ 4 h 25"/>
                <a:gd name="T14" fmla="*/ 8 w 16"/>
                <a:gd name="T15" fmla="*/ 3 h 25"/>
                <a:gd name="T16" fmla="*/ 3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3"/>
                  </a:lnTo>
                  <a:lnTo>
                    <a:pt x="8" y="13"/>
                  </a:lnTo>
                  <a:cubicBezTo>
                    <a:pt x="9" y="13"/>
                    <a:pt x="10" y="12"/>
                    <a:pt x="11" y="11"/>
                  </a:cubicBezTo>
                  <a:cubicBezTo>
                    <a:pt x="12" y="10"/>
                    <a:pt x="13" y="9"/>
                    <a:pt x="13" y="8"/>
                  </a:cubicBezTo>
                  <a:cubicBezTo>
                    <a:pt x="13" y="6"/>
                    <a:pt x="12" y="5"/>
                    <a:pt x="11" y="4"/>
                  </a:cubicBezTo>
                  <a:cubicBezTo>
                    <a:pt x="10" y="4"/>
                    <a:pt x="9" y="3"/>
                    <a:pt x="8" y="3"/>
                  </a:cubicBezTo>
                  <a:lnTo>
                    <a:pt x="3" y="3"/>
                  </a:lnTo>
                  <a:close/>
                  <a:moveTo>
                    <a:pt x="0" y="0"/>
                  </a:moveTo>
                  <a:lnTo>
                    <a:pt x="0" y="0"/>
                  </a:lnTo>
                  <a:lnTo>
                    <a:pt x="8" y="0"/>
                  </a:lnTo>
                  <a:cubicBezTo>
                    <a:pt x="10" y="0"/>
                    <a:pt x="13" y="1"/>
                    <a:pt x="14" y="2"/>
                  </a:cubicBezTo>
                  <a:cubicBezTo>
                    <a:pt x="15" y="4"/>
                    <a:pt x="16" y="5"/>
                    <a:pt x="16" y="8"/>
                  </a:cubicBezTo>
                  <a:cubicBezTo>
                    <a:pt x="16" y="10"/>
                    <a:pt x="15" y="12"/>
                    <a:pt x="14" y="13"/>
                  </a:cubicBezTo>
                  <a:cubicBezTo>
                    <a:pt x="13" y="15"/>
                    <a:pt x="10" y="15"/>
                    <a:pt x="8"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423"/>
            <p:cNvSpPr>
              <a:spLocks noEditPoints="1"/>
            </p:cNvSpPr>
            <p:nvPr/>
          </p:nvSpPr>
          <p:spPr bwMode="auto">
            <a:xfrm>
              <a:off x="532" y="902"/>
              <a:ext cx="14" cy="17"/>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3" y="14"/>
                    <a:pt x="13" y="14"/>
                    <a:pt x="14" y="15"/>
                  </a:cubicBezTo>
                  <a:cubicBezTo>
                    <a:pt x="15" y="16"/>
                    <a:pt x="15" y="17"/>
                    <a:pt x="16" y="18"/>
                  </a:cubicBezTo>
                  <a:lnTo>
                    <a:pt x="19" y="25"/>
                  </a:lnTo>
                  <a:lnTo>
                    <a:pt x="16" y="25"/>
                  </a:lnTo>
                  <a:lnTo>
                    <a:pt x="13" y="19"/>
                  </a:lnTo>
                  <a:cubicBezTo>
                    <a:pt x="12" y="17"/>
                    <a:pt x="11" y="16"/>
                    <a:pt x="10" y="16"/>
                  </a:cubicBezTo>
                  <a:cubicBezTo>
                    <a:pt x="9" y="15"/>
                    <a:pt x="8" y="15"/>
                    <a:pt x="7" y="15"/>
                  </a:cubicBezTo>
                  <a:lnTo>
                    <a:pt x="3" y="15"/>
                  </a:lnTo>
                  <a:lnTo>
                    <a:pt x="3" y="25"/>
                  </a:lnTo>
                  <a:lnTo>
                    <a:pt x="0" y="25"/>
                  </a:lnTo>
                  <a:lnTo>
                    <a:pt x="0" y="0"/>
                  </a:lnTo>
                  <a:lnTo>
                    <a:pt x="8" y="0"/>
                  </a:lnTo>
                  <a:cubicBezTo>
                    <a:pt x="10" y="0"/>
                    <a:pt x="13"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8" y="12"/>
                  </a:lnTo>
                  <a:cubicBezTo>
                    <a:pt x="9" y="12"/>
                    <a:pt x="10" y="12"/>
                    <a:pt x="11" y="11"/>
                  </a:cubicBezTo>
                  <a:cubicBezTo>
                    <a:pt x="12" y="10"/>
                    <a:pt x="13" y="9"/>
                    <a:pt x="13" y="8"/>
                  </a:cubicBezTo>
                  <a:cubicBezTo>
                    <a:pt x="13" y="6"/>
                    <a:pt x="12" y="5"/>
                    <a:pt x="11" y="4"/>
                  </a:cubicBezTo>
                  <a:cubicBezTo>
                    <a:pt x="10" y="4"/>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4" name="Freeform 424"/>
            <p:cNvSpPr>
              <a:spLocks/>
            </p:cNvSpPr>
            <p:nvPr/>
          </p:nvSpPr>
          <p:spPr bwMode="auto">
            <a:xfrm>
              <a:off x="357" y="946"/>
              <a:ext cx="80" cy="51"/>
            </a:xfrm>
            <a:custGeom>
              <a:avLst/>
              <a:gdLst>
                <a:gd name="T0" fmla="*/ 115 w 115"/>
                <a:gd name="T1" fmla="*/ 0 h 73"/>
                <a:gd name="T2" fmla="*/ 115 w 115"/>
                <a:gd name="T3" fmla="*/ 0 h 73"/>
                <a:gd name="T4" fmla="*/ 0 w 115"/>
                <a:gd name="T5" fmla="*/ 73 h 73"/>
              </a:gdLst>
              <a:ahLst/>
              <a:cxnLst>
                <a:cxn ang="0">
                  <a:pos x="T0" y="T1"/>
                </a:cxn>
                <a:cxn ang="0">
                  <a:pos x="T2" y="T3"/>
                </a:cxn>
                <a:cxn ang="0">
                  <a:pos x="T4" y="T5"/>
                </a:cxn>
              </a:cxnLst>
              <a:rect l="0" t="0" r="r" b="b"/>
              <a:pathLst>
                <a:path w="115" h="73">
                  <a:moveTo>
                    <a:pt x="115" y="0"/>
                  </a:moveTo>
                  <a:lnTo>
                    <a:pt x="115" y="0"/>
                  </a:lnTo>
                  <a:cubicBezTo>
                    <a:pt x="80" y="22"/>
                    <a:pt x="37" y="49"/>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5" name="Freeform 425"/>
            <p:cNvSpPr>
              <a:spLocks noEditPoints="1"/>
            </p:cNvSpPr>
            <p:nvPr/>
          </p:nvSpPr>
          <p:spPr bwMode="auto">
            <a:xfrm>
              <a:off x="341" y="993"/>
              <a:ext cx="18" cy="14"/>
            </a:xfrm>
            <a:custGeom>
              <a:avLst/>
              <a:gdLst>
                <a:gd name="T0" fmla="*/ 26 w 26"/>
                <a:gd name="T1" fmla="*/ 14 h 20"/>
                <a:gd name="T2" fmla="*/ 26 w 26"/>
                <a:gd name="T3" fmla="*/ 14 h 20"/>
                <a:gd name="T4" fmla="*/ 0 w 26"/>
                <a:gd name="T5" fmla="*/ 20 h 20"/>
                <a:gd name="T6" fmla="*/ 16 w 26"/>
                <a:gd name="T7" fmla="*/ 0 h 20"/>
                <a:gd name="T8" fmla="*/ 26 w 26"/>
                <a:gd name="T9" fmla="*/ 14 h 20"/>
                <a:gd name="T10" fmla="*/ 26 w 26"/>
                <a:gd name="T11" fmla="*/ 14 h 20"/>
                <a:gd name="T12" fmla="*/ 26 w 26"/>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6" y="14"/>
                  </a:moveTo>
                  <a:lnTo>
                    <a:pt x="26" y="14"/>
                  </a:lnTo>
                  <a:lnTo>
                    <a:pt x="0" y="20"/>
                  </a:lnTo>
                  <a:lnTo>
                    <a:pt x="16" y="0"/>
                  </a:lnTo>
                  <a:lnTo>
                    <a:pt x="26" y="14"/>
                  </a:lnTo>
                  <a:close/>
                  <a:moveTo>
                    <a:pt x="26" y="14"/>
                  </a:moveTo>
                  <a:lnTo>
                    <a:pt x="26"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Freeform 426"/>
            <p:cNvSpPr>
              <a:spLocks noEditPoints="1"/>
            </p:cNvSpPr>
            <p:nvPr/>
          </p:nvSpPr>
          <p:spPr bwMode="auto">
            <a:xfrm>
              <a:off x="341" y="993"/>
              <a:ext cx="18" cy="14"/>
            </a:xfrm>
            <a:custGeom>
              <a:avLst/>
              <a:gdLst>
                <a:gd name="T0" fmla="*/ 26 w 26"/>
                <a:gd name="T1" fmla="*/ 14 h 20"/>
                <a:gd name="T2" fmla="*/ 26 w 26"/>
                <a:gd name="T3" fmla="*/ 14 h 20"/>
                <a:gd name="T4" fmla="*/ 0 w 26"/>
                <a:gd name="T5" fmla="*/ 20 h 20"/>
                <a:gd name="T6" fmla="*/ 16 w 26"/>
                <a:gd name="T7" fmla="*/ 0 h 20"/>
                <a:gd name="T8" fmla="*/ 26 w 26"/>
                <a:gd name="T9" fmla="*/ 14 h 20"/>
                <a:gd name="T10" fmla="*/ 26 w 26"/>
                <a:gd name="T11" fmla="*/ 14 h 20"/>
                <a:gd name="T12" fmla="*/ 26 w 26"/>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6" y="14"/>
                  </a:moveTo>
                  <a:lnTo>
                    <a:pt x="26" y="14"/>
                  </a:lnTo>
                  <a:lnTo>
                    <a:pt x="0" y="20"/>
                  </a:lnTo>
                  <a:lnTo>
                    <a:pt x="16" y="0"/>
                  </a:lnTo>
                  <a:lnTo>
                    <a:pt x="26" y="14"/>
                  </a:lnTo>
                  <a:close/>
                  <a:moveTo>
                    <a:pt x="26" y="14"/>
                  </a:moveTo>
                  <a:lnTo>
                    <a:pt x="26"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7" name="Freeform 427"/>
            <p:cNvSpPr>
              <a:spLocks/>
            </p:cNvSpPr>
            <p:nvPr/>
          </p:nvSpPr>
          <p:spPr bwMode="auto">
            <a:xfrm>
              <a:off x="488" y="946"/>
              <a:ext cx="1" cy="43"/>
            </a:xfrm>
            <a:custGeom>
              <a:avLst/>
              <a:gdLst>
                <a:gd name="T0" fmla="*/ 0 w 2"/>
                <a:gd name="T1" fmla="*/ 0 h 62"/>
                <a:gd name="T2" fmla="*/ 0 w 2"/>
                <a:gd name="T3" fmla="*/ 0 h 62"/>
                <a:gd name="T4" fmla="*/ 2 w 2"/>
                <a:gd name="T5" fmla="*/ 62 h 62"/>
              </a:gdLst>
              <a:ahLst/>
              <a:cxnLst>
                <a:cxn ang="0">
                  <a:pos x="T0" y="T1"/>
                </a:cxn>
                <a:cxn ang="0">
                  <a:pos x="T2" y="T3"/>
                </a:cxn>
                <a:cxn ang="0">
                  <a:pos x="T4" y="T5"/>
                </a:cxn>
              </a:cxnLst>
              <a:rect l="0" t="0" r="r" b="b"/>
              <a:pathLst>
                <a:path w="2" h="62">
                  <a:moveTo>
                    <a:pt x="0" y="0"/>
                  </a:moveTo>
                  <a:lnTo>
                    <a:pt x="0" y="0"/>
                  </a:lnTo>
                  <a:cubicBezTo>
                    <a:pt x="1" y="19"/>
                    <a:pt x="1" y="41"/>
                    <a:pt x="2"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8" name="Freeform 428"/>
            <p:cNvSpPr>
              <a:spLocks noEditPoints="1"/>
            </p:cNvSpPr>
            <p:nvPr/>
          </p:nvSpPr>
          <p:spPr bwMode="auto">
            <a:xfrm>
              <a:off x="483"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429"/>
            <p:cNvSpPr>
              <a:spLocks noEditPoints="1"/>
            </p:cNvSpPr>
            <p:nvPr/>
          </p:nvSpPr>
          <p:spPr bwMode="auto">
            <a:xfrm>
              <a:off x="483"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0" name="Freeform 430"/>
            <p:cNvSpPr>
              <a:spLocks/>
            </p:cNvSpPr>
            <p:nvPr/>
          </p:nvSpPr>
          <p:spPr bwMode="auto">
            <a:xfrm>
              <a:off x="421" y="760"/>
              <a:ext cx="130" cy="62"/>
            </a:xfrm>
            <a:custGeom>
              <a:avLst/>
              <a:gdLst>
                <a:gd name="T0" fmla="*/ 0 w 186"/>
                <a:gd name="T1" fmla="*/ 0 h 89"/>
                <a:gd name="T2" fmla="*/ 0 w 186"/>
                <a:gd name="T3" fmla="*/ 0 h 89"/>
                <a:gd name="T4" fmla="*/ 186 w 186"/>
                <a:gd name="T5" fmla="*/ 0 h 89"/>
                <a:gd name="T6" fmla="*/ 186 w 186"/>
                <a:gd name="T7" fmla="*/ 89 h 89"/>
                <a:gd name="T8" fmla="*/ 0 w 186"/>
                <a:gd name="T9" fmla="*/ 89 h 89"/>
                <a:gd name="T10" fmla="*/ 0 w 186"/>
                <a:gd name="T11" fmla="*/ 0 h 89"/>
              </a:gdLst>
              <a:ahLst/>
              <a:cxnLst>
                <a:cxn ang="0">
                  <a:pos x="T0" y="T1"/>
                </a:cxn>
                <a:cxn ang="0">
                  <a:pos x="T2" y="T3"/>
                </a:cxn>
                <a:cxn ang="0">
                  <a:pos x="T4" y="T5"/>
                </a:cxn>
                <a:cxn ang="0">
                  <a:pos x="T6" y="T7"/>
                </a:cxn>
                <a:cxn ang="0">
                  <a:pos x="T8" y="T9"/>
                </a:cxn>
                <a:cxn ang="0">
                  <a:pos x="T10" y="T11"/>
                </a:cxn>
              </a:cxnLst>
              <a:rect l="0" t="0" r="r" b="b"/>
              <a:pathLst>
                <a:path w="186" h="89">
                  <a:moveTo>
                    <a:pt x="0" y="0"/>
                  </a:moveTo>
                  <a:lnTo>
                    <a:pt x="0" y="0"/>
                  </a:lnTo>
                  <a:lnTo>
                    <a:pt x="186" y="0"/>
                  </a:lnTo>
                  <a:lnTo>
                    <a:pt x="186"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1" name="Freeform 431"/>
            <p:cNvSpPr>
              <a:spLocks/>
            </p:cNvSpPr>
            <p:nvPr/>
          </p:nvSpPr>
          <p:spPr bwMode="auto">
            <a:xfrm>
              <a:off x="421" y="760"/>
              <a:ext cx="130" cy="62"/>
            </a:xfrm>
            <a:custGeom>
              <a:avLst/>
              <a:gdLst>
                <a:gd name="T0" fmla="*/ 0 w 186"/>
                <a:gd name="T1" fmla="*/ 0 h 89"/>
                <a:gd name="T2" fmla="*/ 0 w 186"/>
                <a:gd name="T3" fmla="*/ 0 h 89"/>
                <a:gd name="T4" fmla="*/ 186 w 186"/>
                <a:gd name="T5" fmla="*/ 0 h 89"/>
                <a:gd name="T6" fmla="*/ 186 w 186"/>
                <a:gd name="T7" fmla="*/ 89 h 89"/>
                <a:gd name="T8" fmla="*/ 0 w 186"/>
                <a:gd name="T9" fmla="*/ 89 h 89"/>
                <a:gd name="T10" fmla="*/ 0 w 186"/>
                <a:gd name="T11" fmla="*/ 0 h 89"/>
              </a:gdLst>
              <a:ahLst/>
              <a:cxnLst>
                <a:cxn ang="0">
                  <a:pos x="T0" y="T1"/>
                </a:cxn>
                <a:cxn ang="0">
                  <a:pos x="T2" y="T3"/>
                </a:cxn>
                <a:cxn ang="0">
                  <a:pos x="T4" y="T5"/>
                </a:cxn>
                <a:cxn ang="0">
                  <a:pos x="T6" y="T7"/>
                </a:cxn>
                <a:cxn ang="0">
                  <a:pos x="T8" y="T9"/>
                </a:cxn>
                <a:cxn ang="0">
                  <a:pos x="T10" y="T11"/>
                </a:cxn>
              </a:cxnLst>
              <a:rect l="0" t="0" r="r" b="b"/>
              <a:pathLst>
                <a:path w="186" h="89">
                  <a:moveTo>
                    <a:pt x="0" y="0"/>
                  </a:moveTo>
                  <a:lnTo>
                    <a:pt x="0" y="0"/>
                  </a:lnTo>
                  <a:lnTo>
                    <a:pt x="186" y="0"/>
                  </a:lnTo>
                  <a:lnTo>
                    <a:pt x="186"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2" name="Freeform 432"/>
            <p:cNvSpPr>
              <a:spLocks/>
            </p:cNvSpPr>
            <p:nvPr/>
          </p:nvSpPr>
          <p:spPr bwMode="auto">
            <a:xfrm>
              <a:off x="437" y="778"/>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2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5"/>
                    <a:pt x="3" y="6"/>
                    <a:pt x="3" y="7"/>
                  </a:cubicBezTo>
                  <a:cubicBezTo>
                    <a:pt x="3" y="8"/>
                    <a:pt x="4" y="9"/>
                    <a:pt x="4" y="9"/>
                  </a:cubicBezTo>
                  <a:cubicBezTo>
                    <a:pt x="5" y="10"/>
                    <a:pt x="6" y="10"/>
                    <a:pt x="8" y="11"/>
                  </a:cubicBezTo>
                  <a:lnTo>
                    <a:pt x="10" y="11"/>
                  </a:lnTo>
                  <a:cubicBezTo>
                    <a:pt x="13" y="12"/>
                    <a:pt x="14" y="12"/>
                    <a:pt x="16" y="14"/>
                  </a:cubicBezTo>
                  <a:cubicBezTo>
                    <a:pt x="17" y="15"/>
                    <a:pt x="17" y="16"/>
                    <a:pt x="17" y="18"/>
                  </a:cubicBezTo>
                  <a:cubicBezTo>
                    <a:pt x="17" y="21"/>
                    <a:pt x="17" y="23"/>
                    <a:pt x="15" y="24"/>
                  </a:cubicBezTo>
                  <a:cubicBezTo>
                    <a:pt x="13" y="25"/>
                    <a:pt x="11" y="26"/>
                    <a:pt x="8" y="26"/>
                  </a:cubicBezTo>
                  <a:cubicBezTo>
                    <a:pt x="7" y="26"/>
                    <a:pt x="6" y="26"/>
                    <a:pt x="4" y="25"/>
                  </a:cubicBezTo>
                  <a:cubicBezTo>
                    <a:pt x="3" y="25"/>
                    <a:pt x="2"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4" y="16"/>
                    <a:pt x="13" y="16"/>
                  </a:cubicBezTo>
                  <a:cubicBezTo>
                    <a:pt x="12" y="15"/>
                    <a:pt x="11" y="15"/>
                    <a:pt x="9" y="14"/>
                  </a:cubicBezTo>
                  <a:lnTo>
                    <a:pt x="7" y="14"/>
                  </a:lnTo>
                  <a:cubicBezTo>
                    <a:pt x="5" y="13"/>
                    <a:pt x="3" y="13"/>
                    <a:pt x="2" y="12"/>
                  </a:cubicBezTo>
                  <a:cubicBezTo>
                    <a:pt x="1"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3" name="Freeform 433"/>
            <p:cNvSpPr>
              <a:spLocks noEditPoints="1"/>
            </p:cNvSpPr>
            <p:nvPr/>
          </p:nvSpPr>
          <p:spPr bwMode="auto">
            <a:xfrm>
              <a:off x="453" y="778"/>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19 w 23"/>
                <a:gd name="T27" fmla="*/ 4 h 26"/>
                <a:gd name="T28" fmla="*/ 23 w 23"/>
                <a:gd name="T29" fmla="*/ 13 h 26"/>
                <a:gd name="T30" fmla="*/ 19 w 23"/>
                <a:gd name="T31" fmla="*/ 22 h 26"/>
                <a:gd name="T32" fmla="*/ 11 w 23"/>
                <a:gd name="T33" fmla="*/ 26 h 26"/>
                <a:gd name="T34" fmla="*/ 3 w 23"/>
                <a:gd name="T35" fmla="*/ 22 h 26"/>
                <a:gd name="T36" fmla="*/ 0 w 23"/>
                <a:gd name="T37" fmla="*/ 13 h 26"/>
                <a:gd name="T38" fmla="*/ 3 w 23"/>
                <a:gd name="T39" fmla="*/ 4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4" y="23"/>
                    <a:pt x="15" y="22"/>
                    <a:pt x="17" y="20"/>
                  </a:cubicBezTo>
                  <a:cubicBezTo>
                    <a:pt x="18" y="18"/>
                    <a:pt x="19" y="16"/>
                    <a:pt x="19" y="13"/>
                  </a:cubicBezTo>
                  <a:cubicBezTo>
                    <a:pt x="19" y="10"/>
                    <a:pt x="18" y="7"/>
                    <a:pt x="17" y="5"/>
                  </a:cubicBezTo>
                  <a:cubicBezTo>
                    <a:pt x="15" y="4"/>
                    <a:pt x="14" y="3"/>
                    <a:pt x="11" y="3"/>
                  </a:cubicBezTo>
                  <a:lnTo>
                    <a:pt x="11" y="3"/>
                  </a:lnTo>
                  <a:close/>
                  <a:moveTo>
                    <a:pt x="11" y="0"/>
                  </a:moveTo>
                  <a:lnTo>
                    <a:pt x="11" y="0"/>
                  </a:lnTo>
                  <a:cubicBezTo>
                    <a:pt x="15" y="0"/>
                    <a:pt x="17" y="1"/>
                    <a:pt x="19" y="4"/>
                  </a:cubicBezTo>
                  <a:cubicBezTo>
                    <a:pt x="22" y="6"/>
                    <a:pt x="23" y="9"/>
                    <a:pt x="23" y="13"/>
                  </a:cubicBezTo>
                  <a:cubicBezTo>
                    <a:pt x="23" y="17"/>
                    <a:pt x="22" y="20"/>
                    <a:pt x="19" y="22"/>
                  </a:cubicBezTo>
                  <a:cubicBezTo>
                    <a:pt x="17" y="25"/>
                    <a:pt x="15" y="26"/>
                    <a:pt x="11" y="26"/>
                  </a:cubicBezTo>
                  <a:cubicBezTo>
                    <a:pt x="8" y="26"/>
                    <a:pt x="5" y="25"/>
                    <a:pt x="3" y="22"/>
                  </a:cubicBezTo>
                  <a:cubicBezTo>
                    <a:pt x="1" y="20"/>
                    <a:pt x="0" y="17"/>
                    <a:pt x="0" y="13"/>
                  </a:cubicBezTo>
                  <a:cubicBezTo>
                    <a:pt x="0" y="9"/>
                    <a:pt x="1" y="6"/>
                    <a:pt x="3" y="4"/>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4" name="Freeform 434"/>
            <p:cNvSpPr>
              <a:spLocks/>
            </p:cNvSpPr>
            <p:nvPr/>
          </p:nvSpPr>
          <p:spPr bwMode="auto">
            <a:xfrm>
              <a:off x="472" y="778"/>
              <a:ext cx="13" cy="18"/>
            </a:xfrm>
            <a:custGeom>
              <a:avLst/>
              <a:gdLst>
                <a:gd name="T0" fmla="*/ 0 w 19"/>
                <a:gd name="T1" fmla="*/ 0 h 26"/>
                <a:gd name="T2" fmla="*/ 0 w 19"/>
                <a:gd name="T3" fmla="*/ 0 h 26"/>
                <a:gd name="T4" fmla="*/ 4 w 19"/>
                <a:gd name="T5" fmla="*/ 0 h 26"/>
                <a:gd name="T6" fmla="*/ 4 w 19"/>
                <a:gd name="T7" fmla="*/ 16 h 26"/>
                <a:gd name="T8" fmla="*/ 5 w 19"/>
                <a:gd name="T9" fmla="*/ 21 h 26"/>
                <a:gd name="T10" fmla="*/ 10 w 19"/>
                <a:gd name="T11" fmla="*/ 23 h 26"/>
                <a:gd name="T12" fmla="*/ 14 w 19"/>
                <a:gd name="T13" fmla="*/ 21 h 26"/>
                <a:gd name="T14" fmla="*/ 16 w 19"/>
                <a:gd name="T15" fmla="*/ 16 h 26"/>
                <a:gd name="T16" fmla="*/ 16 w 19"/>
                <a:gd name="T17" fmla="*/ 0 h 26"/>
                <a:gd name="T18" fmla="*/ 19 w 19"/>
                <a:gd name="T19" fmla="*/ 0 h 26"/>
                <a:gd name="T20" fmla="*/ 19 w 19"/>
                <a:gd name="T21" fmla="*/ 16 h 26"/>
                <a:gd name="T22" fmla="*/ 17 w 19"/>
                <a:gd name="T23" fmla="*/ 23 h 26"/>
                <a:gd name="T24" fmla="*/ 10 w 19"/>
                <a:gd name="T25" fmla="*/ 26 h 26"/>
                <a:gd name="T26" fmla="*/ 3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4" y="0"/>
                  </a:lnTo>
                  <a:lnTo>
                    <a:pt x="4" y="16"/>
                  </a:lnTo>
                  <a:cubicBezTo>
                    <a:pt x="4" y="18"/>
                    <a:pt x="4" y="20"/>
                    <a:pt x="5" y="21"/>
                  </a:cubicBezTo>
                  <a:cubicBezTo>
                    <a:pt x="6" y="22"/>
                    <a:pt x="8" y="23"/>
                    <a:pt x="10" y="23"/>
                  </a:cubicBezTo>
                  <a:cubicBezTo>
                    <a:pt x="12" y="23"/>
                    <a:pt x="13" y="22"/>
                    <a:pt x="14" y="21"/>
                  </a:cubicBezTo>
                  <a:cubicBezTo>
                    <a:pt x="15" y="20"/>
                    <a:pt x="16" y="18"/>
                    <a:pt x="16" y="16"/>
                  </a:cubicBezTo>
                  <a:lnTo>
                    <a:pt x="16" y="0"/>
                  </a:lnTo>
                  <a:lnTo>
                    <a:pt x="19" y="0"/>
                  </a:lnTo>
                  <a:lnTo>
                    <a:pt x="19" y="16"/>
                  </a:lnTo>
                  <a:cubicBezTo>
                    <a:pt x="19" y="19"/>
                    <a:pt x="18" y="22"/>
                    <a:pt x="17" y="23"/>
                  </a:cubicBezTo>
                  <a:cubicBezTo>
                    <a:pt x="15" y="25"/>
                    <a:pt x="13" y="26"/>
                    <a:pt x="10" y="26"/>
                  </a:cubicBezTo>
                  <a:cubicBezTo>
                    <a:pt x="7" y="26"/>
                    <a:pt x="4" y="25"/>
                    <a:pt x="3" y="23"/>
                  </a:cubicBezTo>
                  <a:cubicBezTo>
                    <a:pt x="1" y="22"/>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5" name="Freeform 435"/>
            <p:cNvSpPr>
              <a:spLocks noEditPoints="1"/>
            </p:cNvSpPr>
            <p:nvPr/>
          </p:nvSpPr>
          <p:spPr bwMode="auto">
            <a:xfrm>
              <a:off x="490" y="778"/>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8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3" y="14"/>
                    <a:pt x="14" y="15"/>
                  </a:cubicBezTo>
                  <a:cubicBezTo>
                    <a:pt x="15" y="16"/>
                    <a:pt x="15" y="17"/>
                    <a:pt x="16" y="18"/>
                  </a:cubicBezTo>
                  <a:lnTo>
                    <a:pt x="20" y="25"/>
                  </a:lnTo>
                  <a:lnTo>
                    <a:pt x="16" y="25"/>
                  </a:lnTo>
                  <a:lnTo>
                    <a:pt x="13" y="19"/>
                  </a:lnTo>
                  <a:cubicBezTo>
                    <a:pt x="12" y="17"/>
                    <a:pt x="11" y="16"/>
                    <a:pt x="10"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4" y="13"/>
                    <a:pt x="13" y="13"/>
                    <a:pt x="12" y="14"/>
                  </a:cubicBezTo>
                  <a:lnTo>
                    <a:pt x="12" y="14"/>
                  </a:lnTo>
                  <a:close/>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4"/>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6" name="Freeform 436"/>
            <p:cNvSpPr>
              <a:spLocks/>
            </p:cNvSpPr>
            <p:nvPr/>
          </p:nvSpPr>
          <p:spPr bwMode="auto">
            <a:xfrm>
              <a:off x="505" y="778"/>
              <a:ext cx="14" cy="18"/>
            </a:xfrm>
            <a:custGeom>
              <a:avLst/>
              <a:gdLst>
                <a:gd name="T0" fmla="*/ 20 w 20"/>
                <a:gd name="T1" fmla="*/ 2 h 26"/>
                <a:gd name="T2" fmla="*/ 20 w 20"/>
                <a:gd name="T3" fmla="*/ 2 h 26"/>
                <a:gd name="T4" fmla="*/ 20 w 20"/>
                <a:gd name="T5" fmla="*/ 6 h 26"/>
                <a:gd name="T6" fmla="*/ 16 w 20"/>
                <a:gd name="T7" fmla="*/ 4 h 26"/>
                <a:gd name="T8" fmla="*/ 12 w 20"/>
                <a:gd name="T9" fmla="*/ 3 h 26"/>
                <a:gd name="T10" fmla="*/ 6 w 20"/>
                <a:gd name="T11" fmla="*/ 5 h 26"/>
                <a:gd name="T12" fmla="*/ 3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7" y="4"/>
                    <a:pt x="16" y="4"/>
                  </a:cubicBezTo>
                  <a:cubicBezTo>
                    <a:pt x="15" y="3"/>
                    <a:pt x="14" y="3"/>
                    <a:pt x="12" y="3"/>
                  </a:cubicBezTo>
                  <a:cubicBezTo>
                    <a:pt x="9" y="3"/>
                    <a:pt x="7" y="4"/>
                    <a:pt x="6" y="5"/>
                  </a:cubicBezTo>
                  <a:cubicBezTo>
                    <a:pt x="4" y="7"/>
                    <a:pt x="3" y="10"/>
                    <a:pt x="3" y="13"/>
                  </a:cubicBezTo>
                  <a:cubicBezTo>
                    <a:pt x="3" y="16"/>
                    <a:pt x="4" y="19"/>
                    <a:pt x="6" y="20"/>
                  </a:cubicBezTo>
                  <a:cubicBezTo>
                    <a:pt x="7" y="22"/>
                    <a:pt x="9" y="23"/>
                    <a:pt x="12" y="23"/>
                  </a:cubicBezTo>
                  <a:cubicBezTo>
                    <a:pt x="14" y="23"/>
                    <a:pt x="15" y="23"/>
                    <a:pt x="16" y="22"/>
                  </a:cubicBezTo>
                  <a:cubicBezTo>
                    <a:pt x="17" y="22"/>
                    <a:pt x="19" y="21"/>
                    <a:pt x="20" y="20"/>
                  </a:cubicBezTo>
                  <a:lnTo>
                    <a:pt x="20" y="23"/>
                  </a:lnTo>
                  <a:cubicBezTo>
                    <a:pt x="19" y="24"/>
                    <a:pt x="17" y="25"/>
                    <a:pt x="16" y="25"/>
                  </a:cubicBezTo>
                  <a:cubicBezTo>
                    <a:pt x="15" y="26"/>
                    <a:pt x="13" y="26"/>
                    <a:pt x="12" y="26"/>
                  </a:cubicBezTo>
                  <a:cubicBezTo>
                    <a:pt x="8" y="26"/>
                    <a:pt x="5" y="25"/>
                    <a:pt x="3" y="22"/>
                  </a:cubicBezTo>
                  <a:cubicBezTo>
                    <a:pt x="1" y="20"/>
                    <a:pt x="0" y="17"/>
                    <a:pt x="0" y="13"/>
                  </a:cubicBezTo>
                  <a:cubicBezTo>
                    <a:pt x="0" y="9"/>
                    <a:pt x="1" y="6"/>
                    <a:pt x="3" y="3"/>
                  </a:cubicBezTo>
                  <a:cubicBezTo>
                    <a:pt x="5" y="1"/>
                    <a:pt x="8" y="0"/>
                    <a:pt x="12" y="0"/>
                  </a:cubicBezTo>
                  <a:cubicBezTo>
                    <a:pt x="13" y="0"/>
                    <a:pt x="15" y="0"/>
                    <a:pt x="16" y="1"/>
                  </a:cubicBezTo>
                  <a:cubicBezTo>
                    <a:pt x="17"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7" name="Freeform 437"/>
            <p:cNvSpPr>
              <a:spLocks/>
            </p:cNvSpPr>
            <p:nvPr/>
          </p:nvSpPr>
          <p:spPr bwMode="auto">
            <a:xfrm>
              <a:off x="523" y="778"/>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8" name="Freeform 438"/>
            <p:cNvSpPr>
              <a:spLocks/>
            </p:cNvSpPr>
            <p:nvPr/>
          </p:nvSpPr>
          <p:spPr bwMode="auto">
            <a:xfrm>
              <a:off x="486" y="822"/>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9" name="Freeform 439"/>
            <p:cNvSpPr>
              <a:spLocks noEditPoints="1"/>
            </p:cNvSpPr>
            <p:nvPr/>
          </p:nvSpPr>
          <p:spPr bwMode="auto">
            <a:xfrm>
              <a:off x="480"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440"/>
            <p:cNvSpPr>
              <a:spLocks noEditPoints="1"/>
            </p:cNvSpPr>
            <p:nvPr/>
          </p:nvSpPr>
          <p:spPr bwMode="auto">
            <a:xfrm>
              <a:off x="480"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1" name="Freeform 441"/>
            <p:cNvSpPr>
              <a:spLocks/>
            </p:cNvSpPr>
            <p:nvPr/>
          </p:nvSpPr>
          <p:spPr bwMode="auto">
            <a:xfrm>
              <a:off x="425" y="63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442"/>
            <p:cNvSpPr>
              <a:spLocks/>
            </p:cNvSpPr>
            <p:nvPr/>
          </p:nvSpPr>
          <p:spPr bwMode="auto">
            <a:xfrm>
              <a:off x="425" y="63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3" name="Freeform 443"/>
            <p:cNvSpPr>
              <a:spLocks noEditPoints="1"/>
            </p:cNvSpPr>
            <p:nvPr/>
          </p:nvSpPr>
          <p:spPr bwMode="auto">
            <a:xfrm>
              <a:off x="439" y="655"/>
              <a:ext cx="16" cy="17"/>
            </a:xfrm>
            <a:custGeom>
              <a:avLst/>
              <a:gdLst>
                <a:gd name="T0" fmla="*/ 11 w 23"/>
                <a:gd name="T1" fmla="*/ 3 h 24"/>
                <a:gd name="T2" fmla="*/ 11 w 23"/>
                <a:gd name="T3" fmla="*/ 3 h 24"/>
                <a:gd name="T4" fmla="*/ 7 w 23"/>
                <a:gd name="T5" fmla="*/ 15 h 24"/>
                <a:gd name="T6" fmla="*/ 16 w 23"/>
                <a:gd name="T7" fmla="*/ 15 h 24"/>
                <a:gd name="T8" fmla="*/ 11 w 23"/>
                <a:gd name="T9" fmla="*/ 3 h 24"/>
                <a:gd name="T10" fmla="*/ 9 w 23"/>
                <a:gd name="T11" fmla="*/ 0 h 24"/>
                <a:gd name="T12" fmla="*/ 9 w 23"/>
                <a:gd name="T13" fmla="*/ 0 h 24"/>
                <a:gd name="T14" fmla="*/ 13 w 23"/>
                <a:gd name="T15" fmla="*/ 0 h 24"/>
                <a:gd name="T16" fmla="*/ 23 w 23"/>
                <a:gd name="T17" fmla="*/ 24 h 24"/>
                <a:gd name="T18" fmla="*/ 19 w 23"/>
                <a:gd name="T19" fmla="*/ 24 h 24"/>
                <a:gd name="T20" fmla="*/ 17 w 23"/>
                <a:gd name="T21" fmla="*/ 18 h 24"/>
                <a:gd name="T22" fmla="*/ 6 w 23"/>
                <a:gd name="T23" fmla="*/ 18 h 24"/>
                <a:gd name="T24" fmla="*/ 3 w 23"/>
                <a:gd name="T25" fmla="*/ 24 h 24"/>
                <a:gd name="T26" fmla="*/ 0 w 23"/>
                <a:gd name="T27" fmla="*/ 24 h 24"/>
                <a:gd name="T28" fmla="*/ 9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1" y="3"/>
                  </a:moveTo>
                  <a:lnTo>
                    <a:pt x="11" y="3"/>
                  </a:lnTo>
                  <a:lnTo>
                    <a:pt x="7" y="15"/>
                  </a:lnTo>
                  <a:lnTo>
                    <a:pt x="16" y="15"/>
                  </a:lnTo>
                  <a:lnTo>
                    <a:pt x="11" y="3"/>
                  </a:lnTo>
                  <a:close/>
                  <a:moveTo>
                    <a:pt x="9" y="0"/>
                  </a:moveTo>
                  <a:lnTo>
                    <a:pt x="9" y="0"/>
                  </a:lnTo>
                  <a:lnTo>
                    <a:pt x="13" y="0"/>
                  </a:lnTo>
                  <a:lnTo>
                    <a:pt x="23" y="24"/>
                  </a:lnTo>
                  <a:lnTo>
                    <a:pt x="19" y="24"/>
                  </a:lnTo>
                  <a:lnTo>
                    <a:pt x="17" y="18"/>
                  </a:lnTo>
                  <a:lnTo>
                    <a:pt x="6" y="18"/>
                  </a:lnTo>
                  <a:lnTo>
                    <a:pt x="3" y="24"/>
                  </a:lnTo>
                  <a:lnTo>
                    <a:pt x="0" y="24"/>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444"/>
            <p:cNvSpPr>
              <a:spLocks/>
            </p:cNvSpPr>
            <p:nvPr/>
          </p:nvSpPr>
          <p:spPr bwMode="auto">
            <a:xfrm>
              <a:off x="457" y="65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1 w 17"/>
                <a:gd name="T49" fmla="*/ 12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4"/>
                    <a:pt x="12" y="3"/>
                  </a:cubicBezTo>
                  <a:cubicBezTo>
                    <a:pt x="11" y="3"/>
                    <a:pt x="10" y="3"/>
                    <a:pt x="9" y="3"/>
                  </a:cubicBezTo>
                  <a:cubicBezTo>
                    <a:pt x="7" y="3"/>
                    <a:pt x="6" y="3"/>
                    <a:pt x="5" y="4"/>
                  </a:cubicBezTo>
                  <a:cubicBezTo>
                    <a:pt x="4" y="5"/>
                    <a:pt x="3" y="6"/>
                    <a:pt x="3" y="7"/>
                  </a:cubicBezTo>
                  <a:cubicBezTo>
                    <a:pt x="3" y="8"/>
                    <a:pt x="3" y="9"/>
                    <a:pt x="4" y="9"/>
                  </a:cubicBezTo>
                  <a:cubicBezTo>
                    <a:pt x="5" y="10"/>
                    <a:pt x="6" y="10"/>
                    <a:pt x="8" y="11"/>
                  </a:cubicBezTo>
                  <a:lnTo>
                    <a:pt x="10" y="11"/>
                  </a:lnTo>
                  <a:cubicBezTo>
                    <a:pt x="12" y="12"/>
                    <a:pt x="14" y="12"/>
                    <a:pt x="15" y="14"/>
                  </a:cubicBezTo>
                  <a:cubicBezTo>
                    <a:pt x="17" y="15"/>
                    <a:pt x="17" y="16"/>
                    <a:pt x="17" y="18"/>
                  </a:cubicBezTo>
                  <a:cubicBezTo>
                    <a:pt x="17" y="21"/>
                    <a:pt x="16" y="23"/>
                    <a:pt x="15" y="24"/>
                  </a:cubicBezTo>
                  <a:cubicBezTo>
                    <a:pt x="13" y="25"/>
                    <a:pt x="11" y="26"/>
                    <a:pt x="8" y="26"/>
                  </a:cubicBezTo>
                  <a:cubicBezTo>
                    <a:pt x="7" y="26"/>
                    <a:pt x="5" y="26"/>
                    <a:pt x="4" y="25"/>
                  </a:cubicBezTo>
                  <a:cubicBezTo>
                    <a:pt x="3" y="25"/>
                    <a:pt x="1" y="25"/>
                    <a:pt x="0" y="24"/>
                  </a:cubicBezTo>
                  <a:lnTo>
                    <a:pt x="0" y="21"/>
                  </a:lnTo>
                  <a:cubicBezTo>
                    <a:pt x="1" y="22"/>
                    <a:pt x="3" y="22"/>
                    <a:pt x="4" y="22"/>
                  </a:cubicBezTo>
                  <a:cubicBezTo>
                    <a:pt x="5" y="23"/>
                    <a:pt x="6" y="23"/>
                    <a:pt x="8" y="23"/>
                  </a:cubicBezTo>
                  <a:cubicBezTo>
                    <a:pt x="10" y="23"/>
                    <a:pt x="11" y="23"/>
                    <a:pt x="12" y="22"/>
                  </a:cubicBezTo>
                  <a:cubicBezTo>
                    <a:pt x="13" y="21"/>
                    <a:pt x="14" y="20"/>
                    <a:pt x="14" y="19"/>
                  </a:cubicBezTo>
                  <a:cubicBezTo>
                    <a:pt x="14" y="17"/>
                    <a:pt x="13" y="17"/>
                    <a:pt x="13" y="16"/>
                  </a:cubicBezTo>
                  <a:cubicBezTo>
                    <a:pt x="12" y="15"/>
                    <a:pt x="11" y="15"/>
                    <a:pt x="9" y="14"/>
                  </a:cubicBezTo>
                  <a:lnTo>
                    <a:pt x="7" y="14"/>
                  </a:lnTo>
                  <a:cubicBezTo>
                    <a:pt x="4" y="13"/>
                    <a:pt x="3" y="13"/>
                    <a:pt x="1" y="12"/>
                  </a:cubicBezTo>
                  <a:cubicBezTo>
                    <a:pt x="0" y="11"/>
                    <a:pt x="0" y="9"/>
                    <a:pt x="0" y="7"/>
                  </a:cubicBezTo>
                  <a:cubicBezTo>
                    <a:pt x="0" y="5"/>
                    <a:pt x="0" y="3"/>
                    <a:pt x="2" y="2"/>
                  </a:cubicBezTo>
                  <a:cubicBezTo>
                    <a:pt x="4" y="1"/>
                    <a:pt x="6" y="0"/>
                    <a:pt x="8" y="0"/>
                  </a:cubicBezTo>
                  <a:cubicBezTo>
                    <a:pt x="10"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445"/>
            <p:cNvSpPr>
              <a:spLocks/>
            </p:cNvSpPr>
            <p:nvPr/>
          </p:nvSpPr>
          <p:spPr bwMode="auto">
            <a:xfrm>
              <a:off x="473" y="65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1 w 17"/>
                <a:gd name="T49" fmla="*/ 12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4"/>
                    <a:pt x="12" y="3"/>
                  </a:cubicBezTo>
                  <a:cubicBezTo>
                    <a:pt x="11" y="3"/>
                    <a:pt x="10" y="3"/>
                    <a:pt x="9" y="3"/>
                  </a:cubicBezTo>
                  <a:cubicBezTo>
                    <a:pt x="7" y="3"/>
                    <a:pt x="6" y="3"/>
                    <a:pt x="5" y="4"/>
                  </a:cubicBezTo>
                  <a:cubicBezTo>
                    <a:pt x="4" y="5"/>
                    <a:pt x="3" y="6"/>
                    <a:pt x="3" y="7"/>
                  </a:cubicBezTo>
                  <a:cubicBezTo>
                    <a:pt x="3" y="8"/>
                    <a:pt x="3" y="9"/>
                    <a:pt x="4" y="9"/>
                  </a:cubicBezTo>
                  <a:cubicBezTo>
                    <a:pt x="5" y="10"/>
                    <a:pt x="6" y="10"/>
                    <a:pt x="8" y="11"/>
                  </a:cubicBezTo>
                  <a:lnTo>
                    <a:pt x="10" y="11"/>
                  </a:lnTo>
                  <a:cubicBezTo>
                    <a:pt x="12" y="12"/>
                    <a:pt x="14" y="12"/>
                    <a:pt x="15" y="14"/>
                  </a:cubicBezTo>
                  <a:cubicBezTo>
                    <a:pt x="17" y="15"/>
                    <a:pt x="17" y="16"/>
                    <a:pt x="17" y="18"/>
                  </a:cubicBezTo>
                  <a:cubicBezTo>
                    <a:pt x="17" y="21"/>
                    <a:pt x="16" y="23"/>
                    <a:pt x="15" y="24"/>
                  </a:cubicBezTo>
                  <a:cubicBezTo>
                    <a:pt x="13" y="25"/>
                    <a:pt x="11" y="26"/>
                    <a:pt x="8" y="26"/>
                  </a:cubicBezTo>
                  <a:cubicBezTo>
                    <a:pt x="6" y="26"/>
                    <a:pt x="5" y="26"/>
                    <a:pt x="4" y="25"/>
                  </a:cubicBezTo>
                  <a:cubicBezTo>
                    <a:pt x="3" y="25"/>
                    <a:pt x="1" y="25"/>
                    <a:pt x="0" y="24"/>
                  </a:cubicBezTo>
                  <a:lnTo>
                    <a:pt x="0" y="21"/>
                  </a:lnTo>
                  <a:cubicBezTo>
                    <a:pt x="1" y="22"/>
                    <a:pt x="2" y="22"/>
                    <a:pt x="4" y="22"/>
                  </a:cubicBezTo>
                  <a:cubicBezTo>
                    <a:pt x="5" y="23"/>
                    <a:pt x="6" y="23"/>
                    <a:pt x="8" y="23"/>
                  </a:cubicBezTo>
                  <a:cubicBezTo>
                    <a:pt x="10" y="23"/>
                    <a:pt x="11" y="23"/>
                    <a:pt x="12" y="22"/>
                  </a:cubicBezTo>
                  <a:cubicBezTo>
                    <a:pt x="13" y="21"/>
                    <a:pt x="14" y="20"/>
                    <a:pt x="14" y="19"/>
                  </a:cubicBezTo>
                  <a:cubicBezTo>
                    <a:pt x="14" y="17"/>
                    <a:pt x="13" y="17"/>
                    <a:pt x="13" y="16"/>
                  </a:cubicBezTo>
                  <a:cubicBezTo>
                    <a:pt x="12" y="15"/>
                    <a:pt x="11" y="15"/>
                    <a:pt x="9" y="14"/>
                  </a:cubicBezTo>
                  <a:lnTo>
                    <a:pt x="7" y="14"/>
                  </a:lnTo>
                  <a:cubicBezTo>
                    <a:pt x="4" y="13"/>
                    <a:pt x="2" y="13"/>
                    <a:pt x="1" y="12"/>
                  </a:cubicBezTo>
                  <a:cubicBezTo>
                    <a:pt x="0" y="11"/>
                    <a:pt x="0" y="9"/>
                    <a:pt x="0" y="7"/>
                  </a:cubicBezTo>
                  <a:cubicBezTo>
                    <a:pt x="0" y="5"/>
                    <a:pt x="0" y="3"/>
                    <a:pt x="2" y="2"/>
                  </a:cubicBezTo>
                  <a:cubicBezTo>
                    <a:pt x="4" y="1"/>
                    <a:pt x="6" y="0"/>
                    <a:pt x="8" y="0"/>
                  </a:cubicBezTo>
                  <a:cubicBezTo>
                    <a:pt x="10"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446"/>
            <p:cNvSpPr>
              <a:spLocks/>
            </p:cNvSpPr>
            <p:nvPr/>
          </p:nvSpPr>
          <p:spPr bwMode="auto">
            <a:xfrm>
              <a:off x="489" y="655"/>
              <a:ext cx="2" cy="17"/>
            </a:xfrm>
            <a:custGeom>
              <a:avLst/>
              <a:gdLst>
                <a:gd name="T0" fmla="*/ 0 w 3"/>
                <a:gd name="T1" fmla="*/ 0 h 24"/>
                <a:gd name="T2" fmla="*/ 0 w 3"/>
                <a:gd name="T3" fmla="*/ 0 h 24"/>
                <a:gd name="T4" fmla="*/ 3 w 3"/>
                <a:gd name="T5" fmla="*/ 0 h 24"/>
                <a:gd name="T6" fmla="*/ 3 w 3"/>
                <a:gd name="T7" fmla="*/ 24 h 24"/>
                <a:gd name="T8" fmla="*/ 0 w 3"/>
                <a:gd name="T9" fmla="*/ 24 h 24"/>
                <a:gd name="T10" fmla="*/ 0 w 3"/>
                <a:gd name="T11" fmla="*/ 0 h 24"/>
              </a:gdLst>
              <a:ahLst/>
              <a:cxnLst>
                <a:cxn ang="0">
                  <a:pos x="T0" y="T1"/>
                </a:cxn>
                <a:cxn ang="0">
                  <a:pos x="T2" y="T3"/>
                </a:cxn>
                <a:cxn ang="0">
                  <a:pos x="T4" y="T5"/>
                </a:cxn>
                <a:cxn ang="0">
                  <a:pos x="T6" y="T7"/>
                </a:cxn>
                <a:cxn ang="0">
                  <a:pos x="T8" y="T9"/>
                </a:cxn>
                <a:cxn ang="0">
                  <a:pos x="T10" y="T11"/>
                </a:cxn>
              </a:cxnLst>
              <a:rect l="0" t="0" r="r" b="b"/>
              <a:pathLst>
                <a:path w="3" h="24">
                  <a:moveTo>
                    <a:pt x="0" y="0"/>
                  </a:moveTo>
                  <a:lnTo>
                    <a:pt x="0" y="0"/>
                  </a:lnTo>
                  <a:lnTo>
                    <a:pt x="3" y="0"/>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447"/>
            <p:cNvSpPr>
              <a:spLocks/>
            </p:cNvSpPr>
            <p:nvPr/>
          </p:nvSpPr>
          <p:spPr bwMode="auto">
            <a:xfrm>
              <a:off x="495" y="655"/>
              <a:ext cx="16" cy="18"/>
            </a:xfrm>
            <a:custGeom>
              <a:avLst/>
              <a:gdLst>
                <a:gd name="T0" fmla="*/ 19 w 22"/>
                <a:gd name="T1" fmla="*/ 22 h 26"/>
                <a:gd name="T2" fmla="*/ 19 w 22"/>
                <a:gd name="T3" fmla="*/ 22 h 26"/>
                <a:gd name="T4" fmla="*/ 19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4 w 22"/>
                <a:gd name="T19" fmla="*/ 22 h 26"/>
                <a:gd name="T20" fmla="*/ 0 w 22"/>
                <a:gd name="T21" fmla="*/ 13 h 26"/>
                <a:gd name="T22" fmla="*/ 4 w 22"/>
                <a:gd name="T23" fmla="*/ 3 h 26"/>
                <a:gd name="T24" fmla="*/ 13 w 22"/>
                <a:gd name="T25" fmla="*/ 0 h 26"/>
                <a:gd name="T26" fmla="*/ 17 w 22"/>
                <a:gd name="T27" fmla="*/ 1 h 26"/>
                <a:gd name="T28" fmla="*/ 21 w 22"/>
                <a:gd name="T29" fmla="*/ 2 h 26"/>
                <a:gd name="T30" fmla="*/ 21 w 22"/>
                <a:gd name="T31" fmla="*/ 6 h 26"/>
                <a:gd name="T32" fmla="*/ 17 w 22"/>
                <a:gd name="T33" fmla="*/ 4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9 w 22"/>
                <a:gd name="T47" fmla="*/ 22 h 26"/>
                <a:gd name="T48" fmla="*/ 19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9" y="22"/>
                  </a:moveTo>
                  <a:lnTo>
                    <a:pt x="19" y="22"/>
                  </a:lnTo>
                  <a:lnTo>
                    <a:pt x="19" y="15"/>
                  </a:lnTo>
                  <a:lnTo>
                    <a:pt x="13" y="15"/>
                  </a:lnTo>
                  <a:lnTo>
                    <a:pt x="13" y="12"/>
                  </a:lnTo>
                  <a:lnTo>
                    <a:pt x="22" y="12"/>
                  </a:lnTo>
                  <a:lnTo>
                    <a:pt x="22" y="23"/>
                  </a:lnTo>
                  <a:cubicBezTo>
                    <a:pt x="21" y="24"/>
                    <a:pt x="19" y="25"/>
                    <a:pt x="18" y="25"/>
                  </a:cubicBezTo>
                  <a:cubicBezTo>
                    <a:pt x="16" y="26"/>
                    <a:pt x="14" y="26"/>
                    <a:pt x="13" y="26"/>
                  </a:cubicBezTo>
                  <a:cubicBezTo>
                    <a:pt x="9" y="26"/>
                    <a:pt x="6" y="25"/>
                    <a:pt x="4" y="22"/>
                  </a:cubicBezTo>
                  <a:cubicBezTo>
                    <a:pt x="1" y="20"/>
                    <a:pt x="0" y="17"/>
                    <a:pt x="0" y="13"/>
                  </a:cubicBezTo>
                  <a:cubicBezTo>
                    <a:pt x="0" y="9"/>
                    <a:pt x="1" y="6"/>
                    <a:pt x="4" y="3"/>
                  </a:cubicBezTo>
                  <a:cubicBezTo>
                    <a:pt x="6" y="1"/>
                    <a:pt x="9" y="0"/>
                    <a:pt x="13" y="0"/>
                  </a:cubicBezTo>
                  <a:cubicBezTo>
                    <a:pt x="14" y="0"/>
                    <a:pt x="16" y="0"/>
                    <a:pt x="17" y="1"/>
                  </a:cubicBezTo>
                  <a:cubicBezTo>
                    <a:pt x="19" y="1"/>
                    <a:pt x="20" y="2"/>
                    <a:pt x="21" y="2"/>
                  </a:cubicBezTo>
                  <a:lnTo>
                    <a:pt x="21" y="6"/>
                  </a:lnTo>
                  <a:cubicBezTo>
                    <a:pt x="20" y="5"/>
                    <a:pt x="19" y="4"/>
                    <a:pt x="17" y="4"/>
                  </a:cubicBezTo>
                  <a:cubicBezTo>
                    <a:pt x="16" y="3"/>
                    <a:pt x="15"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6" y="23"/>
                  </a:cubicBezTo>
                  <a:cubicBezTo>
                    <a:pt x="17" y="23"/>
                    <a:pt x="18" y="22"/>
                    <a:pt x="19" y="22"/>
                  </a:cubicBezTo>
                  <a:lnTo>
                    <a:pt x="19"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8" name="Freeform 448"/>
            <p:cNvSpPr>
              <a:spLocks/>
            </p:cNvSpPr>
            <p:nvPr/>
          </p:nvSpPr>
          <p:spPr bwMode="auto">
            <a:xfrm>
              <a:off x="516" y="655"/>
              <a:ext cx="13" cy="17"/>
            </a:xfrm>
            <a:custGeom>
              <a:avLst/>
              <a:gdLst>
                <a:gd name="T0" fmla="*/ 0 w 19"/>
                <a:gd name="T1" fmla="*/ 0 h 24"/>
                <a:gd name="T2" fmla="*/ 0 w 19"/>
                <a:gd name="T3" fmla="*/ 0 h 24"/>
                <a:gd name="T4" fmla="*/ 5 w 19"/>
                <a:gd name="T5" fmla="*/ 0 h 24"/>
                <a:gd name="T6" fmla="*/ 16 w 19"/>
                <a:gd name="T7" fmla="*/ 20 h 24"/>
                <a:gd name="T8" fmla="*/ 16 w 19"/>
                <a:gd name="T9" fmla="*/ 0 h 24"/>
                <a:gd name="T10" fmla="*/ 19 w 19"/>
                <a:gd name="T11" fmla="*/ 0 h 24"/>
                <a:gd name="T12" fmla="*/ 19 w 19"/>
                <a:gd name="T13" fmla="*/ 24 h 24"/>
                <a:gd name="T14" fmla="*/ 14 w 19"/>
                <a:gd name="T15" fmla="*/ 24 h 24"/>
                <a:gd name="T16" fmla="*/ 3 w 19"/>
                <a:gd name="T17" fmla="*/ 4 h 24"/>
                <a:gd name="T18" fmla="*/ 3 w 19"/>
                <a:gd name="T19" fmla="*/ 24 h 24"/>
                <a:gd name="T20" fmla="*/ 0 w 19"/>
                <a:gd name="T21" fmla="*/ 24 h 24"/>
                <a:gd name="T22" fmla="*/ 0 w 19"/>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4">
                  <a:moveTo>
                    <a:pt x="0" y="0"/>
                  </a:moveTo>
                  <a:lnTo>
                    <a:pt x="0" y="0"/>
                  </a:lnTo>
                  <a:lnTo>
                    <a:pt x="5" y="0"/>
                  </a:lnTo>
                  <a:lnTo>
                    <a:pt x="16" y="20"/>
                  </a:lnTo>
                  <a:lnTo>
                    <a:pt x="16" y="0"/>
                  </a:lnTo>
                  <a:lnTo>
                    <a:pt x="19" y="0"/>
                  </a:lnTo>
                  <a:lnTo>
                    <a:pt x="19"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9" name="Freeform 449"/>
            <p:cNvSpPr>
              <a:spLocks/>
            </p:cNvSpPr>
            <p:nvPr/>
          </p:nvSpPr>
          <p:spPr bwMode="auto">
            <a:xfrm>
              <a:off x="376" y="699"/>
              <a:ext cx="68" cy="50"/>
            </a:xfrm>
            <a:custGeom>
              <a:avLst/>
              <a:gdLst>
                <a:gd name="T0" fmla="*/ 97 w 97"/>
                <a:gd name="T1" fmla="*/ 0 h 72"/>
                <a:gd name="T2" fmla="*/ 97 w 97"/>
                <a:gd name="T3" fmla="*/ 0 h 72"/>
                <a:gd name="T4" fmla="*/ 0 w 97"/>
                <a:gd name="T5" fmla="*/ 72 h 72"/>
              </a:gdLst>
              <a:ahLst/>
              <a:cxnLst>
                <a:cxn ang="0">
                  <a:pos x="T0" y="T1"/>
                </a:cxn>
                <a:cxn ang="0">
                  <a:pos x="T2" y="T3"/>
                </a:cxn>
                <a:cxn ang="0">
                  <a:pos x="T4" y="T5"/>
                </a:cxn>
              </a:cxnLst>
              <a:rect l="0" t="0" r="r" b="b"/>
              <a:pathLst>
                <a:path w="97" h="72">
                  <a:moveTo>
                    <a:pt x="97" y="0"/>
                  </a:moveTo>
                  <a:lnTo>
                    <a:pt x="97" y="0"/>
                  </a:lnTo>
                  <a:cubicBezTo>
                    <a:pt x="68" y="22"/>
                    <a:pt x="32" y="49"/>
                    <a:pt x="0"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0" name="Freeform 450"/>
            <p:cNvSpPr>
              <a:spLocks noEditPoints="1"/>
            </p:cNvSpPr>
            <p:nvPr/>
          </p:nvSpPr>
          <p:spPr bwMode="auto">
            <a:xfrm>
              <a:off x="362" y="745"/>
              <a:ext cx="17" cy="15"/>
            </a:xfrm>
            <a:custGeom>
              <a:avLst/>
              <a:gdLst>
                <a:gd name="T0" fmla="*/ 24 w 24"/>
                <a:gd name="T1" fmla="*/ 13 h 21"/>
                <a:gd name="T2" fmla="*/ 24 w 24"/>
                <a:gd name="T3" fmla="*/ 13 h 21"/>
                <a:gd name="T4" fmla="*/ 0 w 24"/>
                <a:gd name="T5" fmla="*/ 21 h 21"/>
                <a:gd name="T6" fmla="*/ 14 w 24"/>
                <a:gd name="T7" fmla="*/ 0 h 21"/>
                <a:gd name="T8" fmla="*/ 24 w 24"/>
                <a:gd name="T9" fmla="*/ 13 h 21"/>
                <a:gd name="T10" fmla="*/ 24 w 24"/>
                <a:gd name="T11" fmla="*/ 13 h 21"/>
                <a:gd name="T12" fmla="*/ 24 w 24"/>
                <a:gd name="T13" fmla="*/ 13 h 21"/>
              </a:gdLst>
              <a:ahLst/>
              <a:cxnLst>
                <a:cxn ang="0">
                  <a:pos x="T0" y="T1"/>
                </a:cxn>
                <a:cxn ang="0">
                  <a:pos x="T2" y="T3"/>
                </a:cxn>
                <a:cxn ang="0">
                  <a:pos x="T4" y="T5"/>
                </a:cxn>
                <a:cxn ang="0">
                  <a:pos x="T6" y="T7"/>
                </a:cxn>
                <a:cxn ang="0">
                  <a:pos x="T8" y="T9"/>
                </a:cxn>
                <a:cxn ang="0">
                  <a:pos x="T10" y="T11"/>
                </a:cxn>
                <a:cxn ang="0">
                  <a:pos x="T12" y="T13"/>
                </a:cxn>
              </a:cxnLst>
              <a:rect l="0" t="0" r="r" b="b"/>
              <a:pathLst>
                <a:path w="24" h="21">
                  <a:moveTo>
                    <a:pt x="24" y="13"/>
                  </a:moveTo>
                  <a:lnTo>
                    <a:pt x="24" y="13"/>
                  </a:lnTo>
                  <a:lnTo>
                    <a:pt x="0" y="21"/>
                  </a:lnTo>
                  <a:lnTo>
                    <a:pt x="14" y="0"/>
                  </a:lnTo>
                  <a:lnTo>
                    <a:pt x="24" y="13"/>
                  </a:lnTo>
                  <a:close/>
                  <a:moveTo>
                    <a:pt x="24" y="13"/>
                  </a:moveTo>
                  <a:lnTo>
                    <a:pt x="24" y="13"/>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1" name="Freeform 451"/>
            <p:cNvSpPr>
              <a:spLocks noEditPoints="1"/>
            </p:cNvSpPr>
            <p:nvPr/>
          </p:nvSpPr>
          <p:spPr bwMode="auto">
            <a:xfrm>
              <a:off x="362" y="745"/>
              <a:ext cx="17" cy="15"/>
            </a:xfrm>
            <a:custGeom>
              <a:avLst/>
              <a:gdLst>
                <a:gd name="T0" fmla="*/ 24 w 24"/>
                <a:gd name="T1" fmla="*/ 13 h 21"/>
                <a:gd name="T2" fmla="*/ 24 w 24"/>
                <a:gd name="T3" fmla="*/ 13 h 21"/>
                <a:gd name="T4" fmla="*/ 0 w 24"/>
                <a:gd name="T5" fmla="*/ 21 h 21"/>
                <a:gd name="T6" fmla="*/ 14 w 24"/>
                <a:gd name="T7" fmla="*/ 0 h 21"/>
                <a:gd name="T8" fmla="*/ 24 w 24"/>
                <a:gd name="T9" fmla="*/ 13 h 21"/>
                <a:gd name="T10" fmla="*/ 24 w 24"/>
                <a:gd name="T11" fmla="*/ 13 h 21"/>
                <a:gd name="T12" fmla="*/ 24 w 24"/>
                <a:gd name="T13" fmla="*/ 13 h 21"/>
              </a:gdLst>
              <a:ahLst/>
              <a:cxnLst>
                <a:cxn ang="0">
                  <a:pos x="T0" y="T1"/>
                </a:cxn>
                <a:cxn ang="0">
                  <a:pos x="T2" y="T3"/>
                </a:cxn>
                <a:cxn ang="0">
                  <a:pos x="T4" y="T5"/>
                </a:cxn>
                <a:cxn ang="0">
                  <a:pos x="T6" y="T7"/>
                </a:cxn>
                <a:cxn ang="0">
                  <a:pos x="T8" y="T9"/>
                </a:cxn>
                <a:cxn ang="0">
                  <a:pos x="T10" y="T11"/>
                </a:cxn>
                <a:cxn ang="0">
                  <a:pos x="T12" y="T13"/>
                </a:cxn>
              </a:cxnLst>
              <a:rect l="0" t="0" r="r" b="b"/>
              <a:pathLst>
                <a:path w="24" h="21">
                  <a:moveTo>
                    <a:pt x="24" y="13"/>
                  </a:moveTo>
                  <a:lnTo>
                    <a:pt x="24" y="13"/>
                  </a:lnTo>
                  <a:lnTo>
                    <a:pt x="0" y="21"/>
                  </a:lnTo>
                  <a:lnTo>
                    <a:pt x="14" y="0"/>
                  </a:lnTo>
                  <a:lnTo>
                    <a:pt x="24" y="13"/>
                  </a:lnTo>
                  <a:close/>
                  <a:moveTo>
                    <a:pt x="24" y="13"/>
                  </a:moveTo>
                  <a:lnTo>
                    <a:pt x="24" y="13"/>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2" name="Freeform 452"/>
            <p:cNvSpPr>
              <a:spLocks/>
            </p:cNvSpPr>
            <p:nvPr/>
          </p:nvSpPr>
          <p:spPr bwMode="auto">
            <a:xfrm>
              <a:off x="486" y="699"/>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3" name="Freeform 453"/>
            <p:cNvSpPr>
              <a:spLocks noEditPoints="1"/>
            </p:cNvSpPr>
            <p:nvPr/>
          </p:nvSpPr>
          <p:spPr bwMode="auto">
            <a:xfrm>
              <a:off x="480"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454"/>
            <p:cNvSpPr>
              <a:spLocks noEditPoints="1"/>
            </p:cNvSpPr>
            <p:nvPr/>
          </p:nvSpPr>
          <p:spPr bwMode="auto">
            <a:xfrm>
              <a:off x="480"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5" name="Freeform 455"/>
            <p:cNvSpPr>
              <a:spLocks/>
            </p:cNvSpPr>
            <p:nvPr/>
          </p:nvSpPr>
          <p:spPr bwMode="auto">
            <a:xfrm>
              <a:off x="594" y="883"/>
              <a:ext cx="216" cy="62"/>
            </a:xfrm>
            <a:custGeom>
              <a:avLst/>
              <a:gdLst>
                <a:gd name="T0" fmla="*/ 0 w 308"/>
                <a:gd name="T1" fmla="*/ 0 h 88"/>
                <a:gd name="T2" fmla="*/ 0 w 308"/>
                <a:gd name="T3" fmla="*/ 0 h 88"/>
                <a:gd name="T4" fmla="*/ 308 w 308"/>
                <a:gd name="T5" fmla="*/ 0 h 88"/>
                <a:gd name="T6" fmla="*/ 308 w 308"/>
                <a:gd name="T7" fmla="*/ 88 h 88"/>
                <a:gd name="T8" fmla="*/ 0 w 308"/>
                <a:gd name="T9" fmla="*/ 88 h 88"/>
                <a:gd name="T10" fmla="*/ 0 w 308"/>
                <a:gd name="T11" fmla="*/ 0 h 88"/>
              </a:gdLst>
              <a:ahLst/>
              <a:cxnLst>
                <a:cxn ang="0">
                  <a:pos x="T0" y="T1"/>
                </a:cxn>
                <a:cxn ang="0">
                  <a:pos x="T2" y="T3"/>
                </a:cxn>
                <a:cxn ang="0">
                  <a:pos x="T4" y="T5"/>
                </a:cxn>
                <a:cxn ang="0">
                  <a:pos x="T6" y="T7"/>
                </a:cxn>
                <a:cxn ang="0">
                  <a:pos x="T8" y="T9"/>
                </a:cxn>
                <a:cxn ang="0">
                  <a:pos x="T10" y="T11"/>
                </a:cxn>
              </a:cxnLst>
              <a:rect l="0" t="0" r="r" b="b"/>
              <a:pathLst>
                <a:path w="308" h="88">
                  <a:moveTo>
                    <a:pt x="0" y="0"/>
                  </a:moveTo>
                  <a:lnTo>
                    <a:pt x="0" y="0"/>
                  </a:lnTo>
                  <a:lnTo>
                    <a:pt x="308" y="0"/>
                  </a:lnTo>
                  <a:lnTo>
                    <a:pt x="308"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456"/>
            <p:cNvSpPr>
              <a:spLocks/>
            </p:cNvSpPr>
            <p:nvPr/>
          </p:nvSpPr>
          <p:spPr bwMode="auto">
            <a:xfrm>
              <a:off x="594" y="883"/>
              <a:ext cx="216" cy="62"/>
            </a:xfrm>
            <a:custGeom>
              <a:avLst/>
              <a:gdLst>
                <a:gd name="T0" fmla="*/ 0 w 308"/>
                <a:gd name="T1" fmla="*/ 0 h 88"/>
                <a:gd name="T2" fmla="*/ 0 w 308"/>
                <a:gd name="T3" fmla="*/ 0 h 88"/>
                <a:gd name="T4" fmla="*/ 308 w 308"/>
                <a:gd name="T5" fmla="*/ 0 h 88"/>
                <a:gd name="T6" fmla="*/ 308 w 308"/>
                <a:gd name="T7" fmla="*/ 88 h 88"/>
                <a:gd name="T8" fmla="*/ 0 w 308"/>
                <a:gd name="T9" fmla="*/ 88 h 88"/>
                <a:gd name="T10" fmla="*/ 0 w 308"/>
                <a:gd name="T11" fmla="*/ 0 h 88"/>
              </a:gdLst>
              <a:ahLst/>
              <a:cxnLst>
                <a:cxn ang="0">
                  <a:pos x="T0" y="T1"/>
                </a:cxn>
                <a:cxn ang="0">
                  <a:pos x="T2" y="T3"/>
                </a:cxn>
                <a:cxn ang="0">
                  <a:pos x="T4" y="T5"/>
                </a:cxn>
                <a:cxn ang="0">
                  <a:pos x="T6" y="T7"/>
                </a:cxn>
                <a:cxn ang="0">
                  <a:pos x="T8" y="T9"/>
                </a:cxn>
                <a:cxn ang="0">
                  <a:pos x="T10" y="T11"/>
                </a:cxn>
              </a:cxnLst>
              <a:rect l="0" t="0" r="r" b="b"/>
              <a:pathLst>
                <a:path w="308" h="88">
                  <a:moveTo>
                    <a:pt x="0" y="0"/>
                  </a:moveTo>
                  <a:lnTo>
                    <a:pt x="0" y="0"/>
                  </a:lnTo>
                  <a:lnTo>
                    <a:pt x="308" y="0"/>
                  </a:lnTo>
                  <a:lnTo>
                    <a:pt x="308"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7" name="Freeform 457"/>
            <p:cNvSpPr>
              <a:spLocks/>
            </p:cNvSpPr>
            <p:nvPr/>
          </p:nvSpPr>
          <p:spPr bwMode="auto">
            <a:xfrm>
              <a:off x="611" y="902"/>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8" name="Freeform 458"/>
            <p:cNvSpPr>
              <a:spLocks noEditPoints="1"/>
            </p:cNvSpPr>
            <p:nvPr/>
          </p:nvSpPr>
          <p:spPr bwMode="auto">
            <a:xfrm>
              <a:off x="618" y="902"/>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6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6"/>
                  </a:cubicBezTo>
                  <a:cubicBezTo>
                    <a:pt x="13" y="4"/>
                    <a:pt x="11" y="3"/>
                    <a:pt x="7" y="3"/>
                  </a:cubicBezTo>
                  <a:lnTo>
                    <a:pt x="3" y="3"/>
                  </a:lnTo>
                  <a:close/>
                  <a:moveTo>
                    <a:pt x="0" y="0"/>
                  </a:moveTo>
                  <a:lnTo>
                    <a:pt x="0" y="0"/>
                  </a:lnTo>
                  <a:lnTo>
                    <a:pt x="7" y="0"/>
                  </a:lnTo>
                  <a:cubicBezTo>
                    <a:pt x="12" y="0"/>
                    <a:pt x="15" y="1"/>
                    <a:pt x="17" y="3"/>
                  </a:cubicBezTo>
                  <a:cubicBezTo>
                    <a:pt x="20" y="5"/>
                    <a:pt x="21" y="9"/>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9" name="Freeform 459"/>
            <p:cNvSpPr>
              <a:spLocks/>
            </p:cNvSpPr>
            <p:nvPr/>
          </p:nvSpPr>
          <p:spPr bwMode="auto">
            <a:xfrm>
              <a:off x="637" y="902"/>
              <a:ext cx="12"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460"/>
            <p:cNvSpPr>
              <a:spLocks/>
            </p:cNvSpPr>
            <p:nvPr/>
          </p:nvSpPr>
          <p:spPr bwMode="auto">
            <a:xfrm>
              <a:off x="653" y="902"/>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461"/>
            <p:cNvSpPr>
              <a:spLocks/>
            </p:cNvSpPr>
            <p:nvPr/>
          </p:nvSpPr>
          <p:spPr bwMode="auto">
            <a:xfrm>
              <a:off x="669" y="902"/>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462"/>
            <p:cNvSpPr>
              <a:spLocks noEditPoints="1"/>
            </p:cNvSpPr>
            <p:nvPr/>
          </p:nvSpPr>
          <p:spPr bwMode="auto">
            <a:xfrm>
              <a:off x="684" y="907"/>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463"/>
            <p:cNvSpPr>
              <a:spLocks/>
            </p:cNvSpPr>
            <p:nvPr/>
          </p:nvSpPr>
          <p:spPr bwMode="auto">
            <a:xfrm>
              <a:off x="689" y="902"/>
              <a:ext cx="6" cy="22"/>
            </a:xfrm>
            <a:custGeom>
              <a:avLst/>
              <a:gdLst>
                <a:gd name="T0" fmla="*/ 5 w 9"/>
                <a:gd name="T1" fmla="*/ 0 h 32"/>
                <a:gd name="T2" fmla="*/ 5 w 9"/>
                <a:gd name="T3" fmla="*/ 0 h 32"/>
                <a:gd name="T4" fmla="*/ 9 w 9"/>
                <a:gd name="T5" fmla="*/ 0 h 32"/>
                <a:gd name="T6" fmla="*/ 9 w 9"/>
                <a:gd name="T7" fmla="*/ 23 h 32"/>
                <a:gd name="T8" fmla="*/ 7 w 9"/>
                <a:gd name="T9" fmla="*/ 30 h 32"/>
                <a:gd name="T10" fmla="*/ 1 w 9"/>
                <a:gd name="T11" fmla="*/ 32 h 32"/>
                <a:gd name="T12" fmla="*/ 0 w 9"/>
                <a:gd name="T13" fmla="*/ 32 h 32"/>
                <a:gd name="T14" fmla="*/ 0 w 9"/>
                <a:gd name="T15" fmla="*/ 29 h 32"/>
                <a:gd name="T16" fmla="*/ 1 w 9"/>
                <a:gd name="T17" fmla="*/ 29 h 32"/>
                <a:gd name="T18" fmla="*/ 4 w 9"/>
                <a:gd name="T19" fmla="*/ 28 h 32"/>
                <a:gd name="T20" fmla="*/ 5 w 9"/>
                <a:gd name="T21" fmla="*/ 23 h 32"/>
                <a:gd name="T22" fmla="*/ 5 w 9"/>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2">
                  <a:moveTo>
                    <a:pt x="5" y="0"/>
                  </a:moveTo>
                  <a:lnTo>
                    <a:pt x="5" y="0"/>
                  </a:lnTo>
                  <a:lnTo>
                    <a:pt x="9" y="0"/>
                  </a:lnTo>
                  <a:lnTo>
                    <a:pt x="9" y="23"/>
                  </a:lnTo>
                  <a:cubicBezTo>
                    <a:pt x="9" y="26"/>
                    <a:pt x="8" y="29"/>
                    <a:pt x="7" y="30"/>
                  </a:cubicBezTo>
                  <a:cubicBezTo>
                    <a:pt x="6" y="31"/>
                    <a:pt x="4" y="32"/>
                    <a:pt x="1" y="32"/>
                  </a:cubicBezTo>
                  <a:lnTo>
                    <a:pt x="0" y="32"/>
                  </a:lnTo>
                  <a:lnTo>
                    <a:pt x="0" y="29"/>
                  </a:lnTo>
                  <a:lnTo>
                    <a:pt x="1" y="29"/>
                  </a:lnTo>
                  <a:cubicBezTo>
                    <a:pt x="3" y="29"/>
                    <a:pt x="4" y="29"/>
                    <a:pt x="4" y="28"/>
                  </a:cubicBezTo>
                  <a:cubicBezTo>
                    <a:pt x="5" y="27"/>
                    <a:pt x="5" y="26"/>
                    <a:pt x="5" y="23"/>
                  </a:cubicBez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464"/>
            <p:cNvSpPr>
              <a:spLocks/>
            </p:cNvSpPr>
            <p:nvPr/>
          </p:nvSpPr>
          <p:spPr bwMode="auto">
            <a:xfrm>
              <a:off x="698" y="923"/>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5" name="Freeform 465"/>
            <p:cNvSpPr>
              <a:spLocks/>
            </p:cNvSpPr>
            <p:nvPr/>
          </p:nvSpPr>
          <p:spPr bwMode="auto">
            <a:xfrm>
              <a:off x="713" y="901"/>
              <a:ext cx="11"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9 w 16"/>
                <a:gd name="T13" fmla="*/ 10 h 26"/>
                <a:gd name="T14" fmla="*/ 5 w 16"/>
                <a:gd name="T15" fmla="*/ 11 h 26"/>
                <a:gd name="T16" fmla="*/ 3 w 16"/>
                <a:gd name="T17" fmla="*/ 16 h 26"/>
                <a:gd name="T18" fmla="*/ 3 w 16"/>
                <a:gd name="T19" fmla="*/ 26 h 26"/>
                <a:gd name="T20" fmla="*/ 0 w 16"/>
                <a:gd name="T21" fmla="*/ 26 h 26"/>
                <a:gd name="T22" fmla="*/ 0 w 16"/>
                <a:gd name="T23" fmla="*/ 0 h 26"/>
                <a:gd name="T24" fmla="*/ 3 w 16"/>
                <a:gd name="T25" fmla="*/ 0 h 26"/>
                <a:gd name="T26" fmla="*/ 3 w 16"/>
                <a:gd name="T27" fmla="*/ 11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3" y="12"/>
                    <a:pt x="12" y="11"/>
                  </a:cubicBezTo>
                  <a:cubicBezTo>
                    <a:pt x="11" y="10"/>
                    <a:pt x="10" y="10"/>
                    <a:pt x="9" y="10"/>
                  </a:cubicBezTo>
                  <a:cubicBezTo>
                    <a:pt x="7" y="10"/>
                    <a:pt x="6" y="10"/>
                    <a:pt x="5" y="11"/>
                  </a:cubicBezTo>
                  <a:cubicBezTo>
                    <a:pt x="4" y="12"/>
                    <a:pt x="3" y="14"/>
                    <a:pt x="3" y="16"/>
                  </a:cubicBezTo>
                  <a:lnTo>
                    <a:pt x="3" y="26"/>
                  </a:lnTo>
                  <a:lnTo>
                    <a:pt x="0" y="26"/>
                  </a:lnTo>
                  <a:lnTo>
                    <a:pt x="0" y="0"/>
                  </a:lnTo>
                  <a:lnTo>
                    <a:pt x="3" y="0"/>
                  </a:lnTo>
                  <a:lnTo>
                    <a:pt x="3" y="11"/>
                  </a:lnTo>
                  <a:cubicBezTo>
                    <a:pt x="4" y="9"/>
                    <a:pt x="5" y="9"/>
                    <a:pt x="6" y="8"/>
                  </a:cubicBezTo>
                  <a:cubicBezTo>
                    <a:pt x="7" y="7"/>
                    <a:pt x="8" y="7"/>
                    <a:pt x="9" y="7"/>
                  </a:cubicBezTo>
                  <a:cubicBezTo>
                    <a:pt x="12"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466"/>
            <p:cNvSpPr>
              <a:spLocks noEditPoints="1"/>
            </p:cNvSpPr>
            <p:nvPr/>
          </p:nvSpPr>
          <p:spPr bwMode="auto">
            <a:xfrm>
              <a:off x="728" y="901"/>
              <a:ext cx="3" cy="18"/>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7" name="Freeform 467"/>
            <p:cNvSpPr>
              <a:spLocks/>
            </p:cNvSpPr>
            <p:nvPr/>
          </p:nvSpPr>
          <p:spPr bwMode="auto">
            <a:xfrm>
              <a:off x="734" y="906"/>
              <a:ext cx="10" cy="14"/>
            </a:xfrm>
            <a:custGeom>
              <a:avLst/>
              <a:gdLst>
                <a:gd name="T0" fmla="*/ 13 w 14"/>
                <a:gd name="T1" fmla="*/ 1 h 20"/>
                <a:gd name="T2" fmla="*/ 13 w 14"/>
                <a:gd name="T3" fmla="*/ 1 h 20"/>
                <a:gd name="T4" fmla="*/ 13 w 14"/>
                <a:gd name="T5" fmla="*/ 4 h 20"/>
                <a:gd name="T6" fmla="*/ 11 w 14"/>
                <a:gd name="T7" fmla="*/ 3 h 20"/>
                <a:gd name="T8" fmla="*/ 8 w 14"/>
                <a:gd name="T9" fmla="*/ 3 h 20"/>
                <a:gd name="T10" fmla="*/ 4 w 14"/>
                <a:gd name="T11" fmla="*/ 3 h 20"/>
                <a:gd name="T12" fmla="*/ 3 w 14"/>
                <a:gd name="T13" fmla="*/ 6 h 20"/>
                <a:gd name="T14" fmla="*/ 4 w 14"/>
                <a:gd name="T15" fmla="*/ 7 h 20"/>
                <a:gd name="T16" fmla="*/ 7 w 14"/>
                <a:gd name="T17" fmla="*/ 8 h 20"/>
                <a:gd name="T18" fmla="*/ 8 w 14"/>
                <a:gd name="T19" fmla="*/ 9 h 20"/>
                <a:gd name="T20" fmla="*/ 13 w 14"/>
                <a:gd name="T21" fmla="*/ 11 h 20"/>
                <a:gd name="T22" fmla="*/ 14 w 14"/>
                <a:gd name="T23" fmla="*/ 14 h 20"/>
                <a:gd name="T24" fmla="*/ 12 w 14"/>
                <a:gd name="T25" fmla="*/ 18 h 20"/>
                <a:gd name="T26" fmla="*/ 7 w 14"/>
                <a:gd name="T27" fmla="*/ 20 h 20"/>
                <a:gd name="T28" fmla="*/ 4 w 14"/>
                <a:gd name="T29" fmla="*/ 19 h 20"/>
                <a:gd name="T30" fmla="*/ 0 w 14"/>
                <a:gd name="T31" fmla="*/ 19 h 20"/>
                <a:gd name="T32" fmla="*/ 0 w 14"/>
                <a:gd name="T33" fmla="*/ 15 h 20"/>
                <a:gd name="T34" fmla="*/ 4 w 14"/>
                <a:gd name="T35" fmla="*/ 17 h 20"/>
                <a:gd name="T36" fmla="*/ 7 w 14"/>
                <a:gd name="T37" fmla="*/ 17 h 20"/>
                <a:gd name="T38" fmla="*/ 10 w 14"/>
                <a:gd name="T39" fmla="*/ 16 h 20"/>
                <a:gd name="T40" fmla="*/ 11 w 14"/>
                <a:gd name="T41" fmla="*/ 14 h 20"/>
                <a:gd name="T42" fmla="*/ 10 w 14"/>
                <a:gd name="T43" fmla="*/ 12 h 20"/>
                <a:gd name="T44" fmla="*/ 7 w 14"/>
                <a:gd name="T45" fmla="*/ 11 h 20"/>
                <a:gd name="T46" fmla="*/ 6 w 14"/>
                <a:gd name="T47" fmla="*/ 11 h 20"/>
                <a:gd name="T48" fmla="*/ 2 w 14"/>
                <a:gd name="T49" fmla="*/ 9 h 20"/>
                <a:gd name="T50" fmla="*/ 0 w 14"/>
                <a:gd name="T51" fmla="*/ 6 h 20"/>
                <a:gd name="T52" fmla="*/ 2 w 14"/>
                <a:gd name="T53" fmla="*/ 2 h 20"/>
                <a:gd name="T54" fmla="*/ 7 w 14"/>
                <a:gd name="T55" fmla="*/ 0 h 20"/>
                <a:gd name="T56" fmla="*/ 11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3" y="4"/>
                    <a:pt x="12" y="3"/>
                    <a:pt x="11" y="3"/>
                  </a:cubicBezTo>
                  <a:cubicBezTo>
                    <a:pt x="10" y="3"/>
                    <a:pt x="9" y="3"/>
                    <a:pt x="8" y="3"/>
                  </a:cubicBezTo>
                  <a:cubicBezTo>
                    <a:pt x="6" y="3"/>
                    <a:pt x="5" y="3"/>
                    <a:pt x="4" y="3"/>
                  </a:cubicBezTo>
                  <a:cubicBezTo>
                    <a:pt x="4" y="4"/>
                    <a:pt x="3" y="5"/>
                    <a:pt x="3" y="6"/>
                  </a:cubicBezTo>
                  <a:cubicBezTo>
                    <a:pt x="3" y="6"/>
                    <a:pt x="4" y="7"/>
                    <a:pt x="4" y="7"/>
                  </a:cubicBezTo>
                  <a:cubicBezTo>
                    <a:pt x="5" y="8"/>
                    <a:pt x="6" y="8"/>
                    <a:pt x="7" y="8"/>
                  </a:cubicBezTo>
                  <a:lnTo>
                    <a:pt x="8" y="9"/>
                  </a:lnTo>
                  <a:cubicBezTo>
                    <a:pt x="11" y="9"/>
                    <a:pt x="12" y="10"/>
                    <a:pt x="13" y="11"/>
                  </a:cubicBezTo>
                  <a:cubicBezTo>
                    <a:pt x="14" y="11"/>
                    <a:pt x="14" y="13"/>
                    <a:pt x="14" y="14"/>
                  </a:cubicBezTo>
                  <a:cubicBezTo>
                    <a:pt x="14" y="16"/>
                    <a:pt x="14" y="17"/>
                    <a:pt x="12" y="18"/>
                  </a:cubicBezTo>
                  <a:cubicBezTo>
                    <a:pt x="11" y="19"/>
                    <a:pt x="9" y="20"/>
                    <a:pt x="7" y="20"/>
                  </a:cubicBezTo>
                  <a:cubicBezTo>
                    <a:pt x="6" y="20"/>
                    <a:pt x="5" y="20"/>
                    <a:pt x="4" y="19"/>
                  </a:cubicBezTo>
                  <a:cubicBezTo>
                    <a:pt x="3" y="19"/>
                    <a:pt x="1" y="19"/>
                    <a:pt x="0" y="19"/>
                  </a:cubicBezTo>
                  <a:lnTo>
                    <a:pt x="0" y="15"/>
                  </a:lnTo>
                  <a:cubicBezTo>
                    <a:pt x="1" y="16"/>
                    <a:pt x="2" y="16"/>
                    <a:pt x="4" y="17"/>
                  </a:cubicBezTo>
                  <a:cubicBezTo>
                    <a:pt x="5" y="17"/>
                    <a:pt x="6" y="17"/>
                    <a:pt x="7" y="17"/>
                  </a:cubicBezTo>
                  <a:cubicBezTo>
                    <a:pt x="8" y="17"/>
                    <a:pt x="9" y="17"/>
                    <a:pt x="10" y="16"/>
                  </a:cubicBezTo>
                  <a:cubicBezTo>
                    <a:pt x="11" y="16"/>
                    <a:pt x="11" y="15"/>
                    <a:pt x="11" y="14"/>
                  </a:cubicBezTo>
                  <a:cubicBezTo>
                    <a:pt x="11" y="14"/>
                    <a:pt x="11" y="13"/>
                    <a:pt x="10" y="12"/>
                  </a:cubicBezTo>
                  <a:cubicBezTo>
                    <a:pt x="10" y="12"/>
                    <a:pt x="9" y="12"/>
                    <a:pt x="7" y="11"/>
                  </a:cubicBezTo>
                  <a:lnTo>
                    <a:pt x="6" y="11"/>
                  </a:lnTo>
                  <a:cubicBezTo>
                    <a:pt x="4" y="10"/>
                    <a:pt x="2" y="10"/>
                    <a:pt x="2" y="9"/>
                  </a:cubicBezTo>
                  <a:cubicBezTo>
                    <a:pt x="1" y="8"/>
                    <a:pt x="0" y="7"/>
                    <a:pt x="0" y="6"/>
                  </a:cubicBezTo>
                  <a:cubicBezTo>
                    <a:pt x="0" y="4"/>
                    <a:pt x="1" y="3"/>
                    <a:pt x="2" y="2"/>
                  </a:cubicBezTo>
                  <a:cubicBezTo>
                    <a:pt x="3" y="1"/>
                    <a:pt x="5" y="0"/>
                    <a:pt x="7" y="0"/>
                  </a:cubicBezTo>
                  <a:cubicBezTo>
                    <a:pt x="9" y="0"/>
                    <a:pt x="10" y="0"/>
                    <a:pt x="11" y="0"/>
                  </a:cubicBezTo>
                  <a:cubicBezTo>
                    <a:pt x="12" y="1"/>
                    <a:pt x="13"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Freeform 468"/>
            <p:cNvSpPr>
              <a:spLocks/>
            </p:cNvSpPr>
            <p:nvPr/>
          </p:nvSpPr>
          <p:spPr bwMode="auto">
            <a:xfrm>
              <a:off x="745" y="902"/>
              <a:ext cx="8"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469"/>
            <p:cNvSpPr>
              <a:spLocks noEditPoints="1"/>
            </p:cNvSpPr>
            <p:nvPr/>
          </p:nvSpPr>
          <p:spPr bwMode="auto">
            <a:xfrm>
              <a:off x="756" y="906"/>
              <a:ext cx="12" cy="14"/>
            </a:xfrm>
            <a:custGeom>
              <a:avLst/>
              <a:gdLst>
                <a:gd name="T0" fmla="*/ 9 w 17"/>
                <a:gd name="T1" fmla="*/ 3 h 20"/>
                <a:gd name="T2" fmla="*/ 9 w 17"/>
                <a:gd name="T3" fmla="*/ 3 h 20"/>
                <a:gd name="T4" fmla="*/ 5 w 17"/>
                <a:gd name="T5" fmla="*/ 5 h 20"/>
                <a:gd name="T6" fmla="*/ 4 w 17"/>
                <a:gd name="T7" fmla="*/ 10 h 20"/>
                <a:gd name="T8" fmla="*/ 5 w 17"/>
                <a:gd name="T9" fmla="*/ 15 h 20"/>
                <a:gd name="T10" fmla="*/ 9 w 17"/>
                <a:gd name="T11" fmla="*/ 17 h 20"/>
                <a:gd name="T12" fmla="*/ 13 w 17"/>
                <a:gd name="T13" fmla="*/ 15 h 20"/>
                <a:gd name="T14" fmla="*/ 14 w 17"/>
                <a:gd name="T15" fmla="*/ 10 h 20"/>
                <a:gd name="T16" fmla="*/ 13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3 w 17"/>
                <a:gd name="T35" fmla="*/ 17 h 20"/>
                <a:gd name="T36" fmla="*/ 0 w 17"/>
                <a:gd name="T37" fmla="*/ 10 h 20"/>
                <a:gd name="T38" fmla="*/ 3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4" y="8"/>
                    <a:pt x="4" y="10"/>
                  </a:cubicBezTo>
                  <a:cubicBezTo>
                    <a:pt x="4" y="12"/>
                    <a:pt x="4" y="14"/>
                    <a:pt x="5" y="15"/>
                  </a:cubicBezTo>
                  <a:cubicBezTo>
                    <a:pt x="6" y="16"/>
                    <a:pt x="7" y="17"/>
                    <a:pt x="9" y="17"/>
                  </a:cubicBezTo>
                  <a:cubicBezTo>
                    <a:pt x="11" y="17"/>
                    <a:pt x="12" y="16"/>
                    <a:pt x="13" y="15"/>
                  </a:cubicBezTo>
                  <a:cubicBezTo>
                    <a:pt x="14" y="14"/>
                    <a:pt x="14" y="12"/>
                    <a:pt x="14" y="10"/>
                  </a:cubicBezTo>
                  <a:cubicBezTo>
                    <a:pt x="14" y="8"/>
                    <a:pt x="14" y="6"/>
                    <a:pt x="13" y="5"/>
                  </a:cubicBezTo>
                  <a:cubicBezTo>
                    <a:pt x="12" y="3"/>
                    <a:pt x="11" y="3"/>
                    <a:pt x="9" y="3"/>
                  </a:cubicBezTo>
                  <a:lnTo>
                    <a:pt x="9" y="3"/>
                  </a:lnTo>
                  <a:close/>
                  <a:moveTo>
                    <a:pt x="9" y="0"/>
                  </a:moveTo>
                  <a:lnTo>
                    <a:pt x="9" y="0"/>
                  </a:lnTo>
                  <a:cubicBezTo>
                    <a:pt x="12" y="0"/>
                    <a:pt x="14" y="1"/>
                    <a:pt x="15" y="3"/>
                  </a:cubicBezTo>
                  <a:cubicBezTo>
                    <a:pt x="17" y="5"/>
                    <a:pt x="17" y="7"/>
                    <a:pt x="17" y="10"/>
                  </a:cubicBezTo>
                  <a:cubicBezTo>
                    <a:pt x="17" y="13"/>
                    <a:pt x="17" y="15"/>
                    <a:pt x="15" y="17"/>
                  </a:cubicBezTo>
                  <a:cubicBezTo>
                    <a:pt x="14" y="19"/>
                    <a:pt x="12" y="20"/>
                    <a:pt x="9" y="20"/>
                  </a:cubicBezTo>
                  <a:cubicBezTo>
                    <a:pt x="6" y="20"/>
                    <a:pt x="4" y="19"/>
                    <a:pt x="3" y="17"/>
                  </a:cubicBezTo>
                  <a:cubicBezTo>
                    <a:pt x="1" y="15"/>
                    <a:pt x="0" y="13"/>
                    <a:pt x="0" y="10"/>
                  </a:cubicBezTo>
                  <a:cubicBezTo>
                    <a:pt x="0" y="7"/>
                    <a:pt x="1" y="5"/>
                    <a:pt x="3"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470"/>
            <p:cNvSpPr>
              <a:spLocks/>
            </p:cNvSpPr>
            <p:nvPr/>
          </p:nvSpPr>
          <p:spPr bwMode="auto">
            <a:xfrm>
              <a:off x="771" y="906"/>
              <a:ext cx="8" cy="13"/>
            </a:xfrm>
            <a:custGeom>
              <a:avLst/>
              <a:gdLst>
                <a:gd name="T0" fmla="*/ 11 w 11"/>
                <a:gd name="T1" fmla="*/ 3 h 19"/>
                <a:gd name="T2" fmla="*/ 11 w 11"/>
                <a:gd name="T3" fmla="*/ 3 h 19"/>
                <a:gd name="T4" fmla="*/ 9 w 11"/>
                <a:gd name="T5" fmla="*/ 3 h 19"/>
                <a:gd name="T6" fmla="*/ 8 w 11"/>
                <a:gd name="T7" fmla="*/ 3 h 19"/>
                <a:gd name="T8" fmla="*/ 4 w 11"/>
                <a:gd name="T9" fmla="*/ 5 h 19"/>
                <a:gd name="T10" fmla="*/ 3 w 11"/>
                <a:gd name="T11" fmla="*/ 9 h 19"/>
                <a:gd name="T12" fmla="*/ 3 w 11"/>
                <a:gd name="T13" fmla="*/ 19 h 19"/>
                <a:gd name="T14" fmla="*/ 0 w 11"/>
                <a:gd name="T15" fmla="*/ 19 h 19"/>
                <a:gd name="T16" fmla="*/ 0 w 11"/>
                <a:gd name="T17" fmla="*/ 1 h 19"/>
                <a:gd name="T18" fmla="*/ 3 w 11"/>
                <a:gd name="T19" fmla="*/ 1 h 19"/>
                <a:gd name="T20" fmla="*/ 3 w 11"/>
                <a:gd name="T21" fmla="*/ 4 h 19"/>
                <a:gd name="T22" fmla="*/ 5 w 11"/>
                <a:gd name="T23" fmla="*/ 1 h 19"/>
                <a:gd name="T24" fmla="*/ 9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0" y="3"/>
                    <a:pt x="10" y="3"/>
                    <a:pt x="9" y="3"/>
                  </a:cubicBezTo>
                  <a:cubicBezTo>
                    <a:pt x="9" y="3"/>
                    <a:pt x="9" y="3"/>
                    <a:pt x="8" y="3"/>
                  </a:cubicBezTo>
                  <a:cubicBezTo>
                    <a:pt x="6" y="3"/>
                    <a:pt x="5" y="3"/>
                    <a:pt x="4" y="5"/>
                  </a:cubicBezTo>
                  <a:cubicBezTo>
                    <a:pt x="3" y="6"/>
                    <a:pt x="3" y="7"/>
                    <a:pt x="3" y="9"/>
                  </a:cubicBezTo>
                  <a:lnTo>
                    <a:pt x="3" y="19"/>
                  </a:lnTo>
                  <a:lnTo>
                    <a:pt x="0" y="19"/>
                  </a:lnTo>
                  <a:lnTo>
                    <a:pt x="0" y="1"/>
                  </a:lnTo>
                  <a:lnTo>
                    <a:pt x="3" y="1"/>
                  </a:lnTo>
                  <a:lnTo>
                    <a:pt x="3" y="4"/>
                  </a:lnTo>
                  <a:cubicBezTo>
                    <a:pt x="3" y="2"/>
                    <a:pt x="4" y="2"/>
                    <a:pt x="5" y="1"/>
                  </a:cubicBezTo>
                  <a:cubicBezTo>
                    <a:pt x="6" y="0"/>
                    <a:pt x="8" y="0"/>
                    <a:pt x="9" y="0"/>
                  </a:cubicBezTo>
                  <a:cubicBezTo>
                    <a:pt x="9" y="0"/>
                    <a:pt x="9" y="0"/>
                    <a:pt x="10" y="0"/>
                  </a:cubicBezTo>
                  <a:cubicBezTo>
                    <a:pt x="10" y="0"/>
                    <a:pt x="10"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Freeform 471"/>
            <p:cNvSpPr>
              <a:spLocks/>
            </p:cNvSpPr>
            <p:nvPr/>
          </p:nvSpPr>
          <p:spPr bwMode="auto">
            <a:xfrm>
              <a:off x="780" y="907"/>
              <a:ext cx="12" cy="17"/>
            </a:xfrm>
            <a:custGeom>
              <a:avLst/>
              <a:gdLst>
                <a:gd name="T0" fmla="*/ 10 w 18"/>
                <a:gd name="T1" fmla="*/ 20 h 25"/>
                <a:gd name="T2" fmla="*/ 10 w 18"/>
                <a:gd name="T3" fmla="*/ 20 h 25"/>
                <a:gd name="T4" fmla="*/ 8 w 18"/>
                <a:gd name="T5" fmla="*/ 24 h 25"/>
                <a:gd name="T6" fmla="*/ 4 w 18"/>
                <a:gd name="T7" fmla="*/ 25 h 25"/>
                <a:gd name="T8" fmla="*/ 2 w 18"/>
                <a:gd name="T9" fmla="*/ 25 h 25"/>
                <a:gd name="T10" fmla="*/ 2 w 18"/>
                <a:gd name="T11" fmla="*/ 23 h 25"/>
                <a:gd name="T12" fmla="*/ 4 w 18"/>
                <a:gd name="T13" fmla="*/ 23 h 25"/>
                <a:gd name="T14" fmla="*/ 6 w 18"/>
                <a:gd name="T15" fmla="*/ 22 h 25"/>
                <a:gd name="T16" fmla="*/ 7 w 18"/>
                <a:gd name="T17" fmla="*/ 19 h 25"/>
                <a:gd name="T18" fmla="*/ 8 w 18"/>
                <a:gd name="T19" fmla="*/ 18 h 25"/>
                <a:gd name="T20" fmla="*/ 0 w 18"/>
                <a:gd name="T21" fmla="*/ 0 h 25"/>
                <a:gd name="T22" fmla="*/ 4 w 18"/>
                <a:gd name="T23" fmla="*/ 0 h 25"/>
                <a:gd name="T24" fmla="*/ 9 w 18"/>
                <a:gd name="T25" fmla="*/ 14 h 25"/>
                <a:gd name="T26" fmla="*/ 15 w 18"/>
                <a:gd name="T27" fmla="*/ 0 h 25"/>
                <a:gd name="T28" fmla="*/ 18 w 18"/>
                <a:gd name="T29" fmla="*/ 0 h 25"/>
                <a:gd name="T30" fmla="*/ 10 w 18"/>
                <a:gd name="T31"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5">
                  <a:moveTo>
                    <a:pt x="10" y="20"/>
                  </a:moveTo>
                  <a:lnTo>
                    <a:pt x="10" y="20"/>
                  </a:lnTo>
                  <a:cubicBezTo>
                    <a:pt x="9" y="22"/>
                    <a:pt x="8" y="24"/>
                    <a:pt x="8" y="24"/>
                  </a:cubicBezTo>
                  <a:cubicBezTo>
                    <a:pt x="7" y="25"/>
                    <a:pt x="6" y="25"/>
                    <a:pt x="4" y="25"/>
                  </a:cubicBezTo>
                  <a:lnTo>
                    <a:pt x="2" y="25"/>
                  </a:lnTo>
                  <a:lnTo>
                    <a:pt x="2" y="23"/>
                  </a:lnTo>
                  <a:lnTo>
                    <a:pt x="4" y="23"/>
                  </a:lnTo>
                  <a:cubicBezTo>
                    <a:pt x="5" y="23"/>
                    <a:pt x="5" y="23"/>
                    <a:pt x="6" y="22"/>
                  </a:cubicBezTo>
                  <a:cubicBezTo>
                    <a:pt x="6" y="22"/>
                    <a:pt x="7" y="21"/>
                    <a:pt x="7" y="19"/>
                  </a:cubicBezTo>
                  <a:lnTo>
                    <a:pt x="8" y="18"/>
                  </a:lnTo>
                  <a:lnTo>
                    <a:pt x="0" y="0"/>
                  </a:lnTo>
                  <a:lnTo>
                    <a:pt x="4" y="0"/>
                  </a:lnTo>
                  <a:lnTo>
                    <a:pt x="9" y="14"/>
                  </a:lnTo>
                  <a:lnTo>
                    <a:pt x="15" y="0"/>
                  </a:lnTo>
                  <a:lnTo>
                    <a:pt x="18" y="0"/>
                  </a:lnTo>
                  <a:lnTo>
                    <a:pt x="10" y="2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Freeform 472"/>
            <p:cNvSpPr>
              <a:spLocks/>
            </p:cNvSpPr>
            <p:nvPr/>
          </p:nvSpPr>
          <p:spPr bwMode="auto">
            <a:xfrm>
              <a:off x="667" y="760"/>
              <a:ext cx="127" cy="62"/>
            </a:xfrm>
            <a:custGeom>
              <a:avLst/>
              <a:gdLst>
                <a:gd name="T0" fmla="*/ 0 w 181"/>
                <a:gd name="T1" fmla="*/ 0 h 89"/>
                <a:gd name="T2" fmla="*/ 0 w 181"/>
                <a:gd name="T3" fmla="*/ 0 h 89"/>
                <a:gd name="T4" fmla="*/ 181 w 181"/>
                <a:gd name="T5" fmla="*/ 0 h 89"/>
                <a:gd name="T6" fmla="*/ 181 w 181"/>
                <a:gd name="T7" fmla="*/ 89 h 89"/>
                <a:gd name="T8" fmla="*/ 0 w 181"/>
                <a:gd name="T9" fmla="*/ 89 h 89"/>
                <a:gd name="T10" fmla="*/ 0 w 181"/>
                <a:gd name="T11" fmla="*/ 0 h 89"/>
              </a:gdLst>
              <a:ahLst/>
              <a:cxnLst>
                <a:cxn ang="0">
                  <a:pos x="T0" y="T1"/>
                </a:cxn>
                <a:cxn ang="0">
                  <a:pos x="T2" y="T3"/>
                </a:cxn>
                <a:cxn ang="0">
                  <a:pos x="T4" y="T5"/>
                </a:cxn>
                <a:cxn ang="0">
                  <a:pos x="T6" y="T7"/>
                </a:cxn>
                <a:cxn ang="0">
                  <a:pos x="T8" y="T9"/>
                </a:cxn>
                <a:cxn ang="0">
                  <a:pos x="T10" y="T11"/>
                </a:cxn>
              </a:cxnLst>
              <a:rect l="0" t="0" r="r" b="b"/>
              <a:pathLst>
                <a:path w="181" h="89">
                  <a:moveTo>
                    <a:pt x="0" y="0"/>
                  </a:moveTo>
                  <a:lnTo>
                    <a:pt x="0" y="0"/>
                  </a:lnTo>
                  <a:lnTo>
                    <a:pt x="181" y="0"/>
                  </a:lnTo>
                  <a:lnTo>
                    <a:pt x="181"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Freeform 473"/>
            <p:cNvSpPr>
              <a:spLocks/>
            </p:cNvSpPr>
            <p:nvPr/>
          </p:nvSpPr>
          <p:spPr bwMode="auto">
            <a:xfrm>
              <a:off x="667" y="760"/>
              <a:ext cx="127" cy="62"/>
            </a:xfrm>
            <a:custGeom>
              <a:avLst/>
              <a:gdLst>
                <a:gd name="T0" fmla="*/ 0 w 181"/>
                <a:gd name="T1" fmla="*/ 0 h 89"/>
                <a:gd name="T2" fmla="*/ 0 w 181"/>
                <a:gd name="T3" fmla="*/ 0 h 89"/>
                <a:gd name="T4" fmla="*/ 181 w 181"/>
                <a:gd name="T5" fmla="*/ 0 h 89"/>
                <a:gd name="T6" fmla="*/ 181 w 181"/>
                <a:gd name="T7" fmla="*/ 89 h 89"/>
                <a:gd name="T8" fmla="*/ 0 w 181"/>
                <a:gd name="T9" fmla="*/ 89 h 89"/>
                <a:gd name="T10" fmla="*/ 0 w 181"/>
                <a:gd name="T11" fmla="*/ 0 h 89"/>
              </a:gdLst>
              <a:ahLst/>
              <a:cxnLst>
                <a:cxn ang="0">
                  <a:pos x="T0" y="T1"/>
                </a:cxn>
                <a:cxn ang="0">
                  <a:pos x="T2" y="T3"/>
                </a:cxn>
                <a:cxn ang="0">
                  <a:pos x="T4" y="T5"/>
                </a:cxn>
                <a:cxn ang="0">
                  <a:pos x="T6" y="T7"/>
                </a:cxn>
                <a:cxn ang="0">
                  <a:pos x="T8" y="T9"/>
                </a:cxn>
                <a:cxn ang="0">
                  <a:pos x="T10" y="T11"/>
                </a:cxn>
              </a:cxnLst>
              <a:rect l="0" t="0" r="r" b="b"/>
              <a:pathLst>
                <a:path w="181" h="89">
                  <a:moveTo>
                    <a:pt x="0" y="0"/>
                  </a:moveTo>
                  <a:lnTo>
                    <a:pt x="0" y="0"/>
                  </a:lnTo>
                  <a:lnTo>
                    <a:pt x="181" y="0"/>
                  </a:lnTo>
                  <a:lnTo>
                    <a:pt x="181"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4" name="Freeform 474"/>
            <p:cNvSpPr>
              <a:spLocks/>
            </p:cNvSpPr>
            <p:nvPr/>
          </p:nvSpPr>
          <p:spPr bwMode="auto">
            <a:xfrm>
              <a:off x="681" y="778"/>
              <a:ext cx="14"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5" name="Freeform 475"/>
            <p:cNvSpPr>
              <a:spLocks noEditPoints="1"/>
            </p:cNvSpPr>
            <p:nvPr/>
          </p:nvSpPr>
          <p:spPr bwMode="auto">
            <a:xfrm>
              <a:off x="695" y="778"/>
              <a:ext cx="17" cy="18"/>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6" name="Freeform 476"/>
            <p:cNvSpPr>
              <a:spLocks noEditPoints="1"/>
            </p:cNvSpPr>
            <p:nvPr/>
          </p:nvSpPr>
          <p:spPr bwMode="auto">
            <a:xfrm>
              <a:off x="714" y="778"/>
              <a:ext cx="14"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5" y="25"/>
                  </a:lnTo>
                  <a:lnTo>
                    <a:pt x="12" y="19"/>
                  </a:lnTo>
                  <a:cubicBezTo>
                    <a:pt x="11"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3"/>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7" name="Freeform 477"/>
            <p:cNvSpPr>
              <a:spLocks/>
            </p:cNvSpPr>
            <p:nvPr/>
          </p:nvSpPr>
          <p:spPr bwMode="auto">
            <a:xfrm>
              <a:off x="730" y="778"/>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4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5"/>
                    <a:pt x="17" y="25"/>
                  </a:cubicBezTo>
                  <a:cubicBezTo>
                    <a:pt x="16" y="25"/>
                    <a:pt x="14" y="26"/>
                    <a:pt x="12" y="26"/>
                  </a:cubicBezTo>
                  <a:cubicBezTo>
                    <a:pt x="9" y="26"/>
                    <a:pt x="6" y="25"/>
                    <a:pt x="3" y="22"/>
                  </a:cubicBezTo>
                  <a:cubicBezTo>
                    <a:pt x="1" y="20"/>
                    <a:pt x="0" y="17"/>
                    <a:pt x="0" y="13"/>
                  </a:cubicBezTo>
                  <a:cubicBezTo>
                    <a:pt x="0" y="9"/>
                    <a:pt x="1" y="6"/>
                    <a:pt x="3" y="3"/>
                  </a:cubicBezTo>
                  <a:cubicBezTo>
                    <a:pt x="6" y="1"/>
                    <a:pt x="9" y="0"/>
                    <a:pt x="12" y="0"/>
                  </a:cubicBezTo>
                  <a:cubicBezTo>
                    <a:pt x="14" y="0"/>
                    <a:pt x="16" y="0"/>
                    <a:pt x="17" y="1"/>
                  </a:cubicBezTo>
                  <a:cubicBezTo>
                    <a:pt x="19" y="1"/>
                    <a:pt x="20" y="2"/>
                    <a:pt x="21" y="2"/>
                  </a:cubicBezTo>
                  <a:lnTo>
                    <a:pt x="21" y="6"/>
                  </a:lnTo>
                  <a:cubicBezTo>
                    <a:pt x="20" y="5"/>
                    <a:pt x="19" y="4"/>
                    <a:pt x="17" y="4"/>
                  </a:cubicBezTo>
                  <a:cubicBezTo>
                    <a:pt x="16" y="3"/>
                    <a:pt x="14" y="3"/>
                    <a:pt x="13" y="3"/>
                  </a:cubicBezTo>
                  <a:cubicBezTo>
                    <a:pt x="10" y="3"/>
                    <a:pt x="7" y="4"/>
                    <a:pt x="6" y="5"/>
                  </a:cubicBezTo>
                  <a:cubicBezTo>
                    <a:pt x="4" y="7"/>
                    <a:pt x="4" y="10"/>
                    <a:pt x="4" y="13"/>
                  </a:cubicBezTo>
                  <a:cubicBezTo>
                    <a:pt x="4" y="16"/>
                    <a:pt x="4" y="19"/>
                    <a:pt x="6" y="20"/>
                  </a:cubicBezTo>
                  <a:cubicBezTo>
                    <a:pt x="7" y="22"/>
                    <a:pt x="10" y="23"/>
                    <a:pt x="13" y="23"/>
                  </a:cubicBezTo>
                  <a:cubicBezTo>
                    <a:pt x="14" y="23"/>
                    <a:pt x="15" y="23"/>
                    <a:pt x="16" y="23"/>
                  </a:cubicBezTo>
                  <a:cubicBezTo>
                    <a:pt x="17" y="22"/>
                    <a:pt x="18"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8" name="Freeform 478"/>
            <p:cNvSpPr>
              <a:spLocks/>
            </p:cNvSpPr>
            <p:nvPr/>
          </p:nvSpPr>
          <p:spPr bwMode="auto">
            <a:xfrm>
              <a:off x="750" y="778"/>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9" name="Freeform 479"/>
            <p:cNvSpPr>
              <a:spLocks/>
            </p:cNvSpPr>
            <p:nvPr/>
          </p:nvSpPr>
          <p:spPr bwMode="auto">
            <a:xfrm>
              <a:off x="763"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0" name="Freeform 480"/>
            <p:cNvSpPr>
              <a:spLocks/>
            </p:cNvSpPr>
            <p:nvPr/>
          </p:nvSpPr>
          <p:spPr bwMode="auto">
            <a:xfrm>
              <a:off x="713" y="822"/>
              <a:ext cx="11" cy="44"/>
            </a:xfrm>
            <a:custGeom>
              <a:avLst/>
              <a:gdLst>
                <a:gd name="T0" fmla="*/ 15 w 15"/>
                <a:gd name="T1" fmla="*/ 0 h 62"/>
                <a:gd name="T2" fmla="*/ 15 w 15"/>
                <a:gd name="T3" fmla="*/ 0 h 62"/>
                <a:gd name="T4" fmla="*/ 0 w 15"/>
                <a:gd name="T5" fmla="*/ 62 h 62"/>
              </a:gdLst>
              <a:ahLst/>
              <a:cxnLst>
                <a:cxn ang="0">
                  <a:pos x="T0" y="T1"/>
                </a:cxn>
                <a:cxn ang="0">
                  <a:pos x="T2" y="T3"/>
                </a:cxn>
                <a:cxn ang="0">
                  <a:pos x="T4" y="T5"/>
                </a:cxn>
              </a:cxnLst>
              <a:rect l="0" t="0" r="r" b="b"/>
              <a:pathLst>
                <a:path w="15" h="62">
                  <a:moveTo>
                    <a:pt x="15" y="0"/>
                  </a:moveTo>
                  <a:lnTo>
                    <a:pt x="15" y="0"/>
                  </a:lnTo>
                  <a:cubicBezTo>
                    <a:pt x="10" y="19"/>
                    <a:pt x="5"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1" name="Freeform 481"/>
            <p:cNvSpPr>
              <a:spLocks noEditPoints="1"/>
            </p:cNvSpPr>
            <p:nvPr/>
          </p:nvSpPr>
          <p:spPr bwMode="auto">
            <a:xfrm>
              <a:off x="707" y="865"/>
              <a:ext cx="12" cy="18"/>
            </a:xfrm>
            <a:custGeom>
              <a:avLst/>
              <a:gdLst>
                <a:gd name="T0" fmla="*/ 16 w 16"/>
                <a:gd name="T1" fmla="*/ 4 h 25"/>
                <a:gd name="T2" fmla="*/ 16 w 16"/>
                <a:gd name="T3" fmla="*/ 4 h 25"/>
                <a:gd name="T4" fmla="*/ 2 w 16"/>
                <a:gd name="T5" fmla="*/ 25 h 25"/>
                <a:gd name="T6" fmla="*/ 0 w 16"/>
                <a:gd name="T7" fmla="*/ 0 h 25"/>
                <a:gd name="T8" fmla="*/ 16 w 16"/>
                <a:gd name="T9" fmla="*/ 4 h 25"/>
                <a:gd name="T10" fmla="*/ 16 w 16"/>
                <a:gd name="T11" fmla="*/ 4 h 25"/>
                <a:gd name="T12" fmla="*/ 16 w 16"/>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4"/>
                  </a:moveTo>
                  <a:lnTo>
                    <a:pt x="16" y="4"/>
                  </a:lnTo>
                  <a:lnTo>
                    <a:pt x="2" y="25"/>
                  </a:lnTo>
                  <a:lnTo>
                    <a:pt x="0" y="0"/>
                  </a:lnTo>
                  <a:lnTo>
                    <a:pt x="16" y="4"/>
                  </a:lnTo>
                  <a:close/>
                  <a:moveTo>
                    <a:pt x="16" y="4"/>
                  </a:moveTo>
                  <a:lnTo>
                    <a:pt x="16" y="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2" name="Freeform 482"/>
            <p:cNvSpPr>
              <a:spLocks noEditPoints="1"/>
            </p:cNvSpPr>
            <p:nvPr/>
          </p:nvSpPr>
          <p:spPr bwMode="auto">
            <a:xfrm>
              <a:off x="707" y="865"/>
              <a:ext cx="12" cy="18"/>
            </a:xfrm>
            <a:custGeom>
              <a:avLst/>
              <a:gdLst>
                <a:gd name="T0" fmla="*/ 16 w 16"/>
                <a:gd name="T1" fmla="*/ 4 h 25"/>
                <a:gd name="T2" fmla="*/ 16 w 16"/>
                <a:gd name="T3" fmla="*/ 4 h 25"/>
                <a:gd name="T4" fmla="*/ 2 w 16"/>
                <a:gd name="T5" fmla="*/ 25 h 25"/>
                <a:gd name="T6" fmla="*/ 0 w 16"/>
                <a:gd name="T7" fmla="*/ 0 h 25"/>
                <a:gd name="T8" fmla="*/ 16 w 16"/>
                <a:gd name="T9" fmla="*/ 4 h 25"/>
                <a:gd name="T10" fmla="*/ 16 w 16"/>
                <a:gd name="T11" fmla="*/ 4 h 25"/>
                <a:gd name="T12" fmla="*/ 16 w 16"/>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4"/>
                  </a:moveTo>
                  <a:lnTo>
                    <a:pt x="16" y="4"/>
                  </a:lnTo>
                  <a:lnTo>
                    <a:pt x="2" y="25"/>
                  </a:lnTo>
                  <a:lnTo>
                    <a:pt x="0" y="0"/>
                  </a:lnTo>
                  <a:lnTo>
                    <a:pt x="16" y="4"/>
                  </a:lnTo>
                  <a:close/>
                  <a:moveTo>
                    <a:pt x="16" y="4"/>
                  </a:moveTo>
                  <a:lnTo>
                    <a:pt x="16" y="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3" name="Freeform 483"/>
            <p:cNvSpPr>
              <a:spLocks/>
            </p:cNvSpPr>
            <p:nvPr/>
          </p:nvSpPr>
          <p:spPr bwMode="auto">
            <a:xfrm>
              <a:off x="638" y="1007"/>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4" name="Freeform 484"/>
            <p:cNvSpPr>
              <a:spLocks/>
            </p:cNvSpPr>
            <p:nvPr/>
          </p:nvSpPr>
          <p:spPr bwMode="auto">
            <a:xfrm>
              <a:off x="638" y="1007"/>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5" name="Freeform 485"/>
            <p:cNvSpPr>
              <a:spLocks/>
            </p:cNvSpPr>
            <p:nvPr/>
          </p:nvSpPr>
          <p:spPr bwMode="auto">
            <a:xfrm>
              <a:off x="654" y="1025"/>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 name="Freeform 486"/>
            <p:cNvSpPr>
              <a:spLocks noEditPoints="1"/>
            </p:cNvSpPr>
            <p:nvPr/>
          </p:nvSpPr>
          <p:spPr bwMode="auto">
            <a:xfrm>
              <a:off x="662" y="1025"/>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6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6"/>
                  </a:cubicBezTo>
                  <a:cubicBezTo>
                    <a:pt x="14" y="4"/>
                    <a:pt x="11" y="3"/>
                    <a:pt x="8" y="3"/>
                  </a:cubicBezTo>
                  <a:lnTo>
                    <a:pt x="4" y="3"/>
                  </a:lnTo>
                  <a:close/>
                  <a:moveTo>
                    <a:pt x="0" y="0"/>
                  </a:moveTo>
                  <a:lnTo>
                    <a:pt x="0" y="0"/>
                  </a:lnTo>
                  <a:lnTo>
                    <a:pt x="7" y="0"/>
                  </a:lnTo>
                  <a:cubicBezTo>
                    <a:pt x="12" y="0"/>
                    <a:pt x="15" y="1"/>
                    <a:pt x="18" y="3"/>
                  </a:cubicBezTo>
                  <a:cubicBezTo>
                    <a:pt x="20" y="5"/>
                    <a:pt x="21" y="9"/>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7" name="Freeform 487"/>
            <p:cNvSpPr>
              <a:spLocks/>
            </p:cNvSpPr>
            <p:nvPr/>
          </p:nvSpPr>
          <p:spPr bwMode="auto">
            <a:xfrm>
              <a:off x="681" y="1025"/>
              <a:ext cx="12"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8" name="Freeform 488"/>
            <p:cNvSpPr>
              <a:spLocks/>
            </p:cNvSpPr>
            <p:nvPr/>
          </p:nvSpPr>
          <p:spPr bwMode="auto">
            <a:xfrm>
              <a:off x="697" y="1025"/>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9" name="Freeform 489"/>
            <p:cNvSpPr>
              <a:spLocks/>
            </p:cNvSpPr>
            <p:nvPr/>
          </p:nvSpPr>
          <p:spPr bwMode="auto">
            <a:xfrm>
              <a:off x="712"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0" name="Freeform 490"/>
            <p:cNvSpPr>
              <a:spLocks noEditPoints="1"/>
            </p:cNvSpPr>
            <p:nvPr/>
          </p:nvSpPr>
          <p:spPr bwMode="auto">
            <a:xfrm>
              <a:off x="728" y="1031"/>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1" name="Freeform 491"/>
            <p:cNvSpPr>
              <a:spLocks/>
            </p:cNvSpPr>
            <p:nvPr/>
          </p:nvSpPr>
          <p:spPr bwMode="auto">
            <a:xfrm>
              <a:off x="735" y="1030"/>
              <a:ext cx="11" cy="13"/>
            </a:xfrm>
            <a:custGeom>
              <a:avLst/>
              <a:gdLst>
                <a:gd name="T0" fmla="*/ 0 w 15"/>
                <a:gd name="T1" fmla="*/ 0 h 18"/>
                <a:gd name="T2" fmla="*/ 0 w 15"/>
                <a:gd name="T3" fmla="*/ 0 h 18"/>
                <a:gd name="T4" fmla="*/ 15 w 15"/>
                <a:gd name="T5" fmla="*/ 0 h 18"/>
                <a:gd name="T6" fmla="*/ 15 w 15"/>
                <a:gd name="T7" fmla="*/ 2 h 18"/>
                <a:gd name="T8" fmla="*/ 3 w 15"/>
                <a:gd name="T9" fmla="*/ 16 h 18"/>
                <a:gd name="T10" fmla="*/ 15 w 15"/>
                <a:gd name="T11" fmla="*/ 16 h 18"/>
                <a:gd name="T12" fmla="*/ 15 w 15"/>
                <a:gd name="T13" fmla="*/ 18 h 18"/>
                <a:gd name="T14" fmla="*/ 0 w 15"/>
                <a:gd name="T15" fmla="*/ 18 h 18"/>
                <a:gd name="T16" fmla="*/ 0 w 15"/>
                <a:gd name="T17" fmla="*/ 15 h 18"/>
                <a:gd name="T18" fmla="*/ 11 w 15"/>
                <a:gd name="T19" fmla="*/ 2 h 18"/>
                <a:gd name="T20" fmla="*/ 0 w 15"/>
                <a:gd name="T21" fmla="*/ 2 h 18"/>
                <a:gd name="T22" fmla="*/ 0 w 15"/>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8">
                  <a:moveTo>
                    <a:pt x="0" y="0"/>
                  </a:moveTo>
                  <a:lnTo>
                    <a:pt x="0" y="0"/>
                  </a:lnTo>
                  <a:lnTo>
                    <a:pt x="15" y="0"/>
                  </a:lnTo>
                  <a:lnTo>
                    <a:pt x="15" y="2"/>
                  </a:lnTo>
                  <a:lnTo>
                    <a:pt x="3" y="16"/>
                  </a:lnTo>
                  <a:lnTo>
                    <a:pt x="15" y="16"/>
                  </a:lnTo>
                  <a:lnTo>
                    <a:pt x="15" y="18"/>
                  </a:lnTo>
                  <a:lnTo>
                    <a:pt x="0" y="18"/>
                  </a:lnTo>
                  <a:lnTo>
                    <a:pt x="0" y="15"/>
                  </a:lnTo>
                  <a:lnTo>
                    <a:pt x="11" y="2"/>
                  </a:lnTo>
                  <a:lnTo>
                    <a:pt x="0" y="2"/>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2" name="Freeform 492"/>
            <p:cNvSpPr>
              <a:spLocks noEditPoints="1"/>
            </p:cNvSpPr>
            <p:nvPr/>
          </p:nvSpPr>
          <p:spPr bwMode="auto">
            <a:xfrm>
              <a:off x="749" y="1029"/>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4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4" y="13"/>
                    <a:pt x="4" y="14"/>
                    <a:pt x="5" y="15"/>
                  </a:cubicBezTo>
                  <a:cubicBezTo>
                    <a:pt x="6" y="17"/>
                    <a:pt x="8" y="17"/>
                    <a:pt x="10" y="17"/>
                  </a:cubicBezTo>
                  <a:cubicBezTo>
                    <a:pt x="11" y="17"/>
                    <a:pt x="12" y="17"/>
                    <a:pt x="13" y="17"/>
                  </a:cubicBezTo>
                  <a:cubicBezTo>
                    <a:pt x="15" y="16"/>
                    <a:pt x="16" y="16"/>
                    <a:pt x="17" y="15"/>
                  </a:cubicBezTo>
                  <a:lnTo>
                    <a:pt x="17" y="18"/>
                  </a:lnTo>
                  <a:cubicBezTo>
                    <a:pt x="16" y="19"/>
                    <a:pt x="15" y="19"/>
                    <a:pt x="13" y="19"/>
                  </a:cubicBezTo>
                  <a:cubicBezTo>
                    <a:pt x="12" y="20"/>
                    <a:pt x="11" y="20"/>
                    <a:pt x="10" y="20"/>
                  </a:cubicBezTo>
                  <a:cubicBezTo>
                    <a:pt x="7" y="20"/>
                    <a:pt x="5" y="19"/>
                    <a:pt x="3" y="17"/>
                  </a:cubicBezTo>
                  <a:cubicBezTo>
                    <a:pt x="1" y="15"/>
                    <a:pt x="0" y="13"/>
                    <a:pt x="0" y="10"/>
                  </a:cubicBezTo>
                  <a:cubicBezTo>
                    <a:pt x="0" y="7"/>
                    <a:pt x="1" y="5"/>
                    <a:pt x="3" y="3"/>
                  </a:cubicBezTo>
                  <a:cubicBezTo>
                    <a:pt x="4" y="1"/>
                    <a:pt x="7" y="0"/>
                    <a:pt x="9" y="0"/>
                  </a:cubicBezTo>
                  <a:cubicBezTo>
                    <a:pt x="12" y="0"/>
                    <a:pt x="14" y="1"/>
                    <a:pt x="15" y="3"/>
                  </a:cubicBezTo>
                  <a:cubicBezTo>
                    <a:pt x="17" y="4"/>
                    <a:pt x="17" y="6"/>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7"/>
                    <a:pt x="4"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3" name="Freeform 493"/>
            <p:cNvSpPr>
              <a:spLocks/>
            </p:cNvSpPr>
            <p:nvPr/>
          </p:nvSpPr>
          <p:spPr bwMode="auto">
            <a:xfrm>
              <a:off x="765" y="1029"/>
              <a:ext cx="7" cy="14"/>
            </a:xfrm>
            <a:custGeom>
              <a:avLst/>
              <a:gdLst>
                <a:gd name="T0" fmla="*/ 10 w 10"/>
                <a:gd name="T1" fmla="*/ 3 h 19"/>
                <a:gd name="T2" fmla="*/ 10 w 10"/>
                <a:gd name="T3" fmla="*/ 3 h 19"/>
                <a:gd name="T4" fmla="*/ 9 w 10"/>
                <a:gd name="T5" fmla="*/ 3 h 19"/>
                <a:gd name="T6" fmla="*/ 8 w 10"/>
                <a:gd name="T7" fmla="*/ 3 h 19"/>
                <a:gd name="T8" fmla="*/ 4 w 10"/>
                <a:gd name="T9" fmla="*/ 5 h 19"/>
                <a:gd name="T10" fmla="*/ 3 w 10"/>
                <a:gd name="T11" fmla="*/ 9 h 19"/>
                <a:gd name="T12" fmla="*/ 3 w 10"/>
                <a:gd name="T13" fmla="*/ 19 h 19"/>
                <a:gd name="T14" fmla="*/ 0 w 10"/>
                <a:gd name="T15" fmla="*/ 19 h 19"/>
                <a:gd name="T16" fmla="*/ 0 w 10"/>
                <a:gd name="T17" fmla="*/ 1 h 19"/>
                <a:gd name="T18" fmla="*/ 3 w 10"/>
                <a:gd name="T19" fmla="*/ 1 h 19"/>
                <a:gd name="T20" fmla="*/ 3 w 10"/>
                <a:gd name="T21" fmla="*/ 4 h 19"/>
                <a:gd name="T22" fmla="*/ 5 w 10"/>
                <a:gd name="T23" fmla="*/ 1 h 19"/>
                <a:gd name="T24" fmla="*/ 9 w 10"/>
                <a:gd name="T25" fmla="*/ 0 h 19"/>
                <a:gd name="T26" fmla="*/ 10 w 10"/>
                <a:gd name="T27" fmla="*/ 0 h 19"/>
                <a:gd name="T28" fmla="*/ 10 w 10"/>
                <a:gd name="T29" fmla="*/ 0 h 19"/>
                <a:gd name="T30" fmla="*/ 10 w 10"/>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9">
                  <a:moveTo>
                    <a:pt x="10" y="3"/>
                  </a:moveTo>
                  <a:lnTo>
                    <a:pt x="10" y="3"/>
                  </a:lnTo>
                  <a:cubicBezTo>
                    <a:pt x="10" y="3"/>
                    <a:pt x="10" y="3"/>
                    <a:pt x="9" y="3"/>
                  </a:cubicBezTo>
                  <a:cubicBezTo>
                    <a:pt x="9" y="3"/>
                    <a:pt x="9" y="3"/>
                    <a:pt x="8" y="3"/>
                  </a:cubicBezTo>
                  <a:cubicBezTo>
                    <a:pt x="6" y="3"/>
                    <a:pt x="5" y="3"/>
                    <a:pt x="4" y="5"/>
                  </a:cubicBezTo>
                  <a:cubicBezTo>
                    <a:pt x="3" y="6"/>
                    <a:pt x="3" y="7"/>
                    <a:pt x="3" y="9"/>
                  </a:cubicBezTo>
                  <a:lnTo>
                    <a:pt x="3" y="19"/>
                  </a:lnTo>
                  <a:lnTo>
                    <a:pt x="0" y="19"/>
                  </a:lnTo>
                  <a:lnTo>
                    <a:pt x="0" y="1"/>
                  </a:lnTo>
                  <a:lnTo>
                    <a:pt x="3" y="1"/>
                  </a:lnTo>
                  <a:lnTo>
                    <a:pt x="3" y="4"/>
                  </a:lnTo>
                  <a:cubicBezTo>
                    <a:pt x="3" y="2"/>
                    <a:pt x="4" y="2"/>
                    <a:pt x="5" y="1"/>
                  </a:cubicBezTo>
                  <a:cubicBezTo>
                    <a:pt x="6" y="0"/>
                    <a:pt x="7" y="0"/>
                    <a:pt x="9" y="0"/>
                  </a:cubicBezTo>
                  <a:cubicBezTo>
                    <a:pt x="9" y="0"/>
                    <a:pt x="9" y="0"/>
                    <a:pt x="10" y="0"/>
                  </a:cubicBezTo>
                  <a:cubicBezTo>
                    <a:pt x="10" y="0"/>
                    <a:pt x="10" y="0"/>
                    <a:pt x="10" y="0"/>
                  </a:cubicBezTo>
                  <a:lnTo>
                    <a:pt x="10"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 name="Freeform 494"/>
            <p:cNvSpPr>
              <a:spLocks noEditPoints="1"/>
            </p:cNvSpPr>
            <p:nvPr/>
          </p:nvSpPr>
          <p:spPr bwMode="auto">
            <a:xfrm>
              <a:off x="774" y="1029"/>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2 w 17"/>
                <a:gd name="T13" fmla="*/ 15 h 20"/>
                <a:gd name="T14" fmla="*/ 14 w 17"/>
                <a:gd name="T15" fmla="*/ 10 h 20"/>
                <a:gd name="T16" fmla="*/ 12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2" y="16"/>
                    <a:pt x="12" y="15"/>
                  </a:cubicBezTo>
                  <a:cubicBezTo>
                    <a:pt x="13" y="14"/>
                    <a:pt x="14" y="12"/>
                    <a:pt x="14" y="10"/>
                  </a:cubicBezTo>
                  <a:cubicBezTo>
                    <a:pt x="14" y="8"/>
                    <a:pt x="13" y="6"/>
                    <a:pt x="12" y="5"/>
                  </a:cubicBezTo>
                  <a:cubicBezTo>
                    <a:pt x="12" y="3"/>
                    <a:pt x="10" y="3"/>
                    <a:pt x="9" y="3"/>
                  </a:cubicBezTo>
                  <a:lnTo>
                    <a:pt x="9" y="3"/>
                  </a:lnTo>
                  <a:close/>
                  <a:moveTo>
                    <a:pt x="9" y="0"/>
                  </a:moveTo>
                  <a:lnTo>
                    <a:pt x="9" y="0"/>
                  </a:lnTo>
                  <a:cubicBezTo>
                    <a:pt x="11" y="0"/>
                    <a:pt x="13" y="1"/>
                    <a:pt x="15" y="3"/>
                  </a:cubicBezTo>
                  <a:cubicBezTo>
                    <a:pt x="16" y="5"/>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5"/>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 name="Freeform 495"/>
            <p:cNvSpPr>
              <a:spLocks/>
            </p:cNvSpPr>
            <p:nvPr/>
          </p:nvSpPr>
          <p:spPr bwMode="auto">
            <a:xfrm>
              <a:off x="788" y="1029"/>
              <a:ext cx="10" cy="14"/>
            </a:xfrm>
            <a:custGeom>
              <a:avLst/>
              <a:gdLst>
                <a:gd name="T0" fmla="*/ 13 w 14"/>
                <a:gd name="T1" fmla="*/ 1 h 20"/>
                <a:gd name="T2" fmla="*/ 13 w 14"/>
                <a:gd name="T3" fmla="*/ 1 h 20"/>
                <a:gd name="T4" fmla="*/ 13 w 14"/>
                <a:gd name="T5" fmla="*/ 4 h 20"/>
                <a:gd name="T6" fmla="*/ 11 w 14"/>
                <a:gd name="T7" fmla="*/ 3 h 20"/>
                <a:gd name="T8" fmla="*/ 8 w 14"/>
                <a:gd name="T9" fmla="*/ 3 h 20"/>
                <a:gd name="T10" fmla="*/ 4 w 14"/>
                <a:gd name="T11" fmla="*/ 3 h 20"/>
                <a:gd name="T12" fmla="*/ 3 w 14"/>
                <a:gd name="T13" fmla="*/ 6 h 20"/>
                <a:gd name="T14" fmla="*/ 4 w 14"/>
                <a:gd name="T15" fmla="*/ 7 h 20"/>
                <a:gd name="T16" fmla="*/ 7 w 14"/>
                <a:gd name="T17" fmla="*/ 8 h 20"/>
                <a:gd name="T18" fmla="*/ 8 w 14"/>
                <a:gd name="T19" fmla="*/ 9 h 20"/>
                <a:gd name="T20" fmla="*/ 13 w 14"/>
                <a:gd name="T21" fmla="*/ 11 h 20"/>
                <a:gd name="T22" fmla="*/ 14 w 14"/>
                <a:gd name="T23" fmla="*/ 14 h 20"/>
                <a:gd name="T24" fmla="*/ 12 w 14"/>
                <a:gd name="T25" fmla="*/ 18 h 20"/>
                <a:gd name="T26" fmla="*/ 7 w 14"/>
                <a:gd name="T27" fmla="*/ 20 h 20"/>
                <a:gd name="T28" fmla="*/ 4 w 14"/>
                <a:gd name="T29" fmla="*/ 19 h 20"/>
                <a:gd name="T30" fmla="*/ 0 w 14"/>
                <a:gd name="T31" fmla="*/ 19 h 20"/>
                <a:gd name="T32" fmla="*/ 0 w 14"/>
                <a:gd name="T33" fmla="*/ 15 h 20"/>
                <a:gd name="T34" fmla="*/ 3 w 14"/>
                <a:gd name="T35" fmla="*/ 17 h 20"/>
                <a:gd name="T36" fmla="*/ 7 w 14"/>
                <a:gd name="T37" fmla="*/ 17 h 20"/>
                <a:gd name="T38" fmla="*/ 10 w 14"/>
                <a:gd name="T39" fmla="*/ 16 h 20"/>
                <a:gd name="T40" fmla="*/ 11 w 14"/>
                <a:gd name="T41" fmla="*/ 14 h 20"/>
                <a:gd name="T42" fmla="*/ 10 w 14"/>
                <a:gd name="T43" fmla="*/ 12 h 20"/>
                <a:gd name="T44" fmla="*/ 7 w 14"/>
                <a:gd name="T45" fmla="*/ 11 h 20"/>
                <a:gd name="T46" fmla="*/ 6 w 14"/>
                <a:gd name="T47" fmla="*/ 11 h 20"/>
                <a:gd name="T48" fmla="*/ 2 w 14"/>
                <a:gd name="T49" fmla="*/ 9 h 20"/>
                <a:gd name="T50" fmla="*/ 0 w 14"/>
                <a:gd name="T51" fmla="*/ 6 h 20"/>
                <a:gd name="T52" fmla="*/ 2 w 14"/>
                <a:gd name="T53" fmla="*/ 2 h 20"/>
                <a:gd name="T54" fmla="*/ 7 w 14"/>
                <a:gd name="T55" fmla="*/ 0 h 20"/>
                <a:gd name="T56" fmla="*/ 11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2" y="4"/>
                    <a:pt x="12" y="3"/>
                    <a:pt x="11" y="3"/>
                  </a:cubicBezTo>
                  <a:cubicBezTo>
                    <a:pt x="10" y="3"/>
                    <a:pt x="9" y="3"/>
                    <a:pt x="8" y="3"/>
                  </a:cubicBezTo>
                  <a:cubicBezTo>
                    <a:pt x="6" y="3"/>
                    <a:pt x="5" y="3"/>
                    <a:pt x="4" y="3"/>
                  </a:cubicBezTo>
                  <a:cubicBezTo>
                    <a:pt x="4" y="4"/>
                    <a:pt x="3" y="5"/>
                    <a:pt x="3" y="6"/>
                  </a:cubicBezTo>
                  <a:cubicBezTo>
                    <a:pt x="3" y="6"/>
                    <a:pt x="4" y="7"/>
                    <a:pt x="4" y="7"/>
                  </a:cubicBezTo>
                  <a:cubicBezTo>
                    <a:pt x="5" y="8"/>
                    <a:pt x="6" y="8"/>
                    <a:pt x="7" y="8"/>
                  </a:cubicBezTo>
                  <a:lnTo>
                    <a:pt x="8" y="9"/>
                  </a:lnTo>
                  <a:cubicBezTo>
                    <a:pt x="11" y="9"/>
                    <a:pt x="12" y="10"/>
                    <a:pt x="13" y="11"/>
                  </a:cubicBezTo>
                  <a:cubicBezTo>
                    <a:pt x="14" y="11"/>
                    <a:pt x="14" y="13"/>
                    <a:pt x="14" y="14"/>
                  </a:cubicBezTo>
                  <a:cubicBezTo>
                    <a:pt x="14" y="16"/>
                    <a:pt x="14" y="17"/>
                    <a:pt x="12" y="18"/>
                  </a:cubicBezTo>
                  <a:cubicBezTo>
                    <a:pt x="11" y="19"/>
                    <a:pt x="9" y="20"/>
                    <a:pt x="7" y="20"/>
                  </a:cubicBezTo>
                  <a:cubicBezTo>
                    <a:pt x="6" y="20"/>
                    <a:pt x="5" y="20"/>
                    <a:pt x="4" y="19"/>
                  </a:cubicBezTo>
                  <a:cubicBezTo>
                    <a:pt x="2" y="19"/>
                    <a:pt x="1" y="19"/>
                    <a:pt x="0" y="19"/>
                  </a:cubicBezTo>
                  <a:lnTo>
                    <a:pt x="0" y="15"/>
                  </a:lnTo>
                  <a:cubicBezTo>
                    <a:pt x="1" y="16"/>
                    <a:pt x="2" y="16"/>
                    <a:pt x="3" y="17"/>
                  </a:cubicBezTo>
                  <a:cubicBezTo>
                    <a:pt x="5" y="17"/>
                    <a:pt x="6" y="17"/>
                    <a:pt x="7" y="17"/>
                  </a:cubicBezTo>
                  <a:cubicBezTo>
                    <a:pt x="8" y="17"/>
                    <a:pt x="9" y="17"/>
                    <a:pt x="10" y="16"/>
                  </a:cubicBezTo>
                  <a:cubicBezTo>
                    <a:pt x="11" y="16"/>
                    <a:pt x="11" y="15"/>
                    <a:pt x="11" y="14"/>
                  </a:cubicBezTo>
                  <a:cubicBezTo>
                    <a:pt x="11" y="14"/>
                    <a:pt x="11" y="13"/>
                    <a:pt x="10" y="12"/>
                  </a:cubicBezTo>
                  <a:cubicBezTo>
                    <a:pt x="10" y="12"/>
                    <a:pt x="9" y="12"/>
                    <a:pt x="7" y="11"/>
                  </a:cubicBezTo>
                  <a:lnTo>
                    <a:pt x="6" y="11"/>
                  </a:lnTo>
                  <a:cubicBezTo>
                    <a:pt x="4" y="10"/>
                    <a:pt x="2" y="10"/>
                    <a:pt x="2" y="9"/>
                  </a:cubicBezTo>
                  <a:cubicBezTo>
                    <a:pt x="1" y="8"/>
                    <a:pt x="0" y="7"/>
                    <a:pt x="0" y="6"/>
                  </a:cubicBezTo>
                  <a:cubicBezTo>
                    <a:pt x="0" y="4"/>
                    <a:pt x="1" y="3"/>
                    <a:pt x="2" y="2"/>
                  </a:cubicBezTo>
                  <a:cubicBezTo>
                    <a:pt x="3" y="1"/>
                    <a:pt x="5" y="0"/>
                    <a:pt x="7" y="0"/>
                  </a:cubicBezTo>
                  <a:cubicBezTo>
                    <a:pt x="9" y="0"/>
                    <a:pt x="10" y="0"/>
                    <a:pt x="11" y="0"/>
                  </a:cubicBezTo>
                  <a:cubicBezTo>
                    <a:pt x="12" y="1"/>
                    <a:pt x="13"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 name="Freeform 496"/>
            <p:cNvSpPr>
              <a:spLocks/>
            </p:cNvSpPr>
            <p:nvPr/>
          </p:nvSpPr>
          <p:spPr bwMode="auto">
            <a:xfrm>
              <a:off x="589" y="1130"/>
              <a:ext cx="229" cy="62"/>
            </a:xfrm>
            <a:custGeom>
              <a:avLst/>
              <a:gdLst>
                <a:gd name="T0" fmla="*/ 0 w 327"/>
                <a:gd name="T1" fmla="*/ 0 h 88"/>
                <a:gd name="T2" fmla="*/ 0 w 327"/>
                <a:gd name="T3" fmla="*/ 0 h 88"/>
                <a:gd name="T4" fmla="*/ 327 w 327"/>
                <a:gd name="T5" fmla="*/ 0 h 88"/>
                <a:gd name="T6" fmla="*/ 327 w 327"/>
                <a:gd name="T7" fmla="*/ 88 h 88"/>
                <a:gd name="T8" fmla="*/ 0 w 327"/>
                <a:gd name="T9" fmla="*/ 88 h 88"/>
                <a:gd name="T10" fmla="*/ 0 w 327"/>
                <a:gd name="T11" fmla="*/ 0 h 88"/>
              </a:gdLst>
              <a:ahLst/>
              <a:cxnLst>
                <a:cxn ang="0">
                  <a:pos x="T0" y="T1"/>
                </a:cxn>
                <a:cxn ang="0">
                  <a:pos x="T2" y="T3"/>
                </a:cxn>
                <a:cxn ang="0">
                  <a:pos x="T4" y="T5"/>
                </a:cxn>
                <a:cxn ang="0">
                  <a:pos x="T6" y="T7"/>
                </a:cxn>
                <a:cxn ang="0">
                  <a:pos x="T8" y="T9"/>
                </a:cxn>
                <a:cxn ang="0">
                  <a:pos x="T10" y="T11"/>
                </a:cxn>
              </a:cxnLst>
              <a:rect l="0" t="0" r="r" b="b"/>
              <a:pathLst>
                <a:path w="327" h="88">
                  <a:moveTo>
                    <a:pt x="0" y="0"/>
                  </a:moveTo>
                  <a:lnTo>
                    <a:pt x="0" y="0"/>
                  </a:lnTo>
                  <a:lnTo>
                    <a:pt x="327" y="0"/>
                  </a:lnTo>
                  <a:lnTo>
                    <a:pt x="32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 name="Freeform 497"/>
            <p:cNvSpPr>
              <a:spLocks/>
            </p:cNvSpPr>
            <p:nvPr/>
          </p:nvSpPr>
          <p:spPr bwMode="auto">
            <a:xfrm>
              <a:off x="589" y="1130"/>
              <a:ext cx="229" cy="62"/>
            </a:xfrm>
            <a:custGeom>
              <a:avLst/>
              <a:gdLst>
                <a:gd name="T0" fmla="*/ 0 w 327"/>
                <a:gd name="T1" fmla="*/ 0 h 88"/>
                <a:gd name="T2" fmla="*/ 0 w 327"/>
                <a:gd name="T3" fmla="*/ 0 h 88"/>
                <a:gd name="T4" fmla="*/ 327 w 327"/>
                <a:gd name="T5" fmla="*/ 0 h 88"/>
                <a:gd name="T6" fmla="*/ 327 w 327"/>
                <a:gd name="T7" fmla="*/ 88 h 88"/>
                <a:gd name="T8" fmla="*/ 0 w 327"/>
                <a:gd name="T9" fmla="*/ 88 h 88"/>
                <a:gd name="T10" fmla="*/ 0 w 327"/>
                <a:gd name="T11" fmla="*/ 0 h 88"/>
              </a:gdLst>
              <a:ahLst/>
              <a:cxnLst>
                <a:cxn ang="0">
                  <a:pos x="T0" y="T1"/>
                </a:cxn>
                <a:cxn ang="0">
                  <a:pos x="T2" y="T3"/>
                </a:cxn>
                <a:cxn ang="0">
                  <a:pos x="T4" y="T5"/>
                </a:cxn>
                <a:cxn ang="0">
                  <a:pos x="T6" y="T7"/>
                </a:cxn>
                <a:cxn ang="0">
                  <a:pos x="T8" y="T9"/>
                </a:cxn>
                <a:cxn ang="0">
                  <a:pos x="T10" y="T11"/>
                </a:cxn>
              </a:cxnLst>
              <a:rect l="0" t="0" r="r" b="b"/>
              <a:pathLst>
                <a:path w="327" h="88">
                  <a:moveTo>
                    <a:pt x="0" y="0"/>
                  </a:moveTo>
                  <a:lnTo>
                    <a:pt x="0" y="0"/>
                  </a:lnTo>
                  <a:lnTo>
                    <a:pt x="327" y="0"/>
                  </a:lnTo>
                  <a:lnTo>
                    <a:pt x="32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8" name="Freeform 498"/>
            <p:cNvSpPr>
              <a:spLocks/>
            </p:cNvSpPr>
            <p:nvPr/>
          </p:nvSpPr>
          <p:spPr bwMode="auto">
            <a:xfrm>
              <a:off x="604" y="1149"/>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 name="Freeform 499"/>
            <p:cNvSpPr>
              <a:spLocks noEditPoints="1"/>
            </p:cNvSpPr>
            <p:nvPr/>
          </p:nvSpPr>
          <p:spPr bwMode="auto">
            <a:xfrm>
              <a:off x="612" y="1149"/>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 name="Freeform 500"/>
            <p:cNvSpPr>
              <a:spLocks/>
            </p:cNvSpPr>
            <p:nvPr/>
          </p:nvSpPr>
          <p:spPr bwMode="auto">
            <a:xfrm>
              <a:off x="632" y="1149"/>
              <a:ext cx="11"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1" name="Freeform 501"/>
            <p:cNvSpPr>
              <a:spLocks/>
            </p:cNvSpPr>
            <p:nvPr/>
          </p:nvSpPr>
          <p:spPr bwMode="auto">
            <a:xfrm>
              <a:off x="647" y="1149"/>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 name="Freeform 502"/>
            <p:cNvSpPr>
              <a:spLocks/>
            </p:cNvSpPr>
            <p:nvPr/>
          </p:nvSpPr>
          <p:spPr bwMode="auto">
            <a:xfrm>
              <a:off x="663" y="1149"/>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 name="Freeform 503"/>
            <p:cNvSpPr>
              <a:spLocks noEditPoints="1"/>
            </p:cNvSpPr>
            <p:nvPr/>
          </p:nvSpPr>
          <p:spPr bwMode="auto">
            <a:xfrm>
              <a:off x="678" y="1154"/>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4" name="Freeform 504"/>
            <p:cNvSpPr>
              <a:spLocks/>
            </p:cNvSpPr>
            <p:nvPr/>
          </p:nvSpPr>
          <p:spPr bwMode="auto">
            <a:xfrm>
              <a:off x="686" y="1153"/>
              <a:ext cx="12"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4 w 16"/>
                <a:gd name="T17" fmla="*/ 9 h 19"/>
                <a:gd name="T18" fmla="*/ 4 w 16"/>
                <a:gd name="T19" fmla="*/ 19 h 19"/>
                <a:gd name="T20" fmla="*/ 0 w 16"/>
                <a:gd name="T21" fmla="*/ 19 h 19"/>
                <a:gd name="T22" fmla="*/ 0 w 16"/>
                <a:gd name="T23" fmla="*/ 1 h 19"/>
                <a:gd name="T24" fmla="*/ 4 w 16"/>
                <a:gd name="T25" fmla="*/ 1 h 19"/>
                <a:gd name="T26" fmla="*/ 4 w 16"/>
                <a:gd name="T27" fmla="*/ 3 h 19"/>
                <a:gd name="T28" fmla="*/ 6 w 16"/>
                <a:gd name="T29" fmla="*/ 1 h 19"/>
                <a:gd name="T30" fmla="*/ 10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3" y="5"/>
                    <a:pt x="12" y="4"/>
                  </a:cubicBezTo>
                  <a:cubicBezTo>
                    <a:pt x="11" y="3"/>
                    <a:pt x="10" y="3"/>
                    <a:pt x="9" y="3"/>
                  </a:cubicBezTo>
                  <a:cubicBezTo>
                    <a:pt x="7" y="3"/>
                    <a:pt x="6" y="3"/>
                    <a:pt x="5" y="4"/>
                  </a:cubicBezTo>
                  <a:cubicBezTo>
                    <a:pt x="4" y="5"/>
                    <a:pt x="4" y="7"/>
                    <a:pt x="4" y="9"/>
                  </a:cubicBezTo>
                  <a:lnTo>
                    <a:pt x="4" y="19"/>
                  </a:lnTo>
                  <a:lnTo>
                    <a:pt x="0" y="19"/>
                  </a:lnTo>
                  <a:lnTo>
                    <a:pt x="0" y="1"/>
                  </a:lnTo>
                  <a:lnTo>
                    <a:pt x="4" y="1"/>
                  </a:lnTo>
                  <a:lnTo>
                    <a:pt x="4" y="3"/>
                  </a:lnTo>
                  <a:cubicBezTo>
                    <a:pt x="4" y="2"/>
                    <a:pt x="5" y="2"/>
                    <a:pt x="6" y="1"/>
                  </a:cubicBezTo>
                  <a:cubicBezTo>
                    <a:pt x="7" y="0"/>
                    <a:pt x="8" y="0"/>
                    <a:pt x="10" y="0"/>
                  </a:cubicBezTo>
                  <a:cubicBezTo>
                    <a:pt x="12" y="0"/>
                    <a:pt x="13" y="1"/>
                    <a:pt x="14" y="2"/>
                  </a:cubicBezTo>
                  <a:cubicBezTo>
                    <a:pt x="15" y="3"/>
                    <a:pt x="16" y="5"/>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 name="Freeform 505"/>
            <p:cNvSpPr>
              <a:spLocks noEditPoints="1"/>
            </p:cNvSpPr>
            <p:nvPr/>
          </p:nvSpPr>
          <p:spPr bwMode="auto">
            <a:xfrm>
              <a:off x="702" y="1153"/>
              <a:ext cx="11" cy="14"/>
            </a:xfrm>
            <a:custGeom>
              <a:avLst/>
              <a:gdLst>
                <a:gd name="T0" fmla="*/ 0 w 16"/>
                <a:gd name="T1" fmla="*/ 12 h 20"/>
                <a:gd name="T2" fmla="*/ 0 w 16"/>
                <a:gd name="T3" fmla="*/ 12 h 20"/>
                <a:gd name="T4" fmla="*/ 0 w 16"/>
                <a:gd name="T5" fmla="*/ 1 h 20"/>
                <a:gd name="T6" fmla="*/ 3 w 16"/>
                <a:gd name="T7" fmla="*/ 1 h 20"/>
                <a:gd name="T8" fmla="*/ 3 w 16"/>
                <a:gd name="T9" fmla="*/ 12 h 20"/>
                <a:gd name="T10" fmla="*/ 4 w 16"/>
                <a:gd name="T11" fmla="*/ 16 h 20"/>
                <a:gd name="T12" fmla="*/ 7 w 16"/>
                <a:gd name="T13" fmla="*/ 17 h 20"/>
                <a:gd name="T14" fmla="*/ 11 w 16"/>
                <a:gd name="T15" fmla="*/ 15 h 20"/>
                <a:gd name="T16" fmla="*/ 13 w 16"/>
                <a:gd name="T17" fmla="*/ 11 h 20"/>
                <a:gd name="T18" fmla="*/ 13 w 16"/>
                <a:gd name="T19" fmla="*/ 1 h 20"/>
                <a:gd name="T20" fmla="*/ 16 w 16"/>
                <a:gd name="T21" fmla="*/ 1 h 20"/>
                <a:gd name="T22" fmla="*/ 16 w 16"/>
                <a:gd name="T23" fmla="*/ 19 h 20"/>
                <a:gd name="T24" fmla="*/ 13 w 16"/>
                <a:gd name="T25" fmla="*/ 19 h 20"/>
                <a:gd name="T26" fmla="*/ 13 w 16"/>
                <a:gd name="T27" fmla="*/ 16 h 20"/>
                <a:gd name="T28" fmla="*/ 10 w 16"/>
                <a:gd name="T29" fmla="*/ 19 h 20"/>
                <a:gd name="T30" fmla="*/ 7 w 16"/>
                <a:gd name="T31" fmla="*/ 20 h 20"/>
                <a:gd name="T32" fmla="*/ 2 w 16"/>
                <a:gd name="T33" fmla="*/ 18 h 20"/>
                <a:gd name="T34" fmla="*/ 0 w 16"/>
                <a:gd name="T35" fmla="*/ 12 h 20"/>
                <a:gd name="T36" fmla="*/ 0 w 16"/>
                <a:gd name="T37" fmla="*/ 12 h 20"/>
                <a:gd name="T38" fmla="*/ 8 w 16"/>
                <a:gd name="T39" fmla="*/ 0 h 20"/>
                <a:gd name="T40" fmla="*/ 8 w 16"/>
                <a:gd name="T41" fmla="*/ 0 h 20"/>
                <a:gd name="T42" fmla="*/ 8 w 16"/>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20">
                  <a:moveTo>
                    <a:pt x="0" y="12"/>
                  </a:moveTo>
                  <a:lnTo>
                    <a:pt x="0" y="12"/>
                  </a:lnTo>
                  <a:lnTo>
                    <a:pt x="0" y="1"/>
                  </a:lnTo>
                  <a:lnTo>
                    <a:pt x="3" y="1"/>
                  </a:lnTo>
                  <a:lnTo>
                    <a:pt x="3" y="12"/>
                  </a:lnTo>
                  <a:cubicBezTo>
                    <a:pt x="3" y="13"/>
                    <a:pt x="4" y="15"/>
                    <a:pt x="4" y="16"/>
                  </a:cubicBezTo>
                  <a:cubicBezTo>
                    <a:pt x="5" y="17"/>
                    <a:pt x="6" y="17"/>
                    <a:pt x="7" y="17"/>
                  </a:cubicBezTo>
                  <a:cubicBezTo>
                    <a:pt x="9" y="17"/>
                    <a:pt x="10" y="16"/>
                    <a:pt x="11" y="15"/>
                  </a:cubicBezTo>
                  <a:cubicBezTo>
                    <a:pt x="12" y="14"/>
                    <a:pt x="13" y="13"/>
                    <a:pt x="13" y="11"/>
                  </a:cubicBezTo>
                  <a:lnTo>
                    <a:pt x="13" y="1"/>
                  </a:lnTo>
                  <a:lnTo>
                    <a:pt x="16" y="1"/>
                  </a:lnTo>
                  <a:lnTo>
                    <a:pt x="16" y="19"/>
                  </a:lnTo>
                  <a:lnTo>
                    <a:pt x="13" y="19"/>
                  </a:lnTo>
                  <a:lnTo>
                    <a:pt x="13" y="16"/>
                  </a:lnTo>
                  <a:cubicBezTo>
                    <a:pt x="12" y="17"/>
                    <a:pt x="11" y="18"/>
                    <a:pt x="10" y="19"/>
                  </a:cubicBezTo>
                  <a:cubicBezTo>
                    <a:pt x="9" y="19"/>
                    <a:pt x="8" y="20"/>
                    <a:pt x="7" y="20"/>
                  </a:cubicBezTo>
                  <a:cubicBezTo>
                    <a:pt x="5" y="20"/>
                    <a:pt x="3" y="19"/>
                    <a:pt x="2" y="18"/>
                  </a:cubicBezTo>
                  <a:cubicBezTo>
                    <a:pt x="1" y="16"/>
                    <a:pt x="0" y="14"/>
                    <a:pt x="0" y="12"/>
                  </a:cubicBezTo>
                  <a:lnTo>
                    <a:pt x="0" y="12"/>
                  </a:lnTo>
                  <a:close/>
                  <a:moveTo>
                    <a:pt x="8" y="0"/>
                  </a:moveTo>
                  <a:lnTo>
                    <a:pt x="8" y="0"/>
                  </a:lnTo>
                  <a:lnTo>
                    <a:pt x="8"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506"/>
            <p:cNvSpPr>
              <a:spLocks/>
            </p:cNvSpPr>
            <p:nvPr/>
          </p:nvSpPr>
          <p:spPr bwMode="auto">
            <a:xfrm>
              <a:off x="717" y="1153"/>
              <a:ext cx="20" cy="13"/>
            </a:xfrm>
            <a:custGeom>
              <a:avLst/>
              <a:gdLst>
                <a:gd name="T0" fmla="*/ 15 w 28"/>
                <a:gd name="T1" fmla="*/ 4 h 19"/>
                <a:gd name="T2" fmla="*/ 15 w 28"/>
                <a:gd name="T3" fmla="*/ 4 h 19"/>
                <a:gd name="T4" fmla="*/ 18 w 28"/>
                <a:gd name="T5" fmla="*/ 1 h 19"/>
                <a:gd name="T6" fmla="*/ 21 w 28"/>
                <a:gd name="T7" fmla="*/ 0 h 19"/>
                <a:gd name="T8" fmla="*/ 26 w 28"/>
                <a:gd name="T9" fmla="*/ 2 h 19"/>
                <a:gd name="T10" fmla="*/ 28 w 28"/>
                <a:gd name="T11" fmla="*/ 8 h 19"/>
                <a:gd name="T12" fmla="*/ 28 w 28"/>
                <a:gd name="T13" fmla="*/ 19 h 19"/>
                <a:gd name="T14" fmla="*/ 24 w 28"/>
                <a:gd name="T15" fmla="*/ 19 h 19"/>
                <a:gd name="T16" fmla="*/ 24 w 28"/>
                <a:gd name="T17" fmla="*/ 8 h 19"/>
                <a:gd name="T18" fmla="*/ 23 w 28"/>
                <a:gd name="T19" fmla="*/ 4 h 19"/>
                <a:gd name="T20" fmla="*/ 21 w 28"/>
                <a:gd name="T21" fmla="*/ 3 h 19"/>
                <a:gd name="T22" fmla="*/ 17 w 28"/>
                <a:gd name="T23" fmla="*/ 4 h 19"/>
                <a:gd name="T24" fmla="*/ 15 w 28"/>
                <a:gd name="T25" fmla="*/ 9 h 19"/>
                <a:gd name="T26" fmla="*/ 15 w 28"/>
                <a:gd name="T27" fmla="*/ 19 h 19"/>
                <a:gd name="T28" fmla="*/ 12 w 28"/>
                <a:gd name="T29" fmla="*/ 19 h 19"/>
                <a:gd name="T30" fmla="*/ 12 w 28"/>
                <a:gd name="T31" fmla="*/ 8 h 19"/>
                <a:gd name="T32" fmla="*/ 11 w 28"/>
                <a:gd name="T33" fmla="*/ 4 h 19"/>
                <a:gd name="T34" fmla="*/ 9 w 28"/>
                <a:gd name="T35" fmla="*/ 3 h 19"/>
                <a:gd name="T36" fmla="*/ 5 w 28"/>
                <a:gd name="T37" fmla="*/ 4 h 19"/>
                <a:gd name="T38" fmla="*/ 3 w 28"/>
                <a:gd name="T39" fmla="*/ 9 h 19"/>
                <a:gd name="T40" fmla="*/ 3 w 28"/>
                <a:gd name="T41" fmla="*/ 19 h 19"/>
                <a:gd name="T42" fmla="*/ 0 w 28"/>
                <a:gd name="T43" fmla="*/ 19 h 19"/>
                <a:gd name="T44" fmla="*/ 0 w 28"/>
                <a:gd name="T45" fmla="*/ 1 h 19"/>
                <a:gd name="T46" fmla="*/ 3 w 28"/>
                <a:gd name="T47" fmla="*/ 1 h 19"/>
                <a:gd name="T48" fmla="*/ 3 w 28"/>
                <a:gd name="T49" fmla="*/ 3 h 19"/>
                <a:gd name="T50" fmla="*/ 6 w 28"/>
                <a:gd name="T51" fmla="*/ 1 h 19"/>
                <a:gd name="T52" fmla="*/ 9 w 28"/>
                <a:gd name="T53" fmla="*/ 0 h 19"/>
                <a:gd name="T54" fmla="*/ 13 w 28"/>
                <a:gd name="T55" fmla="*/ 1 h 19"/>
                <a:gd name="T56" fmla="*/ 15 w 28"/>
                <a:gd name="T57" fmla="*/ 4 h 19"/>
                <a:gd name="T58" fmla="*/ 15 w 28"/>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15" y="4"/>
                  </a:moveTo>
                  <a:lnTo>
                    <a:pt x="15" y="4"/>
                  </a:lnTo>
                  <a:cubicBezTo>
                    <a:pt x="16" y="3"/>
                    <a:pt x="17" y="2"/>
                    <a:pt x="18" y="1"/>
                  </a:cubicBezTo>
                  <a:cubicBezTo>
                    <a:pt x="19" y="0"/>
                    <a:pt x="20" y="0"/>
                    <a:pt x="21" y="0"/>
                  </a:cubicBezTo>
                  <a:cubicBezTo>
                    <a:pt x="23" y="0"/>
                    <a:pt x="25" y="1"/>
                    <a:pt x="26" y="2"/>
                  </a:cubicBezTo>
                  <a:cubicBezTo>
                    <a:pt x="27" y="4"/>
                    <a:pt x="28" y="5"/>
                    <a:pt x="28" y="8"/>
                  </a:cubicBezTo>
                  <a:lnTo>
                    <a:pt x="28" y="19"/>
                  </a:lnTo>
                  <a:lnTo>
                    <a:pt x="24" y="19"/>
                  </a:lnTo>
                  <a:lnTo>
                    <a:pt x="24" y="8"/>
                  </a:lnTo>
                  <a:cubicBezTo>
                    <a:pt x="24" y="6"/>
                    <a:pt x="24" y="5"/>
                    <a:pt x="23" y="4"/>
                  </a:cubicBezTo>
                  <a:cubicBezTo>
                    <a:pt x="23" y="3"/>
                    <a:pt x="22" y="3"/>
                    <a:pt x="21" y="3"/>
                  </a:cubicBezTo>
                  <a:cubicBezTo>
                    <a:pt x="19" y="3"/>
                    <a:pt x="18" y="3"/>
                    <a:pt x="17" y="4"/>
                  </a:cubicBezTo>
                  <a:cubicBezTo>
                    <a:pt x="16" y="5"/>
                    <a:pt x="15" y="7"/>
                    <a:pt x="15" y="9"/>
                  </a:cubicBezTo>
                  <a:lnTo>
                    <a:pt x="15" y="19"/>
                  </a:lnTo>
                  <a:lnTo>
                    <a:pt x="12" y="19"/>
                  </a:lnTo>
                  <a:lnTo>
                    <a:pt x="12" y="8"/>
                  </a:lnTo>
                  <a:cubicBezTo>
                    <a:pt x="12" y="6"/>
                    <a:pt x="12" y="5"/>
                    <a:pt x="11" y="4"/>
                  </a:cubicBezTo>
                  <a:cubicBezTo>
                    <a:pt x="11" y="3"/>
                    <a:pt x="10" y="3"/>
                    <a:pt x="9" y="3"/>
                  </a:cubicBezTo>
                  <a:cubicBezTo>
                    <a:pt x="7" y="3"/>
                    <a:pt x="6" y="3"/>
                    <a:pt x="5" y="4"/>
                  </a:cubicBezTo>
                  <a:cubicBezTo>
                    <a:pt x="4" y="5"/>
                    <a:pt x="3" y="7"/>
                    <a:pt x="3" y="9"/>
                  </a:cubicBezTo>
                  <a:lnTo>
                    <a:pt x="3" y="19"/>
                  </a:lnTo>
                  <a:lnTo>
                    <a:pt x="0" y="19"/>
                  </a:lnTo>
                  <a:lnTo>
                    <a:pt x="0" y="1"/>
                  </a:lnTo>
                  <a:lnTo>
                    <a:pt x="3" y="1"/>
                  </a:lnTo>
                  <a:lnTo>
                    <a:pt x="3" y="3"/>
                  </a:lnTo>
                  <a:cubicBezTo>
                    <a:pt x="4" y="2"/>
                    <a:pt x="5" y="1"/>
                    <a:pt x="6" y="1"/>
                  </a:cubicBezTo>
                  <a:cubicBezTo>
                    <a:pt x="7" y="0"/>
                    <a:pt x="8" y="0"/>
                    <a:pt x="9" y="0"/>
                  </a:cubicBezTo>
                  <a:cubicBezTo>
                    <a:pt x="11" y="0"/>
                    <a:pt x="12" y="0"/>
                    <a:pt x="13" y="1"/>
                  </a:cubicBezTo>
                  <a:cubicBezTo>
                    <a:pt x="14" y="2"/>
                    <a:pt x="15"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507"/>
            <p:cNvSpPr>
              <a:spLocks/>
            </p:cNvSpPr>
            <p:nvPr/>
          </p:nvSpPr>
          <p:spPr bwMode="auto">
            <a:xfrm>
              <a:off x="737" y="1170"/>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508"/>
            <p:cNvSpPr>
              <a:spLocks noEditPoints="1"/>
            </p:cNvSpPr>
            <p:nvPr/>
          </p:nvSpPr>
          <p:spPr bwMode="auto">
            <a:xfrm>
              <a:off x="752" y="1148"/>
              <a:ext cx="2" cy="18"/>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509"/>
            <p:cNvSpPr>
              <a:spLocks/>
            </p:cNvSpPr>
            <p:nvPr/>
          </p:nvSpPr>
          <p:spPr bwMode="auto">
            <a:xfrm>
              <a:off x="757" y="1149"/>
              <a:ext cx="8"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510"/>
            <p:cNvSpPr>
              <a:spLocks noEditPoints="1"/>
            </p:cNvSpPr>
            <p:nvPr/>
          </p:nvSpPr>
          <p:spPr bwMode="auto">
            <a:xfrm>
              <a:off x="768" y="1153"/>
              <a:ext cx="12" cy="14"/>
            </a:xfrm>
            <a:custGeom>
              <a:avLst/>
              <a:gdLst>
                <a:gd name="T0" fmla="*/ 18 w 18"/>
                <a:gd name="T1" fmla="*/ 9 h 20"/>
                <a:gd name="T2" fmla="*/ 18 w 18"/>
                <a:gd name="T3" fmla="*/ 9 h 20"/>
                <a:gd name="T4" fmla="*/ 18 w 18"/>
                <a:gd name="T5" fmla="*/ 11 h 20"/>
                <a:gd name="T6" fmla="*/ 4 w 18"/>
                <a:gd name="T7" fmla="*/ 11 h 20"/>
                <a:gd name="T8" fmla="*/ 6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10 w 18"/>
                <a:gd name="T29" fmla="*/ 0 h 20"/>
                <a:gd name="T30" fmla="*/ 16 w 18"/>
                <a:gd name="T31" fmla="*/ 3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6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6" y="15"/>
                  </a:cubicBezTo>
                  <a:cubicBezTo>
                    <a:pt x="7" y="17"/>
                    <a:pt x="8" y="17"/>
                    <a:pt x="10" y="17"/>
                  </a:cubicBezTo>
                  <a:cubicBezTo>
                    <a:pt x="11" y="17"/>
                    <a:pt x="13" y="17"/>
                    <a:pt x="14" y="17"/>
                  </a:cubicBezTo>
                  <a:cubicBezTo>
                    <a:pt x="15" y="16"/>
                    <a:pt x="16" y="16"/>
                    <a:pt x="17" y="15"/>
                  </a:cubicBezTo>
                  <a:lnTo>
                    <a:pt x="17" y="18"/>
                  </a:lnTo>
                  <a:cubicBezTo>
                    <a:pt x="16" y="19"/>
                    <a:pt x="15" y="19"/>
                    <a:pt x="14" y="19"/>
                  </a:cubicBezTo>
                  <a:cubicBezTo>
                    <a:pt x="12" y="20"/>
                    <a:pt x="11" y="20"/>
                    <a:pt x="10" y="20"/>
                  </a:cubicBezTo>
                  <a:cubicBezTo>
                    <a:pt x="7" y="20"/>
                    <a:pt x="5" y="19"/>
                    <a:pt x="3" y="17"/>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lnTo>
                    <a:pt x="18" y="9"/>
                  </a:lnTo>
                  <a:close/>
                  <a:moveTo>
                    <a:pt x="15" y="8"/>
                  </a:moveTo>
                  <a:lnTo>
                    <a:pt x="15" y="8"/>
                  </a:lnTo>
                  <a:cubicBezTo>
                    <a:pt x="15" y="7"/>
                    <a:pt x="14" y="5"/>
                    <a:pt x="13" y="4"/>
                  </a:cubicBezTo>
                  <a:cubicBezTo>
                    <a:pt x="12" y="3"/>
                    <a:pt x="11" y="3"/>
                    <a:pt x="10" y="3"/>
                  </a:cubicBezTo>
                  <a:cubicBezTo>
                    <a:pt x="8" y="3"/>
                    <a:pt x="7" y="3"/>
                    <a:pt x="6" y="4"/>
                  </a:cubicBezTo>
                  <a:cubicBezTo>
                    <a:pt x="4" y="5"/>
                    <a:pt x="4" y="6"/>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511"/>
            <p:cNvSpPr>
              <a:spLocks/>
            </p:cNvSpPr>
            <p:nvPr/>
          </p:nvSpPr>
          <p:spPr bwMode="auto">
            <a:xfrm>
              <a:off x="783" y="1153"/>
              <a:ext cx="8" cy="13"/>
            </a:xfrm>
            <a:custGeom>
              <a:avLst/>
              <a:gdLst>
                <a:gd name="T0" fmla="*/ 11 w 11"/>
                <a:gd name="T1" fmla="*/ 3 h 19"/>
                <a:gd name="T2" fmla="*/ 11 w 11"/>
                <a:gd name="T3" fmla="*/ 3 h 19"/>
                <a:gd name="T4" fmla="*/ 10 w 11"/>
                <a:gd name="T5" fmla="*/ 3 h 19"/>
                <a:gd name="T6" fmla="*/ 8 w 11"/>
                <a:gd name="T7" fmla="*/ 3 h 19"/>
                <a:gd name="T8" fmla="*/ 4 w 11"/>
                <a:gd name="T9" fmla="*/ 5 h 19"/>
                <a:gd name="T10" fmla="*/ 3 w 11"/>
                <a:gd name="T11" fmla="*/ 9 h 19"/>
                <a:gd name="T12" fmla="*/ 3 w 11"/>
                <a:gd name="T13" fmla="*/ 19 h 19"/>
                <a:gd name="T14" fmla="*/ 0 w 11"/>
                <a:gd name="T15" fmla="*/ 19 h 19"/>
                <a:gd name="T16" fmla="*/ 0 w 11"/>
                <a:gd name="T17" fmla="*/ 1 h 19"/>
                <a:gd name="T18" fmla="*/ 3 w 11"/>
                <a:gd name="T19" fmla="*/ 1 h 19"/>
                <a:gd name="T20" fmla="*/ 3 w 11"/>
                <a:gd name="T21" fmla="*/ 3 h 19"/>
                <a:gd name="T22" fmla="*/ 5 w 11"/>
                <a:gd name="T23" fmla="*/ 1 h 19"/>
                <a:gd name="T24" fmla="*/ 9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0" y="3"/>
                    <a:pt x="10" y="3"/>
                    <a:pt x="10" y="3"/>
                  </a:cubicBezTo>
                  <a:cubicBezTo>
                    <a:pt x="9" y="3"/>
                    <a:pt x="9" y="3"/>
                    <a:pt x="8" y="3"/>
                  </a:cubicBezTo>
                  <a:cubicBezTo>
                    <a:pt x="7" y="3"/>
                    <a:pt x="5" y="3"/>
                    <a:pt x="4" y="5"/>
                  </a:cubicBezTo>
                  <a:cubicBezTo>
                    <a:pt x="3" y="6"/>
                    <a:pt x="3" y="7"/>
                    <a:pt x="3" y="9"/>
                  </a:cubicBezTo>
                  <a:lnTo>
                    <a:pt x="3" y="19"/>
                  </a:lnTo>
                  <a:lnTo>
                    <a:pt x="0" y="19"/>
                  </a:lnTo>
                  <a:lnTo>
                    <a:pt x="0" y="1"/>
                  </a:lnTo>
                  <a:lnTo>
                    <a:pt x="3" y="1"/>
                  </a:lnTo>
                  <a:lnTo>
                    <a:pt x="3" y="3"/>
                  </a:lnTo>
                  <a:cubicBezTo>
                    <a:pt x="4" y="2"/>
                    <a:pt x="4" y="1"/>
                    <a:pt x="5" y="1"/>
                  </a:cubicBezTo>
                  <a:cubicBezTo>
                    <a:pt x="6" y="0"/>
                    <a:pt x="8" y="0"/>
                    <a:pt x="9" y="0"/>
                  </a:cubicBezTo>
                  <a:cubicBezTo>
                    <a:pt x="9" y="0"/>
                    <a:pt x="10" y="0"/>
                    <a:pt x="10" y="0"/>
                  </a:cubicBezTo>
                  <a:cubicBezTo>
                    <a:pt x="10" y="0"/>
                    <a:pt x="10"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512"/>
            <p:cNvSpPr>
              <a:spLocks/>
            </p:cNvSpPr>
            <p:nvPr/>
          </p:nvSpPr>
          <p:spPr bwMode="auto">
            <a:xfrm>
              <a:off x="792" y="1153"/>
              <a:ext cx="10" cy="14"/>
            </a:xfrm>
            <a:custGeom>
              <a:avLst/>
              <a:gdLst>
                <a:gd name="T0" fmla="*/ 13 w 14"/>
                <a:gd name="T1" fmla="*/ 1 h 20"/>
                <a:gd name="T2" fmla="*/ 13 w 14"/>
                <a:gd name="T3" fmla="*/ 1 h 20"/>
                <a:gd name="T4" fmla="*/ 13 w 14"/>
                <a:gd name="T5" fmla="*/ 4 h 20"/>
                <a:gd name="T6" fmla="*/ 11 w 14"/>
                <a:gd name="T7" fmla="*/ 3 h 20"/>
                <a:gd name="T8" fmla="*/ 8 w 14"/>
                <a:gd name="T9" fmla="*/ 3 h 20"/>
                <a:gd name="T10" fmla="*/ 4 w 14"/>
                <a:gd name="T11" fmla="*/ 3 h 20"/>
                <a:gd name="T12" fmla="*/ 3 w 14"/>
                <a:gd name="T13" fmla="*/ 5 h 20"/>
                <a:gd name="T14" fmla="*/ 4 w 14"/>
                <a:gd name="T15" fmla="*/ 7 h 20"/>
                <a:gd name="T16" fmla="*/ 7 w 14"/>
                <a:gd name="T17" fmla="*/ 8 h 20"/>
                <a:gd name="T18" fmla="*/ 8 w 14"/>
                <a:gd name="T19" fmla="*/ 9 h 20"/>
                <a:gd name="T20" fmla="*/ 13 w 14"/>
                <a:gd name="T21" fmla="*/ 10 h 20"/>
                <a:gd name="T22" fmla="*/ 14 w 14"/>
                <a:gd name="T23" fmla="*/ 14 h 20"/>
                <a:gd name="T24" fmla="*/ 12 w 14"/>
                <a:gd name="T25" fmla="*/ 18 h 20"/>
                <a:gd name="T26" fmla="*/ 7 w 14"/>
                <a:gd name="T27" fmla="*/ 20 h 20"/>
                <a:gd name="T28" fmla="*/ 4 w 14"/>
                <a:gd name="T29" fmla="*/ 19 h 20"/>
                <a:gd name="T30" fmla="*/ 0 w 14"/>
                <a:gd name="T31" fmla="*/ 18 h 20"/>
                <a:gd name="T32" fmla="*/ 0 w 14"/>
                <a:gd name="T33" fmla="*/ 15 h 20"/>
                <a:gd name="T34" fmla="*/ 4 w 14"/>
                <a:gd name="T35" fmla="*/ 17 h 20"/>
                <a:gd name="T36" fmla="*/ 7 w 14"/>
                <a:gd name="T37" fmla="*/ 17 h 20"/>
                <a:gd name="T38" fmla="*/ 10 w 14"/>
                <a:gd name="T39" fmla="*/ 16 h 20"/>
                <a:gd name="T40" fmla="*/ 11 w 14"/>
                <a:gd name="T41" fmla="*/ 14 h 20"/>
                <a:gd name="T42" fmla="*/ 10 w 14"/>
                <a:gd name="T43" fmla="*/ 12 h 20"/>
                <a:gd name="T44" fmla="*/ 7 w 14"/>
                <a:gd name="T45" fmla="*/ 11 h 20"/>
                <a:gd name="T46" fmla="*/ 6 w 14"/>
                <a:gd name="T47" fmla="*/ 11 h 20"/>
                <a:gd name="T48" fmla="*/ 2 w 14"/>
                <a:gd name="T49" fmla="*/ 9 h 20"/>
                <a:gd name="T50" fmla="*/ 0 w 14"/>
                <a:gd name="T51" fmla="*/ 6 h 20"/>
                <a:gd name="T52" fmla="*/ 2 w 14"/>
                <a:gd name="T53" fmla="*/ 2 h 20"/>
                <a:gd name="T54" fmla="*/ 7 w 14"/>
                <a:gd name="T55" fmla="*/ 0 h 20"/>
                <a:gd name="T56" fmla="*/ 11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3" y="4"/>
                    <a:pt x="12" y="3"/>
                    <a:pt x="11" y="3"/>
                  </a:cubicBezTo>
                  <a:cubicBezTo>
                    <a:pt x="10" y="3"/>
                    <a:pt x="9" y="3"/>
                    <a:pt x="8" y="3"/>
                  </a:cubicBezTo>
                  <a:cubicBezTo>
                    <a:pt x="6" y="3"/>
                    <a:pt x="5" y="3"/>
                    <a:pt x="4" y="3"/>
                  </a:cubicBezTo>
                  <a:cubicBezTo>
                    <a:pt x="4" y="4"/>
                    <a:pt x="3" y="5"/>
                    <a:pt x="3" y="5"/>
                  </a:cubicBezTo>
                  <a:cubicBezTo>
                    <a:pt x="3" y="6"/>
                    <a:pt x="4" y="7"/>
                    <a:pt x="4" y="7"/>
                  </a:cubicBezTo>
                  <a:cubicBezTo>
                    <a:pt x="5" y="8"/>
                    <a:pt x="6" y="8"/>
                    <a:pt x="7" y="8"/>
                  </a:cubicBezTo>
                  <a:lnTo>
                    <a:pt x="8" y="9"/>
                  </a:lnTo>
                  <a:cubicBezTo>
                    <a:pt x="11" y="9"/>
                    <a:pt x="12" y="10"/>
                    <a:pt x="13" y="10"/>
                  </a:cubicBezTo>
                  <a:cubicBezTo>
                    <a:pt x="14" y="11"/>
                    <a:pt x="14" y="13"/>
                    <a:pt x="14" y="14"/>
                  </a:cubicBezTo>
                  <a:cubicBezTo>
                    <a:pt x="14" y="16"/>
                    <a:pt x="14" y="17"/>
                    <a:pt x="12" y="18"/>
                  </a:cubicBezTo>
                  <a:cubicBezTo>
                    <a:pt x="11" y="19"/>
                    <a:pt x="9" y="20"/>
                    <a:pt x="7" y="20"/>
                  </a:cubicBezTo>
                  <a:cubicBezTo>
                    <a:pt x="6" y="20"/>
                    <a:pt x="5" y="20"/>
                    <a:pt x="4" y="19"/>
                  </a:cubicBezTo>
                  <a:cubicBezTo>
                    <a:pt x="3" y="19"/>
                    <a:pt x="1" y="19"/>
                    <a:pt x="0" y="18"/>
                  </a:cubicBezTo>
                  <a:lnTo>
                    <a:pt x="0" y="15"/>
                  </a:lnTo>
                  <a:cubicBezTo>
                    <a:pt x="1" y="16"/>
                    <a:pt x="2" y="16"/>
                    <a:pt x="4" y="17"/>
                  </a:cubicBezTo>
                  <a:cubicBezTo>
                    <a:pt x="5" y="17"/>
                    <a:pt x="6" y="17"/>
                    <a:pt x="7" y="17"/>
                  </a:cubicBezTo>
                  <a:cubicBezTo>
                    <a:pt x="8" y="17"/>
                    <a:pt x="9" y="17"/>
                    <a:pt x="10" y="16"/>
                  </a:cubicBezTo>
                  <a:cubicBezTo>
                    <a:pt x="11" y="16"/>
                    <a:pt x="11" y="15"/>
                    <a:pt x="11" y="14"/>
                  </a:cubicBezTo>
                  <a:cubicBezTo>
                    <a:pt x="11" y="13"/>
                    <a:pt x="11" y="13"/>
                    <a:pt x="10" y="12"/>
                  </a:cubicBezTo>
                  <a:cubicBezTo>
                    <a:pt x="10" y="12"/>
                    <a:pt x="9" y="11"/>
                    <a:pt x="7" y="11"/>
                  </a:cubicBezTo>
                  <a:lnTo>
                    <a:pt x="6" y="11"/>
                  </a:lnTo>
                  <a:cubicBezTo>
                    <a:pt x="4" y="10"/>
                    <a:pt x="2" y="10"/>
                    <a:pt x="2" y="9"/>
                  </a:cubicBezTo>
                  <a:cubicBezTo>
                    <a:pt x="1" y="8"/>
                    <a:pt x="0" y="7"/>
                    <a:pt x="0" y="6"/>
                  </a:cubicBezTo>
                  <a:cubicBezTo>
                    <a:pt x="0" y="4"/>
                    <a:pt x="1" y="3"/>
                    <a:pt x="2" y="2"/>
                  </a:cubicBezTo>
                  <a:cubicBezTo>
                    <a:pt x="3" y="1"/>
                    <a:pt x="5" y="0"/>
                    <a:pt x="7" y="0"/>
                  </a:cubicBezTo>
                  <a:cubicBezTo>
                    <a:pt x="9" y="0"/>
                    <a:pt x="10" y="0"/>
                    <a:pt x="11" y="0"/>
                  </a:cubicBezTo>
                  <a:cubicBezTo>
                    <a:pt x="12" y="1"/>
                    <a:pt x="13"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513"/>
            <p:cNvSpPr>
              <a:spLocks/>
            </p:cNvSpPr>
            <p:nvPr/>
          </p:nvSpPr>
          <p:spPr bwMode="auto">
            <a:xfrm>
              <a:off x="849" y="1130"/>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514"/>
            <p:cNvSpPr>
              <a:spLocks/>
            </p:cNvSpPr>
            <p:nvPr/>
          </p:nvSpPr>
          <p:spPr bwMode="auto">
            <a:xfrm>
              <a:off x="849" y="1130"/>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5" name="Freeform 515"/>
            <p:cNvSpPr>
              <a:spLocks/>
            </p:cNvSpPr>
            <p:nvPr/>
          </p:nvSpPr>
          <p:spPr bwMode="auto">
            <a:xfrm>
              <a:off x="865" y="1149"/>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5 w 20"/>
                <a:gd name="T11" fmla="*/ 5 h 26"/>
                <a:gd name="T12" fmla="*/ 3 w 20"/>
                <a:gd name="T13" fmla="*/ 13 h 26"/>
                <a:gd name="T14" fmla="*/ 5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7" y="4"/>
                    <a:pt x="16" y="3"/>
                  </a:cubicBezTo>
                  <a:cubicBezTo>
                    <a:pt x="15" y="3"/>
                    <a:pt x="13" y="3"/>
                    <a:pt x="12" y="3"/>
                  </a:cubicBezTo>
                  <a:cubicBezTo>
                    <a:pt x="9" y="3"/>
                    <a:pt x="7" y="4"/>
                    <a:pt x="5" y="5"/>
                  </a:cubicBezTo>
                  <a:cubicBezTo>
                    <a:pt x="4" y="7"/>
                    <a:pt x="3" y="10"/>
                    <a:pt x="3" y="13"/>
                  </a:cubicBezTo>
                  <a:cubicBezTo>
                    <a:pt x="3" y="16"/>
                    <a:pt x="4" y="19"/>
                    <a:pt x="5" y="20"/>
                  </a:cubicBezTo>
                  <a:cubicBezTo>
                    <a:pt x="7" y="22"/>
                    <a:pt x="9" y="23"/>
                    <a:pt x="12" y="23"/>
                  </a:cubicBezTo>
                  <a:cubicBezTo>
                    <a:pt x="13" y="23"/>
                    <a:pt x="15" y="23"/>
                    <a:pt x="16" y="22"/>
                  </a:cubicBezTo>
                  <a:cubicBezTo>
                    <a:pt x="17" y="22"/>
                    <a:pt x="19" y="21"/>
                    <a:pt x="20" y="20"/>
                  </a:cubicBezTo>
                  <a:lnTo>
                    <a:pt x="20" y="23"/>
                  </a:lnTo>
                  <a:cubicBezTo>
                    <a:pt x="18" y="24"/>
                    <a:pt x="17" y="25"/>
                    <a:pt x="16" y="25"/>
                  </a:cubicBezTo>
                  <a:cubicBezTo>
                    <a:pt x="15" y="25"/>
                    <a:pt x="13" y="26"/>
                    <a:pt x="12" y="26"/>
                  </a:cubicBezTo>
                  <a:cubicBezTo>
                    <a:pt x="8" y="26"/>
                    <a:pt x="5" y="25"/>
                    <a:pt x="3" y="22"/>
                  </a:cubicBezTo>
                  <a:cubicBezTo>
                    <a:pt x="1" y="20"/>
                    <a:pt x="0" y="17"/>
                    <a:pt x="0" y="13"/>
                  </a:cubicBezTo>
                  <a:cubicBezTo>
                    <a:pt x="0" y="9"/>
                    <a:pt x="1" y="6"/>
                    <a:pt x="3" y="3"/>
                  </a:cubicBezTo>
                  <a:cubicBezTo>
                    <a:pt x="5" y="1"/>
                    <a:pt x="8" y="0"/>
                    <a:pt x="12" y="0"/>
                  </a:cubicBezTo>
                  <a:cubicBezTo>
                    <a:pt x="13" y="0"/>
                    <a:pt x="15" y="0"/>
                    <a:pt x="16" y="1"/>
                  </a:cubicBezTo>
                  <a:cubicBezTo>
                    <a:pt x="17"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516"/>
            <p:cNvSpPr>
              <a:spLocks noEditPoints="1"/>
            </p:cNvSpPr>
            <p:nvPr/>
          </p:nvSpPr>
          <p:spPr bwMode="auto">
            <a:xfrm>
              <a:off x="881" y="114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4 w 23"/>
                <a:gd name="T35" fmla="*/ 22 h 26"/>
                <a:gd name="T36" fmla="*/ 0 w 23"/>
                <a:gd name="T37" fmla="*/ 13 h 26"/>
                <a:gd name="T38" fmla="*/ 4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10" y="3"/>
                    <a:pt x="8" y="4"/>
                    <a:pt x="6" y="5"/>
                  </a:cubicBezTo>
                  <a:cubicBezTo>
                    <a:pt x="5" y="7"/>
                    <a:pt x="4" y="10"/>
                    <a:pt x="4" y="13"/>
                  </a:cubicBezTo>
                  <a:cubicBezTo>
                    <a:pt x="4" y="16"/>
                    <a:pt x="5" y="18"/>
                    <a:pt x="6" y="20"/>
                  </a:cubicBezTo>
                  <a:cubicBezTo>
                    <a:pt x="8" y="22"/>
                    <a:pt x="10" y="23"/>
                    <a:pt x="12" y="23"/>
                  </a:cubicBezTo>
                  <a:cubicBezTo>
                    <a:pt x="14" y="23"/>
                    <a:pt x="16" y="22"/>
                    <a:pt x="18" y="20"/>
                  </a:cubicBezTo>
                  <a:cubicBezTo>
                    <a:pt x="19" y="18"/>
                    <a:pt x="20" y="16"/>
                    <a:pt x="20" y="13"/>
                  </a:cubicBezTo>
                  <a:cubicBezTo>
                    <a:pt x="20" y="10"/>
                    <a:pt x="19" y="7"/>
                    <a:pt x="18"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6" y="24"/>
                    <a:pt x="4" y="22"/>
                  </a:cubicBezTo>
                  <a:cubicBezTo>
                    <a:pt x="2" y="20"/>
                    <a:pt x="0" y="17"/>
                    <a:pt x="0" y="13"/>
                  </a:cubicBezTo>
                  <a:cubicBezTo>
                    <a:pt x="0" y="9"/>
                    <a:pt x="2" y="6"/>
                    <a:pt x="4"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517"/>
            <p:cNvSpPr>
              <a:spLocks/>
            </p:cNvSpPr>
            <p:nvPr/>
          </p:nvSpPr>
          <p:spPr bwMode="auto">
            <a:xfrm>
              <a:off x="901" y="1149"/>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518"/>
            <p:cNvSpPr>
              <a:spLocks/>
            </p:cNvSpPr>
            <p:nvPr/>
          </p:nvSpPr>
          <p:spPr bwMode="auto">
            <a:xfrm>
              <a:off x="919" y="1149"/>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4" y="12"/>
                    <a:pt x="16" y="14"/>
                  </a:cubicBezTo>
                  <a:cubicBezTo>
                    <a:pt x="17" y="15"/>
                    <a:pt x="17" y="16"/>
                    <a:pt x="17" y="18"/>
                  </a:cubicBezTo>
                  <a:cubicBezTo>
                    <a:pt x="17" y="21"/>
                    <a:pt x="17" y="23"/>
                    <a:pt x="15" y="24"/>
                  </a:cubicBezTo>
                  <a:cubicBezTo>
                    <a:pt x="13" y="25"/>
                    <a:pt x="11" y="26"/>
                    <a:pt x="8" y="26"/>
                  </a:cubicBezTo>
                  <a:cubicBezTo>
                    <a:pt x="7" y="26"/>
                    <a:pt x="6" y="26"/>
                    <a:pt x="4" y="25"/>
                  </a:cubicBezTo>
                  <a:cubicBezTo>
                    <a:pt x="3" y="25"/>
                    <a:pt x="2"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2" y="2"/>
                  </a:cubicBezTo>
                  <a:cubicBezTo>
                    <a:pt x="4" y="1"/>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519"/>
            <p:cNvSpPr>
              <a:spLocks/>
            </p:cNvSpPr>
            <p:nvPr/>
          </p:nvSpPr>
          <p:spPr bwMode="auto">
            <a:xfrm>
              <a:off x="933" y="1149"/>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520"/>
            <p:cNvSpPr>
              <a:spLocks noEditPoints="1"/>
            </p:cNvSpPr>
            <p:nvPr/>
          </p:nvSpPr>
          <p:spPr bwMode="auto">
            <a:xfrm>
              <a:off x="948" y="1154"/>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521"/>
            <p:cNvSpPr>
              <a:spLocks/>
            </p:cNvSpPr>
            <p:nvPr/>
          </p:nvSpPr>
          <p:spPr bwMode="auto">
            <a:xfrm>
              <a:off x="957" y="1149"/>
              <a:ext cx="10" cy="17"/>
            </a:xfrm>
            <a:custGeom>
              <a:avLst/>
              <a:gdLst>
                <a:gd name="T0" fmla="*/ 1 w 15"/>
                <a:gd name="T1" fmla="*/ 22 h 25"/>
                <a:gd name="T2" fmla="*/ 1 w 15"/>
                <a:gd name="T3" fmla="*/ 22 h 25"/>
                <a:gd name="T4" fmla="*/ 6 w 15"/>
                <a:gd name="T5" fmla="*/ 22 h 25"/>
                <a:gd name="T6" fmla="*/ 6 w 15"/>
                <a:gd name="T7" fmla="*/ 3 h 25"/>
                <a:gd name="T8" fmla="*/ 0 w 15"/>
                <a:gd name="T9" fmla="*/ 5 h 25"/>
                <a:gd name="T10" fmla="*/ 0 w 15"/>
                <a:gd name="T11" fmla="*/ 2 h 25"/>
                <a:gd name="T12" fmla="*/ 6 w 15"/>
                <a:gd name="T13" fmla="*/ 0 h 25"/>
                <a:gd name="T14" fmla="*/ 9 w 15"/>
                <a:gd name="T15" fmla="*/ 0 h 25"/>
                <a:gd name="T16" fmla="*/ 9 w 15"/>
                <a:gd name="T17" fmla="*/ 22 h 25"/>
                <a:gd name="T18" fmla="*/ 15 w 15"/>
                <a:gd name="T19" fmla="*/ 22 h 25"/>
                <a:gd name="T20" fmla="*/ 15 w 15"/>
                <a:gd name="T21" fmla="*/ 25 h 25"/>
                <a:gd name="T22" fmla="*/ 1 w 15"/>
                <a:gd name="T23" fmla="*/ 25 h 25"/>
                <a:gd name="T24" fmla="*/ 1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1" y="22"/>
                  </a:moveTo>
                  <a:lnTo>
                    <a:pt x="1" y="22"/>
                  </a:lnTo>
                  <a:lnTo>
                    <a:pt x="6" y="22"/>
                  </a:lnTo>
                  <a:lnTo>
                    <a:pt x="6" y="3"/>
                  </a:lnTo>
                  <a:lnTo>
                    <a:pt x="0" y="5"/>
                  </a:lnTo>
                  <a:lnTo>
                    <a:pt x="0" y="2"/>
                  </a:lnTo>
                  <a:lnTo>
                    <a:pt x="6" y="0"/>
                  </a:lnTo>
                  <a:lnTo>
                    <a:pt x="9" y="0"/>
                  </a:lnTo>
                  <a:lnTo>
                    <a:pt x="9" y="22"/>
                  </a:lnTo>
                  <a:lnTo>
                    <a:pt x="15" y="22"/>
                  </a:lnTo>
                  <a:lnTo>
                    <a:pt x="15" y="25"/>
                  </a:lnTo>
                  <a:lnTo>
                    <a:pt x="1" y="25"/>
                  </a:lnTo>
                  <a:lnTo>
                    <a:pt x="1"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522"/>
            <p:cNvSpPr>
              <a:spLocks/>
            </p:cNvSpPr>
            <p:nvPr/>
          </p:nvSpPr>
          <p:spPr bwMode="auto">
            <a:xfrm>
              <a:off x="844"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523"/>
            <p:cNvSpPr>
              <a:spLocks/>
            </p:cNvSpPr>
            <p:nvPr/>
          </p:nvSpPr>
          <p:spPr bwMode="auto">
            <a:xfrm>
              <a:off x="844"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4" name="Freeform 524"/>
            <p:cNvSpPr>
              <a:spLocks noEditPoints="1"/>
            </p:cNvSpPr>
            <p:nvPr/>
          </p:nvSpPr>
          <p:spPr bwMode="auto">
            <a:xfrm>
              <a:off x="857" y="1025"/>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525"/>
            <p:cNvSpPr>
              <a:spLocks noEditPoints="1"/>
            </p:cNvSpPr>
            <p:nvPr/>
          </p:nvSpPr>
          <p:spPr bwMode="auto">
            <a:xfrm>
              <a:off x="876" y="1025"/>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8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4" y="14"/>
                    <a:pt x="14" y="15"/>
                  </a:cubicBezTo>
                  <a:cubicBezTo>
                    <a:pt x="15" y="16"/>
                    <a:pt x="16" y="17"/>
                    <a:pt x="16" y="18"/>
                  </a:cubicBezTo>
                  <a:lnTo>
                    <a:pt x="20" y="25"/>
                  </a:lnTo>
                  <a:lnTo>
                    <a:pt x="16" y="25"/>
                  </a:lnTo>
                  <a:lnTo>
                    <a:pt x="13" y="19"/>
                  </a:lnTo>
                  <a:cubicBezTo>
                    <a:pt x="12" y="17"/>
                    <a:pt x="11" y="16"/>
                    <a:pt x="11"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5" y="12"/>
                    <a:pt x="14" y="13"/>
                    <a:pt x="12" y="14"/>
                  </a:cubicBezTo>
                  <a:lnTo>
                    <a:pt x="12" y="14"/>
                  </a:lnTo>
                  <a:close/>
                  <a:moveTo>
                    <a:pt x="4" y="3"/>
                  </a:moveTo>
                  <a:lnTo>
                    <a:pt x="4" y="3"/>
                  </a:lnTo>
                  <a:lnTo>
                    <a:pt x="4" y="12"/>
                  </a:lnTo>
                  <a:lnTo>
                    <a:pt x="8" y="12"/>
                  </a:lnTo>
                  <a:cubicBezTo>
                    <a:pt x="10" y="12"/>
                    <a:pt x="11" y="12"/>
                    <a:pt x="12" y="11"/>
                  </a:cubicBezTo>
                  <a:cubicBezTo>
                    <a:pt x="12" y="10"/>
                    <a:pt x="13" y="9"/>
                    <a:pt x="13" y="8"/>
                  </a:cubicBezTo>
                  <a:cubicBezTo>
                    <a:pt x="13" y="6"/>
                    <a:pt x="12" y="5"/>
                    <a:pt x="12" y="4"/>
                  </a:cubicBezTo>
                  <a:cubicBezTo>
                    <a:pt x="11" y="4"/>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526"/>
            <p:cNvSpPr>
              <a:spLocks/>
            </p:cNvSpPr>
            <p:nvPr/>
          </p:nvSpPr>
          <p:spPr bwMode="auto">
            <a:xfrm>
              <a:off x="892" y="1025"/>
              <a:ext cx="15" cy="18"/>
            </a:xfrm>
            <a:custGeom>
              <a:avLst/>
              <a:gdLst>
                <a:gd name="T0" fmla="*/ 18 w 21"/>
                <a:gd name="T1" fmla="*/ 22 h 26"/>
                <a:gd name="T2" fmla="*/ 18 w 21"/>
                <a:gd name="T3" fmla="*/ 22 h 26"/>
                <a:gd name="T4" fmla="*/ 18 w 21"/>
                <a:gd name="T5" fmla="*/ 15 h 26"/>
                <a:gd name="T6" fmla="*/ 13 w 21"/>
                <a:gd name="T7" fmla="*/ 15 h 26"/>
                <a:gd name="T8" fmla="*/ 13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1 h 26"/>
                <a:gd name="T28" fmla="*/ 21 w 21"/>
                <a:gd name="T29" fmla="*/ 2 h 26"/>
                <a:gd name="T30" fmla="*/ 21 w 21"/>
                <a:gd name="T31" fmla="*/ 6 h 26"/>
                <a:gd name="T32" fmla="*/ 17 w 21"/>
                <a:gd name="T33" fmla="*/ 4 h 26"/>
                <a:gd name="T34" fmla="*/ 12 w 21"/>
                <a:gd name="T35" fmla="*/ 3 h 26"/>
                <a:gd name="T36" fmla="*/ 6 w 21"/>
                <a:gd name="T37" fmla="*/ 5 h 26"/>
                <a:gd name="T38" fmla="*/ 3 w 21"/>
                <a:gd name="T39" fmla="*/ 13 h 26"/>
                <a:gd name="T40" fmla="*/ 6 w 21"/>
                <a:gd name="T41" fmla="*/ 20 h 26"/>
                <a:gd name="T42" fmla="*/ 12 w 21"/>
                <a:gd name="T43" fmla="*/ 23 h 26"/>
                <a:gd name="T44" fmla="*/ 16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3" y="15"/>
                  </a:lnTo>
                  <a:lnTo>
                    <a:pt x="13" y="12"/>
                  </a:lnTo>
                  <a:lnTo>
                    <a:pt x="21" y="12"/>
                  </a:lnTo>
                  <a:lnTo>
                    <a:pt x="21" y="23"/>
                  </a:lnTo>
                  <a:cubicBezTo>
                    <a:pt x="20" y="24"/>
                    <a:pt x="19" y="25"/>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20" y="2"/>
                    <a:pt x="21" y="2"/>
                  </a:cubicBezTo>
                  <a:lnTo>
                    <a:pt x="21" y="6"/>
                  </a:lnTo>
                  <a:cubicBezTo>
                    <a:pt x="20" y="5"/>
                    <a:pt x="18" y="4"/>
                    <a:pt x="17" y="4"/>
                  </a:cubicBezTo>
                  <a:cubicBezTo>
                    <a:pt x="15" y="3"/>
                    <a:pt x="14" y="3"/>
                    <a:pt x="12" y="3"/>
                  </a:cubicBezTo>
                  <a:cubicBezTo>
                    <a:pt x="9" y="3"/>
                    <a:pt x="7" y="4"/>
                    <a:pt x="6" y="5"/>
                  </a:cubicBezTo>
                  <a:cubicBezTo>
                    <a:pt x="4" y="7"/>
                    <a:pt x="3" y="10"/>
                    <a:pt x="3" y="13"/>
                  </a:cubicBezTo>
                  <a:cubicBezTo>
                    <a:pt x="3" y="16"/>
                    <a:pt x="4" y="19"/>
                    <a:pt x="6" y="20"/>
                  </a:cubicBezTo>
                  <a:cubicBezTo>
                    <a:pt x="7" y="22"/>
                    <a:pt x="9" y="23"/>
                    <a:pt x="12" y="23"/>
                  </a:cubicBezTo>
                  <a:cubicBezTo>
                    <a:pt x="14" y="23"/>
                    <a:pt x="15" y="23"/>
                    <a:pt x="16" y="23"/>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527"/>
            <p:cNvSpPr>
              <a:spLocks/>
            </p:cNvSpPr>
            <p:nvPr/>
          </p:nvSpPr>
          <p:spPr bwMode="auto">
            <a:xfrm>
              <a:off x="910" y="1047"/>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528"/>
            <p:cNvSpPr>
              <a:spLocks/>
            </p:cNvSpPr>
            <p:nvPr/>
          </p:nvSpPr>
          <p:spPr bwMode="auto">
            <a:xfrm>
              <a:off x="925" y="1025"/>
              <a:ext cx="11"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9" name="Freeform 529"/>
            <p:cNvSpPr>
              <a:spLocks/>
            </p:cNvSpPr>
            <p:nvPr/>
          </p:nvSpPr>
          <p:spPr bwMode="auto">
            <a:xfrm>
              <a:off x="939" y="1025"/>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0" name="Freeform 530"/>
            <p:cNvSpPr>
              <a:spLocks/>
            </p:cNvSpPr>
            <p:nvPr/>
          </p:nvSpPr>
          <p:spPr bwMode="auto">
            <a:xfrm>
              <a:off x="946" y="102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2"/>
                    <a:pt x="14" y="12"/>
                    <a:pt x="16" y="14"/>
                  </a:cubicBezTo>
                  <a:cubicBezTo>
                    <a:pt x="17" y="15"/>
                    <a:pt x="17" y="16"/>
                    <a:pt x="17" y="18"/>
                  </a:cubicBezTo>
                  <a:cubicBezTo>
                    <a:pt x="17" y="21"/>
                    <a:pt x="17" y="23"/>
                    <a:pt x="15" y="24"/>
                  </a:cubicBezTo>
                  <a:cubicBezTo>
                    <a:pt x="13" y="25"/>
                    <a:pt x="11" y="26"/>
                    <a:pt x="8" y="26"/>
                  </a:cubicBezTo>
                  <a:cubicBezTo>
                    <a:pt x="7" y="26"/>
                    <a:pt x="6" y="26"/>
                    <a:pt x="4" y="25"/>
                  </a:cubicBezTo>
                  <a:cubicBezTo>
                    <a:pt x="3" y="25"/>
                    <a:pt x="2"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4" y="16"/>
                    <a:pt x="13" y="16"/>
                  </a:cubicBezTo>
                  <a:cubicBezTo>
                    <a:pt x="12" y="15"/>
                    <a:pt x="11" y="15"/>
                    <a:pt x="9" y="14"/>
                  </a:cubicBezTo>
                  <a:lnTo>
                    <a:pt x="7" y="14"/>
                  </a:lnTo>
                  <a:cubicBezTo>
                    <a:pt x="5" y="13"/>
                    <a:pt x="3" y="13"/>
                    <a:pt x="2" y="11"/>
                  </a:cubicBezTo>
                  <a:cubicBezTo>
                    <a:pt x="1"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531"/>
            <p:cNvSpPr>
              <a:spLocks/>
            </p:cNvSpPr>
            <p:nvPr/>
          </p:nvSpPr>
          <p:spPr bwMode="auto">
            <a:xfrm>
              <a:off x="960"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532"/>
            <p:cNvSpPr>
              <a:spLocks/>
            </p:cNvSpPr>
            <p:nvPr/>
          </p:nvSpPr>
          <p:spPr bwMode="auto">
            <a:xfrm>
              <a:off x="773" y="1069"/>
              <a:ext cx="91" cy="53"/>
            </a:xfrm>
            <a:custGeom>
              <a:avLst/>
              <a:gdLst>
                <a:gd name="T0" fmla="*/ 130 w 130"/>
                <a:gd name="T1" fmla="*/ 0 h 75"/>
                <a:gd name="T2" fmla="*/ 130 w 130"/>
                <a:gd name="T3" fmla="*/ 0 h 75"/>
                <a:gd name="T4" fmla="*/ 0 w 130"/>
                <a:gd name="T5" fmla="*/ 75 h 75"/>
              </a:gdLst>
              <a:ahLst/>
              <a:cxnLst>
                <a:cxn ang="0">
                  <a:pos x="T0" y="T1"/>
                </a:cxn>
                <a:cxn ang="0">
                  <a:pos x="T2" y="T3"/>
                </a:cxn>
                <a:cxn ang="0">
                  <a:pos x="T4" y="T5"/>
                </a:cxn>
              </a:cxnLst>
              <a:rect l="0" t="0" r="r" b="b"/>
              <a:pathLst>
                <a:path w="130" h="75">
                  <a:moveTo>
                    <a:pt x="130" y="0"/>
                  </a:moveTo>
                  <a:lnTo>
                    <a:pt x="130" y="0"/>
                  </a:lnTo>
                  <a:cubicBezTo>
                    <a:pt x="90" y="23"/>
                    <a:pt x="42" y="50"/>
                    <a:pt x="0" y="7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3" name="Freeform 533"/>
            <p:cNvSpPr>
              <a:spLocks noEditPoints="1"/>
            </p:cNvSpPr>
            <p:nvPr/>
          </p:nvSpPr>
          <p:spPr bwMode="auto">
            <a:xfrm>
              <a:off x="757" y="1116"/>
              <a:ext cx="18" cy="14"/>
            </a:xfrm>
            <a:custGeom>
              <a:avLst/>
              <a:gdLst>
                <a:gd name="T0" fmla="*/ 26 w 26"/>
                <a:gd name="T1" fmla="*/ 15 h 20"/>
                <a:gd name="T2" fmla="*/ 26 w 26"/>
                <a:gd name="T3" fmla="*/ 15 h 20"/>
                <a:gd name="T4" fmla="*/ 0 w 26"/>
                <a:gd name="T5" fmla="*/ 20 h 20"/>
                <a:gd name="T6" fmla="*/ 17 w 26"/>
                <a:gd name="T7" fmla="*/ 0 h 20"/>
                <a:gd name="T8" fmla="*/ 26 w 26"/>
                <a:gd name="T9" fmla="*/ 15 h 20"/>
                <a:gd name="T10" fmla="*/ 26 w 26"/>
                <a:gd name="T11" fmla="*/ 15 h 20"/>
                <a:gd name="T12" fmla="*/ 26 w 26"/>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6" y="15"/>
                  </a:moveTo>
                  <a:lnTo>
                    <a:pt x="26" y="15"/>
                  </a:lnTo>
                  <a:lnTo>
                    <a:pt x="0" y="20"/>
                  </a:lnTo>
                  <a:lnTo>
                    <a:pt x="17" y="0"/>
                  </a:lnTo>
                  <a:lnTo>
                    <a:pt x="26" y="15"/>
                  </a:lnTo>
                  <a:close/>
                  <a:moveTo>
                    <a:pt x="26" y="15"/>
                  </a:moveTo>
                  <a:lnTo>
                    <a:pt x="26" y="15"/>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534"/>
            <p:cNvSpPr>
              <a:spLocks noEditPoints="1"/>
            </p:cNvSpPr>
            <p:nvPr/>
          </p:nvSpPr>
          <p:spPr bwMode="auto">
            <a:xfrm>
              <a:off x="757" y="1116"/>
              <a:ext cx="18" cy="14"/>
            </a:xfrm>
            <a:custGeom>
              <a:avLst/>
              <a:gdLst>
                <a:gd name="T0" fmla="*/ 26 w 26"/>
                <a:gd name="T1" fmla="*/ 15 h 20"/>
                <a:gd name="T2" fmla="*/ 26 w 26"/>
                <a:gd name="T3" fmla="*/ 15 h 20"/>
                <a:gd name="T4" fmla="*/ 0 w 26"/>
                <a:gd name="T5" fmla="*/ 20 h 20"/>
                <a:gd name="T6" fmla="*/ 17 w 26"/>
                <a:gd name="T7" fmla="*/ 0 h 20"/>
                <a:gd name="T8" fmla="*/ 26 w 26"/>
                <a:gd name="T9" fmla="*/ 15 h 20"/>
                <a:gd name="T10" fmla="*/ 26 w 26"/>
                <a:gd name="T11" fmla="*/ 15 h 20"/>
                <a:gd name="T12" fmla="*/ 26 w 26"/>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6" y="15"/>
                  </a:moveTo>
                  <a:lnTo>
                    <a:pt x="26" y="15"/>
                  </a:lnTo>
                  <a:lnTo>
                    <a:pt x="0" y="20"/>
                  </a:lnTo>
                  <a:lnTo>
                    <a:pt x="17" y="0"/>
                  </a:lnTo>
                  <a:lnTo>
                    <a:pt x="26" y="15"/>
                  </a:lnTo>
                  <a:close/>
                  <a:moveTo>
                    <a:pt x="26" y="15"/>
                  </a:moveTo>
                  <a:lnTo>
                    <a:pt x="26" y="15"/>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5" name="Freeform 535"/>
            <p:cNvSpPr>
              <a:spLocks/>
            </p:cNvSpPr>
            <p:nvPr/>
          </p:nvSpPr>
          <p:spPr bwMode="auto">
            <a:xfrm>
              <a:off x="917" y="1069"/>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6" name="Freeform 536"/>
            <p:cNvSpPr>
              <a:spLocks noEditPoints="1"/>
            </p:cNvSpPr>
            <p:nvPr/>
          </p:nvSpPr>
          <p:spPr bwMode="auto">
            <a:xfrm>
              <a:off x="911" y="1113"/>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537"/>
            <p:cNvSpPr>
              <a:spLocks noEditPoints="1"/>
            </p:cNvSpPr>
            <p:nvPr/>
          </p:nvSpPr>
          <p:spPr bwMode="auto">
            <a:xfrm>
              <a:off x="911" y="1113"/>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8" name="Freeform 538"/>
            <p:cNvSpPr>
              <a:spLocks/>
            </p:cNvSpPr>
            <p:nvPr/>
          </p:nvSpPr>
          <p:spPr bwMode="auto">
            <a:xfrm>
              <a:off x="840"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539"/>
            <p:cNvSpPr>
              <a:spLocks/>
            </p:cNvSpPr>
            <p:nvPr/>
          </p:nvSpPr>
          <p:spPr bwMode="auto">
            <a:xfrm>
              <a:off x="840"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0" name="Freeform 540"/>
            <p:cNvSpPr>
              <a:spLocks/>
            </p:cNvSpPr>
            <p:nvPr/>
          </p:nvSpPr>
          <p:spPr bwMode="auto">
            <a:xfrm>
              <a:off x="857" y="902"/>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541"/>
            <p:cNvSpPr>
              <a:spLocks noEditPoints="1"/>
            </p:cNvSpPr>
            <p:nvPr/>
          </p:nvSpPr>
          <p:spPr bwMode="auto">
            <a:xfrm>
              <a:off x="865" y="902"/>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6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6"/>
                  </a:cubicBezTo>
                  <a:cubicBezTo>
                    <a:pt x="13" y="4"/>
                    <a:pt x="11" y="3"/>
                    <a:pt x="7" y="3"/>
                  </a:cubicBezTo>
                  <a:lnTo>
                    <a:pt x="3" y="3"/>
                  </a:lnTo>
                  <a:close/>
                  <a:moveTo>
                    <a:pt x="0" y="0"/>
                  </a:moveTo>
                  <a:lnTo>
                    <a:pt x="0" y="0"/>
                  </a:lnTo>
                  <a:lnTo>
                    <a:pt x="7" y="0"/>
                  </a:lnTo>
                  <a:cubicBezTo>
                    <a:pt x="12" y="0"/>
                    <a:pt x="15" y="1"/>
                    <a:pt x="17" y="3"/>
                  </a:cubicBezTo>
                  <a:cubicBezTo>
                    <a:pt x="20" y="5"/>
                    <a:pt x="21" y="9"/>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542"/>
            <p:cNvSpPr>
              <a:spLocks/>
            </p:cNvSpPr>
            <p:nvPr/>
          </p:nvSpPr>
          <p:spPr bwMode="auto">
            <a:xfrm>
              <a:off x="882" y="902"/>
              <a:ext cx="15"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543"/>
            <p:cNvSpPr>
              <a:spLocks/>
            </p:cNvSpPr>
            <p:nvPr/>
          </p:nvSpPr>
          <p:spPr bwMode="auto">
            <a:xfrm>
              <a:off x="899" y="923"/>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544"/>
            <p:cNvSpPr>
              <a:spLocks/>
            </p:cNvSpPr>
            <p:nvPr/>
          </p:nvSpPr>
          <p:spPr bwMode="auto">
            <a:xfrm>
              <a:off x="915" y="902"/>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545"/>
            <p:cNvSpPr>
              <a:spLocks/>
            </p:cNvSpPr>
            <p:nvPr/>
          </p:nvSpPr>
          <p:spPr bwMode="auto">
            <a:xfrm>
              <a:off x="929" y="902"/>
              <a:ext cx="14"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546"/>
            <p:cNvSpPr>
              <a:spLocks noEditPoints="1"/>
            </p:cNvSpPr>
            <p:nvPr/>
          </p:nvSpPr>
          <p:spPr bwMode="auto">
            <a:xfrm>
              <a:off x="948" y="902"/>
              <a:ext cx="11" cy="17"/>
            </a:xfrm>
            <a:custGeom>
              <a:avLst/>
              <a:gdLst>
                <a:gd name="T0" fmla="*/ 3 w 16"/>
                <a:gd name="T1" fmla="*/ 3 h 25"/>
                <a:gd name="T2" fmla="*/ 3 w 16"/>
                <a:gd name="T3" fmla="*/ 3 h 25"/>
                <a:gd name="T4" fmla="*/ 3 w 16"/>
                <a:gd name="T5" fmla="*/ 13 h 25"/>
                <a:gd name="T6" fmla="*/ 8 w 16"/>
                <a:gd name="T7" fmla="*/ 13 h 25"/>
                <a:gd name="T8" fmla="*/ 11 w 16"/>
                <a:gd name="T9" fmla="*/ 11 h 25"/>
                <a:gd name="T10" fmla="*/ 12 w 16"/>
                <a:gd name="T11" fmla="*/ 8 h 25"/>
                <a:gd name="T12" fmla="*/ 11 w 16"/>
                <a:gd name="T13" fmla="*/ 4 h 25"/>
                <a:gd name="T14" fmla="*/ 8 w 16"/>
                <a:gd name="T15" fmla="*/ 3 h 25"/>
                <a:gd name="T16" fmla="*/ 3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3"/>
                  </a:lnTo>
                  <a:lnTo>
                    <a:pt x="8" y="13"/>
                  </a:lnTo>
                  <a:cubicBezTo>
                    <a:pt x="9" y="13"/>
                    <a:pt x="10" y="12"/>
                    <a:pt x="11" y="11"/>
                  </a:cubicBezTo>
                  <a:cubicBezTo>
                    <a:pt x="12" y="10"/>
                    <a:pt x="12" y="9"/>
                    <a:pt x="12" y="8"/>
                  </a:cubicBezTo>
                  <a:cubicBezTo>
                    <a:pt x="12" y="6"/>
                    <a:pt x="12" y="5"/>
                    <a:pt x="11" y="4"/>
                  </a:cubicBezTo>
                  <a:cubicBezTo>
                    <a:pt x="10" y="4"/>
                    <a:pt x="9" y="3"/>
                    <a:pt x="8" y="3"/>
                  </a:cubicBezTo>
                  <a:lnTo>
                    <a:pt x="3" y="3"/>
                  </a:lnTo>
                  <a:close/>
                  <a:moveTo>
                    <a:pt x="0" y="0"/>
                  </a:moveTo>
                  <a:lnTo>
                    <a:pt x="0" y="0"/>
                  </a:lnTo>
                  <a:lnTo>
                    <a:pt x="8" y="0"/>
                  </a:lnTo>
                  <a:cubicBezTo>
                    <a:pt x="10" y="0"/>
                    <a:pt x="12" y="1"/>
                    <a:pt x="14" y="2"/>
                  </a:cubicBezTo>
                  <a:cubicBezTo>
                    <a:pt x="15" y="4"/>
                    <a:pt x="16" y="5"/>
                    <a:pt x="16" y="8"/>
                  </a:cubicBezTo>
                  <a:cubicBezTo>
                    <a:pt x="16" y="10"/>
                    <a:pt x="15" y="12"/>
                    <a:pt x="14" y="13"/>
                  </a:cubicBezTo>
                  <a:cubicBezTo>
                    <a:pt x="12" y="15"/>
                    <a:pt x="10" y="15"/>
                    <a:pt x="8"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Freeform 547"/>
            <p:cNvSpPr>
              <a:spLocks noEditPoints="1"/>
            </p:cNvSpPr>
            <p:nvPr/>
          </p:nvSpPr>
          <p:spPr bwMode="auto">
            <a:xfrm>
              <a:off x="964" y="902"/>
              <a:ext cx="13" cy="17"/>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6" y="25"/>
                  </a:lnTo>
                  <a:lnTo>
                    <a:pt x="12" y="19"/>
                  </a:lnTo>
                  <a:cubicBezTo>
                    <a:pt x="12"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548"/>
            <p:cNvSpPr>
              <a:spLocks/>
            </p:cNvSpPr>
            <p:nvPr/>
          </p:nvSpPr>
          <p:spPr bwMode="auto">
            <a:xfrm>
              <a:off x="789" y="946"/>
              <a:ext cx="80" cy="51"/>
            </a:xfrm>
            <a:custGeom>
              <a:avLst/>
              <a:gdLst>
                <a:gd name="T0" fmla="*/ 115 w 115"/>
                <a:gd name="T1" fmla="*/ 0 h 73"/>
                <a:gd name="T2" fmla="*/ 115 w 115"/>
                <a:gd name="T3" fmla="*/ 0 h 73"/>
                <a:gd name="T4" fmla="*/ 0 w 115"/>
                <a:gd name="T5" fmla="*/ 73 h 73"/>
              </a:gdLst>
              <a:ahLst/>
              <a:cxnLst>
                <a:cxn ang="0">
                  <a:pos x="T0" y="T1"/>
                </a:cxn>
                <a:cxn ang="0">
                  <a:pos x="T2" y="T3"/>
                </a:cxn>
                <a:cxn ang="0">
                  <a:pos x="T4" y="T5"/>
                </a:cxn>
              </a:cxnLst>
              <a:rect l="0" t="0" r="r" b="b"/>
              <a:pathLst>
                <a:path w="115" h="73">
                  <a:moveTo>
                    <a:pt x="115" y="0"/>
                  </a:moveTo>
                  <a:lnTo>
                    <a:pt x="115" y="0"/>
                  </a:lnTo>
                  <a:cubicBezTo>
                    <a:pt x="80" y="22"/>
                    <a:pt x="38" y="49"/>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9" name="Freeform 549"/>
            <p:cNvSpPr>
              <a:spLocks noEditPoints="1"/>
            </p:cNvSpPr>
            <p:nvPr/>
          </p:nvSpPr>
          <p:spPr bwMode="auto">
            <a:xfrm>
              <a:off x="774" y="993"/>
              <a:ext cx="17" cy="14"/>
            </a:xfrm>
            <a:custGeom>
              <a:avLst/>
              <a:gdLst>
                <a:gd name="T0" fmla="*/ 25 w 25"/>
                <a:gd name="T1" fmla="*/ 14 h 20"/>
                <a:gd name="T2" fmla="*/ 25 w 25"/>
                <a:gd name="T3" fmla="*/ 14 h 20"/>
                <a:gd name="T4" fmla="*/ 0 w 25"/>
                <a:gd name="T5" fmla="*/ 20 h 20"/>
                <a:gd name="T6" fmla="*/ 16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6" y="0"/>
                  </a:lnTo>
                  <a:lnTo>
                    <a:pt x="25" y="14"/>
                  </a:lnTo>
                  <a:close/>
                  <a:moveTo>
                    <a:pt x="25" y="14"/>
                  </a:moveTo>
                  <a:lnTo>
                    <a:pt x="25"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550"/>
            <p:cNvSpPr>
              <a:spLocks noEditPoints="1"/>
            </p:cNvSpPr>
            <p:nvPr/>
          </p:nvSpPr>
          <p:spPr bwMode="auto">
            <a:xfrm>
              <a:off x="774" y="993"/>
              <a:ext cx="17" cy="14"/>
            </a:xfrm>
            <a:custGeom>
              <a:avLst/>
              <a:gdLst>
                <a:gd name="T0" fmla="*/ 25 w 25"/>
                <a:gd name="T1" fmla="*/ 14 h 20"/>
                <a:gd name="T2" fmla="*/ 25 w 25"/>
                <a:gd name="T3" fmla="*/ 14 h 20"/>
                <a:gd name="T4" fmla="*/ 0 w 25"/>
                <a:gd name="T5" fmla="*/ 20 h 20"/>
                <a:gd name="T6" fmla="*/ 16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6" y="0"/>
                  </a:lnTo>
                  <a:lnTo>
                    <a:pt x="25" y="14"/>
                  </a:lnTo>
                  <a:close/>
                  <a:moveTo>
                    <a:pt x="25" y="14"/>
                  </a:moveTo>
                  <a:lnTo>
                    <a:pt x="25"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1" name="Freeform 551"/>
            <p:cNvSpPr>
              <a:spLocks/>
            </p:cNvSpPr>
            <p:nvPr/>
          </p:nvSpPr>
          <p:spPr bwMode="auto">
            <a:xfrm>
              <a:off x="917" y="946"/>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2" name="Freeform 552"/>
            <p:cNvSpPr>
              <a:spLocks noEditPoints="1"/>
            </p:cNvSpPr>
            <p:nvPr/>
          </p:nvSpPr>
          <p:spPr bwMode="auto">
            <a:xfrm>
              <a:off x="911"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553"/>
            <p:cNvSpPr>
              <a:spLocks noEditPoints="1"/>
            </p:cNvSpPr>
            <p:nvPr/>
          </p:nvSpPr>
          <p:spPr bwMode="auto">
            <a:xfrm>
              <a:off x="911"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4" name="Freeform 554"/>
            <p:cNvSpPr>
              <a:spLocks/>
            </p:cNvSpPr>
            <p:nvPr/>
          </p:nvSpPr>
          <p:spPr bwMode="auto">
            <a:xfrm>
              <a:off x="852" y="760"/>
              <a:ext cx="131" cy="62"/>
            </a:xfrm>
            <a:custGeom>
              <a:avLst/>
              <a:gdLst>
                <a:gd name="T0" fmla="*/ 0 w 186"/>
                <a:gd name="T1" fmla="*/ 0 h 89"/>
                <a:gd name="T2" fmla="*/ 0 w 186"/>
                <a:gd name="T3" fmla="*/ 0 h 89"/>
                <a:gd name="T4" fmla="*/ 186 w 186"/>
                <a:gd name="T5" fmla="*/ 0 h 89"/>
                <a:gd name="T6" fmla="*/ 186 w 186"/>
                <a:gd name="T7" fmla="*/ 89 h 89"/>
                <a:gd name="T8" fmla="*/ 0 w 186"/>
                <a:gd name="T9" fmla="*/ 89 h 89"/>
                <a:gd name="T10" fmla="*/ 0 w 186"/>
                <a:gd name="T11" fmla="*/ 0 h 89"/>
              </a:gdLst>
              <a:ahLst/>
              <a:cxnLst>
                <a:cxn ang="0">
                  <a:pos x="T0" y="T1"/>
                </a:cxn>
                <a:cxn ang="0">
                  <a:pos x="T2" y="T3"/>
                </a:cxn>
                <a:cxn ang="0">
                  <a:pos x="T4" y="T5"/>
                </a:cxn>
                <a:cxn ang="0">
                  <a:pos x="T6" y="T7"/>
                </a:cxn>
                <a:cxn ang="0">
                  <a:pos x="T8" y="T9"/>
                </a:cxn>
                <a:cxn ang="0">
                  <a:pos x="T10" y="T11"/>
                </a:cxn>
              </a:cxnLst>
              <a:rect l="0" t="0" r="r" b="b"/>
              <a:pathLst>
                <a:path w="186" h="89">
                  <a:moveTo>
                    <a:pt x="0" y="0"/>
                  </a:moveTo>
                  <a:lnTo>
                    <a:pt x="0" y="0"/>
                  </a:lnTo>
                  <a:lnTo>
                    <a:pt x="186" y="0"/>
                  </a:lnTo>
                  <a:lnTo>
                    <a:pt x="186"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555"/>
            <p:cNvSpPr>
              <a:spLocks/>
            </p:cNvSpPr>
            <p:nvPr/>
          </p:nvSpPr>
          <p:spPr bwMode="auto">
            <a:xfrm>
              <a:off x="852" y="760"/>
              <a:ext cx="131" cy="62"/>
            </a:xfrm>
            <a:custGeom>
              <a:avLst/>
              <a:gdLst>
                <a:gd name="T0" fmla="*/ 0 w 186"/>
                <a:gd name="T1" fmla="*/ 0 h 89"/>
                <a:gd name="T2" fmla="*/ 0 w 186"/>
                <a:gd name="T3" fmla="*/ 0 h 89"/>
                <a:gd name="T4" fmla="*/ 186 w 186"/>
                <a:gd name="T5" fmla="*/ 0 h 89"/>
                <a:gd name="T6" fmla="*/ 186 w 186"/>
                <a:gd name="T7" fmla="*/ 89 h 89"/>
                <a:gd name="T8" fmla="*/ 0 w 186"/>
                <a:gd name="T9" fmla="*/ 89 h 89"/>
                <a:gd name="T10" fmla="*/ 0 w 186"/>
                <a:gd name="T11" fmla="*/ 0 h 89"/>
              </a:gdLst>
              <a:ahLst/>
              <a:cxnLst>
                <a:cxn ang="0">
                  <a:pos x="T0" y="T1"/>
                </a:cxn>
                <a:cxn ang="0">
                  <a:pos x="T2" y="T3"/>
                </a:cxn>
                <a:cxn ang="0">
                  <a:pos x="T4" y="T5"/>
                </a:cxn>
                <a:cxn ang="0">
                  <a:pos x="T6" y="T7"/>
                </a:cxn>
                <a:cxn ang="0">
                  <a:pos x="T8" y="T9"/>
                </a:cxn>
                <a:cxn ang="0">
                  <a:pos x="T10" y="T11"/>
                </a:cxn>
              </a:cxnLst>
              <a:rect l="0" t="0" r="r" b="b"/>
              <a:pathLst>
                <a:path w="186" h="89">
                  <a:moveTo>
                    <a:pt x="0" y="0"/>
                  </a:moveTo>
                  <a:lnTo>
                    <a:pt x="0" y="0"/>
                  </a:lnTo>
                  <a:lnTo>
                    <a:pt x="186" y="0"/>
                  </a:lnTo>
                  <a:lnTo>
                    <a:pt x="186"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6" name="Freeform 556"/>
            <p:cNvSpPr>
              <a:spLocks/>
            </p:cNvSpPr>
            <p:nvPr/>
          </p:nvSpPr>
          <p:spPr bwMode="auto">
            <a:xfrm>
              <a:off x="868" y="778"/>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2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5"/>
                    <a:pt x="3" y="6"/>
                    <a:pt x="3" y="7"/>
                  </a:cubicBezTo>
                  <a:cubicBezTo>
                    <a:pt x="3" y="8"/>
                    <a:pt x="4" y="9"/>
                    <a:pt x="4" y="9"/>
                  </a:cubicBezTo>
                  <a:cubicBezTo>
                    <a:pt x="5" y="10"/>
                    <a:pt x="6" y="10"/>
                    <a:pt x="8" y="11"/>
                  </a:cubicBezTo>
                  <a:lnTo>
                    <a:pt x="10" y="11"/>
                  </a:lnTo>
                  <a:cubicBezTo>
                    <a:pt x="13" y="12"/>
                    <a:pt x="14" y="12"/>
                    <a:pt x="16" y="14"/>
                  </a:cubicBezTo>
                  <a:cubicBezTo>
                    <a:pt x="17" y="15"/>
                    <a:pt x="17" y="16"/>
                    <a:pt x="17" y="18"/>
                  </a:cubicBezTo>
                  <a:cubicBezTo>
                    <a:pt x="17" y="21"/>
                    <a:pt x="17" y="23"/>
                    <a:pt x="15" y="24"/>
                  </a:cubicBezTo>
                  <a:cubicBezTo>
                    <a:pt x="13" y="25"/>
                    <a:pt x="11" y="26"/>
                    <a:pt x="8" y="26"/>
                  </a:cubicBezTo>
                  <a:cubicBezTo>
                    <a:pt x="7" y="26"/>
                    <a:pt x="5"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5" y="13"/>
                    <a:pt x="3" y="13"/>
                    <a:pt x="2" y="12"/>
                  </a:cubicBezTo>
                  <a:cubicBezTo>
                    <a:pt x="0"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Freeform 557"/>
            <p:cNvSpPr>
              <a:spLocks noEditPoints="1"/>
            </p:cNvSpPr>
            <p:nvPr/>
          </p:nvSpPr>
          <p:spPr bwMode="auto">
            <a:xfrm>
              <a:off x="884" y="778"/>
              <a:ext cx="15" cy="18"/>
            </a:xfrm>
            <a:custGeom>
              <a:avLst/>
              <a:gdLst>
                <a:gd name="T0" fmla="*/ 11 w 22"/>
                <a:gd name="T1" fmla="*/ 3 h 26"/>
                <a:gd name="T2" fmla="*/ 11 w 22"/>
                <a:gd name="T3" fmla="*/ 3 h 26"/>
                <a:gd name="T4" fmla="*/ 5 w 22"/>
                <a:gd name="T5" fmla="*/ 5 h 26"/>
                <a:gd name="T6" fmla="*/ 3 w 22"/>
                <a:gd name="T7" fmla="*/ 13 h 26"/>
                <a:gd name="T8" fmla="*/ 5 w 22"/>
                <a:gd name="T9" fmla="*/ 20 h 26"/>
                <a:gd name="T10" fmla="*/ 11 w 22"/>
                <a:gd name="T11" fmla="*/ 23 h 26"/>
                <a:gd name="T12" fmla="*/ 17 w 22"/>
                <a:gd name="T13" fmla="*/ 20 h 26"/>
                <a:gd name="T14" fmla="*/ 19 w 22"/>
                <a:gd name="T15" fmla="*/ 13 h 26"/>
                <a:gd name="T16" fmla="*/ 17 w 22"/>
                <a:gd name="T17" fmla="*/ 5 h 26"/>
                <a:gd name="T18" fmla="*/ 11 w 22"/>
                <a:gd name="T19" fmla="*/ 3 h 26"/>
                <a:gd name="T20" fmla="*/ 11 w 22"/>
                <a:gd name="T21" fmla="*/ 3 h 26"/>
                <a:gd name="T22" fmla="*/ 11 w 22"/>
                <a:gd name="T23" fmla="*/ 0 h 26"/>
                <a:gd name="T24" fmla="*/ 11 w 22"/>
                <a:gd name="T25" fmla="*/ 0 h 26"/>
                <a:gd name="T26" fmla="*/ 19 w 22"/>
                <a:gd name="T27" fmla="*/ 4 h 26"/>
                <a:gd name="T28" fmla="*/ 22 w 22"/>
                <a:gd name="T29" fmla="*/ 13 h 26"/>
                <a:gd name="T30" fmla="*/ 19 w 22"/>
                <a:gd name="T31" fmla="*/ 22 h 26"/>
                <a:gd name="T32" fmla="*/ 11 w 22"/>
                <a:gd name="T33" fmla="*/ 26 h 26"/>
                <a:gd name="T34" fmla="*/ 3 w 22"/>
                <a:gd name="T35" fmla="*/ 22 h 26"/>
                <a:gd name="T36" fmla="*/ 0 w 22"/>
                <a:gd name="T37" fmla="*/ 13 h 26"/>
                <a:gd name="T38" fmla="*/ 3 w 22"/>
                <a:gd name="T39" fmla="*/ 4 h 26"/>
                <a:gd name="T40" fmla="*/ 11 w 22"/>
                <a:gd name="T41" fmla="*/ 0 h 26"/>
                <a:gd name="T42" fmla="*/ 11 w 22"/>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3" y="23"/>
                    <a:pt x="15" y="22"/>
                    <a:pt x="17" y="20"/>
                  </a:cubicBezTo>
                  <a:cubicBezTo>
                    <a:pt x="18" y="18"/>
                    <a:pt x="19" y="16"/>
                    <a:pt x="19" y="13"/>
                  </a:cubicBezTo>
                  <a:cubicBezTo>
                    <a:pt x="19" y="10"/>
                    <a:pt x="18" y="7"/>
                    <a:pt x="17" y="5"/>
                  </a:cubicBezTo>
                  <a:cubicBezTo>
                    <a:pt x="15" y="4"/>
                    <a:pt x="13" y="3"/>
                    <a:pt x="11" y="3"/>
                  </a:cubicBezTo>
                  <a:lnTo>
                    <a:pt x="11" y="3"/>
                  </a:lnTo>
                  <a:close/>
                  <a:moveTo>
                    <a:pt x="11" y="0"/>
                  </a:moveTo>
                  <a:lnTo>
                    <a:pt x="11" y="0"/>
                  </a:lnTo>
                  <a:cubicBezTo>
                    <a:pt x="14" y="0"/>
                    <a:pt x="17" y="1"/>
                    <a:pt x="19" y="4"/>
                  </a:cubicBezTo>
                  <a:cubicBezTo>
                    <a:pt x="21" y="6"/>
                    <a:pt x="22" y="9"/>
                    <a:pt x="22" y="13"/>
                  </a:cubicBezTo>
                  <a:cubicBezTo>
                    <a:pt x="22" y="17"/>
                    <a:pt x="21" y="20"/>
                    <a:pt x="19" y="22"/>
                  </a:cubicBezTo>
                  <a:cubicBezTo>
                    <a:pt x="17" y="25"/>
                    <a:pt x="14" y="26"/>
                    <a:pt x="11" y="26"/>
                  </a:cubicBezTo>
                  <a:cubicBezTo>
                    <a:pt x="8" y="26"/>
                    <a:pt x="5" y="25"/>
                    <a:pt x="3" y="22"/>
                  </a:cubicBezTo>
                  <a:cubicBezTo>
                    <a:pt x="1" y="20"/>
                    <a:pt x="0" y="17"/>
                    <a:pt x="0" y="13"/>
                  </a:cubicBezTo>
                  <a:cubicBezTo>
                    <a:pt x="0" y="9"/>
                    <a:pt x="1" y="6"/>
                    <a:pt x="3" y="4"/>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Freeform 558"/>
            <p:cNvSpPr>
              <a:spLocks/>
            </p:cNvSpPr>
            <p:nvPr/>
          </p:nvSpPr>
          <p:spPr bwMode="auto">
            <a:xfrm>
              <a:off x="903" y="778"/>
              <a:ext cx="14" cy="18"/>
            </a:xfrm>
            <a:custGeom>
              <a:avLst/>
              <a:gdLst>
                <a:gd name="T0" fmla="*/ 0 w 19"/>
                <a:gd name="T1" fmla="*/ 0 h 26"/>
                <a:gd name="T2" fmla="*/ 0 w 19"/>
                <a:gd name="T3" fmla="*/ 0 h 26"/>
                <a:gd name="T4" fmla="*/ 3 w 19"/>
                <a:gd name="T5" fmla="*/ 0 h 26"/>
                <a:gd name="T6" fmla="*/ 3 w 19"/>
                <a:gd name="T7" fmla="*/ 16 h 26"/>
                <a:gd name="T8" fmla="*/ 5 w 19"/>
                <a:gd name="T9" fmla="*/ 21 h 26"/>
                <a:gd name="T10" fmla="*/ 10 w 19"/>
                <a:gd name="T11" fmla="*/ 23 h 26"/>
                <a:gd name="T12" fmla="*/ 14 w 19"/>
                <a:gd name="T13" fmla="*/ 21 h 26"/>
                <a:gd name="T14" fmla="*/ 16 w 19"/>
                <a:gd name="T15" fmla="*/ 16 h 26"/>
                <a:gd name="T16" fmla="*/ 16 w 19"/>
                <a:gd name="T17" fmla="*/ 0 h 26"/>
                <a:gd name="T18" fmla="*/ 19 w 19"/>
                <a:gd name="T19" fmla="*/ 0 h 26"/>
                <a:gd name="T20" fmla="*/ 19 w 19"/>
                <a:gd name="T21" fmla="*/ 16 h 26"/>
                <a:gd name="T22" fmla="*/ 17 w 19"/>
                <a:gd name="T23" fmla="*/ 23 h 26"/>
                <a:gd name="T24" fmla="*/ 10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6"/>
                  </a:lnTo>
                  <a:cubicBezTo>
                    <a:pt x="3" y="18"/>
                    <a:pt x="4" y="20"/>
                    <a:pt x="5" y="21"/>
                  </a:cubicBezTo>
                  <a:cubicBezTo>
                    <a:pt x="6" y="22"/>
                    <a:pt x="7" y="23"/>
                    <a:pt x="10" y="23"/>
                  </a:cubicBezTo>
                  <a:cubicBezTo>
                    <a:pt x="12" y="23"/>
                    <a:pt x="13" y="22"/>
                    <a:pt x="14" y="21"/>
                  </a:cubicBezTo>
                  <a:cubicBezTo>
                    <a:pt x="15" y="20"/>
                    <a:pt x="16" y="18"/>
                    <a:pt x="16" y="16"/>
                  </a:cubicBezTo>
                  <a:lnTo>
                    <a:pt x="16" y="0"/>
                  </a:lnTo>
                  <a:lnTo>
                    <a:pt x="19" y="0"/>
                  </a:lnTo>
                  <a:lnTo>
                    <a:pt x="19" y="16"/>
                  </a:lnTo>
                  <a:cubicBezTo>
                    <a:pt x="19" y="19"/>
                    <a:pt x="18" y="22"/>
                    <a:pt x="17" y="23"/>
                  </a:cubicBezTo>
                  <a:cubicBezTo>
                    <a:pt x="15" y="25"/>
                    <a:pt x="13" y="26"/>
                    <a:pt x="10" y="26"/>
                  </a:cubicBezTo>
                  <a:cubicBezTo>
                    <a:pt x="6" y="26"/>
                    <a:pt x="4" y="25"/>
                    <a:pt x="2" y="23"/>
                  </a:cubicBezTo>
                  <a:cubicBezTo>
                    <a:pt x="1" y="22"/>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559"/>
            <p:cNvSpPr>
              <a:spLocks noEditPoints="1"/>
            </p:cNvSpPr>
            <p:nvPr/>
          </p:nvSpPr>
          <p:spPr bwMode="auto">
            <a:xfrm>
              <a:off x="922" y="778"/>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3" y="14"/>
                    <a:pt x="13" y="14"/>
                    <a:pt x="14" y="15"/>
                  </a:cubicBezTo>
                  <a:cubicBezTo>
                    <a:pt x="15" y="16"/>
                    <a:pt x="15" y="17"/>
                    <a:pt x="16" y="18"/>
                  </a:cubicBezTo>
                  <a:lnTo>
                    <a:pt x="19" y="25"/>
                  </a:lnTo>
                  <a:lnTo>
                    <a:pt x="16" y="25"/>
                  </a:lnTo>
                  <a:lnTo>
                    <a:pt x="13" y="19"/>
                  </a:lnTo>
                  <a:cubicBezTo>
                    <a:pt x="12" y="17"/>
                    <a:pt x="11" y="16"/>
                    <a:pt x="10" y="16"/>
                  </a:cubicBezTo>
                  <a:cubicBezTo>
                    <a:pt x="9" y="15"/>
                    <a:pt x="8" y="15"/>
                    <a:pt x="7" y="15"/>
                  </a:cubicBezTo>
                  <a:lnTo>
                    <a:pt x="3" y="15"/>
                  </a:lnTo>
                  <a:lnTo>
                    <a:pt x="3" y="25"/>
                  </a:lnTo>
                  <a:lnTo>
                    <a:pt x="0" y="25"/>
                  </a:lnTo>
                  <a:lnTo>
                    <a:pt x="0" y="0"/>
                  </a:lnTo>
                  <a:lnTo>
                    <a:pt x="8" y="0"/>
                  </a:lnTo>
                  <a:cubicBezTo>
                    <a:pt x="11" y="0"/>
                    <a:pt x="13" y="1"/>
                    <a:pt x="14" y="2"/>
                  </a:cubicBezTo>
                  <a:cubicBezTo>
                    <a:pt x="15" y="3"/>
                    <a:pt x="16" y="5"/>
                    <a:pt x="16" y="8"/>
                  </a:cubicBezTo>
                  <a:cubicBezTo>
                    <a:pt x="16" y="9"/>
                    <a:pt x="16" y="10"/>
                    <a:pt x="15" y="11"/>
                  </a:cubicBezTo>
                  <a:cubicBezTo>
                    <a:pt x="14" y="13"/>
                    <a:pt x="13" y="13"/>
                    <a:pt x="12" y="14"/>
                  </a:cubicBezTo>
                  <a:lnTo>
                    <a:pt x="12" y="14"/>
                  </a:lnTo>
                  <a:close/>
                  <a:moveTo>
                    <a:pt x="3" y="3"/>
                  </a:moveTo>
                  <a:lnTo>
                    <a:pt x="3" y="3"/>
                  </a:lnTo>
                  <a:lnTo>
                    <a:pt x="3" y="12"/>
                  </a:lnTo>
                  <a:lnTo>
                    <a:pt x="8" y="12"/>
                  </a:lnTo>
                  <a:cubicBezTo>
                    <a:pt x="9" y="12"/>
                    <a:pt x="11" y="12"/>
                    <a:pt x="11" y="11"/>
                  </a:cubicBezTo>
                  <a:cubicBezTo>
                    <a:pt x="12" y="10"/>
                    <a:pt x="13" y="9"/>
                    <a:pt x="13" y="8"/>
                  </a:cubicBezTo>
                  <a:cubicBezTo>
                    <a:pt x="13" y="6"/>
                    <a:pt x="12" y="5"/>
                    <a:pt x="11" y="4"/>
                  </a:cubicBezTo>
                  <a:cubicBezTo>
                    <a:pt x="11" y="4"/>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Freeform 560"/>
            <p:cNvSpPr>
              <a:spLocks/>
            </p:cNvSpPr>
            <p:nvPr/>
          </p:nvSpPr>
          <p:spPr bwMode="auto">
            <a:xfrm>
              <a:off x="936" y="778"/>
              <a:ext cx="14" cy="18"/>
            </a:xfrm>
            <a:custGeom>
              <a:avLst/>
              <a:gdLst>
                <a:gd name="T0" fmla="*/ 20 w 20"/>
                <a:gd name="T1" fmla="*/ 2 h 26"/>
                <a:gd name="T2" fmla="*/ 20 w 20"/>
                <a:gd name="T3" fmla="*/ 2 h 26"/>
                <a:gd name="T4" fmla="*/ 20 w 20"/>
                <a:gd name="T5" fmla="*/ 6 h 26"/>
                <a:gd name="T6" fmla="*/ 16 w 20"/>
                <a:gd name="T7" fmla="*/ 4 h 26"/>
                <a:gd name="T8" fmla="*/ 12 w 20"/>
                <a:gd name="T9" fmla="*/ 3 h 26"/>
                <a:gd name="T10" fmla="*/ 5 w 20"/>
                <a:gd name="T11" fmla="*/ 5 h 26"/>
                <a:gd name="T12" fmla="*/ 3 w 20"/>
                <a:gd name="T13" fmla="*/ 13 h 26"/>
                <a:gd name="T14" fmla="*/ 5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7" y="4"/>
                    <a:pt x="16" y="4"/>
                  </a:cubicBezTo>
                  <a:cubicBezTo>
                    <a:pt x="15" y="3"/>
                    <a:pt x="13" y="3"/>
                    <a:pt x="12" y="3"/>
                  </a:cubicBezTo>
                  <a:cubicBezTo>
                    <a:pt x="9" y="3"/>
                    <a:pt x="7" y="4"/>
                    <a:pt x="5" y="5"/>
                  </a:cubicBezTo>
                  <a:cubicBezTo>
                    <a:pt x="4" y="7"/>
                    <a:pt x="3" y="10"/>
                    <a:pt x="3" y="13"/>
                  </a:cubicBezTo>
                  <a:cubicBezTo>
                    <a:pt x="3" y="16"/>
                    <a:pt x="4" y="19"/>
                    <a:pt x="5" y="20"/>
                  </a:cubicBezTo>
                  <a:cubicBezTo>
                    <a:pt x="7" y="22"/>
                    <a:pt x="9" y="23"/>
                    <a:pt x="12" y="23"/>
                  </a:cubicBezTo>
                  <a:cubicBezTo>
                    <a:pt x="13" y="23"/>
                    <a:pt x="15" y="23"/>
                    <a:pt x="16" y="22"/>
                  </a:cubicBezTo>
                  <a:cubicBezTo>
                    <a:pt x="17" y="22"/>
                    <a:pt x="19" y="21"/>
                    <a:pt x="20" y="20"/>
                  </a:cubicBezTo>
                  <a:lnTo>
                    <a:pt x="20" y="23"/>
                  </a:lnTo>
                  <a:cubicBezTo>
                    <a:pt x="18" y="24"/>
                    <a:pt x="17" y="25"/>
                    <a:pt x="16" y="25"/>
                  </a:cubicBezTo>
                  <a:cubicBezTo>
                    <a:pt x="15" y="26"/>
                    <a:pt x="13" y="26"/>
                    <a:pt x="12" y="26"/>
                  </a:cubicBezTo>
                  <a:cubicBezTo>
                    <a:pt x="8" y="26"/>
                    <a:pt x="5" y="25"/>
                    <a:pt x="3" y="22"/>
                  </a:cubicBezTo>
                  <a:cubicBezTo>
                    <a:pt x="1" y="20"/>
                    <a:pt x="0" y="17"/>
                    <a:pt x="0" y="13"/>
                  </a:cubicBezTo>
                  <a:cubicBezTo>
                    <a:pt x="0" y="9"/>
                    <a:pt x="1" y="6"/>
                    <a:pt x="3" y="3"/>
                  </a:cubicBezTo>
                  <a:cubicBezTo>
                    <a:pt x="5" y="1"/>
                    <a:pt x="8" y="0"/>
                    <a:pt x="12" y="0"/>
                  </a:cubicBezTo>
                  <a:cubicBezTo>
                    <a:pt x="13" y="0"/>
                    <a:pt x="15" y="0"/>
                    <a:pt x="16" y="1"/>
                  </a:cubicBezTo>
                  <a:cubicBezTo>
                    <a:pt x="17" y="1"/>
                    <a:pt x="18"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Freeform 561"/>
            <p:cNvSpPr>
              <a:spLocks/>
            </p:cNvSpPr>
            <p:nvPr/>
          </p:nvSpPr>
          <p:spPr bwMode="auto">
            <a:xfrm>
              <a:off x="954" y="778"/>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Freeform 562"/>
            <p:cNvSpPr>
              <a:spLocks/>
            </p:cNvSpPr>
            <p:nvPr/>
          </p:nvSpPr>
          <p:spPr bwMode="auto">
            <a:xfrm>
              <a:off x="917" y="822"/>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3" name="Freeform 563"/>
            <p:cNvSpPr>
              <a:spLocks noEditPoints="1"/>
            </p:cNvSpPr>
            <p:nvPr/>
          </p:nvSpPr>
          <p:spPr bwMode="auto">
            <a:xfrm>
              <a:off x="911"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Freeform 564"/>
            <p:cNvSpPr>
              <a:spLocks noEditPoints="1"/>
            </p:cNvSpPr>
            <p:nvPr/>
          </p:nvSpPr>
          <p:spPr bwMode="auto">
            <a:xfrm>
              <a:off x="911"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5" name="Freeform 565"/>
            <p:cNvSpPr>
              <a:spLocks/>
            </p:cNvSpPr>
            <p:nvPr/>
          </p:nvSpPr>
          <p:spPr bwMode="auto">
            <a:xfrm>
              <a:off x="856" y="63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Freeform 566"/>
            <p:cNvSpPr>
              <a:spLocks/>
            </p:cNvSpPr>
            <p:nvPr/>
          </p:nvSpPr>
          <p:spPr bwMode="auto">
            <a:xfrm>
              <a:off x="856" y="63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7" name="Freeform 567"/>
            <p:cNvSpPr>
              <a:spLocks noEditPoints="1"/>
            </p:cNvSpPr>
            <p:nvPr/>
          </p:nvSpPr>
          <p:spPr bwMode="auto">
            <a:xfrm>
              <a:off x="871" y="655"/>
              <a:ext cx="16" cy="17"/>
            </a:xfrm>
            <a:custGeom>
              <a:avLst/>
              <a:gdLst>
                <a:gd name="T0" fmla="*/ 11 w 23"/>
                <a:gd name="T1" fmla="*/ 3 h 24"/>
                <a:gd name="T2" fmla="*/ 11 w 23"/>
                <a:gd name="T3" fmla="*/ 3 h 24"/>
                <a:gd name="T4" fmla="*/ 7 w 23"/>
                <a:gd name="T5" fmla="*/ 15 h 24"/>
                <a:gd name="T6" fmla="*/ 16 w 23"/>
                <a:gd name="T7" fmla="*/ 15 h 24"/>
                <a:gd name="T8" fmla="*/ 11 w 23"/>
                <a:gd name="T9" fmla="*/ 3 h 24"/>
                <a:gd name="T10" fmla="*/ 9 w 23"/>
                <a:gd name="T11" fmla="*/ 0 h 24"/>
                <a:gd name="T12" fmla="*/ 9 w 23"/>
                <a:gd name="T13" fmla="*/ 0 h 24"/>
                <a:gd name="T14" fmla="*/ 13 w 23"/>
                <a:gd name="T15" fmla="*/ 0 h 24"/>
                <a:gd name="T16" fmla="*/ 23 w 23"/>
                <a:gd name="T17" fmla="*/ 24 h 24"/>
                <a:gd name="T18" fmla="*/ 19 w 23"/>
                <a:gd name="T19" fmla="*/ 24 h 24"/>
                <a:gd name="T20" fmla="*/ 17 w 23"/>
                <a:gd name="T21" fmla="*/ 18 h 24"/>
                <a:gd name="T22" fmla="*/ 6 w 23"/>
                <a:gd name="T23" fmla="*/ 18 h 24"/>
                <a:gd name="T24" fmla="*/ 3 w 23"/>
                <a:gd name="T25" fmla="*/ 24 h 24"/>
                <a:gd name="T26" fmla="*/ 0 w 23"/>
                <a:gd name="T27" fmla="*/ 24 h 24"/>
                <a:gd name="T28" fmla="*/ 9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1" y="3"/>
                  </a:moveTo>
                  <a:lnTo>
                    <a:pt x="11" y="3"/>
                  </a:lnTo>
                  <a:lnTo>
                    <a:pt x="7" y="15"/>
                  </a:lnTo>
                  <a:lnTo>
                    <a:pt x="16" y="15"/>
                  </a:lnTo>
                  <a:lnTo>
                    <a:pt x="11" y="3"/>
                  </a:lnTo>
                  <a:close/>
                  <a:moveTo>
                    <a:pt x="9" y="0"/>
                  </a:moveTo>
                  <a:lnTo>
                    <a:pt x="9" y="0"/>
                  </a:lnTo>
                  <a:lnTo>
                    <a:pt x="13" y="0"/>
                  </a:lnTo>
                  <a:lnTo>
                    <a:pt x="23" y="24"/>
                  </a:lnTo>
                  <a:lnTo>
                    <a:pt x="19" y="24"/>
                  </a:lnTo>
                  <a:lnTo>
                    <a:pt x="17" y="18"/>
                  </a:lnTo>
                  <a:lnTo>
                    <a:pt x="6" y="18"/>
                  </a:lnTo>
                  <a:lnTo>
                    <a:pt x="3" y="24"/>
                  </a:lnTo>
                  <a:lnTo>
                    <a:pt x="0" y="24"/>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568"/>
            <p:cNvSpPr>
              <a:spLocks/>
            </p:cNvSpPr>
            <p:nvPr/>
          </p:nvSpPr>
          <p:spPr bwMode="auto">
            <a:xfrm>
              <a:off x="889" y="65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2 w 17"/>
                <a:gd name="T43" fmla="*/ 16 h 26"/>
                <a:gd name="T44" fmla="*/ 9 w 17"/>
                <a:gd name="T45" fmla="*/ 14 h 26"/>
                <a:gd name="T46" fmla="*/ 7 w 17"/>
                <a:gd name="T47" fmla="*/ 14 h 26"/>
                <a:gd name="T48" fmla="*/ 1 w 17"/>
                <a:gd name="T49" fmla="*/ 12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4"/>
                    <a:pt x="12" y="3"/>
                  </a:cubicBezTo>
                  <a:cubicBezTo>
                    <a:pt x="11" y="3"/>
                    <a:pt x="10" y="3"/>
                    <a:pt x="9" y="3"/>
                  </a:cubicBezTo>
                  <a:cubicBezTo>
                    <a:pt x="7" y="3"/>
                    <a:pt x="5" y="3"/>
                    <a:pt x="4" y="4"/>
                  </a:cubicBezTo>
                  <a:cubicBezTo>
                    <a:pt x="3" y="5"/>
                    <a:pt x="3" y="6"/>
                    <a:pt x="3" y="7"/>
                  </a:cubicBezTo>
                  <a:cubicBezTo>
                    <a:pt x="3" y="8"/>
                    <a:pt x="3" y="9"/>
                    <a:pt x="4" y="9"/>
                  </a:cubicBezTo>
                  <a:cubicBezTo>
                    <a:pt x="5" y="10"/>
                    <a:pt x="6" y="10"/>
                    <a:pt x="8" y="11"/>
                  </a:cubicBezTo>
                  <a:lnTo>
                    <a:pt x="10" y="11"/>
                  </a:lnTo>
                  <a:cubicBezTo>
                    <a:pt x="12" y="12"/>
                    <a:pt x="14" y="12"/>
                    <a:pt x="15" y="14"/>
                  </a:cubicBezTo>
                  <a:cubicBezTo>
                    <a:pt x="16" y="15"/>
                    <a:pt x="17" y="16"/>
                    <a:pt x="17" y="18"/>
                  </a:cubicBezTo>
                  <a:cubicBezTo>
                    <a:pt x="17" y="21"/>
                    <a:pt x="16" y="23"/>
                    <a:pt x="15" y="24"/>
                  </a:cubicBezTo>
                  <a:cubicBezTo>
                    <a:pt x="13" y="25"/>
                    <a:pt x="11" y="26"/>
                    <a:pt x="8" y="26"/>
                  </a:cubicBezTo>
                  <a:cubicBezTo>
                    <a:pt x="6" y="26"/>
                    <a:pt x="5" y="26"/>
                    <a:pt x="4" y="25"/>
                  </a:cubicBezTo>
                  <a:cubicBezTo>
                    <a:pt x="3" y="25"/>
                    <a:pt x="1" y="25"/>
                    <a:pt x="0" y="24"/>
                  </a:cubicBezTo>
                  <a:lnTo>
                    <a:pt x="0" y="21"/>
                  </a:lnTo>
                  <a:cubicBezTo>
                    <a:pt x="1" y="22"/>
                    <a:pt x="2" y="22"/>
                    <a:pt x="4" y="22"/>
                  </a:cubicBezTo>
                  <a:cubicBezTo>
                    <a:pt x="5" y="23"/>
                    <a:pt x="6" y="23"/>
                    <a:pt x="8" y="23"/>
                  </a:cubicBezTo>
                  <a:cubicBezTo>
                    <a:pt x="9" y="23"/>
                    <a:pt x="11" y="23"/>
                    <a:pt x="12" y="22"/>
                  </a:cubicBezTo>
                  <a:cubicBezTo>
                    <a:pt x="13" y="21"/>
                    <a:pt x="14" y="20"/>
                    <a:pt x="14" y="19"/>
                  </a:cubicBezTo>
                  <a:cubicBezTo>
                    <a:pt x="14" y="17"/>
                    <a:pt x="13" y="17"/>
                    <a:pt x="12" y="16"/>
                  </a:cubicBezTo>
                  <a:cubicBezTo>
                    <a:pt x="12" y="15"/>
                    <a:pt x="10" y="15"/>
                    <a:pt x="9" y="14"/>
                  </a:cubicBezTo>
                  <a:lnTo>
                    <a:pt x="7" y="14"/>
                  </a:lnTo>
                  <a:cubicBezTo>
                    <a:pt x="4" y="13"/>
                    <a:pt x="2" y="13"/>
                    <a:pt x="1" y="12"/>
                  </a:cubicBezTo>
                  <a:cubicBezTo>
                    <a:pt x="0" y="11"/>
                    <a:pt x="0" y="9"/>
                    <a:pt x="0" y="7"/>
                  </a:cubicBezTo>
                  <a:cubicBezTo>
                    <a:pt x="0" y="5"/>
                    <a:pt x="0" y="3"/>
                    <a:pt x="2" y="2"/>
                  </a:cubicBezTo>
                  <a:cubicBezTo>
                    <a:pt x="3" y="1"/>
                    <a:pt x="6" y="0"/>
                    <a:pt x="8" y="0"/>
                  </a:cubicBezTo>
                  <a:cubicBezTo>
                    <a:pt x="9"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Freeform 569"/>
            <p:cNvSpPr>
              <a:spLocks/>
            </p:cNvSpPr>
            <p:nvPr/>
          </p:nvSpPr>
          <p:spPr bwMode="auto">
            <a:xfrm>
              <a:off x="904" y="65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2 w 17"/>
                <a:gd name="T43" fmla="*/ 16 h 26"/>
                <a:gd name="T44" fmla="*/ 9 w 17"/>
                <a:gd name="T45" fmla="*/ 14 h 26"/>
                <a:gd name="T46" fmla="*/ 7 w 17"/>
                <a:gd name="T47" fmla="*/ 14 h 26"/>
                <a:gd name="T48" fmla="*/ 1 w 17"/>
                <a:gd name="T49" fmla="*/ 12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4"/>
                    <a:pt x="12" y="3"/>
                  </a:cubicBezTo>
                  <a:cubicBezTo>
                    <a:pt x="11" y="3"/>
                    <a:pt x="10" y="3"/>
                    <a:pt x="9" y="3"/>
                  </a:cubicBezTo>
                  <a:cubicBezTo>
                    <a:pt x="7" y="3"/>
                    <a:pt x="5" y="3"/>
                    <a:pt x="4" y="4"/>
                  </a:cubicBezTo>
                  <a:cubicBezTo>
                    <a:pt x="3" y="5"/>
                    <a:pt x="3" y="6"/>
                    <a:pt x="3" y="7"/>
                  </a:cubicBezTo>
                  <a:cubicBezTo>
                    <a:pt x="3" y="8"/>
                    <a:pt x="3" y="9"/>
                    <a:pt x="4" y="9"/>
                  </a:cubicBezTo>
                  <a:cubicBezTo>
                    <a:pt x="5" y="10"/>
                    <a:pt x="6" y="10"/>
                    <a:pt x="8" y="11"/>
                  </a:cubicBezTo>
                  <a:lnTo>
                    <a:pt x="10" y="11"/>
                  </a:lnTo>
                  <a:cubicBezTo>
                    <a:pt x="12" y="12"/>
                    <a:pt x="14" y="12"/>
                    <a:pt x="15" y="14"/>
                  </a:cubicBezTo>
                  <a:cubicBezTo>
                    <a:pt x="16" y="15"/>
                    <a:pt x="17" y="16"/>
                    <a:pt x="17" y="18"/>
                  </a:cubicBezTo>
                  <a:cubicBezTo>
                    <a:pt x="17" y="21"/>
                    <a:pt x="16" y="23"/>
                    <a:pt x="15" y="24"/>
                  </a:cubicBezTo>
                  <a:cubicBezTo>
                    <a:pt x="13" y="25"/>
                    <a:pt x="11" y="26"/>
                    <a:pt x="8" y="26"/>
                  </a:cubicBezTo>
                  <a:cubicBezTo>
                    <a:pt x="6" y="26"/>
                    <a:pt x="5" y="26"/>
                    <a:pt x="4" y="25"/>
                  </a:cubicBezTo>
                  <a:cubicBezTo>
                    <a:pt x="2" y="25"/>
                    <a:pt x="1" y="25"/>
                    <a:pt x="0" y="24"/>
                  </a:cubicBezTo>
                  <a:lnTo>
                    <a:pt x="0" y="21"/>
                  </a:lnTo>
                  <a:cubicBezTo>
                    <a:pt x="1" y="22"/>
                    <a:pt x="2" y="22"/>
                    <a:pt x="4" y="22"/>
                  </a:cubicBezTo>
                  <a:cubicBezTo>
                    <a:pt x="5" y="23"/>
                    <a:pt x="6" y="23"/>
                    <a:pt x="8" y="23"/>
                  </a:cubicBezTo>
                  <a:cubicBezTo>
                    <a:pt x="9" y="23"/>
                    <a:pt x="11" y="23"/>
                    <a:pt x="12" y="22"/>
                  </a:cubicBezTo>
                  <a:cubicBezTo>
                    <a:pt x="13" y="21"/>
                    <a:pt x="14" y="20"/>
                    <a:pt x="14" y="19"/>
                  </a:cubicBezTo>
                  <a:cubicBezTo>
                    <a:pt x="14" y="17"/>
                    <a:pt x="13" y="17"/>
                    <a:pt x="12" y="16"/>
                  </a:cubicBezTo>
                  <a:cubicBezTo>
                    <a:pt x="12" y="15"/>
                    <a:pt x="10" y="15"/>
                    <a:pt x="9" y="14"/>
                  </a:cubicBezTo>
                  <a:lnTo>
                    <a:pt x="7" y="14"/>
                  </a:lnTo>
                  <a:cubicBezTo>
                    <a:pt x="4" y="13"/>
                    <a:pt x="2" y="13"/>
                    <a:pt x="1" y="12"/>
                  </a:cubicBezTo>
                  <a:cubicBezTo>
                    <a:pt x="0" y="11"/>
                    <a:pt x="0" y="9"/>
                    <a:pt x="0" y="7"/>
                  </a:cubicBezTo>
                  <a:cubicBezTo>
                    <a:pt x="0" y="5"/>
                    <a:pt x="0" y="3"/>
                    <a:pt x="2" y="2"/>
                  </a:cubicBezTo>
                  <a:cubicBezTo>
                    <a:pt x="3" y="1"/>
                    <a:pt x="6" y="0"/>
                    <a:pt x="8" y="0"/>
                  </a:cubicBezTo>
                  <a:cubicBezTo>
                    <a:pt x="9"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570"/>
            <p:cNvSpPr>
              <a:spLocks/>
            </p:cNvSpPr>
            <p:nvPr/>
          </p:nvSpPr>
          <p:spPr bwMode="auto">
            <a:xfrm>
              <a:off x="920" y="655"/>
              <a:ext cx="2" cy="17"/>
            </a:xfrm>
            <a:custGeom>
              <a:avLst/>
              <a:gdLst>
                <a:gd name="T0" fmla="*/ 0 w 3"/>
                <a:gd name="T1" fmla="*/ 0 h 24"/>
                <a:gd name="T2" fmla="*/ 0 w 3"/>
                <a:gd name="T3" fmla="*/ 0 h 24"/>
                <a:gd name="T4" fmla="*/ 3 w 3"/>
                <a:gd name="T5" fmla="*/ 0 h 24"/>
                <a:gd name="T6" fmla="*/ 3 w 3"/>
                <a:gd name="T7" fmla="*/ 24 h 24"/>
                <a:gd name="T8" fmla="*/ 0 w 3"/>
                <a:gd name="T9" fmla="*/ 24 h 24"/>
                <a:gd name="T10" fmla="*/ 0 w 3"/>
                <a:gd name="T11" fmla="*/ 0 h 24"/>
              </a:gdLst>
              <a:ahLst/>
              <a:cxnLst>
                <a:cxn ang="0">
                  <a:pos x="T0" y="T1"/>
                </a:cxn>
                <a:cxn ang="0">
                  <a:pos x="T2" y="T3"/>
                </a:cxn>
                <a:cxn ang="0">
                  <a:pos x="T4" y="T5"/>
                </a:cxn>
                <a:cxn ang="0">
                  <a:pos x="T6" y="T7"/>
                </a:cxn>
                <a:cxn ang="0">
                  <a:pos x="T8" y="T9"/>
                </a:cxn>
                <a:cxn ang="0">
                  <a:pos x="T10" y="T11"/>
                </a:cxn>
              </a:cxnLst>
              <a:rect l="0" t="0" r="r" b="b"/>
              <a:pathLst>
                <a:path w="3" h="24">
                  <a:moveTo>
                    <a:pt x="0" y="0"/>
                  </a:moveTo>
                  <a:lnTo>
                    <a:pt x="0" y="0"/>
                  </a:lnTo>
                  <a:lnTo>
                    <a:pt x="3" y="0"/>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Freeform 571"/>
            <p:cNvSpPr>
              <a:spLocks/>
            </p:cNvSpPr>
            <p:nvPr/>
          </p:nvSpPr>
          <p:spPr bwMode="auto">
            <a:xfrm>
              <a:off x="927" y="655"/>
              <a:ext cx="15" cy="18"/>
            </a:xfrm>
            <a:custGeom>
              <a:avLst/>
              <a:gdLst>
                <a:gd name="T0" fmla="*/ 19 w 22"/>
                <a:gd name="T1" fmla="*/ 22 h 26"/>
                <a:gd name="T2" fmla="*/ 19 w 22"/>
                <a:gd name="T3" fmla="*/ 22 h 26"/>
                <a:gd name="T4" fmla="*/ 19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3 w 22"/>
                <a:gd name="T19" fmla="*/ 22 h 26"/>
                <a:gd name="T20" fmla="*/ 0 w 22"/>
                <a:gd name="T21" fmla="*/ 13 h 26"/>
                <a:gd name="T22" fmla="*/ 3 w 22"/>
                <a:gd name="T23" fmla="*/ 3 h 26"/>
                <a:gd name="T24" fmla="*/ 13 w 22"/>
                <a:gd name="T25" fmla="*/ 0 h 26"/>
                <a:gd name="T26" fmla="*/ 17 w 22"/>
                <a:gd name="T27" fmla="*/ 1 h 26"/>
                <a:gd name="T28" fmla="*/ 21 w 22"/>
                <a:gd name="T29" fmla="*/ 2 h 26"/>
                <a:gd name="T30" fmla="*/ 21 w 22"/>
                <a:gd name="T31" fmla="*/ 6 h 26"/>
                <a:gd name="T32" fmla="*/ 17 w 22"/>
                <a:gd name="T33" fmla="*/ 4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9 w 22"/>
                <a:gd name="T47" fmla="*/ 22 h 26"/>
                <a:gd name="T48" fmla="*/ 19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9" y="22"/>
                  </a:moveTo>
                  <a:lnTo>
                    <a:pt x="19" y="22"/>
                  </a:lnTo>
                  <a:lnTo>
                    <a:pt x="19" y="15"/>
                  </a:lnTo>
                  <a:lnTo>
                    <a:pt x="13" y="15"/>
                  </a:lnTo>
                  <a:lnTo>
                    <a:pt x="13" y="12"/>
                  </a:lnTo>
                  <a:lnTo>
                    <a:pt x="22" y="12"/>
                  </a:lnTo>
                  <a:lnTo>
                    <a:pt x="22" y="23"/>
                  </a:lnTo>
                  <a:cubicBezTo>
                    <a:pt x="21" y="24"/>
                    <a:pt x="19" y="25"/>
                    <a:pt x="18" y="25"/>
                  </a:cubicBezTo>
                  <a:cubicBezTo>
                    <a:pt x="16" y="26"/>
                    <a:pt x="14" y="26"/>
                    <a:pt x="13" y="26"/>
                  </a:cubicBezTo>
                  <a:cubicBezTo>
                    <a:pt x="9" y="26"/>
                    <a:pt x="6" y="25"/>
                    <a:pt x="3" y="22"/>
                  </a:cubicBezTo>
                  <a:cubicBezTo>
                    <a:pt x="1" y="20"/>
                    <a:pt x="0" y="17"/>
                    <a:pt x="0" y="13"/>
                  </a:cubicBezTo>
                  <a:cubicBezTo>
                    <a:pt x="0" y="9"/>
                    <a:pt x="1" y="6"/>
                    <a:pt x="3" y="3"/>
                  </a:cubicBezTo>
                  <a:cubicBezTo>
                    <a:pt x="6" y="1"/>
                    <a:pt x="9" y="0"/>
                    <a:pt x="13" y="0"/>
                  </a:cubicBezTo>
                  <a:cubicBezTo>
                    <a:pt x="14" y="0"/>
                    <a:pt x="16" y="0"/>
                    <a:pt x="17" y="1"/>
                  </a:cubicBezTo>
                  <a:cubicBezTo>
                    <a:pt x="19" y="1"/>
                    <a:pt x="20" y="2"/>
                    <a:pt x="21" y="2"/>
                  </a:cubicBezTo>
                  <a:lnTo>
                    <a:pt x="21" y="6"/>
                  </a:lnTo>
                  <a:cubicBezTo>
                    <a:pt x="20" y="5"/>
                    <a:pt x="19" y="4"/>
                    <a:pt x="17" y="4"/>
                  </a:cubicBezTo>
                  <a:cubicBezTo>
                    <a:pt x="16" y="3"/>
                    <a:pt x="14" y="3"/>
                    <a:pt x="13" y="3"/>
                  </a:cubicBezTo>
                  <a:cubicBezTo>
                    <a:pt x="10" y="3"/>
                    <a:pt x="8" y="4"/>
                    <a:pt x="6" y="5"/>
                  </a:cubicBezTo>
                  <a:cubicBezTo>
                    <a:pt x="4" y="7"/>
                    <a:pt x="4" y="10"/>
                    <a:pt x="4" y="13"/>
                  </a:cubicBezTo>
                  <a:cubicBezTo>
                    <a:pt x="4" y="16"/>
                    <a:pt x="4" y="19"/>
                    <a:pt x="6" y="20"/>
                  </a:cubicBezTo>
                  <a:cubicBezTo>
                    <a:pt x="8" y="22"/>
                    <a:pt x="10" y="23"/>
                    <a:pt x="13" y="23"/>
                  </a:cubicBezTo>
                  <a:cubicBezTo>
                    <a:pt x="14" y="23"/>
                    <a:pt x="15" y="23"/>
                    <a:pt x="16" y="23"/>
                  </a:cubicBezTo>
                  <a:cubicBezTo>
                    <a:pt x="17" y="23"/>
                    <a:pt x="18" y="22"/>
                    <a:pt x="19" y="22"/>
                  </a:cubicBezTo>
                  <a:lnTo>
                    <a:pt x="19"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572"/>
            <p:cNvSpPr>
              <a:spLocks/>
            </p:cNvSpPr>
            <p:nvPr/>
          </p:nvSpPr>
          <p:spPr bwMode="auto">
            <a:xfrm>
              <a:off x="947" y="655"/>
              <a:ext cx="13" cy="17"/>
            </a:xfrm>
            <a:custGeom>
              <a:avLst/>
              <a:gdLst>
                <a:gd name="T0" fmla="*/ 0 w 19"/>
                <a:gd name="T1" fmla="*/ 0 h 24"/>
                <a:gd name="T2" fmla="*/ 0 w 19"/>
                <a:gd name="T3" fmla="*/ 0 h 24"/>
                <a:gd name="T4" fmla="*/ 5 w 19"/>
                <a:gd name="T5" fmla="*/ 0 h 24"/>
                <a:gd name="T6" fmla="*/ 16 w 19"/>
                <a:gd name="T7" fmla="*/ 20 h 24"/>
                <a:gd name="T8" fmla="*/ 16 w 19"/>
                <a:gd name="T9" fmla="*/ 0 h 24"/>
                <a:gd name="T10" fmla="*/ 19 w 19"/>
                <a:gd name="T11" fmla="*/ 0 h 24"/>
                <a:gd name="T12" fmla="*/ 19 w 19"/>
                <a:gd name="T13" fmla="*/ 24 h 24"/>
                <a:gd name="T14" fmla="*/ 14 w 19"/>
                <a:gd name="T15" fmla="*/ 24 h 24"/>
                <a:gd name="T16" fmla="*/ 3 w 19"/>
                <a:gd name="T17" fmla="*/ 4 h 24"/>
                <a:gd name="T18" fmla="*/ 3 w 19"/>
                <a:gd name="T19" fmla="*/ 24 h 24"/>
                <a:gd name="T20" fmla="*/ 0 w 19"/>
                <a:gd name="T21" fmla="*/ 24 h 24"/>
                <a:gd name="T22" fmla="*/ 0 w 19"/>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4">
                  <a:moveTo>
                    <a:pt x="0" y="0"/>
                  </a:moveTo>
                  <a:lnTo>
                    <a:pt x="0" y="0"/>
                  </a:lnTo>
                  <a:lnTo>
                    <a:pt x="5" y="0"/>
                  </a:lnTo>
                  <a:lnTo>
                    <a:pt x="16" y="20"/>
                  </a:lnTo>
                  <a:lnTo>
                    <a:pt x="16" y="0"/>
                  </a:lnTo>
                  <a:lnTo>
                    <a:pt x="19" y="0"/>
                  </a:lnTo>
                  <a:lnTo>
                    <a:pt x="19"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Freeform 573"/>
            <p:cNvSpPr>
              <a:spLocks/>
            </p:cNvSpPr>
            <p:nvPr/>
          </p:nvSpPr>
          <p:spPr bwMode="auto">
            <a:xfrm>
              <a:off x="792" y="699"/>
              <a:ext cx="79" cy="51"/>
            </a:xfrm>
            <a:custGeom>
              <a:avLst/>
              <a:gdLst>
                <a:gd name="T0" fmla="*/ 112 w 112"/>
                <a:gd name="T1" fmla="*/ 0 h 73"/>
                <a:gd name="T2" fmla="*/ 112 w 112"/>
                <a:gd name="T3" fmla="*/ 0 h 73"/>
                <a:gd name="T4" fmla="*/ 0 w 112"/>
                <a:gd name="T5" fmla="*/ 73 h 73"/>
              </a:gdLst>
              <a:ahLst/>
              <a:cxnLst>
                <a:cxn ang="0">
                  <a:pos x="T0" y="T1"/>
                </a:cxn>
                <a:cxn ang="0">
                  <a:pos x="T2" y="T3"/>
                </a:cxn>
                <a:cxn ang="0">
                  <a:pos x="T4" y="T5"/>
                </a:cxn>
              </a:cxnLst>
              <a:rect l="0" t="0" r="r" b="b"/>
              <a:pathLst>
                <a:path w="112" h="73">
                  <a:moveTo>
                    <a:pt x="112" y="0"/>
                  </a:moveTo>
                  <a:lnTo>
                    <a:pt x="112" y="0"/>
                  </a:lnTo>
                  <a:cubicBezTo>
                    <a:pt x="78" y="22"/>
                    <a:pt x="36" y="50"/>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4" name="Freeform 574"/>
            <p:cNvSpPr>
              <a:spLocks noEditPoints="1"/>
            </p:cNvSpPr>
            <p:nvPr/>
          </p:nvSpPr>
          <p:spPr bwMode="auto">
            <a:xfrm>
              <a:off x="778" y="746"/>
              <a:ext cx="18" cy="14"/>
            </a:xfrm>
            <a:custGeom>
              <a:avLst/>
              <a:gdLst>
                <a:gd name="T0" fmla="*/ 25 w 25"/>
                <a:gd name="T1" fmla="*/ 14 h 20"/>
                <a:gd name="T2" fmla="*/ 25 w 25"/>
                <a:gd name="T3" fmla="*/ 14 h 20"/>
                <a:gd name="T4" fmla="*/ 0 w 25"/>
                <a:gd name="T5" fmla="*/ 20 h 20"/>
                <a:gd name="T6" fmla="*/ 15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5" y="0"/>
                  </a:lnTo>
                  <a:lnTo>
                    <a:pt x="25" y="14"/>
                  </a:lnTo>
                  <a:close/>
                  <a:moveTo>
                    <a:pt x="25" y="14"/>
                  </a:moveTo>
                  <a:lnTo>
                    <a:pt x="25"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Freeform 575"/>
            <p:cNvSpPr>
              <a:spLocks noEditPoints="1"/>
            </p:cNvSpPr>
            <p:nvPr/>
          </p:nvSpPr>
          <p:spPr bwMode="auto">
            <a:xfrm>
              <a:off x="778" y="746"/>
              <a:ext cx="18" cy="14"/>
            </a:xfrm>
            <a:custGeom>
              <a:avLst/>
              <a:gdLst>
                <a:gd name="T0" fmla="*/ 25 w 25"/>
                <a:gd name="T1" fmla="*/ 14 h 20"/>
                <a:gd name="T2" fmla="*/ 25 w 25"/>
                <a:gd name="T3" fmla="*/ 14 h 20"/>
                <a:gd name="T4" fmla="*/ 0 w 25"/>
                <a:gd name="T5" fmla="*/ 20 h 20"/>
                <a:gd name="T6" fmla="*/ 15 w 25"/>
                <a:gd name="T7" fmla="*/ 0 h 20"/>
                <a:gd name="T8" fmla="*/ 25 w 25"/>
                <a:gd name="T9" fmla="*/ 14 h 20"/>
                <a:gd name="T10" fmla="*/ 25 w 25"/>
                <a:gd name="T11" fmla="*/ 14 h 20"/>
                <a:gd name="T12" fmla="*/ 25 w 25"/>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25" y="14"/>
                  </a:moveTo>
                  <a:lnTo>
                    <a:pt x="25" y="14"/>
                  </a:lnTo>
                  <a:lnTo>
                    <a:pt x="0" y="20"/>
                  </a:lnTo>
                  <a:lnTo>
                    <a:pt x="15" y="0"/>
                  </a:lnTo>
                  <a:lnTo>
                    <a:pt x="25" y="14"/>
                  </a:lnTo>
                  <a:close/>
                  <a:moveTo>
                    <a:pt x="25" y="14"/>
                  </a:moveTo>
                  <a:lnTo>
                    <a:pt x="25"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6" name="Freeform 576"/>
            <p:cNvSpPr>
              <a:spLocks/>
            </p:cNvSpPr>
            <p:nvPr/>
          </p:nvSpPr>
          <p:spPr bwMode="auto">
            <a:xfrm>
              <a:off x="917" y="699"/>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7" name="Freeform 577"/>
            <p:cNvSpPr>
              <a:spLocks noEditPoints="1"/>
            </p:cNvSpPr>
            <p:nvPr/>
          </p:nvSpPr>
          <p:spPr bwMode="auto">
            <a:xfrm>
              <a:off x="911"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Freeform 578"/>
            <p:cNvSpPr>
              <a:spLocks noEditPoints="1"/>
            </p:cNvSpPr>
            <p:nvPr/>
          </p:nvSpPr>
          <p:spPr bwMode="auto">
            <a:xfrm>
              <a:off x="911"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9" name="Freeform 579"/>
            <p:cNvSpPr>
              <a:spLocks/>
            </p:cNvSpPr>
            <p:nvPr/>
          </p:nvSpPr>
          <p:spPr bwMode="auto">
            <a:xfrm>
              <a:off x="1025"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Freeform 580"/>
            <p:cNvSpPr>
              <a:spLocks/>
            </p:cNvSpPr>
            <p:nvPr/>
          </p:nvSpPr>
          <p:spPr bwMode="auto">
            <a:xfrm>
              <a:off x="1025" y="883"/>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1" name="Freeform 581"/>
            <p:cNvSpPr>
              <a:spLocks/>
            </p:cNvSpPr>
            <p:nvPr/>
          </p:nvSpPr>
          <p:spPr bwMode="auto">
            <a:xfrm>
              <a:off x="1042" y="902"/>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2" name="Freeform 582"/>
            <p:cNvSpPr>
              <a:spLocks noEditPoints="1"/>
            </p:cNvSpPr>
            <p:nvPr/>
          </p:nvSpPr>
          <p:spPr bwMode="auto">
            <a:xfrm>
              <a:off x="1050" y="902"/>
              <a:ext cx="14"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6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6"/>
                  </a:cubicBezTo>
                  <a:cubicBezTo>
                    <a:pt x="13" y="4"/>
                    <a:pt x="11" y="3"/>
                    <a:pt x="7" y="3"/>
                  </a:cubicBezTo>
                  <a:lnTo>
                    <a:pt x="3" y="3"/>
                  </a:lnTo>
                  <a:close/>
                  <a:moveTo>
                    <a:pt x="0" y="0"/>
                  </a:moveTo>
                  <a:lnTo>
                    <a:pt x="0" y="0"/>
                  </a:lnTo>
                  <a:lnTo>
                    <a:pt x="7" y="0"/>
                  </a:lnTo>
                  <a:cubicBezTo>
                    <a:pt x="12" y="0"/>
                    <a:pt x="15" y="1"/>
                    <a:pt x="17" y="3"/>
                  </a:cubicBezTo>
                  <a:cubicBezTo>
                    <a:pt x="20" y="5"/>
                    <a:pt x="21" y="9"/>
                    <a:pt x="21" y="13"/>
                  </a:cubicBezTo>
                  <a:cubicBezTo>
                    <a:pt x="21" y="17"/>
                    <a:pt x="20"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583"/>
            <p:cNvSpPr>
              <a:spLocks/>
            </p:cNvSpPr>
            <p:nvPr/>
          </p:nvSpPr>
          <p:spPr bwMode="auto">
            <a:xfrm>
              <a:off x="1069" y="902"/>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Freeform 584"/>
            <p:cNvSpPr>
              <a:spLocks/>
            </p:cNvSpPr>
            <p:nvPr/>
          </p:nvSpPr>
          <p:spPr bwMode="auto">
            <a:xfrm>
              <a:off x="1084" y="902"/>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585"/>
            <p:cNvSpPr>
              <a:spLocks/>
            </p:cNvSpPr>
            <p:nvPr/>
          </p:nvSpPr>
          <p:spPr bwMode="auto">
            <a:xfrm>
              <a:off x="1099" y="902"/>
              <a:ext cx="15"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Freeform 586"/>
            <p:cNvSpPr>
              <a:spLocks noEditPoints="1"/>
            </p:cNvSpPr>
            <p:nvPr/>
          </p:nvSpPr>
          <p:spPr bwMode="auto">
            <a:xfrm>
              <a:off x="1116" y="907"/>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Freeform 587"/>
            <p:cNvSpPr>
              <a:spLocks noEditPoints="1"/>
            </p:cNvSpPr>
            <p:nvPr/>
          </p:nvSpPr>
          <p:spPr bwMode="auto">
            <a:xfrm>
              <a:off x="1124" y="901"/>
              <a:ext cx="2" cy="18"/>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Freeform 588"/>
            <p:cNvSpPr>
              <a:spLocks/>
            </p:cNvSpPr>
            <p:nvPr/>
          </p:nvSpPr>
          <p:spPr bwMode="auto">
            <a:xfrm>
              <a:off x="1129" y="902"/>
              <a:ext cx="8"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6" y="21"/>
                  </a:cubicBezTo>
                  <a:cubicBezTo>
                    <a:pt x="6" y="21"/>
                    <a:pt x="7" y="22"/>
                    <a:pt x="8" y="22"/>
                  </a:cubicBezTo>
                  <a:lnTo>
                    <a:pt x="11" y="22"/>
                  </a:lnTo>
                  <a:lnTo>
                    <a:pt x="11" y="24"/>
                  </a:lnTo>
                  <a:lnTo>
                    <a:pt x="8" y="24"/>
                  </a:lnTo>
                  <a:cubicBezTo>
                    <a:pt x="6" y="24"/>
                    <a:pt x="4" y="24"/>
                    <a:pt x="3" y="23"/>
                  </a:cubicBezTo>
                  <a:cubicBezTo>
                    <a:pt x="3"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589"/>
            <p:cNvSpPr>
              <a:spLocks noEditPoints="1"/>
            </p:cNvSpPr>
            <p:nvPr/>
          </p:nvSpPr>
          <p:spPr bwMode="auto">
            <a:xfrm>
              <a:off x="1139" y="906"/>
              <a:ext cx="13" cy="14"/>
            </a:xfrm>
            <a:custGeom>
              <a:avLst/>
              <a:gdLst>
                <a:gd name="T0" fmla="*/ 18 w 18"/>
                <a:gd name="T1" fmla="*/ 9 h 20"/>
                <a:gd name="T2" fmla="*/ 18 w 18"/>
                <a:gd name="T3" fmla="*/ 9 h 20"/>
                <a:gd name="T4" fmla="*/ 18 w 18"/>
                <a:gd name="T5" fmla="*/ 11 h 20"/>
                <a:gd name="T6" fmla="*/ 4 w 18"/>
                <a:gd name="T7" fmla="*/ 11 h 20"/>
                <a:gd name="T8" fmla="*/ 6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10 w 18"/>
                <a:gd name="T29" fmla="*/ 0 h 20"/>
                <a:gd name="T30" fmla="*/ 16 w 18"/>
                <a:gd name="T31" fmla="*/ 3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6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6" y="15"/>
                  </a:cubicBezTo>
                  <a:cubicBezTo>
                    <a:pt x="7" y="17"/>
                    <a:pt x="8" y="17"/>
                    <a:pt x="10" y="17"/>
                  </a:cubicBezTo>
                  <a:cubicBezTo>
                    <a:pt x="11" y="17"/>
                    <a:pt x="13" y="17"/>
                    <a:pt x="14" y="17"/>
                  </a:cubicBezTo>
                  <a:cubicBezTo>
                    <a:pt x="15" y="16"/>
                    <a:pt x="16" y="16"/>
                    <a:pt x="17" y="15"/>
                  </a:cubicBezTo>
                  <a:lnTo>
                    <a:pt x="17" y="18"/>
                  </a:lnTo>
                  <a:cubicBezTo>
                    <a:pt x="16" y="19"/>
                    <a:pt x="15" y="19"/>
                    <a:pt x="14" y="19"/>
                  </a:cubicBezTo>
                  <a:cubicBezTo>
                    <a:pt x="12" y="20"/>
                    <a:pt x="11" y="20"/>
                    <a:pt x="10" y="20"/>
                  </a:cubicBezTo>
                  <a:cubicBezTo>
                    <a:pt x="7" y="20"/>
                    <a:pt x="5" y="19"/>
                    <a:pt x="3" y="17"/>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lnTo>
                    <a:pt x="18" y="9"/>
                  </a:lnTo>
                  <a:close/>
                  <a:moveTo>
                    <a:pt x="15" y="8"/>
                  </a:moveTo>
                  <a:lnTo>
                    <a:pt x="15" y="8"/>
                  </a:lnTo>
                  <a:cubicBezTo>
                    <a:pt x="15" y="7"/>
                    <a:pt x="14" y="5"/>
                    <a:pt x="13" y="4"/>
                  </a:cubicBezTo>
                  <a:cubicBezTo>
                    <a:pt x="12" y="3"/>
                    <a:pt x="11" y="3"/>
                    <a:pt x="10" y="3"/>
                  </a:cubicBezTo>
                  <a:cubicBezTo>
                    <a:pt x="8" y="3"/>
                    <a:pt x="7" y="3"/>
                    <a:pt x="6" y="4"/>
                  </a:cubicBezTo>
                  <a:cubicBezTo>
                    <a:pt x="5" y="5"/>
                    <a:pt x="4" y="7"/>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Freeform 590"/>
            <p:cNvSpPr>
              <a:spLocks/>
            </p:cNvSpPr>
            <p:nvPr/>
          </p:nvSpPr>
          <p:spPr bwMode="auto">
            <a:xfrm>
              <a:off x="1155" y="906"/>
              <a:ext cx="8" cy="13"/>
            </a:xfrm>
            <a:custGeom>
              <a:avLst/>
              <a:gdLst>
                <a:gd name="T0" fmla="*/ 11 w 11"/>
                <a:gd name="T1" fmla="*/ 3 h 19"/>
                <a:gd name="T2" fmla="*/ 11 w 11"/>
                <a:gd name="T3" fmla="*/ 3 h 19"/>
                <a:gd name="T4" fmla="*/ 10 w 11"/>
                <a:gd name="T5" fmla="*/ 3 h 19"/>
                <a:gd name="T6" fmla="*/ 8 w 11"/>
                <a:gd name="T7" fmla="*/ 3 h 19"/>
                <a:gd name="T8" fmla="*/ 4 w 11"/>
                <a:gd name="T9" fmla="*/ 5 h 19"/>
                <a:gd name="T10" fmla="*/ 3 w 11"/>
                <a:gd name="T11" fmla="*/ 9 h 19"/>
                <a:gd name="T12" fmla="*/ 3 w 11"/>
                <a:gd name="T13" fmla="*/ 19 h 19"/>
                <a:gd name="T14" fmla="*/ 0 w 11"/>
                <a:gd name="T15" fmla="*/ 19 h 19"/>
                <a:gd name="T16" fmla="*/ 0 w 11"/>
                <a:gd name="T17" fmla="*/ 1 h 19"/>
                <a:gd name="T18" fmla="*/ 3 w 11"/>
                <a:gd name="T19" fmla="*/ 1 h 19"/>
                <a:gd name="T20" fmla="*/ 3 w 11"/>
                <a:gd name="T21" fmla="*/ 4 h 19"/>
                <a:gd name="T22" fmla="*/ 5 w 11"/>
                <a:gd name="T23" fmla="*/ 1 h 19"/>
                <a:gd name="T24" fmla="*/ 9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0" y="3"/>
                    <a:pt x="10" y="3"/>
                    <a:pt x="10" y="3"/>
                  </a:cubicBezTo>
                  <a:cubicBezTo>
                    <a:pt x="9" y="3"/>
                    <a:pt x="9" y="3"/>
                    <a:pt x="8" y="3"/>
                  </a:cubicBezTo>
                  <a:cubicBezTo>
                    <a:pt x="7" y="3"/>
                    <a:pt x="5" y="3"/>
                    <a:pt x="4" y="5"/>
                  </a:cubicBezTo>
                  <a:cubicBezTo>
                    <a:pt x="3" y="6"/>
                    <a:pt x="3" y="7"/>
                    <a:pt x="3" y="9"/>
                  </a:cubicBezTo>
                  <a:lnTo>
                    <a:pt x="3" y="19"/>
                  </a:lnTo>
                  <a:lnTo>
                    <a:pt x="0" y="19"/>
                  </a:lnTo>
                  <a:lnTo>
                    <a:pt x="0" y="1"/>
                  </a:lnTo>
                  <a:lnTo>
                    <a:pt x="3" y="1"/>
                  </a:lnTo>
                  <a:lnTo>
                    <a:pt x="3" y="4"/>
                  </a:lnTo>
                  <a:cubicBezTo>
                    <a:pt x="4" y="2"/>
                    <a:pt x="4" y="2"/>
                    <a:pt x="5" y="1"/>
                  </a:cubicBezTo>
                  <a:cubicBezTo>
                    <a:pt x="6" y="0"/>
                    <a:pt x="8" y="0"/>
                    <a:pt x="9" y="0"/>
                  </a:cubicBezTo>
                  <a:cubicBezTo>
                    <a:pt x="9" y="0"/>
                    <a:pt x="10" y="0"/>
                    <a:pt x="10" y="0"/>
                  </a:cubicBezTo>
                  <a:cubicBezTo>
                    <a:pt x="10" y="0"/>
                    <a:pt x="10"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Freeform 591"/>
            <p:cNvSpPr>
              <a:spLocks/>
            </p:cNvSpPr>
            <p:nvPr/>
          </p:nvSpPr>
          <p:spPr bwMode="auto">
            <a:xfrm>
              <a:off x="1056" y="760"/>
              <a:ext cx="93" cy="62"/>
            </a:xfrm>
            <a:custGeom>
              <a:avLst/>
              <a:gdLst>
                <a:gd name="T0" fmla="*/ 0 w 132"/>
                <a:gd name="T1" fmla="*/ 0 h 89"/>
                <a:gd name="T2" fmla="*/ 0 w 132"/>
                <a:gd name="T3" fmla="*/ 0 h 89"/>
                <a:gd name="T4" fmla="*/ 132 w 132"/>
                <a:gd name="T5" fmla="*/ 0 h 89"/>
                <a:gd name="T6" fmla="*/ 132 w 132"/>
                <a:gd name="T7" fmla="*/ 89 h 89"/>
                <a:gd name="T8" fmla="*/ 0 w 132"/>
                <a:gd name="T9" fmla="*/ 89 h 89"/>
                <a:gd name="T10" fmla="*/ 0 w 132"/>
                <a:gd name="T11" fmla="*/ 0 h 89"/>
              </a:gdLst>
              <a:ahLst/>
              <a:cxnLst>
                <a:cxn ang="0">
                  <a:pos x="T0" y="T1"/>
                </a:cxn>
                <a:cxn ang="0">
                  <a:pos x="T2" y="T3"/>
                </a:cxn>
                <a:cxn ang="0">
                  <a:pos x="T4" y="T5"/>
                </a:cxn>
                <a:cxn ang="0">
                  <a:pos x="T6" y="T7"/>
                </a:cxn>
                <a:cxn ang="0">
                  <a:pos x="T8" y="T9"/>
                </a:cxn>
                <a:cxn ang="0">
                  <a:pos x="T10" y="T11"/>
                </a:cxn>
              </a:cxnLst>
              <a:rect l="0" t="0" r="r" b="b"/>
              <a:pathLst>
                <a:path w="132" h="89">
                  <a:moveTo>
                    <a:pt x="0" y="0"/>
                  </a:moveTo>
                  <a:lnTo>
                    <a:pt x="0" y="0"/>
                  </a:lnTo>
                  <a:lnTo>
                    <a:pt x="132" y="0"/>
                  </a:lnTo>
                  <a:lnTo>
                    <a:pt x="132"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592"/>
            <p:cNvSpPr>
              <a:spLocks/>
            </p:cNvSpPr>
            <p:nvPr/>
          </p:nvSpPr>
          <p:spPr bwMode="auto">
            <a:xfrm>
              <a:off x="1056" y="760"/>
              <a:ext cx="93" cy="62"/>
            </a:xfrm>
            <a:custGeom>
              <a:avLst/>
              <a:gdLst>
                <a:gd name="T0" fmla="*/ 0 w 132"/>
                <a:gd name="T1" fmla="*/ 0 h 89"/>
                <a:gd name="T2" fmla="*/ 0 w 132"/>
                <a:gd name="T3" fmla="*/ 0 h 89"/>
                <a:gd name="T4" fmla="*/ 132 w 132"/>
                <a:gd name="T5" fmla="*/ 0 h 89"/>
                <a:gd name="T6" fmla="*/ 132 w 132"/>
                <a:gd name="T7" fmla="*/ 89 h 89"/>
                <a:gd name="T8" fmla="*/ 0 w 132"/>
                <a:gd name="T9" fmla="*/ 89 h 89"/>
                <a:gd name="T10" fmla="*/ 0 w 132"/>
                <a:gd name="T11" fmla="*/ 0 h 89"/>
              </a:gdLst>
              <a:ahLst/>
              <a:cxnLst>
                <a:cxn ang="0">
                  <a:pos x="T0" y="T1"/>
                </a:cxn>
                <a:cxn ang="0">
                  <a:pos x="T2" y="T3"/>
                </a:cxn>
                <a:cxn ang="0">
                  <a:pos x="T4" y="T5"/>
                </a:cxn>
                <a:cxn ang="0">
                  <a:pos x="T6" y="T7"/>
                </a:cxn>
                <a:cxn ang="0">
                  <a:pos x="T8" y="T9"/>
                </a:cxn>
                <a:cxn ang="0">
                  <a:pos x="T10" y="T11"/>
                </a:cxn>
              </a:cxnLst>
              <a:rect l="0" t="0" r="r" b="b"/>
              <a:pathLst>
                <a:path w="132" h="89">
                  <a:moveTo>
                    <a:pt x="0" y="0"/>
                  </a:moveTo>
                  <a:lnTo>
                    <a:pt x="0" y="0"/>
                  </a:lnTo>
                  <a:lnTo>
                    <a:pt x="132" y="0"/>
                  </a:lnTo>
                  <a:lnTo>
                    <a:pt x="132"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3" name="Freeform 593"/>
            <p:cNvSpPr>
              <a:spLocks/>
            </p:cNvSpPr>
            <p:nvPr/>
          </p:nvSpPr>
          <p:spPr bwMode="auto">
            <a:xfrm>
              <a:off x="1074" y="778"/>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Freeform 594"/>
            <p:cNvSpPr>
              <a:spLocks/>
            </p:cNvSpPr>
            <p:nvPr/>
          </p:nvSpPr>
          <p:spPr bwMode="auto">
            <a:xfrm>
              <a:off x="1088" y="778"/>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595"/>
            <p:cNvSpPr>
              <a:spLocks/>
            </p:cNvSpPr>
            <p:nvPr/>
          </p:nvSpPr>
          <p:spPr bwMode="auto">
            <a:xfrm>
              <a:off x="1104" y="778"/>
              <a:ext cx="10" cy="18"/>
            </a:xfrm>
            <a:custGeom>
              <a:avLst/>
              <a:gdLst>
                <a:gd name="T0" fmla="*/ 0 w 15"/>
                <a:gd name="T1" fmla="*/ 0 h 25"/>
                <a:gd name="T2" fmla="*/ 0 w 15"/>
                <a:gd name="T3" fmla="*/ 0 h 25"/>
                <a:gd name="T4" fmla="*/ 15 w 15"/>
                <a:gd name="T5" fmla="*/ 0 h 25"/>
                <a:gd name="T6" fmla="*/ 15 w 15"/>
                <a:gd name="T7" fmla="*/ 3 h 25"/>
                <a:gd name="T8" fmla="*/ 4 w 15"/>
                <a:gd name="T9" fmla="*/ 3 h 25"/>
                <a:gd name="T10" fmla="*/ 4 w 15"/>
                <a:gd name="T11" fmla="*/ 11 h 25"/>
                <a:gd name="T12" fmla="*/ 14 w 15"/>
                <a:gd name="T13" fmla="*/ 11 h 25"/>
                <a:gd name="T14" fmla="*/ 14 w 15"/>
                <a:gd name="T15" fmla="*/ 13 h 25"/>
                <a:gd name="T16" fmla="*/ 4 w 15"/>
                <a:gd name="T17" fmla="*/ 13 h 25"/>
                <a:gd name="T18" fmla="*/ 4 w 15"/>
                <a:gd name="T19" fmla="*/ 25 h 25"/>
                <a:gd name="T20" fmla="*/ 0 w 15"/>
                <a:gd name="T21" fmla="*/ 25 h 25"/>
                <a:gd name="T22" fmla="*/ 0 w 1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0" y="0"/>
                  </a:moveTo>
                  <a:lnTo>
                    <a:pt x="0" y="0"/>
                  </a:lnTo>
                  <a:lnTo>
                    <a:pt x="15" y="0"/>
                  </a:lnTo>
                  <a:lnTo>
                    <a:pt x="15" y="3"/>
                  </a:lnTo>
                  <a:lnTo>
                    <a:pt x="4" y="3"/>
                  </a:lnTo>
                  <a:lnTo>
                    <a:pt x="4" y="11"/>
                  </a:lnTo>
                  <a:lnTo>
                    <a:pt x="14" y="11"/>
                  </a:lnTo>
                  <a:lnTo>
                    <a:pt x="14" y="13"/>
                  </a:lnTo>
                  <a:lnTo>
                    <a:pt x="4" y="1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Freeform 596"/>
            <p:cNvSpPr>
              <a:spLocks/>
            </p:cNvSpPr>
            <p:nvPr/>
          </p:nvSpPr>
          <p:spPr bwMode="auto">
            <a:xfrm>
              <a:off x="1116" y="778"/>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597"/>
            <p:cNvSpPr>
              <a:spLocks/>
            </p:cNvSpPr>
            <p:nvPr/>
          </p:nvSpPr>
          <p:spPr bwMode="auto">
            <a:xfrm>
              <a:off x="1102" y="822"/>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8" name="Freeform 598"/>
            <p:cNvSpPr>
              <a:spLocks noEditPoints="1"/>
            </p:cNvSpPr>
            <p:nvPr/>
          </p:nvSpPr>
          <p:spPr bwMode="auto">
            <a:xfrm>
              <a:off x="1096"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599"/>
            <p:cNvSpPr>
              <a:spLocks noEditPoints="1"/>
            </p:cNvSpPr>
            <p:nvPr/>
          </p:nvSpPr>
          <p:spPr bwMode="auto">
            <a:xfrm>
              <a:off x="1096"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0" name="Freeform 600"/>
            <p:cNvSpPr>
              <a:spLocks/>
            </p:cNvSpPr>
            <p:nvPr/>
          </p:nvSpPr>
          <p:spPr bwMode="auto">
            <a:xfrm>
              <a:off x="1017" y="1130"/>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601"/>
            <p:cNvSpPr>
              <a:spLocks/>
            </p:cNvSpPr>
            <p:nvPr/>
          </p:nvSpPr>
          <p:spPr bwMode="auto">
            <a:xfrm>
              <a:off x="1017" y="1130"/>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2" name="Freeform 602"/>
            <p:cNvSpPr>
              <a:spLocks/>
            </p:cNvSpPr>
            <p:nvPr/>
          </p:nvSpPr>
          <p:spPr bwMode="auto">
            <a:xfrm>
              <a:off x="1032" y="1149"/>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6" y="25"/>
                  </a:cubicBezTo>
                  <a:cubicBezTo>
                    <a:pt x="15" y="25"/>
                    <a:pt x="14" y="26"/>
                    <a:pt x="12" y="26"/>
                  </a:cubicBezTo>
                  <a:cubicBezTo>
                    <a:pt x="9" y="26"/>
                    <a:pt x="6" y="25"/>
                    <a:pt x="3" y="22"/>
                  </a:cubicBezTo>
                  <a:cubicBezTo>
                    <a:pt x="1" y="20"/>
                    <a:pt x="0" y="17"/>
                    <a:pt x="0" y="13"/>
                  </a:cubicBezTo>
                  <a:cubicBezTo>
                    <a:pt x="0" y="9"/>
                    <a:pt x="1" y="6"/>
                    <a:pt x="3" y="3"/>
                  </a:cubicBezTo>
                  <a:cubicBezTo>
                    <a:pt x="6" y="1"/>
                    <a:pt x="9" y="0"/>
                    <a:pt x="12"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603"/>
            <p:cNvSpPr>
              <a:spLocks noEditPoints="1"/>
            </p:cNvSpPr>
            <p:nvPr/>
          </p:nvSpPr>
          <p:spPr bwMode="auto">
            <a:xfrm>
              <a:off x="1049" y="114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19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19" y="16"/>
                    <a:pt x="19" y="13"/>
                  </a:cubicBezTo>
                  <a:cubicBezTo>
                    <a:pt x="19" y="10"/>
                    <a:pt x="19" y="7"/>
                    <a:pt x="17"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604"/>
            <p:cNvSpPr>
              <a:spLocks/>
            </p:cNvSpPr>
            <p:nvPr/>
          </p:nvSpPr>
          <p:spPr bwMode="auto">
            <a:xfrm>
              <a:off x="1069" y="1149"/>
              <a:ext cx="14"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605"/>
            <p:cNvSpPr>
              <a:spLocks/>
            </p:cNvSpPr>
            <p:nvPr/>
          </p:nvSpPr>
          <p:spPr bwMode="auto">
            <a:xfrm>
              <a:off x="1087" y="1149"/>
              <a:ext cx="12" cy="18"/>
            </a:xfrm>
            <a:custGeom>
              <a:avLst/>
              <a:gdLst>
                <a:gd name="T0" fmla="*/ 15 w 17"/>
                <a:gd name="T1" fmla="*/ 1 h 26"/>
                <a:gd name="T2" fmla="*/ 15 w 17"/>
                <a:gd name="T3" fmla="*/ 1 h 26"/>
                <a:gd name="T4" fmla="*/ 15 w 17"/>
                <a:gd name="T5" fmla="*/ 4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7 w 17"/>
                <a:gd name="T27" fmla="*/ 26 h 26"/>
                <a:gd name="T28" fmla="*/ 4 w 17"/>
                <a:gd name="T29" fmla="*/ 25 h 26"/>
                <a:gd name="T30" fmla="*/ 0 w 17"/>
                <a:gd name="T31" fmla="*/ 24 h 26"/>
                <a:gd name="T32" fmla="*/ 0 w 17"/>
                <a:gd name="T33" fmla="*/ 21 h 26"/>
                <a:gd name="T34" fmla="*/ 4 w 17"/>
                <a:gd name="T35" fmla="*/ 22 h 26"/>
                <a:gd name="T36" fmla="*/ 7 w 17"/>
                <a:gd name="T37" fmla="*/ 23 h 26"/>
                <a:gd name="T38" fmla="*/ 12 w 17"/>
                <a:gd name="T39" fmla="*/ 22 h 26"/>
                <a:gd name="T40" fmla="*/ 13 w 17"/>
                <a:gd name="T41" fmla="*/ 19 h 26"/>
                <a:gd name="T42" fmla="*/ 12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5 w 17"/>
                <a:gd name="T59" fmla="*/ 1 h 26"/>
                <a:gd name="T60" fmla="*/ 15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5" y="1"/>
                  </a:moveTo>
                  <a:lnTo>
                    <a:pt x="15" y="1"/>
                  </a:lnTo>
                  <a:lnTo>
                    <a:pt x="15" y="4"/>
                  </a:lnTo>
                  <a:cubicBezTo>
                    <a:pt x="14" y="4"/>
                    <a:pt x="13" y="3"/>
                    <a:pt x="12" y="3"/>
                  </a:cubicBezTo>
                  <a:cubicBezTo>
                    <a:pt x="11" y="3"/>
                    <a:pt x="10" y="3"/>
                    <a:pt x="9" y="3"/>
                  </a:cubicBezTo>
                  <a:cubicBezTo>
                    <a:pt x="7" y="3"/>
                    <a:pt x="5" y="3"/>
                    <a:pt x="4" y="4"/>
                  </a:cubicBezTo>
                  <a:cubicBezTo>
                    <a:pt x="3" y="4"/>
                    <a:pt x="3" y="5"/>
                    <a:pt x="3" y="7"/>
                  </a:cubicBezTo>
                  <a:cubicBezTo>
                    <a:pt x="3" y="8"/>
                    <a:pt x="3" y="9"/>
                    <a:pt x="4" y="9"/>
                  </a:cubicBezTo>
                  <a:cubicBezTo>
                    <a:pt x="5" y="10"/>
                    <a:pt x="6" y="10"/>
                    <a:pt x="8" y="11"/>
                  </a:cubicBezTo>
                  <a:lnTo>
                    <a:pt x="10" y="11"/>
                  </a:lnTo>
                  <a:cubicBezTo>
                    <a:pt x="12" y="11"/>
                    <a:pt x="14" y="12"/>
                    <a:pt x="15" y="14"/>
                  </a:cubicBezTo>
                  <a:cubicBezTo>
                    <a:pt x="16" y="15"/>
                    <a:pt x="17" y="16"/>
                    <a:pt x="17" y="18"/>
                  </a:cubicBezTo>
                  <a:cubicBezTo>
                    <a:pt x="17" y="21"/>
                    <a:pt x="16" y="23"/>
                    <a:pt x="15" y="24"/>
                  </a:cubicBezTo>
                  <a:cubicBezTo>
                    <a:pt x="13" y="25"/>
                    <a:pt x="11" y="26"/>
                    <a:pt x="7" y="26"/>
                  </a:cubicBezTo>
                  <a:cubicBezTo>
                    <a:pt x="6" y="26"/>
                    <a:pt x="5" y="26"/>
                    <a:pt x="4" y="25"/>
                  </a:cubicBezTo>
                  <a:cubicBezTo>
                    <a:pt x="2" y="25"/>
                    <a:pt x="1" y="25"/>
                    <a:pt x="0" y="24"/>
                  </a:cubicBezTo>
                  <a:lnTo>
                    <a:pt x="0" y="21"/>
                  </a:lnTo>
                  <a:cubicBezTo>
                    <a:pt x="1" y="21"/>
                    <a:pt x="2" y="22"/>
                    <a:pt x="4" y="22"/>
                  </a:cubicBezTo>
                  <a:cubicBezTo>
                    <a:pt x="5" y="23"/>
                    <a:pt x="6" y="23"/>
                    <a:pt x="7" y="23"/>
                  </a:cubicBezTo>
                  <a:cubicBezTo>
                    <a:pt x="9" y="23"/>
                    <a:pt x="11" y="23"/>
                    <a:pt x="12" y="22"/>
                  </a:cubicBezTo>
                  <a:cubicBezTo>
                    <a:pt x="13" y="21"/>
                    <a:pt x="13" y="20"/>
                    <a:pt x="13" y="19"/>
                  </a:cubicBezTo>
                  <a:cubicBezTo>
                    <a:pt x="13" y="17"/>
                    <a:pt x="13" y="16"/>
                    <a:pt x="12" y="16"/>
                  </a:cubicBezTo>
                  <a:cubicBezTo>
                    <a:pt x="12" y="15"/>
                    <a:pt x="10" y="15"/>
                    <a:pt x="9" y="14"/>
                  </a:cubicBezTo>
                  <a:lnTo>
                    <a:pt x="7" y="14"/>
                  </a:lnTo>
                  <a:cubicBezTo>
                    <a:pt x="4" y="13"/>
                    <a:pt x="2" y="12"/>
                    <a:pt x="1" y="11"/>
                  </a:cubicBezTo>
                  <a:cubicBezTo>
                    <a:pt x="0" y="10"/>
                    <a:pt x="0" y="9"/>
                    <a:pt x="0" y="7"/>
                  </a:cubicBezTo>
                  <a:cubicBezTo>
                    <a:pt x="0" y="5"/>
                    <a:pt x="0" y="3"/>
                    <a:pt x="2" y="2"/>
                  </a:cubicBezTo>
                  <a:cubicBezTo>
                    <a:pt x="3" y="1"/>
                    <a:pt x="6" y="0"/>
                    <a:pt x="8" y="0"/>
                  </a:cubicBezTo>
                  <a:cubicBezTo>
                    <a:pt x="9" y="0"/>
                    <a:pt x="11" y="0"/>
                    <a:pt x="12" y="0"/>
                  </a:cubicBezTo>
                  <a:cubicBezTo>
                    <a:pt x="13" y="0"/>
                    <a:pt x="14" y="1"/>
                    <a:pt x="15" y="1"/>
                  </a:cubicBezTo>
                  <a:lnTo>
                    <a:pt x="15"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606"/>
            <p:cNvSpPr>
              <a:spLocks/>
            </p:cNvSpPr>
            <p:nvPr/>
          </p:nvSpPr>
          <p:spPr bwMode="auto">
            <a:xfrm>
              <a:off x="1100" y="1149"/>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808"/>
          <p:cNvGrpSpPr>
            <a:grpSpLocks/>
          </p:cNvGrpSpPr>
          <p:nvPr/>
        </p:nvGrpSpPr>
        <p:grpSpPr bwMode="auto">
          <a:xfrm>
            <a:off x="1741488" y="1663700"/>
            <a:ext cx="2566988" cy="1077913"/>
            <a:chOff x="1049" y="760"/>
            <a:chExt cx="1617" cy="679"/>
          </a:xfrm>
        </p:grpSpPr>
        <p:sp>
          <p:nvSpPr>
            <p:cNvPr id="1257" name="Freeform 608"/>
            <p:cNvSpPr>
              <a:spLocks noEditPoints="1"/>
            </p:cNvSpPr>
            <p:nvPr/>
          </p:nvSpPr>
          <p:spPr bwMode="auto">
            <a:xfrm>
              <a:off x="1116" y="1154"/>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609"/>
            <p:cNvSpPr>
              <a:spLocks/>
            </p:cNvSpPr>
            <p:nvPr/>
          </p:nvSpPr>
          <p:spPr bwMode="auto">
            <a:xfrm>
              <a:off x="1125" y="1149"/>
              <a:ext cx="10" cy="17"/>
            </a:xfrm>
            <a:custGeom>
              <a:avLst/>
              <a:gdLst>
                <a:gd name="T0" fmla="*/ 0 w 14"/>
                <a:gd name="T1" fmla="*/ 22 h 25"/>
                <a:gd name="T2" fmla="*/ 0 w 14"/>
                <a:gd name="T3" fmla="*/ 22 h 25"/>
                <a:gd name="T4" fmla="*/ 6 w 14"/>
                <a:gd name="T5" fmla="*/ 22 h 25"/>
                <a:gd name="T6" fmla="*/ 6 w 14"/>
                <a:gd name="T7" fmla="*/ 3 h 25"/>
                <a:gd name="T8" fmla="*/ 0 w 14"/>
                <a:gd name="T9" fmla="*/ 5 h 25"/>
                <a:gd name="T10" fmla="*/ 0 w 14"/>
                <a:gd name="T11" fmla="*/ 2 h 25"/>
                <a:gd name="T12" fmla="*/ 5 w 14"/>
                <a:gd name="T13" fmla="*/ 0 h 25"/>
                <a:gd name="T14" fmla="*/ 9 w 14"/>
                <a:gd name="T15" fmla="*/ 0 h 25"/>
                <a:gd name="T16" fmla="*/ 9 w 14"/>
                <a:gd name="T17" fmla="*/ 22 h 25"/>
                <a:gd name="T18" fmla="*/ 14 w 14"/>
                <a:gd name="T19" fmla="*/ 22 h 25"/>
                <a:gd name="T20" fmla="*/ 14 w 14"/>
                <a:gd name="T21" fmla="*/ 25 h 25"/>
                <a:gd name="T22" fmla="*/ 0 w 14"/>
                <a:gd name="T23" fmla="*/ 25 h 25"/>
                <a:gd name="T24" fmla="*/ 0 w 14"/>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5">
                  <a:moveTo>
                    <a:pt x="0" y="22"/>
                  </a:moveTo>
                  <a:lnTo>
                    <a:pt x="0" y="22"/>
                  </a:lnTo>
                  <a:lnTo>
                    <a:pt x="6" y="22"/>
                  </a:lnTo>
                  <a:lnTo>
                    <a:pt x="6" y="3"/>
                  </a:lnTo>
                  <a:lnTo>
                    <a:pt x="0" y="5"/>
                  </a:lnTo>
                  <a:lnTo>
                    <a:pt x="0" y="2"/>
                  </a:lnTo>
                  <a:lnTo>
                    <a:pt x="5" y="0"/>
                  </a:lnTo>
                  <a:lnTo>
                    <a:pt x="9" y="0"/>
                  </a:lnTo>
                  <a:lnTo>
                    <a:pt x="9" y="22"/>
                  </a:lnTo>
                  <a:lnTo>
                    <a:pt x="14" y="22"/>
                  </a:lnTo>
                  <a:lnTo>
                    <a:pt x="14" y="25"/>
                  </a:lnTo>
                  <a:lnTo>
                    <a:pt x="0" y="25"/>
                  </a:lnTo>
                  <a:lnTo>
                    <a:pt x="0"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610"/>
            <p:cNvSpPr>
              <a:spLocks/>
            </p:cNvSpPr>
            <p:nvPr/>
          </p:nvSpPr>
          <p:spPr bwMode="auto">
            <a:xfrm>
              <a:off x="1049" y="1007"/>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0" name="Freeform 611"/>
            <p:cNvSpPr>
              <a:spLocks/>
            </p:cNvSpPr>
            <p:nvPr/>
          </p:nvSpPr>
          <p:spPr bwMode="auto">
            <a:xfrm>
              <a:off x="1049" y="1007"/>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1" name="Freeform 612"/>
            <p:cNvSpPr>
              <a:spLocks noEditPoints="1"/>
            </p:cNvSpPr>
            <p:nvPr/>
          </p:nvSpPr>
          <p:spPr bwMode="auto">
            <a:xfrm>
              <a:off x="1065" y="1025"/>
              <a:ext cx="12" cy="18"/>
            </a:xfrm>
            <a:custGeom>
              <a:avLst/>
              <a:gdLst>
                <a:gd name="T0" fmla="*/ 3 w 17"/>
                <a:gd name="T1" fmla="*/ 13 h 25"/>
                <a:gd name="T2" fmla="*/ 3 w 17"/>
                <a:gd name="T3" fmla="*/ 13 h 25"/>
                <a:gd name="T4" fmla="*/ 3 w 17"/>
                <a:gd name="T5" fmla="*/ 22 h 25"/>
                <a:gd name="T6" fmla="*/ 9 w 17"/>
                <a:gd name="T7" fmla="*/ 22 h 25"/>
                <a:gd name="T8" fmla="*/ 13 w 17"/>
                <a:gd name="T9" fmla="*/ 21 h 25"/>
                <a:gd name="T10" fmla="*/ 14 w 17"/>
                <a:gd name="T11" fmla="*/ 18 h 25"/>
                <a:gd name="T12" fmla="*/ 13 w 17"/>
                <a:gd name="T13" fmla="*/ 14 h 25"/>
                <a:gd name="T14" fmla="*/ 9 w 17"/>
                <a:gd name="T15" fmla="*/ 13 h 25"/>
                <a:gd name="T16" fmla="*/ 3 w 17"/>
                <a:gd name="T17" fmla="*/ 13 h 25"/>
                <a:gd name="T18" fmla="*/ 3 w 17"/>
                <a:gd name="T19" fmla="*/ 3 h 25"/>
                <a:gd name="T20" fmla="*/ 3 w 17"/>
                <a:gd name="T21" fmla="*/ 3 h 25"/>
                <a:gd name="T22" fmla="*/ 3 w 17"/>
                <a:gd name="T23" fmla="*/ 11 h 25"/>
                <a:gd name="T24" fmla="*/ 8 w 17"/>
                <a:gd name="T25" fmla="*/ 11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7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9" y="22"/>
                  </a:lnTo>
                  <a:cubicBezTo>
                    <a:pt x="10" y="22"/>
                    <a:pt x="12" y="22"/>
                    <a:pt x="13" y="21"/>
                  </a:cubicBezTo>
                  <a:cubicBezTo>
                    <a:pt x="13" y="21"/>
                    <a:pt x="14" y="19"/>
                    <a:pt x="14" y="18"/>
                  </a:cubicBezTo>
                  <a:cubicBezTo>
                    <a:pt x="14" y="16"/>
                    <a:pt x="13" y="15"/>
                    <a:pt x="13" y="14"/>
                  </a:cubicBezTo>
                  <a:cubicBezTo>
                    <a:pt x="12" y="14"/>
                    <a:pt x="10" y="13"/>
                    <a:pt x="9" y="13"/>
                  </a:cubicBezTo>
                  <a:lnTo>
                    <a:pt x="3" y="13"/>
                  </a:lnTo>
                  <a:close/>
                  <a:moveTo>
                    <a:pt x="3" y="3"/>
                  </a:moveTo>
                  <a:lnTo>
                    <a:pt x="3" y="3"/>
                  </a:lnTo>
                  <a:lnTo>
                    <a:pt x="3" y="11"/>
                  </a:lnTo>
                  <a:lnTo>
                    <a:pt x="8" y="11"/>
                  </a:lnTo>
                  <a:cubicBezTo>
                    <a:pt x="10" y="11"/>
                    <a:pt x="11" y="10"/>
                    <a:pt x="12" y="10"/>
                  </a:cubicBezTo>
                  <a:cubicBezTo>
                    <a:pt x="13" y="9"/>
                    <a:pt x="13" y="8"/>
                    <a:pt x="13" y="7"/>
                  </a:cubicBezTo>
                  <a:cubicBezTo>
                    <a:pt x="13" y="6"/>
                    <a:pt x="13" y="5"/>
                    <a:pt x="12" y="4"/>
                  </a:cubicBezTo>
                  <a:cubicBezTo>
                    <a:pt x="11" y="4"/>
                    <a:pt x="10" y="3"/>
                    <a:pt x="8" y="3"/>
                  </a:cubicBezTo>
                  <a:lnTo>
                    <a:pt x="3" y="3"/>
                  </a:lnTo>
                  <a:close/>
                  <a:moveTo>
                    <a:pt x="0" y="0"/>
                  </a:moveTo>
                  <a:lnTo>
                    <a:pt x="0" y="0"/>
                  </a:lnTo>
                  <a:lnTo>
                    <a:pt x="8" y="0"/>
                  </a:lnTo>
                  <a:cubicBezTo>
                    <a:pt x="11" y="0"/>
                    <a:pt x="13" y="1"/>
                    <a:pt x="14" y="2"/>
                  </a:cubicBezTo>
                  <a:cubicBezTo>
                    <a:pt x="16" y="3"/>
                    <a:pt x="16" y="5"/>
                    <a:pt x="16" y="7"/>
                  </a:cubicBezTo>
                  <a:cubicBezTo>
                    <a:pt x="16" y="8"/>
                    <a:pt x="16" y="9"/>
                    <a:pt x="15" y="10"/>
                  </a:cubicBezTo>
                  <a:cubicBezTo>
                    <a:pt x="15" y="11"/>
                    <a:pt x="14" y="12"/>
                    <a:pt x="12" y="12"/>
                  </a:cubicBezTo>
                  <a:cubicBezTo>
                    <a:pt x="14" y="12"/>
                    <a:pt x="15" y="13"/>
                    <a:pt x="16" y="14"/>
                  </a:cubicBezTo>
                  <a:cubicBezTo>
                    <a:pt x="17" y="15"/>
                    <a:pt x="17" y="17"/>
                    <a:pt x="17" y="18"/>
                  </a:cubicBezTo>
                  <a:cubicBezTo>
                    <a:pt x="17" y="21"/>
                    <a:pt x="17" y="22"/>
                    <a:pt x="15" y="23"/>
                  </a:cubicBezTo>
                  <a:cubicBezTo>
                    <a:pt x="14" y="25"/>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613"/>
            <p:cNvSpPr>
              <a:spLocks noEditPoints="1"/>
            </p:cNvSpPr>
            <p:nvPr/>
          </p:nvSpPr>
          <p:spPr bwMode="auto">
            <a:xfrm>
              <a:off x="1080" y="1025"/>
              <a:ext cx="15" cy="18"/>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3" name="Freeform 614"/>
            <p:cNvSpPr>
              <a:spLocks/>
            </p:cNvSpPr>
            <p:nvPr/>
          </p:nvSpPr>
          <p:spPr bwMode="auto">
            <a:xfrm>
              <a:off x="1097" y="1025"/>
              <a:ext cx="13" cy="18"/>
            </a:xfrm>
            <a:custGeom>
              <a:avLst/>
              <a:gdLst>
                <a:gd name="T0" fmla="*/ 16 w 18"/>
                <a:gd name="T1" fmla="*/ 1 h 26"/>
                <a:gd name="T2" fmla="*/ 16 w 18"/>
                <a:gd name="T3" fmla="*/ 1 h 26"/>
                <a:gd name="T4" fmla="*/ 16 w 18"/>
                <a:gd name="T5" fmla="*/ 5 h 26"/>
                <a:gd name="T6" fmla="*/ 13 w 18"/>
                <a:gd name="T7" fmla="*/ 3 h 26"/>
                <a:gd name="T8" fmla="*/ 10 w 18"/>
                <a:gd name="T9" fmla="*/ 3 h 26"/>
                <a:gd name="T10" fmla="*/ 5 w 18"/>
                <a:gd name="T11" fmla="*/ 4 h 26"/>
                <a:gd name="T12" fmla="*/ 4 w 18"/>
                <a:gd name="T13" fmla="*/ 7 h 26"/>
                <a:gd name="T14" fmla="*/ 5 w 18"/>
                <a:gd name="T15" fmla="*/ 9 h 26"/>
                <a:gd name="T16" fmla="*/ 9 w 18"/>
                <a:gd name="T17" fmla="*/ 11 h 26"/>
                <a:gd name="T18" fmla="*/ 11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1 w 18"/>
                <a:gd name="T31" fmla="*/ 24 h 26"/>
                <a:gd name="T32" fmla="*/ 1 w 18"/>
                <a:gd name="T33" fmla="*/ 21 h 26"/>
                <a:gd name="T34" fmla="*/ 5 w 18"/>
                <a:gd name="T35" fmla="*/ 22 h 26"/>
                <a:gd name="T36" fmla="*/ 8 w 18"/>
                <a:gd name="T37" fmla="*/ 23 h 26"/>
                <a:gd name="T38" fmla="*/ 13 w 18"/>
                <a:gd name="T39" fmla="*/ 22 h 26"/>
                <a:gd name="T40" fmla="*/ 14 w 18"/>
                <a:gd name="T41" fmla="*/ 19 h 26"/>
                <a:gd name="T42" fmla="*/ 13 w 18"/>
                <a:gd name="T43" fmla="*/ 16 h 26"/>
                <a:gd name="T44" fmla="*/ 10 w 18"/>
                <a:gd name="T45" fmla="*/ 14 h 26"/>
                <a:gd name="T46" fmla="*/ 8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5"/>
                  </a:lnTo>
                  <a:cubicBezTo>
                    <a:pt x="15" y="4"/>
                    <a:pt x="14" y="3"/>
                    <a:pt x="13" y="3"/>
                  </a:cubicBezTo>
                  <a:cubicBezTo>
                    <a:pt x="12" y="3"/>
                    <a:pt x="11" y="3"/>
                    <a:pt x="10" y="3"/>
                  </a:cubicBezTo>
                  <a:cubicBezTo>
                    <a:pt x="8" y="3"/>
                    <a:pt x="6" y="3"/>
                    <a:pt x="5" y="4"/>
                  </a:cubicBezTo>
                  <a:cubicBezTo>
                    <a:pt x="4" y="4"/>
                    <a:pt x="4" y="5"/>
                    <a:pt x="4" y="7"/>
                  </a:cubicBezTo>
                  <a:cubicBezTo>
                    <a:pt x="4" y="8"/>
                    <a:pt x="4" y="9"/>
                    <a:pt x="5" y="9"/>
                  </a:cubicBezTo>
                  <a:cubicBezTo>
                    <a:pt x="5" y="10"/>
                    <a:pt x="7" y="10"/>
                    <a:pt x="9" y="11"/>
                  </a:cubicBezTo>
                  <a:lnTo>
                    <a:pt x="11" y="11"/>
                  </a:lnTo>
                  <a:cubicBezTo>
                    <a:pt x="13" y="12"/>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1" y="24"/>
                  </a:cubicBezTo>
                  <a:lnTo>
                    <a:pt x="1" y="21"/>
                  </a:lnTo>
                  <a:cubicBezTo>
                    <a:pt x="2" y="21"/>
                    <a:pt x="3" y="22"/>
                    <a:pt x="5"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10" y="14"/>
                  </a:cubicBezTo>
                  <a:lnTo>
                    <a:pt x="8" y="14"/>
                  </a:lnTo>
                  <a:cubicBezTo>
                    <a:pt x="5" y="13"/>
                    <a:pt x="3" y="13"/>
                    <a:pt x="2" y="11"/>
                  </a:cubicBezTo>
                  <a:cubicBezTo>
                    <a:pt x="1" y="10"/>
                    <a:pt x="0" y="9"/>
                    <a:pt x="0" y="7"/>
                  </a:cubicBezTo>
                  <a:cubicBezTo>
                    <a:pt x="0" y="5"/>
                    <a:pt x="1" y="3"/>
                    <a:pt x="3" y="2"/>
                  </a:cubicBezTo>
                  <a:cubicBezTo>
                    <a:pt x="4" y="1"/>
                    <a:pt x="6" y="0"/>
                    <a:pt x="9" y="0"/>
                  </a:cubicBezTo>
                  <a:cubicBezTo>
                    <a:pt x="10" y="0"/>
                    <a:pt x="11" y="0"/>
                    <a:pt x="13" y="0"/>
                  </a:cubicBezTo>
                  <a:cubicBezTo>
                    <a:pt x="14"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615"/>
            <p:cNvSpPr>
              <a:spLocks/>
            </p:cNvSpPr>
            <p:nvPr/>
          </p:nvSpPr>
          <p:spPr bwMode="auto">
            <a:xfrm>
              <a:off x="1113" y="1025"/>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5" name="Freeform 616"/>
            <p:cNvSpPr>
              <a:spLocks/>
            </p:cNvSpPr>
            <p:nvPr/>
          </p:nvSpPr>
          <p:spPr bwMode="auto">
            <a:xfrm>
              <a:off x="1089" y="1069"/>
              <a:ext cx="3" cy="44"/>
            </a:xfrm>
            <a:custGeom>
              <a:avLst/>
              <a:gdLst>
                <a:gd name="T0" fmla="*/ 5 w 5"/>
                <a:gd name="T1" fmla="*/ 0 h 62"/>
                <a:gd name="T2" fmla="*/ 5 w 5"/>
                <a:gd name="T3" fmla="*/ 0 h 62"/>
                <a:gd name="T4" fmla="*/ 0 w 5"/>
                <a:gd name="T5" fmla="*/ 62 h 62"/>
              </a:gdLst>
              <a:ahLst/>
              <a:cxnLst>
                <a:cxn ang="0">
                  <a:pos x="T0" y="T1"/>
                </a:cxn>
                <a:cxn ang="0">
                  <a:pos x="T2" y="T3"/>
                </a:cxn>
                <a:cxn ang="0">
                  <a:pos x="T4" y="T5"/>
                </a:cxn>
              </a:cxnLst>
              <a:rect l="0" t="0" r="r" b="b"/>
              <a:pathLst>
                <a:path w="5" h="62">
                  <a:moveTo>
                    <a:pt x="5" y="0"/>
                  </a:moveTo>
                  <a:lnTo>
                    <a:pt x="5" y="0"/>
                  </a:lnTo>
                  <a:cubicBezTo>
                    <a:pt x="4" y="19"/>
                    <a:pt x="2"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6" name="Freeform 617"/>
            <p:cNvSpPr>
              <a:spLocks noEditPoints="1"/>
            </p:cNvSpPr>
            <p:nvPr/>
          </p:nvSpPr>
          <p:spPr bwMode="auto">
            <a:xfrm>
              <a:off x="1083" y="1112"/>
              <a:ext cx="12" cy="18"/>
            </a:xfrm>
            <a:custGeom>
              <a:avLst/>
              <a:gdLst>
                <a:gd name="T0" fmla="*/ 17 w 17"/>
                <a:gd name="T1" fmla="*/ 2 h 25"/>
                <a:gd name="T2" fmla="*/ 17 w 17"/>
                <a:gd name="T3" fmla="*/ 2 h 25"/>
                <a:gd name="T4" fmla="*/ 6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6" y="25"/>
                  </a:lnTo>
                  <a:lnTo>
                    <a:pt x="0" y="0"/>
                  </a:lnTo>
                  <a:lnTo>
                    <a:pt x="17" y="2"/>
                  </a:lnTo>
                  <a:close/>
                  <a:moveTo>
                    <a:pt x="17" y="2"/>
                  </a:moveTo>
                  <a:lnTo>
                    <a:pt x="17" y="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7" name="Freeform 618"/>
            <p:cNvSpPr>
              <a:spLocks noEditPoints="1"/>
            </p:cNvSpPr>
            <p:nvPr/>
          </p:nvSpPr>
          <p:spPr bwMode="auto">
            <a:xfrm>
              <a:off x="1083" y="1112"/>
              <a:ext cx="12" cy="18"/>
            </a:xfrm>
            <a:custGeom>
              <a:avLst/>
              <a:gdLst>
                <a:gd name="T0" fmla="*/ 17 w 17"/>
                <a:gd name="T1" fmla="*/ 2 h 25"/>
                <a:gd name="T2" fmla="*/ 17 w 17"/>
                <a:gd name="T3" fmla="*/ 2 h 25"/>
                <a:gd name="T4" fmla="*/ 6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6" y="25"/>
                  </a:lnTo>
                  <a:lnTo>
                    <a:pt x="0" y="0"/>
                  </a:lnTo>
                  <a:lnTo>
                    <a:pt x="17" y="2"/>
                  </a:lnTo>
                  <a:close/>
                  <a:moveTo>
                    <a:pt x="17" y="2"/>
                  </a:moveTo>
                  <a:lnTo>
                    <a:pt x="17" y="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Freeform 619"/>
            <p:cNvSpPr>
              <a:spLocks/>
            </p:cNvSpPr>
            <p:nvPr/>
          </p:nvSpPr>
          <p:spPr bwMode="auto">
            <a:xfrm>
              <a:off x="1181" y="1007"/>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Freeform 620"/>
            <p:cNvSpPr>
              <a:spLocks/>
            </p:cNvSpPr>
            <p:nvPr/>
          </p:nvSpPr>
          <p:spPr bwMode="auto">
            <a:xfrm>
              <a:off x="1181" y="1007"/>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Freeform 621"/>
            <p:cNvSpPr>
              <a:spLocks/>
            </p:cNvSpPr>
            <p:nvPr/>
          </p:nvSpPr>
          <p:spPr bwMode="auto">
            <a:xfrm>
              <a:off x="1198" y="1025"/>
              <a:ext cx="2"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622"/>
            <p:cNvSpPr>
              <a:spLocks/>
            </p:cNvSpPr>
            <p:nvPr/>
          </p:nvSpPr>
          <p:spPr bwMode="auto">
            <a:xfrm>
              <a:off x="1205" y="1025"/>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2" name="Freeform 623"/>
            <p:cNvSpPr>
              <a:spLocks/>
            </p:cNvSpPr>
            <p:nvPr/>
          </p:nvSpPr>
          <p:spPr bwMode="auto">
            <a:xfrm>
              <a:off x="1222" y="1025"/>
              <a:ext cx="14" cy="18"/>
            </a:xfrm>
            <a:custGeom>
              <a:avLst/>
              <a:gdLst>
                <a:gd name="T0" fmla="*/ 20 w 20"/>
                <a:gd name="T1" fmla="*/ 2 h 26"/>
                <a:gd name="T2" fmla="*/ 20 w 20"/>
                <a:gd name="T3" fmla="*/ 2 h 26"/>
                <a:gd name="T4" fmla="*/ 20 w 20"/>
                <a:gd name="T5" fmla="*/ 6 h 26"/>
                <a:gd name="T6" fmla="*/ 17 w 20"/>
                <a:gd name="T7" fmla="*/ 4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3 w 20"/>
                <a:gd name="T27" fmla="*/ 26 h 26"/>
                <a:gd name="T28" fmla="*/ 4 w 20"/>
                <a:gd name="T29" fmla="*/ 22 h 26"/>
                <a:gd name="T30" fmla="*/ 0 w 20"/>
                <a:gd name="T31" fmla="*/ 13 h 26"/>
                <a:gd name="T32" fmla="*/ 4 w 20"/>
                <a:gd name="T33" fmla="*/ 3 h 26"/>
                <a:gd name="T34" fmla="*/ 13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4"/>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6"/>
                    <a:pt x="14" y="26"/>
                    <a:pt x="13" y="26"/>
                  </a:cubicBezTo>
                  <a:cubicBezTo>
                    <a:pt x="9" y="26"/>
                    <a:pt x="6" y="25"/>
                    <a:pt x="4" y="22"/>
                  </a:cubicBezTo>
                  <a:cubicBezTo>
                    <a:pt x="1" y="20"/>
                    <a:pt x="0" y="17"/>
                    <a:pt x="0" y="13"/>
                  </a:cubicBezTo>
                  <a:cubicBezTo>
                    <a:pt x="0" y="9"/>
                    <a:pt x="1" y="6"/>
                    <a:pt x="4" y="3"/>
                  </a:cubicBezTo>
                  <a:cubicBezTo>
                    <a:pt x="6" y="1"/>
                    <a:pt x="9" y="0"/>
                    <a:pt x="13"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3" name="Freeform 624"/>
            <p:cNvSpPr>
              <a:spLocks noEditPoints="1"/>
            </p:cNvSpPr>
            <p:nvPr/>
          </p:nvSpPr>
          <p:spPr bwMode="auto">
            <a:xfrm>
              <a:off x="1240" y="1025"/>
              <a:ext cx="14" cy="18"/>
            </a:xfrm>
            <a:custGeom>
              <a:avLst/>
              <a:gdLst>
                <a:gd name="T0" fmla="*/ 11 w 19"/>
                <a:gd name="T1" fmla="*/ 14 h 25"/>
                <a:gd name="T2" fmla="*/ 11 w 19"/>
                <a:gd name="T3" fmla="*/ 14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4" y="15"/>
                  </a:cubicBezTo>
                  <a:cubicBezTo>
                    <a:pt x="14" y="16"/>
                    <a:pt x="15" y="17"/>
                    <a:pt x="16" y="18"/>
                  </a:cubicBezTo>
                  <a:lnTo>
                    <a:pt x="19" y="25"/>
                  </a:lnTo>
                  <a:lnTo>
                    <a:pt x="15" y="25"/>
                  </a:lnTo>
                  <a:lnTo>
                    <a:pt x="12" y="19"/>
                  </a:lnTo>
                  <a:cubicBezTo>
                    <a:pt x="11"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625"/>
            <p:cNvSpPr>
              <a:spLocks/>
            </p:cNvSpPr>
            <p:nvPr/>
          </p:nvSpPr>
          <p:spPr bwMode="auto">
            <a:xfrm>
              <a:off x="1256" y="1025"/>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626"/>
            <p:cNvSpPr>
              <a:spLocks/>
            </p:cNvSpPr>
            <p:nvPr/>
          </p:nvSpPr>
          <p:spPr bwMode="auto">
            <a:xfrm>
              <a:off x="1272" y="1025"/>
              <a:ext cx="16" cy="18"/>
            </a:xfrm>
            <a:custGeom>
              <a:avLst/>
              <a:gdLst>
                <a:gd name="T0" fmla="*/ 0 w 23"/>
                <a:gd name="T1" fmla="*/ 0 h 25"/>
                <a:gd name="T2" fmla="*/ 0 w 23"/>
                <a:gd name="T3" fmla="*/ 0 h 25"/>
                <a:gd name="T4" fmla="*/ 5 w 23"/>
                <a:gd name="T5" fmla="*/ 0 h 25"/>
                <a:gd name="T6" fmla="*/ 12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4 w 23"/>
                <a:gd name="T23" fmla="*/ 3 h 25"/>
                <a:gd name="T24" fmla="*/ 4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2" y="17"/>
                  </a:lnTo>
                  <a:lnTo>
                    <a:pt x="18" y="0"/>
                  </a:lnTo>
                  <a:lnTo>
                    <a:pt x="23" y="0"/>
                  </a:lnTo>
                  <a:lnTo>
                    <a:pt x="23" y="25"/>
                  </a:lnTo>
                  <a:lnTo>
                    <a:pt x="20" y="25"/>
                  </a:lnTo>
                  <a:lnTo>
                    <a:pt x="20" y="3"/>
                  </a:lnTo>
                  <a:lnTo>
                    <a:pt x="13" y="20"/>
                  </a:lnTo>
                  <a:lnTo>
                    <a:pt x="10" y="20"/>
                  </a:lnTo>
                  <a:lnTo>
                    <a:pt x="4" y="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627"/>
            <p:cNvSpPr>
              <a:spLocks/>
            </p:cNvSpPr>
            <p:nvPr/>
          </p:nvSpPr>
          <p:spPr bwMode="auto">
            <a:xfrm>
              <a:off x="1293" y="1025"/>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628"/>
            <p:cNvSpPr>
              <a:spLocks/>
            </p:cNvSpPr>
            <p:nvPr/>
          </p:nvSpPr>
          <p:spPr bwMode="auto">
            <a:xfrm>
              <a:off x="1308" y="1025"/>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8" name="Freeform 629"/>
            <p:cNvSpPr>
              <a:spLocks/>
            </p:cNvSpPr>
            <p:nvPr/>
          </p:nvSpPr>
          <p:spPr bwMode="auto">
            <a:xfrm>
              <a:off x="1324"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630"/>
            <p:cNvSpPr>
              <a:spLocks/>
            </p:cNvSpPr>
            <p:nvPr/>
          </p:nvSpPr>
          <p:spPr bwMode="auto">
            <a:xfrm>
              <a:off x="1245" y="1069"/>
              <a:ext cx="13" cy="45"/>
            </a:xfrm>
            <a:custGeom>
              <a:avLst/>
              <a:gdLst>
                <a:gd name="T0" fmla="*/ 19 w 19"/>
                <a:gd name="T1" fmla="*/ 0 h 63"/>
                <a:gd name="T2" fmla="*/ 19 w 19"/>
                <a:gd name="T3" fmla="*/ 0 h 63"/>
                <a:gd name="T4" fmla="*/ 0 w 19"/>
                <a:gd name="T5" fmla="*/ 63 h 63"/>
              </a:gdLst>
              <a:ahLst/>
              <a:cxnLst>
                <a:cxn ang="0">
                  <a:pos x="T0" y="T1"/>
                </a:cxn>
                <a:cxn ang="0">
                  <a:pos x="T2" y="T3"/>
                </a:cxn>
                <a:cxn ang="0">
                  <a:pos x="T4" y="T5"/>
                </a:cxn>
              </a:cxnLst>
              <a:rect l="0" t="0" r="r" b="b"/>
              <a:pathLst>
                <a:path w="19" h="63">
                  <a:moveTo>
                    <a:pt x="19" y="0"/>
                  </a:moveTo>
                  <a:lnTo>
                    <a:pt x="19" y="0"/>
                  </a:lnTo>
                  <a:cubicBezTo>
                    <a:pt x="13" y="19"/>
                    <a:pt x="6" y="42"/>
                    <a:pt x="0" y="63"/>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0" name="Freeform 631"/>
            <p:cNvSpPr>
              <a:spLocks noEditPoints="1"/>
            </p:cNvSpPr>
            <p:nvPr/>
          </p:nvSpPr>
          <p:spPr bwMode="auto">
            <a:xfrm>
              <a:off x="1240" y="1112"/>
              <a:ext cx="11" cy="18"/>
            </a:xfrm>
            <a:custGeom>
              <a:avLst/>
              <a:gdLst>
                <a:gd name="T0" fmla="*/ 16 w 16"/>
                <a:gd name="T1" fmla="*/ 5 h 25"/>
                <a:gd name="T2" fmla="*/ 16 w 16"/>
                <a:gd name="T3" fmla="*/ 5 h 25"/>
                <a:gd name="T4" fmla="*/ 1 w 16"/>
                <a:gd name="T5" fmla="*/ 25 h 25"/>
                <a:gd name="T6" fmla="*/ 0 w 16"/>
                <a:gd name="T7" fmla="*/ 0 h 25"/>
                <a:gd name="T8" fmla="*/ 16 w 16"/>
                <a:gd name="T9" fmla="*/ 5 h 25"/>
                <a:gd name="T10" fmla="*/ 16 w 16"/>
                <a:gd name="T11" fmla="*/ 5 h 25"/>
                <a:gd name="T12" fmla="*/ 16 w 16"/>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5"/>
                  </a:moveTo>
                  <a:lnTo>
                    <a:pt x="16" y="5"/>
                  </a:lnTo>
                  <a:lnTo>
                    <a:pt x="1" y="25"/>
                  </a:lnTo>
                  <a:lnTo>
                    <a:pt x="0" y="0"/>
                  </a:lnTo>
                  <a:lnTo>
                    <a:pt x="16" y="5"/>
                  </a:lnTo>
                  <a:close/>
                  <a:moveTo>
                    <a:pt x="16" y="5"/>
                  </a:moveTo>
                  <a:lnTo>
                    <a:pt x="16" y="5"/>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1" name="Freeform 632"/>
            <p:cNvSpPr>
              <a:spLocks noEditPoints="1"/>
            </p:cNvSpPr>
            <p:nvPr/>
          </p:nvSpPr>
          <p:spPr bwMode="auto">
            <a:xfrm>
              <a:off x="1240" y="1112"/>
              <a:ext cx="11" cy="18"/>
            </a:xfrm>
            <a:custGeom>
              <a:avLst/>
              <a:gdLst>
                <a:gd name="T0" fmla="*/ 16 w 16"/>
                <a:gd name="T1" fmla="*/ 5 h 25"/>
                <a:gd name="T2" fmla="*/ 16 w 16"/>
                <a:gd name="T3" fmla="*/ 5 h 25"/>
                <a:gd name="T4" fmla="*/ 1 w 16"/>
                <a:gd name="T5" fmla="*/ 25 h 25"/>
                <a:gd name="T6" fmla="*/ 0 w 16"/>
                <a:gd name="T7" fmla="*/ 0 h 25"/>
                <a:gd name="T8" fmla="*/ 16 w 16"/>
                <a:gd name="T9" fmla="*/ 5 h 25"/>
                <a:gd name="T10" fmla="*/ 16 w 16"/>
                <a:gd name="T11" fmla="*/ 5 h 25"/>
                <a:gd name="T12" fmla="*/ 16 w 16"/>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5"/>
                  </a:moveTo>
                  <a:lnTo>
                    <a:pt x="16" y="5"/>
                  </a:lnTo>
                  <a:lnTo>
                    <a:pt x="1" y="25"/>
                  </a:lnTo>
                  <a:lnTo>
                    <a:pt x="0" y="0"/>
                  </a:lnTo>
                  <a:lnTo>
                    <a:pt x="16" y="5"/>
                  </a:lnTo>
                  <a:close/>
                  <a:moveTo>
                    <a:pt x="16" y="5"/>
                  </a:moveTo>
                  <a:lnTo>
                    <a:pt x="16" y="5"/>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Freeform 633"/>
            <p:cNvSpPr>
              <a:spLocks/>
            </p:cNvSpPr>
            <p:nvPr/>
          </p:nvSpPr>
          <p:spPr bwMode="auto">
            <a:xfrm>
              <a:off x="1290" y="1069"/>
              <a:ext cx="32" cy="47"/>
            </a:xfrm>
            <a:custGeom>
              <a:avLst/>
              <a:gdLst>
                <a:gd name="T0" fmla="*/ 0 w 46"/>
                <a:gd name="T1" fmla="*/ 0 h 66"/>
                <a:gd name="T2" fmla="*/ 0 w 46"/>
                <a:gd name="T3" fmla="*/ 0 h 66"/>
                <a:gd name="T4" fmla="*/ 46 w 46"/>
                <a:gd name="T5" fmla="*/ 66 h 66"/>
              </a:gdLst>
              <a:ahLst/>
              <a:cxnLst>
                <a:cxn ang="0">
                  <a:pos x="T0" y="T1"/>
                </a:cxn>
                <a:cxn ang="0">
                  <a:pos x="T2" y="T3"/>
                </a:cxn>
                <a:cxn ang="0">
                  <a:pos x="T4" y="T5"/>
                </a:cxn>
              </a:cxnLst>
              <a:rect l="0" t="0" r="r" b="b"/>
              <a:pathLst>
                <a:path w="46" h="66">
                  <a:moveTo>
                    <a:pt x="0" y="0"/>
                  </a:moveTo>
                  <a:lnTo>
                    <a:pt x="0" y="0"/>
                  </a:lnTo>
                  <a:cubicBezTo>
                    <a:pt x="14" y="20"/>
                    <a:pt x="30" y="44"/>
                    <a:pt x="46" y="66"/>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3" name="Freeform 634"/>
            <p:cNvSpPr>
              <a:spLocks noEditPoints="1"/>
            </p:cNvSpPr>
            <p:nvPr/>
          </p:nvSpPr>
          <p:spPr bwMode="auto">
            <a:xfrm>
              <a:off x="1317" y="1112"/>
              <a:ext cx="15" cy="18"/>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635"/>
            <p:cNvSpPr>
              <a:spLocks noEditPoints="1"/>
            </p:cNvSpPr>
            <p:nvPr/>
          </p:nvSpPr>
          <p:spPr bwMode="auto">
            <a:xfrm>
              <a:off x="1317" y="1112"/>
              <a:ext cx="15" cy="18"/>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5" name="Freeform 636"/>
            <p:cNvSpPr>
              <a:spLocks/>
            </p:cNvSpPr>
            <p:nvPr/>
          </p:nvSpPr>
          <p:spPr bwMode="auto">
            <a:xfrm>
              <a:off x="1431" y="1130"/>
              <a:ext cx="229" cy="62"/>
            </a:xfrm>
            <a:custGeom>
              <a:avLst/>
              <a:gdLst>
                <a:gd name="T0" fmla="*/ 0 w 327"/>
                <a:gd name="T1" fmla="*/ 0 h 88"/>
                <a:gd name="T2" fmla="*/ 0 w 327"/>
                <a:gd name="T3" fmla="*/ 0 h 88"/>
                <a:gd name="T4" fmla="*/ 327 w 327"/>
                <a:gd name="T5" fmla="*/ 0 h 88"/>
                <a:gd name="T6" fmla="*/ 327 w 327"/>
                <a:gd name="T7" fmla="*/ 88 h 88"/>
                <a:gd name="T8" fmla="*/ 0 w 327"/>
                <a:gd name="T9" fmla="*/ 88 h 88"/>
                <a:gd name="T10" fmla="*/ 0 w 327"/>
                <a:gd name="T11" fmla="*/ 0 h 88"/>
              </a:gdLst>
              <a:ahLst/>
              <a:cxnLst>
                <a:cxn ang="0">
                  <a:pos x="T0" y="T1"/>
                </a:cxn>
                <a:cxn ang="0">
                  <a:pos x="T2" y="T3"/>
                </a:cxn>
                <a:cxn ang="0">
                  <a:pos x="T4" y="T5"/>
                </a:cxn>
                <a:cxn ang="0">
                  <a:pos x="T6" y="T7"/>
                </a:cxn>
                <a:cxn ang="0">
                  <a:pos x="T8" y="T9"/>
                </a:cxn>
                <a:cxn ang="0">
                  <a:pos x="T10" y="T11"/>
                </a:cxn>
              </a:cxnLst>
              <a:rect l="0" t="0" r="r" b="b"/>
              <a:pathLst>
                <a:path w="327" h="88">
                  <a:moveTo>
                    <a:pt x="0" y="0"/>
                  </a:moveTo>
                  <a:lnTo>
                    <a:pt x="0" y="0"/>
                  </a:lnTo>
                  <a:lnTo>
                    <a:pt x="327" y="0"/>
                  </a:lnTo>
                  <a:lnTo>
                    <a:pt x="32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6" name="Freeform 637"/>
            <p:cNvSpPr>
              <a:spLocks/>
            </p:cNvSpPr>
            <p:nvPr/>
          </p:nvSpPr>
          <p:spPr bwMode="auto">
            <a:xfrm>
              <a:off x="1431" y="1130"/>
              <a:ext cx="229" cy="62"/>
            </a:xfrm>
            <a:custGeom>
              <a:avLst/>
              <a:gdLst>
                <a:gd name="T0" fmla="*/ 0 w 327"/>
                <a:gd name="T1" fmla="*/ 0 h 88"/>
                <a:gd name="T2" fmla="*/ 0 w 327"/>
                <a:gd name="T3" fmla="*/ 0 h 88"/>
                <a:gd name="T4" fmla="*/ 327 w 327"/>
                <a:gd name="T5" fmla="*/ 0 h 88"/>
                <a:gd name="T6" fmla="*/ 327 w 327"/>
                <a:gd name="T7" fmla="*/ 88 h 88"/>
                <a:gd name="T8" fmla="*/ 0 w 327"/>
                <a:gd name="T9" fmla="*/ 88 h 88"/>
                <a:gd name="T10" fmla="*/ 0 w 327"/>
                <a:gd name="T11" fmla="*/ 0 h 88"/>
              </a:gdLst>
              <a:ahLst/>
              <a:cxnLst>
                <a:cxn ang="0">
                  <a:pos x="T0" y="T1"/>
                </a:cxn>
                <a:cxn ang="0">
                  <a:pos x="T2" y="T3"/>
                </a:cxn>
                <a:cxn ang="0">
                  <a:pos x="T4" y="T5"/>
                </a:cxn>
                <a:cxn ang="0">
                  <a:pos x="T6" y="T7"/>
                </a:cxn>
                <a:cxn ang="0">
                  <a:pos x="T8" y="T9"/>
                </a:cxn>
                <a:cxn ang="0">
                  <a:pos x="T10" y="T11"/>
                </a:cxn>
              </a:cxnLst>
              <a:rect l="0" t="0" r="r" b="b"/>
              <a:pathLst>
                <a:path w="327" h="88">
                  <a:moveTo>
                    <a:pt x="0" y="0"/>
                  </a:moveTo>
                  <a:lnTo>
                    <a:pt x="0" y="0"/>
                  </a:lnTo>
                  <a:lnTo>
                    <a:pt x="327" y="0"/>
                  </a:lnTo>
                  <a:lnTo>
                    <a:pt x="32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7" name="Freeform 638"/>
            <p:cNvSpPr>
              <a:spLocks/>
            </p:cNvSpPr>
            <p:nvPr/>
          </p:nvSpPr>
          <p:spPr bwMode="auto">
            <a:xfrm>
              <a:off x="1447" y="1149"/>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8" name="Freeform 639"/>
            <p:cNvSpPr>
              <a:spLocks noEditPoints="1"/>
            </p:cNvSpPr>
            <p:nvPr/>
          </p:nvSpPr>
          <p:spPr bwMode="auto">
            <a:xfrm>
              <a:off x="1454" y="1149"/>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9" name="Freeform 640"/>
            <p:cNvSpPr>
              <a:spLocks/>
            </p:cNvSpPr>
            <p:nvPr/>
          </p:nvSpPr>
          <p:spPr bwMode="auto">
            <a:xfrm>
              <a:off x="1473" y="1149"/>
              <a:ext cx="12"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641"/>
            <p:cNvSpPr>
              <a:spLocks/>
            </p:cNvSpPr>
            <p:nvPr/>
          </p:nvSpPr>
          <p:spPr bwMode="auto">
            <a:xfrm>
              <a:off x="1489" y="1149"/>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1" name="Freeform 642"/>
            <p:cNvSpPr>
              <a:spLocks/>
            </p:cNvSpPr>
            <p:nvPr/>
          </p:nvSpPr>
          <p:spPr bwMode="auto">
            <a:xfrm>
              <a:off x="1505" y="1149"/>
              <a:ext cx="14" cy="17"/>
            </a:xfrm>
            <a:custGeom>
              <a:avLst/>
              <a:gdLst>
                <a:gd name="T0" fmla="*/ 0 w 20"/>
                <a:gd name="T1" fmla="*/ 0 h 25"/>
                <a:gd name="T2" fmla="*/ 0 w 20"/>
                <a:gd name="T3" fmla="*/ 0 h 25"/>
                <a:gd name="T4" fmla="*/ 20 w 20"/>
                <a:gd name="T5" fmla="*/ 0 h 25"/>
                <a:gd name="T6" fmla="*/ 20 w 20"/>
                <a:gd name="T7" fmla="*/ 3 h 25"/>
                <a:gd name="T8" fmla="*/ 12 w 20"/>
                <a:gd name="T9" fmla="*/ 3 h 25"/>
                <a:gd name="T10" fmla="*/ 12 w 20"/>
                <a:gd name="T11" fmla="*/ 25 h 25"/>
                <a:gd name="T12" fmla="*/ 8 w 20"/>
                <a:gd name="T13" fmla="*/ 25 h 25"/>
                <a:gd name="T14" fmla="*/ 8 w 20"/>
                <a:gd name="T15" fmla="*/ 3 h 25"/>
                <a:gd name="T16" fmla="*/ 0 w 20"/>
                <a:gd name="T17" fmla="*/ 3 h 25"/>
                <a:gd name="T18" fmla="*/ 0 w 20"/>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0" y="0"/>
                  </a:moveTo>
                  <a:lnTo>
                    <a:pt x="0" y="0"/>
                  </a:lnTo>
                  <a:lnTo>
                    <a:pt x="20" y="0"/>
                  </a:lnTo>
                  <a:lnTo>
                    <a:pt x="20"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643"/>
            <p:cNvSpPr>
              <a:spLocks noEditPoints="1"/>
            </p:cNvSpPr>
            <p:nvPr/>
          </p:nvSpPr>
          <p:spPr bwMode="auto">
            <a:xfrm>
              <a:off x="1520" y="1154"/>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644"/>
            <p:cNvSpPr>
              <a:spLocks/>
            </p:cNvSpPr>
            <p:nvPr/>
          </p:nvSpPr>
          <p:spPr bwMode="auto">
            <a:xfrm>
              <a:off x="1529" y="1153"/>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1 h 19"/>
                <a:gd name="T24" fmla="*/ 3 w 15"/>
                <a:gd name="T25" fmla="*/ 1 h 19"/>
                <a:gd name="T26" fmla="*/ 3 w 15"/>
                <a:gd name="T27" fmla="*/ 3 h 19"/>
                <a:gd name="T28" fmla="*/ 6 w 15"/>
                <a:gd name="T29" fmla="*/ 1 h 19"/>
                <a:gd name="T30" fmla="*/ 9 w 15"/>
                <a:gd name="T31" fmla="*/ 0 h 19"/>
                <a:gd name="T32" fmla="*/ 14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1" y="3"/>
                    <a:pt x="10" y="3"/>
                    <a:pt x="8" y="3"/>
                  </a:cubicBezTo>
                  <a:cubicBezTo>
                    <a:pt x="7" y="3"/>
                    <a:pt x="5" y="3"/>
                    <a:pt x="4" y="4"/>
                  </a:cubicBezTo>
                  <a:cubicBezTo>
                    <a:pt x="3" y="5"/>
                    <a:pt x="3" y="7"/>
                    <a:pt x="3" y="9"/>
                  </a:cubicBezTo>
                  <a:lnTo>
                    <a:pt x="3" y="19"/>
                  </a:lnTo>
                  <a:lnTo>
                    <a:pt x="0" y="19"/>
                  </a:lnTo>
                  <a:lnTo>
                    <a:pt x="0" y="1"/>
                  </a:lnTo>
                  <a:lnTo>
                    <a:pt x="3" y="1"/>
                  </a:lnTo>
                  <a:lnTo>
                    <a:pt x="3" y="3"/>
                  </a:lnTo>
                  <a:cubicBezTo>
                    <a:pt x="4" y="2"/>
                    <a:pt x="5" y="2"/>
                    <a:pt x="6" y="1"/>
                  </a:cubicBezTo>
                  <a:cubicBezTo>
                    <a:pt x="7" y="0"/>
                    <a:pt x="8" y="0"/>
                    <a:pt x="9" y="0"/>
                  </a:cubicBezTo>
                  <a:cubicBezTo>
                    <a:pt x="11" y="0"/>
                    <a:pt x="13" y="1"/>
                    <a:pt x="14" y="2"/>
                  </a:cubicBezTo>
                  <a:cubicBezTo>
                    <a:pt x="15" y="3"/>
                    <a:pt x="15" y="5"/>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645"/>
            <p:cNvSpPr>
              <a:spLocks noEditPoints="1"/>
            </p:cNvSpPr>
            <p:nvPr/>
          </p:nvSpPr>
          <p:spPr bwMode="auto">
            <a:xfrm>
              <a:off x="1544" y="1153"/>
              <a:ext cx="11" cy="14"/>
            </a:xfrm>
            <a:custGeom>
              <a:avLst/>
              <a:gdLst>
                <a:gd name="T0" fmla="*/ 0 w 15"/>
                <a:gd name="T1" fmla="*/ 12 h 20"/>
                <a:gd name="T2" fmla="*/ 0 w 15"/>
                <a:gd name="T3" fmla="*/ 12 h 20"/>
                <a:gd name="T4" fmla="*/ 0 w 15"/>
                <a:gd name="T5" fmla="*/ 1 h 20"/>
                <a:gd name="T6" fmla="*/ 3 w 15"/>
                <a:gd name="T7" fmla="*/ 1 h 20"/>
                <a:gd name="T8" fmla="*/ 3 w 15"/>
                <a:gd name="T9" fmla="*/ 12 h 20"/>
                <a:gd name="T10" fmla="*/ 4 w 15"/>
                <a:gd name="T11" fmla="*/ 16 h 20"/>
                <a:gd name="T12" fmla="*/ 7 w 15"/>
                <a:gd name="T13" fmla="*/ 17 h 20"/>
                <a:gd name="T14" fmla="*/ 11 w 15"/>
                <a:gd name="T15" fmla="*/ 15 h 20"/>
                <a:gd name="T16" fmla="*/ 12 w 15"/>
                <a:gd name="T17" fmla="*/ 11 h 20"/>
                <a:gd name="T18" fmla="*/ 12 w 15"/>
                <a:gd name="T19" fmla="*/ 1 h 20"/>
                <a:gd name="T20" fmla="*/ 15 w 15"/>
                <a:gd name="T21" fmla="*/ 1 h 20"/>
                <a:gd name="T22" fmla="*/ 15 w 15"/>
                <a:gd name="T23" fmla="*/ 19 h 20"/>
                <a:gd name="T24" fmla="*/ 12 w 15"/>
                <a:gd name="T25" fmla="*/ 19 h 20"/>
                <a:gd name="T26" fmla="*/ 12 w 15"/>
                <a:gd name="T27" fmla="*/ 16 h 20"/>
                <a:gd name="T28" fmla="*/ 10 w 15"/>
                <a:gd name="T29" fmla="*/ 19 h 20"/>
                <a:gd name="T30" fmla="*/ 6 w 15"/>
                <a:gd name="T31" fmla="*/ 20 h 20"/>
                <a:gd name="T32" fmla="*/ 1 w 15"/>
                <a:gd name="T33" fmla="*/ 18 h 20"/>
                <a:gd name="T34" fmla="*/ 0 w 15"/>
                <a:gd name="T35" fmla="*/ 12 h 20"/>
                <a:gd name="T36" fmla="*/ 0 w 15"/>
                <a:gd name="T37" fmla="*/ 12 h 20"/>
                <a:gd name="T38" fmla="*/ 7 w 15"/>
                <a:gd name="T39" fmla="*/ 0 h 20"/>
                <a:gd name="T40" fmla="*/ 7 w 15"/>
                <a:gd name="T41" fmla="*/ 0 h 20"/>
                <a:gd name="T42" fmla="*/ 7 w 15"/>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0" y="12"/>
                  </a:moveTo>
                  <a:lnTo>
                    <a:pt x="0" y="12"/>
                  </a:lnTo>
                  <a:lnTo>
                    <a:pt x="0" y="1"/>
                  </a:lnTo>
                  <a:lnTo>
                    <a:pt x="3" y="1"/>
                  </a:lnTo>
                  <a:lnTo>
                    <a:pt x="3" y="12"/>
                  </a:lnTo>
                  <a:cubicBezTo>
                    <a:pt x="3" y="13"/>
                    <a:pt x="3" y="15"/>
                    <a:pt x="4" y="16"/>
                  </a:cubicBezTo>
                  <a:cubicBezTo>
                    <a:pt x="4" y="17"/>
                    <a:pt x="5" y="17"/>
                    <a:pt x="7" y="17"/>
                  </a:cubicBezTo>
                  <a:cubicBezTo>
                    <a:pt x="8" y="17"/>
                    <a:pt x="10" y="16"/>
                    <a:pt x="11" y="15"/>
                  </a:cubicBezTo>
                  <a:cubicBezTo>
                    <a:pt x="12" y="14"/>
                    <a:pt x="12" y="13"/>
                    <a:pt x="12" y="11"/>
                  </a:cubicBezTo>
                  <a:lnTo>
                    <a:pt x="12" y="1"/>
                  </a:lnTo>
                  <a:lnTo>
                    <a:pt x="15" y="1"/>
                  </a:lnTo>
                  <a:lnTo>
                    <a:pt x="15" y="19"/>
                  </a:lnTo>
                  <a:lnTo>
                    <a:pt x="12" y="19"/>
                  </a:lnTo>
                  <a:lnTo>
                    <a:pt x="12" y="16"/>
                  </a:lnTo>
                  <a:cubicBezTo>
                    <a:pt x="11" y="17"/>
                    <a:pt x="11" y="18"/>
                    <a:pt x="10" y="19"/>
                  </a:cubicBezTo>
                  <a:cubicBezTo>
                    <a:pt x="9" y="19"/>
                    <a:pt x="7" y="20"/>
                    <a:pt x="6" y="20"/>
                  </a:cubicBezTo>
                  <a:cubicBezTo>
                    <a:pt x="4" y="20"/>
                    <a:pt x="2" y="19"/>
                    <a:pt x="1" y="18"/>
                  </a:cubicBezTo>
                  <a:cubicBezTo>
                    <a:pt x="0" y="16"/>
                    <a:pt x="0" y="14"/>
                    <a:pt x="0" y="12"/>
                  </a:cubicBezTo>
                  <a:lnTo>
                    <a:pt x="0" y="12"/>
                  </a:lnTo>
                  <a:close/>
                  <a:moveTo>
                    <a:pt x="7" y="0"/>
                  </a:moveTo>
                  <a:lnTo>
                    <a:pt x="7" y="0"/>
                  </a:lnTo>
                  <a:lnTo>
                    <a:pt x="7"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646"/>
            <p:cNvSpPr>
              <a:spLocks/>
            </p:cNvSpPr>
            <p:nvPr/>
          </p:nvSpPr>
          <p:spPr bwMode="auto">
            <a:xfrm>
              <a:off x="1560" y="1153"/>
              <a:ext cx="18" cy="13"/>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9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9 h 19"/>
                <a:gd name="T40" fmla="*/ 3 w 27"/>
                <a:gd name="T41" fmla="*/ 19 h 19"/>
                <a:gd name="T42" fmla="*/ 0 w 27"/>
                <a:gd name="T43" fmla="*/ 19 h 19"/>
                <a:gd name="T44" fmla="*/ 0 w 27"/>
                <a:gd name="T45" fmla="*/ 1 h 19"/>
                <a:gd name="T46" fmla="*/ 3 w 27"/>
                <a:gd name="T47" fmla="*/ 1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4"/>
                    <a:pt x="27" y="5"/>
                    <a:pt x="27" y="8"/>
                  </a:cubicBezTo>
                  <a:lnTo>
                    <a:pt x="27" y="19"/>
                  </a:lnTo>
                  <a:lnTo>
                    <a:pt x="24" y="19"/>
                  </a:lnTo>
                  <a:lnTo>
                    <a:pt x="24" y="8"/>
                  </a:lnTo>
                  <a:cubicBezTo>
                    <a:pt x="24" y="6"/>
                    <a:pt x="24" y="5"/>
                    <a:pt x="23" y="4"/>
                  </a:cubicBezTo>
                  <a:cubicBezTo>
                    <a:pt x="22" y="3"/>
                    <a:pt x="21" y="3"/>
                    <a:pt x="20" y="3"/>
                  </a:cubicBezTo>
                  <a:cubicBezTo>
                    <a:pt x="18" y="3"/>
                    <a:pt x="17" y="3"/>
                    <a:pt x="16" y="4"/>
                  </a:cubicBezTo>
                  <a:cubicBezTo>
                    <a:pt x="15" y="5"/>
                    <a:pt x="15" y="7"/>
                    <a:pt x="15" y="9"/>
                  </a:cubicBezTo>
                  <a:lnTo>
                    <a:pt x="15" y="19"/>
                  </a:lnTo>
                  <a:lnTo>
                    <a:pt x="12" y="19"/>
                  </a:lnTo>
                  <a:lnTo>
                    <a:pt x="12" y="8"/>
                  </a:lnTo>
                  <a:cubicBezTo>
                    <a:pt x="12" y="6"/>
                    <a:pt x="12" y="5"/>
                    <a:pt x="11" y="4"/>
                  </a:cubicBezTo>
                  <a:cubicBezTo>
                    <a:pt x="10" y="3"/>
                    <a:pt x="9" y="3"/>
                    <a:pt x="8" y="3"/>
                  </a:cubicBezTo>
                  <a:cubicBezTo>
                    <a:pt x="6" y="3"/>
                    <a:pt x="5" y="3"/>
                    <a:pt x="4" y="4"/>
                  </a:cubicBezTo>
                  <a:cubicBezTo>
                    <a:pt x="3" y="5"/>
                    <a:pt x="3" y="7"/>
                    <a:pt x="3" y="9"/>
                  </a:cubicBezTo>
                  <a:lnTo>
                    <a:pt x="3" y="19"/>
                  </a:lnTo>
                  <a:lnTo>
                    <a:pt x="0" y="19"/>
                  </a:lnTo>
                  <a:lnTo>
                    <a:pt x="0" y="1"/>
                  </a:lnTo>
                  <a:lnTo>
                    <a:pt x="3" y="1"/>
                  </a:lnTo>
                  <a:lnTo>
                    <a:pt x="3" y="3"/>
                  </a:lnTo>
                  <a:cubicBezTo>
                    <a:pt x="4" y="2"/>
                    <a:pt x="4" y="1"/>
                    <a:pt x="5" y="1"/>
                  </a:cubicBezTo>
                  <a:cubicBezTo>
                    <a:pt x="6" y="0"/>
                    <a:pt x="8" y="0"/>
                    <a:pt x="9" y="0"/>
                  </a:cubicBezTo>
                  <a:cubicBezTo>
                    <a:pt x="10" y="0"/>
                    <a:pt x="11" y="0"/>
                    <a:pt x="12" y="1"/>
                  </a:cubicBezTo>
                  <a:cubicBezTo>
                    <a:pt x="13" y="2"/>
                    <a:pt x="14" y="3"/>
                    <a:pt x="14" y="4"/>
                  </a:cubicBezTo>
                  <a:lnTo>
                    <a:pt x="14"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647"/>
            <p:cNvSpPr>
              <a:spLocks/>
            </p:cNvSpPr>
            <p:nvPr/>
          </p:nvSpPr>
          <p:spPr bwMode="auto">
            <a:xfrm>
              <a:off x="1579" y="1170"/>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648"/>
            <p:cNvSpPr>
              <a:spLocks noEditPoints="1"/>
            </p:cNvSpPr>
            <p:nvPr/>
          </p:nvSpPr>
          <p:spPr bwMode="auto">
            <a:xfrm>
              <a:off x="1594" y="1148"/>
              <a:ext cx="2" cy="18"/>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8" name="Freeform 649"/>
            <p:cNvSpPr>
              <a:spLocks/>
            </p:cNvSpPr>
            <p:nvPr/>
          </p:nvSpPr>
          <p:spPr bwMode="auto">
            <a:xfrm>
              <a:off x="1599" y="1149"/>
              <a:ext cx="8" cy="17"/>
            </a:xfrm>
            <a:custGeom>
              <a:avLst/>
              <a:gdLst>
                <a:gd name="T0" fmla="*/ 6 w 12"/>
                <a:gd name="T1" fmla="*/ 0 h 24"/>
                <a:gd name="T2" fmla="*/ 6 w 12"/>
                <a:gd name="T3" fmla="*/ 0 h 24"/>
                <a:gd name="T4" fmla="*/ 6 w 12"/>
                <a:gd name="T5" fmla="*/ 6 h 24"/>
                <a:gd name="T6" fmla="*/ 12 w 12"/>
                <a:gd name="T7" fmla="*/ 6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6 h 24"/>
                <a:gd name="T34" fmla="*/ 3 w 12"/>
                <a:gd name="T35" fmla="*/ 6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6"/>
                  </a:lnTo>
                  <a:lnTo>
                    <a:pt x="12" y="6"/>
                  </a:lnTo>
                  <a:lnTo>
                    <a:pt x="12" y="8"/>
                  </a:lnTo>
                  <a:lnTo>
                    <a:pt x="6" y="8"/>
                  </a:lnTo>
                  <a:lnTo>
                    <a:pt x="6" y="18"/>
                  </a:lnTo>
                  <a:cubicBezTo>
                    <a:pt x="6" y="20"/>
                    <a:pt x="6" y="21"/>
                    <a:pt x="6" y="21"/>
                  </a:cubicBezTo>
                  <a:cubicBezTo>
                    <a:pt x="7" y="21"/>
                    <a:pt x="7" y="22"/>
                    <a:pt x="9" y="22"/>
                  </a:cubicBezTo>
                  <a:lnTo>
                    <a:pt x="12" y="22"/>
                  </a:lnTo>
                  <a:lnTo>
                    <a:pt x="12" y="24"/>
                  </a:lnTo>
                  <a:lnTo>
                    <a:pt x="9" y="24"/>
                  </a:lnTo>
                  <a:cubicBezTo>
                    <a:pt x="6" y="24"/>
                    <a:pt x="5" y="24"/>
                    <a:pt x="4" y="23"/>
                  </a:cubicBezTo>
                  <a:cubicBezTo>
                    <a:pt x="3" y="22"/>
                    <a:pt x="3" y="20"/>
                    <a:pt x="3" y="18"/>
                  </a:cubicBezTo>
                  <a:lnTo>
                    <a:pt x="3" y="8"/>
                  </a:lnTo>
                  <a:lnTo>
                    <a:pt x="0" y="8"/>
                  </a:lnTo>
                  <a:lnTo>
                    <a:pt x="0" y="6"/>
                  </a:lnTo>
                  <a:lnTo>
                    <a:pt x="3" y="6"/>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650"/>
            <p:cNvSpPr>
              <a:spLocks noEditPoints="1"/>
            </p:cNvSpPr>
            <p:nvPr/>
          </p:nvSpPr>
          <p:spPr bwMode="auto">
            <a:xfrm>
              <a:off x="1610" y="1153"/>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6 w 17"/>
                <a:gd name="T15" fmla="*/ 15 h 20"/>
                <a:gd name="T16" fmla="*/ 16 w 17"/>
                <a:gd name="T17" fmla="*/ 18 h 20"/>
                <a:gd name="T18" fmla="*/ 13 w 17"/>
                <a:gd name="T19" fmla="*/ 19 h 20"/>
                <a:gd name="T20" fmla="*/ 10 w 17"/>
                <a:gd name="T21" fmla="*/ 20 h 20"/>
                <a:gd name="T22" fmla="*/ 2 w 17"/>
                <a:gd name="T23" fmla="*/ 17 h 20"/>
                <a:gd name="T24" fmla="*/ 0 w 17"/>
                <a:gd name="T25" fmla="*/ 10 h 20"/>
                <a:gd name="T26" fmla="*/ 2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7"/>
                    <a:pt x="8" y="17"/>
                    <a:pt x="10" y="17"/>
                  </a:cubicBezTo>
                  <a:cubicBezTo>
                    <a:pt x="11" y="17"/>
                    <a:pt x="12" y="17"/>
                    <a:pt x="13" y="17"/>
                  </a:cubicBezTo>
                  <a:cubicBezTo>
                    <a:pt x="14" y="16"/>
                    <a:pt x="15" y="16"/>
                    <a:pt x="16" y="15"/>
                  </a:cubicBezTo>
                  <a:lnTo>
                    <a:pt x="16" y="18"/>
                  </a:lnTo>
                  <a:cubicBezTo>
                    <a:pt x="15" y="19"/>
                    <a:pt x="14" y="19"/>
                    <a:pt x="13" y="19"/>
                  </a:cubicBezTo>
                  <a:cubicBezTo>
                    <a:pt x="12" y="20"/>
                    <a:pt x="11" y="20"/>
                    <a:pt x="10" y="20"/>
                  </a:cubicBezTo>
                  <a:cubicBezTo>
                    <a:pt x="7" y="20"/>
                    <a:pt x="4" y="19"/>
                    <a:pt x="2" y="17"/>
                  </a:cubicBezTo>
                  <a:cubicBezTo>
                    <a:pt x="1" y="15"/>
                    <a:pt x="0" y="13"/>
                    <a:pt x="0" y="10"/>
                  </a:cubicBezTo>
                  <a:cubicBezTo>
                    <a:pt x="0" y="7"/>
                    <a:pt x="1" y="5"/>
                    <a:pt x="2" y="3"/>
                  </a:cubicBezTo>
                  <a:cubicBezTo>
                    <a:pt x="4" y="1"/>
                    <a:pt x="6" y="0"/>
                    <a:pt x="9" y="0"/>
                  </a:cubicBezTo>
                  <a:cubicBezTo>
                    <a:pt x="12" y="0"/>
                    <a:pt x="13" y="1"/>
                    <a:pt x="15" y="3"/>
                  </a:cubicBezTo>
                  <a:cubicBezTo>
                    <a:pt x="16" y="4"/>
                    <a:pt x="17" y="6"/>
                    <a:pt x="17" y="9"/>
                  </a:cubicBezTo>
                  <a:lnTo>
                    <a:pt x="17" y="9"/>
                  </a:lnTo>
                  <a:close/>
                  <a:moveTo>
                    <a:pt x="14" y="8"/>
                  </a:moveTo>
                  <a:lnTo>
                    <a:pt x="14" y="8"/>
                  </a:lnTo>
                  <a:cubicBezTo>
                    <a:pt x="14" y="7"/>
                    <a:pt x="14" y="5"/>
                    <a:pt x="13" y="4"/>
                  </a:cubicBezTo>
                  <a:cubicBezTo>
                    <a:pt x="12" y="3"/>
                    <a:pt x="11"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0" name="Freeform 651"/>
            <p:cNvSpPr>
              <a:spLocks/>
            </p:cNvSpPr>
            <p:nvPr/>
          </p:nvSpPr>
          <p:spPr bwMode="auto">
            <a:xfrm>
              <a:off x="1625" y="1153"/>
              <a:ext cx="7" cy="13"/>
            </a:xfrm>
            <a:custGeom>
              <a:avLst/>
              <a:gdLst>
                <a:gd name="T0" fmla="*/ 11 w 11"/>
                <a:gd name="T1" fmla="*/ 3 h 19"/>
                <a:gd name="T2" fmla="*/ 11 w 11"/>
                <a:gd name="T3" fmla="*/ 3 h 19"/>
                <a:gd name="T4" fmla="*/ 10 w 11"/>
                <a:gd name="T5" fmla="*/ 3 h 19"/>
                <a:gd name="T6" fmla="*/ 9 w 11"/>
                <a:gd name="T7" fmla="*/ 3 h 19"/>
                <a:gd name="T8" fmla="*/ 5 w 11"/>
                <a:gd name="T9" fmla="*/ 5 h 19"/>
                <a:gd name="T10" fmla="*/ 3 w 11"/>
                <a:gd name="T11" fmla="*/ 9 h 19"/>
                <a:gd name="T12" fmla="*/ 3 w 11"/>
                <a:gd name="T13" fmla="*/ 19 h 19"/>
                <a:gd name="T14" fmla="*/ 0 w 11"/>
                <a:gd name="T15" fmla="*/ 19 h 19"/>
                <a:gd name="T16" fmla="*/ 0 w 11"/>
                <a:gd name="T17" fmla="*/ 1 h 19"/>
                <a:gd name="T18" fmla="*/ 3 w 11"/>
                <a:gd name="T19" fmla="*/ 1 h 19"/>
                <a:gd name="T20" fmla="*/ 3 w 11"/>
                <a:gd name="T21" fmla="*/ 3 h 19"/>
                <a:gd name="T22" fmla="*/ 6 w 11"/>
                <a:gd name="T23" fmla="*/ 1 h 19"/>
                <a:gd name="T24" fmla="*/ 10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1" y="3"/>
                    <a:pt x="10" y="3"/>
                    <a:pt x="10" y="3"/>
                  </a:cubicBezTo>
                  <a:cubicBezTo>
                    <a:pt x="10" y="3"/>
                    <a:pt x="9" y="3"/>
                    <a:pt x="9" y="3"/>
                  </a:cubicBezTo>
                  <a:cubicBezTo>
                    <a:pt x="7" y="3"/>
                    <a:pt x="6" y="3"/>
                    <a:pt x="5" y="5"/>
                  </a:cubicBezTo>
                  <a:cubicBezTo>
                    <a:pt x="4" y="6"/>
                    <a:pt x="3" y="7"/>
                    <a:pt x="3" y="9"/>
                  </a:cubicBezTo>
                  <a:lnTo>
                    <a:pt x="3" y="19"/>
                  </a:lnTo>
                  <a:lnTo>
                    <a:pt x="0" y="19"/>
                  </a:lnTo>
                  <a:lnTo>
                    <a:pt x="0" y="1"/>
                  </a:lnTo>
                  <a:lnTo>
                    <a:pt x="3" y="1"/>
                  </a:lnTo>
                  <a:lnTo>
                    <a:pt x="3" y="3"/>
                  </a:lnTo>
                  <a:cubicBezTo>
                    <a:pt x="4" y="2"/>
                    <a:pt x="5" y="1"/>
                    <a:pt x="6" y="1"/>
                  </a:cubicBezTo>
                  <a:cubicBezTo>
                    <a:pt x="7" y="0"/>
                    <a:pt x="8" y="0"/>
                    <a:pt x="10" y="0"/>
                  </a:cubicBezTo>
                  <a:cubicBezTo>
                    <a:pt x="10" y="0"/>
                    <a:pt x="10" y="0"/>
                    <a:pt x="10" y="0"/>
                  </a:cubicBezTo>
                  <a:cubicBezTo>
                    <a:pt x="11" y="0"/>
                    <a:pt x="11"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1" name="Freeform 652"/>
            <p:cNvSpPr>
              <a:spLocks/>
            </p:cNvSpPr>
            <p:nvPr/>
          </p:nvSpPr>
          <p:spPr bwMode="auto">
            <a:xfrm>
              <a:off x="1634" y="1153"/>
              <a:ext cx="10" cy="14"/>
            </a:xfrm>
            <a:custGeom>
              <a:avLst/>
              <a:gdLst>
                <a:gd name="T0" fmla="*/ 13 w 14"/>
                <a:gd name="T1" fmla="*/ 1 h 20"/>
                <a:gd name="T2" fmla="*/ 13 w 14"/>
                <a:gd name="T3" fmla="*/ 1 h 20"/>
                <a:gd name="T4" fmla="*/ 13 w 14"/>
                <a:gd name="T5" fmla="*/ 4 h 20"/>
                <a:gd name="T6" fmla="*/ 10 w 14"/>
                <a:gd name="T7" fmla="*/ 3 h 20"/>
                <a:gd name="T8" fmla="*/ 7 w 14"/>
                <a:gd name="T9" fmla="*/ 3 h 20"/>
                <a:gd name="T10" fmla="*/ 4 w 14"/>
                <a:gd name="T11" fmla="*/ 3 h 20"/>
                <a:gd name="T12" fmla="*/ 3 w 14"/>
                <a:gd name="T13" fmla="*/ 5 h 20"/>
                <a:gd name="T14" fmla="*/ 4 w 14"/>
                <a:gd name="T15" fmla="*/ 7 h 20"/>
                <a:gd name="T16" fmla="*/ 7 w 14"/>
                <a:gd name="T17" fmla="*/ 8 h 20"/>
                <a:gd name="T18" fmla="*/ 8 w 14"/>
                <a:gd name="T19" fmla="*/ 9 h 20"/>
                <a:gd name="T20" fmla="*/ 12 w 14"/>
                <a:gd name="T21" fmla="*/ 10 h 20"/>
                <a:gd name="T22" fmla="*/ 14 w 14"/>
                <a:gd name="T23" fmla="*/ 14 h 20"/>
                <a:gd name="T24" fmla="*/ 12 w 14"/>
                <a:gd name="T25" fmla="*/ 18 h 20"/>
                <a:gd name="T26" fmla="*/ 6 w 14"/>
                <a:gd name="T27" fmla="*/ 20 h 20"/>
                <a:gd name="T28" fmla="*/ 3 w 14"/>
                <a:gd name="T29" fmla="*/ 19 h 20"/>
                <a:gd name="T30" fmla="*/ 0 w 14"/>
                <a:gd name="T31" fmla="*/ 18 h 20"/>
                <a:gd name="T32" fmla="*/ 0 w 14"/>
                <a:gd name="T33" fmla="*/ 15 h 20"/>
                <a:gd name="T34" fmla="*/ 3 w 14"/>
                <a:gd name="T35" fmla="*/ 17 h 20"/>
                <a:gd name="T36" fmla="*/ 6 w 14"/>
                <a:gd name="T37" fmla="*/ 17 h 20"/>
                <a:gd name="T38" fmla="*/ 10 w 14"/>
                <a:gd name="T39" fmla="*/ 16 h 20"/>
                <a:gd name="T40" fmla="*/ 11 w 14"/>
                <a:gd name="T41" fmla="*/ 14 h 20"/>
                <a:gd name="T42" fmla="*/ 10 w 14"/>
                <a:gd name="T43" fmla="*/ 12 h 20"/>
                <a:gd name="T44" fmla="*/ 6 w 14"/>
                <a:gd name="T45" fmla="*/ 11 h 20"/>
                <a:gd name="T46" fmla="*/ 5 w 14"/>
                <a:gd name="T47" fmla="*/ 11 h 20"/>
                <a:gd name="T48" fmla="*/ 1 w 14"/>
                <a:gd name="T49" fmla="*/ 9 h 20"/>
                <a:gd name="T50" fmla="*/ 0 w 14"/>
                <a:gd name="T51" fmla="*/ 6 h 20"/>
                <a:gd name="T52" fmla="*/ 2 w 14"/>
                <a:gd name="T53" fmla="*/ 2 h 20"/>
                <a:gd name="T54" fmla="*/ 7 w 14"/>
                <a:gd name="T55" fmla="*/ 0 h 20"/>
                <a:gd name="T56" fmla="*/ 10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2" y="4"/>
                    <a:pt x="11" y="3"/>
                    <a:pt x="10" y="3"/>
                  </a:cubicBezTo>
                  <a:cubicBezTo>
                    <a:pt x="9" y="3"/>
                    <a:pt x="8" y="3"/>
                    <a:pt x="7" y="3"/>
                  </a:cubicBezTo>
                  <a:cubicBezTo>
                    <a:pt x="6" y="3"/>
                    <a:pt x="5" y="3"/>
                    <a:pt x="4" y="3"/>
                  </a:cubicBezTo>
                  <a:cubicBezTo>
                    <a:pt x="3" y="4"/>
                    <a:pt x="3" y="5"/>
                    <a:pt x="3" y="5"/>
                  </a:cubicBezTo>
                  <a:cubicBezTo>
                    <a:pt x="3" y="6"/>
                    <a:pt x="3" y="7"/>
                    <a:pt x="4" y="7"/>
                  </a:cubicBezTo>
                  <a:cubicBezTo>
                    <a:pt x="4" y="8"/>
                    <a:pt x="5" y="8"/>
                    <a:pt x="7" y="8"/>
                  </a:cubicBezTo>
                  <a:lnTo>
                    <a:pt x="8" y="9"/>
                  </a:lnTo>
                  <a:cubicBezTo>
                    <a:pt x="10" y="9"/>
                    <a:pt x="12" y="10"/>
                    <a:pt x="12" y="10"/>
                  </a:cubicBezTo>
                  <a:cubicBezTo>
                    <a:pt x="13" y="11"/>
                    <a:pt x="14" y="13"/>
                    <a:pt x="14" y="14"/>
                  </a:cubicBezTo>
                  <a:cubicBezTo>
                    <a:pt x="14" y="16"/>
                    <a:pt x="13" y="17"/>
                    <a:pt x="12" y="18"/>
                  </a:cubicBezTo>
                  <a:cubicBezTo>
                    <a:pt x="10" y="19"/>
                    <a:pt x="9" y="20"/>
                    <a:pt x="6" y="20"/>
                  </a:cubicBezTo>
                  <a:cubicBezTo>
                    <a:pt x="5" y="20"/>
                    <a:pt x="4" y="20"/>
                    <a:pt x="3" y="19"/>
                  </a:cubicBezTo>
                  <a:cubicBezTo>
                    <a:pt x="2" y="19"/>
                    <a:pt x="1" y="19"/>
                    <a:pt x="0" y="18"/>
                  </a:cubicBezTo>
                  <a:lnTo>
                    <a:pt x="0" y="15"/>
                  </a:lnTo>
                  <a:cubicBezTo>
                    <a:pt x="1" y="16"/>
                    <a:pt x="2" y="16"/>
                    <a:pt x="3" y="17"/>
                  </a:cubicBezTo>
                  <a:cubicBezTo>
                    <a:pt x="4" y="17"/>
                    <a:pt x="5" y="17"/>
                    <a:pt x="6" y="17"/>
                  </a:cubicBezTo>
                  <a:cubicBezTo>
                    <a:pt x="8" y="17"/>
                    <a:pt x="9" y="17"/>
                    <a:pt x="10" y="16"/>
                  </a:cubicBezTo>
                  <a:cubicBezTo>
                    <a:pt x="10" y="16"/>
                    <a:pt x="11" y="15"/>
                    <a:pt x="11" y="14"/>
                  </a:cubicBezTo>
                  <a:cubicBezTo>
                    <a:pt x="11" y="13"/>
                    <a:pt x="10" y="13"/>
                    <a:pt x="10" y="12"/>
                  </a:cubicBezTo>
                  <a:cubicBezTo>
                    <a:pt x="9" y="12"/>
                    <a:pt x="8" y="11"/>
                    <a:pt x="6" y="11"/>
                  </a:cubicBezTo>
                  <a:lnTo>
                    <a:pt x="5" y="11"/>
                  </a:lnTo>
                  <a:cubicBezTo>
                    <a:pt x="3" y="10"/>
                    <a:pt x="2" y="10"/>
                    <a:pt x="1" y="9"/>
                  </a:cubicBezTo>
                  <a:cubicBezTo>
                    <a:pt x="0" y="8"/>
                    <a:pt x="0" y="7"/>
                    <a:pt x="0" y="6"/>
                  </a:cubicBezTo>
                  <a:cubicBezTo>
                    <a:pt x="0" y="4"/>
                    <a:pt x="0" y="3"/>
                    <a:pt x="2" y="2"/>
                  </a:cubicBezTo>
                  <a:cubicBezTo>
                    <a:pt x="3" y="1"/>
                    <a:pt x="5" y="0"/>
                    <a:pt x="7" y="0"/>
                  </a:cubicBezTo>
                  <a:cubicBezTo>
                    <a:pt x="8" y="0"/>
                    <a:pt x="9" y="0"/>
                    <a:pt x="10" y="0"/>
                  </a:cubicBezTo>
                  <a:cubicBezTo>
                    <a:pt x="11" y="1"/>
                    <a:pt x="12"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653"/>
            <p:cNvSpPr>
              <a:spLocks/>
            </p:cNvSpPr>
            <p:nvPr/>
          </p:nvSpPr>
          <p:spPr bwMode="auto">
            <a:xfrm>
              <a:off x="1441" y="1007"/>
              <a:ext cx="95" cy="62"/>
            </a:xfrm>
            <a:custGeom>
              <a:avLst/>
              <a:gdLst>
                <a:gd name="T0" fmla="*/ 0 w 136"/>
                <a:gd name="T1" fmla="*/ 0 h 88"/>
                <a:gd name="T2" fmla="*/ 0 w 136"/>
                <a:gd name="T3" fmla="*/ 0 h 88"/>
                <a:gd name="T4" fmla="*/ 136 w 136"/>
                <a:gd name="T5" fmla="*/ 0 h 88"/>
                <a:gd name="T6" fmla="*/ 136 w 136"/>
                <a:gd name="T7" fmla="*/ 88 h 88"/>
                <a:gd name="T8" fmla="*/ 0 w 136"/>
                <a:gd name="T9" fmla="*/ 88 h 88"/>
                <a:gd name="T10" fmla="*/ 0 w 136"/>
                <a:gd name="T11" fmla="*/ 0 h 88"/>
              </a:gdLst>
              <a:ahLst/>
              <a:cxnLst>
                <a:cxn ang="0">
                  <a:pos x="T0" y="T1"/>
                </a:cxn>
                <a:cxn ang="0">
                  <a:pos x="T2" y="T3"/>
                </a:cxn>
                <a:cxn ang="0">
                  <a:pos x="T4" y="T5"/>
                </a:cxn>
                <a:cxn ang="0">
                  <a:pos x="T6" y="T7"/>
                </a:cxn>
                <a:cxn ang="0">
                  <a:pos x="T8" y="T9"/>
                </a:cxn>
                <a:cxn ang="0">
                  <a:pos x="T10" y="T11"/>
                </a:cxn>
              </a:cxnLst>
              <a:rect l="0" t="0" r="r" b="b"/>
              <a:pathLst>
                <a:path w="136" h="88">
                  <a:moveTo>
                    <a:pt x="0" y="0"/>
                  </a:moveTo>
                  <a:lnTo>
                    <a:pt x="0" y="0"/>
                  </a:lnTo>
                  <a:lnTo>
                    <a:pt x="136" y="0"/>
                  </a:lnTo>
                  <a:lnTo>
                    <a:pt x="13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3" name="Freeform 654"/>
            <p:cNvSpPr>
              <a:spLocks/>
            </p:cNvSpPr>
            <p:nvPr/>
          </p:nvSpPr>
          <p:spPr bwMode="auto">
            <a:xfrm>
              <a:off x="1441" y="1007"/>
              <a:ext cx="95" cy="62"/>
            </a:xfrm>
            <a:custGeom>
              <a:avLst/>
              <a:gdLst>
                <a:gd name="T0" fmla="*/ 0 w 136"/>
                <a:gd name="T1" fmla="*/ 0 h 88"/>
                <a:gd name="T2" fmla="*/ 0 w 136"/>
                <a:gd name="T3" fmla="*/ 0 h 88"/>
                <a:gd name="T4" fmla="*/ 136 w 136"/>
                <a:gd name="T5" fmla="*/ 0 h 88"/>
                <a:gd name="T6" fmla="*/ 136 w 136"/>
                <a:gd name="T7" fmla="*/ 88 h 88"/>
                <a:gd name="T8" fmla="*/ 0 w 136"/>
                <a:gd name="T9" fmla="*/ 88 h 88"/>
                <a:gd name="T10" fmla="*/ 0 w 136"/>
                <a:gd name="T11" fmla="*/ 0 h 88"/>
              </a:gdLst>
              <a:ahLst/>
              <a:cxnLst>
                <a:cxn ang="0">
                  <a:pos x="T0" y="T1"/>
                </a:cxn>
                <a:cxn ang="0">
                  <a:pos x="T2" y="T3"/>
                </a:cxn>
                <a:cxn ang="0">
                  <a:pos x="T4" y="T5"/>
                </a:cxn>
                <a:cxn ang="0">
                  <a:pos x="T6" y="T7"/>
                </a:cxn>
                <a:cxn ang="0">
                  <a:pos x="T8" y="T9"/>
                </a:cxn>
                <a:cxn ang="0">
                  <a:pos x="T10" y="T11"/>
                </a:cxn>
              </a:cxnLst>
              <a:rect l="0" t="0" r="r" b="b"/>
              <a:pathLst>
                <a:path w="136" h="88">
                  <a:moveTo>
                    <a:pt x="0" y="0"/>
                  </a:moveTo>
                  <a:lnTo>
                    <a:pt x="0" y="0"/>
                  </a:lnTo>
                  <a:lnTo>
                    <a:pt x="136" y="0"/>
                  </a:lnTo>
                  <a:lnTo>
                    <a:pt x="13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4" name="Freeform 655"/>
            <p:cNvSpPr>
              <a:spLocks/>
            </p:cNvSpPr>
            <p:nvPr/>
          </p:nvSpPr>
          <p:spPr bwMode="auto">
            <a:xfrm>
              <a:off x="1458" y="1025"/>
              <a:ext cx="10"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656"/>
            <p:cNvSpPr>
              <a:spLocks/>
            </p:cNvSpPr>
            <p:nvPr/>
          </p:nvSpPr>
          <p:spPr bwMode="auto">
            <a:xfrm>
              <a:off x="1472" y="1025"/>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6" name="Freeform 657"/>
            <p:cNvSpPr>
              <a:spLocks/>
            </p:cNvSpPr>
            <p:nvPr/>
          </p:nvSpPr>
          <p:spPr bwMode="auto">
            <a:xfrm>
              <a:off x="1480" y="1025"/>
              <a:ext cx="16" cy="18"/>
            </a:xfrm>
            <a:custGeom>
              <a:avLst/>
              <a:gdLst>
                <a:gd name="T0" fmla="*/ 0 w 23"/>
                <a:gd name="T1" fmla="*/ 0 h 25"/>
                <a:gd name="T2" fmla="*/ 0 w 23"/>
                <a:gd name="T3" fmla="*/ 0 h 25"/>
                <a:gd name="T4" fmla="*/ 5 w 23"/>
                <a:gd name="T5" fmla="*/ 0 h 25"/>
                <a:gd name="T6" fmla="*/ 11 w 23"/>
                <a:gd name="T7" fmla="*/ 17 h 25"/>
                <a:gd name="T8" fmla="*/ 18 w 23"/>
                <a:gd name="T9" fmla="*/ 0 h 25"/>
                <a:gd name="T10" fmla="*/ 23 w 23"/>
                <a:gd name="T11" fmla="*/ 0 h 25"/>
                <a:gd name="T12" fmla="*/ 23 w 23"/>
                <a:gd name="T13" fmla="*/ 25 h 25"/>
                <a:gd name="T14" fmla="*/ 19 w 23"/>
                <a:gd name="T15" fmla="*/ 25 h 25"/>
                <a:gd name="T16" fmla="*/ 19 w 23"/>
                <a:gd name="T17" fmla="*/ 3 h 25"/>
                <a:gd name="T18" fmla="*/ 13 w 23"/>
                <a:gd name="T19" fmla="*/ 20 h 25"/>
                <a:gd name="T20" fmla="*/ 10 w 23"/>
                <a:gd name="T21" fmla="*/ 20 h 25"/>
                <a:gd name="T22" fmla="*/ 3 w 23"/>
                <a:gd name="T23" fmla="*/ 3 h 25"/>
                <a:gd name="T24" fmla="*/ 3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1" y="17"/>
                  </a:lnTo>
                  <a:lnTo>
                    <a:pt x="18" y="0"/>
                  </a:lnTo>
                  <a:lnTo>
                    <a:pt x="23" y="0"/>
                  </a:lnTo>
                  <a:lnTo>
                    <a:pt x="23" y="25"/>
                  </a:lnTo>
                  <a:lnTo>
                    <a:pt x="19" y="25"/>
                  </a:lnTo>
                  <a:lnTo>
                    <a:pt x="19" y="3"/>
                  </a:lnTo>
                  <a:lnTo>
                    <a:pt x="13" y="20"/>
                  </a:lnTo>
                  <a:lnTo>
                    <a:pt x="10"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7" name="Freeform 658"/>
            <p:cNvSpPr>
              <a:spLocks/>
            </p:cNvSpPr>
            <p:nvPr/>
          </p:nvSpPr>
          <p:spPr bwMode="auto">
            <a:xfrm>
              <a:off x="1500" y="1025"/>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659"/>
            <p:cNvSpPr>
              <a:spLocks/>
            </p:cNvSpPr>
            <p:nvPr/>
          </p:nvSpPr>
          <p:spPr bwMode="auto">
            <a:xfrm>
              <a:off x="1506"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9" name="Freeform 660"/>
            <p:cNvSpPr>
              <a:spLocks/>
            </p:cNvSpPr>
            <p:nvPr/>
          </p:nvSpPr>
          <p:spPr bwMode="auto">
            <a:xfrm>
              <a:off x="1503" y="1069"/>
              <a:ext cx="21" cy="45"/>
            </a:xfrm>
            <a:custGeom>
              <a:avLst/>
              <a:gdLst>
                <a:gd name="T0" fmla="*/ 0 w 30"/>
                <a:gd name="T1" fmla="*/ 0 h 64"/>
                <a:gd name="T2" fmla="*/ 0 w 30"/>
                <a:gd name="T3" fmla="*/ 0 h 64"/>
                <a:gd name="T4" fmla="*/ 30 w 30"/>
                <a:gd name="T5" fmla="*/ 64 h 64"/>
              </a:gdLst>
              <a:ahLst/>
              <a:cxnLst>
                <a:cxn ang="0">
                  <a:pos x="T0" y="T1"/>
                </a:cxn>
                <a:cxn ang="0">
                  <a:pos x="T2" y="T3"/>
                </a:cxn>
                <a:cxn ang="0">
                  <a:pos x="T4" y="T5"/>
                </a:cxn>
              </a:cxnLst>
              <a:rect l="0" t="0" r="r" b="b"/>
              <a:pathLst>
                <a:path w="30" h="64">
                  <a:moveTo>
                    <a:pt x="0" y="0"/>
                  </a:moveTo>
                  <a:lnTo>
                    <a:pt x="0" y="0"/>
                  </a:lnTo>
                  <a:cubicBezTo>
                    <a:pt x="9" y="19"/>
                    <a:pt x="20" y="43"/>
                    <a:pt x="30" y="6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0" name="Freeform 661"/>
            <p:cNvSpPr>
              <a:spLocks noEditPoints="1"/>
            </p:cNvSpPr>
            <p:nvPr/>
          </p:nvSpPr>
          <p:spPr bwMode="auto">
            <a:xfrm>
              <a:off x="1518" y="1112"/>
              <a:ext cx="13" cy="18"/>
            </a:xfrm>
            <a:custGeom>
              <a:avLst/>
              <a:gdLst>
                <a:gd name="T0" fmla="*/ 16 w 18"/>
                <a:gd name="T1" fmla="*/ 0 h 25"/>
                <a:gd name="T2" fmla="*/ 16 w 18"/>
                <a:gd name="T3" fmla="*/ 0 h 25"/>
                <a:gd name="T4" fmla="*/ 18 w 18"/>
                <a:gd name="T5" fmla="*/ 25 h 25"/>
                <a:gd name="T6" fmla="*/ 0 w 18"/>
                <a:gd name="T7" fmla="*/ 7 h 25"/>
                <a:gd name="T8" fmla="*/ 16 w 18"/>
                <a:gd name="T9" fmla="*/ 0 h 25"/>
                <a:gd name="T10" fmla="*/ 16 w 18"/>
                <a:gd name="T11" fmla="*/ 0 h 25"/>
                <a:gd name="T12" fmla="*/ 16 w 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6" y="0"/>
                  </a:moveTo>
                  <a:lnTo>
                    <a:pt x="16" y="0"/>
                  </a:lnTo>
                  <a:lnTo>
                    <a:pt x="18" y="25"/>
                  </a:lnTo>
                  <a:lnTo>
                    <a:pt x="0" y="7"/>
                  </a:lnTo>
                  <a:lnTo>
                    <a:pt x="16" y="0"/>
                  </a:lnTo>
                  <a:close/>
                  <a:moveTo>
                    <a:pt x="16" y="0"/>
                  </a:moveTo>
                  <a:lnTo>
                    <a:pt x="1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662"/>
            <p:cNvSpPr>
              <a:spLocks noEditPoints="1"/>
            </p:cNvSpPr>
            <p:nvPr/>
          </p:nvSpPr>
          <p:spPr bwMode="auto">
            <a:xfrm>
              <a:off x="1518" y="1112"/>
              <a:ext cx="13" cy="18"/>
            </a:xfrm>
            <a:custGeom>
              <a:avLst/>
              <a:gdLst>
                <a:gd name="T0" fmla="*/ 16 w 18"/>
                <a:gd name="T1" fmla="*/ 0 h 25"/>
                <a:gd name="T2" fmla="*/ 16 w 18"/>
                <a:gd name="T3" fmla="*/ 0 h 25"/>
                <a:gd name="T4" fmla="*/ 18 w 18"/>
                <a:gd name="T5" fmla="*/ 25 h 25"/>
                <a:gd name="T6" fmla="*/ 0 w 18"/>
                <a:gd name="T7" fmla="*/ 7 h 25"/>
                <a:gd name="T8" fmla="*/ 16 w 18"/>
                <a:gd name="T9" fmla="*/ 0 h 25"/>
                <a:gd name="T10" fmla="*/ 16 w 18"/>
                <a:gd name="T11" fmla="*/ 0 h 25"/>
                <a:gd name="T12" fmla="*/ 16 w 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6" y="0"/>
                  </a:moveTo>
                  <a:lnTo>
                    <a:pt x="16" y="0"/>
                  </a:lnTo>
                  <a:lnTo>
                    <a:pt x="18" y="25"/>
                  </a:lnTo>
                  <a:lnTo>
                    <a:pt x="0" y="7"/>
                  </a:lnTo>
                  <a:lnTo>
                    <a:pt x="16" y="0"/>
                  </a:lnTo>
                  <a:close/>
                  <a:moveTo>
                    <a:pt x="16" y="0"/>
                  </a:moveTo>
                  <a:lnTo>
                    <a:pt x="1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2" name="Freeform 663"/>
            <p:cNvSpPr>
              <a:spLocks/>
            </p:cNvSpPr>
            <p:nvPr/>
          </p:nvSpPr>
          <p:spPr bwMode="auto">
            <a:xfrm>
              <a:off x="1210" y="883"/>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3" name="Freeform 664"/>
            <p:cNvSpPr>
              <a:spLocks/>
            </p:cNvSpPr>
            <p:nvPr/>
          </p:nvSpPr>
          <p:spPr bwMode="auto">
            <a:xfrm>
              <a:off x="1210" y="883"/>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4" name="Freeform 665"/>
            <p:cNvSpPr>
              <a:spLocks/>
            </p:cNvSpPr>
            <p:nvPr/>
          </p:nvSpPr>
          <p:spPr bwMode="auto">
            <a:xfrm>
              <a:off x="1226" y="902"/>
              <a:ext cx="14" cy="18"/>
            </a:xfrm>
            <a:custGeom>
              <a:avLst/>
              <a:gdLst>
                <a:gd name="T0" fmla="*/ 20 w 20"/>
                <a:gd name="T1" fmla="*/ 2 h 26"/>
                <a:gd name="T2" fmla="*/ 20 w 20"/>
                <a:gd name="T3" fmla="*/ 2 h 26"/>
                <a:gd name="T4" fmla="*/ 20 w 20"/>
                <a:gd name="T5" fmla="*/ 6 h 26"/>
                <a:gd name="T6" fmla="*/ 17 w 20"/>
                <a:gd name="T7" fmla="*/ 4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2 w 20"/>
                <a:gd name="T27" fmla="*/ 26 h 26"/>
                <a:gd name="T28" fmla="*/ 4 w 20"/>
                <a:gd name="T29" fmla="*/ 22 h 26"/>
                <a:gd name="T30" fmla="*/ 0 w 20"/>
                <a:gd name="T31" fmla="*/ 13 h 26"/>
                <a:gd name="T32" fmla="*/ 4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4"/>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6"/>
                    <a:pt x="14" y="26"/>
                    <a:pt x="12" y="26"/>
                  </a:cubicBezTo>
                  <a:cubicBezTo>
                    <a:pt x="9" y="26"/>
                    <a:pt x="6" y="25"/>
                    <a:pt x="4" y="22"/>
                  </a:cubicBezTo>
                  <a:cubicBezTo>
                    <a:pt x="1" y="20"/>
                    <a:pt x="0" y="17"/>
                    <a:pt x="0" y="13"/>
                  </a:cubicBezTo>
                  <a:cubicBezTo>
                    <a:pt x="0" y="9"/>
                    <a:pt x="1" y="6"/>
                    <a:pt x="4" y="3"/>
                  </a:cubicBezTo>
                  <a:cubicBezTo>
                    <a:pt x="6" y="1"/>
                    <a:pt x="9" y="0"/>
                    <a:pt x="12"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666"/>
            <p:cNvSpPr>
              <a:spLocks noEditPoints="1"/>
            </p:cNvSpPr>
            <p:nvPr/>
          </p:nvSpPr>
          <p:spPr bwMode="auto">
            <a:xfrm>
              <a:off x="1242" y="902"/>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5"/>
                    <a:pt x="15" y="26"/>
                    <a:pt x="12" y="26"/>
                  </a:cubicBezTo>
                  <a:cubicBezTo>
                    <a:pt x="8" y="26"/>
                    <a:pt x="5" y="25"/>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6" name="Freeform 667"/>
            <p:cNvSpPr>
              <a:spLocks/>
            </p:cNvSpPr>
            <p:nvPr/>
          </p:nvSpPr>
          <p:spPr bwMode="auto">
            <a:xfrm>
              <a:off x="1263" y="902"/>
              <a:ext cx="11" cy="17"/>
            </a:xfrm>
            <a:custGeom>
              <a:avLst/>
              <a:gdLst>
                <a:gd name="T0" fmla="*/ 0 w 16"/>
                <a:gd name="T1" fmla="*/ 0 h 25"/>
                <a:gd name="T2" fmla="*/ 0 w 16"/>
                <a:gd name="T3" fmla="*/ 0 h 25"/>
                <a:gd name="T4" fmla="*/ 3 w 16"/>
                <a:gd name="T5" fmla="*/ 0 h 25"/>
                <a:gd name="T6" fmla="*/ 3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3" y="0"/>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7" name="Freeform 668"/>
            <p:cNvSpPr>
              <a:spLocks noEditPoints="1"/>
            </p:cNvSpPr>
            <p:nvPr/>
          </p:nvSpPr>
          <p:spPr bwMode="auto">
            <a:xfrm>
              <a:off x="1275" y="902"/>
              <a:ext cx="16" cy="18"/>
            </a:xfrm>
            <a:custGeom>
              <a:avLst/>
              <a:gdLst>
                <a:gd name="T0" fmla="*/ 11 w 23"/>
                <a:gd name="T1" fmla="*/ 3 h 26"/>
                <a:gd name="T2" fmla="*/ 11 w 23"/>
                <a:gd name="T3" fmla="*/ 3 h 26"/>
                <a:gd name="T4" fmla="*/ 6 w 23"/>
                <a:gd name="T5" fmla="*/ 5 h 26"/>
                <a:gd name="T6" fmla="*/ 4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5"/>
                  </a:cubicBezTo>
                  <a:cubicBezTo>
                    <a:pt x="4" y="7"/>
                    <a:pt x="4" y="10"/>
                    <a:pt x="4" y="13"/>
                  </a:cubicBezTo>
                  <a:cubicBezTo>
                    <a:pt x="4"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4"/>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5"/>
                    <a:pt x="15" y="26"/>
                    <a:pt x="11" y="26"/>
                  </a:cubicBezTo>
                  <a:cubicBezTo>
                    <a:pt x="8" y="26"/>
                    <a:pt x="5" y="25"/>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669"/>
            <p:cNvSpPr>
              <a:spLocks/>
            </p:cNvSpPr>
            <p:nvPr/>
          </p:nvSpPr>
          <p:spPr bwMode="auto">
            <a:xfrm>
              <a:off x="1295" y="902"/>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9" name="Freeform 670"/>
            <p:cNvSpPr>
              <a:spLocks/>
            </p:cNvSpPr>
            <p:nvPr/>
          </p:nvSpPr>
          <p:spPr bwMode="auto">
            <a:xfrm>
              <a:off x="1153" y="946"/>
              <a:ext cx="71" cy="51"/>
            </a:xfrm>
            <a:custGeom>
              <a:avLst/>
              <a:gdLst>
                <a:gd name="T0" fmla="*/ 102 w 102"/>
                <a:gd name="T1" fmla="*/ 0 h 73"/>
                <a:gd name="T2" fmla="*/ 102 w 102"/>
                <a:gd name="T3" fmla="*/ 0 h 73"/>
                <a:gd name="T4" fmla="*/ 0 w 102"/>
                <a:gd name="T5" fmla="*/ 73 h 73"/>
              </a:gdLst>
              <a:ahLst/>
              <a:cxnLst>
                <a:cxn ang="0">
                  <a:pos x="T0" y="T1"/>
                </a:cxn>
                <a:cxn ang="0">
                  <a:pos x="T2" y="T3"/>
                </a:cxn>
                <a:cxn ang="0">
                  <a:pos x="T4" y="T5"/>
                </a:cxn>
              </a:cxnLst>
              <a:rect l="0" t="0" r="r" b="b"/>
              <a:pathLst>
                <a:path w="102" h="73">
                  <a:moveTo>
                    <a:pt x="102" y="0"/>
                  </a:moveTo>
                  <a:lnTo>
                    <a:pt x="102" y="0"/>
                  </a:lnTo>
                  <a:cubicBezTo>
                    <a:pt x="72" y="22"/>
                    <a:pt x="34" y="49"/>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0" name="Freeform 671"/>
            <p:cNvSpPr>
              <a:spLocks noEditPoints="1"/>
            </p:cNvSpPr>
            <p:nvPr/>
          </p:nvSpPr>
          <p:spPr bwMode="auto">
            <a:xfrm>
              <a:off x="1139" y="992"/>
              <a:ext cx="17" cy="15"/>
            </a:xfrm>
            <a:custGeom>
              <a:avLst/>
              <a:gdLst>
                <a:gd name="T0" fmla="*/ 25 w 25"/>
                <a:gd name="T1" fmla="*/ 14 h 21"/>
                <a:gd name="T2" fmla="*/ 25 w 25"/>
                <a:gd name="T3" fmla="*/ 14 h 21"/>
                <a:gd name="T4" fmla="*/ 0 w 25"/>
                <a:gd name="T5" fmla="*/ 21 h 21"/>
                <a:gd name="T6" fmla="*/ 15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5" y="0"/>
                  </a:lnTo>
                  <a:lnTo>
                    <a:pt x="25" y="14"/>
                  </a:lnTo>
                  <a:close/>
                  <a:moveTo>
                    <a:pt x="25" y="14"/>
                  </a:moveTo>
                  <a:lnTo>
                    <a:pt x="25"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672"/>
            <p:cNvSpPr>
              <a:spLocks noEditPoints="1"/>
            </p:cNvSpPr>
            <p:nvPr/>
          </p:nvSpPr>
          <p:spPr bwMode="auto">
            <a:xfrm>
              <a:off x="1139" y="992"/>
              <a:ext cx="17" cy="15"/>
            </a:xfrm>
            <a:custGeom>
              <a:avLst/>
              <a:gdLst>
                <a:gd name="T0" fmla="*/ 25 w 25"/>
                <a:gd name="T1" fmla="*/ 14 h 21"/>
                <a:gd name="T2" fmla="*/ 25 w 25"/>
                <a:gd name="T3" fmla="*/ 14 h 21"/>
                <a:gd name="T4" fmla="*/ 0 w 25"/>
                <a:gd name="T5" fmla="*/ 21 h 21"/>
                <a:gd name="T6" fmla="*/ 15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5" y="0"/>
                  </a:lnTo>
                  <a:lnTo>
                    <a:pt x="25" y="14"/>
                  </a:lnTo>
                  <a:close/>
                  <a:moveTo>
                    <a:pt x="25" y="14"/>
                  </a:moveTo>
                  <a:lnTo>
                    <a:pt x="25"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2" name="Freeform 673"/>
            <p:cNvSpPr>
              <a:spLocks/>
            </p:cNvSpPr>
            <p:nvPr/>
          </p:nvSpPr>
          <p:spPr bwMode="auto">
            <a:xfrm>
              <a:off x="1268" y="946"/>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3" name="Freeform 674"/>
            <p:cNvSpPr>
              <a:spLocks noEditPoints="1"/>
            </p:cNvSpPr>
            <p:nvPr/>
          </p:nvSpPr>
          <p:spPr bwMode="auto">
            <a:xfrm>
              <a:off x="1262"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675"/>
            <p:cNvSpPr>
              <a:spLocks noEditPoints="1"/>
            </p:cNvSpPr>
            <p:nvPr/>
          </p:nvSpPr>
          <p:spPr bwMode="auto">
            <a:xfrm>
              <a:off x="1262"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5" name="Freeform 676"/>
            <p:cNvSpPr>
              <a:spLocks/>
            </p:cNvSpPr>
            <p:nvPr/>
          </p:nvSpPr>
          <p:spPr bwMode="auto">
            <a:xfrm>
              <a:off x="1324" y="946"/>
              <a:ext cx="102" cy="57"/>
            </a:xfrm>
            <a:custGeom>
              <a:avLst/>
              <a:gdLst>
                <a:gd name="T0" fmla="*/ 0 w 146"/>
                <a:gd name="T1" fmla="*/ 0 h 81"/>
                <a:gd name="T2" fmla="*/ 0 w 146"/>
                <a:gd name="T3" fmla="*/ 0 h 81"/>
                <a:gd name="T4" fmla="*/ 146 w 146"/>
                <a:gd name="T5" fmla="*/ 81 h 81"/>
              </a:gdLst>
              <a:ahLst/>
              <a:cxnLst>
                <a:cxn ang="0">
                  <a:pos x="T0" y="T1"/>
                </a:cxn>
                <a:cxn ang="0">
                  <a:pos x="T2" y="T3"/>
                </a:cxn>
                <a:cxn ang="0">
                  <a:pos x="T4" y="T5"/>
                </a:cxn>
              </a:cxnLst>
              <a:rect l="0" t="0" r="r" b="b"/>
              <a:pathLst>
                <a:path w="146" h="81">
                  <a:moveTo>
                    <a:pt x="0" y="0"/>
                  </a:moveTo>
                  <a:lnTo>
                    <a:pt x="0" y="0"/>
                  </a:lnTo>
                  <a:cubicBezTo>
                    <a:pt x="45" y="25"/>
                    <a:pt x="100" y="55"/>
                    <a:pt x="146" y="8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6" name="Freeform 677"/>
            <p:cNvSpPr>
              <a:spLocks noEditPoints="1"/>
            </p:cNvSpPr>
            <p:nvPr/>
          </p:nvSpPr>
          <p:spPr bwMode="auto">
            <a:xfrm>
              <a:off x="1423" y="998"/>
              <a:ext cx="17" cy="13"/>
            </a:xfrm>
            <a:custGeom>
              <a:avLst/>
              <a:gdLst>
                <a:gd name="T0" fmla="*/ 8 w 25"/>
                <a:gd name="T1" fmla="*/ 0 h 19"/>
                <a:gd name="T2" fmla="*/ 8 w 25"/>
                <a:gd name="T3" fmla="*/ 0 h 19"/>
                <a:gd name="T4" fmla="*/ 25 w 25"/>
                <a:gd name="T5" fmla="*/ 19 h 19"/>
                <a:gd name="T6" fmla="*/ 0 w 25"/>
                <a:gd name="T7" fmla="*/ 15 h 19"/>
                <a:gd name="T8" fmla="*/ 8 w 25"/>
                <a:gd name="T9" fmla="*/ 0 h 19"/>
                <a:gd name="T10" fmla="*/ 8 w 25"/>
                <a:gd name="T11" fmla="*/ 0 h 19"/>
                <a:gd name="T12" fmla="*/ 8 w 2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8" y="0"/>
                  </a:moveTo>
                  <a:lnTo>
                    <a:pt x="8" y="0"/>
                  </a:lnTo>
                  <a:lnTo>
                    <a:pt x="25" y="19"/>
                  </a:lnTo>
                  <a:lnTo>
                    <a:pt x="0" y="15"/>
                  </a:lnTo>
                  <a:lnTo>
                    <a:pt x="8" y="0"/>
                  </a:lnTo>
                  <a:close/>
                  <a:moveTo>
                    <a:pt x="8" y="0"/>
                  </a:moveTo>
                  <a:lnTo>
                    <a:pt x="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678"/>
            <p:cNvSpPr>
              <a:spLocks noEditPoints="1"/>
            </p:cNvSpPr>
            <p:nvPr/>
          </p:nvSpPr>
          <p:spPr bwMode="auto">
            <a:xfrm>
              <a:off x="1423" y="998"/>
              <a:ext cx="17" cy="13"/>
            </a:xfrm>
            <a:custGeom>
              <a:avLst/>
              <a:gdLst>
                <a:gd name="T0" fmla="*/ 8 w 25"/>
                <a:gd name="T1" fmla="*/ 0 h 19"/>
                <a:gd name="T2" fmla="*/ 8 w 25"/>
                <a:gd name="T3" fmla="*/ 0 h 19"/>
                <a:gd name="T4" fmla="*/ 25 w 25"/>
                <a:gd name="T5" fmla="*/ 19 h 19"/>
                <a:gd name="T6" fmla="*/ 0 w 25"/>
                <a:gd name="T7" fmla="*/ 15 h 19"/>
                <a:gd name="T8" fmla="*/ 8 w 25"/>
                <a:gd name="T9" fmla="*/ 0 h 19"/>
                <a:gd name="T10" fmla="*/ 8 w 25"/>
                <a:gd name="T11" fmla="*/ 0 h 19"/>
                <a:gd name="T12" fmla="*/ 8 w 2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8" y="0"/>
                  </a:moveTo>
                  <a:lnTo>
                    <a:pt x="8" y="0"/>
                  </a:lnTo>
                  <a:lnTo>
                    <a:pt x="25" y="19"/>
                  </a:lnTo>
                  <a:lnTo>
                    <a:pt x="0" y="15"/>
                  </a:lnTo>
                  <a:lnTo>
                    <a:pt x="8" y="0"/>
                  </a:lnTo>
                  <a:close/>
                  <a:moveTo>
                    <a:pt x="8" y="0"/>
                  </a:moveTo>
                  <a:lnTo>
                    <a:pt x="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8" name="Freeform 679"/>
            <p:cNvSpPr>
              <a:spLocks/>
            </p:cNvSpPr>
            <p:nvPr/>
          </p:nvSpPr>
          <p:spPr bwMode="auto">
            <a:xfrm>
              <a:off x="1188" y="760"/>
              <a:ext cx="147" cy="62"/>
            </a:xfrm>
            <a:custGeom>
              <a:avLst/>
              <a:gdLst>
                <a:gd name="T0" fmla="*/ 0 w 210"/>
                <a:gd name="T1" fmla="*/ 0 h 89"/>
                <a:gd name="T2" fmla="*/ 0 w 210"/>
                <a:gd name="T3" fmla="*/ 0 h 89"/>
                <a:gd name="T4" fmla="*/ 210 w 210"/>
                <a:gd name="T5" fmla="*/ 0 h 89"/>
                <a:gd name="T6" fmla="*/ 210 w 210"/>
                <a:gd name="T7" fmla="*/ 89 h 89"/>
                <a:gd name="T8" fmla="*/ 0 w 210"/>
                <a:gd name="T9" fmla="*/ 89 h 89"/>
                <a:gd name="T10" fmla="*/ 0 w 210"/>
                <a:gd name="T11" fmla="*/ 0 h 89"/>
              </a:gdLst>
              <a:ahLst/>
              <a:cxnLst>
                <a:cxn ang="0">
                  <a:pos x="T0" y="T1"/>
                </a:cxn>
                <a:cxn ang="0">
                  <a:pos x="T2" y="T3"/>
                </a:cxn>
                <a:cxn ang="0">
                  <a:pos x="T4" y="T5"/>
                </a:cxn>
                <a:cxn ang="0">
                  <a:pos x="T6" y="T7"/>
                </a:cxn>
                <a:cxn ang="0">
                  <a:pos x="T8" y="T9"/>
                </a:cxn>
                <a:cxn ang="0">
                  <a:pos x="T10" y="T11"/>
                </a:cxn>
              </a:cxnLst>
              <a:rect l="0" t="0" r="r" b="b"/>
              <a:pathLst>
                <a:path w="210" h="89">
                  <a:moveTo>
                    <a:pt x="0" y="0"/>
                  </a:moveTo>
                  <a:lnTo>
                    <a:pt x="0" y="0"/>
                  </a:lnTo>
                  <a:lnTo>
                    <a:pt x="210" y="0"/>
                  </a:lnTo>
                  <a:lnTo>
                    <a:pt x="210"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680"/>
            <p:cNvSpPr>
              <a:spLocks/>
            </p:cNvSpPr>
            <p:nvPr/>
          </p:nvSpPr>
          <p:spPr bwMode="auto">
            <a:xfrm>
              <a:off x="1188" y="760"/>
              <a:ext cx="147" cy="62"/>
            </a:xfrm>
            <a:custGeom>
              <a:avLst/>
              <a:gdLst>
                <a:gd name="T0" fmla="*/ 0 w 210"/>
                <a:gd name="T1" fmla="*/ 0 h 89"/>
                <a:gd name="T2" fmla="*/ 0 w 210"/>
                <a:gd name="T3" fmla="*/ 0 h 89"/>
                <a:gd name="T4" fmla="*/ 210 w 210"/>
                <a:gd name="T5" fmla="*/ 0 h 89"/>
                <a:gd name="T6" fmla="*/ 210 w 210"/>
                <a:gd name="T7" fmla="*/ 89 h 89"/>
                <a:gd name="T8" fmla="*/ 0 w 210"/>
                <a:gd name="T9" fmla="*/ 89 h 89"/>
                <a:gd name="T10" fmla="*/ 0 w 210"/>
                <a:gd name="T11" fmla="*/ 0 h 89"/>
              </a:gdLst>
              <a:ahLst/>
              <a:cxnLst>
                <a:cxn ang="0">
                  <a:pos x="T0" y="T1"/>
                </a:cxn>
                <a:cxn ang="0">
                  <a:pos x="T2" y="T3"/>
                </a:cxn>
                <a:cxn ang="0">
                  <a:pos x="T4" y="T5"/>
                </a:cxn>
                <a:cxn ang="0">
                  <a:pos x="T6" y="T7"/>
                </a:cxn>
                <a:cxn ang="0">
                  <a:pos x="T8" y="T9"/>
                </a:cxn>
                <a:cxn ang="0">
                  <a:pos x="T10" y="T11"/>
                </a:cxn>
              </a:cxnLst>
              <a:rect l="0" t="0" r="r" b="b"/>
              <a:pathLst>
                <a:path w="210" h="89">
                  <a:moveTo>
                    <a:pt x="0" y="0"/>
                  </a:moveTo>
                  <a:lnTo>
                    <a:pt x="0" y="0"/>
                  </a:lnTo>
                  <a:lnTo>
                    <a:pt x="210" y="0"/>
                  </a:lnTo>
                  <a:lnTo>
                    <a:pt x="210"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0" name="Freeform 681"/>
            <p:cNvSpPr>
              <a:spLocks/>
            </p:cNvSpPr>
            <p:nvPr/>
          </p:nvSpPr>
          <p:spPr bwMode="auto">
            <a:xfrm>
              <a:off x="1202" y="778"/>
              <a:ext cx="14" cy="18"/>
            </a:xfrm>
            <a:custGeom>
              <a:avLst/>
              <a:gdLst>
                <a:gd name="T0" fmla="*/ 20 w 20"/>
                <a:gd name="T1" fmla="*/ 2 h 26"/>
                <a:gd name="T2" fmla="*/ 20 w 20"/>
                <a:gd name="T3" fmla="*/ 2 h 26"/>
                <a:gd name="T4" fmla="*/ 20 w 20"/>
                <a:gd name="T5" fmla="*/ 6 h 26"/>
                <a:gd name="T6" fmla="*/ 17 w 20"/>
                <a:gd name="T7" fmla="*/ 4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2 w 20"/>
                <a:gd name="T27" fmla="*/ 26 h 26"/>
                <a:gd name="T28" fmla="*/ 4 w 20"/>
                <a:gd name="T29" fmla="*/ 22 h 26"/>
                <a:gd name="T30" fmla="*/ 0 w 20"/>
                <a:gd name="T31" fmla="*/ 13 h 26"/>
                <a:gd name="T32" fmla="*/ 4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4"/>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6"/>
                    <a:pt x="14" y="26"/>
                    <a:pt x="12" y="26"/>
                  </a:cubicBezTo>
                  <a:cubicBezTo>
                    <a:pt x="9" y="26"/>
                    <a:pt x="6" y="25"/>
                    <a:pt x="4" y="22"/>
                  </a:cubicBezTo>
                  <a:cubicBezTo>
                    <a:pt x="1" y="20"/>
                    <a:pt x="0" y="17"/>
                    <a:pt x="0" y="13"/>
                  </a:cubicBezTo>
                  <a:cubicBezTo>
                    <a:pt x="0" y="9"/>
                    <a:pt x="1" y="6"/>
                    <a:pt x="4" y="3"/>
                  </a:cubicBezTo>
                  <a:cubicBezTo>
                    <a:pt x="6" y="1"/>
                    <a:pt x="9" y="0"/>
                    <a:pt x="12"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 name="Freeform 682"/>
            <p:cNvSpPr>
              <a:spLocks noEditPoints="1"/>
            </p:cNvSpPr>
            <p:nvPr/>
          </p:nvSpPr>
          <p:spPr bwMode="auto">
            <a:xfrm>
              <a:off x="1219" y="778"/>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4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4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4"/>
                    <a:pt x="14" y="3"/>
                    <a:pt x="12" y="3"/>
                  </a:cubicBezTo>
                  <a:lnTo>
                    <a:pt x="12" y="3"/>
                  </a:lnTo>
                  <a:close/>
                  <a:moveTo>
                    <a:pt x="12" y="0"/>
                  </a:moveTo>
                  <a:lnTo>
                    <a:pt x="12" y="0"/>
                  </a:lnTo>
                  <a:cubicBezTo>
                    <a:pt x="15" y="0"/>
                    <a:pt x="18" y="1"/>
                    <a:pt x="20" y="4"/>
                  </a:cubicBezTo>
                  <a:cubicBezTo>
                    <a:pt x="22" y="6"/>
                    <a:pt x="23" y="9"/>
                    <a:pt x="23" y="13"/>
                  </a:cubicBezTo>
                  <a:cubicBezTo>
                    <a:pt x="23" y="17"/>
                    <a:pt x="22" y="20"/>
                    <a:pt x="20" y="22"/>
                  </a:cubicBezTo>
                  <a:cubicBezTo>
                    <a:pt x="18" y="25"/>
                    <a:pt x="15" y="26"/>
                    <a:pt x="12" y="26"/>
                  </a:cubicBezTo>
                  <a:cubicBezTo>
                    <a:pt x="8" y="26"/>
                    <a:pt x="5" y="25"/>
                    <a:pt x="3" y="22"/>
                  </a:cubicBezTo>
                  <a:cubicBezTo>
                    <a:pt x="1" y="20"/>
                    <a:pt x="0" y="17"/>
                    <a:pt x="0" y="13"/>
                  </a:cubicBezTo>
                  <a:cubicBezTo>
                    <a:pt x="0" y="9"/>
                    <a:pt x="1" y="6"/>
                    <a:pt x="3" y="4"/>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683"/>
            <p:cNvSpPr>
              <a:spLocks/>
            </p:cNvSpPr>
            <p:nvPr/>
          </p:nvSpPr>
          <p:spPr bwMode="auto">
            <a:xfrm>
              <a:off x="1240" y="778"/>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5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684"/>
            <p:cNvSpPr>
              <a:spLocks/>
            </p:cNvSpPr>
            <p:nvPr/>
          </p:nvSpPr>
          <p:spPr bwMode="auto">
            <a:xfrm>
              <a:off x="1255" y="778"/>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685"/>
            <p:cNvSpPr>
              <a:spLocks noEditPoints="1"/>
            </p:cNvSpPr>
            <p:nvPr/>
          </p:nvSpPr>
          <p:spPr bwMode="auto">
            <a:xfrm>
              <a:off x="1273" y="778"/>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5" y="25"/>
                  </a:lnTo>
                  <a:lnTo>
                    <a:pt x="12" y="19"/>
                  </a:lnTo>
                  <a:cubicBezTo>
                    <a:pt x="11"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3"/>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686"/>
            <p:cNvSpPr>
              <a:spLocks noEditPoints="1"/>
            </p:cNvSpPr>
            <p:nvPr/>
          </p:nvSpPr>
          <p:spPr bwMode="auto">
            <a:xfrm>
              <a:off x="1289" y="778"/>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4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4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4"/>
                    <a:pt x="14" y="3"/>
                    <a:pt x="12" y="3"/>
                  </a:cubicBezTo>
                  <a:lnTo>
                    <a:pt x="12" y="3"/>
                  </a:lnTo>
                  <a:close/>
                  <a:moveTo>
                    <a:pt x="12" y="0"/>
                  </a:moveTo>
                  <a:lnTo>
                    <a:pt x="12" y="0"/>
                  </a:lnTo>
                  <a:cubicBezTo>
                    <a:pt x="15" y="0"/>
                    <a:pt x="18" y="1"/>
                    <a:pt x="20" y="4"/>
                  </a:cubicBezTo>
                  <a:cubicBezTo>
                    <a:pt x="22" y="6"/>
                    <a:pt x="23" y="9"/>
                    <a:pt x="23" y="13"/>
                  </a:cubicBezTo>
                  <a:cubicBezTo>
                    <a:pt x="23" y="17"/>
                    <a:pt x="22" y="20"/>
                    <a:pt x="20" y="22"/>
                  </a:cubicBezTo>
                  <a:cubicBezTo>
                    <a:pt x="18" y="25"/>
                    <a:pt x="15" y="26"/>
                    <a:pt x="12" y="26"/>
                  </a:cubicBezTo>
                  <a:cubicBezTo>
                    <a:pt x="8" y="26"/>
                    <a:pt x="5" y="25"/>
                    <a:pt x="3" y="22"/>
                  </a:cubicBezTo>
                  <a:cubicBezTo>
                    <a:pt x="1" y="20"/>
                    <a:pt x="0" y="17"/>
                    <a:pt x="0" y="13"/>
                  </a:cubicBezTo>
                  <a:cubicBezTo>
                    <a:pt x="0" y="9"/>
                    <a:pt x="1" y="6"/>
                    <a:pt x="3" y="4"/>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687"/>
            <p:cNvSpPr>
              <a:spLocks/>
            </p:cNvSpPr>
            <p:nvPr/>
          </p:nvSpPr>
          <p:spPr bwMode="auto">
            <a:xfrm>
              <a:off x="1309" y="778"/>
              <a:ext cx="10"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688"/>
            <p:cNvSpPr>
              <a:spLocks/>
            </p:cNvSpPr>
            <p:nvPr/>
          </p:nvSpPr>
          <p:spPr bwMode="auto">
            <a:xfrm>
              <a:off x="1263" y="822"/>
              <a:ext cx="2" cy="44"/>
            </a:xfrm>
            <a:custGeom>
              <a:avLst/>
              <a:gdLst>
                <a:gd name="T0" fmla="*/ 0 w 4"/>
                <a:gd name="T1" fmla="*/ 0 h 62"/>
                <a:gd name="T2" fmla="*/ 0 w 4"/>
                <a:gd name="T3" fmla="*/ 0 h 62"/>
                <a:gd name="T4" fmla="*/ 4 w 4"/>
                <a:gd name="T5" fmla="*/ 62 h 62"/>
              </a:gdLst>
              <a:ahLst/>
              <a:cxnLst>
                <a:cxn ang="0">
                  <a:pos x="T0" y="T1"/>
                </a:cxn>
                <a:cxn ang="0">
                  <a:pos x="T2" y="T3"/>
                </a:cxn>
                <a:cxn ang="0">
                  <a:pos x="T4" y="T5"/>
                </a:cxn>
              </a:cxnLst>
              <a:rect l="0" t="0" r="r" b="b"/>
              <a:pathLst>
                <a:path w="4" h="62">
                  <a:moveTo>
                    <a:pt x="0" y="0"/>
                  </a:moveTo>
                  <a:lnTo>
                    <a:pt x="0" y="0"/>
                  </a:lnTo>
                  <a:cubicBezTo>
                    <a:pt x="1" y="19"/>
                    <a:pt x="3" y="41"/>
                    <a:pt x="4"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 name="Freeform 689"/>
            <p:cNvSpPr>
              <a:spLocks noEditPoints="1"/>
            </p:cNvSpPr>
            <p:nvPr/>
          </p:nvSpPr>
          <p:spPr bwMode="auto">
            <a:xfrm>
              <a:off x="1259" y="866"/>
              <a:ext cx="12" cy="17"/>
            </a:xfrm>
            <a:custGeom>
              <a:avLst/>
              <a:gdLst>
                <a:gd name="T0" fmla="*/ 17 w 17"/>
                <a:gd name="T1" fmla="*/ 0 h 24"/>
                <a:gd name="T2" fmla="*/ 17 w 17"/>
                <a:gd name="T3" fmla="*/ 0 h 24"/>
                <a:gd name="T4" fmla="*/ 10 w 17"/>
                <a:gd name="T5" fmla="*/ 24 h 24"/>
                <a:gd name="T6" fmla="*/ 0 w 17"/>
                <a:gd name="T7" fmla="*/ 1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10" y="24"/>
                  </a:lnTo>
                  <a:lnTo>
                    <a:pt x="0" y="1"/>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9" name="Freeform 690"/>
            <p:cNvSpPr>
              <a:spLocks noEditPoints="1"/>
            </p:cNvSpPr>
            <p:nvPr/>
          </p:nvSpPr>
          <p:spPr bwMode="auto">
            <a:xfrm>
              <a:off x="1259" y="866"/>
              <a:ext cx="12" cy="17"/>
            </a:xfrm>
            <a:custGeom>
              <a:avLst/>
              <a:gdLst>
                <a:gd name="T0" fmla="*/ 17 w 17"/>
                <a:gd name="T1" fmla="*/ 0 h 24"/>
                <a:gd name="T2" fmla="*/ 17 w 17"/>
                <a:gd name="T3" fmla="*/ 0 h 24"/>
                <a:gd name="T4" fmla="*/ 10 w 17"/>
                <a:gd name="T5" fmla="*/ 24 h 24"/>
                <a:gd name="T6" fmla="*/ 0 w 17"/>
                <a:gd name="T7" fmla="*/ 1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10" y="24"/>
                  </a:lnTo>
                  <a:lnTo>
                    <a:pt x="0" y="1"/>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 name="Freeform 691"/>
            <p:cNvSpPr>
              <a:spLocks/>
            </p:cNvSpPr>
            <p:nvPr/>
          </p:nvSpPr>
          <p:spPr bwMode="auto">
            <a:xfrm>
              <a:off x="1690" y="1130"/>
              <a:ext cx="117" cy="62"/>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692"/>
            <p:cNvSpPr>
              <a:spLocks/>
            </p:cNvSpPr>
            <p:nvPr/>
          </p:nvSpPr>
          <p:spPr bwMode="auto">
            <a:xfrm>
              <a:off x="1690" y="1130"/>
              <a:ext cx="117" cy="62"/>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2" name="Freeform 693"/>
            <p:cNvSpPr>
              <a:spLocks/>
            </p:cNvSpPr>
            <p:nvPr/>
          </p:nvSpPr>
          <p:spPr bwMode="auto">
            <a:xfrm>
              <a:off x="1707" y="1149"/>
              <a:ext cx="2"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694"/>
            <p:cNvSpPr>
              <a:spLocks noEditPoints="1"/>
            </p:cNvSpPr>
            <p:nvPr/>
          </p:nvSpPr>
          <p:spPr bwMode="auto">
            <a:xfrm>
              <a:off x="1714" y="1149"/>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4" name="Freeform 695"/>
            <p:cNvSpPr>
              <a:spLocks/>
            </p:cNvSpPr>
            <p:nvPr/>
          </p:nvSpPr>
          <p:spPr bwMode="auto">
            <a:xfrm>
              <a:off x="1734" y="1149"/>
              <a:ext cx="11"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5" name="Freeform 696"/>
            <p:cNvSpPr>
              <a:spLocks/>
            </p:cNvSpPr>
            <p:nvPr/>
          </p:nvSpPr>
          <p:spPr bwMode="auto">
            <a:xfrm>
              <a:off x="1749" y="1149"/>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697"/>
            <p:cNvSpPr>
              <a:spLocks/>
            </p:cNvSpPr>
            <p:nvPr/>
          </p:nvSpPr>
          <p:spPr bwMode="auto">
            <a:xfrm>
              <a:off x="1765" y="1149"/>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7" name="Freeform 698"/>
            <p:cNvSpPr>
              <a:spLocks noEditPoints="1"/>
            </p:cNvSpPr>
            <p:nvPr/>
          </p:nvSpPr>
          <p:spPr bwMode="auto">
            <a:xfrm>
              <a:off x="1780" y="1154"/>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8" name="Freeform 699"/>
            <p:cNvSpPr>
              <a:spLocks noEditPoints="1"/>
            </p:cNvSpPr>
            <p:nvPr/>
          </p:nvSpPr>
          <p:spPr bwMode="auto">
            <a:xfrm>
              <a:off x="1786" y="1148"/>
              <a:ext cx="5" cy="23"/>
            </a:xfrm>
            <a:custGeom>
              <a:avLst/>
              <a:gdLst>
                <a:gd name="T0" fmla="*/ 4 w 7"/>
                <a:gd name="T1" fmla="*/ 8 h 33"/>
                <a:gd name="T2" fmla="*/ 4 w 7"/>
                <a:gd name="T3" fmla="*/ 8 h 33"/>
                <a:gd name="T4" fmla="*/ 7 w 7"/>
                <a:gd name="T5" fmla="*/ 8 h 33"/>
                <a:gd name="T6" fmla="*/ 7 w 7"/>
                <a:gd name="T7" fmla="*/ 26 h 33"/>
                <a:gd name="T8" fmla="*/ 5 w 7"/>
                <a:gd name="T9" fmla="*/ 32 h 33"/>
                <a:gd name="T10" fmla="*/ 1 w 7"/>
                <a:gd name="T11" fmla="*/ 33 h 33"/>
                <a:gd name="T12" fmla="*/ 0 w 7"/>
                <a:gd name="T13" fmla="*/ 33 h 33"/>
                <a:gd name="T14" fmla="*/ 0 w 7"/>
                <a:gd name="T15" fmla="*/ 31 h 33"/>
                <a:gd name="T16" fmla="*/ 1 w 7"/>
                <a:gd name="T17" fmla="*/ 31 h 33"/>
                <a:gd name="T18" fmla="*/ 3 w 7"/>
                <a:gd name="T19" fmla="*/ 30 h 33"/>
                <a:gd name="T20" fmla="*/ 4 w 7"/>
                <a:gd name="T21" fmla="*/ 26 h 33"/>
                <a:gd name="T22" fmla="*/ 4 w 7"/>
                <a:gd name="T23" fmla="*/ 8 h 33"/>
                <a:gd name="T24" fmla="*/ 4 w 7"/>
                <a:gd name="T25" fmla="*/ 0 h 33"/>
                <a:gd name="T26" fmla="*/ 4 w 7"/>
                <a:gd name="T27" fmla="*/ 0 h 33"/>
                <a:gd name="T28" fmla="*/ 7 w 7"/>
                <a:gd name="T29" fmla="*/ 0 h 33"/>
                <a:gd name="T30" fmla="*/ 7 w 7"/>
                <a:gd name="T31" fmla="*/ 4 h 33"/>
                <a:gd name="T32" fmla="*/ 4 w 7"/>
                <a:gd name="T33" fmla="*/ 4 h 33"/>
                <a:gd name="T34" fmla="*/ 4 w 7"/>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33">
                  <a:moveTo>
                    <a:pt x="4" y="8"/>
                  </a:moveTo>
                  <a:lnTo>
                    <a:pt x="4" y="8"/>
                  </a:lnTo>
                  <a:lnTo>
                    <a:pt x="7" y="8"/>
                  </a:lnTo>
                  <a:lnTo>
                    <a:pt x="7" y="26"/>
                  </a:lnTo>
                  <a:cubicBezTo>
                    <a:pt x="7" y="29"/>
                    <a:pt x="6" y="31"/>
                    <a:pt x="5" y="32"/>
                  </a:cubicBezTo>
                  <a:cubicBezTo>
                    <a:pt x="4" y="33"/>
                    <a:pt x="3" y="33"/>
                    <a:pt x="1" y="33"/>
                  </a:cubicBezTo>
                  <a:lnTo>
                    <a:pt x="0" y="33"/>
                  </a:lnTo>
                  <a:lnTo>
                    <a:pt x="0" y="31"/>
                  </a:lnTo>
                  <a:lnTo>
                    <a:pt x="1" y="31"/>
                  </a:lnTo>
                  <a:cubicBezTo>
                    <a:pt x="2" y="31"/>
                    <a:pt x="2" y="30"/>
                    <a:pt x="3" y="30"/>
                  </a:cubicBezTo>
                  <a:cubicBezTo>
                    <a:pt x="3" y="29"/>
                    <a:pt x="4" y="28"/>
                    <a:pt x="4" y="26"/>
                  </a:cubicBezTo>
                  <a:lnTo>
                    <a:pt x="4" y="8"/>
                  </a:lnTo>
                  <a:close/>
                  <a:moveTo>
                    <a:pt x="4" y="0"/>
                  </a:moveTo>
                  <a:lnTo>
                    <a:pt x="4" y="0"/>
                  </a:lnTo>
                  <a:lnTo>
                    <a:pt x="7" y="0"/>
                  </a:lnTo>
                  <a:lnTo>
                    <a:pt x="7" y="4"/>
                  </a:lnTo>
                  <a:lnTo>
                    <a:pt x="4" y="4"/>
                  </a:lnTo>
                  <a:lnTo>
                    <a:pt x="4"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700"/>
            <p:cNvSpPr>
              <a:spLocks/>
            </p:cNvSpPr>
            <p:nvPr/>
          </p:nvSpPr>
          <p:spPr bwMode="auto">
            <a:xfrm>
              <a:off x="1703" y="1007"/>
              <a:ext cx="92" cy="62"/>
            </a:xfrm>
            <a:custGeom>
              <a:avLst/>
              <a:gdLst>
                <a:gd name="T0" fmla="*/ 0 w 131"/>
                <a:gd name="T1" fmla="*/ 0 h 88"/>
                <a:gd name="T2" fmla="*/ 0 w 131"/>
                <a:gd name="T3" fmla="*/ 0 h 88"/>
                <a:gd name="T4" fmla="*/ 131 w 131"/>
                <a:gd name="T5" fmla="*/ 0 h 88"/>
                <a:gd name="T6" fmla="*/ 131 w 131"/>
                <a:gd name="T7" fmla="*/ 88 h 88"/>
                <a:gd name="T8" fmla="*/ 0 w 131"/>
                <a:gd name="T9" fmla="*/ 88 h 88"/>
                <a:gd name="T10" fmla="*/ 0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0" y="0"/>
                  </a:moveTo>
                  <a:lnTo>
                    <a:pt x="0" y="0"/>
                  </a:lnTo>
                  <a:lnTo>
                    <a:pt x="131" y="0"/>
                  </a:lnTo>
                  <a:lnTo>
                    <a:pt x="13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701"/>
            <p:cNvSpPr>
              <a:spLocks/>
            </p:cNvSpPr>
            <p:nvPr/>
          </p:nvSpPr>
          <p:spPr bwMode="auto">
            <a:xfrm>
              <a:off x="1703" y="1007"/>
              <a:ext cx="92" cy="62"/>
            </a:xfrm>
            <a:custGeom>
              <a:avLst/>
              <a:gdLst>
                <a:gd name="T0" fmla="*/ 0 w 131"/>
                <a:gd name="T1" fmla="*/ 0 h 88"/>
                <a:gd name="T2" fmla="*/ 0 w 131"/>
                <a:gd name="T3" fmla="*/ 0 h 88"/>
                <a:gd name="T4" fmla="*/ 131 w 131"/>
                <a:gd name="T5" fmla="*/ 0 h 88"/>
                <a:gd name="T6" fmla="*/ 131 w 131"/>
                <a:gd name="T7" fmla="*/ 88 h 88"/>
                <a:gd name="T8" fmla="*/ 0 w 131"/>
                <a:gd name="T9" fmla="*/ 88 h 88"/>
                <a:gd name="T10" fmla="*/ 0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0" y="0"/>
                  </a:moveTo>
                  <a:lnTo>
                    <a:pt x="0" y="0"/>
                  </a:lnTo>
                  <a:lnTo>
                    <a:pt x="131" y="0"/>
                  </a:lnTo>
                  <a:lnTo>
                    <a:pt x="13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1" name="Freeform 702"/>
            <p:cNvSpPr>
              <a:spLocks/>
            </p:cNvSpPr>
            <p:nvPr/>
          </p:nvSpPr>
          <p:spPr bwMode="auto">
            <a:xfrm>
              <a:off x="1721" y="1025"/>
              <a:ext cx="11" cy="18"/>
            </a:xfrm>
            <a:custGeom>
              <a:avLst/>
              <a:gdLst>
                <a:gd name="T0" fmla="*/ 0 w 16"/>
                <a:gd name="T1" fmla="*/ 0 h 25"/>
                <a:gd name="T2" fmla="*/ 0 w 16"/>
                <a:gd name="T3" fmla="*/ 0 h 25"/>
                <a:gd name="T4" fmla="*/ 3 w 16"/>
                <a:gd name="T5" fmla="*/ 0 h 25"/>
                <a:gd name="T6" fmla="*/ 3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3" y="0"/>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703"/>
            <p:cNvSpPr>
              <a:spLocks/>
            </p:cNvSpPr>
            <p:nvPr/>
          </p:nvSpPr>
          <p:spPr bwMode="auto">
            <a:xfrm>
              <a:off x="1735" y="1025"/>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704"/>
            <p:cNvSpPr>
              <a:spLocks/>
            </p:cNvSpPr>
            <p:nvPr/>
          </p:nvSpPr>
          <p:spPr bwMode="auto">
            <a:xfrm>
              <a:off x="1751" y="1025"/>
              <a:ext cx="9" cy="18"/>
            </a:xfrm>
            <a:custGeom>
              <a:avLst/>
              <a:gdLst>
                <a:gd name="T0" fmla="*/ 0 w 14"/>
                <a:gd name="T1" fmla="*/ 0 h 25"/>
                <a:gd name="T2" fmla="*/ 0 w 14"/>
                <a:gd name="T3" fmla="*/ 0 h 25"/>
                <a:gd name="T4" fmla="*/ 14 w 14"/>
                <a:gd name="T5" fmla="*/ 0 h 25"/>
                <a:gd name="T6" fmla="*/ 14 w 14"/>
                <a:gd name="T7" fmla="*/ 3 h 25"/>
                <a:gd name="T8" fmla="*/ 4 w 14"/>
                <a:gd name="T9" fmla="*/ 3 h 25"/>
                <a:gd name="T10" fmla="*/ 4 w 14"/>
                <a:gd name="T11" fmla="*/ 11 h 25"/>
                <a:gd name="T12" fmla="*/ 13 w 14"/>
                <a:gd name="T13" fmla="*/ 11 h 25"/>
                <a:gd name="T14" fmla="*/ 13 w 14"/>
                <a:gd name="T15" fmla="*/ 13 h 25"/>
                <a:gd name="T16" fmla="*/ 4 w 14"/>
                <a:gd name="T17" fmla="*/ 13 h 25"/>
                <a:gd name="T18" fmla="*/ 4 w 14"/>
                <a:gd name="T19" fmla="*/ 25 h 25"/>
                <a:gd name="T20" fmla="*/ 0 w 14"/>
                <a:gd name="T21" fmla="*/ 25 h 25"/>
                <a:gd name="T22" fmla="*/ 0 w 14"/>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5">
                  <a:moveTo>
                    <a:pt x="0" y="0"/>
                  </a:moveTo>
                  <a:lnTo>
                    <a:pt x="0" y="0"/>
                  </a:lnTo>
                  <a:lnTo>
                    <a:pt x="14" y="0"/>
                  </a:lnTo>
                  <a:lnTo>
                    <a:pt x="14" y="3"/>
                  </a:lnTo>
                  <a:lnTo>
                    <a:pt x="4" y="3"/>
                  </a:lnTo>
                  <a:lnTo>
                    <a:pt x="4" y="11"/>
                  </a:lnTo>
                  <a:lnTo>
                    <a:pt x="13" y="11"/>
                  </a:lnTo>
                  <a:lnTo>
                    <a:pt x="13" y="13"/>
                  </a:lnTo>
                  <a:lnTo>
                    <a:pt x="4" y="1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705"/>
            <p:cNvSpPr>
              <a:spLocks/>
            </p:cNvSpPr>
            <p:nvPr/>
          </p:nvSpPr>
          <p:spPr bwMode="auto">
            <a:xfrm>
              <a:off x="1763"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706"/>
            <p:cNvSpPr>
              <a:spLocks/>
            </p:cNvSpPr>
            <p:nvPr/>
          </p:nvSpPr>
          <p:spPr bwMode="auto">
            <a:xfrm>
              <a:off x="1749" y="1069"/>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6" name="Freeform 707"/>
            <p:cNvSpPr>
              <a:spLocks noEditPoints="1"/>
            </p:cNvSpPr>
            <p:nvPr/>
          </p:nvSpPr>
          <p:spPr bwMode="auto">
            <a:xfrm>
              <a:off x="1743" y="1113"/>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708"/>
            <p:cNvSpPr>
              <a:spLocks noEditPoints="1"/>
            </p:cNvSpPr>
            <p:nvPr/>
          </p:nvSpPr>
          <p:spPr bwMode="auto">
            <a:xfrm>
              <a:off x="1743" y="1113"/>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8" name="Freeform 709"/>
            <p:cNvSpPr>
              <a:spLocks/>
            </p:cNvSpPr>
            <p:nvPr/>
          </p:nvSpPr>
          <p:spPr bwMode="auto">
            <a:xfrm>
              <a:off x="1314" y="1377"/>
              <a:ext cx="137"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9" name="Freeform 710"/>
            <p:cNvSpPr>
              <a:spLocks/>
            </p:cNvSpPr>
            <p:nvPr/>
          </p:nvSpPr>
          <p:spPr bwMode="auto">
            <a:xfrm>
              <a:off x="1314" y="1377"/>
              <a:ext cx="137"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0" name="Freeform 711"/>
            <p:cNvSpPr>
              <a:spLocks/>
            </p:cNvSpPr>
            <p:nvPr/>
          </p:nvSpPr>
          <p:spPr bwMode="auto">
            <a:xfrm>
              <a:off x="1330" y="1396"/>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3 w 20"/>
                <a:gd name="T27" fmla="*/ 26 h 26"/>
                <a:gd name="T28" fmla="*/ 4 w 20"/>
                <a:gd name="T29" fmla="*/ 22 h 26"/>
                <a:gd name="T30" fmla="*/ 0 w 20"/>
                <a:gd name="T31" fmla="*/ 13 h 26"/>
                <a:gd name="T32" fmla="*/ 4 w 20"/>
                <a:gd name="T33" fmla="*/ 3 h 26"/>
                <a:gd name="T34" fmla="*/ 13 w 20"/>
                <a:gd name="T35" fmla="*/ 0 h 26"/>
                <a:gd name="T36" fmla="*/ 17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6" y="3"/>
                    <a:pt x="14" y="3"/>
                    <a:pt x="13" y="3"/>
                  </a:cubicBezTo>
                  <a:cubicBezTo>
                    <a:pt x="10" y="3"/>
                    <a:pt x="8" y="3"/>
                    <a:pt x="6" y="5"/>
                  </a:cubicBezTo>
                  <a:cubicBezTo>
                    <a:pt x="5" y="7"/>
                    <a:pt x="4" y="9"/>
                    <a:pt x="4" y="13"/>
                  </a:cubicBezTo>
                  <a:cubicBezTo>
                    <a:pt x="4" y="16"/>
                    <a:pt x="5" y="18"/>
                    <a:pt x="6" y="20"/>
                  </a:cubicBezTo>
                  <a:cubicBezTo>
                    <a:pt x="8" y="22"/>
                    <a:pt x="10" y="23"/>
                    <a:pt x="13" y="23"/>
                  </a:cubicBezTo>
                  <a:cubicBezTo>
                    <a:pt x="14" y="23"/>
                    <a:pt x="16" y="23"/>
                    <a:pt x="17" y="22"/>
                  </a:cubicBezTo>
                  <a:cubicBezTo>
                    <a:pt x="18" y="22"/>
                    <a:pt x="19" y="21"/>
                    <a:pt x="20" y="20"/>
                  </a:cubicBezTo>
                  <a:lnTo>
                    <a:pt x="20" y="23"/>
                  </a:lnTo>
                  <a:cubicBezTo>
                    <a:pt x="19" y="24"/>
                    <a:pt x="18" y="25"/>
                    <a:pt x="17" y="25"/>
                  </a:cubicBezTo>
                  <a:cubicBezTo>
                    <a:pt x="15" y="25"/>
                    <a:pt x="14" y="26"/>
                    <a:pt x="13" y="26"/>
                  </a:cubicBezTo>
                  <a:cubicBezTo>
                    <a:pt x="9" y="26"/>
                    <a:pt x="6" y="24"/>
                    <a:pt x="4" y="22"/>
                  </a:cubicBezTo>
                  <a:cubicBezTo>
                    <a:pt x="1" y="20"/>
                    <a:pt x="0" y="17"/>
                    <a:pt x="0" y="13"/>
                  </a:cubicBezTo>
                  <a:cubicBezTo>
                    <a:pt x="0" y="9"/>
                    <a:pt x="1" y="6"/>
                    <a:pt x="4" y="3"/>
                  </a:cubicBezTo>
                  <a:cubicBezTo>
                    <a:pt x="6" y="1"/>
                    <a:pt x="9" y="0"/>
                    <a:pt x="13" y="0"/>
                  </a:cubicBezTo>
                  <a:cubicBezTo>
                    <a:pt x="14" y="0"/>
                    <a:pt x="15" y="0"/>
                    <a:pt x="17"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1" name="Freeform 712"/>
            <p:cNvSpPr>
              <a:spLocks noEditPoints="1"/>
            </p:cNvSpPr>
            <p:nvPr/>
          </p:nvSpPr>
          <p:spPr bwMode="auto">
            <a:xfrm>
              <a:off x="1347" y="1396"/>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713"/>
            <p:cNvSpPr>
              <a:spLocks/>
            </p:cNvSpPr>
            <p:nvPr/>
          </p:nvSpPr>
          <p:spPr bwMode="auto">
            <a:xfrm>
              <a:off x="1367" y="139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714"/>
            <p:cNvSpPr>
              <a:spLocks/>
            </p:cNvSpPr>
            <p:nvPr/>
          </p:nvSpPr>
          <p:spPr bwMode="auto">
            <a:xfrm>
              <a:off x="1384" y="1396"/>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0 h 26"/>
                <a:gd name="T18" fmla="*/ 10 w 17"/>
                <a:gd name="T19" fmla="*/ 11 h 26"/>
                <a:gd name="T20" fmla="*/ 15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8 h 26"/>
                <a:gd name="T42" fmla="*/ 13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4" y="4"/>
                    <a:pt x="13" y="3"/>
                    <a:pt x="12" y="3"/>
                  </a:cubicBezTo>
                  <a:cubicBezTo>
                    <a:pt x="11" y="3"/>
                    <a:pt x="10" y="3"/>
                    <a:pt x="9" y="3"/>
                  </a:cubicBezTo>
                  <a:cubicBezTo>
                    <a:pt x="7" y="3"/>
                    <a:pt x="6" y="3"/>
                    <a:pt x="5" y="4"/>
                  </a:cubicBezTo>
                  <a:cubicBezTo>
                    <a:pt x="4" y="4"/>
                    <a:pt x="3" y="5"/>
                    <a:pt x="3" y="7"/>
                  </a:cubicBezTo>
                  <a:cubicBezTo>
                    <a:pt x="3" y="8"/>
                    <a:pt x="3" y="9"/>
                    <a:pt x="4" y="9"/>
                  </a:cubicBezTo>
                  <a:cubicBezTo>
                    <a:pt x="5" y="10"/>
                    <a:pt x="6" y="10"/>
                    <a:pt x="8" y="10"/>
                  </a:cubicBezTo>
                  <a:lnTo>
                    <a:pt x="10" y="11"/>
                  </a:lnTo>
                  <a:cubicBezTo>
                    <a:pt x="12" y="11"/>
                    <a:pt x="14" y="12"/>
                    <a:pt x="15" y="13"/>
                  </a:cubicBezTo>
                  <a:cubicBezTo>
                    <a:pt x="17" y="15"/>
                    <a:pt x="17" y="16"/>
                    <a:pt x="17" y="18"/>
                  </a:cubicBezTo>
                  <a:cubicBezTo>
                    <a:pt x="17" y="21"/>
                    <a:pt x="16" y="22"/>
                    <a:pt x="15" y="24"/>
                  </a:cubicBezTo>
                  <a:cubicBezTo>
                    <a:pt x="13" y="25"/>
                    <a:pt x="11" y="26"/>
                    <a:pt x="8" y="26"/>
                  </a:cubicBezTo>
                  <a:cubicBezTo>
                    <a:pt x="7" y="26"/>
                    <a:pt x="5" y="25"/>
                    <a:pt x="4" y="25"/>
                  </a:cubicBezTo>
                  <a:cubicBezTo>
                    <a:pt x="3" y="25"/>
                    <a:pt x="1" y="25"/>
                    <a:pt x="0" y="24"/>
                  </a:cubicBezTo>
                  <a:lnTo>
                    <a:pt x="0" y="21"/>
                  </a:lnTo>
                  <a:cubicBezTo>
                    <a:pt x="1" y="21"/>
                    <a:pt x="3" y="22"/>
                    <a:pt x="4" y="22"/>
                  </a:cubicBezTo>
                  <a:cubicBezTo>
                    <a:pt x="5" y="23"/>
                    <a:pt x="6" y="23"/>
                    <a:pt x="8" y="23"/>
                  </a:cubicBezTo>
                  <a:cubicBezTo>
                    <a:pt x="10" y="23"/>
                    <a:pt x="11" y="22"/>
                    <a:pt x="12" y="22"/>
                  </a:cubicBezTo>
                  <a:cubicBezTo>
                    <a:pt x="13" y="21"/>
                    <a:pt x="14" y="20"/>
                    <a:pt x="14" y="18"/>
                  </a:cubicBezTo>
                  <a:cubicBezTo>
                    <a:pt x="14" y="17"/>
                    <a:pt x="13" y="16"/>
                    <a:pt x="13" y="16"/>
                  </a:cubicBezTo>
                  <a:cubicBezTo>
                    <a:pt x="12" y="15"/>
                    <a:pt x="11" y="14"/>
                    <a:pt x="9" y="14"/>
                  </a:cubicBezTo>
                  <a:lnTo>
                    <a:pt x="7" y="14"/>
                  </a:lnTo>
                  <a:cubicBezTo>
                    <a:pt x="4" y="13"/>
                    <a:pt x="3" y="12"/>
                    <a:pt x="1" y="11"/>
                  </a:cubicBezTo>
                  <a:cubicBezTo>
                    <a:pt x="0" y="10"/>
                    <a:pt x="0" y="9"/>
                    <a:pt x="0" y="7"/>
                  </a:cubicBezTo>
                  <a:cubicBezTo>
                    <a:pt x="0" y="5"/>
                    <a:pt x="0" y="3"/>
                    <a:pt x="2" y="2"/>
                  </a:cubicBezTo>
                  <a:cubicBezTo>
                    <a:pt x="4" y="0"/>
                    <a:pt x="6" y="0"/>
                    <a:pt x="8" y="0"/>
                  </a:cubicBezTo>
                  <a:cubicBezTo>
                    <a:pt x="10"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715"/>
            <p:cNvSpPr>
              <a:spLocks/>
            </p:cNvSpPr>
            <p:nvPr/>
          </p:nvSpPr>
          <p:spPr bwMode="auto">
            <a:xfrm>
              <a:off x="1398" y="1396"/>
              <a:ext cx="14"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716"/>
            <p:cNvSpPr>
              <a:spLocks noEditPoints="1"/>
            </p:cNvSpPr>
            <p:nvPr/>
          </p:nvSpPr>
          <p:spPr bwMode="auto">
            <a:xfrm>
              <a:off x="1414"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717"/>
            <p:cNvSpPr>
              <a:spLocks/>
            </p:cNvSpPr>
            <p:nvPr/>
          </p:nvSpPr>
          <p:spPr bwMode="auto">
            <a:xfrm>
              <a:off x="1422" y="1396"/>
              <a:ext cx="11" cy="17"/>
            </a:xfrm>
            <a:custGeom>
              <a:avLst/>
              <a:gdLst>
                <a:gd name="T0" fmla="*/ 0 w 15"/>
                <a:gd name="T1" fmla="*/ 22 h 25"/>
                <a:gd name="T2" fmla="*/ 0 w 15"/>
                <a:gd name="T3" fmla="*/ 22 h 25"/>
                <a:gd name="T4" fmla="*/ 6 w 15"/>
                <a:gd name="T5" fmla="*/ 22 h 25"/>
                <a:gd name="T6" fmla="*/ 6 w 15"/>
                <a:gd name="T7" fmla="*/ 3 h 25"/>
                <a:gd name="T8" fmla="*/ 0 w 15"/>
                <a:gd name="T9" fmla="*/ 5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0 w 15"/>
                <a:gd name="T23" fmla="*/ 25 h 25"/>
                <a:gd name="T24" fmla="*/ 0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22"/>
                  </a:moveTo>
                  <a:lnTo>
                    <a:pt x="0" y="22"/>
                  </a:lnTo>
                  <a:lnTo>
                    <a:pt x="6" y="22"/>
                  </a:lnTo>
                  <a:lnTo>
                    <a:pt x="6" y="3"/>
                  </a:lnTo>
                  <a:lnTo>
                    <a:pt x="0" y="5"/>
                  </a:lnTo>
                  <a:lnTo>
                    <a:pt x="0" y="1"/>
                  </a:lnTo>
                  <a:lnTo>
                    <a:pt x="6" y="0"/>
                  </a:lnTo>
                  <a:lnTo>
                    <a:pt x="9" y="0"/>
                  </a:lnTo>
                  <a:lnTo>
                    <a:pt x="9" y="22"/>
                  </a:lnTo>
                  <a:lnTo>
                    <a:pt x="15" y="22"/>
                  </a:lnTo>
                  <a:lnTo>
                    <a:pt x="15" y="25"/>
                  </a:lnTo>
                  <a:lnTo>
                    <a:pt x="0" y="25"/>
                  </a:lnTo>
                  <a:lnTo>
                    <a:pt x="0"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718"/>
            <p:cNvSpPr>
              <a:spLocks/>
            </p:cNvSpPr>
            <p:nvPr/>
          </p:nvSpPr>
          <p:spPr bwMode="auto">
            <a:xfrm>
              <a:off x="1388" y="1254"/>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719"/>
            <p:cNvSpPr>
              <a:spLocks/>
            </p:cNvSpPr>
            <p:nvPr/>
          </p:nvSpPr>
          <p:spPr bwMode="auto">
            <a:xfrm>
              <a:off x="1388" y="1254"/>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9" name="Freeform 720"/>
            <p:cNvSpPr>
              <a:spLocks noEditPoints="1"/>
            </p:cNvSpPr>
            <p:nvPr/>
          </p:nvSpPr>
          <p:spPr bwMode="auto">
            <a:xfrm>
              <a:off x="1404" y="1272"/>
              <a:ext cx="12" cy="18"/>
            </a:xfrm>
            <a:custGeom>
              <a:avLst/>
              <a:gdLst>
                <a:gd name="T0" fmla="*/ 3 w 17"/>
                <a:gd name="T1" fmla="*/ 13 h 25"/>
                <a:gd name="T2" fmla="*/ 3 w 17"/>
                <a:gd name="T3" fmla="*/ 13 h 25"/>
                <a:gd name="T4" fmla="*/ 3 w 17"/>
                <a:gd name="T5" fmla="*/ 22 h 25"/>
                <a:gd name="T6" fmla="*/ 8 w 17"/>
                <a:gd name="T7" fmla="*/ 22 h 25"/>
                <a:gd name="T8" fmla="*/ 12 w 17"/>
                <a:gd name="T9" fmla="*/ 21 h 25"/>
                <a:gd name="T10" fmla="*/ 14 w 17"/>
                <a:gd name="T11" fmla="*/ 18 h 25"/>
                <a:gd name="T12" fmla="*/ 12 w 17"/>
                <a:gd name="T13" fmla="*/ 14 h 25"/>
                <a:gd name="T14" fmla="*/ 8 w 17"/>
                <a:gd name="T15" fmla="*/ 13 h 25"/>
                <a:gd name="T16" fmla="*/ 3 w 17"/>
                <a:gd name="T17" fmla="*/ 13 h 25"/>
                <a:gd name="T18" fmla="*/ 3 w 17"/>
                <a:gd name="T19" fmla="*/ 3 h 25"/>
                <a:gd name="T20" fmla="*/ 3 w 17"/>
                <a:gd name="T21" fmla="*/ 3 h 25"/>
                <a:gd name="T22" fmla="*/ 3 w 17"/>
                <a:gd name="T23" fmla="*/ 11 h 25"/>
                <a:gd name="T24" fmla="*/ 8 w 17"/>
                <a:gd name="T25" fmla="*/ 11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8" y="22"/>
                  </a:lnTo>
                  <a:cubicBezTo>
                    <a:pt x="10" y="22"/>
                    <a:pt x="12" y="22"/>
                    <a:pt x="12" y="21"/>
                  </a:cubicBezTo>
                  <a:cubicBezTo>
                    <a:pt x="13" y="21"/>
                    <a:pt x="14" y="19"/>
                    <a:pt x="14" y="18"/>
                  </a:cubicBezTo>
                  <a:cubicBezTo>
                    <a:pt x="14" y="16"/>
                    <a:pt x="13" y="15"/>
                    <a:pt x="12" y="14"/>
                  </a:cubicBezTo>
                  <a:cubicBezTo>
                    <a:pt x="12" y="14"/>
                    <a:pt x="10" y="13"/>
                    <a:pt x="8" y="13"/>
                  </a:cubicBezTo>
                  <a:lnTo>
                    <a:pt x="3" y="13"/>
                  </a:lnTo>
                  <a:close/>
                  <a:moveTo>
                    <a:pt x="3" y="3"/>
                  </a:moveTo>
                  <a:lnTo>
                    <a:pt x="3" y="3"/>
                  </a:lnTo>
                  <a:lnTo>
                    <a:pt x="3" y="11"/>
                  </a:lnTo>
                  <a:lnTo>
                    <a:pt x="8" y="11"/>
                  </a:lnTo>
                  <a:cubicBezTo>
                    <a:pt x="10" y="11"/>
                    <a:pt x="11" y="10"/>
                    <a:pt x="12" y="10"/>
                  </a:cubicBezTo>
                  <a:cubicBezTo>
                    <a:pt x="13" y="9"/>
                    <a:pt x="13" y="8"/>
                    <a:pt x="13" y="7"/>
                  </a:cubicBezTo>
                  <a:cubicBezTo>
                    <a:pt x="13" y="6"/>
                    <a:pt x="13" y="5"/>
                    <a:pt x="12" y="4"/>
                  </a:cubicBezTo>
                  <a:cubicBezTo>
                    <a:pt x="11" y="3"/>
                    <a:pt x="10" y="3"/>
                    <a:pt x="8" y="3"/>
                  </a:cubicBezTo>
                  <a:lnTo>
                    <a:pt x="3" y="3"/>
                  </a:lnTo>
                  <a:close/>
                  <a:moveTo>
                    <a:pt x="0" y="0"/>
                  </a:moveTo>
                  <a:lnTo>
                    <a:pt x="0" y="0"/>
                  </a:lnTo>
                  <a:lnTo>
                    <a:pt x="8" y="0"/>
                  </a:lnTo>
                  <a:cubicBezTo>
                    <a:pt x="11" y="0"/>
                    <a:pt x="13" y="1"/>
                    <a:pt x="14" y="2"/>
                  </a:cubicBezTo>
                  <a:cubicBezTo>
                    <a:pt x="16" y="3"/>
                    <a:pt x="16" y="5"/>
                    <a:pt x="16" y="6"/>
                  </a:cubicBezTo>
                  <a:cubicBezTo>
                    <a:pt x="16" y="8"/>
                    <a:pt x="16" y="9"/>
                    <a:pt x="15" y="10"/>
                  </a:cubicBezTo>
                  <a:cubicBezTo>
                    <a:pt x="15" y="11"/>
                    <a:pt x="13" y="12"/>
                    <a:pt x="12" y="12"/>
                  </a:cubicBezTo>
                  <a:cubicBezTo>
                    <a:pt x="14" y="12"/>
                    <a:pt x="15" y="13"/>
                    <a:pt x="16" y="14"/>
                  </a:cubicBezTo>
                  <a:cubicBezTo>
                    <a:pt x="17" y="15"/>
                    <a:pt x="17" y="17"/>
                    <a:pt x="17" y="18"/>
                  </a:cubicBezTo>
                  <a:cubicBezTo>
                    <a:pt x="17" y="20"/>
                    <a:pt x="17" y="22"/>
                    <a:pt x="15" y="23"/>
                  </a:cubicBezTo>
                  <a:cubicBezTo>
                    <a:pt x="14" y="25"/>
                    <a:pt x="11"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721"/>
            <p:cNvSpPr>
              <a:spLocks noEditPoints="1"/>
            </p:cNvSpPr>
            <p:nvPr/>
          </p:nvSpPr>
          <p:spPr bwMode="auto">
            <a:xfrm>
              <a:off x="1418" y="1272"/>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722"/>
            <p:cNvSpPr>
              <a:spLocks/>
            </p:cNvSpPr>
            <p:nvPr/>
          </p:nvSpPr>
          <p:spPr bwMode="auto">
            <a:xfrm>
              <a:off x="1436" y="1272"/>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1 h 26"/>
                <a:gd name="T18" fmla="*/ 10 w 18"/>
                <a:gd name="T19" fmla="*/ 11 h 26"/>
                <a:gd name="T20" fmla="*/ 16 w 18"/>
                <a:gd name="T21" fmla="*/ 13 h 26"/>
                <a:gd name="T22" fmla="*/ 18 w 18"/>
                <a:gd name="T23" fmla="*/ 18 h 26"/>
                <a:gd name="T24" fmla="*/ 15 w 18"/>
                <a:gd name="T25" fmla="*/ 24 h 26"/>
                <a:gd name="T26" fmla="*/ 8 w 18"/>
                <a:gd name="T27" fmla="*/ 26 h 26"/>
                <a:gd name="T28" fmla="*/ 5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9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0" y="3"/>
                    <a:pt x="9" y="3"/>
                  </a:cubicBezTo>
                  <a:cubicBezTo>
                    <a:pt x="8" y="3"/>
                    <a:pt x="6" y="3"/>
                    <a:pt x="5" y="4"/>
                  </a:cubicBezTo>
                  <a:cubicBezTo>
                    <a:pt x="4" y="4"/>
                    <a:pt x="4" y="5"/>
                    <a:pt x="4" y="7"/>
                  </a:cubicBezTo>
                  <a:cubicBezTo>
                    <a:pt x="4" y="8"/>
                    <a:pt x="4" y="9"/>
                    <a:pt x="5" y="9"/>
                  </a:cubicBezTo>
                  <a:cubicBezTo>
                    <a:pt x="5" y="10"/>
                    <a:pt x="7" y="10"/>
                    <a:pt x="8" y="11"/>
                  </a:cubicBezTo>
                  <a:lnTo>
                    <a:pt x="10" y="11"/>
                  </a:lnTo>
                  <a:cubicBezTo>
                    <a:pt x="13" y="11"/>
                    <a:pt x="15" y="12"/>
                    <a:pt x="16" y="13"/>
                  </a:cubicBezTo>
                  <a:cubicBezTo>
                    <a:pt x="17" y="15"/>
                    <a:pt x="18" y="16"/>
                    <a:pt x="18" y="18"/>
                  </a:cubicBezTo>
                  <a:cubicBezTo>
                    <a:pt x="18" y="21"/>
                    <a:pt x="17" y="23"/>
                    <a:pt x="15" y="24"/>
                  </a:cubicBezTo>
                  <a:cubicBezTo>
                    <a:pt x="14" y="25"/>
                    <a:pt x="11" y="26"/>
                    <a:pt x="8" y="26"/>
                  </a:cubicBezTo>
                  <a:cubicBezTo>
                    <a:pt x="7" y="26"/>
                    <a:pt x="6" y="25"/>
                    <a:pt x="5" y="25"/>
                  </a:cubicBezTo>
                  <a:cubicBezTo>
                    <a:pt x="3" y="25"/>
                    <a:pt x="2" y="25"/>
                    <a:pt x="0" y="24"/>
                  </a:cubicBezTo>
                  <a:lnTo>
                    <a:pt x="0" y="21"/>
                  </a:lnTo>
                  <a:cubicBezTo>
                    <a:pt x="2" y="21"/>
                    <a:pt x="3" y="22"/>
                    <a:pt x="4"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3" y="2"/>
                  </a:cubicBezTo>
                  <a:cubicBezTo>
                    <a:pt x="4" y="1"/>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723"/>
            <p:cNvSpPr>
              <a:spLocks/>
            </p:cNvSpPr>
            <p:nvPr/>
          </p:nvSpPr>
          <p:spPr bwMode="auto">
            <a:xfrm>
              <a:off x="1452" y="1272"/>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724"/>
            <p:cNvSpPr>
              <a:spLocks/>
            </p:cNvSpPr>
            <p:nvPr/>
          </p:nvSpPr>
          <p:spPr bwMode="auto">
            <a:xfrm>
              <a:off x="1403" y="1316"/>
              <a:ext cx="18" cy="44"/>
            </a:xfrm>
            <a:custGeom>
              <a:avLst/>
              <a:gdLst>
                <a:gd name="T0" fmla="*/ 26 w 26"/>
                <a:gd name="T1" fmla="*/ 0 h 63"/>
                <a:gd name="T2" fmla="*/ 26 w 26"/>
                <a:gd name="T3" fmla="*/ 0 h 63"/>
                <a:gd name="T4" fmla="*/ 0 w 26"/>
                <a:gd name="T5" fmla="*/ 63 h 63"/>
              </a:gdLst>
              <a:ahLst/>
              <a:cxnLst>
                <a:cxn ang="0">
                  <a:pos x="T0" y="T1"/>
                </a:cxn>
                <a:cxn ang="0">
                  <a:pos x="T2" y="T3"/>
                </a:cxn>
                <a:cxn ang="0">
                  <a:pos x="T4" y="T5"/>
                </a:cxn>
              </a:cxnLst>
              <a:rect l="0" t="0" r="r" b="b"/>
              <a:pathLst>
                <a:path w="26" h="63">
                  <a:moveTo>
                    <a:pt x="26" y="0"/>
                  </a:moveTo>
                  <a:lnTo>
                    <a:pt x="26" y="0"/>
                  </a:lnTo>
                  <a:cubicBezTo>
                    <a:pt x="18" y="19"/>
                    <a:pt x="9" y="42"/>
                    <a:pt x="0" y="6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4" name="Freeform 725"/>
            <p:cNvSpPr>
              <a:spLocks noEditPoints="1"/>
            </p:cNvSpPr>
            <p:nvPr/>
          </p:nvSpPr>
          <p:spPr bwMode="auto">
            <a:xfrm>
              <a:off x="1396" y="1359"/>
              <a:ext cx="12" cy="18"/>
            </a:xfrm>
            <a:custGeom>
              <a:avLst/>
              <a:gdLst>
                <a:gd name="T0" fmla="*/ 18 w 18"/>
                <a:gd name="T1" fmla="*/ 6 h 25"/>
                <a:gd name="T2" fmla="*/ 18 w 18"/>
                <a:gd name="T3" fmla="*/ 6 h 25"/>
                <a:gd name="T4" fmla="*/ 0 w 18"/>
                <a:gd name="T5" fmla="*/ 25 h 25"/>
                <a:gd name="T6" fmla="*/ 2 w 18"/>
                <a:gd name="T7" fmla="*/ 0 h 25"/>
                <a:gd name="T8" fmla="*/ 18 w 18"/>
                <a:gd name="T9" fmla="*/ 6 h 25"/>
                <a:gd name="T10" fmla="*/ 18 w 18"/>
                <a:gd name="T11" fmla="*/ 6 h 25"/>
                <a:gd name="T12" fmla="*/ 18 w 18"/>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8" y="6"/>
                  </a:moveTo>
                  <a:lnTo>
                    <a:pt x="18" y="6"/>
                  </a:lnTo>
                  <a:lnTo>
                    <a:pt x="0" y="25"/>
                  </a:lnTo>
                  <a:lnTo>
                    <a:pt x="2" y="0"/>
                  </a:lnTo>
                  <a:lnTo>
                    <a:pt x="18" y="6"/>
                  </a:lnTo>
                  <a:close/>
                  <a:moveTo>
                    <a:pt x="18" y="6"/>
                  </a:moveTo>
                  <a:lnTo>
                    <a:pt x="18" y="6"/>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726"/>
            <p:cNvSpPr>
              <a:spLocks noEditPoints="1"/>
            </p:cNvSpPr>
            <p:nvPr/>
          </p:nvSpPr>
          <p:spPr bwMode="auto">
            <a:xfrm>
              <a:off x="1396" y="1359"/>
              <a:ext cx="12" cy="18"/>
            </a:xfrm>
            <a:custGeom>
              <a:avLst/>
              <a:gdLst>
                <a:gd name="T0" fmla="*/ 18 w 18"/>
                <a:gd name="T1" fmla="*/ 6 h 25"/>
                <a:gd name="T2" fmla="*/ 18 w 18"/>
                <a:gd name="T3" fmla="*/ 6 h 25"/>
                <a:gd name="T4" fmla="*/ 0 w 18"/>
                <a:gd name="T5" fmla="*/ 25 h 25"/>
                <a:gd name="T6" fmla="*/ 2 w 18"/>
                <a:gd name="T7" fmla="*/ 0 h 25"/>
                <a:gd name="T8" fmla="*/ 18 w 18"/>
                <a:gd name="T9" fmla="*/ 6 h 25"/>
                <a:gd name="T10" fmla="*/ 18 w 18"/>
                <a:gd name="T11" fmla="*/ 6 h 25"/>
                <a:gd name="T12" fmla="*/ 18 w 18"/>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8" y="6"/>
                  </a:moveTo>
                  <a:lnTo>
                    <a:pt x="18" y="6"/>
                  </a:lnTo>
                  <a:lnTo>
                    <a:pt x="0" y="25"/>
                  </a:lnTo>
                  <a:lnTo>
                    <a:pt x="2" y="0"/>
                  </a:lnTo>
                  <a:lnTo>
                    <a:pt x="18" y="6"/>
                  </a:lnTo>
                  <a:close/>
                  <a:moveTo>
                    <a:pt x="18" y="6"/>
                  </a:moveTo>
                  <a:lnTo>
                    <a:pt x="18" y="6"/>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6" name="Freeform 727"/>
            <p:cNvSpPr>
              <a:spLocks/>
            </p:cNvSpPr>
            <p:nvPr/>
          </p:nvSpPr>
          <p:spPr bwMode="auto">
            <a:xfrm>
              <a:off x="1564" y="1254"/>
              <a:ext cx="175"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728"/>
            <p:cNvSpPr>
              <a:spLocks/>
            </p:cNvSpPr>
            <p:nvPr/>
          </p:nvSpPr>
          <p:spPr bwMode="auto">
            <a:xfrm>
              <a:off x="1564" y="1254"/>
              <a:ext cx="175"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8" name="Freeform 729"/>
            <p:cNvSpPr>
              <a:spLocks/>
            </p:cNvSpPr>
            <p:nvPr/>
          </p:nvSpPr>
          <p:spPr bwMode="auto">
            <a:xfrm>
              <a:off x="1581" y="127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9" name="Freeform 730"/>
            <p:cNvSpPr>
              <a:spLocks/>
            </p:cNvSpPr>
            <p:nvPr/>
          </p:nvSpPr>
          <p:spPr bwMode="auto">
            <a:xfrm>
              <a:off x="1589" y="1272"/>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0" name="Freeform 731"/>
            <p:cNvSpPr>
              <a:spLocks/>
            </p:cNvSpPr>
            <p:nvPr/>
          </p:nvSpPr>
          <p:spPr bwMode="auto">
            <a:xfrm>
              <a:off x="1606" y="1272"/>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6 w 20"/>
                <a:gd name="T11" fmla="*/ 5 h 26"/>
                <a:gd name="T12" fmla="*/ 3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3"/>
                  </a:cubicBezTo>
                  <a:cubicBezTo>
                    <a:pt x="15" y="3"/>
                    <a:pt x="14" y="3"/>
                    <a:pt x="12" y="3"/>
                  </a:cubicBezTo>
                  <a:cubicBezTo>
                    <a:pt x="9" y="3"/>
                    <a:pt x="7" y="4"/>
                    <a:pt x="6" y="5"/>
                  </a:cubicBezTo>
                  <a:cubicBezTo>
                    <a:pt x="4" y="7"/>
                    <a:pt x="3" y="10"/>
                    <a:pt x="3" y="13"/>
                  </a:cubicBezTo>
                  <a:cubicBezTo>
                    <a:pt x="3" y="16"/>
                    <a:pt x="4" y="19"/>
                    <a:pt x="6" y="20"/>
                  </a:cubicBezTo>
                  <a:cubicBezTo>
                    <a:pt x="7" y="22"/>
                    <a:pt x="9" y="23"/>
                    <a:pt x="12" y="23"/>
                  </a:cubicBezTo>
                  <a:cubicBezTo>
                    <a:pt x="14" y="23"/>
                    <a:pt x="15" y="23"/>
                    <a:pt x="16" y="22"/>
                  </a:cubicBezTo>
                  <a:cubicBezTo>
                    <a:pt x="18" y="22"/>
                    <a:pt x="19" y="21"/>
                    <a:pt x="20" y="20"/>
                  </a:cubicBezTo>
                  <a:lnTo>
                    <a:pt x="20" y="23"/>
                  </a:lnTo>
                  <a:cubicBezTo>
                    <a:pt x="19" y="24"/>
                    <a:pt x="17" y="25"/>
                    <a:pt x="16" y="25"/>
                  </a:cubicBezTo>
                  <a:cubicBezTo>
                    <a:pt x="15" y="25"/>
                    <a:pt x="13" y="26"/>
                    <a:pt x="12" y="26"/>
                  </a:cubicBezTo>
                  <a:cubicBezTo>
                    <a:pt x="8" y="26"/>
                    <a:pt x="5" y="24"/>
                    <a:pt x="3" y="22"/>
                  </a:cubicBezTo>
                  <a:cubicBezTo>
                    <a:pt x="1" y="20"/>
                    <a:pt x="0" y="17"/>
                    <a:pt x="0" y="13"/>
                  </a:cubicBezTo>
                  <a:cubicBezTo>
                    <a:pt x="0" y="9"/>
                    <a:pt x="1" y="6"/>
                    <a:pt x="3" y="3"/>
                  </a:cubicBezTo>
                  <a:cubicBezTo>
                    <a:pt x="5" y="1"/>
                    <a:pt x="8" y="0"/>
                    <a:pt x="12" y="0"/>
                  </a:cubicBezTo>
                  <a:cubicBezTo>
                    <a:pt x="13" y="0"/>
                    <a:pt x="15" y="0"/>
                    <a:pt x="16" y="1"/>
                  </a:cubicBezTo>
                  <a:cubicBezTo>
                    <a:pt x="17"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732"/>
            <p:cNvSpPr>
              <a:spLocks noEditPoints="1"/>
            </p:cNvSpPr>
            <p:nvPr/>
          </p:nvSpPr>
          <p:spPr bwMode="auto">
            <a:xfrm>
              <a:off x="1623" y="1272"/>
              <a:ext cx="14"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1" y="0"/>
                    <a:pt x="13"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8" y="12"/>
                  </a:lnTo>
                  <a:cubicBezTo>
                    <a:pt x="9" y="12"/>
                    <a:pt x="11" y="12"/>
                    <a:pt x="11" y="11"/>
                  </a:cubicBezTo>
                  <a:cubicBezTo>
                    <a:pt x="12" y="10"/>
                    <a:pt x="13" y="9"/>
                    <a:pt x="13" y="8"/>
                  </a:cubicBezTo>
                  <a:cubicBezTo>
                    <a:pt x="13" y="6"/>
                    <a:pt x="12" y="5"/>
                    <a:pt x="11" y="4"/>
                  </a:cubicBezTo>
                  <a:cubicBezTo>
                    <a:pt x="11"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2" name="Freeform 733"/>
            <p:cNvSpPr>
              <a:spLocks/>
            </p:cNvSpPr>
            <p:nvPr/>
          </p:nvSpPr>
          <p:spPr bwMode="auto">
            <a:xfrm>
              <a:off x="1640" y="127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3" name="Freeform 734"/>
            <p:cNvSpPr>
              <a:spLocks/>
            </p:cNvSpPr>
            <p:nvPr/>
          </p:nvSpPr>
          <p:spPr bwMode="auto">
            <a:xfrm>
              <a:off x="1655" y="1272"/>
              <a:ext cx="17" cy="18"/>
            </a:xfrm>
            <a:custGeom>
              <a:avLst/>
              <a:gdLst>
                <a:gd name="T0" fmla="*/ 0 w 23"/>
                <a:gd name="T1" fmla="*/ 0 h 25"/>
                <a:gd name="T2" fmla="*/ 0 w 23"/>
                <a:gd name="T3" fmla="*/ 0 h 25"/>
                <a:gd name="T4" fmla="*/ 5 w 23"/>
                <a:gd name="T5" fmla="*/ 0 h 25"/>
                <a:gd name="T6" fmla="*/ 11 w 23"/>
                <a:gd name="T7" fmla="*/ 17 h 25"/>
                <a:gd name="T8" fmla="*/ 18 w 23"/>
                <a:gd name="T9" fmla="*/ 0 h 25"/>
                <a:gd name="T10" fmla="*/ 23 w 23"/>
                <a:gd name="T11" fmla="*/ 0 h 25"/>
                <a:gd name="T12" fmla="*/ 23 w 23"/>
                <a:gd name="T13" fmla="*/ 25 h 25"/>
                <a:gd name="T14" fmla="*/ 19 w 23"/>
                <a:gd name="T15" fmla="*/ 25 h 25"/>
                <a:gd name="T16" fmla="*/ 19 w 23"/>
                <a:gd name="T17" fmla="*/ 3 h 25"/>
                <a:gd name="T18" fmla="*/ 13 w 23"/>
                <a:gd name="T19" fmla="*/ 20 h 25"/>
                <a:gd name="T20" fmla="*/ 10 w 23"/>
                <a:gd name="T21" fmla="*/ 20 h 25"/>
                <a:gd name="T22" fmla="*/ 3 w 23"/>
                <a:gd name="T23" fmla="*/ 3 h 25"/>
                <a:gd name="T24" fmla="*/ 3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1" y="17"/>
                  </a:lnTo>
                  <a:lnTo>
                    <a:pt x="18" y="0"/>
                  </a:lnTo>
                  <a:lnTo>
                    <a:pt x="23" y="0"/>
                  </a:lnTo>
                  <a:lnTo>
                    <a:pt x="23" y="25"/>
                  </a:lnTo>
                  <a:lnTo>
                    <a:pt x="19" y="25"/>
                  </a:lnTo>
                  <a:lnTo>
                    <a:pt x="19" y="3"/>
                  </a:lnTo>
                  <a:lnTo>
                    <a:pt x="13" y="20"/>
                  </a:lnTo>
                  <a:lnTo>
                    <a:pt x="10"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4" name="Freeform 735"/>
            <p:cNvSpPr>
              <a:spLocks/>
            </p:cNvSpPr>
            <p:nvPr/>
          </p:nvSpPr>
          <p:spPr bwMode="auto">
            <a:xfrm>
              <a:off x="1676" y="1272"/>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5" name="Freeform 736"/>
            <p:cNvSpPr>
              <a:spLocks/>
            </p:cNvSpPr>
            <p:nvPr/>
          </p:nvSpPr>
          <p:spPr bwMode="auto">
            <a:xfrm>
              <a:off x="1691" y="127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6" name="Freeform 737"/>
            <p:cNvSpPr>
              <a:spLocks/>
            </p:cNvSpPr>
            <p:nvPr/>
          </p:nvSpPr>
          <p:spPr bwMode="auto">
            <a:xfrm>
              <a:off x="1707" y="1272"/>
              <a:ext cx="14"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7" name="Freeform 738"/>
            <p:cNvSpPr>
              <a:spLocks/>
            </p:cNvSpPr>
            <p:nvPr/>
          </p:nvSpPr>
          <p:spPr bwMode="auto">
            <a:xfrm>
              <a:off x="1572" y="1316"/>
              <a:ext cx="48" cy="49"/>
            </a:xfrm>
            <a:custGeom>
              <a:avLst/>
              <a:gdLst>
                <a:gd name="T0" fmla="*/ 69 w 69"/>
                <a:gd name="T1" fmla="*/ 0 h 69"/>
                <a:gd name="T2" fmla="*/ 69 w 69"/>
                <a:gd name="T3" fmla="*/ 0 h 69"/>
                <a:gd name="T4" fmla="*/ 0 w 69"/>
                <a:gd name="T5" fmla="*/ 69 h 69"/>
              </a:gdLst>
              <a:ahLst/>
              <a:cxnLst>
                <a:cxn ang="0">
                  <a:pos x="T0" y="T1"/>
                </a:cxn>
                <a:cxn ang="0">
                  <a:pos x="T2" y="T3"/>
                </a:cxn>
                <a:cxn ang="0">
                  <a:pos x="T4" y="T5"/>
                </a:cxn>
              </a:cxnLst>
              <a:rect l="0" t="0" r="r" b="b"/>
              <a:pathLst>
                <a:path w="69" h="69">
                  <a:moveTo>
                    <a:pt x="69" y="0"/>
                  </a:moveTo>
                  <a:lnTo>
                    <a:pt x="69" y="0"/>
                  </a:lnTo>
                  <a:cubicBezTo>
                    <a:pt x="48" y="21"/>
                    <a:pt x="23" y="46"/>
                    <a:pt x="0" y="69"/>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8" name="Freeform 739"/>
            <p:cNvSpPr>
              <a:spLocks noEditPoints="1"/>
            </p:cNvSpPr>
            <p:nvPr/>
          </p:nvSpPr>
          <p:spPr bwMode="auto">
            <a:xfrm>
              <a:off x="1560" y="1360"/>
              <a:ext cx="16" cy="17"/>
            </a:xfrm>
            <a:custGeom>
              <a:avLst/>
              <a:gdLst>
                <a:gd name="T0" fmla="*/ 24 w 24"/>
                <a:gd name="T1" fmla="*/ 12 h 23"/>
                <a:gd name="T2" fmla="*/ 24 w 24"/>
                <a:gd name="T3" fmla="*/ 12 h 23"/>
                <a:gd name="T4" fmla="*/ 0 w 24"/>
                <a:gd name="T5" fmla="*/ 23 h 23"/>
                <a:gd name="T6" fmla="*/ 11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1" y="0"/>
                  </a:lnTo>
                  <a:lnTo>
                    <a:pt x="24" y="12"/>
                  </a:lnTo>
                  <a:close/>
                  <a:moveTo>
                    <a:pt x="24" y="12"/>
                  </a:moveTo>
                  <a:lnTo>
                    <a:pt x="24" y="12"/>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9" name="Freeform 740"/>
            <p:cNvSpPr>
              <a:spLocks noEditPoints="1"/>
            </p:cNvSpPr>
            <p:nvPr/>
          </p:nvSpPr>
          <p:spPr bwMode="auto">
            <a:xfrm>
              <a:off x="1560" y="1360"/>
              <a:ext cx="16" cy="17"/>
            </a:xfrm>
            <a:custGeom>
              <a:avLst/>
              <a:gdLst>
                <a:gd name="T0" fmla="*/ 24 w 24"/>
                <a:gd name="T1" fmla="*/ 12 h 23"/>
                <a:gd name="T2" fmla="*/ 24 w 24"/>
                <a:gd name="T3" fmla="*/ 12 h 23"/>
                <a:gd name="T4" fmla="*/ 0 w 24"/>
                <a:gd name="T5" fmla="*/ 23 h 23"/>
                <a:gd name="T6" fmla="*/ 11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1" y="0"/>
                  </a:lnTo>
                  <a:lnTo>
                    <a:pt x="24" y="12"/>
                  </a:lnTo>
                  <a:close/>
                  <a:moveTo>
                    <a:pt x="24" y="12"/>
                  </a:moveTo>
                  <a:lnTo>
                    <a:pt x="24" y="12"/>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0" name="Freeform 741"/>
            <p:cNvSpPr>
              <a:spLocks/>
            </p:cNvSpPr>
            <p:nvPr/>
          </p:nvSpPr>
          <p:spPr bwMode="auto">
            <a:xfrm>
              <a:off x="1651" y="1316"/>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1" name="Freeform 742"/>
            <p:cNvSpPr>
              <a:spLocks noEditPoints="1"/>
            </p:cNvSpPr>
            <p:nvPr/>
          </p:nvSpPr>
          <p:spPr bwMode="auto">
            <a:xfrm>
              <a:off x="1646"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2" name="Freeform 743"/>
            <p:cNvSpPr>
              <a:spLocks noEditPoints="1"/>
            </p:cNvSpPr>
            <p:nvPr/>
          </p:nvSpPr>
          <p:spPr bwMode="auto">
            <a:xfrm>
              <a:off x="1646"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3" name="Freeform 744"/>
            <p:cNvSpPr>
              <a:spLocks/>
            </p:cNvSpPr>
            <p:nvPr/>
          </p:nvSpPr>
          <p:spPr bwMode="auto">
            <a:xfrm>
              <a:off x="1848" y="1254"/>
              <a:ext cx="96" cy="62"/>
            </a:xfrm>
            <a:custGeom>
              <a:avLst/>
              <a:gdLst>
                <a:gd name="T0" fmla="*/ 0 w 137"/>
                <a:gd name="T1" fmla="*/ 0 h 88"/>
                <a:gd name="T2" fmla="*/ 0 w 137"/>
                <a:gd name="T3" fmla="*/ 0 h 88"/>
                <a:gd name="T4" fmla="*/ 137 w 137"/>
                <a:gd name="T5" fmla="*/ 0 h 88"/>
                <a:gd name="T6" fmla="*/ 137 w 137"/>
                <a:gd name="T7" fmla="*/ 88 h 88"/>
                <a:gd name="T8" fmla="*/ 0 w 137"/>
                <a:gd name="T9" fmla="*/ 88 h 88"/>
                <a:gd name="T10" fmla="*/ 0 w 137"/>
                <a:gd name="T11" fmla="*/ 0 h 88"/>
              </a:gdLst>
              <a:ahLst/>
              <a:cxnLst>
                <a:cxn ang="0">
                  <a:pos x="T0" y="T1"/>
                </a:cxn>
                <a:cxn ang="0">
                  <a:pos x="T2" y="T3"/>
                </a:cxn>
                <a:cxn ang="0">
                  <a:pos x="T4" y="T5"/>
                </a:cxn>
                <a:cxn ang="0">
                  <a:pos x="T6" y="T7"/>
                </a:cxn>
                <a:cxn ang="0">
                  <a:pos x="T8" y="T9"/>
                </a:cxn>
                <a:cxn ang="0">
                  <a:pos x="T10" y="T11"/>
                </a:cxn>
              </a:cxnLst>
              <a:rect l="0" t="0" r="r" b="b"/>
              <a:pathLst>
                <a:path w="137" h="88">
                  <a:moveTo>
                    <a:pt x="0" y="0"/>
                  </a:moveTo>
                  <a:lnTo>
                    <a:pt x="0" y="0"/>
                  </a:lnTo>
                  <a:lnTo>
                    <a:pt x="137" y="0"/>
                  </a:lnTo>
                  <a:lnTo>
                    <a:pt x="13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4" name="Freeform 745"/>
            <p:cNvSpPr>
              <a:spLocks/>
            </p:cNvSpPr>
            <p:nvPr/>
          </p:nvSpPr>
          <p:spPr bwMode="auto">
            <a:xfrm>
              <a:off x="1848" y="1254"/>
              <a:ext cx="96" cy="62"/>
            </a:xfrm>
            <a:custGeom>
              <a:avLst/>
              <a:gdLst>
                <a:gd name="T0" fmla="*/ 0 w 137"/>
                <a:gd name="T1" fmla="*/ 0 h 88"/>
                <a:gd name="T2" fmla="*/ 0 w 137"/>
                <a:gd name="T3" fmla="*/ 0 h 88"/>
                <a:gd name="T4" fmla="*/ 137 w 137"/>
                <a:gd name="T5" fmla="*/ 0 h 88"/>
                <a:gd name="T6" fmla="*/ 137 w 137"/>
                <a:gd name="T7" fmla="*/ 88 h 88"/>
                <a:gd name="T8" fmla="*/ 0 w 137"/>
                <a:gd name="T9" fmla="*/ 88 h 88"/>
                <a:gd name="T10" fmla="*/ 0 w 137"/>
                <a:gd name="T11" fmla="*/ 0 h 88"/>
              </a:gdLst>
              <a:ahLst/>
              <a:cxnLst>
                <a:cxn ang="0">
                  <a:pos x="T0" y="T1"/>
                </a:cxn>
                <a:cxn ang="0">
                  <a:pos x="T2" y="T3"/>
                </a:cxn>
                <a:cxn ang="0">
                  <a:pos x="T4" y="T5"/>
                </a:cxn>
                <a:cxn ang="0">
                  <a:pos x="T6" y="T7"/>
                </a:cxn>
                <a:cxn ang="0">
                  <a:pos x="T8" y="T9"/>
                </a:cxn>
                <a:cxn ang="0">
                  <a:pos x="T10" y="T11"/>
                </a:cxn>
              </a:cxnLst>
              <a:rect l="0" t="0" r="r" b="b"/>
              <a:pathLst>
                <a:path w="137" h="88">
                  <a:moveTo>
                    <a:pt x="0" y="0"/>
                  </a:moveTo>
                  <a:lnTo>
                    <a:pt x="0" y="0"/>
                  </a:lnTo>
                  <a:lnTo>
                    <a:pt x="137" y="0"/>
                  </a:lnTo>
                  <a:lnTo>
                    <a:pt x="13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5" name="Freeform 746"/>
            <p:cNvSpPr>
              <a:spLocks/>
            </p:cNvSpPr>
            <p:nvPr/>
          </p:nvSpPr>
          <p:spPr bwMode="auto">
            <a:xfrm>
              <a:off x="1865" y="1272"/>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6" name="Freeform 747"/>
            <p:cNvSpPr>
              <a:spLocks/>
            </p:cNvSpPr>
            <p:nvPr/>
          </p:nvSpPr>
          <p:spPr bwMode="auto">
            <a:xfrm>
              <a:off x="1879" y="1272"/>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7" name="Freeform 748"/>
            <p:cNvSpPr>
              <a:spLocks/>
            </p:cNvSpPr>
            <p:nvPr/>
          </p:nvSpPr>
          <p:spPr bwMode="auto">
            <a:xfrm>
              <a:off x="1887" y="1272"/>
              <a:ext cx="16" cy="18"/>
            </a:xfrm>
            <a:custGeom>
              <a:avLst/>
              <a:gdLst>
                <a:gd name="T0" fmla="*/ 0 w 22"/>
                <a:gd name="T1" fmla="*/ 0 h 25"/>
                <a:gd name="T2" fmla="*/ 0 w 22"/>
                <a:gd name="T3" fmla="*/ 0 h 25"/>
                <a:gd name="T4" fmla="*/ 5 w 22"/>
                <a:gd name="T5" fmla="*/ 0 h 25"/>
                <a:gd name="T6" fmla="*/ 11 w 22"/>
                <a:gd name="T7" fmla="*/ 17 h 25"/>
                <a:gd name="T8" fmla="*/ 17 w 22"/>
                <a:gd name="T9" fmla="*/ 0 h 25"/>
                <a:gd name="T10" fmla="*/ 22 w 22"/>
                <a:gd name="T11" fmla="*/ 0 h 25"/>
                <a:gd name="T12" fmla="*/ 22 w 22"/>
                <a:gd name="T13" fmla="*/ 25 h 25"/>
                <a:gd name="T14" fmla="*/ 19 w 22"/>
                <a:gd name="T15" fmla="*/ 25 h 25"/>
                <a:gd name="T16" fmla="*/ 19 w 22"/>
                <a:gd name="T17" fmla="*/ 3 h 25"/>
                <a:gd name="T18" fmla="*/ 13 w 22"/>
                <a:gd name="T19" fmla="*/ 20 h 25"/>
                <a:gd name="T20" fmla="*/ 9 w 22"/>
                <a:gd name="T21" fmla="*/ 20 h 25"/>
                <a:gd name="T22" fmla="*/ 3 w 22"/>
                <a:gd name="T23" fmla="*/ 3 h 25"/>
                <a:gd name="T24" fmla="*/ 3 w 22"/>
                <a:gd name="T25" fmla="*/ 25 h 25"/>
                <a:gd name="T26" fmla="*/ 0 w 22"/>
                <a:gd name="T27" fmla="*/ 25 h 25"/>
                <a:gd name="T28" fmla="*/ 0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0" y="0"/>
                  </a:moveTo>
                  <a:lnTo>
                    <a:pt x="0" y="0"/>
                  </a:lnTo>
                  <a:lnTo>
                    <a:pt x="5" y="0"/>
                  </a:lnTo>
                  <a:lnTo>
                    <a:pt x="11" y="17"/>
                  </a:lnTo>
                  <a:lnTo>
                    <a:pt x="17" y="0"/>
                  </a:lnTo>
                  <a:lnTo>
                    <a:pt x="22" y="0"/>
                  </a:lnTo>
                  <a:lnTo>
                    <a:pt x="22" y="25"/>
                  </a:lnTo>
                  <a:lnTo>
                    <a:pt x="19" y="25"/>
                  </a:lnTo>
                  <a:lnTo>
                    <a:pt x="19" y="3"/>
                  </a:lnTo>
                  <a:lnTo>
                    <a:pt x="13" y="20"/>
                  </a:lnTo>
                  <a:lnTo>
                    <a:pt x="9"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8" name="Freeform 749"/>
            <p:cNvSpPr>
              <a:spLocks/>
            </p:cNvSpPr>
            <p:nvPr/>
          </p:nvSpPr>
          <p:spPr bwMode="auto">
            <a:xfrm>
              <a:off x="1907" y="1272"/>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9" name="Freeform 750"/>
            <p:cNvSpPr>
              <a:spLocks/>
            </p:cNvSpPr>
            <p:nvPr/>
          </p:nvSpPr>
          <p:spPr bwMode="auto">
            <a:xfrm>
              <a:off x="1912" y="1272"/>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0" name="Freeform 751"/>
            <p:cNvSpPr>
              <a:spLocks/>
            </p:cNvSpPr>
            <p:nvPr/>
          </p:nvSpPr>
          <p:spPr bwMode="auto">
            <a:xfrm>
              <a:off x="1833" y="1316"/>
              <a:ext cx="38" cy="47"/>
            </a:xfrm>
            <a:custGeom>
              <a:avLst/>
              <a:gdLst>
                <a:gd name="T0" fmla="*/ 54 w 54"/>
                <a:gd name="T1" fmla="*/ 0 h 67"/>
                <a:gd name="T2" fmla="*/ 54 w 54"/>
                <a:gd name="T3" fmla="*/ 0 h 67"/>
                <a:gd name="T4" fmla="*/ 0 w 54"/>
                <a:gd name="T5" fmla="*/ 67 h 67"/>
              </a:gdLst>
              <a:ahLst/>
              <a:cxnLst>
                <a:cxn ang="0">
                  <a:pos x="T0" y="T1"/>
                </a:cxn>
                <a:cxn ang="0">
                  <a:pos x="T2" y="T3"/>
                </a:cxn>
                <a:cxn ang="0">
                  <a:pos x="T4" y="T5"/>
                </a:cxn>
              </a:cxnLst>
              <a:rect l="0" t="0" r="r" b="b"/>
              <a:pathLst>
                <a:path w="54" h="67">
                  <a:moveTo>
                    <a:pt x="54" y="0"/>
                  </a:moveTo>
                  <a:lnTo>
                    <a:pt x="54" y="0"/>
                  </a:lnTo>
                  <a:cubicBezTo>
                    <a:pt x="38" y="20"/>
                    <a:pt x="18" y="44"/>
                    <a:pt x="0" y="67"/>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1" name="Freeform 752"/>
            <p:cNvSpPr>
              <a:spLocks noEditPoints="1"/>
            </p:cNvSpPr>
            <p:nvPr/>
          </p:nvSpPr>
          <p:spPr bwMode="auto">
            <a:xfrm>
              <a:off x="1822" y="1360"/>
              <a:ext cx="15" cy="17"/>
            </a:xfrm>
            <a:custGeom>
              <a:avLst/>
              <a:gdLst>
                <a:gd name="T0" fmla="*/ 22 w 22"/>
                <a:gd name="T1" fmla="*/ 11 h 24"/>
                <a:gd name="T2" fmla="*/ 22 w 22"/>
                <a:gd name="T3" fmla="*/ 11 h 24"/>
                <a:gd name="T4" fmla="*/ 0 w 22"/>
                <a:gd name="T5" fmla="*/ 24 h 24"/>
                <a:gd name="T6" fmla="*/ 9 w 22"/>
                <a:gd name="T7" fmla="*/ 0 h 24"/>
                <a:gd name="T8" fmla="*/ 22 w 22"/>
                <a:gd name="T9" fmla="*/ 11 h 24"/>
                <a:gd name="T10" fmla="*/ 22 w 22"/>
                <a:gd name="T11" fmla="*/ 11 h 24"/>
                <a:gd name="T12" fmla="*/ 22 w 22"/>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1"/>
                  </a:moveTo>
                  <a:lnTo>
                    <a:pt x="22" y="11"/>
                  </a:lnTo>
                  <a:lnTo>
                    <a:pt x="0" y="24"/>
                  </a:lnTo>
                  <a:lnTo>
                    <a:pt x="9" y="0"/>
                  </a:lnTo>
                  <a:lnTo>
                    <a:pt x="22" y="11"/>
                  </a:lnTo>
                  <a:close/>
                  <a:moveTo>
                    <a:pt x="22" y="11"/>
                  </a:moveTo>
                  <a:lnTo>
                    <a:pt x="22" y="11"/>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2" name="Freeform 753"/>
            <p:cNvSpPr>
              <a:spLocks noEditPoints="1"/>
            </p:cNvSpPr>
            <p:nvPr/>
          </p:nvSpPr>
          <p:spPr bwMode="auto">
            <a:xfrm>
              <a:off x="1822" y="1360"/>
              <a:ext cx="15" cy="17"/>
            </a:xfrm>
            <a:custGeom>
              <a:avLst/>
              <a:gdLst>
                <a:gd name="T0" fmla="*/ 22 w 22"/>
                <a:gd name="T1" fmla="*/ 11 h 24"/>
                <a:gd name="T2" fmla="*/ 22 w 22"/>
                <a:gd name="T3" fmla="*/ 11 h 24"/>
                <a:gd name="T4" fmla="*/ 0 w 22"/>
                <a:gd name="T5" fmla="*/ 24 h 24"/>
                <a:gd name="T6" fmla="*/ 9 w 22"/>
                <a:gd name="T7" fmla="*/ 0 h 24"/>
                <a:gd name="T8" fmla="*/ 22 w 22"/>
                <a:gd name="T9" fmla="*/ 11 h 24"/>
                <a:gd name="T10" fmla="*/ 22 w 22"/>
                <a:gd name="T11" fmla="*/ 11 h 24"/>
                <a:gd name="T12" fmla="*/ 22 w 22"/>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1"/>
                  </a:moveTo>
                  <a:lnTo>
                    <a:pt x="22" y="11"/>
                  </a:lnTo>
                  <a:lnTo>
                    <a:pt x="0" y="24"/>
                  </a:lnTo>
                  <a:lnTo>
                    <a:pt x="9" y="0"/>
                  </a:lnTo>
                  <a:lnTo>
                    <a:pt x="22" y="11"/>
                  </a:lnTo>
                  <a:close/>
                  <a:moveTo>
                    <a:pt x="22" y="11"/>
                  </a:moveTo>
                  <a:lnTo>
                    <a:pt x="22" y="11"/>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3" name="Freeform 754"/>
            <p:cNvSpPr>
              <a:spLocks/>
            </p:cNvSpPr>
            <p:nvPr/>
          </p:nvSpPr>
          <p:spPr bwMode="auto">
            <a:xfrm>
              <a:off x="1915" y="1316"/>
              <a:ext cx="29" cy="46"/>
            </a:xfrm>
            <a:custGeom>
              <a:avLst/>
              <a:gdLst>
                <a:gd name="T0" fmla="*/ 0 w 41"/>
                <a:gd name="T1" fmla="*/ 0 h 65"/>
                <a:gd name="T2" fmla="*/ 0 w 41"/>
                <a:gd name="T3" fmla="*/ 0 h 65"/>
                <a:gd name="T4" fmla="*/ 41 w 41"/>
                <a:gd name="T5" fmla="*/ 65 h 65"/>
              </a:gdLst>
              <a:ahLst/>
              <a:cxnLst>
                <a:cxn ang="0">
                  <a:pos x="T0" y="T1"/>
                </a:cxn>
                <a:cxn ang="0">
                  <a:pos x="T2" y="T3"/>
                </a:cxn>
                <a:cxn ang="0">
                  <a:pos x="T4" y="T5"/>
                </a:cxn>
              </a:cxnLst>
              <a:rect l="0" t="0" r="r" b="b"/>
              <a:pathLst>
                <a:path w="41" h="65">
                  <a:moveTo>
                    <a:pt x="0" y="0"/>
                  </a:moveTo>
                  <a:lnTo>
                    <a:pt x="0" y="0"/>
                  </a:lnTo>
                  <a:cubicBezTo>
                    <a:pt x="13" y="20"/>
                    <a:pt x="28" y="43"/>
                    <a:pt x="41" y="65"/>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4" name="Freeform 755"/>
            <p:cNvSpPr>
              <a:spLocks noEditPoints="1"/>
            </p:cNvSpPr>
            <p:nvPr/>
          </p:nvSpPr>
          <p:spPr bwMode="auto">
            <a:xfrm>
              <a:off x="1939" y="1359"/>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5" name="Freeform 756"/>
            <p:cNvSpPr>
              <a:spLocks noEditPoints="1"/>
            </p:cNvSpPr>
            <p:nvPr/>
          </p:nvSpPr>
          <p:spPr bwMode="auto">
            <a:xfrm>
              <a:off x="1939" y="1359"/>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6" name="Freeform 757"/>
            <p:cNvSpPr>
              <a:spLocks/>
            </p:cNvSpPr>
            <p:nvPr/>
          </p:nvSpPr>
          <p:spPr bwMode="auto">
            <a:xfrm>
              <a:off x="1838" y="1130"/>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7" name="Freeform 758"/>
            <p:cNvSpPr>
              <a:spLocks/>
            </p:cNvSpPr>
            <p:nvPr/>
          </p:nvSpPr>
          <p:spPr bwMode="auto">
            <a:xfrm>
              <a:off x="1838" y="1130"/>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 name="Freeform 759"/>
            <p:cNvSpPr>
              <a:spLocks/>
            </p:cNvSpPr>
            <p:nvPr/>
          </p:nvSpPr>
          <p:spPr bwMode="auto">
            <a:xfrm>
              <a:off x="1854" y="1149"/>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2 w 20"/>
                <a:gd name="T27" fmla="*/ 26 h 26"/>
                <a:gd name="T28" fmla="*/ 4 w 20"/>
                <a:gd name="T29" fmla="*/ 22 h 26"/>
                <a:gd name="T30" fmla="*/ 0 w 20"/>
                <a:gd name="T31" fmla="*/ 13 h 26"/>
                <a:gd name="T32" fmla="*/ 4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5"/>
                    <a:pt x="14" y="26"/>
                    <a:pt x="12" y="26"/>
                  </a:cubicBezTo>
                  <a:cubicBezTo>
                    <a:pt x="9" y="26"/>
                    <a:pt x="6" y="25"/>
                    <a:pt x="4" y="22"/>
                  </a:cubicBezTo>
                  <a:cubicBezTo>
                    <a:pt x="1" y="20"/>
                    <a:pt x="0" y="17"/>
                    <a:pt x="0" y="13"/>
                  </a:cubicBezTo>
                  <a:cubicBezTo>
                    <a:pt x="0" y="9"/>
                    <a:pt x="1" y="6"/>
                    <a:pt x="4" y="3"/>
                  </a:cubicBezTo>
                  <a:cubicBezTo>
                    <a:pt x="6" y="1"/>
                    <a:pt x="9" y="0"/>
                    <a:pt x="12"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760"/>
            <p:cNvSpPr>
              <a:spLocks noEditPoints="1"/>
            </p:cNvSpPr>
            <p:nvPr/>
          </p:nvSpPr>
          <p:spPr bwMode="auto">
            <a:xfrm>
              <a:off x="1870" y="114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761"/>
            <p:cNvSpPr>
              <a:spLocks/>
            </p:cNvSpPr>
            <p:nvPr/>
          </p:nvSpPr>
          <p:spPr bwMode="auto">
            <a:xfrm>
              <a:off x="1891" y="1149"/>
              <a:ext cx="10" cy="17"/>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762"/>
            <p:cNvSpPr>
              <a:spLocks noEditPoints="1"/>
            </p:cNvSpPr>
            <p:nvPr/>
          </p:nvSpPr>
          <p:spPr bwMode="auto">
            <a:xfrm>
              <a:off x="1903" y="1149"/>
              <a:ext cx="16" cy="18"/>
            </a:xfrm>
            <a:custGeom>
              <a:avLst/>
              <a:gdLst>
                <a:gd name="T0" fmla="*/ 11 w 23"/>
                <a:gd name="T1" fmla="*/ 3 h 26"/>
                <a:gd name="T2" fmla="*/ 11 w 23"/>
                <a:gd name="T3" fmla="*/ 3 h 26"/>
                <a:gd name="T4" fmla="*/ 6 w 23"/>
                <a:gd name="T5" fmla="*/ 5 h 26"/>
                <a:gd name="T6" fmla="*/ 3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4"/>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763"/>
            <p:cNvSpPr>
              <a:spLocks/>
            </p:cNvSpPr>
            <p:nvPr/>
          </p:nvSpPr>
          <p:spPr bwMode="auto">
            <a:xfrm>
              <a:off x="1923" y="1149"/>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764"/>
            <p:cNvSpPr>
              <a:spLocks/>
            </p:cNvSpPr>
            <p:nvPr/>
          </p:nvSpPr>
          <p:spPr bwMode="auto">
            <a:xfrm>
              <a:off x="1497" y="1187"/>
              <a:ext cx="340" cy="80"/>
            </a:xfrm>
            <a:custGeom>
              <a:avLst/>
              <a:gdLst>
                <a:gd name="T0" fmla="*/ 486 w 486"/>
                <a:gd name="T1" fmla="*/ 0 h 114"/>
                <a:gd name="T2" fmla="*/ 486 w 486"/>
                <a:gd name="T3" fmla="*/ 0 h 114"/>
                <a:gd name="T4" fmla="*/ 465 w 486"/>
                <a:gd name="T5" fmla="*/ 7 h 114"/>
                <a:gd name="T6" fmla="*/ 74 w 486"/>
                <a:gd name="T7" fmla="*/ 95 h 114"/>
                <a:gd name="T8" fmla="*/ 0 w 486"/>
                <a:gd name="T9" fmla="*/ 114 h 114"/>
              </a:gdLst>
              <a:ahLst/>
              <a:cxnLst>
                <a:cxn ang="0">
                  <a:pos x="T0" y="T1"/>
                </a:cxn>
                <a:cxn ang="0">
                  <a:pos x="T2" y="T3"/>
                </a:cxn>
                <a:cxn ang="0">
                  <a:pos x="T4" y="T5"/>
                </a:cxn>
                <a:cxn ang="0">
                  <a:pos x="T6" y="T7"/>
                </a:cxn>
                <a:cxn ang="0">
                  <a:pos x="T8" y="T9"/>
                </a:cxn>
              </a:cxnLst>
              <a:rect l="0" t="0" r="r" b="b"/>
              <a:pathLst>
                <a:path w="486" h="114">
                  <a:moveTo>
                    <a:pt x="486" y="0"/>
                  </a:moveTo>
                  <a:lnTo>
                    <a:pt x="486" y="0"/>
                  </a:lnTo>
                  <a:cubicBezTo>
                    <a:pt x="479" y="3"/>
                    <a:pt x="472" y="5"/>
                    <a:pt x="465" y="7"/>
                  </a:cubicBezTo>
                  <a:cubicBezTo>
                    <a:pt x="295" y="62"/>
                    <a:pt x="247" y="53"/>
                    <a:pt x="74" y="95"/>
                  </a:cubicBezTo>
                  <a:cubicBezTo>
                    <a:pt x="50" y="101"/>
                    <a:pt x="24" y="108"/>
                    <a:pt x="0" y="11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 name="Freeform 765"/>
            <p:cNvSpPr>
              <a:spLocks noEditPoints="1"/>
            </p:cNvSpPr>
            <p:nvPr/>
          </p:nvSpPr>
          <p:spPr bwMode="auto">
            <a:xfrm>
              <a:off x="1481" y="1262"/>
              <a:ext cx="18" cy="11"/>
            </a:xfrm>
            <a:custGeom>
              <a:avLst/>
              <a:gdLst>
                <a:gd name="T0" fmla="*/ 25 w 25"/>
                <a:gd name="T1" fmla="*/ 17 h 17"/>
                <a:gd name="T2" fmla="*/ 25 w 25"/>
                <a:gd name="T3" fmla="*/ 17 h 17"/>
                <a:gd name="T4" fmla="*/ 0 w 25"/>
                <a:gd name="T5" fmla="*/ 15 h 17"/>
                <a:gd name="T6" fmla="*/ 21 w 25"/>
                <a:gd name="T7" fmla="*/ 0 h 17"/>
                <a:gd name="T8" fmla="*/ 25 w 25"/>
                <a:gd name="T9" fmla="*/ 17 h 17"/>
                <a:gd name="T10" fmla="*/ 25 w 25"/>
                <a:gd name="T11" fmla="*/ 17 h 17"/>
                <a:gd name="T12" fmla="*/ 25 w 25"/>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5" y="17"/>
                  </a:moveTo>
                  <a:lnTo>
                    <a:pt x="25" y="17"/>
                  </a:lnTo>
                  <a:lnTo>
                    <a:pt x="0" y="15"/>
                  </a:lnTo>
                  <a:lnTo>
                    <a:pt x="21" y="0"/>
                  </a:lnTo>
                  <a:lnTo>
                    <a:pt x="25" y="17"/>
                  </a:lnTo>
                  <a:close/>
                  <a:moveTo>
                    <a:pt x="25" y="17"/>
                  </a:moveTo>
                  <a:lnTo>
                    <a:pt x="25" y="17"/>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766"/>
            <p:cNvSpPr>
              <a:spLocks noEditPoints="1"/>
            </p:cNvSpPr>
            <p:nvPr/>
          </p:nvSpPr>
          <p:spPr bwMode="auto">
            <a:xfrm>
              <a:off x="1481" y="1262"/>
              <a:ext cx="18" cy="11"/>
            </a:xfrm>
            <a:custGeom>
              <a:avLst/>
              <a:gdLst>
                <a:gd name="T0" fmla="*/ 25 w 25"/>
                <a:gd name="T1" fmla="*/ 17 h 17"/>
                <a:gd name="T2" fmla="*/ 25 w 25"/>
                <a:gd name="T3" fmla="*/ 17 h 17"/>
                <a:gd name="T4" fmla="*/ 0 w 25"/>
                <a:gd name="T5" fmla="*/ 15 h 17"/>
                <a:gd name="T6" fmla="*/ 21 w 25"/>
                <a:gd name="T7" fmla="*/ 0 h 17"/>
                <a:gd name="T8" fmla="*/ 25 w 25"/>
                <a:gd name="T9" fmla="*/ 17 h 17"/>
                <a:gd name="T10" fmla="*/ 25 w 25"/>
                <a:gd name="T11" fmla="*/ 17 h 17"/>
                <a:gd name="T12" fmla="*/ 25 w 25"/>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5" y="17"/>
                  </a:moveTo>
                  <a:lnTo>
                    <a:pt x="25" y="17"/>
                  </a:lnTo>
                  <a:lnTo>
                    <a:pt x="0" y="15"/>
                  </a:lnTo>
                  <a:lnTo>
                    <a:pt x="21" y="0"/>
                  </a:lnTo>
                  <a:lnTo>
                    <a:pt x="25" y="17"/>
                  </a:lnTo>
                  <a:close/>
                  <a:moveTo>
                    <a:pt x="25" y="17"/>
                  </a:moveTo>
                  <a:lnTo>
                    <a:pt x="25" y="17"/>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 name="Freeform 767"/>
            <p:cNvSpPr>
              <a:spLocks/>
            </p:cNvSpPr>
            <p:nvPr/>
          </p:nvSpPr>
          <p:spPr bwMode="auto">
            <a:xfrm>
              <a:off x="1729" y="1191"/>
              <a:ext cx="108" cy="55"/>
            </a:xfrm>
            <a:custGeom>
              <a:avLst/>
              <a:gdLst>
                <a:gd name="T0" fmla="*/ 155 w 155"/>
                <a:gd name="T1" fmla="*/ 0 h 78"/>
                <a:gd name="T2" fmla="*/ 155 w 155"/>
                <a:gd name="T3" fmla="*/ 0 h 78"/>
                <a:gd name="T4" fmla="*/ 0 w 155"/>
                <a:gd name="T5" fmla="*/ 78 h 78"/>
              </a:gdLst>
              <a:ahLst/>
              <a:cxnLst>
                <a:cxn ang="0">
                  <a:pos x="T0" y="T1"/>
                </a:cxn>
                <a:cxn ang="0">
                  <a:pos x="T2" y="T3"/>
                </a:cxn>
                <a:cxn ang="0">
                  <a:pos x="T4" y="T5"/>
                </a:cxn>
              </a:cxnLst>
              <a:rect l="0" t="0" r="r" b="b"/>
              <a:pathLst>
                <a:path w="155" h="78">
                  <a:moveTo>
                    <a:pt x="155" y="0"/>
                  </a:moveTo>
                  <a:lnTo>
                    <a:pt x="155" y="0"/>
                  </a:lnTo>
                  <a:cubicBezTo>
                    <a:pt x="108" y="23"/>
                    <a:pt x="50" y="52"/>
                    <a:pt x="0" y="78"/>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7" name="Freeform 768"/>
            <p:cNvSpPr>
              <a:spLocks noEditPoints="1"/>
            </p:cNvSpPr>
            <p:nvPr/>
          </p:nvSpPr>
          <p:spPr bwMode="auto">
            <a:xfrm>
              <a:off x="1713" y="1240"/>
              <a:ext cx="18" cy="14"/>
            </a:xfrm>
            <a:custGeom>
              <a:avLst/>
              <a:gdLst>
                <a:gd name="T0" fmla="*/ 26 w 26"/>
                <a:gd name="T1" fmla="*/ 16 h 19"/>
                <a:gd name="T2" fmla="*/ 26 w 26"/>
                <a:gd name="T3" fmla="*/ 16 h 19"/>
                <a:gd name="T4" fmla="*/ 0 w 26"/>
                <a:gd name="T5" fmla="*/ 19 h 19"/>
                <a:gd name="T6" fmla="*/ 18 w 26"/>
                <a:gd name="T7" fmla="*/ 0 h 19"/>
                <a:gd name="T8" fmla="*/ 26 w 26"/>
                <a:gd name="T9" fmla="*/ 16 h 19"/>
                <a:gd name="T10" fmla="*/ 26 w 26"/>
                <a:gd name="T11" fmla="*/ 16 h 19"/>
                <a:gd name="T12" fmla="*/ 26 w 26"/>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26" h="19">
                  <a:moveTo>
                    <a:pt x="26" y="16"/>
                  </a:moveTo>
                  <a:lnTo>
                    <a:pt x="26" y="16"/>
                  </a:lnTo>
                  <a:lnTo>
                    <a:pt x="0" y="19"/>
                  </a:lnTo>
                  <a:lnTo>
                    <a:pt x="18" y="0"/>
                  </a:lnTo>
                  <a:lnTo>
                    <a:pt x="26" y="16"/>
                  </a:lnTo>
                  <a:close/>
                  <a:moveTo>
                    <a:pt x="26" y="16"/>
                  </a:moveTo>
                  <a:lnTo>
                    <a:pt x="26" y="16"/>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769"/>
            <p:cNvSpPr>
              <a:spLocks noEditPoints="1"/>
            </p:cNvSpPr>
            <p:nvPr/>
          </p:nvSpPr>
          <p:spPr bwMode="auto">
            <a:xfrm>
              <a:off x="1713" y="1240"/>
              <a:ext cx="18" cy="14"/>
            </a:xfrm>
            <a:custGeom>
              <a:avLst/>
              <a:gdLst>
                <a:gd name="T0" fmla="*/ 26 w 26"/>
                <a:gd name="T1" fmla="*/ 16 h 19"/>
                <a:gd name="T2" fmla="*/ 26 w 26"/>
                <a:gd name="T3" fmla="*/ 16 h 19"/>
                <a:gd name="T4" fmla="*/ 0 w 26"/>
                <a:gd name="T5" fmla="*/ 19 h 19"/>
                <a:gd name="T6" fmla="*/ 18 w 26"/>
                <a:gd name="T7" fmla="*/ 0 h 19"/>
                <a:gd name="T8" fmla="*/ 26 w 26"/>
                <a:gd name="T9" fmla="*/ 16 h 19"/>
                <a:gd name="T10" fmla="*/ 26 w 26"/>
                <a:gd name="T11" fmla="*/ 16 h 19"/>
                <a:gd name="T12" fmla="*/ 26 w 26"/>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26" h="19">
                  <a:moveTo>
                    <a:pt x="26" y="16"/>
                  </a:moveTo>
                  <a:lnTo>
                    <a:pt x="26" y="16"/>
                  </a:lnTo>
                  <a:lnTo>
                    <a:pt x="0" y="19"/>
                  </a:lnTo>
                  <a:lnTo>
                    <a:pt x="18" y="0"/>
                  </a:lnTo>
                  <a:lnTo>
                    <a:pt x="26" y="16"/>
                  </a:lnTo>
                  <a:close/>
                  <a:moveTo>
                    <a:pt x="26" y="16"/>
                  </a:moveTo>
                  <a:lnTo>
                    <a:pt x="26" y="16"/>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9" name="Freeform 770"/>
            <p:cNvSpPr>
              <a:spLocks/>
            </p:cNvSpPr>
            <p:nvPr/>
          </p:nvSpPr>
          <p:spPr bwMode="auto">
            <a:xfrm>
              <a:off x="1896" y="1193"/>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0" name="Freeform 771"/>
            <p:cNvSpPr>
              <a:spLocks noEditPoints="1"/>
            </p:cNvSpPr>
            <p:nvPr/>
          </p:nvSpPr>
          <p:spPr bwMode="auto">
            <a:xfrm>
              <a:off x="1890" y="123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772"/>
            <p:cNvSpPr>
              <a:spLocks noEditPoints="1"/>
            </p:cNvSpPr>
            <p:nvPr/>
          </p:nvSpPr>
          <p:spPr bwMode="auto">
            <a:xfrm>
              <a:off x="1890" y="123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2" name="Freeform 773"/>
            <p:cNvSpPr>
              <a:spLocks/>
            </p:cNvSpPr>
            <p:nvPr/>
          </p:nvSpPr>
          <p:spPr bwMode="auto">
            <a:xfrm>
              <a:off x="1826"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774"/>
            <p:cNvSpPr>
              <a:spLocks/>
            </p:cNvSpPr>
            <p:nvPr/>
          </p:nvSpPr>
          <p:spPr bwMode="auto">
            <a:xfrm>
              <a:off x="1826" y="1007"/>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4" name="Freeform 775"/>
            <p:cNvSpPr>
              <a:spLocks/>
            </p:cNvSpPr>
            <p:nvPr/>
          </p:nvSpPr>
          <p:spPr bwMode="auto">
            <a:xfrm>
              <a:off x="1841" y="1025"/>
              <a:ext cx="14" cy="18"/>
            </a:xfrm>
            <a:custGeom>
              <a:avLst/>
              <a:gdLst>
                <a:gd name="T0" fmla="*/ 20 w 20"/>
                <a:gd name="T1" fmla="*/ 2 h 26"/>
                <a:gd name="T2" fmla="*/ 20 w 20"/>
                <a:gd name="T3" fmla="*/ 2 h 26"/>
                <a:gd name="T4" fmla="*/ 20 w 20"/>
                <a:gd name="T5" fmla="*/ 6 h 26"/>
                <a:gd name="T6" fmla="*/ 16 w 20"/>
                <a:gd name="T7" fmla="*/ 4 h 26"/>
                <a:gd name="T8" fmla="*/ 12 w 20"/>
                <a:gd name="T9" fmla="*/ 3 h 26"/>
                <a:gd name="T10" fmla="*/ 6 w 20"/>
                <a:gd name="T11" fmla="*/ 5 h 26"/>
                <a:gd name="T12" fmla="*/ 3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4"/>
                  </a:cubicBezTo>
                  <a:cubicBezTo>
                    <a:pt x="15" y="3"/>
                    <a:pt x="14" y="3"/>
                    <a:pt x="12" y="3"/>
                  </a:cubicBezTo>
                  <a:cubicBezTo>
                    <a:pt x="9" y="3"/>
                    <a:pt x="7" y="4"/>
                    <a:pt x="6" y="5"/>
                  </a:cubicBezTo>
                  <a:cubicBezTo>
                    <a:pt x="4" y="7"/>
                    <a:pt x="3" y="10"/>
                    <a:pt x="3" y="13"/>
                  </a:cubicBezTo>
                  <a:cubicBezTo>
                    <a:pt x="3" y="16"/>
                    <a:pt x="4" y="19"/>
                    <a:pt x="6" y="20"/>
                  </a:cubicBezTo>
                  <a:cubicBezTo>
                    <a:pt x="7" y="22"/>
                    <a:pt x="9" y="23"/>
                    <a:pt x="12" y="23"/>
                  </a:cubicBezTo>
                  <a:cubicBezTo>
                    <a:pt x="14" y="23"/>
                    <a:pt x="15" y="23"/>
                    <a:pt x="16" y="22"/>
                  </a:cubicBezTo>
                  <a:cubicBezTo>
                    <a:pt x="18" y="22"/>
                    <a:pt x="19" y="21"/>
                    <a:pt x="20" y="20"/>
                  </a:cubicBezTo>
                  <a:lnTo>
                    <a:pt x="20" y="23"/>
                  </a:lnTo>
                  <a:cubicBezTo>
                    <a:pt x="19" y="24"/>
                    <a:pt x="18" y="25"/>
                    <a:pt x="16" y="25"/>
                  </a:cubicBezTo>
                  <a:cubicBezTo>
                    <a:pt x="15" y="26"/>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6"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776"/>
            <p:cNvSpPr>
              <a:spLocks noEditPoints="1"/>
            </p:cNvSpPr>
            <p:nvPr/>
          </p:nvSpPr>
          <p:spPr bwMode="auto">
            <a:xfrm>
              <a:off x="1858" y="1025"/>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4" y="23"/>
                    <a:pt x="16" y="22"/>
                    <a:pt x="17" y="20"/>
                  </a:cubicBezTo>
                  <a:cubicBezTo>
                    <a:pt x="18" y="18"/>
                    <a:pt x="19" y="16"/>
                    <a:pt x="19" y="13"/>
                  </a:cubicBezTo>
                  <a:cubicBezTo>
                    <a:pt x="19" y="10"/>
                    <a:pt x="18" y="7"/>
                    <a:pt x="17" y="5"/>
                  </a:cubicBezTo>
                  <a:cubicBezTo>
                    <a:pt x="16" y="4"/>
                    <a:pt x="14" y="3"/>
                    <a:pt x="11" y="3"/>
                  </a:cubicBezTo>
                  <a:lnTo>
                    <a:pt x="11" y="3"/>
                  </a:lnTo>
                  <a:close/>
                  <a:moveTo>
                    <a:pt x="11" y="0"/>
                  </a:moveTo>
                  <a:lnTo>
                    <a:pt x="11" y="0"/>
                  </a:lnTo>
                  <a:cubicBezTo>
                    <a:pt x="15" y="0"/>
                    <a:pt x="17" y="1"/>
                    <a:pt x="20" y="3"/>
                  </a:cubicBezTo>
                  <a:cubicBezTo>
                    <a:pt x="22" y="6"/>
                    <a:pt x="23" y="9"/>
                    <a:pt x="23" y="13"/>
                  </a:cubicBezTo>
                  <a:cubicBezTo>
                    <a:pt x="23" y="17"/>
                    <a:pt x="22" y="20"/>
                    <a:pt x="20" y="22"/>
                  </a:cubicBezTo>
                  <a:cubicBezTo>
                    <a:pt x="17" y="25"/>
                    <a:pt x="15" y="26"/>
                    <a:pt x="11" y="26"/>
                  </a:cubicBezTo>
                  <a:cubicBezTo>
                    <a:pt x="8" y="26"/>
                    <a:pt x="5" y="25"/>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777"/>
            <p:cNvSpPr>
              <a:spLocks/>
            </p:cNvSpPr>
            <p:nvPr/>
          </p:nvSpPr>
          <p:spPr bwMode="auto">
            <a:xfrm>
              <a:off x="1878" y="1025"/>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778"/>
            <p:cNvSpPr>
              <a:spLocks/>
            </p:cNvSpPr>
            <p:nvPr/>
          </p:nvSpPr>
          <p:spPr bwMode="auto">
            <a:xfrm>
              <a:off x="1893"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779"/>
            <p:cNvSpPr>
              <a:spLocks noEditPoints="1"/>
            </p:cNvSpPr>
            <p:nvPr/>
          </p:nvSpPr>
          <p:spPr bwMode="auto">
            <a:xfrm>
              <a:off x="1911" y="1025"/>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8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3" y="14"/>
                    <a:pt x="14" y="15"/>
                  </a:cubicBezTo>
                  <a:cubicBezTo>
                    <a:pt x="15" y="16"/>
                    <a:pt x="16" y="17"/>
                    <a:pt x="16" y="18"/>
                  </a:cubicBezTo>
                  <a:lnTo>
                    <a:pt x="20" y="25"/>
                  </a:lnTo>
                  <a:lnTo>
                    <a:pt x="16" y="25"/>
                  </a:lnTo>
                  <a:lnTo>
                    <a:pt x="13" y="19"/>
                  </a:lnTo>
                  <a:cubicBezTo>
                    <a:pt x="12" y="17"/>
                    <a:pt x="11" y="16"/>
                    <a:pt x="10"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5" y="12"/>
                    <a:pt x="13" y="13"/>
                    <a:pt x="12" y="14"/>
                  </a:cubicBezTo>
                  <a:lnTo>
                    <a:pt x="12" y="14"/>
                  </a:lnTo>
                  <a:close/>
                  <a:moveTo>
                    <a:pt x="4" y="3"/>
                  </a:moveTo>
                  <a:lnTo>
                    <a:pt x="4" y="3"/>
                  </a:lnTo>
                  <a:lnTo>
                    <a:pt x="4" y="12"/>
                  </a:lnTo>
                  <a:lnTo>
                    <a:pt x="8" y="12"/>
                  </a:lnTo>
                  <a:cubicBezTo>
                    <a:pt x="10" y="12"/>
                    <a:pt x="11" y="12"/>
                    <a:pt x="12" y="11"/>
                  </a:cubicBezTo>
                  <a:cubicBezTo>
                    <a:pt x="12" y="10"/>
                    <a:pt x="13" y="9"/>
                    <a:pt x="13" y="8"/>
                  </a:cubicBezTo>
                  <a:cubicBezTo>
                    <a:pt x="13" y="6"/>
                    <a:pt x="12" y="5"/>
                    <a:pt x="12" y="4"/>
                  </a:cubicBezTo>
                  <a:cubicBezTo>
                    <a:pt x="11" y="4"/>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780"/>
            <p:cNvSpPr>
              <a:spLocks noEditPoints="1"/>
            </p:cNvSpPr>
            <p:nvPr/>
          </p:nvSpPr>
          <p:spPr bwMode="auto">
            <a:xfrm>
              <a:off x="1927" y="1025"/>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4" y="23"/>
                    <a:pt x="16" y="22"/>
                    <a:pt x="17" y="20"/>
                  </a:cubicBezTo>
                  <a:cubicBezTo>
                    <a:pt x="18" y="18"/>
                    <a:pt x="19" y="16"/>
                    <a:pt x="19" y="13"/>
                  </a:cubicBezTo>
                  <a:cubicBezTo>
                    <a:pt x="19" y="10"/>
                    <a:pt x="18" y="7"/>
                    <a:pt x="17" y="5"/>
                  </a:cubicBezTo>
                  <a:cubicBezTo>
                    <a:pt x="16" y="4"/>
                    <a:pt x="14" y="3"/>
                    <a:pt x="11" y="3"/>
                  </a:cubicBezTo>
                  <a:lnTo>
                    <a:pt x="11" y="3"/>
                  </a:lnTo>
                  <a:close/>
                  <a:moveTo>
                    <a:pt x="11" y="0"/>
                  </a:moveTo>
                  <a:lnTo>
                    <a:pt x="11" y="0"/>
                  </a:lnTo>
                  <a:cubicBezTo>
                    <a:pt x="15" y="0"/>
                    <a:pt x="17" y="1"/>
                    <a:pt x="20" y="3"/>
                  </a:cubicBezTo>
                  <a:cubicBezTo>
                    <a:pt x="22" y="6"/>
                    <a:pt x="23" y="9"/>
                    <a:pt x="23" y="13"/>
                  </a:cubicBezTo>
                  <a:cubicBezTo>
                    <a:pt x="23" y="17"/>
                    <a:pt x="22" y="20"/>
                    <a:pt x="20" y="22"/>
                  </a:cubicBezTo>
                  <a:cubicBezTo>
                    <a:pt x="17" y="25"/>
                    <a:pt x="15" y="26"/>
                    <a:pt x="11" y="26"/>
                  </a:cubicBezTo>
                  <a:cubicBezTo>
                    <a:pt x="8" y="26"/>
                    <a:pt x="5" y="25"/>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0" name="Freeform 781"/>
            <p:cNvSpPr>
              <a:spLocks/>
            </p:cNvSpPr>
            <p:nvPr/>
          </p:nvSpPr>
          <p:spPr bwMode="auto">
            <a:xfrm>
              <a:off x="1947" y="1025"/>
              <a:ext cx="11"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1" name="Freeform 782"/>
            <p:cNvSpPr>
              <a:spLocks/>
            </p:cNvSpPr>
            <p:nvPr/>
          </p:nvSpPr>
          <p:spPr bwMode="auto">
            <a:xfrm>
              <a:off x="1898" y="1069"/>
              <a:ext cx="0" cy="44"/>
            </a:xfrm>
            <a:custGeom>
              <a:avLst/>
              <a:gdLst>
                <a:gd name="T0" fmla="*/ 1 w 1"/>
                <a:gd name="T1" fmla="*/ 0 h 62"/>
                <a:gd name="T2" fmla="*/ 1 w 1"/>
                <a:gd name="T3" fmla="*/ 0 h 62"/>
                <a:gd name="T4" fmla="*/ 0 w 1"/>
                <a:gd name="T5" fmla="*/ 62 h 62"/>
              </a:gdLst>
              <a:ahLst/>
              <a:cxnLst>
                <a:cxn ang="0">
                  <a:pos x="T0" y="T1"/>
                </a:cxn>
                <a:cxn ang="0">
                  <a:pos x="T2" y="T3"/>
                </a:cxn>
                <a:cxn ang="0">
                  <a:pos x="T4" y="T5"/>
                </a:cxn>
              </a:cxnLst>
              <a:rect l="0" t="0" r="r" b="b"/>
              <a:pathLst>
                <a:path w="1" h="62">
                  <a:moveTo>
                    <a:pt x="1" y="0"/>
                  </a:moveTo>
                  <a:lnTo>
                    <a:pt x="1" y="0"/>
                  </a:lnTo>
                  <a:cubicBezTo>
                    <a:pt x="1"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2" name="Freeform 783"/>
            <p:cNvSpPr>
              <a:spLocks noEditPoints="1"/>
            </p:cNvSpPr>
            <p:nvPr/>
          </p:nvSpPr>
          <p:spPr bwMode="auto">
            <a:xfrm>
              <a:off x="1891"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784"/>
            <p:cNvSpPr>
              <a:spLocks noEditPoints="1"/>
            </p:cNvSpPr>
            <p:nvPr/>
          </p:nvSpPr>
          <p:spPr bwMode="auto">
            <a:xfrm>
              <a:off x="1891"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 name="Freeform 785"/>
            <p:cNvSpPr>
              <a:spLocks/>
            </p:cNvSpPr>
            <p:nvPr/>
          </p:nvSpPr>
          <p:spPr bwMode="auto">
            <a:xfrm>
              <a:off x="2495" y="1377"/>
              <a:ext cx="171" cy="62"/>
            </a:xfrm>
            <a:custGeom>
              <a:avLst/>
              <a:gdLst>
                <a:gd name="T0" fmla="*/ 0 w 245"/>
                <a:gd name="T1" fmla="*/ 0 h 88"/>
                <a:gd name="T2" fmla="*/ 0 w 245"/>
                <a:gd name="T3" fmla="*/ 0 h 88"/>
                <a:gd name="T4" fmla="*/ 245 w 245"/>
                <a:gd name="T5" fmla="*/ 0 h 88"/>
                <a:gd name="T6" fmla="*/ 245 w 245"/>
                <a:gd name="T7" fmla="*/ 88 h 88"/>
                <a:gd name="T8" fmla="*/ 0 w 245"/>
                <a:gd name="T9" fmla="*/ 88 h 88"/>
                <a:gd name="T10" fmla="*/ 0 w 245"/>
                <a:gd name="T11" fmla="*/ 0 h 88"/>
              </a:gdLst>
              <a:ahLst/>
              <a:cxnLst>
                <a:cxn ang="0">
                  <a:pos x="T0" y="T1"/>
                </a:cxn>
                <a:cxn ang="0">
                  <a:pos x="T2" y="T3"/>
                </a:cxn>
                <a:cxn ang="0">
                  <a:pos x="T4" y="T5"/>
                </a:cxn>
                <a:cxn ang="0">
                  <a:pos x="T6" y="T7"/>
                </a:cxn>
                <a:cxn ang="0">
                  <a:pos x="T8" y="T9"/>
                </a:cxn>
                <a:cxn ang="0">
                  <a:pos x="T10" y="T11"/>
                </a:cxn>
              </a:cxnLst>
              <a:rect l="0" t="0" r="r" b="b"/>
              <a:pathLst>
                <a:path w="245" h="88">
                  <a:moveTo>
                    <a:pt x="0" y="0"/>
                  </a:moveTo>
                  <a:lnTo>
                    <a:pt x="0" y="0"/>
                  </a:lnTo>
                  <a:lnTo>
                    <a:pt x="245" y="0"/>
                  </a:lnTo>
                  <a:lnTo>
                    <a:pt x="24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786"/>
            <p:cNvSpPr>
              <a:spLocks/>
            </p:cNvSpPr>
            <p:nvPr/>
          </p:nvSpPr>
          <p:spPr bwMode="auto">
            <a:xfrm>
              <a:off x="2495" y="1377"/>
              <a:ext cx="171" cy="62"/>
            </a:xfrm>
            <a:custGeom>
              <a:avLst/>
              <a:gdLst>
                <a:gd name="T0" fmla="*/ 0 w 245"/>
                <a:gd name="T1" fmla="*/ 0 h 88"/>
                <a:gd name="T2" fmla="*/ 0 w 245"/>
                <a:gd name="T3" fmla="*/ 0 h 88"/>
                <a:gd name="T4" fmla="*/ 245 w 245"/>
                <a:gd name="T5" fmla="*/ 0 h 88"/>
                <a:gd name="T6" fmla="*/ 245 w 245"/>
                <a:gd name="T7" fmla="*/ 88 h 88"/>
                <a:gd name="T8" fmla="*/ 0 w 245"/>
                <a:gd name="T9" fmla="*/ 88 h 88"/>
                <a:gd name="T10" fmla="*/ 0 w 245"/>
                <a:gd name="T11" fmla="*/ 0 h 88"/>
              </a:gdLst>
              <a:ahLst/>
              <a:cxnLst>
                <a:cxn ang="0">
                  <a:pos x="T0" y="T1"/>
                </a:cxn>
                <a:cxn ang="0">
                  <a:pos x="T2" y="T3"/>
                </a:cxn>
                <a:cxn ang="0">
                  <a:pos x="T4" y="T5"/>
                </a:cxn>
                <a:cxn ang="0">
                  <a:pos x="T6" y="T7"/>
                </a:cxn>
                <a:cxn ang="0">
                  <a:pos x="T8" y="T9"/>
                </a:cxn>
                <a:cxn ang="0">
                  <a:pos x="T10" y="T11"/>
                </a:cxn>
              </a:cxnLst>
              <a:rect l="0" t="0" r="r" b="b"/>
              <a:pathLst>
                <a:path w="245" h="88">
                  <a:moveTo>
                    <a:pt x="0" y="0"/>
                  </a:moveTo>
                  <a:lnTo>
                    <a:pt x="0" y="0"/>
                  </a:lnTo>
                  <a:lnTo>
                    <a:pt x="245" y="0"/>
                  </a:lnTo>
                  <a:lnTo>
                    <a:pt x="24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6" name="Freeform 787"/>
            <p:cNvSpPr>
              <a:spLocks/>
            </p:cNvSpPr>
            <p:nvPr/>
          </p:nvSpPr>
          <p:spPr bwMode="auto">
            <a:xfrm>
              <a:off x="2511"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788"/>
            <p:cNvSpPr>
              <a:spLocks noEditPoints="1"/>
            </p:cNvSpPr>
            <p:nvPr/>
          </p:nvSpPr>
          <p:spPr bwMode="auto">
            <a:xfrm>
              <a:off x="2519" y="1396"/>
              <a:ext cx="14"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789"/>
            <p:cNvSpPr>
              <a:spLocks/>
            </p:cNvSpPr>
            <p:nvPr/>
          </p:nvSpPr>
          <p:spPr bwMode="auto">
            <a:xfrm>
              <a:off x="2538" y="139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790"/>
            <p:cNvSpPr>
              <a:spLocks/>
            </p:cNvSpPr>
            <p:nvPr/>
          </p:nvSpPr>
          <p:spPr bwMode="auto">
            <a:xfrm>
              <a:off x="2553" y="139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0" name="Freeform 791"/>
            <p:cNvSpPr>
              <a:spLocks/>
            </p:cNvSpPr>
            <p:nvPr/>
          </p:nvSpPr>
          <p:spPr bwMode="auto">
            <a:xfrm>
              <a:off x="2569"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1" name="Freeform 792"/>
            <p:cNvSpPr>
              <a:spLocks noEditPoints="1"/>
            </p:cNvSpPr>
            <p:nvPr/>
          </p:nvSpPr>
          <p:spPr bwMode="auto">
            <a:xfrm>
              <a:off x="2585" y="1401"/>
              <a:ext cx="2"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793"/>
            <p:cNvSpPr>
              <a:spLocks/>
            </p:cNvSpPr>
            <p:nvPr/>
          </p:nvSpPr>
          <p:spPr bwMode="auto">
            <a:xfrm>
              <a:off x="2592" y="1396"/>
              <a:ext cx="7" cy="17"/>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6" y="21"/>
                  </a:cubicBezTo>
                  <a:cubicBezTo>
                    <a:pt x="6" y="21"/>
                    <a:pt x="7" y="22"/>
                    <a:pt x="8" y="22"/>
                  </a:cubicBezTo>
                  <a:lnTo>
                    <a:pt x="11" y="22"/>
                  </a:lnTo>
                  <a:lnTo>
                    <a:pt x="11" y="24"/>
                  </a:lnTo>
                  <a:lnTo>
                    <a:pt x="8" y="24"/>
                  </a:lnTo>
                  <a:cubicBezTo>
                    <a:pt x="6" y="24"/>
                    <a:pt x="4" y="24"/>
                    <a:pt x="3"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794"/>
            <p:cNvSpPr>
              <a:spLocks noEditPoints="1"/>
            </p:cNvSpPr>
            <p:nvPr/>
          </p:nvSpPr>
          <p:spPr bwMode="auto">
            <a:xfrm>
              <a:off x="2602" y="1400"/>
              <a:ext cx="13" cy="14"/>
            </a:xfrm>
            <a:custGeom>
              <a:avLst/>
              <a:gdLst>
                <a:gd name="T0" fmla="*/ 18 w 18"/>
                <a:gd name="T1" fmla="*/ 9 h 20"/>
                <a:gd name="T2" fmla="*/ 18 w 18"/>
                <a:gd name="T3" fmla="*/ 9 h 20"/>
                <a:gd name="T4" fmla="*/ 18 w 18"/>
                <a:gd name="T5" fmla="*/ 11 h 20"/>
                <a:gd name="T6" fmla="*/ 4 w 18"/>
                <a:gd name="T7" fmla="*/ 11 h 20"/>
                <a:gd name="T8" fmla="*/ 6 w 18"/>
                <a:gd name="T9" fmla="*/ 15 h 20"/>
                <a:gd name="T10" fmla="*/ 10 w 18"/>
                <a:gd name="T11" fmla="*/ 17 h 20"/>
                <a:gd name="T12" fmla="*/ 14 w 18"/>
                <a:gd name="T13" fmla="*/ 17 h 20"/>
                <a:gd name="T14" fmla="*/ 17 w 18"/>
                <a:gd name="T15" fmla="*/ 15 h 20"/>
                <a:gd name="T16" fmla="*/ 17 w 18"/>
                <a:gd name="T17" fmla="*/ 18 h 20"/>
                <a:gd name="T18" fmla="*/ 14 w 18"/>
                <a:gd name="T19" fmla="*/ 19 h 20"/>
                <a:gd name="T20" fmla="*/ 10 w 18"/>
                <a:gd name="T21" fmla="*/ 20 h 20"/>
                <a:gd name="T22" fmla="*/ 3 w 18"/>
                <a:gd name="T23" fmla="*/ 17 h 20"/>
                <a:gd name="T24" fmla="*/ 0 w 18"/>
                <a:gd name="T25" fmla="*/ 10 h 20"/>
                <a:gd name="T26" fmla="*/ 3 w 18"/>
                <a:gd name="T27" fmla="*/ 3 h 20"/>
                <a:gd name="T28" fmla="*/ 10 w 18"/>
                <a:gd name="T29" fmla="*/ 0 h 20"/>
                <a:gd name="T30" fmla="*/ 16 w 18"/>
                <a:gd name="T31" fmla="*/ 2 h 20"/>
                <a:gd name="T32" fmla="*/ 18 w 18"/>
                <a:gd name="T33" fmla="*/ 9 h 20"/>
                <a:gd name="T34" fmla="*/ 18 w 18"/>
                <a:gd name="T35" fmla="*/ 9 h 20"/>
                <a:gd name="T36" fmla="*/ 15 w 18"/>
                <a:gd name="T37" fmla="*/ 8 h 20"/>
                <a:gd name="T38" fmla="*/ 15 w 18"/>
                <a:gd name="T39" fmla="*/ 8 h 20"/>
                <a:gd name="T40" fmla="*/ 13 w 18"/>
                <a:gd name="T41" fmla="*/ 4 h 20"/>
                <a:gd name="T42" fmla="*/ 10 w 18"/>
                <a:gd name="T43" fmla="*/ 3 h 20"/>
                <a:gd name="T44" fmla="*/ 6 w 18"/>
                <a:gd name="T45" fmla="*/ 4 h 20"/>
                <a:gd name="T46" fmla="*/ 4 w 18"/>
                <a:gd name="T47" fmla="*/ 8 h 20"/>
                <a:gd name="T48" fmla="*/ 15 w 18"/>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8" y="9"/>
                  </a:moveTo>
                  <a:lnTo>
                    <a:pt x="18" y="9"/>
                  </a:lnTo>
                  <a:lnTo>
                    <a:pt x="18" y="11"/>
                  </a:lnTo>
                  <a:lnTo>
                    <a:pt x="4" y="11"/>
                  </a:lnTo>
                  <a:cubicBezTo>
                    <a:pt x="4" y="13"/>
                    <a:pt x="4" y="14"/>
                    <a:pt x="6" y="15"/>
                  </a:cubicBezTo>
                  <a:cubicBezTo>
                    <a:pt x="7" y="16"/>
                    <a:pt x="8" y="17"/>
                    <a:pt x="10" y="17"/>
                  </a:cubicBezTo>
                  <a:cubicBezTo>
                    <a:pt x="11" y="17"/>
                    <a:pt x="13" y="17"/>
                    <a:pt x="14" y="17"/>
                  </a:cubicBezTo>
                  <a:cubicBezTo>
                    <a:pt x="15" y="16"/>
                    <a:pt x="16" y="16"/>
                    <a:pt x="17" y="15"/>
                  </a:cubicBezTo>
                  <a:lnTo>
                    <a:pt x="17" y="18"/>
                  </a:lnTo>
                  <a:cubicBezTo>
                    <a:pt x="16" y="19"/>
                    <a:pt x="15" y="19"/>
                    <a:pt x="14" y="19"/>
                  </a:cubicBezTo>
                  <a:cubicBezTo>
                    <a:pt x="12" y="19"/>
                    <a:pt x="11" y="20"/>
                    <a:pt x="10" y="20"/>
                  </a:cubicBezTo>
                  <a:cubicBezTo>
                    <a:pt x="7" y="20"/>
                    <a:pt x="5" y="19"/>
                    <a:pt x="3" y="17"/>
                  </a:cubicBezTo>
                  <a:cubicBezTo>
                    <a:pt x="1" y="15"/>
                    <a:pt x="0" y="13"/>
                    <a:pt x="0" y="10"/>
                  </a:cubicBezTo>
                  <a:cubicBezTo>
                    <a:pt x="0" y="7"/>
                    <a:pt x="1" y="5"/>
                    <a:pt x="3" y="3"/>
                  </a:cubicBezTo>
                  <a:cubicBezTo>
                    <a:pt x="5" y="1"/>
                    <a:pt x="7" y="0"/>
                    <a:pt x="10" y="0"/>
                  </a:cubicBezTo>
                  <a:cubicBezTo>
                    <a:pt x="12" y="0"/>
                    <a:pt x="14" y="1"/>
                    <a:pt x="16" y="2"/>
                  </a:cubicBezTo>
                  <a:cubicBezTo>
                    <a:pt x="17" y="4"/>
                    <a:pt x="18" y="6"/>
                    <a:pt x="18" y="9"/>
                  </a:cubicBezTo>
                  <a:lnTo>
                    <a:pt x="18" y="9"/>
                  </a:lnTo>
                  <a:close/>
                  <a:moveTo>
                    <a:pt x="15" y="8"/>
                  </a:moveTo>
                  <a:lnTo>
                    <a:pt x="15" y="8"/>
                  </a:lnTo>
                  <a:cubicBezTo>
                    <a:pt x="15" y="6"/>
                    <a:pt x="14" y="5"/>
                    <a:pt x="13" y="4"/>
                  </a:cubicBezTo>
                  <a:cubicBezTo>
                    <a:pt x="12" y="3"/>
                    <a:pt x="11" y="3"/>
                    <a:pt x="10" y="3"/>
                  </a:cubicBezTo>
                  <a:cubicBezTo>
                    <a:pt x="8" y="3"/>
                    <a:pt x="7" y="3"/>
                    <a:pt x="6" y="4"/>
                  </a:cubicBezTo>
                  <a:cubicBezTo>
                    <a:pt x="4" y="5"/>
                    <a:pt x="4" y="6"/>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795"/>
            <p:cNvSpPr>
              <a:spLocks/>
            </p:cNvSpPr>
            <p:nvPr/>
          </p:nvSpPr>
          <p:spPr bwMode="auto">
            <a:xfrm>
              <a:off x="2617" y="1400"/>
              <a:ext cx="19" cy="13"/>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9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9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20" y="0"/>
                    <a:pt x="21" y="0"/>
                  </a:cubicBezTo>
                  <a:cubicBezTo>
                    <a:pt x="23" y="0"/>
                    <a:pt x="24" y="1"/>
                    <a:pt x="25" y="2"/>
                  </a:cubicBezTo>
                  <a:cubicBezTo>
                    <a:pt x="26" y="3"/>
                    <a:pt x="27" y="5"/>
                    <a:pt x="27" y="8"/>
                  </a:cubicBezTo>
                  <a:lnTo>
                    <a:pt x="27" y="19"/>
                  </a:lnTo>
                  <a:lnTo>
                    <a:pt x="24" y="19"/>
                  </a:lnTo>
                  <a:lnTo>
                    <a:pt x="24" y="8"/>
                  </a:lnTo>
                  <a:cubicBezTo>
                    <a:pt x="24" y="6"/>
                    <a:pt x="24" y="5"/>
                    <a:pt x="23" y="4"/>
                  </a:cubicBezTo>
                  <a:cubicBezTo>
                    <a:pt x="22" y="3"/>
                    <a:pt x="21" y="3"/>
                    <a:pt x="20" y="3"/>
                  </a:cubicBezTo>
                  <a:cubicBezTo>
                    <a:pt x="19" y="3"/>
                    <a:pt x="17" y="3"/>
                    <a:pt x="16" y="4"/>
                  </a:cubicBezTo>
                  <a:cubicBezTo>
                    <a:pt x="15" y="5"/>
                    <a:pt x="15" y="7"/>
                    <a:pt x="15" y="9"/>
                  </a:cubicBezTo>
                  <a:lnTo>
                    <a:pt x="15" y="19"/>
                  </a:lnTo>
                  <a:lnTo>
                    <a:pt x="12" y="19"/>
                  </a:lnTo>
                  <a:lnTo>
                    <a:pt x="12" y="8"/>
                  </a:lnTo>
                  <a:cubicBezTo>
                    <a:pt x="12" y="6"/>
                    <a:pt x="12" y="5"/>
                    <a:pt x="11" y="4"/>
                  </a:cubicBezTo>
                  <a:cubicBezTo>
                    <a:pt x="10" y="3"/>
                    <a:pt x="9" y="3"/>
                    <a:pt x="8" y="3"/>
                  </a:cubicBezTo>
                  <a:cubicBezTo>
                    <a:pt x="6" y="3"/>
                    <a:pt x="5" y="3"/>
                    <a:pt x="4" y="4"/>
                  </a:cubicBezTo>
                  <a:cubicBezTo>
                    <a:pt x="3" y="5"/>
                    <a:pt x="3" y="7"/>
                    <a:pt x="3" y="9"/>
                  </a:cubicBezTo>
                  <a:lnTo>
                    <a:pt x="3" y="19"/>
                  </a:lnTo>
                  <a:lnTo>
                    <a:pt x="0" y="19"/>
                  </a:lnTo>
                  <a:lnTo>
                    <a:pt x="0" y="0"/>
                  </a:lnTo>
                  <a:lnTo>
                    <a:pt x="3" y="0"/>
                  </a:lnTo>
                  <a:lnTo>
                    <a:pt x="3" y="3"/>
                  </a:lnTo>
                  <a:cubicBezTo>
                    <a:pt x="4" y="2"/>
                    <a:pt x="4" y="1"/>
                    <a:pt x="5" y="1"/>
                  </a:cubicBezTo>
                  <a:cubicBezTo>
                    <a:pt x="6" y="0"/>
                    <a:pt x="8" y="0"/>
                    <a:pt x="9" y="0"/>
                  </a:cubicBezTo>
                  <a:cubicBezTo>
                    <a:pt x="10" y="0"/>
                    <a:pt x="11" y="0"/>
                    <a:pt x="12" y="1"/>
                  </a:cubicBezTo>
                  <a:cubicBezTo>
                    <a:pt x="13" y="2"/>
                    <a:pt x="14" y="3"/>
                    <a:pt x="14" y="4"/>
                  </a:cubicBezTo>
                  <a:lnTo>
                    <a:pt x="14"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796"/>
            <p:cNvSpPr>
              <a:spLocks noEditPoints="1"/>
            </p:cNvSpPr>
            <p:nvPr/>
          </p:nvSpPr>
          <p:spPr bwMode="auto">
            <a:xfrm>
              <a:off x="2639" y="1400"/>
              <a:ext cx="12" cy="18"/>
            </a:xfrm>
            <a:custGeom>
              <a:avLst/>
              <a:gdLst>
                <a:gd name="T0" fmla="*/ 3 w 17"/>
                <a:gd name="T1" fmla="*/ 16 h 26"/>
                <a:gd name="T2" fmla="*/ 3 w 17"/>
                <a:gd name="T3" fmla="*/ 16 h 26"/>
                <a:gd name="T4" fmla="*/ 3 w 17"/>
                <a:gd name="T5" fmla="*/ 26 h 26"/>
                <a:gd name="T6" fmla="*/ 0 w 17"/>
                <a:gd name="T7" fmla="*/ 26 h 26"/>
                <a:gd name="T8" fmla="*/ 0 w 17"/>
                <a:gd name="T9" fmla="*/ 0 h 26"/>
                <a:gd name="T10" fmla="*/ 3 w 17"/>
                <a:gd name="T11" fmla="*/ 0 h 26"/>
                <a:gd name="T12" fmla="*/ 3 w 17"/>
                <a:gd name="T13" fmla="*/ 3 h 26"/>
                <a:gd name="T14" fmla="*/ 6 w 17"/>
                <a:gd name="T15" fmla="*/ 1 h 26"/>
                <a:gd name="T16" fmla="*/ 9 w 17"/>
                <a:gd name="T17" fmla="*/ 0 h 26"/>
                <a:gd name="T18" fmla="*/ 15 w 17"/>
                <a:gd name="T19" fmla="*/ 3 h 26"/>
                <a:gd name="T20" fmla="*/ 17 w 17"/>
                <a:gd name="T21" fmla="*/ 10 h 26"/>
                <a:gd name="T22" fmla="*/ 15 w 17"/>
                <a:gd name="T23" fmla="*/ 17 h 26"/>
                <a:gd name="T24" fmla="*/ 9 w 17"/>
                <a:gd name="T25" fmla="*/ 20 h 26"/>
                <a:gd name="T26" fmla="*/ 6 w 17"/>
                <a:gd name="T27" fmla="*/ 19 h 26"/>
                <a:gd name="T28" fmla="*/ 3 w 17"/>
                <a:gd name="T29" fmla="*/ 16 h 26"/>
                <a:gd name="T30" fmla="*/ 3 w 17"/>
                <a:gd name="T31" fmla="*/ 16 h 26"/>
                <a:gd name="T32" fmla="*/ 13 w 17"/>
                <a:gd name="T33" fmla="*/ 10 h 26"/>
                <a:gd name="T34" fmla="*/ 13 w 17"/>
                <a:gd name="T35" fmla="*/ 10 h 26"/>
                <a:gd name="T36" fmla="*/ 12 w 17"/>
                <a:gd name="T37" fmla="*/ 5 h 26"/>
                <a:gd name="T38" fmla="*/ 8 w 17"/>
                <a:gd name="T39" fmla="*/ 3 h 26"/>
                <a:gd name="T40" fmla="*/ 4 w 17"/>
                <a:gd name="T41" fmla="*/ 5 h 26"/>
                <a:gd name="T42" fmla="*/ 3 w 17"/>
                <a:gd name="T43" fmla="*/ 10 h 26"/>
                <a:gd name="T44" fmla="*/ 4 w 17"/>
                <a:gd name="T45" fmla="*/ 15 h 26"/>
                <a:gd name="T46" fmla="*/ 8 w 17"/>
                <a:gd name="T47" fmla="*/ 17 h 26"/>
                <a:gd name="T48" fmla="*/ 12 w 17"/>
                <a:gd name="T49" fmla="*/ 15 h 26"/>
                <a:gd name="T50" fmla="*/ 13 w 17"/>
                <a:gd name="T51" fmla="*/ 10 h 26"/>
                <a:gd name="T52" fmla="*/ 13 w 17"/>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6">
                  <a:moveTo>
                    <a:pt x="3" y="16"/>
                  </a:moveTo>
                  <a:lnTo>
                    <a:pt x="3" y="16"/>
                  </a:lnTo>
                  <a:lnTo>
                    <a:pt x="3" y="26"/>
                  </a:lnTo>
                  <a:lnTo>
                    <a:pt x="0" y="26"/>
                  </a:lnTo>
                  <a:lnTo>
                    <a:pt x="0" y="0"/>
                  </a:lnTo>
                  <a:lnTo>
                    <a:pt x="3" y="0"/>
                  </a:lnTo>
                  <a:lnTo>
                    <a:pt x="3" y="3"/>
                  </a:lnTo>
                  <a:cubicBezTo>
                    <a:pt x="4" y="2"/>
                    <a:pt x="5" y="1"/>
                    <a:pt x="6" y="1"/>
                  </a:cubicBezTo>
                  <a:cubicBezTo>
                    <a:pt x="6" y="0"/>
                    <a:pt x="8" y="0"/>
                    <a:pt x="9" y="0"/>
                  </a:cubicBezTo>
                  <a:cubicBezTo>
                    <a:pt x="11" y="0"/>
                    <a:pt x="13" y="1"/>
                    <a:pt x="15" y="3"/>
                  </a:cubicBezTo>
                  <a:cubicBezTo>
                    <a:pt x="16" y="5"/>
                    <a:pt x="17" y="7"/>
                    <a:pt x="17" y="10"/>
                  </a:cubicBezTo>
                  <a:cubicBezTo>
                    <a:pt x="17" y="13"/>
                    <a:pt x="16" y="15"/>
                    <a:pt x="15" y="17"/>
                  </a:cubicBezTo>
                  <a:cubicBezTo>
                    <a:pt x="13" y="19"/>
                    <a:pt x="11" y="20"/>
                    <a:pt x="9" y="20"/>
                  </a:cubicBezTo>
                  <a:cubicBezTo>
                    <a:pt x="8" y="20"/>
                    <a:pt x="6" y="19"/>
                    <a:pt x="6" y="19"/>
                  </a:cubicBezTo>
                  <a:cubicBezTo>
                    <a:pt x="5" y="18"/>
                    <a:pt x="4" y="17"/>
                    <a:pt x="3" y="16"/>
                  </a:cubicBezTo>
                  <a:lnTo>
                    <a:pt x="3" y="16"/>
                  </a:lnTo>
                  <a:close/>
                  <a:moveTo>
                    <a:pt x="13" y="10"/>
                  </a:moveTo>
                  <a:lnTo>
                    <a:pt x="13" y="10"/>
                  </a:lnTo>
                  <a:cubicBezTo>
                    <a:pt x="13" y="8"/>
                    <a:pt x="13" y="6"/>
                    <a:pt x="12" y="5"/>
                  </a:cubicBezTo>
                  <a:cubicBezTo>
                    <a:pt x="11" y="3"/>
                    <a:pt x="10" y="3"/>
                    <a:pt x="8" y="3"/>
                  </a:cubicBezTo>
                  <a:cubicBezTo>
                    <a:pt x="7" y="3"/>
                    <a:pt x="5" y="3"/>
                    <a:pt x="4" y="5"/>
                  </a:cubicBezTo>
                  <a:cubicBezTo>
                    <a:pt x="4" y="6"/>
                    <a:pt x="3" y="8"/>
                    <a:pt x="3" y="10"/>
                  </a:cubicBezTo>
                  <a:cubicBezTo>
                    <a:pt x="3" y="12"/>
                    <a:pt x="4" y="14"/>
                    <a:pt x="4" y="15"/>
                  </a:cubicBezTo>
                  <a:cubicBezTo>
                    <a:pt x="5" y="16"/>
                    <a:pt x="7" y="17"/>
                    <a:pt x="8" y="17"/>
                  </a:cubicBezTo>
                  <a:cubicBezTo>
                    <a:pt x="10" y="17"/>
                    <a:pt x="11" y="16"/>
                    <a:pt x="12" y="15"/>
                  </a:cubicBezTo>
                  <a:cubicBezTo>
                    <a:pt x="13" y="14"/>
                    <a:pt x="13" y="12"/>
                    <a:pt x="13" y="10"/>
                  </a:cubicBezTo>
                  <a:lnTo>
                    <a:pt x="13"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797"/>
            <p:cNvSpPr>
              <a:spLocks/>
            </p:cNvSpPr>
            <p:nvPr/>
          </p:nvSpPr>
          <p:spPr bwMode="auto">
            <a:xfrm>
              <a:off x="2524" y="1254"/>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798"/>
            <p:cNvSpPr>
              <a:spLocks/>
            </p:cNvSpPr>
            <p:nvPr/>
          </p:nvSpPr>
          <p:spPr bwMode="auto">
            <a:xfrm>
              <a:off x="2524" y="1254"/>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8" name="Freeform 799"/>
            <p:cNvSpPr>
              <a:spLocks/>
            </p:cNvSpPr>
            <p:nvPr/>
          </p:nvSpPr>
          <p:spPr bwMode="auto">
            <a:xfrm>
              <a:off x="2538"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800"/>
            <p:cNvSpPr>
              <a:spLocks noEditPoints="1"/>
            </p:cNvSpPr>
            <p:nvPr/>
          </p:nvSpPr>
          <p:spPr bwMode="auto">
            <a:xfrm>
              <a:off x="2552" y="1272"/>
              <a:ext cx="16" cy="18"/>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801"/>
            <p:cNvSpPr>
              <a:spLocks noEditPoints="1"/>
            </p:cNvSpPr>
            <p:nvPr/>
          </p:nvSpPr>
          <p:spPr bwMode="auto">
            <a:xfrm>
              <a:off x="2571" y="1272"/>
              <a:ext cx="14" cy="18"/>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802"/>
            <p:cNvSpPr>
              <a:spLocks/>
            </p:cNvSpPr>
            <p:nvPr/>
          </p:nvSpPr>
          <p:spPr bwMode="auto">
            <a:xfrm>
              <a:off x="2587" y="1272"/>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3 h 26"/>
                <a:gd name="T34" fmla="*/ 13 w 22"/>
                <a:gd name="T35" fmla="*/ 3 h 26"/>
                <a:gd name="T36" fmla="*/ 6 w 22"/>
                <a:gd name="T37" fmla="*/ 5 h 26"/>
                <a:gd name="T38" fmla="*/ 3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20" y="1"/>
                    <a:pt x="21" y="2"/>
                  </a:cubicBezTo>
                  <a:lnTo>
                    <a:pt x="21" y="6"/>
                  </a:lnTo>
                  <a:cubicBezTo>
                    <a:pt x="20" y="5"/>
                    <a:pt x="18" y="4"/>
                    <a:pt x="17" y="3"/>
                  </a:cubicBezTo>
                  <a:cubicBezTo>
                    <a:pt x="16" y="3"/>
                    <a:pt x="14" y="3"/>
                    <a:pt x="13" y="3"/>
                  </a:cubicBezTo>
                  <a:cubicBezTo>
                    <a:pt x="10" y="3"/>
                    <a:pt x="7" y="4"/>
                    <a:pt x="6" y="5"/>
                  </a:cubicBezTo>
                  <a:cubicBezTo>
                    <a:pt x="4" y="7"/>
                    <a:pt x="3" y="9"/>
                    <a:pt x="3" y="13"/>
                  </a:cubicBezTo>
                  <a:cubicBezTo>
                    <a:pt x="3" y="16"/>
                    <a:pt x="4" y="19"/>
                    <a:pt x="6" y="20"/>
                  </a:cubicBezTo>
                  <a:cubicBezTo>
                    <a:pt x="7" y="22"/>
                    <a:pt x="10" y="23"/>
                    <a:pt x="13" y="23"/>
                  </a:cubicBezTo>
                  <a:cubicBezTo>
                    <a:pt x="14" y="23"/>
                    <a:pt x="15" y="23"/>
                    <a:pt x="16" y="23"/>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803"/>
            <p:cNvSpPr>
              <a:spLocks/>
            </p:cNvSpPr>
            <p:nvPr/>
          </p:nvSpPr>
          <p:spPr bwMode="auto">
            <a:xfrm>
              <a:off x="2607" y="1272"/>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804"/>
            <p:cNvSpPr>
              <a:spLocks/>
            </p:cNvSpPr>
            <p:nvPr/>
          </p:nvSpPr>
          <p:spPr bwMode="auto">
            <a:xfrm>
              <a:off x="2620"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805"/>
            <p:cNvSpPr>
              <a:spLocks/>
            </p:cNvSpPr>
            <p:nvPr/>
          </p:nvSpPr>
          <p:spPr bwMode="auto">
            <a:xfrm>
              <a:off x="2583" y="1316"/>
              <a:ext cx="3" cy="44"/>
            </a:xfrm>
            <a:custGeom>
              <a:avLst/>
              <a:gdLst>
                <a:gd name="T0" fmla="*/ 4 w 4"/>
                <a:gd name="T1" fmla="*/ 0 h 62"/>
                <a:gd name="T2" fmla="*/ 4 w 4"/>
                <a:gd name="T3" fmla="*/ 0 h 62"/>
                <a:gd name="T4" fmla="*/ 0 w 4"/>
                <a:gd name="T5" fmla="*/ 62 h 62"/>
              </a:gdLst>
              <a:ahLst/>
              <a:cxnLst>
                <a:cxn ang="0">
                  <a:pos x="T0" y="T1"/>
                </a:cxn>
                <a:cxn ang="0">
                  <a:pos x="T2" y="T3"/>
                </a:cxn>
                <a:cxn ang="0">
                  <a:pos x="T4" y="T5"/>
                </a:cxn>
              </a:cxnLst>
              <a:rect l="0" t="0" r="r" b="b"/>
              <a:pathLst>
                <a:path w="4" h="62">
                  <a:moveTo>
                    <a:pt x="4" y="0"/>
                  </a:moveTo>
                  <a:lnTo>
                    <a:pt x="4" y="0"/>
                  </a:lnTo>
                  <a:cubicBezTo>
                    <a:pt x="3" y="19"/>
                    <a:pt x="1"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5" name="Freeform 806"/>
            <p:cNvSpPr>
              <a:spLocks noEditPoints="1"/>
            </p:cNvSpPr>
            <p:nvPr/>
          </p:nvSpPr>
          <p:spPr bwMode="auto">
            <a:xfrm>
              <a:off x="2578" y="1359"/>
              <a:ext cx="11" cy="18"/>
            </a:xfrm>
            <a:custGeom>
              <a:avLst/>
              <a:gdLst>
                <a:gd name="T0" fmla="*/ 17 w 17"/>
                <a:gd name="T1" fmla="*/ 1 h 25"/>
                <a:gd name="T2" fmla="*/ 17 w 17"/>
                <a:gd name="T3" fmla="*/ 1 h 25"/>
                <a:gd name="T4" fmla="*/ 7 w 17"/>
                <a:gd name="T5" fmla="*/ 25 h 25"/>
                <a:gd name="T6" fmla="*/ 0 w 17"/>
                <a:gd name="T7" fmla="*/ 0 h 25"/>
                <a:gd name="T8" fmla="*/ 17 w 17"/>
                <a:gd name="T9" fmla="*/ 1 h 25"/>
                <a:gd name="T10" fmla="*/ 17 w 17"/>
                <a:gd name="T11" fmla="*/ 1 h 25"/>
                <a:gd name="T12" fmla="*/ 17 w 1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1"/>
                  </a:moveTo>
                  <a:lnTo>
                    <a:pt x="17" y="1"/>
                  </a:lnTo>
                  <a:lnTo>
                    <a:pt x="7" y="25"/>
                  </a:lnTo>
                  <a:lnTo>
                    <a:pt x="0" y="0"/>
                  </a:lnTo>
                  <a:lnTo>
                    <a:pt x="17" y="1"/>
                  </a:lnTo>
                  <a:close/>
                  <a:moveTo>
                    <a:pt x="17" y="1"/>
                  </a:moveTo>
                  <a:lnTo>
                    <a:pt x="17" y="1"/>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807"/>
            <p:cNvSpPr>
              <a:spLocks noEditPoints="1"/>
            </p:cNvSpPr>
            <p:nvPr/>
          </p:nvSpPr>
          <p:spPr bwMode="auto">
            <a:xfrm>
              <a:off x="2578" y="1359"/>
              <a:ext cx="11" cy="18"/>
            </a:xfrm>
            <a:custGeom>
              <a:avLst/>
              <a:gdLst>
                <a:gd name="T0" fmla="*/ 17 w 17"/>
                <a:gd name="T1" fmla="*/ 1 h 25"/>
                <a:gd name="T2" fmla="*/ 17 w 17"/>
                <a:gd name="T3" fmla="*/ 1 h 25"/>
                <a:gd name="T4" fmla="*/ 7 w 17"/>
                <a:gd name="T5" fmla="*/ 25 h 25"/>
                <a:gd name="T6" fmla="*/ 0 w 17"/>
                <a:gd name="T7" fmla="*/ 0 h 25"/>
                <a:gd name="T8" fmla="*/ 17 w 17"/>
                <a:gd name="T9" fmla="*/ 1 h 25"/>
                <a:gd name="T10" fmla="*/ 17 w 17"/>
                <a:gd name="T11" fmla="*/ 1 h 25"/>
                <a:gd name="T12" fmla="*/ 17 w 1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1"/>
                  </a:moveTo>
                  <a:lnTo>
                    <a:pt x="17" y="1"/>
                  </a:lnTo>
                  <a:lnTo>
                    <a:pt x="7" y="25"/>
                  </a:lnTo>
                  <a:lnTo>
                    <a:pt x="0" y="0"/>
                  </a:lnTo>
                  <a:lnTo>
                    <a:pt x="17" y="1"/>
                  </a:lnTo>
                  <a:close/>
                  <a:moveTo>
                    <a:pt x="17" y="1"/>
                  </a:moveTo>
                  <a:lnTo>
                    <a:pt x="17" y="1"/>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009"/>
          <p:cNvGrpSpPr>
            <a:grpSpLocks/>
          </p:cNvGrpSpPr>
          <p:nvPr/>
        </p:nvGrpSpPr>
        <p:grpSpPr bwMode="auto">
          <a:xfrm>
            <a:off x="3857625" y="2251075"/>
            <a:ext cx="1416050" cy="1666875"/>
            <a:chOff x="2382" y="1130"/>
            <a:chExt cx="892" cy="1050"/>
          </a:xfrm>
        </p:grpSpPr>
        <p:sp>
          <p:nvSpPr>
            <p:cNvPr id="1057" name="Freeform 809"/>
            <p:cNvSpPr>
              <a:spLocks/>
            </p:cNvSpPr>
            <p:nvPr/>
          </p:nvSpPr>
          <p:spPr bwMode="auto">
            <a:xfrm>
              <a:off x="2697" y="1377"/>
              <a:ext cx="137"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810"/>
            <p:cNvSpPr>
              <a:spLocks/>
            </p:cNvSpPr>
            <p:nvPr/>
          </p:nvSpPr>
          <p:spPr bwMode="auto">
            <a:xfrm>
              <a:off x="2697" y="1377"/>
              <a:ext cx="137"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 name="Freeform 811"/>
            <p:cNvSpPr>
              <a:spLocks/>
            </p:cNvSpPr>
            <p:nvPr/>
          </p:nvSpPr>
          <p:spPr bwMode="auto">
            <a:xfrm>
              <a:off x="2713" y="1396"/>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7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3"/>
                    <a:pt x="6" y="5"/>
                  </a:cubicBezTo>
                  <a:cubicBezTo>
                    <a:pt x="5" y="7"/>
                    <a:pt x="4" y="9"/>
                    <a:pt x="4" y="13"/>
                  </a:cubicBezTo>
                  <a:cubicBezTo>
                    <a:pt x="4" y="16"/>
                    <a:pt x="5" y="18"/>
                    <a:pt x="6" y="20"/>
                  </a:cubicBezTo>
                  <a:cubicBezTo>
                    <a:pt x="8" y="22"/>
                    <a:pt x="10" y="23"/>
                    <a:pt x="13" y="23"/>
                  </a:cubicBezTo>
                  <a:cubicBezTo>
                    <a:pt x="14" y="23"/>
                    <a:pt x="15" y="23"/>
                    <a:pt x="17" y="22"/>
                  </a:cubicBezTo>
                  <a:cubicBezTo>
                    <a:pt x="18" y="22"/>
                    <a:pt x="19" y="21"/>
                    <a:pt x="20" y="20"/>
                  </a:cubicBezTo>
                  <a:lnTo>
                    <a:pt x="20" y="23"/>
                  </a:lnTo>
                  <a:cubicBezTo>
                    <a:pt x="19" y="24"/>
                    <a:pt x="18" y="25"/>
                    <a:pt x="16" y="25"/>
                  </a:cubicBezTo>
                  <a:cubicBezTo>
                    <a:pt x="15" y="25"/>
                    <a:pt x="14" y="26"/>
                    <a:pt x="12" y="26"/>
                  </a:cubicBezTo>
                  <a:cubicBezTo>
                    <a:pt x="9" y="26"/>
                    <a:pt x="6" y="24"/>
                    <a:pt x="3" y="22"/>
                  </a:cubicBezTo>
                  <a:cubicBezTo>
                    <a:pt x="1" y="20"/>
                    <a:pt x="0" y="17"/>
                    <a:pt x="0" y="13"/>
                  </a:cubicBezTo>
                  <a:cubicBezTo>
                    <a:pt x="0" y="9"/>
                    <a:pt x="1" y="6"/>
                    <a:pt x="3" y="3"/>
                  </a:cubicBezTo>
                  <a:cubicBezTo>
                    <a:pt x="6" y="1"/>
                    <a:pt x="9" y="0"/>
                    <a:pt x="12" y="0"/>
                  </a:cubicBezTo>
                  <a:cubicBezTo>
                    <a:pt x="14" y="0"/>
                    <a:pt x="15" y="0"/>
                    <a:pt x="17"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0" name="Freeform 812"/>
            <p:cNvSpPr>
              <a:spLocks noEditPoints="1"/>
            </p:cNvSpPr>
            <p:nvPr/>
          </p:nvSpPr>
          <p:spPr bwMode="auto">
            <a:xfrm>
              <a:off x="2729" y="1396"/>
              <a:ext cx="17"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19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19" y="16"/>
                    <a:pt x="19" y="13"/>
                  </a:cubicBezTo>
                  <a:cubicBezTo>
                    <a:pt x="19" y="10"/>
                    <a:pt x="19" y="7"/>
                    <a:pt x="17"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Freeform 813"/>
            <p:cNvSpPr>
              <a:spLocks/>
            </p:cNvSpPr>
            <p:nvPr/>
          </p:nvSpPr>
          <p:spPr bwMode="auto">
            <a:xfrm>
              <a:off x="2750" y="1396"/>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2" name="Freeform 814"/>
            <p:cNvSpPr>
              <a:spLocks/>
            </p:cNvSpPr>
            <p:nvPr/>
          </p:nvSpPr>
          <p:spPr bwMode="auto">
            <a:xfrm>
              <a:off x="2767" y="1396"/>
              <a:ext cx="12" cy="18"/>
            </a:xfrm>
            <a:custGeom>
              <a:avLst/>
              <a:gdLst>
                <a:gd name="T0" fmla="*/ 15 w 17"/>
                <a:gd name="T1" fmla="*/ 1 h 26"/>
                <a:gd name="T2" fmla="*/ 15 w 17"/>
                <a:gd name="T3" fmla="*/ 1 h 26"/>
                <a:gd name="T4" fmla="*/ 15 w 17"/>
                <a:gd name="T5" fmla="*/ 4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0 h 26"/>
                <a:gd name="T18" fmla="*/ 10 w 17"/>
                <a:gd name="T19" fmla="*/ 11 h 26"/>
                <a:gd name="T20" fmla="*/ 15 w 17"/>
                <a:gd name="T21" fmla="*/ 13 h 26"/>
                <a:gd name="T22" fmla="*/ 17 w 17"/>
                <a:gd name="T23" fmla="*/ 18 h 26"/>
                <a:gd name="T24" fmla="*/ 15 w 17"/>
                <a:gd name="T25" fmla="*/ 24 h 26"/>
                <a:gd name="T26" fmla="*/ 7 w 17"/>
                <a:gd name="T27" fmla="*/ 26 h 26"/>
                <a:gd name="T28" fmla="*/ 4 w 17"/>
                <a:gd name="T29" fmla="*/ 25 h 26"/>
                <a:gd name="T30" fmla="*/ 0 w 17"/>
                <a:gd name="T31" fmla="*/ 24 h 26"/>
                <a:gd name="T32" fmla="*/ 0 w 17"/>
                <a:gd name="T33" fmla="*/ 21 h 26"/>
                <a:gd name="T34" fmla="*/ 4 w 17"/>
                <a:gd name="T35" fmla="*/ 22 h 26"/>
                <a:gd name="T36" fmla="*/ 7 w 17"/>
                <a:gd name="T37" fmla="*/ 23 h 26"/>
                <a:gd name="T38" fmla="*/ 12 w 17"/>
                <a:gd name="T39" fmla="*/ 22 h 26"/>
                <a:gd name="T40" fmla="*/ 13 w 17"/>
                <a:gd name="T41" fmla="*/ 18 h 26"/>
                <a:gd name="T42" fmla="*/ 12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5 w 17"/>
                <a:gd name="T59" fmla="*/ 1 h 26"/>
                <a:gd name="T60" fmla="*/ 15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5" y="1"/>
                  </a:moveTo>
                  <a:lnTo>
                    <a:pt x="15" y="1"/>
                  </a:lnTo>
                  <a:lnTo>
                    <a:pt x="15" y="4"/>
                  </a:lnTo>
                  <a:cubicBezTo>
                    <a:pt x="14" y="4"/>
                    <a:pt x="13" y="3"/>
                    <a:pt x="12" y="3"/>
                  </a:cubicBezTo>
                  <a:cubicBezTo>
                    <a:pt x="11" y="3"/>
                    <a:pt x="10" y="3"/>
                    <a:pt x="9" y="3"/>
                  </a:cubicBezTo>
                  <a:cubicBezTo>
                    <a:pt x="7" y="3"/>
                    <a:pt x="5" y="3"/>
                    <a:pt x="4" y="4"/>
                  </a:cubicBezTo>
                  <a:cubicBezTo>
                    <a:pt x="3" y="4"/>
                    <a:pt x="3" y="5"/>
                    <a:pt x="3" y="7"/>
                  </a:cubicBezTo>
                  <a:cubicBezTo>
                    <a:pt x="3" y="8"/>
                    <a:pt x="3" y="9"/>
                    <a:pt x="4" y="9"/>
                  </a:cubicBezTo>
                  <a:cubicBezTo>
                    <a:pt x="5" y="10"/>
                    <a:pt x="6" y="10"/>
                    <a:pt x="8" y="10"/>
                  </a:cubicBezTo>
                  <a:lnTo>
                    <a:pt x="10" y="11"/>
                  </a:lnTo>
                  <a:cubicBezTo>
                    <a:pt x="12" y="11"/>
                    <a:pt x="14" y="12"/>
                    <a:pt x="15" y="13"/>
                  </a:cubicBezTo>
                  <a:cubicBezTo>
                    <a:pt x="16" y="15"/>
                    <a:pt x="17" y="16"/>
                    <a:pt x="17" y="18"/>
                  </a:cubicBezTo>
                  <a:cubicBezTo>
                    <a:pt x="17" y="21"/>
                    <a:pt x="16" y="22"/>
                    <a:pt x="15" y="24"/>
                  </a:cubicBezTo>
                  <a:cubicBezTo>
                    <a:pt x="13" y="25"/>
                    <a:pt x="11" y="26"/>
                    <a:pt x="7" y="26"/>
                  </a:cubicBezTo>
                  <a:cubicBezTo>
                    <a:pt x="6" y="26"/>
                    <a:pt x="5" y="25"/>
                    <a:pt x="4" y="25"/>
                  </a:cubicBezTo>
                  <a:cubicBezTo>
                    <a:pt x="2" y="25"/>
                    <a:pt x="1" y="25"/>
                    <a:pt x="0" y="24"/>
                  </a:cubicBezTo>
                  <a:lnTo>
                    <a:pt x="0" y="21"/>
                  </a:lnTo>
                  <a:cubicBezTo>
                    <a:pt x="1" y="21"/>
                    <a:pt x="2" y="22"/>
                    <a:pt x="4" y="22"/>
                  </a:cubicBezTo>
                  <a:cubicBezTo>
                    <a:pt x="5" y="23"/>
                    <a:pt x="6" y="23"/>
                    <a:pt x="7" y="23"/>
                  </a:cubicBezTo>
                  <a:cubicBezTo>
                    <a:pt x="9" y="23"/>
                    <a:pt x="11" y="22"/>
                    <a:pt x="12" y="22"/>
                  </a:cubicBezTo>
                  <a:cubicBezTo>
                    <a:pt x="13" y="21"/>
                    <a:pt x="13" y="20"/>
                    <a:pt x="13" y="18"/>
                  </a:cubicBezTo>
                  <a:cubicBezTo>
                    <a:pt x="13" y="17"/>
                    <a:pt x="13" y="16"/>
                    <a:pt x="12" y="16"/>
                  </a:cubicBezTo>
                  <a:cubicBezTo>
                    <a:pt x="12" y="15"/>
                    <a:pt x="10" y="14"/>
                    <a:pt x="9" y="14"/>
                  </a:cubicBezTo>
                  <a:lnTo>
                    <a:pt x="7" y="14"/>
                  </a:lnTo>
                  <a:cubicBezTo>
                    <a:pt x="4" y="13"/>
                    <a:pt x="2" y="12"/>
                    <a:pt x="1" y="11"/>
                  </a:cubicBezTo>
                  <a:cubicBezTo>
                    <a:pt x="0" y="10"/>
                    <a:pt x="0" y="9"/>
                    <a:pt x="0" y="7"/>
                  </a:cubicBezTo>
                  <a:cubicBezTo>
                    <a:pt x="0" y="5"/>
                    <a:pt x="0" y="3"/>
                    <a:pt x="2" y="2"/>
                  </a:cubicBezTo>
                  <a:cubicBezTo>
                    <a:pt x="3" y="0"/>
                    <a:pt x="6" y="0"/>
                    <a:pt x="8" y="0"/>
                  </a:cubicBezTo>
                  <a:cubicBezTo>
                    <a:pt x="9" y="0"/>
                    <a:pt x="11" y="0"/>
                    <a:pt x="12" y="0"/>
                  </a:cubicBezTo>
                  <a:cubicBezTo>
                    <a:pt x="13" y="0"/>
                    <a:pt x="14" y="1"/>
                    <a:pt x="15" y="1"/>
                  </a:cubicBezTo>
                  <a:lnTo>
                    <a:pt x="15"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3" name="Freeform 815"/>
            <p:cNvSpPr>
              <a:spLocks/>
            </p:cNvSpPr>
            <p:nvPr/>
          </p:nvSpPr>
          <p:spPr bwMode="auto">
            <a:xfrm>
              <a:off x="2781" y="1396"/>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4" name="Freeform 816"/>
            <p:cNvSpPr>
              <a:spLocks noEditPoints="1"/>
            </p:cNvSpPr>
            <p:nvPr/>
          </p:nvSpPr>
          <p:spPr bwMode="auto">
            <a:xfrm>
              <a:off x="2797"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5" name="Freeform 817"/>
            <p:cNvSpPr>
              <a:spLocks noEditPoints="1"/>
            </p:cNvSpPr>
            <p:nvPr/>
          </p:nvSpPr>
          <p:spPr bwMode="auto">
            <a:xfrm>
              <a:off x="2804" y="1396"/>
              <a:ext cx="12" cy="18"/>
            </a:xfrm>
            <a:custGeom>
              <a:avLst/>
              <a:gdLst>
                <a:gd name="T0" fmla="*/ 9 w 17"/>
                <a:gd name="T1" fmla="*/ 3 h 26"/>
                <a:gd name="T2" fmla="*/ 9 w 17"/>
                <a:gd name="T3" fmla="*/ 3 h 26"/>
                <a:gd name="T4" fmla="*/ 5 w 17"/>
                <a:gd name="T5" fmla="*/ 5 h 26"/>
                <a:gd name="T6" fmla="*/ 3 w 17"/>
                <a:gd name="T7" fmla="*/ 13 h 26"/>
                <a:gd name="T8" fmla="*/ 5 w 17"/>
                <a:gd name="T9" fmla="*/ 20 h 26"/>
                <a:gd name="T10" fmla="*/ 9 w 17"/>
                <a:gd name="T11" fmla="*/ 23 h 26"/>
                <a:gd name="T12" fmla="*/ 13 w 17"/>
                <a:gd name="T13" fmla="*/ 20 h 26"/>
                <a:gd name="T14" fmla="*/ 14 w 17"/>
                <a:gd name="T15" fmla="*/ 13 h 26"/>
                <a:gd name="T16" fmla="*/ 13 w 17"/>
                <a:gd name="T17" fmla="*/ 5 h 26"/>
                <a:gd name="T18" fmla="*/ 9 w 17"/>
                <a:gd name="T19" fmla="*/ 3 h 26"/>
                <a:gd name="T20" fmla="*/ 9 w 17"/>
                <a:gd name="T21" fmla="*/ 3 h 26"/>
                <a:gd name="T22" fmla="*/ 9 w 17"/>
                <a:gd name="T23" fmla="*/ 0 h 26"/>
                <a:gd name="T24" fmla="*/ 9 w 17"/>
                <a:gd name="T25" fmla="*/ 0 h 26"/>
                <a:gd name="T26" fmla="*/ 15 w 17"/>
                <a:gd name="T27" fmla="*/ 3 h 26"/>
                <a:gd name="T28" fmla="*/ 17 w 17"/>
                <a:gd name="T29" fmla="*/ 13 h 26"/>
                <a:gd name="T30" fmla="*/ 15 w 17"/>
                <a:gd name="T31" fmla="*/ 22 h 26"/>
                <a:gd name="T32" fmla="*/ 9 w 17"/>
                <a:gd name="T33" fmla="*/ 26 h 26"/>
                <a:gd name="T34" fmla="*/ 2 w 17"/>
                <a:gd name="T35" fmla="*/ 22 h 26"/>
                <a:gd name="T36" fmla="*/ 0 w 17"/>
                <a:gd name="T37" fmla="*/ 13 h 26"/>
                <a:gd name="T38" fmla="*/ 2 w 17"/>
                <a:gd name="T39" fmla="*/ 3 h 26"/>
                <a:gd name="T40" fmla="*/ 9 w 17"/>
                <a:gd name="T41" fmla="*/ 0 h 26"/>
                <a:gd name="T42" fmla="*/ 9 w 17"/>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6">
                  <a:moveTo>
                    <a:pt x="9" y="3"/>
                  </a:moveTo>
                  <a:lnTo>
                    <a:pt x="9" y="3"/>
                  </a:lnTo>
                  <a:cubicBezTo>
                    <a:pt x="7" y="3"/>
                    <a:pt x="6" y="3"/>
                    <a:pt x="5" y="5"/>
                  </a:cubicBezTo>
                  <a:cubicBezTo>
                    <a:pt x="4" y="7"/>
                    <a:pt x="3" y="9"/>
                    <a:pt x="3" y="13"/>
                  </a:cubicBezTo>
                  <a:cubicBezTo>
                    <a:pt x="3" y="16"/>
                    <a:pt x="4" y="19"/>
                    <a:pt x="5" y="20"/>
                  </a:cubicBezTo>
                  <a:cubicBezTo>
                    <a:pt x="6" y="22"/>
                    <a:pt x="7" y="23"/>
                    <a:pt x="9" y="23"/>
                  </a:cubicBezTo>
                  <a:cubicBezTo>
                    <a:pt x="10" y="23"/>
                    <a:pt x="12" y="22"/>
                    <a:pt x="13" y="20"/>
                  </a:cubicBezTo>
                  <a:cubicBezTo>
                    <a:pt x="13" y="19"/>
                    <a:pt x="14" y="16"/>
                    <a:pt x="14" y="13"/>
                  </a:cubicBezTo>
                  <a:cubicBezTo>
                    <a:pt x="14" y="9"/>
                    <a:pt x="13" y="7"/>
                    <a:pt x="13" y="5"/>
                  </a:cubicBezTo>
                  <a:cubicBezTo>
                    <a:pt x="12" y="3"/>
                    <a:pt x="10" y="3"/>
                    <a:pt x="9" y="3"/>
                  </a:cubicBezTo>
                  <a:lnTo>
                    <a:pt x="9" y="3"/>
                  </a:lnTo>
                  <a:close/>
                  <a:moveTo>
                    <a:pt x="9" y="0"/>
                  </a:moveTo>
                  <a:lnTo>
                    <a:pt x="9" y="0"/>
                  </a:lnTo>
                  <a:cubicBezTo>
                    <a:pt x="11" y="0"/>
                    <a:pt x="14" y="1"/>
                    <a:pt x="15" y="3"/>
                  </a:cubicBezTo>
                  <a:cubicBezTo>
                    <a:pt x="16" y="5"/>
                    <a:pt x="17" y="9"/>
                    <a:pt x="17" y="13"/>
                  </a:cubicBezTo>
                  <a:cubicBezTo>
                    <a:pt x="17" y="17"/>
                    <a:pt x="16" y="20"/>
                    <a:pt x="15" y="22"/>
                  </a:cubicBezTo>
                  <a:cubicBezTo>
                    <a:pt x="14" y="24"/>
                    <a:pt x="11" y="26"/>
                    <a:pt x="9" y="26"/>
                  </a:cubicBezTo>
                  <a:cubicBezTo>
                    <a:pt x="6" y="26"/>
                    <a:pt x="4" y="24"/>
                    <a:pt x="2" y="22"/>
                  </a:cubicBezTo>
                  <a:cubicBezTo>
                    <a:pt x="1" y="20"/>
                    <a:pt x="0" y="17"/>
                    <a:pt x="0" y="13"/>
                  </a:cubicBezTo>
                  <a:cubicBezTo>
                    <a:pt x="0" y="9"/>
                    <a:pt x="1" y="5"/>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818"/>
            <p:cNvSpPr>
              <a:spLocks/>
            </p:cNvSpPr>
            <p:nvPr/>
          </p:nvSpPr>
          <p:spPr bwMode="auto">
            <a:xfrm>
              <a:off x="2694" y="1254"/>
              <a:ext cx="129"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7" name="Freeform 819"/>
            <p:cNvSpPr>
              <a:spLocks/>
            </p:cNvSpPr>
            <p:nvPr/>
          </p:nvSpPr>
          <p:spPr bwMode="auto">
            <a:xfrm>
              <a:off x="2694" y="1254"/>
              <a:ext cx="129"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 name="Freeform 820"/>
            <p:cNvSpPr>
              <a:spLocks/>
            </p:cNvSpPr>
            <p:nvPr/>
          </p:nvSpPr>
          <p:spPr bwMode="auto">
            <a:xfrm>
              <a:off x="2710" y="1272"/>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1 h 26"/>
                <a:gd name="T18" fmla="*/ 10 w 17"/>
                <a:gd name="T19" fmla="*/ 11 h 26"/>
                <a:gd name="T20" fmla="*/ 15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2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4" y="4"/>
                    <a:pt x="13" y="3"/>
                    <a:pt x="12" y="3"/>
                  </a:cubicBezTo>
                  <a:cubicBezTo>
                    <a:pt x="11" y="3"/>
                    <a:pt x="10" y="3"/>
                    <a:pt x="9" y="3"/>
                  </a:cubicBezTo>
                  <a:cubicBezTo>
                    <a:pt x="7" y="3"/>
                    <a:pt x="5" y="3"/>
                    <a:pt x="4" y="4"/>
                  </a:cubicBezTo>
                  <a:cubicBezTo>
                    <a:pt x="3" y="4"/>
                    <a:pt x="3" y="5"/>
                    <a:pt x="3" y="7"/>
                  </a:cubicBezTo>
                  <a:cubicBezTo>
                    <a:pt x="3" y="8"/>
                    <a:pt x="3" y="9"/>
                    <a:pt x="4" y="9"/>
                  </a:cubicBezTo>
                  <a:cubicBezTo>
                    <a:pt x="5" y="10"/>
                    <a:pt x="6" y="10"/>
                    <a:pt x="8" y="11"/>
                  </a:cubicBezTo>
                  <a:lnTo>
                    <a:pt x="10" y="11"/>
                  </a:lnTo>
                  <a:cubicBezTo>
                    <a:pt x="12" y="11"/>
                    <a:pt x="14" y="12"/>
                    <a:pt x="15" y="13"/>
                  </a:cubicBezTo>
                  <a:cubicBezTo>
                    <a:pt x="16" y="15"/>
                    <a:pt x="17" y="16"/>
                    <a:pt x="17" y="18"/>
                  </a:cubicBezTo>
                  <a:cubicBezTo>
                    <a:pt x="17" y="21"/>
                    <a:pt x="16" y="23"/>
                    <a:pt x="15" y="24"/>
                  </a:cubicBezTo>
                  <a:cubicBezTo>
                    <a:pt x="13" y="25"/>
                    <a:pt x="11" y="26"/>
                    <a:pt x="8" y="26"/>
                  </a:cubicBezTo>
                  <a:cubicBezTo>
                    <a:pt x="6" y="26"/>
                    <a:pt x="5" y="25"/>
                    <a:pt x="4" y="25"/>
                  </a:cubicBezTo>
                  <a:cubicBezTo>
                    <a:pt x="3" y="25"/>
                    <a:pt x="1" y="25"/>
                    <a:pt x="0" y="24"/>
                  </a:cubicBezTo>
                  <a:lnTo>
                    <a:pt x="0" y="21"/>
                  </a:lnTo>
                  <a:cubicBezTo>
                    <a:pt x="1" y="21"/>
                    <a:pt x="2" y="22"/>
                    <a:pt x="4" y="22"/>
                  </a:cubicBezTo>
                  <a:cubicBezTo>
                    <a:pt x="5" y="23"/>
                    <a:pt x="6" y="23"/>
                    <a:pt x="8" y="23"/>
                  </a:cubicBezTo>
                  <a:cubicBezTo>
                    <a:pt x="9" y="23"/>
                    <a:pt x="11" y="23"/>
                    <a:pt x="12" y="22"/>
                  </a:cubicBezTo>
                  <a:cubicBezTo>
                    <a:pt x="13" y="21"/>
                    <a:pt x="14" y="20"/>
                    <a:pt x="14" y="19"/>
                  </a:cubicBezTo>
                  <a:cubicBezTo>
                    <a:pt x="14" y="17"/>
                    <a:pt x="13" y="16"/>
                    <a:pt x="12" y="16"/>
                  </a:cubicBezTo>
                  <a:cubicBezTo>
                    <a:pt x="12" y="15"/>
                    <a:pt x="10" y="15"/>
                    <a:pt x="9" y="14"/>
                  </a:cubicBezTo>
                  <a:lnTo>
                    <a:pt x="7" y="14"/>
                  </a:lnTo>
                  <a:cubicBezTo>
                    <a:pt x="4" y="13"/>
                    <a:pt x="2" y="12"/>
                    <a:pt x="1" y="11"/>
                  </a:cubicBezTo>
                  <a:cubicBezTo>
                    <a:pt x="0" y="10"/>
                    <a:pt x="0" y="9"/>
                    <a:pt x="0" y="7"/>
                  </a:cubicBezTo>
                  <a:cubicBezTo>
                    <a:pt x="0" y="5"/>
                    <a:pt x="0" y="3"/>
                    <a:pt x="2" y="2"/>
                  </a:cubicBezTo>
                  <a:cubicBezTo>
                    <a:pt x="3" y="1"/>
                    <a:pt x="6" y="0"/>
                    <a:pt x="8" y="0"/>
                  </a:cubicBezTo>
                  <a:cubicBezTo>
                    <a:pt x="9"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821"/>
            <p:cNvSpPr>
              <a:spLocks noEditPoints="1"/>
            </p:cNvSpPr>
            <p:nvPr/>
          </p:nvSpPr>
          <p:spPr bwMode="auto">
            <a:xfrm>
              <a:off x="2725" y="1272"/>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822"/>
            <p:cNvSpPr>
              <a:spLocks/>
            </p:cNvSpPr>
            <p:nvPr/>
          </p:nvSpPr>
          <p:spPr bwMode="auto">
            <a:xfrm>
              <a:off x="2745" y="1272"/>
              <a:ext cx="13" cy="18"/>
            </a:xfrm>
            <a:custGeom>
              <a:avLst/>
              <a:gdLst>
                <a:gd name="T0" fmla="*/ 0 w 19"/>
                <a:gd name="T1" fmla="*/ 0 h 26"/>
                <a:gd name="T2" fmla="*/ 0 w 19"/>
                <a:gd name="T3" fmla="*/ 0 h 26"/>
                <a:gd name="T4" fmla="*/ 3 w 19"/>
                <a:gd name="T5" fmla="*/ 0 h 26"/>
                <a:gd name="T6" fmla="*/ 3 w 19"/>
                <a:gd name="T7" fmla="*/ 15 h 26"/>
                <a:gd name="T8" fmla="*/ 5 w 19"/>
                <a:gd name="T9" fmla="*/ 21 h 26"/>
                <a:gd name="T10" fmla="*/ 9 w 19"/>
                <a:gd name="T11" fmla="*/ 23 h 26"/>
                <a:gd name="T12" fmla="*/ 14 w 19"/>
                <a:gd name="T13" fmla="*/ 21 h 26"/>
                <a:gd name="T14" fmla="*/ 15 w 19"/>
                <a:gd name="T15" fmla="*/ 15 h 26"/>
                <a:gd name="T16" fmla="*/ 15 w 19"/>
                <a:gd name="T17" fmla="*/ 0 h 26"/>
                <a:gd name="T18" fmla="*/ 19 w 19"/>
                <a:gd name="T19" fmla="*/ 0 h 26"/>
                <a:gd name="T20" fmla="*/ 19 w 19"/>
                <a:gd name="T21" fmla="*/ 16 h 26"/>
                <a:gd name="T22" fmla="*/ 16 w 19"/>
                <a:gd name="T23" fmla="*/ 23 h 26"/>
                <a:gd name="T24" fmla="*/ 9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5"/>
                  </a:lnTo>
                  <a:cubicBezTo>
                    <a:pt x="3" y="18"/>
                    <a:pt x="4" y="20"/>
                    <a:pt x="5" y="21"/>
                  </a:cubicBezTo>
                  <a:cubicBezTo>
                    <a:pt x="6" y="22"/>
                    <a:pt x="7" y="23"/>
                    <a:pt x="9" y="23"/>
                  </a:cubicBezTo>
                  <a:cubicBezTo>
                    <a:pt x="11" y="23"/>
                    <a:pt x="13" y="22"/>
                    <a:pt x="14" y="21"/>
                  </a:cubicBezTo>
                  <a:cubicBezTo>
                    <a:pt x="15" y="20"/>
                    <a:pt x="15" y="18"/>
                    <a:pt x="15" y="15"/>
                  </a:cubicBezTo>
                  <a:lnTo>
                    <a:pt x="15" y="0"/>
                  </a:lnTo>
                  <a:lnTo>
                    <a:pt x="19" y="0"/>
                  </a:lnTo>
                  <a:lnTo>
                    <a:pt x="19" y="16"/>
                  </a:lnTo>
                  <a:cubicBezTo>
                    <a:pt x="19" y="19"/>
                    <a:pt x="18" y="22"/>
                    <a:pt x="16" y="23"/>
                  </a:cubicBezTo>
                  <a:cubicBezTo>
                    <a:pt x="15" y="25"/>
                    <a:pt x="12" y="26"/>
                    <a:pt x="9" y="26"/>
                  </a:cubicBezTo>
                  <a:cubicBezTo>
                    <a:pt x="6" y="26"/>
                    <a:pt x="4" y="25"/>
                    <a:pt x="2" y="23"/>
                  </a:cubicBezTo>
                  <a:cubicBezTo>
                    <a:pt x="1" y="22"/>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823"/>
            <p:cNvSpPr>
              <a:spLocks noEditPoints="1"/>
            </p:cNvSpPr>
            <p:nvPr/>
          </p:nvSpPr>
          <p:spPr bwMode="auto">
            <a:xfrm>
              <a:off x="2763" y="1272"/>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6" y="25"/>
                  </a:lnTo>
                  <a:lnTo>
                    <a:pt x="12" y="19"/>
                  </a:lnTo>
                  <a:cubicBezTo>
                    <a:pt x="12"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2"/>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824"/>
            <p:cNvSpPr>
              <a:spLocks/>
            </p:cNvSpPr>
            <p:nvPr/>
          </p:nvSpPr>
          <p:spPr bwMode="auto">
            <a:xfrm>
              <a:off x="2777" y="1272"/>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2 w 20"/>
                <a:gd name="T27" fmla="*/ 26 h 26"/>
                <a:gd name="T28" fmla="*/ 4 w 20"/>
                <a:gd name="T29" fmla="*/ 22 h 26"/>
                <a:gd name="T30" fmla="*/ 0 w 20"/>
                <a:gd name="T31" fmla="*/ 13 h 26"/>
                <a:gd name="T32" fmla="*/ 4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5"/>
                    <a:pt x="14" y="26"/>
                    <a:pt x="12" y="26"/>
                  </a:cubicBezTo>
                  <a:cubicBezTo>
                    <a:pt x="9" y="26"/>
                    <a:pt x="6" y="24"/>
                    <a:pt x="4" y="22"/>
                  </a:cubicBezTo>
                  <a:cubicBezTo>
                    <a:pt x="1" y="20"/>
                    <a:pt x="0" y="17"/>
                    <a:pt x="0" y="13"/>
                  </a:cubicBezTo>
                  <a:cubicBezTo>
                    <a:pt x="0" y="9"/>
                    <a:pt x="1" y="6"/>
                    <a:pt x="4" y="3"/>
                  </a:cubicBezTo>
                  <a:cubicBezTo>
                    <a:pt x="6" y="1"/>
                    <a:pt x="9" y="0"/>
                    <a:pt x="12" y="0"/>
                  </a:cubicBezTo>
                  <a:cubicBezTo>
                    <a:pt x="14" y="0"/>
                    <a:pt x="15" y="0"/>
                    <a:pt x="17" y="1"/>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825"/>
            <p:cNvSpPr>
              <a:spLocks/>
            </p:cNvSpPr>
            <p:nvPr/>
          </p:nvSpPr>
          <p:spPr bwMode="auto">
            <a:xfrm>
              <a:off x="2795" y="1272"/>
              <a:ext cx="12"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826"/>
            <p:cNvSpPr>
              <a:spLocks/>
            </p:cNvSpPr>
            <p:nvPr/>
          </p:nvSpPr>
          <p:spPr bwMode="auto">
            <a:xfrm>
              <a:off x="2760" y="1316"/>
              <a:ext cx="2" cy="44"/>
            </a:xfrm>
            <a:custGeom>
              <a:avLst/>
              <a:gdLst>
                <a:gd name="T0" fmla="*/ 0 w 3"/>
                <a:gd name="T1" fmla="*/ 0 h 62"/>
                <a:gd name="T2" fmla="*/ 0 w 3"/>
                <a:gd name="T3" fmla="*/ 0 h 62"/>
                <a:gd name="T4" fmla="*/ 3 w 3"/>
                <a:gd name="T5" fmla="*/ 62 h 62"/>
              </a:gdLst>
              <a:ahLst/>
              <a:cxnLst>
                <a:cxn ang="0">
                  <a:pos x="T0" y="T1"/>
                </a:cxn>
                <a:cxn ang="0">
                  <a:pos x="T2" y="T3"/>
                </a:cxn>
                <a:cxn ang="0">
                  <a:pos x="T4" y="T5"/>
                </a:cxn>
              </a:cxnLst>
              <a:rect l="0" t="0" r="r" b="b"/>
              <a:pathLst>
                <a:path w="3" h="62">
                  <a:moveTo>
                    <a:pt x="0" y="0"/>
                  </a:moveTo>
                  <a:lnTo>
                    <a:pt x="0" y="0"/>
                  </a:lnTo>
                  <a:cubicBezTo>
                    <a:pt x="1" y="19"/>
                    <a:pt x="2" y="41"/>
                    <a:pt x="3"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Freeform 827"/>
            <p:cNvSpPr>
              <a:spLocks noEditPoints="1"/>
            </p:cNvSpPr>
            <p:nvPr/>
          </p:nvSpPr>
          <p:spPr bwMode="auto">
            <a:xfrm>
              <a:off x="2757" y="1359"/>
              <a:ext cx="12" cy="18"/>
            </a:xfrm>
            <a:custGeom>
              <a:avLst/>
              <a:gdLst>
                <a:gd name="T0" fmla="*/ 17 w 17"/>
                <a:gd name="T1" fmla="*/ 0 h 25"/>
                <a:gd name="T2" fmla="*/ 17 w 17"/>
                <a:gd name="T3" fmla="*/ 0 h 25"/>
                <a:gd name="T4" fmla="*/ 10 w 17"/>
                <a:gd name="T5" fmla="*/ 25 h 25"/>
                <a:gd name="T6" fmla="*/ 0 w 17"/>
                <a:gd name="T7" fmla="*/ 1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0" y="25"/>
                  </a:lnTo>
                  <a:lnTo>
                    <a:pt x="0" y="1"/>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828"/>
            <p:cNvSpPr>
              <a:spLocks noEditPoints="1"/>
            </p:cNvSpPr>
            <p:nvPr/>
          </p:nvSpPr>
          <p:spPr bwMode="auto">
            <a:xfrm>
              <a:off x="2757" y="1359"/>
              <a:ext cx="12" cy="18"/>
            </a:xfrm>
            <a:custGeom>
              <a:avLst/>
              <a:gdLst>
                <a:gd name="T0" fmla="*/ 17 w 17"/>
                <a:gd name="T1" fmla="*/ 0 h 25"/>
                <a:gd name="T2" fmla="*/ 17 w 17"/>
                <a:gd name="T3" fmla="*/ 0 h 25"/>
                <a:gd name="T4" fmla="*/ 10 w 17"/>
                <a:gd name="T5" fmla="*/ 25 h 25"/>
                <a:gd name="T6" fmla="*/ 0 w 17"/>
                <a:gd name="T7" fmla="*/ 1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0" y="25"/>
                  </a:lnTo>
                  <a:lnTo>
                    <a:pt x="0" y="1"/>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Freeform 829"/>
            <p:cNvSpPr>
              <a:spLocks/>
            </p:cNvSpPr>
            <p:nvPr/>
          </p:nvSpPr>
          <p:spPr bwMode="auto">
            <a:xfrm>
              <a:off x="2611"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830"/>
            <p:cNvSpPr>
              <a:spLocks/>
            </p:cNvSpPr>
            <p:nvPr/>
          </p:nvSpPr>
          <p:spPr bwMode="auto">
            <a:xfrm>
              <a:off x="2611"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Freeform 831"/>
            <p:cNvSpPr>
              <a:spLocks noEditPoints="1"/>
            </p:cNvSpPr>
            <p:nvPr/>
          </p:nvSpPr>
          <p:spPr bwMode="auto">
            <a:xfrm>
              <a:off x="2626" y="1149"/>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832"/>
            <p:cNvSpPr>
              <a:spLocks/>
            </p:cNvSpPr>
            <p:nvPr/>
          </p:nvSpPr>
          <p:spPr bwMode="auto">
            <a:xfrm>
              <a:off x="2644" y="1149"/>
              <a:ext cx="13"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3 w 18"/>
                <a:gd name="T13" fmla="*/ 7 h 26"/>
                <a:gd name="T14" fmla="*/ 4 w 18"/>
                <a:gd name="T15" fmla="*/ 9 h 26"/>
                <a:gd name="T16" fmla="*/ 8 w 18"/>
                <a:gd name="T17" fmla="*/ 11 h 26"/>
                <a:gd name="T18" fmla="*/ 10 w 18"/>
                <a:gd name="T19" fmla="*/ 11 h 26"/>
                <a:gd name="T20" fmla="*/ 16 w 18"/>
                <a:gd name="T21" fmla="*/ 14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5" y="12"/>
                    <a:pt x="16" y="14"/>
                  </a:cubicBezTo>
                  <a:cubicBezTo>
                    <a:pt x="17" y="15"/>
                    <a:pt x="18" y="16"/>
                    <a:pt x="18" y="18"/>
                  </a:cubicBezTo>
                  <a:cubicBezTo>
                    <a:pt x="18" y="21"/>
                    <a:pt x="17" y="23"/>
                    <a:pt x="15" y="24"/>
                  </a:cubicBezTo>
                  <a:cubicBezTo>
                    <a:pt x="14" y="25"/>
                    <a:pt x="11" y="26"/>
                    <a:pt x="8" y="26"/>
                  </a:cubicBezTo>
                  <a:cubicBezTo>
                    <a:pt x="7" y="26"/>
                    <a:pt x="6" y="26"/>
                    <a:pt x="4" y="25"/>
                  </a:cubicBezTo>
                  <a:cubicBezTo>
                    <a:pt x="3" y="25"/>
                    <a:pt x="2" y="25"/>
                    <a:pt x="0" y="24"/>
                  </a:cubicBezTo>
                  <a:lnTo>
                    <a:pt x="0" y="21"/>
                  </a:lnTo>
                  <a:cubicBezTo>
                    <a:pt x="2" y="21"/>
                    <a:pt x="3" y="22"/>
                    <a:pt x="4" y="22"/>
                  </a:cubicBezTo>
                  <a:cubicBezTo>
                    <a:pt x="6" y="23"/>
                    <a:pt x="7" y="23"/>
                    <a:pt x="8" y="23"/>
                  </a:cubicBezTo>
                  <a:cubicBezTo>
                    <a:pt x="10" y="23"/>
                    <a:pt x="11" y="23"/>
                    <a:pt x="13" y="22"/>
                  </a:cubicBezTo>
                  <a:cubicBezTo>
                    <a:pt x="14"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2" y="2"/>
                  </a:cubicBezTo>
                  <a:cubicBezTo>
                    <a:pt x="4" y="1"/>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833"/>
            <p:cNvSpPr>
              <a:spLocks/>
            </p:cNvSpPr>
            <p:nvPr/>
          </p:nvSpPr>
          <p:spPr bwMode="auto">
            <a:xfrm>
              <a:off x="2659" y="1149"/>
              <a:ext cx="13"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3 w 18"/>
                <a:gd name="T13" fmla="*/ 7 h 26"/>
                <a:gd name="T14" fmla="*/ 4 w 18"/>
                <a:gd name="T15" fmla="*/ 9 h 26"/>
                <a:gd name="T16" fmla="*/ 8 w 18"/>
                <a:gd name="T17" fmla="*/ 11 h 26"/>
                <a:gd name="T18" fmla="*/ 10 w 18"/>
                <a:gd name="T19" fmla="*/ 11 h 26"/>
                <a:gd name="T20" fmla="*/ 16 w 18"/>
                <a:gd name="T21" fmla="*/ 14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2 w 18"/>
                <a:gd name="T39" fmla="*/ 22 h 26"/>
                <a:gd name="T40" fmla="*/ 14 w 18"/>
                <a:gd name="T41" fmla="*/ 19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5" y="12"/>
                    <a:pt x="16" y="14"/>
                  </a:cubicBezTo>
                  <a:cubicBezTo>
                    <a:pt x="17" y="15"/>
                    <a:pt x="18" y="16"/>
                    <a:pt x="18" y="18"/>
                  </a:cubicBezTo>
                  <a:cubicBezTo>
                    <a:pt x="18" y="21"/>
                    <a:pt x="17" y="23"/>
                    <a:pt x="15" y="24"/>
                  </a:cubicBezTo>
                  <a:cubicBezTo>
                    <a:pt x="14" y="25"/>
                    <a:pt x="11" y="26"/>
                    <a:pt x="8" y="26"/>
                  </a:cubicBezTo>
                  <a:cubicBezTo>
                    <a:pt x="7" y="26"/>
                    <a:pt x="6" y="26"/>
                    <a:pt x="4" y="25"/>
                  </a:cubicBezTo>
                  <a:cubicBezTo>
                    <a:pt x="3" y="25"/>
                    <a:pt x="2" y="25"/>
                    <a:pt x="0" y="24"/>
                  </a:cubicBezTo>
                  <a:lnTo>
                    <a:pt x="0" y="21"/>
                  </a:lnTo>
                  <a:cubicBezTo>
                    <a:pt x="2" y="21"/>
                    <a:pt x="3" y="22"/>
                    <a:pt x="4" y="22"/>
                  </a:cubicBezTo>
                  <a:cubicBezTo>
                    <a:pt x="5" y="23"/>
                    <a:pt x="7" y="23"/>
                    <a:pt x="8" y="23"/>
                  </a:cubicBezTo>
                  <a:cubicBezTo>
                    <a:pt x="10" y="23"/>
                    <a:pt x="11" y="23"/>
                    <a:pt x="12" y="22"/>
                  </a:cubicBezTo>
                  <a:cubicBezTo>
                    <a:pt x="14"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2" y="2"/>
                  </a:cubicBezTo>
                  <a:cubicBezTo>
                    <a:pt x="4" y="1"/>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834"/>
            <p:cNvSpPr>
              <a:spLocks/>
            </p:cNvSpPr>
            <p:nvPr/>
          </p:nvSpPr>
          <p:spPr bwMode="auto">
            <a:xfrm>
              <a:off x="2676" y="1149"/>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835"/>
            <p:cNvSpPr>
              <a:spLocks/>
            </p:cNvSpPr>
            <p:nvPr/>
          </p:nvSpPr>
          <p:spPr bwMode="auto">
            <a:xfrm>
              <a:off x="2683" y="1149"/>
              <a:ext cx="14" cy="18"/>
            </a:xfrm>
            <a:custGeom>
              <a:avLst/>
              <a:gdLst>
                <a:gd name="T0" fmla="*/ 18 w 21"/>
                <a:gd name="T1" fmla="*/ 22 h 26"/>
                <a:gd name="T2" fmla="*/ 18 w 21"/>
                <a:gd name="T3" fmla="*/ 22 h 26"/>
                <a:gd name="T4" fmla="*/ 18 w 21"/>
                <a:gd name="T5" fmla="*/ 15 h 26"/>
                <a:gd name="T6" fmla="*/ 13 w 21"/>
                <a:gd name="T7" fmla="*/ 15 h 26"/>
                <a:gd name="T8" fmla="*/ 13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1 h 26"/>
                <a:gd name="T28" fmla="*/ 21 w 21"/>
                <a:gd name="T29" fmla="*/ 2 h 26"/>
                <a:gd name="T30" fmla="*/ 21 w 21"/>
                <a:gd name="T31" fmla="*/ 6 h 26"/>
                <a:gd name="T32" fmla="*/ 17 w 21"/>
                <a:gd name="T33" fmla="*/ 3 h 26"/>
                <a:gd name="T34" fmla="*/ 12 w 21"/>
                <a:gd name="T35" fmla="*/ 3 h 26"/>
                <a:gd name="T36" fmla="*/ 6 w 21"/>
                <a:gd name="T37" fmla="*/ 5 h 26"/>
                <a:gd name="T38" fmla="*/ 3 w 21"/>
                <a:gd name="T39" fmla="*/ 13 h 26"/>
                <a:gd name="T40" fmla="*/ 6 w 21"/>
                <a:gd name="T41" fmla="*/ 20 h 26"/>
                <a:gd name="T42" fmla="*/ 12 w 21"/>
                <a:gd name="T43" fmla="*/ 23 h 26"/>
                <a:gd name="T44" fmla="*/ 16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3" y="15"/>
                  </a:lnTo>
                  <a:lnTo>
                    <a:pt x="13" y="12"/>
                  </a:lnTo>
                  <a:lnTo>
                    <a:pt x="21" y="12"/>
                  </a:lnTo>
                  <a:lnTo>
                    <a:pt x="21" y="23"/>
                  </a:lnTo>
                  <a:cubicBezTo>
                    <a:pt x="20" y="24"/>
                    <a:pt x="19" y="24"/>
                    <a:pt x="17" y="25"/>
                  </a:cubicBezTo>
                  <a:cubicBezTo>
                    <a:pt x="15"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19" y="2"/>
                    <a:pt x="21" y="2"/>
                  </a:cubicBezTo>
                  <a:lnTo>
                    <a:pt x="21" y="6"/>
                  </a:lnTo>
                  <a:cubicBezTo>
                    <a:pt x="19" y="5"/>
                    <a:pt x="18" y="4"/>
                    <a:pt x="17" y="3"/>
                  </a:cubicBezTo>
                  <a:cubicBezTo>
                    <a:pt x="15" y="3"/>
                    <a:pt x="14" y="3"/>
                    <a:pt x="12" y="3"/>
                  </a:cubicBezTo>
                  <a:cubicBezTo>
                    <a:pt x="9" y="3"/>
                    <a:pt x="7" y="4"/>
                    <a:pt x="6" y="5"/>
                  </a:cubicBezTo>
                  <a:cubicBezTo>
                    <a:pt x="4" y="7"/>
                    <a:pt x="3" y="9"/>
                    <a:pt x="3" y="13"/>
                  </a:cubicBezTo>
                  <a:cubicBezTo>
                    <a:pt x="3" y="16"/>
                    <a:pt x="4" y="19"/>
                    <a:pt x="6" y="20"/>
                  </a:cubicBezTo>
                  <a:cubicBezTo>
                    <a:pt x="7" y="22"/>
                    <a:pt x="9" y="23"/>
                    <a:pt x="12" y="23"/>
                  </a:cubicBezTo>
                  <a:cubicBezTo>
                    <a:pt x="14" y="23"/>
                    <a:pt x="15" y="23"/>
                    <a:pt x="16" y="23"/>
                  </a:cubicBezTo>
                  <a:cubicBezTo>
                    <a:pt x="16"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836"/>
            <p:cNvSpPr>
              <a:spLocks/>
            </p:cNvSpPr>
            <p:nvPr/>
          </p:nvSpPr>
          <p:spPr bwMode="auto">
            <a:xfrm>
              <a:off x="2703" y="1149"/>
              <a:ext cx="12"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837"/>
            <p:cNvSpPr>
              <a:spLocks/>
            </p:cNvSpPr>
            <p:nvPr/>
          </p:nvSpPr>
          <p:spPr bwMode="auto">
            <a:xfrm>
              <a:off x="2619" y="1193"/>
              <a:ext cx="32" cy="46"/>
            </a:xfrm>
            <a:custGeom>
              <a:avLst/>
              <a:gdLst>
                <a:gd name="T0" fmla="*/ 46 w 46"/>
                <a:gd name="T1" fmla="*/ 0 h 66"/>
                <a:gd name="T2" fmla="*/ 46 w 46"/>
                <a:gd name="T3" fmla="*/ 0 h 66"/>
                <a:gd name="T4" fmla="*/ 0 w 46"/>
                <a:gd name="T5" fmla="*/ 66 h 66"/>
              </a:gdLst>
              <a:ahLst/>
              <a:cxnLst>
                <a:cxn ang="0">
                  <a:pos x="T0" y="T1"/>
                </a:cxn>
                <a:cxn ang="0">
                  <a:pos x="T2" y="T3"/>
                </a:cxn>
                <a:cxn ang="0">
                  <a:pos x="T4" y="T5"/>
                </a:cxn>
              </a:cxnLst>
              <a:rect l="0" t="0" r="r" b="b"/>
              <a:pathLst>
                <a:path w="46" h="66">
                  <a:moveTo>
                    <a:pt x="46" y="0"/>
                  </a:moveTo>
                  <a:lnTo>
                    <a:pt x="46" y="0"/>
                  </a:lnTo>
                  <a:cubicBezTo>
                    <a:pt x="33" y="20"/>
                    <a:pt x="16" y="44"/>
                    <a:pt x="0" y="6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Freeform 838"/>
            <p:cNvSpPr>
              <a:spLocks noEditPoints="1"/>
            </p:cNvSpPr>
            <p:nvPr/>
          </p:nvSpPr>
          <p:spPr bwMode="auto">
            <a:xfrm>
              <a:off x="2609" y="1236"/>
              <a:ext cx="15" cy="17"/>
            </a:xfrm>
            <a:custGeom>
              <a:avLst/>
              <a:gdLst>
                <a:gd name="T0" fmla="*/ 21 w 21"/>
                <a:gd name="T1" fmla="*/ 10 h 25"/>
                <a:gd name="T2" fmla="*/ 21 w 21"/>
                <a:gd name="T3" fmla="*/ 10 h 25"/>
                <a:gd name="T4" fmla="*/ 0 w 21"/>
                <a:gd name="T5" fmla="*/ 25 h 25"/>
                <a:gd name="T6" fmla="*/ 7 w 21"/>
                <a:gd name="T7" fmla="*/ 0 h 25"/>
                <a:gd name="T8" fmla="*/ 21 w 21"/>
                <a:gd name="T9" fmla="*/ 10 h 25"/>
                <a:gd name="T10" fmla="*/ 21 w 21"/>
                <a:gd name="T11" fmla="*/ 10 h 25"/>
                <a:gd name="T12" fmla="*/ 21 w 21"/>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10"/>
                  </a:moveTo>
                  <a:lnTo>
                    <a:pt x="21" y="10"/>
                  </a:lnTo>
                  <a:lnTo>
                    <a:pt x="0" y="25"/>
                  </a:lnTo>
                  <a:lnTo>
                    <a:pt x="7" y="0"/>
                  </a:lnTo>
                  <a:lnTo>
                    <a:pt x="21" y="10"/>
                  </a:lnTo>
                  <a:close/>
                  <a:moveTo>
                    <a:pt x="21" y="10"/>
                  </a:moveTo>
                  <a:lnTo>
                    <a:pt x="21" y="1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839"/>
            <p:cNvSpPr>
              <a:spLocks noEditPoints="1"/>
            </p:cNvSpPr>
            <p:nvPr/>
          </p:nvSpPr>
          <p:spPr bwMode="auto">
            <a:xfrm>
              <a:off x="2609" y="1236"/>
              <a:ext cx="15" cy="17"/>
            </a:xfrm>
            <a:custGeom>
              <a:avLst/>
              <a:gdLst>
                <a:gd name="T0" fmla="*/ 21 w 21"/>
                <a:gd name="T1" fmla="*/ 10 h 25"/>
                <a:gd name="T2" fmla="*/ 21 w 21"/>
                <a:gd name="T3" fmla="*/ 10 h 25"/>
                <a:gd name="T4" fmla="*/ 0 w 21"/>
                <a:gd name="T5" fmla="*/ 25 h 25"/>
                <a:gd name="T6" fmla="*/ 7 w 21"/>
                <a:gd name="T7" fmla="*/ 0 h 25"/>
                <a:gd name="T8" fmla="*/ 21 w 21"/>
                <a:gd name="T9" fmla="*/ 10 h 25"/>
                <a:gd name="T10" fmla="*/ 21 w 21"/>
                <a:gd name="T11" fmla="*/ 10 h 25"/>
                <a:gd name="T12" fmla="*/ 21 w 21"/>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10"/>
                  </a:moveTo>
                  <a:lnTo>
                    <a:pt x="21" y="10"/>
                  </a:lnTo>
                  <a:lnTo>
                    <a:pt x="0" y="25"/>
                  </a:lnTo>
                  <a:lnTo>
                    <a:pt x="7" y="0"/>
                  </a:lnTo>
                  <a:lnTo>
                    <a:pt x="21" y="10"/>
                  </a:lnTo>
                  <a:close/>
                  <a:moveTo>
                    <a:pt x="21" y="10"/>
                  </a:moveTo>
                  <a:lnTo>
                    <a:pt x="21" y="1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Freeform 840"/>
            <p:cNvSpPr>
              <a:spLocks/>
            </p:cNvSpPr>
            <p:nvPr/>
          </p:nvSpPr>
          <p:spPr bwMode="auto">
            <a:xfrm>
              <a:off x="2694" y="1193"/>
              <a:ext cx="33" cy="46"/>
            </a:xfrm>
            <a:custGeom>
              <a:avLst/>
              <a:gdLst>
                <a:gd name="T0" fmla="*/ 0 w 46"/>
                <a:gd name="T1" fmla="*/ 0 h 66"/>
                <a:gd name="T2" fmla="*/ 0 w 46"/>
                <a:gd name="T3" fmla="*/ 0 h 66"/>
                <a:gd name="T4" fmla="*/ 46 w 46"/>
                <a:gd name="T5" fmla="*/ 66 h 66"/>
              </a:gdLst>
              <a:ahLst/>
              <a:cxnLst>
                <a:cxn ang="0">
                  <a:pos x="T0" y="T1"/>
                </a:cxn>
                <a:cxn ang="0">
                  <a:pos x="T2" y="T3"/>
                </a:cxn>
                <a:cxn ang="0">
                  <a:pos x="T4" y="T5"/>
                </a:cxn>
              </a:cxnLst>
              <a:rect l="0" t="0" r="r" b="b"/>
              <a:pathLst>
                <a:path w="46" h="66">
                  <a:moveTo>
                    <a:pt x="0" y="0"/>
                  </a:moveTo>
                  <a:lnTo>
                    <a:pt x="0" y="0"/>
                  </a:lnTo>
                  <a:cubicBezTo>
                    <a:pt x="14" y="20"/>
                    <a:pt x="31" y="44"/>
                    <a:pt x="46" y="6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 name="Freeform 841"/>
            <p:cNvSpPr>
              <a:spLocks noEditPoints="1"/>
            </p:cNvSpPr>
            <p:nvPr/>
          </p:nvSpPr>
          <p:spPr bwMode="auto">
            <a:xfrm>
              <a:off x="2722" y="1236"/>
              <a:ext cx="14" cy="17"/>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842"/>
            <p:cNvSpPr>
              <a:spLocks noEditPoints="1"/>
            </p:cNvSpPr>
            <p:nvPr/>
          </p:nvSpPr>
          <p:spPr bwMode="auto">
            <a:xfrm>
              <a:off x="2722" y="1236"/>
              <a:ext cx="14" cy="17"/>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 name="Freeform 843"/>
            <p:cNvSpPr>
              <a:spLocks/>
            </p:cNvSpPr>
            <p:nvPr/>
          </p:nvSpPr>
          <p:spPr bwMode="auto">
            <a:xfrm>
              <a:off x="2865" y="1377"/>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844"/>
            <p:cNvSpPr>
              <a:spLocks/>
            </p:cNvSpPr>
            <p:nvPr/>
          </p:nvSpPr>
          <p:spPr bwMode="auto">
            <a:xfrm>
              <a:off x="2865" y="1377"/>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 name="Freeform 845"/>
            <p:cNvSpPr>
              <a:spLocks/>
            </p:cNvSpPr>
            <p:nvPr/>
          </p:nvSpPr>
          <p:spPr bwMode="auto">
            <a:xfrm>
              <a:off x="2881"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846"/>
            <p:cNvSpPr>
              <a:spLocks noEditPoints="1"/>
            </p:cNvSpPr>
            <p:nvPr/>
          </p:nvSpPr>
          <p:spPr bwMode="auto">
            <a:xfrm>
              <a:off x="2888" y="1396"/>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847"/>
            <p:cNvSpPr>
              <a:spLocks/>
            </p:cNvSpPr>
            <p:nvPr/>
          </p:nvSpPr>
          <p:spPr bwMode="auto">
            <a:xfrm>
              <a:off x="2907" y="1396"/>
              <a:ext cx="12"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6" name="Freeform 848"/>
            <p:cNvSpPr>
              <a:spLocks/>
            </p:cNvSpPr>
            <p:nvPr/>
          </p:nvSpPr>
          <p:spPr bwMode="auto">
            <a:xfrm>
              <a:off x="2923" y="139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849"/>
            <p:cNvSpPr>
              <a:spLocks/>
            </p:cNvSpPr>
            <p:nvPr/>
          </p:nvSpPr>
          <p:spPr bwMode="auto">
            <a:xfrm>
              <a:off x="2939"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8" name="Freeform 850"/>
            <p:cNvSpPr>
              <a:spLocks noEditPoints="1"/>
            </p:cNvSpPr>
            <p:nvPr/>
          </p:nvSpPr>
          <p:spPr bwMode="auto">
            <a:xfrm>
              <a:off x="2954"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9" name="Freeform 851"/>
            <p:cNvSpPr>
              <a:spLocks noEditPoints="1"/>
            </p:cNvSpPr>
            <p:nvPr/>
          </p:nvSpPr>
          <p:spPr bwMode="auto">
            <a:xfrm>
              <a:off x="2963" y="1395"/>
              <a:ext cx="2"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852"/>
            <p:cNvSpPr>
              <a:spLocks/>
            </p:cNvSpPr>
            <p:nvPr/>
          </p:nvSpPr>
          <p:spPr bwMode="auto">
            <a:xfrm>
              <a:off x="2875" y="1254"/>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853"/>
            <p:cNvSpPr>
              <a:spLocks/>
            </p:cNvSpPr>
            <p:nvPr/>
          </p:nvSpPr>
          <p:spPr bwMode="auto">
            <a:xfrm>
              <a:off x="2875" y="1254"/>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2" name="Freeform 854"/>
            <p:cNvSpPr>
              <a:spLocks/>
            </p:cNvSpPr>
            <p:nvPr/>
          </p:nvSpPr>
          <p:spPr bwMode="auto">
            <a:xfrm>
              <a:off x="2893" y="1272"/>
              <a:ext cx="12"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3" name="Freeform 855"/>
            <p:cNvSpPr>
              <a:spLocks/>
            </p:cNvSpPr>
            <p:nvPr/>
          </p:nvSpPr>
          <p:spPr bwMode="auto">
            <a:xfrm>
              <a:off x="2907" y="1272"/>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4" name="Freeform 856"/>
            <p:cNvSpPr>
              <a:spLocks/>
            </p:cNvSpPr>
            <p:nvPr/>
          </p:nvSpPr>
          <p:spPr bwMode="auto">
            <a:xfrm>
              <a:off x="2923" y="1272"/>
              <a:ext cx="10" cy="18"/>
            </a:xfrm>
            <a:custGeom>
              <a:avLst/>
              <a:gdLst>
                <a:gd name="T0" fmla="*/ 0 w 15"/>
                <a:gd name="T1" fmla="*/ 0 h 25"/>
                <a:gd name="T2" fmla="*/ 0 w 15"/>
                <a:gd name="T3" fmla="*/ 0 h 25"/>
                <a:gd name="T4" fmla="*/ 15 w 15"/>
                <a:gd name="T5" fmla="*/ 0 h 25"/>
                <a:gd name="T6" fmla="*/ 15 w 15"/>
                <a:gd name="T7" fmla="*/ 3 h 25"/>
                <a:gd name="T8" fmla="*/ 4 w 15"/>
                <a:gd name="T9" fmla="*/ 3 h 25"/>
                <a:gd name="T10" fmla="*/ 4 w 15"/>
                <a:gd name="T11" fmla="*/ 10 h 25"/>
                <a:gd name="T12" fmla="*/ 14 w 15"/>
                <a:gd name="T13" fmla="*/ 10 h 25"/>
                <a:gd name="T14" fmla="*/ 14 w 15"/>
                <a:gd name="T15" fmla="*/ 13 h 25"/>
                <a:gd name="T16" fmla="*/ 4 w 15"/>
                <a:gd name="T17" fmla="*/ 13 h 25"/>
                <a:gd name="T18" fmla="*/ 4 w 15"/>
                <a:gd name="T19" fmla="*/ 25 h 25"/>
                <a:gd name="T20" fmla="*/ 0 w 15"/>
                <a:gd name="T21" fmla="*/ 25 h 25"/>
                <a:gd name="T22" fmla="*/ 0 w 1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0" y="0"/>
                  </a:moveTo>
                  <a:lnTo>
                    <a:pt x="0" y="0"/>
                  </a:lnTo>
                  <a:lnTo>
                    <a:pt x="15" y="0"/>
                  </a:lnTo>
                  <a:lnTo>
                    <a:pt x="15" y="3"/>
                  </a:lnTo>
                  <a:lnTo>
                    <a:pt x="4" y="3"/>
                  </a:lnTo>
                  <a:lnTo>
                    <a:pt x="4" y="10"/>
                  </a:lnTo>
                  <a:lnTo>
                    <a:pt x="14" y="10"/>
                  </a:lnTo>
                  <a:lnTo>
                    <a:pt x="14" y="13"/>
                  </a:lnTo>
                  <a:lnTo>
                    <a:pt x="4" y="1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857"/>
            <p:cNvSpPr>
              <a:spLocks/>
            </p:cNvSpPr>
            <p:nvPr/>
          </p:nvSpPr>
          <p:spPr bwMode="auto">
            <a:xfrm>
              <a:off x="2935"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858"/>
            <p:cNvSpPr>
              <a:spLocks/>
            </p:cNvSpPr>
            <p:nvPr/>
          </p:nvSpPr>
          <p:spPr bwMode="auto">
            <a:xfrm>
              <a:off x="2921" y="1316"/>
              <a:ext cx="1" cy="44"/>
            </a:xfrm>
            <a:custGeom>
              <a:avLst/>
              <a:gdLst>
                <a:gd name="T0" fmla="*/ 0 w 1"/>
                <a:gd name="T1" fmla="*/ 0 h 62"/>
                <a:gd name="T2" fmla="*/ 0 w 1"/>
                <a:gd name="T3" fmla="*/ 0 h 62"/>
                <a:gd name="T4" fmla="*/ 1 w 1"/>
                <a:gd name="T5" fmla="*/ 62 h 62"/>
              </a:gdLst>
              <a:ahLst/>
              <a:cxnLst>
                <a:cxn ang="0">
                  <a:pos x="T0" y="T1"/>
                </a:cxn>
                <a:cxn ang="0">
                  <a:pos x="T2" y="T3"/>
                </a:cxn>
                <a:cxn ang="0">
                  <a:pos x="T4" y="T5"/>
                </a:cxn>
              </a:cxnLst>
              <a:rect l="0" t="0" r="r" b="b"/>
              <a:pathLst>
                <a:path w="1" h="62">
                  <a:moveTo>
                    <a:pt x="0" y="0"/>
                  </a:moveTo>
                  <a:lnTo>
                    <a:pt x="0" y="0"/>
                  </a:lnTo>
                  <a:cubicBezTo>
                    <a:pt x="1" y="19"/>
                    <a:pt x="1" y="41"/>
                    <a:pt x="1"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7" name="Freeform 859"/>
            <p:cNvSpPr>
              <a:spLocks noEditPoints="1"/>
            </p:cNvSpPr>
            <p:nvPr/>
          </p:nvSpPr>
          <p:spPr bwMode="auto">
            <a:xfrm>
              <a:off x="2916"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8" name="Freeform 860"/>
            <p:cNvSpPr>
              <a:spLocks noEditPoints="1"/>
            </p:cNvSpPr>
            <p:nvPr/>
          </p:nvSpPr>
          <p:spPr bwMode="auto">
            <a:xfrm>
              <a:off x="2916"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9" name="Freeform 861"/>
            <p:cNvSpPr>
              <a:spLocks/>
            </p:cNvSpPr>
            <p:nvPr/>
          </p:nvSpPr>
          <p:spPr bwMode="auto">
            <a:xfrm>
              <a:off x="2545" y="1624"/>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862"/>
            <p:cNvSpPr>
              <a:spLocks/>
            </p:cNvSpPr>
            <p:nvPr/>
          </p:nvSpPr>
          <p:spPr bwMode="auto">
            <a:xfrm>
              <a:off x="2545" y="1624"/>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1" name="Freeform 863"/>
            <p:cNvSpPr>
              <a:spLocks/>
            </p:cNvSpPr>
            <p:nvPr/>
          </p:nvSpPr>
          <p:spPr bwMode="auto">
            <a:xfrm>
              <a:off x="2561" y="1642"/>
              <a:ext cx="14" cy="18"/>
            </a:xfrm>
            <a:custGeom>
              <a:avLst/>
              <a:gdLst>
                <a:gd name="T0" fmla="*/ 20 w 20"/>
                <a:gd name="T1" fmla="*/ 2 h 25"/>
                <a:gd name="T2" fmla="*/ 20 w 20"/>
                <a:gd name="T3" fmla="*/ 2 h 25"/>
                <a:gd name="T4" fmla="*/ 20 w 20"/>
                <a:gd name="T5" fmla="*/ 6 h 25"/>
                <a:gd name="T6" fmla="*/ 16 w 20"/>
                <a:gd name="T7" fmla="*/ 3 h 25"/>
                <a:gd name="T8" fmla="*/ 12 w 20"/>
                <a:gd name="T9" fmla="*/ 3 h 25"/>
                <a:gd name="T10" fmla="*/ 5 w 20"/>
                <a:gd name="T11" fmla="*/ 5 h 25"/>
                <a:gd name="T12" fmla="*/ 3 w 20"/>
                <a:gd name="T13" fmla="*/ 13 h 25"/>
                <a:gd name="T14" fmla="*/ 5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7" y="4"/>
                    <a:pt x="16" y="3"/>
                  </a:cubicBezTo>
                  <a:cubicBezTo>
                    <a:pt x="15" y="3"/>
                    <a:pt x="13" y="3"/>
                    <a:pt x="12" y="3"/>
                  </a:cubicBezTo>
                  <a:cubicBezTo>
                    <a:pt x="9" y="3"/>
                    <a:pt x="7" y="3"/>
                    <a:pt x="5" y="5"/>
                  </a:cubicBezTo>
                  <a:cubicBezTo>
                    <a:pt x="4" y="7"/>
                    <a:pt x="3" y="9"/>
                    <a:pt x="3" y="13"/>
                  </a:cubicBezTo>
                  <a:cubicBezTo>
                    <a:pt x="3" y="16"/>
                    <a:pt x="4" y="18"/>
                    <a:pt x="5" y="20"/>
                  </a:cubicBezTo>
                  <a:cubicBezTo>
                    <a:pt x="7" y="22"/>
                    <a:pt x="9" y="23"/>
                    <a:pt x="12" y="23"/>
                  </a:cubicBezTo>
                  <a:cubicBezTo>
                    <a:pt x="13" y="23"/>
                    <a:pt x="15" y="22"/>
                    <a:pt x="16" y="22"/>
                  </a:cubicBezTo>
                  <a:cubicBezTo>
                    <a:pt x="17" y="21"/>
                    <a:pt x="19" y="21"/>
                    <a:pt x="20" y="20"/>
                  </a:cubicBezTo>
                  <a:lnTo>
                    <a:pt x="20" y="23"/>
                  </a:lnTo>
                  <a:cubicBezTo>
                    <a:pt x="18" y="24"/>
                    <a:pt x="17" y="24"/>
                    <a:pt x="16" y="25"/>
                  </a:cubicBezTo>
                  <a:cubicBezTo>
                    <a:pt x="15" y="25"/>
                    <a:pt x="13" y="25"/>
                    <a:pt x="12" y="25"/>
                  </a:cubicBezTo>
                  <a:cubicBezTo>
                    <a:pt x="8" y="25"/>
                    <a:pt x="5" y="24"/>
                    <a:pt x="3" y="22"/>
                  </a:cubicBezTo>
                  <a:cubicBezTo>
                    <a:pt x="1" y="20"/>
                    <a:pt x="0" y="17"/>
                    <a:pt x="0" y="13"/>
                  </a:cubicBezTo>
                  <a:cubicBezTo>
                    <a:pt x="0" y="9"/>
                    <a:pt x="1" y="6"/>
                    <a:pt x="3" y="3"/>
                  </a:cubicBezTo>
                  <a:cubicBezTo>
                    <a:pt x="5" y="1"/>
                    <a:pt x="8" y="0"/>
                    <a:pt x="12" y="0"/>
                  </a:cubicBezTo>
                  <a:cubicBezTo>
                    <a:pt x="13" y="0"/>
                    <a:pt x="15" y="0"/>
                    <a:pt x="16" y="0"/>
                  </a:cubicBezTo>
                  <a:cubicBezTo>
                    <a:pt x="17" y="1"/>
                    <a:pt x="18"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864"/>
            <p:cNvSpPr>
              <a:spLocks noEditPoints="1"/>
            </p:cNvSpPr>
            <p:nvPr/>
          </p:nvSpPr>
          <p:spPr bwMode="auto">
            <a:xfrm>
              <a:off x="2577" y="1642"/>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4 w 23"/>
                <a:gd name="T35" fmla="*/ 22 h 25"/>
                <a:gd name="T36" fmla="*/ 0 w 23"/>
                <a:gd name="T37" fmla="*/ 13 h 25"/>
                <a:gd name="T38" fmla="*/ 4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10" y="2"/>
                    <a:pt x="8" y="3"/>
                    <a:pt x="6" y="5"/>
                  </a:cubicBezTo>
                  <a:cubicBezTo>
                    <a:pt x="5" y="7"/>
                    <a:pt x="4" y="10"/>
                    <a:pt x="4" y="13"/>
                  </a:cubicBezTo>
                  <a:cubicBezTo>
                    <a:pt x="4" y="16"/>
                    <a:pt x="5" y="18"/>
                    <a:pt x="6" y="20"/>
                  </a:cubicBezTo>
                  <a:cubicBezTo>
                    <a:pt x="8" y="22"/>
                    <a:pt x="10" y="23"/>
                    <a:pt x="12" y="23"/>
                  </a:cubicBezTo>
                  <a:cubicBezTo>
                    <a:pt x="14" y="23"/>
                    <a:pt x="16" y="22"/>
                    <a:pt x="18" y="20"/>
                  </a:cubicBezTo>
                  <a:cubicBezTo>
                    <a:pt x="19" y="18"/>
                    <a:pt x="20" y="16"/>
                    <a:pt x="20" y="13"/>
                  </a:cubicBezTo>
                  <a:cubicBezTo>
                    <a:pt x="20" y="10"/>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7"/>
                    <a:pt x="22" y="20"/>
                    <a:pt x="20" y="22"/>
                  </a:cubicBezTo>
                  <a:cubicBezTo>
                    <a:pt x="18" y="24"/>
                    <a:pt x="15" y="25"/>
                    <a:pt x="12" y="25"/>
                  </a:cubicBezTo>
                  <a:cubicBezTo>
                    <a:pt x="8" y="25"/>
                    <a:pt x="6" y="24"/>
                    <a:pt x="4" y="22"/>
                  </a:cubicBezTo>
                  <a:cubicBezTo>
                    <a:pt x="2" y="20"/>
                    <a:pt x="0" y="17"/>
                    <a:pt x="0" y="13"/>
                  </a:cubicBezTo>
                  <a:cubicBezTo>
                    <a:pt x="0" y="9"/>
                    <a:pt x="2" y="6"/>
                    <a:pt x="4"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3" name="Freeform 865"/>
            <p:cNvSpPr>
              <a:spLocks/>
            </p:cNvSpPr>
            <p:nvPr/>
          </p:nvSpPr>
          <p:spPr bwMode="auto">
            <a:xfrm>
              <a:off x="2597" y="164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4" name="Freeform 866"/>
            <p:cNvSpPr>
              <a:spLocks/>
            </p:cNvSpPr>
            <p:nvPr/>
          </p:nvSpPr>
          <p:spPr bwMode="auto">
            <a:xfrm>
              <a:off x="2615" y="1642"/>
              <a:ext cx="12" cy="18"/>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4 h 25"/>
                <a:gd name="T12" fmla="*/ 3 w 17"/>
                <a:gd name="T13" fmla="*/ 7 h 25"/>
                <a:gd name="T14" fmla="*/ 4 w 17"/>
                <a:gd name="T15" fmla="*/ 9 h 25"/>
                <a:gd name="T16" fmla="*/ 8 w 17"/>
                <a:gd name="T17" fmla="*/ 10 h 25"/>
                <a:gd name="T18" fmla="*/ 10 w 17"/>
                <a:gd name="T19" fmla="*/ 11 h 25"/>
                <a:gd name="T20" fmla="*/ 16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6 h 25"/>
                <a:gd name="T44" fmla="*/ 9 w 17"/>
                <a:gd name="T45" fmla="*/ 14 h 25"/>
                <a:gd name="T46" fmla="*/ 7 w 17"/>
                <a:gd name="T47" fmla="*/ 14 h 25"/>
                <a:gd name="T48" fmla="*/ 2 w 17"/>
                <a:gd name="T49" fmla="*/ 11 h 25"/>
                <a:gd name="T50" fmla="*/ 0 w 17"/>
                <a:gd name="T51" fmla="*/ 7 h 25"/>
                <a:gd name="T52" fmla="*/ 2 w 17"/>
                <a:gd name="T53" fmla="*/ 2 h 25"/>
                <a:gd name="T54" fmla="*/ 9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5" y="4"/>
                    <a:pt x="13" y="3"/>
                    <a:pt x="12" y="3"/>
                  </a:cubicBezTo>
                  <a:cubicBezTo>
                    <a:pt x="11" y="3"/>
                    <a:pt x="10" y="2"/>
                    <a:pt x="9" y="2"/>
                  </a:cubicBezTo>
                  <a:cubicBezTo>
                    <a:pt x="7" y="2"/>
                    <a:pt x="6" y="3"/>
                    <a:pt x="5" y="4"/>
                  </a:cubicBezTo>
                  <a:cubicBezTo>
                    <a:pt x="4" y="4"/>
                    <a:pt x="3" y="5"/>
                    <a:pt x="3" y="7"/>
                  </a:cubicBezTo>
                  <a:cubicBezTo>
                    <a:pt x="3" y="8"/>
                    <a:pt x="4" y="9"/>
                    <a:pt x="4" y="9"/>
                  </a:cubicBezTo>
                  <a:cubicBezTo>
                    <a:pt x="5" y="10"/>
                    <a:pt x="6" y="10"/>
                    <a:pt x="8" y="10"/>
                  </a:cubicBezTo>
                  <a:lnTo>
                    <a:pt x="10" y="11"/>
                  </a:lnTo>
                  <a:cubicBezTo>
                    <a:pt x="13" y="11"/>
                    <a:pt x="14" y="12"/>
                    <a:pt x="16" y="13"/>
                  </a:cubicBezTo>
                  <a:cubicBezTo>
                    <a:pt x="17" y="15"/>
                    <a:pt x="17" y="16"/>
                    <a:pt x="17" y="18"/>
                  </a:cubicBezTo>
                  <a:cubicBezTo>
                    <a:pt x="17" y="21"/>
                    <a:pt x="17" y="22"/>
                    <a:pt x="15" y="24"/>
                  </a:cubicBezTo>
                  <a:cubicBezTo>
                    <a:pt x="13" y="25"/>
                    <a:pt x="11" y="25"/>
                    <a:pt x="8" y="25"/>
                  </a:cubicBezTo>
                  <a:cubicBezTo>
                    <a:pt x="7" y="25"/>
                    <a:pt x="6" y="25"/>
                    <a:pt x="4" y="25"/>
                  </a:cubicBezTo>
                  <a:cubicBezTo>
                    <a:pt x="3" y="25"/>
                    <a:pt x="1" y="24"/>
                    <a:pt x="0" y="24"/>
                  </a:cubicBezTo>
                  <a:lnTo>
                    <a:pt x="0" y="20"/>
                  </a:lnTo>
                  <a:cubicBezTo>
                    <a:pt x="1" y="21"/>
                    <a:pt x="3" y="22"/>
                    <a:pt x="4" y="22"/>
                  </a:cubicBezTo>
                  <a:cubicBezTo>
                    <a:pt x="5" y="23"/>
                    <a:pt x="7" y="23"/>
                    <a:pt x="8" y="23"/>
                  </a:cubicBezTo>
                  <a:cubicBezTo>
                    <a:pt x="10" y="23"/>
                    <a:pt x="11" y="22"/>
                    <a:pt x="12" y="22"/>
                  </a:cubicBezTo>
                  <a:cubicBezTo>
                    <a:pt x="13"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867"/>
            <p:cNvSpPr>
              <a:spLocks/>
            </p:cNvSpPr>
            <p:nvPr/>
          </p:nvSpPr>
          <p:spPr bwMode="auto">
            <a:xfrm>
              <a:off x="2629" y="164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868"/>
            <p:cNvSpPr>
              <a:spLocks noEditPoints="1"/>
            </p:cNvSpPr>
            <p:nvPr/>
          </p:nvSpPr>
          <p:spPr bwMode="auto">
            <a:xfrm>
              <a:off x="2644"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869"/>
            <p:cNvSpPr>
              <a:spLocks/>
            </p:cNvSpPr>
            <p:nvPr/>
          </p:nvSpPr>
          <p:spPr bwMode="auto">
            <a:xfrm>
              <a:off x="2652" y="1642"/>
              <a:ext cx="11" cy="18"/>
            </a:xfrm>
            <a:custGeom>
              <a:avLst/>
              <a:gdLst>
                <a:gd name="T0" fmla="*/ 0 w 15"/>
                <a:gd name="T1" fmla="*/ 22 h 25"/>
                <a:gd name="T2" fmla="*/ 0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0 w 15"/>
                <a:gd name="T23" fmla="*/ 25 h 25"/>
                <a:gd name="T24" fmla="*/ 0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22"/>
                  </a:moveTo>
                  <a:lnTo>
                    <a:pt x="0" y="22"/>
                  </a:lnTo>
                  <a:lnTo>
                    <a:pt x="6" y="22"/>
                  </a:lnTo>
                  <a:lnTo>
                    <a:pt x="6" y="3"/>
                  </a:lnTo>
                  <a:lnTo>
                    <a:pt x="0" y="4"/>
                  </a:lnTo>
                  <a:lnTo>
                    <a:pt x="0" y="1"/>
                  </a:lnTo>
                  <a:lnTo>
                    <a:pt x="6" y="0"/>
                  </a:lnTo>
                  <a:lnTo>
                    <a:pt x="9" y="0"/>
                  </a:lnTo>
                  <a:lnTo>
                    <a:pt x="9" y="22"/>
                  </a:lnTo>
                  <a:lnTo>
                    <a:pt x="15" y="22"/>
                  </a:lnTo>
                  <a:lnTo>
                    <a:pt x="15" y="25"/>
                  </a:lnTo>
                  <a:lnTo>
                    <a:pt x="0" y="25"/>
                  </a:lnTo>
                  <a:lnTo>
                    <a:pt x="0"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8" name="Freeform 870"/>
            <p:cNvSpPr>
              <a:spLocks/>
            </p:cNvSpPr>
            <p:nvPr/>
          </p:nvSpPr>
          <p:spPr bwMode="auto">
            <a:xfrm>
              <a:off x="2618" y="1501"/>
              <a:ext cx="93" cy="61"/>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9" name="Freeform 871"/>
            <p:cNvSpPr>
              <a:spLocks/>
            </p:cNvSpPr>
            <p:nvPr/>
          </p:nvSpPr>
          <p:spPr bwMode="auto">
            <a:xfrm>
              <a:off x="2618" y="1501"/>
              <a:ext cx="93" cy="61"/>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Freeform 872"/>
            <p:cNvSpPr>
              <a:spLocks noEditPoints="1"/>
            </p:cNvSpPr>
            <p:nvPr/>
          </p:nvSpPr>
          <p:spPr bwMode="auto">
            <a:xfrm>
              <a:off x="2634" y="1519"/>
              <a:ext cx="13" cy="18"/>
            </a:xfrm>
            <a:custGeom>
              <a:avLst/>
              <a:gdLst>
                <a:gd name="T0" fmla="*/ 3 w 18"/>
                <a:gd name="T1" fmla="*/ 13 h 25"/>
                <a:gd name="T2" fmla="*/ 3 w 18"/>
                <a:gd name="T3" fmla="*/ 13 h 25"/>
                <a:gd name="T4" fmla="*/ 3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3 w 18"/>
                <a:gd name="T17" fmla="*/ 13 h 25"/>
                <a:gd name="T18" fmla="*/ 3 w 18"/>
                <a:gd name="T19" fmla="*/ 3 h 25"/>
                <a:gd name="T20" fmla="*/ 3 w 18"/>
                <a:gd name="T21" fmla="*/ 3 h 25"/>
                <a:gd name="T22" fmla="*/ 3 w 18"/>
                <a:gd name="T23" fmla="*/ 11 h 25"/>
                <a:gd name="T24" fmla="*/ 8 w 18"/>
                <a:gd name="T25" fmla="*/ 11 h 25"/>
                <a:gd name="T26" fmla="*/ 12 w 18"/>
                <a:gd name="T27" fmla="*/ 10 h 25"/>
                <a:gd name="T28" fmla="*/ 13 w 18"/>
                <a:gd name="T29" fmla="*/ 7 h 25"/>
                <a:gd name="T30" fmla="*/ 12 w 18"/>
                <a:gd name="T31" fmla="*/ 4 h 25"/>
                <a:gd name="T32" fmla="*/ 8 w 18"/>
                <a:gd name="T33" fmla="*/ 3 h 25"/>
                <a:gd name="T34" fmla="*/ 3 w 18"/>
                <a:gd name="T35" fmla="*/ 3 h 25"/>
                <a:gd name="T36" fmla="*/ 0 w 18"/>
                <a:gd name="T37" fmla="*/ 0 h 25"/>
                <a:gd name="T38" fmla="*/ 0 w 18"/>
                <a:gd name="T39" fmla="*/ 0 h 25"/>
                <a:gd name="T40" fmla="*/ 9 w 18"/>
                <a:gd name="T41" fmla="*/ 0 h 25"/>
                <a:gd name="T42" fmla="*/ 14 w 18"/>
                <a:gd name="T43" fmla="*/ 2 h 25"/>
                <a:gd name="T44" fmla="*/ 17 w 18"/>
                <a:gd name="T45" fmla="*/ 6 h 25"/>
                <a:gd name="T46" fmla="*/ 15 w 18"/>
                <a:gd name="T47" fmla="*/ 10 h 25"/>
                <a:gd name="T48" fmla="*/ 12 w 18"/>
                <a:gd name="T49" fmla="*/ 12 h 25"/>
                <a:gd name="T50" fmla="*/ 16 w 18"/>
                <a:gd name="T51" fmla="*/ 14 h 25"/>
                <a:gd name="T52" fmla="*/ 18 w 18"/>
                <a:gd name="T53" fmla="*/ 18 h 25"/>
                <a:gd name="T54" fmla="*/ 15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3" y="13"/>
                  </a:moveTo>
                  <a:lnTo>
                    <a:pt x="3" y="13"/>
                  </a:lnTo>
                  <a:lnTo>
                    <a:pt x="3" y="22"/>
                  </a:lnTo>
                  <a:lnTo>
                    <a:pt x="9" y="22"/>
                  </a:lnTo>
                  <a:cubicBezTo>
                    <a:pt x="11" y="22"/>
                    <a:pt x="12" y="22"/>
                    <a:pt x="13" y="21"/>
                  </a:cubicBezTo>
                  <a:cubicBezTo>
                    <a:pt x="14" y="20"/>
                    <a:pt x="14" y="19"/>
                    <a:pt x="14" y="18"/>
                  </a:cubicBezTo>
                  <a:cubicBezTo>
                    <a:pt x="14" y="16"/>
                    <a:pt x="14" y="15"/>
                    <a:pt x="13" y="14"/>
                  </a:cubicBezTo>
                  <a:cubicBezTo>
                    <a:pt x="12" y="14"/>
                    <a:pt x="11" y="13"/>
                    <a:pt x="9" y="13"/>
                  </a:cubicBezTo>
                  <a:lnTo>
                    <a:pt x="3" y="13"/>
                  </a:lnTo>
                  <a:close/>
                  <a:moveTo>
                    <a:pt x="3" y="3"/>
                  </a:moveTo>
                  <a:lnTo>
                    <a:pt x="3" y="3"/>
                  </a:lnTo>
                  <a:lnTo>
                    <a:pt x="3" y="11"/>
                  </a:lnTo>
                  <a:lnTo>
                    <a:pt x="8" y="11"/>
                  </a:lnTo>
                  <a:cubicBezTo>
                    <a:pt x="10" y="11"/>
                    <a:pt x="11" y="10"/>
                    <a:pt x="12" y="10"/>
                  </a:cubicBezTo>
                  <a:cubicBezTo>
                    <a:pt x="13" y="9"/>
                    <a:pt x="13" y="8"/>
                    <a:pt x="13" y="7"/>
                  </a:cubicBezTo>
                  <a:cubicBezTo>
                    <a:pt x="13" y="6"/>
                    <a:pt x="13" y="5"/>
                    <a:pt x="12" y="4"/>
                  </a:cubicBezTo>
                  <a:cubicBezTo>
                    <a:pt x="11" y="3"/>
                    <a:pt x="10" y="3"/>
                    <a:pt x="8" y="3"/>
                  </a:cubicBezTo>
                  <a:lnTo>
                    <a:pt x="3" y="3"/>
                  </a:lnTo>
                  <a:close/>
                  <a:moveTo>
                    <a:pt x="0" y="0"/>
                  </a:moveTo>
                  <a:lnTo>
                    <a:pt x="0" y="0"/>
                  </a:lnTo>
                  <a:lnTo>
                    <a:pt x="9" y="0"/>
                  </a:lnTo>
                  <a:cubicBezTo>
                    <a:pt x="11" y="0"/>
                    <a:pt x="13" y="1"/>
                    <a:pt x="14" y="2"/>
                  </a:cubicBezTo>
                  <a:cubicBezTo>
                    <a:pt x="16" y="3"/>
                    <a:pt x="17" y="4"/>
                    <a:pt x="17" y="6"/>
                  </a:cubicBezTo>
                  <a:cubicBezTo>
                    <a:pt x="17" y="8"/>
                    <a:pt x="16" y="9"/>
                    <a:pt x="15" y="10"/>
                  </a:cubicBezTo>
                  <a:cubicBezTo>
                    <a:pt x="15" y="11"/>
                    <a:pt x="14" y="11"/>
                    <a:pt x="12" y="12"/>
                  </a:cubicBezTo>
                  <a:cubicBezTo>
                    <a:pt x="14" y="12"/>
                    <a:pt x="15" y="13"/>
                    <a:pt x="16" y="14"/>
                  </a:cubicBezTo>
                  <a:cubicBezTo>
                    <a:pt x="17" y="15"/>
                    <a:pt x="18" y="16"/>
                    <a:pt x="18" y="18"/>
                  </a:cubicBezTo>
                  <a:cubicBezTo>
                    <a:pt x="18" y="20"/>
                    <a:pt x="17" y="22"/>
                    <a:pt x="15"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873"/>
            <p:cNvSpPr>
              <a:spLocks noEditPoints="1"/>
            </p:cNvSpPr>
            <p:nvPr/>
          </p:nvSpPr>
          <p:spPr bwMode="auto">
            <a:xfrm>
              <a:off x="2649" y="1519"/>
              <a:ext cx="15" cy="18"/>
            </a:xfrm>
            <a:custGeom>
              <a:avLst/>
              <a:gdLst>
                <a:gd name="T0" fmla="*/ 11 w 22"/>
                <a:gd name="T1" fmla="*/ 4 h 25"/>
                <a:gd name="T2" fmla="*/ 11 w 22"/>
                <a:gd name="T3" fmla="*/ 4 h 25"/>
                <a:gd name="T4" fmla="*/ 7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6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7" y="16"/>
                  </a:lnTo>
                  <a:lnTo>
                    <a:pt x="16" y="16"/>
                  </a:lnTo>
                  <a:lnTo>
                    <a:pt x="11" y="4"/>
                  </a:lnTo>
                  <a:close/>
                  <a:moveTo>
                    <a:pt x="9" y="0"/>
                  </a:moveTo>
                  <a:lnTo>
                    <a:pt x="9" y="0"/>
                  </a:lnTo>
                  <a:lnTo>
                    <a:pt x="13" y="0"/>
                  </a:lnTo>
                  <a:lnTo>
                    <a:pt x="22"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2" name="Freeform 874"/>
            <p:cNvSpPr>
              <a:spLocks/>
            </p:cNvSpPr>
            <p:nvPr/>
          </p:nvSpPr>
          <p:spPr bwMode="auto">
            <a:xfrm>
              <a:off x="2667" y="1519"/>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0 h 26"/>
                <a:gd name="T18" fmla="*/ 10 w 17"/>
                <a:gd name="T19" fmla="*/ 11 h 26"/>
                <a:gd name="T20" fmla="*/ 15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8 h 26"/>
                <a:gd name="T42" fmla="*/ 12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4" y="4"/>
                    <a:pt x="13" y="3"/>
                    <a:pt x="12" y="3"/>
                  </a:cubicBezTo>
                  <a:cubicBezTo>
                    <a:pt x="11" y="3"/>
                    <a:pt x="10" y="3"/>
                    <a:pt x="9" y="3"/>
                  </a:cubicBezTo>
                  <a:cubicBezTo>
                    <a:pt x="7" y="3"/>
                    <a:pt x="5" y="3"/>
                    <a:pt x="4" y="4"/>
                  </a:cubicBezTo>
                  <a:cubicBezTo>
                    <a:pt x="3" y="4"/>
                    <a:pt x="3" y="5"/>
                    <a:pt x="3" y="7"/>
                  </a:cubicBezTo>
                  <a:cubicBezTo>
                    <a:pt x="3" y="8"/>
                    <a:pt x="3" y="9"/>
                    <a:pt x="4" y="9"/>
                  </a:cubicBezTo>
                  <a:cubicBezTo>
                    <a:pt x="5" y="10"/>
                    <a:pt x="6" y="10"/>
                    <a:pt x="8" y="10"/>
                  </a:cubicBezTo>
                  <a:lnTo>
                    <a:pt x="10" y="11"/>
                  </a:lnTo>
                  <a:cubicBezTo>
                    <a:pt x="12" y="11"/>
                    <a:pt x="14" y="12"/>
                    <a:pt x="15" y="13"/>
                  </a:cubicBezTo>
                  <a:cubicBezTo>
                    <a:pt x="16" y="15"/>
                    <a:pt x="17" y="16"/>
                    <a:pt x="17" y="18"/>
                  </a:cubicBezTo>
                  <a:cubicBezTo>
                    <a:pt x="17" y="21"/>
                    <a:pt x="16" y="22"/>
                    <a:pt x="15" y="24"/>
                  </a:cubicBezTo>
                  <a:cubicBezTo>
                    <a:pt x="13" y="25"/>
                    <a:pt x="11" y="26"/>
                    <a:pt x="8" y="26"/>
                  </a:cubicBezTo>
                  <a:cubicBezTo>
                    <a:pt x="6" y="26"/>
                    <a:pt x="5" y="25"/>
                    <a:pt x="4" y="25"/>
                  </a:cubicBezTo>
                  <a:cubicBezTo>
                    <a:pt x="2" y="25"/>
                    <a:pt x="1" y="25"/>
                    <a:pt x="0" y="24"/>
                  </a:cubicBezTo>
                  <a:lnTo>
                    <a:pt x="0" y="21"/>
                  </a:lnTo>
                  <a:cubicBezTo>
                    <a:pt x="1" y="21"/>
                    <a:pt x="2" y="22"/>
                    <a:pt x="4" y="22"/>
                  </a:cubicBezTo>
                  <a:cubicBezTo>
                    <a:pt x="5" y="23"/>
                    <a:pt x="6" y="23"/>
                    <a:pt x="8" y="23"/>
                  </a:cubicBezTo>
                  <a:cubicBezTo>
                    <a:pt x="9" y="23"/>
                    <a:pt x="11" y="22"/>
                    <a:pt x="12" y="22"/>
                  </a:cubicBezTo>
                  <a:cubicBezTo>
                    <a:pt x="13" y="21"/>
                    <a:pt x="14" y="20"/>
                    <a:pt x="14" y="18"/>
                  </a:cubicBezTo>
                  <a:cubicBezTo>
                    <a:pt x="14" y="17"/>
                    <a:pt x="13" y="16"/>
                    <a:pt x="12" y="16"/>
                  </a:cubicBezTo>
                  <a:cubicBezTo>
                    <a:pt x="12" y="15"/>
                    <a:pt x="10" y="14"/>
                    <a:pt x="9" y="14"/>
                  </a:cubicBezTo>
                  <a:lnTo>
                    <a:pt x="7" y="14"/>
                  </a:lnTo>
                  <a:cubicBezTo>
                    <a:pt x="4" y="13"/>
                    <a:pt x="2" y="12"/>
                    <a:pt x="1" y="11"/>
                  </a:cubicBezTo>
                  <a:cubicBezTo>
                    <a:pt x="0" y="10"/>
                    <a:pt x="0" y="9"/>
                    <a:pt x="0" y="7"/>
                  </a:cubicBezTo>
                  <a:cubicBezTo>
                    <a:pt x="0" y="5"/>
                    <a:pt x="0" y="3"/>
                    <a:pt x="2" y="2"/>
                  </a:cubicBezTo>
                  <a:cubicBezTo>
                    <a:pt x="3" y="0"/>
                    <a:pt x="6" y="0"/>
                    <a:pt x="8" y="0"/>
                  </a:cubicBezTo>
                  <a:cubicBezTo>
                    <a:pt x="9"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3" name="Freeform 875"/>
            <p:cNvSpPr>
              <a:spLocks/>
            </p:cNvSpPr>
            <p:nvPr/>
          </p:nvSpPr>
          <p:spPr bwMode="auto">
            <a:xfrm>
              <a:off x="2683" y="1519"/>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4" name="Freeform 876"/>
            <p:cNvSpPr>
              <a:spLocks/>
            </p:cNvSpPr>
            <p:nvPr/>
          </p:nvSpPr>
          <p:spPr bwMode="auto">
            <a:xfrm>
              <a:off x="2633" y="1563"/>
              <a:ext cx="19" cy="44"/>
            </a:xfrm>
            <a:custGeom>
              <a:avLst/>
              <a:gdLst>
                <a:gd name="T0" fmla="*/ 27 w 27"/>
                <a:gd name="T1" fmla="*/ 0 h 63"/>
                <a:gd name="T2" fmla="*/ 27 w 27"/>
                <a:gd name="T3" fmla="*/ 0 h 63"/>
                <a:gd name="T4" fmla="*/ 0 w 27"/>
                <a:gd name="T5" fmla="*/ 63 h 63"/>
              </a:gdLst>
              <a:ahLst/>
              <a:cxnLst>
                <a:cxn ang="0">
                  <a:pos x="T0" y="T1"/>
                </a:cxn>
                <a:cxn ang="0">
                  <a:pos x="T2" y="T3"/>
                </a:cxn>
                <a:cxn ang="0">
                  <a:pos x="T4" y="T5"/>
                </a:cxn>
              </a:cxnLst>
              <a:rect l="0" t="0" r="r" b="b"/>
              <a:pathLst>
                <a:path w="27" h="63">
                  <a:moveTo>
                    <a:pt x="27" y="0"/>
                  </a:moveTo>
                  <a:lnTo>
                    <a:pt x="27" y="0"/>
                  </a:lnTo>
                  <a:cubicBezTo>
                    <a:pt x="19" y="19"/>
                    <a:pt x="9" y="42"/>
                    <a:pt x="0" y="6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5" name="Freeform 877"/>
            <p:cNvSpPr>
              <a:spLocks noEditPoints="1"/>
            </p:cNvSpPr>
            <p:nvPr/>
          </p:nvSpPr>
          <p:spPr bwMode="auto">
            <a:xfrm>
              <a:off x="2626" y="1605"/>
              <a:ext cx="12" cy="18"/>
            </a:xfrm>
            <a:custGeom>
              <a:avLst/>
              <a:gdLst>
                <a:gd name="T0" fmla="*/ 18 w 18"/>
                <a:gd name="T1" fmla="*/ 7 h 26"/>
                <a:gd name="T2" fmla="*/ 18 w 18"/>
                <a:gd name="T3" fmla="*/ 7 h 26"/>
                <a:gd name="T4" fmla="*/ 0 w 18"/>
                <a:gd name="T5" fmla="*/ 26 h 26"/>
                <a:gd name="T6" fmla="*/ 2 w 18"/>
                <a:gd name="T7" fmla="*/ 0 h 26"/>
                <a:gd name="T8" fmla="*/ 18 w 18"/>
                <a:gd name="T9" fmla="*/ 7 h 26"/>
                <a:gd name="T10" fmla="*/ 18 w 18"/>
                <a:gd name="T11" fmla="*/ 7 h 26"/>
                <a:gd name="T12" fmla="*/ 18 w 18"/>
                <a:gd name="T13" fmla="*/ 7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8" y="7"/>
                  </a:moveTo>
                  <a:lnTo>
                    <a:pt x="18" y="7"/>
                  </a:lnTo>
                  <a:lnTo>
                    <a:pt x="0" y="26"/>
                  </a:lnTo>
                  <a:lnTo>
                    <a:pt x="2" y="0"/>
                  </a:lnTo>
                  <a:lnTo>
                    <a:pt x="18" y="7"/>
                  </a:lnTo>
                  <a:close/>
                  <a:moveTo>
                    <a:pt x="18" y="7"/>
                  </a:moveTo>
                  <a:lnTo>
                    <a:pt x="18" y="7"/>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 name="Freeform 878"/>
            <p:cNvSpPr>
              <a:spLocks noEditPoints="1"/>
            </p:cNvSpPr>
            <p:nvPr/>
          </p:nvSpPr>
          <p:spPr bwMode="auto">
            <a:xfrm>
              <a:off x="2626" y="1605"/>
              <a:ext cx="12" cy="18"/>
            </a:xfrm>
            <a:custGeom>
              <a:avLst/>
              <a:gdLst>
                <a:gd name="T0" fmla="*/ 18 w 18"/>
                <a:gd name="T1" fmla="*/ 7 h 26"/>
                <a:gd name="T2" fmla="*/ 18 w 18"/>
                <a:gd name="T3" fmla="*/ 7 h 26"/>
                <a:gd name="T4" fmla="*/ 0 w 18"/>
                <a:gd name="T5" fmla="*/ 26 h 26"/>
                <a:gd name="T6" fmla="*/ 2 w 18"/>
                <a:gd name="T7" fmla="*/ 0 h 26"/>
                <a:gd name="T8" fmla="*/ 18 w 18"/>
                <a:gd name="T9" fmla="*/ 7 h 26"/>
                <a:gd name="T10" fmla="*/ 18 w 18"/>
                <a:gd name="T11" fmla="*/ 7 h 26"/>
                <a:gd name="T12" fmla="*/ 18 w 18"/>
                <a:gd name="T13" fmla="*/ 7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8" y="7"/>
                  </a:moveTo>
                  <a:lnTo>
                    <a:pt x="18" y="7"/>
                  </a:lnTo>
                  <a:lnTo>
                    <a:pt x="0" y="26"/>
                  </a:lnTo>
                  <a:lnTo>
                    <a:pt x="2" y="0"/>
                  </a:lnTo>
                  <a:lnTo>
                    <a:pt x="18" y="7"/>
                  </a:lnTo>
                  <a:close/>
                  <a:moveTo>
                    <a:pt x="18" y="7"/>
                  </a:moveTo>
                  <a:lnTo>
                    <a:pt x="18" y="7"/>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 name="Freeform 879"/>
            <p:cNvSpPr>
              <a:spLocks/>
            </p:cNvSpPr>
            <p:nvPr/>
          </p:nvSpPr>
          <p:spPr bwMode="auto">
            <a:xfrm>
              <a:off x="2795" y="1501"/>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880"/>
            <p:cNvSpPr>
              <a:spLocks/>
            </p:cNvSpPr>
            <p:nvPr/>
          </p:nvSpPr>
          <p:spPr bwMode="auto">
            <a:xfrm>
              <a:off x="2795" y="1501"/>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9" name="Freeform 881"/>
            <p:cNvSpPr>
              <a:spLocks/>
            </p:cNvSpPr>
            <p:nvPr/>
          </p:nvSpPr>
          <p:spPr bwMode="auto">
            <a:xfrm>
              <a:off x="2811" y="1519"/>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0" name="Freeform 882"/>
            <p:cNvSpPr>
              <a:spLocks/>
            </p:cNvSpPr>
            <p:nvPr/>
          </p:nvSpPr>
          <p:spPr bwMode="auto">
            <a:xfrm>
              <a:off x="2819" y="1519"/>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1" name="Freeform 883"/>
            <p:cNvSpPr>
              <a:spLocks/>
            </p:cNvSpPr>
            <p:nvPr/>
          </p:nvSpPr>
          <p:spPr bwMode="auto">
            <a:xfrm>
              <a:off x="2836" y="1519"/>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6 w 20"/>
                <a:gd name="T11" fmla="*/ 5 h 26"/>
                <a:gd name="T12" fmla="*/ 4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3"/>
                  </a:cubicBezTo>
                  <a:cubicBezTo>
                    <a:pt x="15" y="3"/>
                    <a:pt x="14" y="3"/>
                    <a:pt x="12" y="3"/>
                  </a:cubicBezTo>
                  <a:cubicBezTo>
                    <a:pt x="10" y="3"/>
                    <a:pt x="7" y="3"/>
                    <a:pt x="6" y="5"/>
                  </a:cubicBezTo>
                  <a:cubicBezTo>
                    <a:pt x="4" y="7"/>
                    <a:pt x="4" y="9"/>
                    <a:pt x="4" y="13"/>
                  </a:cubicBezTo>
                  <a:cubicBezTo>
                    <a:pt x="4" y="16"/>
                    <a:pt x="4" y="18"/>
                    <a:pt x="6" y="20"/>
                  </a:cubicBezTo>
                  <a:cubicBezTo>
                    <a:pt x="7" y="22"/>
                    <a:pt x="10" y="23"/>
                    <a:pt x="12" y="23"/>
                  </a:cubicBezTo>
                  <a:cubicBezTo>
                    <a:pt x="14" y="23"/>
                    <a:pt x="15" y="23"/>
                    <a:pt x="16" y="22"/>
                  </a:cubicBezTo>
                  <a:cubicBezTo>
                    <a:pt x="18" y="22"/>
                    <a:pt x="19" y="21"/>
                    <a:pt x="20" y="20"/>
                  </a:cubicBezTo>
                  <a:lnTo>
                    <a:pt x="20" y="23"/>
                  </a:lnTo>
                  <a:cubicBezTo>
                    <a:pt x="19" y="24"/>
                    <a:pt x="18" y="25"/>
                    <a:pt x="16" y="25"/>
                  </a:cubicBezTo>
                  <a:cubicBezTo>
                    <a:pt x="15" y="25"/>
                    <a:pt x="14" y="26"/>
                    <a:pt x="12" y="26"/>
                  </a:cubicBezTo>
                  <a:cubicBezTo>
                    <a:pt x="8" y="26"/>
                    <a:pt x="5" y="24"/>
                    <a:pt x="3" y="22"/>
                  </a:cubicBezTo>
                  <a:cubicBezTo>
                    <a:pt x="1" y="20"/>
                    <a:pt x="0" y="17"/>
                    <a:pt x="0" y="13"/>
                  </a:cubicBezTo>
                  <a:cubicBezTo>
                    <a:pt x="0" y="9"/>
                    <a:pt x="1" y="6"/>
                    <a:pt x="3" y="3"/>
                  </a:cubicBezTo>
                  <a:cubicBezTo>
                    <a:pt x="5" y="1"/>
                    <a:pt x="8" y="0"/>
                    <a:pt x="12" y="0"/>
                  </a:cubicBezTo>
                  <a:cubicBezTo>
                    <a:pt x="14" y="0"/>
                    <a:pt x="15" y="0"/>
                    <a:pt x="16"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2" name="Freeform 884"/>
            <p:cNvSpPr>
              <a:spLocks noEditPoints="1"/>
            </p:cNvSpPr>
            <p:nvPr/>
          </p:nvSpPr>
          <p:spPr bwMode="auto">
            <a:xfrm>
              <a:off x="2853" y="151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2" y="10"/>
                    <a:pt x="13" y="9"/>
                    <a:pt x="13" y="7"/>
                  </a:cubicBezTo>
                  <a:cubicBezTo>
                    <a:pt x="13" y="6"/>
                    <a:pt x="12"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885"/>
            <p:cNvSpPr>
              <a:spLocks/>
            </p:cNvSpPr>
            <p:nvPr/>
          </p:nvSpPr>
          <p:spPr bwMode="auto">
            <a:xfrm>
              <a:off x="2870" y="1519"/>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886"/>
            <p:cNvSpPr>
              <a:spLocks/>
            </p:cNvSpPr>
            <p:nvPr/>
          </p:nvSpPr>
          <p:spPr bwMode="auto">
            <a:xfrm>
              <a:off x="2886" y="1519"/>
              <a:ext cx="16" cy="18"/>
            </a:xfrm>
            <a:custGeom>
              <a:avLst/>
              <a:gdLst>
                <a:gd name="T0" fmla="*/ 0 w 23"/>
                <a:gd name="T1" fmla="*/ 0 h 25"/>
                <a:gd name="T2" fmla="*/ 0 w 23"/>
                <a:gd name="T3" fmla="*/ 0 h 25"/>
                <a:gd name="T4" fmla="*/ 5 w 23"/>
                <a:gd name="T5" fmla="*/ 0 h 25"/>
                <a:gd name="T6" fmla="*/ 11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3 w 23"/>
                <a:gd name="T23" fmla="*/ 3 h 25"/>
                <a:gd name="T24" fmla="*/ 3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1" y="17"/>
                  </a:lnTo>
                  <a:lnTo>
                    <a:pt x="18" y="0"/>
                  </a:lnTo>
                  <a:lnTo>
                    <a:pt x="23" y="0"/>
                  </a:lnTo>
                  <a:lnTo>
                    <a:pt x="23" y="25"/>
                  </a:lnTo>
                  <a:lnTo>
                    <a:pt x="20" y="25"/>
                  </a:lnTo>
                  <a:lnTo>
                    <a:pt x="20" y="3"/>
                  </a:lnTo>
                  <a:lnTo>
                    <a:pt x="13" y="20"/>
                  </a:lnTo>
                  <a:lnTo>
                    <a:pt x="10"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5" name="Freeform 887"/>
            <p:cNvSpPr>
              <a:spLocks/>
            </p:cNvSpPr>
            <p:nvPr/>
          </p:nvSpPr>
          <p:spPr bwMode="auto">
            <a:xfrm>
              <a:off x="2906" y="1519"/>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888"/>
            <p:cNvSpPr>
              <a:spLocks/>
            </p:cNvSpPr>
            <p:nvPr/>
          </p:nvSpPr>
          <p:spPr bwMode="auto">
            <a:xfrm>
              <a:off x="2921" y="1519"/>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889"/>
            <p:cNvSpPr>
              <a:spLocks/>
            </p:cNvSpPr>
            <p:nvPr/>
          </p:nvSpPr>
          <p:spPr bwMode="auto">
            <a:xfrm>
              <a:off x="2937"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890"/>
            <p:cNvSpPr>
              <a:spLocks/>
            </p:cNvSpPr>
            <p:nvPr/>
          </p:nvSpPr>
          <p:spPr bwMode="auto">
            <a:xfrm>
              <a:off x="2802" y="1563"/>
              <a:ext cx="49" cy="49"/>
            </a:xfrm>
            <a:custGeom>
              <a:avLst/>
              <a:gdLst>
                <a:gd name="T0" fmla="*/ 69 w 69"/>
                <a:gd name="T1" fmla="*/ 0 h 69"/>
                <a:gd name="T2" fmla="*/ 69 w 69"/>
                <a:gd name="T3" fmla="*/ 0 h 69"/>
                <a:gd name="T4" fmla="*/ 0 w 69"/>
                <a:gd name="T5" fmla="*/ 69 h 69"/>
              </a:gdLst>
              <a:ahLst/>
              <a:cxnLst>
                <a:cxn ang="0">
                  <a:pos x="T0" y="T1"/>
                </a:cxn>
                <a:cxn ang="0">
                  <a:pos x="T2" y="T3"/>
                </a:cxn>
                <a:cxn ang="0">
                  <a:pos x="T4" y="T5"/>
                </a:cxn>
              </a:cxnLst>
              <a:rect l="0" t="0" r="r" b="b"/>
              <a:pathLst>
                <a:path w="69" h="69">
                  <a:moveTo>
                    <a:pt x="69" y="0"/>
                  </a:moveTo>
                  <a:lnTo>
                    <a:pt x="69" y="0"/>
                  </a:lnTo>
                  <a:cubicBezTo>
                    <a:pt x="48" y="21"/>
                    <a:pt x="23" y="46"/>
                    <a:pt x="0" y="69"/>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9" name="Freeform 891"/>
            <p:cNvSpPr>
              <a:spLocks noEditPoints="1"/>
            </p:cNvSpPr>
            <p:nvPr/>
          </p:nvSpPr>
          <p:spPr bwMode="auto">
            <a:xfrm>
              <a:off x="2790" y="1607"/>
              <a:ext cx="17"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892"/>
            <p:cNvSpPr>
              <a:spLocks noEditPoints="1"/>
            </p:cNvSpPr>
            <p:nvPr/>
          </p:nvSpPr>
          <p:spPr bwMode="auto">
            <a:xfrm>
              <a:off x="2790" y="1607"/>
              <a:ext cx="17"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1" name="Freeform 893"/>
            <p:cNvSpPr>
              <a:spLocks/>
            </p:cNvSpPr>
            <p:nvPr/>
          </p:nvSpPr>
          <p:spPr bwMode="auto">
            <a:xfrm>
              <a:off x="2881" y="1563"/>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2" name="Freeform 894"/>
            <p:cNvSpPr>
              <a:spLocks noEditPoints="1"/>
            </p:cNvSpPr>
            <p:nvPr/>
          </p:nvSpPr>
          <p:spPr bwMode="auto">
            <a:xfrm>
              <a:off x="2876"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895"/>
            <p:cNvSpPr>
              <a:spLocks noEditPoints="1"/>
            </p:cNvSpPr>
            <p:nvPr/>
          </p:nvSpPr>
          <p:spPr bwMode="auto">
            <a:xfrm>
              <a:off x="2876"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4" name="Freeform 896"/>
            <p:cNvSpPr>
              <a:spLocks/>
            </p:cNvSpPr>
            <p:nvPr/>
          </p:nvSpPr>
          <p:spPr bwMode="auto">
            <a:xfrm>
              <a:off x="2958" y="1624"/>
              <a:ext cx="134"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897"/>
            <p:cNvSpPr>
              <a:spLocks/>
            </p:cNvSpPr>
            <p:nvPr/>
          </p:nvSpPr>
          <p:spPr bwMode="auto">
            <a:xfrm>
              <a:off x="2958" y="1624"/>
              <a:ext cx="134" cy="62"/>
            </a:xfrm>
            <a:custGeom>
              <a:avLst/>
              <a:gdLst>
                <a:gd name="T0" fmla="*/ 0 w 191"/>
                <a:gd name="T1" fmla="*/ 0 h 88"/>
                <a:gd name="T2" fmla="*/ 0 w 191"/>
                <a:gd name="T3" fmla="*/ 0 h 88"/>
                <a:gd name="T4" fmla="*/ 191 w 191"/>
                <a:gd name="T5" fmla="*/ 0 h 88"/>
                <a:gd name="T6" fmla="*/ 191 w 191"/>
                <a:gd name="T7" fmla="*/ 88 h 88"/>
                <a:gd name="T8" fmla="*/ 0 w 191"/>
                <a:gd name="T9" fmla="*/ 88 h 88"/>
                <a:gd name="T10" fmla="*/ 0 w 191"/>
                <a:gd name="T11" fmla="*/ 0 h 88"/>
              </a:gdLst>
              <a:ahLst/>
              <a:cxnLst>
                <a:cxn ang="0">
                  <a:pos x="T0" y="T1"/>
                </a:cxn>
                <a:cxn ang="0">
                  <a:pos x="T2" y="T3"/>
                </a:cxn>
                <a:cxn ang="0">
                  <a:pos x="T4" y="T5"/>
                </a:cxn>
                <a:cxn ang="0">
                  <a:pos x="T6" y="T7"/>
                </a:cxn>
                <a:cxn ang="0">
                  <a:pos x="T8" y="T9"/>
                </a:cxn>
                <a:cxn ang="0">
                  <a:pos x="T10" y="T11"/>
                </a:cxn>
              </a:cxnLst>
              <a:rect l="0" t="0" r="r" b="b"/>
              <a:pathLst>
                <a:path w="191" h="88">
                  <a:moveTo>
                    <a:pt x="0" y="0"/>
                  </a:moveTo>
                  <a:lnTo>
                    <a:pt x="0" y="0"/>
                  </a:lnTo>
                  <a:lnTo>
                    <a:pt x="191" y="0"/>
                  </a:lnTo>
                  <a:lnTo>
                    <a:pt x="19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6" name="Freeform 898"/>
            <p:cNvSpPr>
              <a:spLocks/>
            </p:cNvSpPr>
            <p:nvPr/>
          </p:nvSpPr>
          <p:spPr bwMode="auto">
            <a:xfrm>
              <a:off x="2976"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7" name="Freeform 899"/>
            <p:cNvSpPr>
              <a:spLocks noEditPoints="1"/>
            </p:cNvSpPr>
            <p:nvPr/>
          </p:nvSpPr>
          <p:spPr bwMode="auto">
            <a:xfrm>
              <a:off x="2984" y="1642"/>
              <a:ext cx="14" cy="18"/>
            </a:xfrm>
            <a:custGeom>
              <a:avLst/>
              <a:gdLst>
                <a:gd name="T0" fmla="*/ 3 w 20"/>
                <a:gd name="T1" fmla="*/ 3 h 25"/>
                <a:gd name="T2" fmla="*/ 3 w 20"/>
                <a:gd name="T3" fmla="*/ 3 h 25"/>
                <a:gd name="T4" fmla="*/ 3 w 20"/>
                <a:gd name="T5" fmla="*/ 22 h 25"/>
                <a:gd name="T6" fmla="*/ 7 w 20"/>
                <a:gd name="T7" fmla="*/ 22 h 25"/>
                <a:gd name="T8" fmla="*/ 14 w 20"/>
                <a:gd name="T9" fmla="*/ 20 h 25"/>
                <a:gd name="T10" fmla="*/ 17 w 20"/>
                <a:gd name="T11" fmla="*/ 13 h 25"/>
                <a:gd name="T12" fmla="*/ 14 w 20"/>
                <a:gd name="T13" fmla="*/ 5 h 25"/>
                <a:gd name="T14" fmla="*/ 7 w 20"/>
                <a:gd name="T15" fmla="*/ 3 h 25"/>
                <a:gd name="T16" fmla="*/ 3 w 20"/>
                <a:gd name="T17" fmla="*/ 3 h 25"/>
                <a:gd name="T18" fmla="*/ 0 w 20"/>
                <a:gd name="T19" fmla="*/ 0 h 25"/>
                <a:gd name="T20" fmla="*/ 0 w 20"/>
                <a:gd name="T21" fmla="*/ 0 h 25"/>
                <a:gd name="T22" fmla="*/ 6 w 20"/>
                <a:gd name="T23" fmla="*/ 0 h 25"/>
                <a:gd name="T24" fmla="*/ 17 w 20"/>
                <a:gd name="T25" fmla="*/ 3 h 25"/>
                <a:gd name="T26" fmla="*/ 20 w 20"/>
                <a:gd name="T27" fmla="*/ 13 h 25"/>
                <a:gd name="T28" fmla="*/ 17 w 20"/>
                <a:gd name="T29" fmla="*/ 22 h 25"/>
                <a:gd name="T30" fmla="*/ 6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1"/>
                    <a:pt x="14" y="20"/>
                  </a:cubicBezTo>
                  <a:cubicBezTo>
                    <a:pt x="16" y="18"/>
                    <a:pt x="17" y="16"/>
                    <a:pt x="17" y="13"/>
                  </a:cubicBezTo>
                  <a:cubicBezTo>
                    <a:pt x="17" y="9"/>
                    <a:pt x="16" y="7"/>
                    <a:pt x="14" y="5"/>
                  </a:cubicBezTo>
                  <a:cubicBezTo>
                    <a:pt x="13" y="4"/>
                    <a:pt x="10" y="3"/>
                    <a:pt x="7" y="3"/>
                  </a:cubicBezTo>
                  <a:lnTo>
                    <a:pt x="3" y="3"/>
                  </a:lnTo>
                  <a:close/>
                  <a:moveTo>
                    <a:pt x="0" y="0"/>
                  </a:moveTo>
                  <a:lnTo>
                    <a:pt x="0" y="0"/>
                  </a:lnTo>
                  <a:lnTo>
                    <a:pt x="6" y="0"/>
                  </a:lnTo>
                  <a:cubicBezTo>
                    <a:pt x="11" y="0"/>
                    <a:pt x="15" y="1"/>
                    <a:pt x="17" y="3"/>
                  </a:cubicBezTo>
                  <a:cubicBezTo>
                    <a:pt x="19" y="5"/>
                    <a:pt x="20" y="8"/>
                    <a:pt x="20" y="13"/>
                  </a:cubicBezTo>
                  <a:cubicBezTo>
                    <a:pt x="20" y="17"/>
                    <a:pt x="19" y="20"/>
                    <a:pt x="17" y="22"/>
                  </a:cubicBezTo>
                  <a:cubicBezTo>
                    <a:pt x="15" y="24"/>
                    <a:pt x="11" y="25"/>
                    <a:pt x="6"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900"/>
            <p:cNvSpPr>
              <a:spLocks/>
            </p:cNvSpPr>
            <p:nvPr/>
          </p:nvSpPr>
          <p:spPr bwMode="auto">
            <a:xfrm>
              <a:off x="3003" y="164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901"/>
            <p:cNvSpPr>
              <a:spLocks/>
            </p:cNvSpPr>
            <p:nvPr/>
          </p:nvSpPr>
          <p:spPr bwMode="auto">
            <a:xfrm>
              <a:off x="3018" y="1642"/>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902"/>
            <p:cNvSpPr>
              <a:spLocks/>
            </p:cNvSpPr>
            <p:nvPr/>
          </p:nvSpPr>
          <p:spPr bwMode="auto">
            <a:xfrm>
              <a:off x="3033"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903"/>
            <p:cNvSpPr>
              <a:spLocks noEditPoints="1"/>
            </p:cNvSpPr>
            <p:nvPr/>
          </p:nvSpPr>
          <p:spPr bwMode="auto">
            <a:xfrm>
              <a:off x="3049" y="1647"/>
              <a:ext cx="3"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904"/>
            <p:cNvSpPr>
              <a:spLocks/>
            </p:cNvSpPr>
            <p:nvPr/>
          </p:nvSpPr>
          <p:spPr bwMode="auto">
            <a:xfrm>
              <a:off x="3058" y="1647"/>
              <a:ext cx="19" cy="13"/>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3"/>
                    <a:pt x="27" y="5"/>
                    <a:pt x="27" y="8"/>
                  </a:cubicBezTo>
                  <a:lnTo>
                    <a:pt x="27" y="19"/>
                  </a:lnTo>
                  <a:lnTo>
                    <a:pt x="24" y="19"/>
                  </a:lnTo>
                  <a:lnTo>
                    <a:pt x="24" y="8"/>
                  </a:lnTo>
                  <a:cubicBezTo>
                    <a:pt x="24" y="6"/>
                    <a:pt x="23" y="5"/>
                    <a:pt x="23" y="4"/>
                  </a:cubicBezTo>
                  <a:cubicBezTo>
                    <a:pt x="22" y="3"/>
                    <a:pt x="21" y="3"/>
                    <a:pt x="20" y="3"/>
                  </a:cubicBezTo>
                  <a:cubicBezTo>
                    <a:pt x="18" y="3"/>
                    <a:pt x="17" y="3"/>
                    <a:pt x="16" y="4"/>
                  </a:cubicBezTo>
                  <a:cubicBezTo>
                    <a:pt x="15" y="5"/>
                    <a:pt x="15" y="7"/>
                    <a:pt x="15" y="8"/>
                  </a:cubicBezTo>
                  <a:lnTo>
                    <a:pt x="15" y="19"/>
                  </a:lnTo>
                  <a:lnTo>
                    <a:pt x="12" y="19"/>
                  </a:lnTo>
                  <a:lnTo>
                    <a:pt x="12" y="8"/>
                  </a:lnTo>
                  <a:cubicBezTo>
                    <a:pt x="12" y="6"/>
                    <a:pt x="11" y="5"/>
                    <a:pt x="11" y="4"/>
                  </a:cubicBezTo>
                  <a:cubicBezTo>
                    <a:pt x="10" y="3"/>
                    <a:pt x="9" y="3"/>
                    <a:pt x="8" y="3"/>
                  </a:cubicBezTo>
                  <a:cubicBezTo>
                    <a:pt x="6" y="3"/>
                    <a:pt x="5" y="3"/>
                    <a:pt x="4" y="4"/>
                  </a:cubicBezTo>
                  <a:cubicBezTo>
                    <a:pt x="3" y="5"/>
                    <a:pt x="3" y="7"/>
                    <a:pt x="3" y="8"/>
                  </a:cubicBezTo>
                  <a:lnTo>
                    <a:pt x="3" y="19"/>
                  </a:lnTo>
                  <a:lnTo>
                    <a:pt x="0" y="19"/>
                  </a:lnTo>
                  <a:lnTo>
                    <a:pt x="0" y="0"/>
                  </a:lnTo>
                  <a:lnTo>
                    <a:pt x="3" y="0"/>
                  </a:lnTo>
                  <a:lnTo>
                    <a:pt x="3" y="3"/>
                  </a:lnTo>
                  <a:cubicBezTo>
                    <a:pt x="3" y="2"/>
                    <a:pt x="4" y="1"/>
                    <a:pt x="5" y="1"/>
                  </a:cubicBezTo>
                  <a:cubicBezTo>
                    <a:pt x="6" y="0"/>
                    <a:pt x="7" y="0"/>
                    <a:pt x="9" y="0"/>
                  </a:cubicBezTo>
                  <a:cubicBezTo>
                    <a:pt x="10" y="0"/>
                    <a:pt x="11" y="0"/>
                    <a:pt x="12" y="1"/>
                  </a:cubicBezTo>
                  <a:cubicBezTo>
                    <a:pt x="13" y="2"/>
                    <a:pt x="14" y="3"/>
                    <a:pt x="14" y="4"/>
                  </a:cubicBezTo>
                  <a:lnTo>
                    <a:pt x="14"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905"/>
            <p:cNvSpPr>
              <a:spLocks/>
            </p:cNvSpPr>
            <p:nvPr/>
          </p:nvSpPr>
          <p:spPr bwMode="auto">
            <a:xfrm>
              <a:off x="3007" y="1501"/>
              <a:ext cx="96" cy="61"/>
            </a:xfrm>
            <a:custGeom>
              <a:avLst/>
              <a:gdLst>
                <a:gd name="T0" fmla="*/ 0 w 137"/>
                <a:gd name="T1" fmla="*/ 0 h 88"/>
                <a:gd name="T2" fmla="*/ 0 w 137"/>
                <a:gd name="T3" fmla="*/ 0 h 88"/>
                <a:gd name="T4" fmla="*/ 137 w 137"/>
                <a:gd name="T5" fmla="*/ 0 h 88"/>
                <a:gd name="T6" fmla="*/ 137 w 137"/>
                <a:gd name="T7" fmla="*/ 88 h 88"/>
                <a:gd name="T8" fmla="*/ 0 w 137"/>
                <a:gd name="T9" fmla="*/ 88 h 88"/>
                <a:gd name="T10" fmla="*/ 0 w 137"/>
                <a:gd name="T11" fmla="*/ 0 h 88"/>
              </a:gdLst>
              <a:ahLst/>
              <a:cxnLst>
                <a:cxn ang="0">
                  <a:pos x="T0" y="T1"/>
                </a:cxn>
                <a:cxn ang="0">
                  <a:pos x="T2" y="T3"/>
                </a:cxn>
                <a:cxn ang="0">
                  <a:pos x="T4" y="T5"/>
                </a:cxn>
                <a:cxn ang="0">
                  <a:pos x="T6" y="T7"/>
                </a:cxn>
                <a:cxn ang="0">
                  <a:pos x="T8" y="T9"/>
                </a:cxn>
                <a:cxn ang="0">
                  <a:pos x="T10" y="T11"/>
                </a:cxn>
              </a:cxnLst>
              <a:rect l="0" t="0" r="r" b="b"/>
              <a:pathLst>
                <a:path w="137" h="88">
                  <a:moveTo>
                    <a:pt x="0" y="0"/>
                  </a:moveTo>
                  <a:lnTo>
                    <a:pt x="0" y="0"/>
                  </a:lnTo>
                  <a:lnTo>
                    <a:pt x="137" y="0"/>
                  </a:lnTo>
                  <a:lnTo>
                    <a:pt x="13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906"/>
            <p:cNvSpPr>
              <a:spLocks/>
            </p:cNvSpPr>
            <p:nvPr/>
          </p:nvSpPr>
          <p:spPr bwMode="auto">
            <a:xfrm>
              <a:off x="3007" y="1501"/>
              <a:ext cx="96" cy="61"/>
            </a:xfrm>
            <a:custGeom>
              <a:avLst/>
              <a:gdLst>
                <a:gd name="T0" fmla="*/ 0 w 137"/>
                <a:gd name="T1" fmla="*/ 0 h 88"/>
                <a:gd name="T2" fmla="*/ 0 w 137"/>
                <a:gd name="T3" fmla="*/ 0 h 88"/>
                <a:gd name="T4" fmla="*/ 137 w 137"/>
                <a:gd name="T5" fmla="*/ 0 h 88"/>
                <a:gd name="T6" fmla="*/ 137 w 137"/>
                <a:gd name="T7" fmla="*/ 88 h 88"/>
                <a:gd name="T8" fmla="*/ 0 w 137"/>
                <a:gd name="T9" fmla="*/ 88 h 88"/>
                <a:gd name="T10" fmla="*/ 0 w 137"/>
                <a:gd name="T11" fmla="*/ 0 h 88"/>
              </a:gdLst>
              <a:ahLst/>
              <a:cxnLst>
                <a:cxn ang="0">
                  <a:pos x="T0" y="T1"/>
                </a:cxn>
                <a:cxn ang="0">
                  <a:pos x="T2" y="T3"/>
                </a:cxn>
                <a:cxn ang="0">
                  <a:pos x="T4" y="T5"/>
                </a:cxn>
                <a:cxn ang="0">
                  <a:pos x="T6" y="T7"/>
                </a:cxn>
                <a:cxn ang="0">
                  <a:pos x="T8" y="T9"/>
                </a:cxn>
                <a:cxn ang="0">
                  <a:pos x="T10" y="T11"/>
                </a:cxn>
              </a:cxnLst>
              <a:rect l="0" t="0" r="r" b="b"/>
              <a:pathLst>
                <a:path w="137" h="88">
                  <a:moveTo>
                    <a:pt x="0" y="0"/>
                  </a:moveTo>
                  <a:lnTo>
                    <a:pt x="0" y="0"/>
                  </a:lnTo>
                  <a:lnTo>
                    <a:pt x="137" y="0"/>
                  </a:lnTo>
                  <a:lnTo>
                    <a:pt x="13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 name="Freeform 907"/>
            <p:cNvSpPr>
              <a:spLocks/>
            </p:cNvSpPr>
            <p:nvPr/>
          </p:nvSpPr>
          <p:spPr bwMode="auto">
            <a:xfrm>
              <a:off x="3024" y="1519"/>
              <a:ext cx="10"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908"/>
            <p:cNvSpPr>
              <a:spLocks/>
            </p:cNvSpPr>
            <p:nvPr/>
          </p:nvSpPr>
          <p:spPr bwMode="auto">
            <a:xfrm>
              <a:off x="3038" y="151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909"/>
            <p:cNvSpPr>
              <a:spLocks/>
            </p:cNvSpPr>
            <p:nvPr/>
          </p:nvSpPr>
          <p:spPr bwMode="auto">
            <a:xfrm>
              <a:off x="3045" y="1519"/>
              <a:ext cx="16" cy="18"/>
            </a:xfrm>
            <a:custGeom>
              <a:avLst/>
              <a:gdLst>
                <a:gd name="T0" fmla="*/ 0 w 23"/>
                <a:gd name="T1" fmla="*/ 0 h 25"/>
                <a:gd name="T2" fmla="*/ 0 w 23"/>
                <a:gd name="T3" fmla="*/ 0 h 25"/>
                <a:gd name="T4" fmla="*/ 5 w 23"/>
                <a:gd name="T5" fmla="*/ 0 h 25"/>
                <a:gd name="T6" fmla="*/ 11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3 w 23"/>
                <a:gd name="T23" fmla="*/ 3 h 25"/>
                <a:gd name="T24" fmla="*/ 3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1" y="17"/>
                  </a:lnTo>
                  <a:lnTo>
                    <a:pt x="18" y="0"/>
                  </a:lnTo>
                  <a:lnTo>
                    <a:pt x="23" y="0"/>
                  </a:lnTo>
                  <a:lnTo>
                    <a:pt x="23" y="25"/>
                  </a:lnTo>
                  <a:lnTo>
                    <a:pt x="20" y="25"/>
                  </a:lnTo>
                  <a:lnTo>
                    <a:pt x="20" y="3"/>
                  </a:lnTo>
                  <a:lnTo>
                    <a:pt x="13" y="20"/>
                  </a:lnTo>
                  <a:lnTo>
                    <a:pt x="10"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910"/>
            <p:cNvSpPr>
              <a:spLocks/>
            </p:cNvSpPr>
            <p:nvPr/>
          </p:nvSpPr>
          <p:spPr bwMode="auto">
            <a:xfrm>
              <a:off x="3066" y="1519"/>
              <a:ext cx="2"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911"/>
            <p:cNvSpPr>
              <a:spLocks/>
            </p:cNvSpPr>
            <p:nvPr/>
          </p:nvSpPr>
          <p:spPr bwMode="auto">
            <a:xfrm>
              <a:off x="3071"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0" name="Freeform 912"/>
            <p:cNvSpPr>
              <a:spLocks/>
            </p:cNvSpPr>
            <p:nvPr/>
          </p:nvSpPr>
          <p:spPr bwMode="auto">
            <a:xfrm>
              <a:off x="3037" y="1563"/>
              <a:ext cx="10" cy="44"/>
            </a:xfrm>
            <a:custGeom>
              <a:avLst/>
              <a:gdLst>
                <a:gd name="T0" fmla="*/ 15 w 15"/>
                <a:gd name="T1" fmla="*/ 0 h 62"/>
                <a:gd name="T2" fmla="*/ 15 w 15"/>
                <a:gd name="T3" fmla="*/ 0 h 62"/>
                <a:gd name="T4" fmla="*/ 0 w 15"/>
                <a:gd name="T5" fmla="*/ 62 h 62"/>
              </a:gdLst>
              <a:ahLst/>
              <a:cxnLst>
                <a:cxn ang="0">
                  <a:pos x="T0" y="T1"/>
                </a:cxn>
                <a:cxn ang="0">
                  <a:pos x="T2" y="T3"/>
                </a:cxn>
                <a:cxn ang="0">
                  <a:pos x="T4" y="T5"/>
                </a:cxn>
              </a:cxnLst>
              <a:rect l="0" t="0" r="r" b="b"/>
              <a:pathLst>
                <a:path w="15" h="62">
                  <a:moveTo>
                    <a:pt x="15" y="0"/>
                  </a:moveTo>
                  <a:lnTo>
                    <a:pt x="15" y="0"/>
                  </a:lnTo>
                  <a:cubicBezTo>
                    <a:pt x="10" y="19"/>
                    <a:pt x="5"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 name="Freeform 913"/>
            <p:cNvSpPr>
              <a:spLocks noEditPoints="1"/>
            </p:cNvSpPr>
            <p:nvPr/>
          </p:nvSpPr>
          <p:spPr bwMode="auto">
            <a:xfrm>
              <a:off x="3031" y="1606"/>
              <a:ext cx="11" cy="17"/>
            </a:xfrm>
            <a:custGeom>
              <a:avLst/>
              <a:gdLst>
                <a:gd name="T0" fmla="*/ 16 w 16"/>
                <a:gd name="T1" fmla="*/ 3 h 25"/>
                <a:gd name="T2" fmla="*/ 16 w 16"/>
                <a:gd name="T3" fmla="*/ 3 h 25"/>
                <a:gd name="T4" fmla="*/ 2 w 16"/>
                <a:gd name="T5" fmla="*/ 25 h 25"/>
                <a:gd name="T6" fmla="*/ 0 w 16"/>
                <a:gd name="T7" fmla="*/ 0 h 25"/>
                <a:gd name="T8" fmla="*/ 16 w 16"/>
                <a:gd name="T9" fmla="*/ 3 h 25"/>
                <a:gd name="T10" fmla="*/ 16 w 16"/>
                <a:gd name="T11" fmla="*/ 3 h 25"/>
                <a:gd name="T12" fmla="*/ 16 w 1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3"/>
                  </a:moveTo>
                  <a:lnTo>
                    <a:pt x="16" y="3"/>
                  </a:lnTo>
                  <a:lnTo>
                    <a:pt x="2" y="25"/>
                  </a:lnTo>
                  <a:lnTo>
                    <a:pt x="0" y="0"/>
                  </a:lnTo>
                  <a:lnTo>
                    <a:pt x="16" y="3"/>
                  </a:lnTo>
                  <a:close/>
                  <a:moveTo>
                    <a:pt x="16" y="3"/>
                  </a:moveTo>
                  <a:lnTo>
                    <a:pt x="16" y="3"/>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914"/>
            <p:cNvSpPr>
              <a:spLocks noEditPoints="1"/>
            </p:cNvSpPr>
            <p:nvPr/>
          </p:nvSpPr>
          <p:spPr bwMode="auto">
            <a:xfrm>
              <a:off x="3031" y="1606"/>
              <a:ext cx="11" cy="17"/>
            </a:xfrm>
            <a:custGeom>
              <a:avLst/>
              <a:gdLst>
                <a:gd name="T0" fmla="*/ 16 w 16"/>
                <a:gd name="T1" fmla="*/ 3 h 25"/>
                <a:gd name="T2" fmla="*/ 16 w 16"/>
                <a:gd name="T3" fmla="*/ 3 h 25"/>
                <a:gd name="T4" fmla="*/ 2 w 16"/>
                <a:gd name="T5" fmla="*/ 25 h 25"/>
                <a:gd name="T6" fmla="*/ 0 w 16"/>
                <a:gd name="T7" fmla="*/ 0 h 25"/>
                <a:gd name="T8" fmla="*/ 16 w 16"/>
                <a:gd name="T9" fmla="*/ 3 h 25"/>
                <a:gd name="T10" fmla="*/ 16 w 16"/>
                <a:gd name="T11" fmla="*/ 3 h 25"/>
                <a:gd name="T12" fmla="*/ 16 w 1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6" y="3"/>
                  </a:moveTo>
                  <a:lnTo>
                    <a:pt x="16" y="3"/>
                  </a:lnTo>
                  <a:lnTo>
                    <a:pt x="2" y="25"/>
                  </a:lnTo>
                  <a:lnTo>
                    <a:pt x="0" y="0"/>
                  </a:lnTo>
                  <a:lnTo>
                    <a:pt x="16" y="3"/>
                  </a:lnTo>
                  <a:close/>
                  <a:moveTo>
                    <a:pt x="16" y="3"/>
                  </a:moveTo>
                  <a:lnTo>
                    <a:pt x="16" y="3"/>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Freeform 915"/>
            <p:cNvSpPr>
              <a:spLocks/>
            </p:cNvSpPr>
            <p:nvPr/>
          </p:nvSpPr>
          <p:spPr bwMode="auto">
            <a:xfrm>
              <a:off x="3012" y="1377"/>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4" name="Freeform 916"/>
            <p:cNvSpPr>
              <a:spLocks/>
            </p:cNvSpPr>
            <p:nvPr/>
          </p:nvSpPr>
          <p:spPr bwMode="auto">
            <a:xfrm>
              <a:off x="3012" y="1377"/>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5" name="Freeform 917"/>
            <p:cNvSpPr>
              <a:spLocks/>
            </p:cNvSpPr>
            <p:nvPr/>
          </p:nvSpPr>
          <p:spPr bwMode="auto">
            <a:xfrm>
              <a:off x="3028" y="1396"/>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6 w 20"/>
                <a:gd name="T11" fmla="*/ 5 h 26"/>
                <a:gd name="T12" fmla="*/ 3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3"/>
                  </a:cubicBezTo>
                  <a:cubicBezTo>
                    <a:pt x="15" y="3"/>
                    <a:pt x="14" y="3"/>
                    <a:pt x="12" y="3"/>
                  </a:cubicBezTo>
                  <a:cubicBezTo>
                    <a:pt x="9" y="3"/>
                    <a:pt x="7" y="3"/>
                    <a:pt x="6" y="5"/>
                  </a:cubicBezTo>
                  <a:cubicBezTo>
                    <a:pt x="4" y="7"/>
                    <a:pt x="3" y="9"/>
                    <a:pt x="3" y="13"/>
                  </a:cubicBezTo>
                  <a:cubicBezTo>
                    <a:pt x="3" y="16"/>
                    <a:pt x="4" y="18"/>
                    <a:pt x="6" y="20"/>
                  </a:cubicBezTo>
                  <a:cubicBezTo>
                    <a:pt x="7" y="22"/>
                    <a:pt x="9" y="23"/>
                    <a:pt x="12" y="23"/>
                  </a:cubicBezTo>
                  <a:cubicBezTo>
                    <a:pt x="14" y="23"/>
                    <a:pt x="15" y="23"/>
                    <a:pt x="16" y="22"/>
                  </a:cubicBezTo>
                  <a:cubicBezTo>
                    <a:pt x="18" y="22"/>
                    <a:pt x="19" y="21"/>
                    <a:pt x="20" y="20"/>
                  </a:cubicBezTo>
                  <a:lnTo>
                    <a:pt x="20" y="23"/>
                  </a:lnTo>
                  <a:cubicBezTo>
                    <a:pt x="19" y="24"/>
                    <a:pt x="17" y="25"/>
                    <a:pt x="16" y="25"/>
                  </a:cubicBezTo>
                  <a:cubicBezTo>
                    <a:pt x="15" y="25"/>
                    <a:pt x="13" y="26"/>
                    <a:pt x="12" y="26"/>
                  </a:cubicBezTo>
                  <a:cubicBezTo>
                    <a:pt x="8" y="26"/>
                    <a:pt x="5" y="24"/>
                    <a:pt x="3" y="22"/>
                  </a:cubicBezTo>
                  <a:cubicBezTo>
                    <a:pt x="1" y="20"/>
                    <a:pt x="0" y="17"/>
                    <a:pt x="0" y="13"/>
                  </a:cubicBezTo>
                  <a:cubicBezTo>
                    <a:pt x="0" y="9"/>
                    <a:pt x="1" y="6"/>
                    <a:pt x="3" y="3"/>
                  </a:cubicBezTo>
                  <a:cubicBezTo>
                    <a:pt x="5" y="1"/>
                    <a:pt x="8" y="0"/>
                    <a:pt x="12" y="0"/>
                  </a:cubicBezTo>
                  <a:cubicBezTo>
                    <a:pt x="13" y="0"/>
                    <a:pt x="15" y="0"/>
                    <a:pt x="16"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918"/>
            <p:cNvSpPr>
              <a:spLocks noEditPoints="1"/>
            </p:cNvSpPr>
            <p:nvPr/>
          </p:nvSpPr>
          <p:spPr bwMode="auto">
            <a:xfrm>
              <a:off x="3045" y="1396"/>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3"/>
                    <a:pt x="5" y="5"/>
                  </a:cubicBezTo>
                  <a:cubicBezTo>
                    <a:pt x="4" y="7"/>
                    <a:pt x="3" y="10"/>
                    <a:pt x="3" y="13"/>
                  </a:cubicBezTo>
                  <a:cubicBezTo>
                    <a:pt x="3" y="16"/>
                    <a:pt x="4" y="18"/>
                    <a:pt x="5" y="20"/>
                  </a:cubicBezTo>
                  <a:cubicBezTo>
                    <a:pt x="7" y="22"/>
                    <a:pt x="9" y="23"/>
                    <a:pt x="11" y="23"/>
                  </a:cubicBezTo>
                  <a:cubicBezTo>
                    <a:pt x="14" y="23"/>
                    <a:pt x="16" y="22"/>
                    <a:pt x="17" y="20"/>
                  </a:cubicBezTo>
                  <a:cubicBezTo>
                    <a:pt x="18" y="18"/>
                    <a:pt x="19" y="16"/>
                    <a:pt x="19" y="13"/>
                  </a:cubicBezTo>
                  <a:cubicBezTo>
                    <a:pt x="19" y="10"/>
                    <a:pt x="18" y="7"/>
                    <a:pt x="17" y="5"/>
                  </a:cubicBezTo>
                  <a:cubicBezTo>
                    <a:pt x="16" y="3"/>
                    <a:pt x="14" y="3"/>
                    <a:pt x="11" y="3"/>
                  </a:cubicBezTo>
                  <a:lnTo>
                    <a:pt x="11" y="3"/>
                  </a:lnTo>
                  <a:close/>
                  <a:moveTo>
                    <a:pt x="11" y="0"/>
                  </a:moveTo>
                  <a:lnTo>
                    <a:pt x="11" y="0"/>
                  </a:lnTo>
                  <a:cubicBezTo>
                    <a:pt x="15" y="0"/>
                    <a:pt x="17" y="1"/>
                    <a:pt x="20" y="3"/>
                  </a:cubicBezTo>
                  <a:cubicBezTo>
                    <a:pt x="22" y="6"/>
                    <a:pt x="23" y="9"/>
                    <a:pt x="23" y="13"/>
                  </a:cubicBezTo>
                  <a:cubicBezTo>
                    <a:pt x="23" y="17"/>
                    <a:pt x="22" y="20"/>
                    <a:pt x="20" y="22"/>
                  </a:cubicBezTo>
                  <a:cubicBezTo>
                    <a:pt x="17"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 name="Freeform 919"/>
            <p:cNvSpPr>
              <a:spLocks/>
            </p:cNvSpPr>
            <p:nvPr/>
          </p:nvSpPr>
          <p:spPr bwMode="auto">
            <a:xfrm>
              <a:off x="3065" y="1396"/>
              <a:ext cx="10" cy="17"/>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8" name="Freeform 920"/>
            <p:cNvSpPr>
              <a:spLocks noEditPoints="1"/>
            </p:cNvSpPr>
            <p:nvPr/>
          </p:nvSpPr>
          <p:spPr bwMode="auto">
            <a:xfrm>
              <a:off x="3077" y="1396"/>
              <a:ext cx="15" cy="18"/>
            </a:xfrm>
            <a:custGeom>
              <a:avLst/>
              <a:gdLst>
                <a:gd name="T0" fmla="*/ 11 w 22"/>
                <a:gd name="T1" fmla="*/ 3 h 26"/>
                <a:gd name="T2" fmla="*/ 11 w 22"/>
                <a:gd name="T3" fmla="*/ 3 h 26"/>
                <a:gd name="T4" fmla="*/ 5 w 22"/>
                <a:gd name="T5" fmla="*/ 5 h 26"/>
                <a:gd name="T6" fmla="*/ 3 w 22"/>
                <a:gd name="T7" fmla="*/ 13 h 26"/>
                <a:gd name="T8" fmla="*/ 5 w 22"/>
                <a:gd name="T9" fmla="*/ 20 h 26"/>
                <a:gd name="T10" fmla="*/ 11 w 22"/>
                <a:gd name="T11" fmla="*/ 23 h 26"/>
                <a:gd name="T12" fmla="*/ 17 w 22"/>
                <a:gd name="T13" fmla="*/ 20 h 26"/>
                <a:gd name="T14" fmla="*/ 19 w 22"/>
                <a:gd name="T15" fmla="*/ 13 h 26"/>
                <a:gd name="T16" fmla="*/ 17 w 22"/>
                <a:gd name="T17" fmla="*/ 5 h 26"/>
                <a:gd name="T18" fmla="*/ 11 w 22"/>
                <a:gd name="T19" fmla="*/ 3 h 26"/>
                <a:gd name="T20" fmla="*/ 11 w 22"/>
                <a:gd name="T21" fmla="*/ 3 h 26"/>
                <a:gd name="T22" fmla="*/ 11 w 22"/>
                <a:gd name="T23" fmla="*/ 0 h 26"/>
                <a:gd name="T24" fmla="*/ 11 w 22"/>
                <a:gd name="T25" fmla="*/ 0 h 26"/>
                <a:gd name="T26" fmla="*/ 19 w 22"/>
                <a:gd name="T27" fmla="*/ 3 h 26"/>
                <a:gd name="T28" fmla="*/ 22 w 22"/>
                <a:gd name="T29" fmla="*/ 13 h 26"/>
                <a:gd name="T30" fmla="*/ 19 w 22"/>
                <a:gd name="T31" fmla="*/ 22 h 26"/>
                <a:gd name="T32" fmla="*/ 11 w 22"/>
                <a:gd name="T33" fmla="*/ 26 h 26"/>
                <a:gd name="T34" fmla="*/ 3 w 22"/>
                <a:gd name="T35" fmla="*/ 22 h 26"/>
                <a:gd name="T36" fmla="*/ 0 w 22"/>
                <a:gd name="T37" fmla="*/ 13 h 26"/>
                <a:gd name="T38" fmla="*/ 3 w 22"/>
                <a:gd name="T39" fmla="*/ 3 h 26"/>
                <a:gd name="T40" fmla="*/ 11 w 22"/>
                <a:gd name="T41" fmla="*/ 0 h 26"/>
                <a:gd name="T42" fmla="*/ 11 w 22"/>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6">
                  <a:moveTo>
                    <a:pt x="11" y="3"/>
                  </a:moveTo>
                  <a:lnTo>
                    <a:pt x="11" y="3"/>
                  </a:lnTo>
                  <a:cubicBezTo>
                    <a:pt x="9" y="3"/>
                    <a:pt x="7" y="3"/>
                    <a:pt x="5" y="5"/>
                  </a:cubicBezTo>
                  <a:cubicBezTo>
                    <a:pt x="4" y="7"/>
                    <a:pt x="3" y="10"/>
                    <a:pt x="3" y="13"/>
                  </a:cubicBezTo>
                  <a:cubicBezTo>
                    <a:pt x="3" y="16"/>
                    <a:pt x="4" y="18"/>
                    <a:pt x="5" y="20"/>
                  </a:cubicBezTo>
                  <a:cubicBezTo>
                    <a:pt x="7" y="22"/>
                    <a:pt x="9" y="23"/>
                    <a:pt x="11" y="23"/>
                  </a:cubicBezTo>
                  <a:cubicBezTo>
                    <a:pt x="13" y="23"/>
                    <a:pt x="15" y="22"/>
                    <a:pt x="17" y="20"/>
                  </a:cubicBezTo>
                  <a:cubicBezTo>
                    <a:pt x="18" y="18"/>
                    <a:pt x="19" y="16"/>
                    <a:pt x="19" y="13"/>
                  </a:cubicBezTo>
                  <a:cubicBezTo>
                    <a:pt x="19" y="10"/>
                    <a:pt x="18" y="7"/>
                    <a:pt x="17" y="5"/>
                  </a:cubicBezTo>
                  <a:cubicBezTo>
                    <a:pt x="15" y="3"/>
                    <a:pt x="13" y="3"/>
                    <a:pt x="11" y="3"/>
                  </a:cubicBezTo>
                  <a:lnTo>
                    <a:pt x="11" y="3"/>
                  </a:lnTo>
                  <a:close/>
                  <a:moveTo>
                    <a:pt x="11" y="0"/>
                  </a:moveTo>
                  <a:lnTo>
                    <a:pt x="11" y="0"/>
                  </a:lnTo>
                  <a:cubicBezTo>
                    <a:pt x="14" y="0"/>
                    <a:pt x="17" y="1"/>
                    <a:pt x="19" y="3"/>
                  </a:cubicBezTo>
                  <a:cubicBezTo>
                    <a:pt x="21" y="6"/>
                    <a:pt x="22" y="9"/>
                    <a:pt x="22" y="13"/>
                  </a:cubicBezTo>
                  <a:cubicBezTo>
                    <a:pt x="22" y="17"/>
                    <a:pt x="21" y="20"/>
                    <a:pt x="19" y="22"/>
                  </a:cubicBezTo>
                  <a:cubicBezTo>
                    <a:pt x="17" y="24"/>
                    <a:pt x="14"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921"/>
            <p:cNvSpPr>
              <a:spLocks/>
            </p:cNvSpPr>
            <p:nvPr/>
          </p:nvSpPr>
          <p:spPr bwMode="auto">
            <a:xfrm>
              <a:off x="3096" y="1396"/>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922"/>
            <p:cNvSpPr>
              <a:spLocks/>
            </p:cNvSpPr>
            <p:nvPr/>
          </p:nvSpPr>
          <p:spPr bwMode="auto">
            <a:xfrm>
              <a:off x="2728" y="1433"/>
              <a:ext cx="284" cy="82"/>
            </a:xfrm>
            <a:custGeom>
              <a:avLst/>
              <a:gdLst>
                <a:gd name="T0" fmla="*/ 405 w 405"/>
                <a:gd name="T1" fmla="*/ 0 h 116"/>
                <a:gd name="T2" fmla="*/ 405 w 405"/>
                <a:gd name="T3" fmla="*/ 0 h 116"/>
                <a:gd name="T4" fmla="*/ 383 w 405"/>
                <a:gd name="T5" fmla="*/ 8 h 116"/>
                <a:gd name="T6" fmla="*/ 0 w 405"/>
                <a:gd name="T7" fmla="*/ 116 h 116"/>
              </a:gdLst>
              <a:ahLst/>
              <a:cxnLst>
                <a:cxn ang="0">
                  <a:pos x="T0" y="T1"/>
                </a:cxn>
                <a:cxn ang="0">
                  <a:pos x="T2" y="T3"/>
                </a:cxn>
                <a:cxn ang="0">
                  <a:pos x="T4" y="T5"/>
                </a:cxn>
                <a:cxn ang="0">
                  <a:pos x="T6" y="T7"/>
                </a:cxn>
              </a:cxnLst>
              <a:rect l="0" t="0" r="r" b="b"/>
              <a:pathLst>
                <a:path w="405" h="116">
                  <a:moveTo>
                    <a:pt x="405" y="0"/>
                  </a:moveTo>
                  <a:lnTo>
                    <a:pt x="405" y="0"/>
                  </a:lnTo>
                  <a:cubicBezTo>
                    <a:pt x="398" y="3"/>
                    <a:pt x="390" y="6"/>
                    <a:pt x="383" y="8"/>
                  </a:cubicBezTo>
                  <a:cubicBezTo>
                    <a:pt x="347" y="21"/>
                    <a:pt x="127" y="81"/>
                    <a:pt x="0" y="11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1" name="Freeform 923"/>
            <p:cNvSpPr>
              <a:spLocks noEditPoints="1"/>
            </p:cNvSpPr>
            <p:nvPr/>
          </p:nvSpPr>
          <p:spPr bwMode="auto">
            <a:xfrm>
              <a:off x="2711" y="1509"/>
              <a:ext cx="18" cy="11"/>
            </a:xfrm>
            <a:custGeom>
              <a:avLst/>
              <a:gdLst>
                <a:gd name="T0" fmla="*/ 26 w 26"/>
                <a:gd name="T1" fmla="*/ 16 h 16"/>
                <a:gd name="T2" fmla="*/ 26 w 26"/>
                <a:gd name="T3" fmla="*/ 16 h 16"/>
                <a:gd name="T4" fmla="*/ 0 w 26"/>
                <a:gd name="T5" fmla="*/ 14 h 16"/>
                <a:gd name="T6" fmla="*/ 21 w 26"/>
                <a:gd name="T7" fmla="*/ 0 h 16"/>
                <a:gd name="T8" fmla="*/ 26 w 26"/>
                <a:gd name="T9" fmla="*/ 16 h 16"/>
                <a:gd name="T10" fmla="*/ 26 w 26"/>
                <a:gd name="T11" fmla="*/ 16 h 16"/>
                <a:gd name="T12" fmla="*/ 26 w 2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6" y="16"/>
                  </a:moveTo>
                  <a:lnTo>
                    <a:pt x="26" y="16"/>
                  </a:lnTo>
                  <a:lnTo>
                    <a:pt x="0" y="14"/>
                  </a:lnTo>
                  <a:lnTo>
                    <a:pt x="21" y="0"/>
                  </a:lnTo>
                  <a:lnTo>
                    <a:pt x="26" y="16"/>
                  </a:lnTo>
                  <a:close/>
                  <a:moveTo>
                    <a:pt x="26" y="16"/>
                  </a:moveTo>
                  <a:lnTo>
                    <a:pt x="26" y="16"/>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924"/>
            <p:cNvSpPr>
              <a:spLocks noEditPoints="1"/>
            </p:cNvSpPr>
            <p:nvPr/>
          </p:nvSpPr>
          <p:spPr bwMode="auto">
            <a:xfrm>
              <a:off x="2711" y="1509"/>
              <a:ext cx="18" cy="11"/>
            </a:xfrm>
            <a:custGeom>
              <a:avLst/>
              <a:gdLst>
                <a:gd name="T0" fmla="*/ 26 w 26"/>
                <a:gd name="T1" fmla="*/ 16 h 16"/>
                <a:gd name="T2" fmla="*/ 26 w 26"/>
                <a:gd name="T3" fmla="*/ 16 h 16"/>
                <a:gd name="T4" fmla="*/ 0 w 26"/>
                <a:gd name="T5" fmla="*/ 14 h 16"/>
                <a:gd name="T6" fmla="*/ 21 w 26"/>
                <a:gd name="T7" fmla="*/ 0 h 16"/>
                <a:gd name="T8" fmla="*/ 26 w 26"/>
                <a:gd name="T9" fmla="*/ 16 h 16"/>
                <a:gd name="T10" fmla="*/ 26 w 26"/>
                <a:gd name="T11" fmla="*/ 16 h 16"/>
                <a:gd name="T12" fmla="*/ 26 w 2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6" y="16"/>
                  </a:moveTo>
                  <a:lnTo>
                    <a:pt x="26" y="16"/>
                  </a:lnTo>
                  <a:lnTo>
                    <a:pt x="0" y="14"/>
                  </a:lnTo>
                  <a:lnTo>
                    <a:pt x="21" y="0"/>
                  </a:lnTo>
                  <a:lnTo>
                    <a:pt x="26" y="16"/>
                  </a:lnTo>
                  <a:close/>
                  <a:moveTo>
                    <a:pt x="26" y="16"/>
                  </a:moveTo>
                  <a:lnTo>
                    <a:pt x="26" y="16"/>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3" name="Freeform 925"/>
            <p:cNvSpPr>
              <a:spLocks/>
            </p:cNvSpPr>
            <p:nvPr/>
          </p:nvSpPr>
          <p:spPr bwMode="auto">
            <a:xfrm>
              <a:off x="2944" y="1440"/>
              <a:ext cx="78" cy="51"/>
            </a:xfrm>
            <a:custGeom>
              <a:avLst/>
              <a:gdLst>
                <a:gd name="T0" fmla="*/ 112 w 112"/>
                <a:gd name="T1" fmla="*/ 0 h 73"/>
                <a:gd name="T2" fmla="*/ 112 w 112"/>
                <a:gd name="T3" fmla="*/ 0 h 73"/>
                <a:gd name="T4" fmla="*/ 0 w 112"/>
                <a:gd name="T5" fmla="*/ 73 h 73"/>
              </a:gdLst>
              <a:ahLst/>
              <a:cxnLst>
                <a:cxn ang="0">
                  <a:pos x="T0" y="T1"/>
                </a:cxn>
                <a:cxn ang="0">
                  <a:pos x="T2" y="T3"/>
                </a:cxn>
                <a:cxn ang="0">
                  <a:pos x="T4" y="T5"/>
                </a:cxn>
              </a:cxnLst>
              <a:rect l="0" t="0" r="r" b="b"/>
              <a:pathLst>
                <a:path w="112" h="73">
                  <a:moveTo>
                    <a:pt x="112" y="0"/>
                  </a:moveTo>
                  <a:lnTo>
                    <a:pt x="112" y="0"/>
                  </a:lnTo>
                  <a:cubicBezTo>
                    <a:pt x="78" y="22"/>
                    <a:pt x="37" y="49"/>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4" name="Freeform 926"/>
            <p:cNvSpPr>
              <a:spLocks noEditPoints="1"/>
            </p:cNvSpPr>
            <p:nvPr/>
          </p:nvSpPr>
          <p:spPr bwMode="auto">
            <a:xfrm>
              <a:off x="2929" y="1486"/>
              <a:ext cx="18" cy="15"/>
            </a:xfrm>
            <a:custGeom>
              <a:avLst/>
              <a:gdLst>
                <a:gd name="T0" fmla="*/ 25 w 25"/>
                <a:gd name="T1" fmla="*/ 15 h 21"/>
                <a:gd name="T2" fmla="*/ 25 w 25"/>
                <a:gd name="T3" fmla="*/ 15 h 21"/>
                <a:gd name="T4" fmla="*/ 0 w 25"/>
                <a:gd name="T5" fmla="*/ 21 h 21"/>
                <a:gd name="T6" fmla="*/ 16 w 25"/>
                <a:gd name="T7" fmla="*/ 0 h 21"/>
                <a:gd name="T8" fmla="*/ 25 w 25"/>
                <a:gd name="T9" fmla="*/ 15 h 21"/>
                <a:gd name="T10" fmla="*/ 25 w 25"/>
                <a:gd name="T11" fmla="*/ 15 h 21"/>
                <a:gd name="T12" fmla="*/ 25 w 25"/>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5"/>
                  </a:moveTo>
                  <a:lnTo>
                    <a:pt x="25" y="15"/>
                  </a:lnTo>
                  <a:lnTo>
                    <a:pt x="0" y="21"/>
                  </a:lnTo>
                  <a:lnTo>
                    <a:pt x="16" y="0"/>
                  </a:lnTo>
                  <a:lnTo>
                    <a:pt x="25" y="15"/>
                  </a:lnTo>
                  <a:close/>
                  <a:moveTo>
                    <a:pt x="25" y="15"/>
                  </a:moveTo>
                  <a:lnTo>
                    <a:pt x="25" y="15"/>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5" name="Freeform 927"/>
            <p:cNvSpPr>
              <a:spLocks noEditPoints="1"/>
            </p:cNvSpPr>
            <p:nvPr/>
          </p:nvSpPr>
          <p:spPr bwMode="auto">
            <a:xfrm>
              <a:off x="2929" y="1486"/>
              <a:ext cx="18" cy="15"/>
            </a:xfrm>
            <a:custGeom>
              <a:avLst/>
              <a:gdLst>
                <a:gd name="T0" fmla="*/ 25 w 25"/>
                <a:gd name="T1" fmla="*/ 15 h 21"/>
                <a:gd name="T2" fmla="*/ 25 w 25"/>
                <a:gd name="T3" fmla="*/ 15 h 21"/>
                <a:gd name="T4" fmla="*/ 0 w 25"/>
                <a:gd name="T5" fmla="*/ 21 h 21"/>
                <a:gd name="T6" fmla="*/ 16 w 25"/>
                <a:gd name="T7" fmla="*/ 0 h 21"/>
                <a:gd name="T8" fmla="*/ 25 w 25"/>
                <a:gd name="T9" fmla="*/ 15 h 21"/>
                <a:gd name="T10" fmla="*/ 25 w 25"/>
                <a:gd name="T11" fmla="*/ 15 h 21"/>
                <a:gd name="T12" fmla="*/ 25 w 25"/>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5"/>
                  </a:moveTo>
                  <a:lnTo>
                    <a:pt x="25" y="15"/>
                  </a:lnTo>
                  <a:lnTo>
                    <a:pt x="0" y="21"/>
                  </a:lnTo>
                  <a:lnTo>
                    <a:pt x="16" y="0"/>
                  </a:lnTo>
                  <a:lnTo>
                    <a:pt x="25" y="15"/>
                  </a:lnTo>
                  <a:close/>
                  <a:moveTo>
                    <a:pt x="25" y="15"/>
                  </a:moveTo>
                  <a:lnTo>
                    <a:pt x="25" y="15"/>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Freeform 928"/>
            <p:cNvSpPr>
              <a:spLocks/>
            </p:cNvSpPr>
            <p:nvPr/>
          </p:nvSpPr>
          <p:spPr bwMode="auto">
            <a:xfrm>
              <a:off x="3061" y="1440"/>
              <a:ext cx="5" cy="43"/>
            </a:xfrm>
            <a:custGeom>
              <a:avLst/>
              <a:gdLst>
                <a:gd name="T0" fmla="*/ 8 w 8"/>
                <a:gd name="T1" fmla="*/ 0 h 62"/>
                <a:gd name="T2" fmla="*/ 8 w 8"/>
                <a:gd name="T3" fmla="*/ 0 h 62"/>
                <a:gd name="T4" fmla="*/ 0 w 8"/>
                <a:gd name="T5" fmla="*/ 62 h 62"/>
              </a:gdLst>
              <a:ahLst/>
              <a:cxnLst>
                <a:cxn ang="0">
                  <a:pos x="T0" y="T1"/>
                </a:cxn>
                <a:cxn ang="0">
                  <a:pos x="T2" y="T3"/>
                </a:cxn>
                <a:cxn ang="0">
                  <a:pos x="T4" y="T5"/>
                </a:cxn>
              </a:cxnLst>
              <a:rect l="0" t="0" r="r" b="b"/>
              <a:pathLst>
                <a:path w="8" h="62">
                  <a:moveTo>
                    <a:pt x="8" y="0"/>
                  </a:moveTo>
                  <a:lnTo>
                    <a:pt x="8" y="0"/>
                  </a:lnTo>
                  <a:cubicBezTo>
                    <a:pt x="5" y="19"/>
                    <a:pt x="3"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Freeform 929"/>
            <p:cNvSpPr>
              <a:spLocks noEditPoints="1"/>
            </p:cNvSpPr>
            <p:nvPr/>
          </p:nvSpPr>
          <p:spPr bwMode="auto">
            <a:xfrm>
              <a:off x="3054" y="1483"/>
              <a:ext cx="12" cy="17"/>
            </a:xfrm>
            <a:custGeom>
              <a:avLst/>
              <a:gdLst>
                <a:gd name="T0" fmla="*/ 17 w 17"/>
                <a:gd name="T1" fmla="*/ 2 h 25"/>
                <a:gd name="T2" fmla="*/ 17 w 17"/>
                <a:gd name="T3" fmla="*/ 2 h 25"/>
                <a:gd name="T4" fmla="*/ 6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6" y="25"/>
                  </a:lnTo>
                  <a:lnTo>
                    <a:pt x="0" y="0"/>
                  </a:lnTo>
                  <a:lnTo>
                    <a:pt x="17" y="2"/>
                  </a:lnTo>
                  <a:close/>
                  <a:moveTo>
                    <a:pt x="17" y="2"/>
                  </a:moveTo>
                  <a:lnTo>
                    <a:pt x="17" y="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8" name="Freeform 930"/>
            <p:cNvSpPr>
              <a:spLocks noEditPoints="1"/>
            </p:cNvSpPr>
            <p:nvPr/>
          </p:nvSpPr>
          <p:spPr bwMode="auto">
            <a:xfrm>
              <a:off x="3054" y="1483"/>
              <a:ext cx="12" cy="17"/>
            </a:xfrm>
            <a:custGeom>
              <a:avLst/>
              <a:gdLst>
                <a:gd name="T0" fmla="*/ 17 w 17"/>
                <a:gd name="T1" fmla="*/ 2 h 25"/>
                <a:gd name="T2" fmla="*/ 17 w 17"/>
                <a:gd name="T3" fmla="*/ 2 h 25"/>
                <a:gd name="T4" fmla="*/ 6 w 17"/>
                <a:gd name="T5" fmla="*/ 25 h 25"/>
                <a:gd name="T6" fmla="*/ 0 w 17"/>
                <a:gd name="T7" fmla="*/ 0 h 25"/>
                <a:gd name="T8" fmla="*/ 17 w 17"/>
                <a:gd name="T9" fmla="*/ 2 h 25"/>
                <a:gd name="T10" fmla="*/ 17 w 17"/>
                <a:gd name="T11" fmla="*/ 2 h 25"/>
                <a:gd name="T12" fmla="*/ 17 w 1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2"/>
                  </a:moveTo>
                  <a:lnTo>
                    <a:pt x="17" y="2"/>
                  </a:lnTo>
                  <a:lnTo>
                    <a:pt x="6" y="25"/>
                  </a:lnTo>
                  <a:lnTo>
                    <a:pt x="0" y="0"/>
                  </a:lnTo>
                  <a:lnTo>
                    <a:pt x="17" y="2"/>
                  </a:lnTo>
                  <a:close/>
                  <a:moveTo>
                    <a:pt x="17" y="2"/>
                  </a:moveTo>
                  <a:lnTo>
                    <a:pt x="17" y="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Freeform 931"/>
            <p:cNvSpPr>
              <a:spLocks/>
            </p:cNvSpPr>
            <p:nvPr/>
          </p:nvSpPr>
          <p:spPr bwMode="auto">
            <a:xfrm>
              <a:off x="2998" y="125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932"/>
            <p:cNvSpPr>
              <a:spLocks/>
            </p:cNvSpPr>
            <p:nvPr/>
          </p:nvSpPr>
          <p:spPr bwMode="auto">
            <a:xfrm>
              <a:off x="2998" y="125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Freeform 933"/>
            <p:cNvSpPr>
              <a:spLocks/>
            </p:cNvSpPr>
            <p:nvPr/>
          </p:nvSpPr>
          <p:spPr bwMode="auto">
            <a:xfrm>
              <a:off x="3013" y="1272"/>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6 w 20"/>
                <a:gd name="T11" fmla="*/ 5 h 26"/>
                <a:gd name="T12" fmla="*/ 4 w 20"/>
                <a:gd name="T13" fmla="*/ 13 h 26"/>
                <a:gd name="T14" fmla="*/ 6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6" y="3"/>
                  </a:cubicBezTo>
                  <a:cubicBezTo>
                    <a:pt x="15" y="3"/>
                    <a:pt x="14" y="3"/>
                    <a:pt x="12" y="3"/>
                  </a:cubicBezTo>
                  <a:cubicBezTo>
                    <a:pt x="10" y="3"/>
                    <a:pt x="7" y="4"/>
                    <a:pt x="6" y="5"/>
                  </a:cubicBezTo>
                  <a:cubicBezTo>
                    <a:pt x="4" y="7"/>
                    <a:pt x="4" y="10"/>
                    <a:pt x="4" y="13"/>
                  </a:cubicBezTo>
                  <a:cubicBezTo>
                    <a:pt x="4" y="16"/>
                    <a:pt x="4" y="19"/>
                    <a:pt x="6" y="20"/>
                  </a:cubicBezTo>
                  <a:cubicBezTo>
                    <a:pt x="7" y="22"/>
                    <a:pt x="10" y="23"/>
                    <a:pt x="12" y="23"/>
                  </a:cubicBezTo>
                  <a:cubicBezTo>
                    <a:pt x="14" y="23"/>
                    <a:pt x="15" y="23"/>
                    <a:pt x="16" y="22"/>
                  </a:cubicBezTo>
                  <a:cubicBezTo>
                    <a:pt x="18" y="22"/>
                    <a:pt x="19" y="21"/>
                    <a:pt x="20" y="20"/>
                  </a:cubicBezTo>
                  <a:lnTo>
                    <a:pt x="20" y="23"/>
                  </a:lnTo>
                  <a:cubicBezTo>
                    <a:pt x="19" y="24"/>
                    <a:pt x="18" y="25"/>
                    <a:pt x="16" y="25"/>
                  </a:cubicBezTo>
                  <a:cubicBezTo>
                    <a:pt x="15" y="25"/>
                    <a:pt x="14" y="26"/>
                    <a:pt x="12" y="26"/>
                  </a:cubicBezTo>
                  <a:cubicBezTo>
                    <a:pt x="8" y="26"/>
                    <a:pt x="6" y="24"/>
                    <a:pt x="3" y="22"/>
                  </a:cubicBezTo>
                  <a:cubicBezTo>
                    <a:pt x="1" y="20"/>
                    <a:pt x="0" y="17"/>
                    <a:pt x="0" y="13"/>
                  </a:cubicBezTo>
                  <a:cubicBezTo>
                    <a:pt x="0" y="9"/>
                    <a:pt x="1" y="6"/>
                    <a:pt x="3" y="3"/>
                  </a:cubicBezTo>
                  <a:cubicBezTo>
                    <a:pt x="6" y="1"/>
                    <a:pt x="8" y="0"/>
                    <a:pt x="12" y="0"/>
                  </a:cubicBezTo>
                  <a:cubicBezTo>
                    <a:pt x="14" y="0"/>
                    <a:pt x="15" y="0"/>
                    <a:pt x="16" y="1"/>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934"/>
            <p:cNvSpPr>
              <a:spLocks noEditPoints="1"/>
            </p:cNvSpPr>
            <p:nvPr/>
          </p:nvSpPr>
          <p:spPr bwMode="auto">
            <a:xfrm>
              <a:off x="3030" y="1272"/>
              <a:ext cx="16" cy="18"/>
            </a:xfrm>
            <a:custGeom>
              <a:avLst/>
              <a:gdLst>
                <a:gd name="T0" fmla="*/ 11 w 23"/>
                <a:gd name="T1" fmla="*/ 3 h 26"/>
                <a:gd name="T2" fmla="*/ 11 w 23"/>
                <a:gd name="T3" fmla="*/ 3 h 26"/>
                <a:gd name="T4" fmla="*/ 6 w 23"/>
                <a:gd name="T5" fmla="*/ 5 h 26"/>
                <a:gd name="T6" fmla="*/ 3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4"/>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935"/>
            <p:cNvSpPr>
              <a:spLocks/>
            </p:cNvSpPr>
            <p:nvPr/>
          </p:nvSpPr>
          <p:spPr bwMode="auto">
            <a:xfrm>
              <a:off x="3050" y="1272"/>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936"/>
            <p:cNvSpPr>
              <a:spLocks/>
            </p:cNvSpPr>
            <p:nvPr/>
          </p:nvSpPr>
          <p:spPr bwMode="auto">
            <a:xfrm>
              <a:off x="3066"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937"/>
            <p:cNvSpPr>
              <a:spLocks noEditPoints="1"/>
            </p:cNvSpPr>
            <p:nvPr/>
          </p:nvSpPr>
          <p:spPr bwMode="auto">
            <a:xfrm>
              <a:off x="3084" y="1272"/>
              <a:ext cx="13" cy="18"/>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938"/>
            <p:cNvSpPr>
              <a:spLocks noEditPoints="1"/>
            </p:cNvSpPr>
            <p:nvPr/>
          </p:nvSpPr>
          <p:spPr bwMode="auto">
            <a:xfrm>
              <a:off x="3099" y="1272"/>
              <a:ext cx="16" cy="18"/>
            </a:xfrm>
            <a:custGeom>
              <a:avLst/>
              <a:gdLst>
                <a:gd name="T0" fmla="*/ 11 w 23"/>
                <a:gd name="T1" fmla="*/ 3 h 26"/>
                <a:gd name="T2" fmla="*/ 11 w 23"/>
                <a:gd name="T3" fmla="*/ 3 h 26"/>
                <a:gd name="T4" fmla="*/ 6 w 23"/>
                <a:gd name="T5" fmla="*/ 5 h 26"/>
                <a:gd name="T6" fmla="*/ 3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4"/>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7" name="Freeform 939"/>
            <p:cNvSpPr>
              <a:spLocks/>
            </p:cNvSpPr>
            <p:nvPr/>
          </p:nvSpPr>
          <p:spPr bwMode="auto">
            <a:xfrm>
              <a:off x="3119" y="1272"/>
              <a:ext cx="11"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8" name="Freeform 940"/>
            <p:cNvSpPr>
              <a:spLocks/>
            </p:cNvSpPr>
            <p:nvPr/>
          </p:nvSpPr>
          <p:spPr bwMode="auto">
            <a:xfrm>
              <a:off x="3070" y="1316"/>
              <a:ext cx="1" cy="44"/>
            </a:xfrm>
            <a:custGeom>
              <a:avLst/>
              <a:gdLst>
                <a:gd name="T0" fmla="*/ 1 w 1"/>
                <a:gd name="T1" fmla="*/ 0 h 62"/>
                <a:gd name="T2" fmla="*/ 1 w 1"/>
                <a:gd name="T3" fmla="*/ 0 h 62"/>
                <a:gd name="T4" fmla="*/ 0 w 1"/>
                <a:gd name="T5" fmla="*/ 62 h 62"/>
              </a:gdLst>
              <a:ahLst/>
              <a:cxnLst>
                <a:cxn ang="0">
                  <a:pos x="T0" y="T1"/>
                </a:cxn>
                <a:cxn ang="0">
                  <a:pos x="T2" y="T3"/>
                </a:cxn>
                <a:cxn ang="0">
                  <a:pos x="T4" y="T5"/>
                </a:cxn>
              </a:cxnLst>
              <a:rect l="0" t="0" r="r" b="b"/>
              <a:pathLst>
                <a:path w="1" h="62">
                  <a:moveTo>
                    <a:pt x="1" y="0"/>
                  </a:moveTo>
                  <a:lnTo>
                    <a:pt x="1" y="0"/>
                  </a:lnTo>
                  <a:cubicBezTo>
                    <a:pt x="1" y="19"/>
                    <a:pt x="1"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Freeform 941"/>
            <p:cNvSpPr>
              <a:spLocks noEditPoints="1"/>
            </p:cNvSpPr>
            <p:nvPr/>
          </p:nvSpPr>
          <p:spPr bwMode="auto">
            <a:xfrm>
              <a:off x="3065"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0" name="Freeform 942"/>
            <p:cNvSpPr>
              <a:spLocks noEditPoints="1"/>
            </p:cNvSpPr>
            <p:nvPr/>
          </p:nvSpPr>
          <p:spPr bwMode="auto">
            <a:xfrm>
              <a:off x="3065"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1" name="Freeform 943"/>
            <p:cNvSpPr>
              <a:spLocks/>
            </p:cNvSpPr>
            <p:nvPr/>
          </p:nvSpPr>
          <p:spPr bwMode="auto">
            <a:xfrm>
              <a:off x="3123" y="1624"/>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2" name="Freeform 944"/>
            <p:cNvSpPr>
              <a:spLocks/>
            </p:cNvSpPr>
            <p:nvPr/>
          </p:nvSpPr>
          <p:spPr bwMode="auto">
            <a:xfrm>
              <a:off x="3123" y="1624"/>
              <a:ext cx="127"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Freeform 945"/>
            <p:cNvSpPr>
              <a:spLocks/>
            </p:cNvSpPr>
            <p:nvPr/>
          </p:nvSpPr>
          <p:spPr bwMode="auto">
            <a:xfrm>
              <a:off x="3139"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4" name="Freeform 946"/>
            <p:cNvSpPr>
              <a:spLocks noEditPoints="1"/>
            </p:cNvSpPr>
            <p:nvPr/>
          </p:nvSpPr>
          <p:spPr bwMode="auto">
            <a:xfrm>
              <a:off x="3147" y="1642"/>
              <a:ext cx="14"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5" name="Freeform 947"/>
            <p:cNvSpPr>
              <a:spLocks/>
            </p:cNvSpPr>
            <p:nvPr/>
          </p:nvSpPr>
          <p:spPr bwMode="auto">
            <a:xfrm>
              <a:off x="3166" y="1642"/>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6" name="Freeform 948"/>
            <p:cNvSpPr>
              <a:spLocks/>
            </p:cNvSpPr>
            <p:nvPr/>
          </p:nvSpPr>
          <p:spPr bwMode="auto">
            <a:xfrm>
              <a:off x="3181" y="164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949"/>
            <p:cNvSpPr>
              <a:spLocks/>
            </p:cNvSpPr>
            <p:nvPr/>
          </p:nvSpPr>
          <p:spPr bwMode="auto">
            <a:xfrm>
              <a:off x="3197"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8" name="Freeform 950"/>
            <p:cNvSpPr>
              <a:spLocks noEditPoints="1"/>
            </p:cNvSpPr>
            <p:nvPr/>
          </p:nvSpPr>
          <p:spPr bwMode="auto">
            <a:xfrm>
              <a:off x="3213"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9" name="Freeform 951"/>
            <p:cNvSpPr>
              <a:spLocks/>
            </p:cNvSpPr>
            <p:nvPr/>
          </p:nvSpPr>
          <p:spPr bwMode="auto">
            <a:xfrm>
              <a:off x="3221" y="1642"/>
              <a:ext cx="11"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8 w 16"/>
                <a:gd name="T13" fmla="*/ 10 h 26"/>
                <a:gd name="T14" fmla="*/ 5 w 16"/>
                <a:gd name="T15" fmla="*/ 11 h 26"/>
                <a:gd name="T16" fmla="*/ 3 w 16"/>
                <a:gd name="T17" fmla="*/ 15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2" y="11"/>
                  </a:cubicBezTo>
                  <a:cubicBezTo>
                    <a:pt x="11" y="10"/>
                    <a:pt x="10" y="10"/>
                    <a:pt x="8" y="10"/>
                  </a:cubicBezTo>
                  <a:cubicBezTo>
                    <a:pt x="7" y="10"/>
                    <a:pt x="5" y="10"/>
                    <a:pt x="5" y="11"/>
                  </a:cubicBezTo>
                  <a:cubicBezTo>
                    <a:pt x="4" y="12"/>
                    <a:pt x="3" y="14"/>
                    <a:pt x="3" y="15"/>
                  </a:cubicBezTo>
                  <a:lnTo>
                    <a:pt x="3" y="26"/>
                  </a:lnTo>
                  <a:lnTo>
                    <a:pt x="0" y="26"/>
                  </a:lnTo>
                  <a:lnTo>
                    <a:pt x="0" y="0"/>
                  </a:lnTo>
                  <a:lnTo>
                    <a:pt x="3" y="0"/>
                  </a:lnTo>
                  <a:lnTo>
                    <a:pt x="3" y="10"/>
                  </a:lnTo>
                  <a:cubicBezTo>
                    <a:pt x="4" y="9"/>
                    <a:pt x="5" y="8"/>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952"/>
            <p:cNvSpPr>
              <a:spLocks/>
            </p:cNvSpPr>
            <p:nvPr/>
          </p:nvSpPr>
          <p:spPr bwMode="auto">
            <a:xfrm>
              <a:off x="3147" y="1501"/>
              <a:ext cx="127" cy="61"/>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953"/>
            <p:cNvSpPr>
              <a:spLocks/>
            </p:cNvSpPr>
            <p:nvPr/>
          </p:nvSpPr>
          <p:spPr bwMode="auto">
            <a:xfrm>
              <a:off x="3147" y="1501"/>
              <a:ext cx="127" cy="61"/>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Freeform 954"/>
            <p:cNvSpPr>
              <a:spLocks/>
            </p:cNvSpPr>
            <p:nvPr/>
          </p:nvSpPr>
          <p:spPr bwMode="auto">
            <a:xfrm>
              <a:off x="3161" y="1519"/>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3" name="Freeform 955"/>
            <p:cNvSpPr>
              <a:spLocks noEditPoints="1"/>
            </p:cNvSpPr>
            <p:nvPr/>
          </p:nvSpPr>
          <p:spPr bwMode="auto">
            <a:xfrm>
              <a:off x="3175" y="1519"/>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4" name="Freeform 956"/>
            <p:cNvSpPr>
              <a:spLocks noEditPoints="1"/>
            </p:cNvSpPr>
            <p:nvPr/>
          </p:nvSpPr>
          <p:spPr bwMode="auto">
            <a:xfrm>
              <a:off x="3194" y="1519"/>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1"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1" y="11"/>
                    <a:pt x="11" y="11"/>
                  </a:cubicBezTo>
                  <a:cubicBezTo>
                    <a:pt x="12" y="10"/>
                    <a:pt x="13" y="9"/>
                    <a:pt x="13" y="7"/>
                  </a:cubicBezTo>
                  <a:cubicBezTo>
                    <a:pt x="13" y="6"/>
                    <a:pt x="12" y="5"/>
                    <a:pt x="11" y="4"/>
                  </a:cubicBezTo>
                  <a:cubicBezTo>
                    <a:pt x="11"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957"/>
            <p:cNvSpPr>
              <a:spLocks/>
            </p:cNvSpPr>
            <p:nvPr/>
          </p:nvSpPr>
          <p:spPr bwMode="auto">
            <a:xfrm>
              <a:off x="3209" y="1519"/>
              <a:ext cx="16" cy="18"/>
            </a:xfrm>
            <a:custGeom>
              <a:avLst/>
              <a:gdLst>
                <a:gd name="T0" fmla="*/ 19 w 22"/>
                <a:gd name="T1" fmla="*/ 22 h 26"/>
                <a:gd name="T2" fmla="*/ 19 w 22"/>
                <a:gd name="T3" fmla="*/ 22 h 26"/>
                <a:gd name="T4" fmla="*/ 19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4 w 22"/>
                <a:gd name="T19" fmla="*/ 22 h 26"/>
                <a:gd name="T20" fmla="*/ 0 w 22"/>
                <a:gd name="T21" fmla="*/ 13 h 26"/>
                <a:gd name="T22" fmla="*/ 4 w 22"/>
                <a:gd name="T23" fmla="*/ 3 h 26"/>
                <a:gd name="T24" fmla="*/ 13 w 22"/>
                <a:gd name="T25" fmla="*/ 0 h 26"/>
                <a:gd name="T26" fmla="*/ 17 w 22"/>
                <a:gd name="T27" fmla="*/ 0 h 26"/>
                <a:gd name="T28" fmla="*/ 21 w 22"/>
                <a:gd name="T29" fmla="*/ 2 h 26"/>
                <a:gd name="T30" fmla="*/ 21 w 22"/>
                <a:gd name="T31" fmla="*/ 6 h 26"/>
                <a:gd name="T32" fmla="*/ 18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2 h 26"/>
                <a:gd name="T46" fmla="*/ 19 w 22"/>
                <a:gd name="T47" fmla="*/ 22 h 26"/>
                <a:gd name="T48" fmla="*/ 19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9" y="22"/>
                  </a:moveTo>
                  <a:lnTo>
                    <a:pt x="19" y="22"/>
                  </a:lnTo>
                  <a:lnTo>
                    <a:pt x="19" y="15"/>
                  </a:lnTo>
                  <a:lnTo>
                    <a:pt x="13" y="15"/>
                  </a:lnTo>
                  <a:lnTo>
                    <a:pt x="13" y="12"/>
                  </a:lnTo>
                  <a:lnTo>
                    <a:pt x="22" y="12"/>
                  </a:lnTo>
                  <a:lnTo>
                    <a:pt x="22" y="23"/>
                  </a:lnTo>
                  <a:cubicBezTo>
                    <a:pt x="21" y="24"/>
                    <a:pt x="19" y="24"/>
                    <a:pt x="18" y="25"/>
                  </a:cubicBezTo>
                  <a:cubicBezTo>
                    <a:pt x="16" y="25"/>
                    <a:pt x="15" y="26"/>
                    <a:pt x="13" y="26"/>
                  </a:cubicBezTo>
                  <a:cubicBezTo>
                    <a:pt x="9" y="26"/>
                    <a:pt x="6" y="24"/>
                    <a:pt x="4" y="22"/>
                  </a:cubicBezTo>
                  <a:cubicBezTo>
                    <a:pt x="2" y="20"/>
                    <a:pt x="0" y="17"/>
                    <a:pt x="0" y="13"/>
                  </a:cubicBezTo>
                  <a:cubicBezTo>
                    <a:pt x="0" y="9"/>
                    <a:pt x="2" y="6"/>
                    <a:pt x="4" y="3"/>
                  </a:cubicBezTo>
                  <a:cubicBezTo>
                    <a:pt x="6" y="1"/>
                    <a:pt x="9" y="0"/>
                    <a:pt x="13" y="0"/>
                  </a:cubicBezTo>
                  <a:cubicBezTo>
                    <a:pt x="14" y="0"/>
                    <a:pt x="16" y="0"/>
                    <a:pt x="17" y="0"/>
                  </a:cubicBezTo>
                  <a:cubicBezTo>
                    <a:pt x="19" y="1"/>
                    <a:pt x="20" y="1"/>
                    <a:pt x="21" y="2"/>
                  </a:cubicBezTo>
                  <a:lnTo>
                    <a:pt x="21" y="6"/>
                  </a:lnTo>
                  <a:cubicBezTo>
                    <a:pt x="20" y="5"/>
                    <a:pt x="19" y="4"/>
                    <a:pt x="18" y="3"/>
                  </a:cubicBezTo>
                  <a:cubicBezTo>
                    <a:pt x="16" y="3"/>
                    <a:pt x="15" y="3"/>
                    <a:pt x="13" y="3"/>
                  </a:cubicBezTo>
                  <a:cubicBezTo>
                    <a:pt x="10" y="3"/>
                    <a:pt x="8" y="3"/>
                    <a:pt x="6" y="5"/>
                  </a:cubicBezTo>
                  <a:cubicBezTo>
                    <a:pt x="5" y="7"/>
                    <a:pt x="4" y="9"/>
                    <a:pt x="4" y="13"/>
                  </a:cubicBezTo>
                  <a:cubicBezTo>
                    <a:pt x="4" y="16"/>
                    <a:pt x="5" y="19"/>
                    <a:pt x="6" y="20"/>
                  </a:cubicBezTo>
                  <a:cubicBezTo>
                    <a:pt x="8" y="22"/>
                    <a:pt x="10" y="23"/>
                    <a:pt x="13" y="23"/>
                  </a:cubicBezTo>
                  <a:cubicBezTo>
                    <a:pt x="14" y="23"/>
                    <a:pt x="15" y="23"/>
                    <a:pt x="16" y="22"/>
                  </a:cubicBezTo>
                  <a:cubicBezTo>
                    <a:pt x="17" y="22"/>
                    <a:pt x="18" y="22"/>
                    <a:pt x="19" y="22"/>
                  </a:cubicBezTo>
                  <a:lnTo>
                    <a:pt x="19"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958"/>
            <p:cNvSpPr>
              <a:spLocks/>
            </p:cNvSpPr>
            <p:nvPr/>
          </p:nvSpPr>
          <p:spPr bwMode="auto">
            <a:xfrm>
              <a:off x="3229" y="1519"/>
              <a:ext cx="12"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959"/>
            <p:cNvSpPr>
              <a:spLocks/>
            </p:cNvSpPr>
            <p:nvPr/>
          </p:nvSpPr>
          <p:spPr bwMode="auto">
            <a:xfrm>
              <a:off x="3243" y="1519"/>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8" name="Freeform 960"/>
            <p:cNvSpPr>
              <a:spLocks/>
            </p:cNvSpPr>
            <p:nvPr/>
          </p:nvSpPr>
          <p:spPr bwMode="auto">
            <a:xfrm>
              <a:off x="3196" y="1563"/>
              <a:ext cx="8" cy="44"/>
            </a:xfrm>
            <a:custGeom>
              <a:avLst/>
              <a:gdLst>
                <a:gd name="T0" fmla="*/ 12 w 12"/>
                <a:gd name="T1" fmla="*/ 0 h 62"/>
                <a:gd name="T2" fmla="*/ 12 w 12"/>
                <a:gd name="T3" fmla="*/ 0 h 62"/>
                <a:gd name="T4" fmla="*/ 0 w 12"/>
                <a:gd name="T5" fmla="*/ 62 h 62"/>
              </a:gdLst>
              <a:ahLst/>
              <a:cxnLst>
                <a:cxn ang="0">
                  <a:pos x="T0" y="T1"/>
                </a:cxn>
                <a:cxn ang="0">
                  <a:pos x="T2" y="T3"/>
                </a:cxn>
                <a:cxn ang="0">
                  <a:pos x="T4" y="T5"/>
                </a:cxn>
              </a:cxnLst>
              <a:rect l="0" t="0" r="r" b="b"/>
              <a:pathLst>
                <a:path w="12" h="62">
                  <a:moveTo>
                    <a:pt x="12" y="0"/>
                  </a:moveTo>
                  <a:lnTo>
                    <a:pt x="12" y="0"/>
                  </a:lnTo>
                  <a:cubicBezTo>
                    <a:pt x="8" y="19"/>
                    <a:pt x="4"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9" name="Freeform 961"/>
            <p:cNvSpPr>
              <a:spLocks noEditPoints="1"/>
            </p:cNvSpPr>
            <p:nvPr/>
          </p:nvSpPr>
          <p:spPr bwMode="auto">
            <a:xfrm>
              <a:off x="3189" y="1606"/>
              <a:ext cx="12" cy="17"/>
            </a:xfrm>
            <a:custGeom>
              <a:avLst/>
              <a:gdLst>
                <a:gd name="T0" fmla="*/ 17 w 17"/>
                <a:gd name="T1" fmla="*/ 3 h 25"/>
                <a:gd name="T2" fmla="*/ 17 w 17"/>
                <a:gd name="T3" fmla="*/ 3 h 25"/>
                <a:gd name="T4" fmla="*/ 4 w 17"/>
                <a:gd name="T5" fmla="*/ 25 h 25"/>
                <a:gd name="T6" fmla="*/ 0 w 17"/>
                <a:gd name="T7" fmla="*/ 0 h 25"/>
                <a:gd name="T8" fmla="*/ 17 w 17"/>
                <a:gd name="T9" fmla="*/ 3 h 25"/>
                <a:gd name="T10" fmla="*/ 17 w 17"/>
                <a:gd name="T11" fmla="*/ 3 h 25"/>
                <a:gd name="T12" fmla="*/ 17 w 17"/>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3"/>
                  </a:moveTo>
                  <a:lnTo>
                    <a:pt x="17" y="3"/>
                  </a:lnTo>
                  <a:lnTo>
                    <a:pt x="4" y="25"/>
                  </a:lnTo>
                  <a:lnTo>
                    <a:pt x="0" y="0"/>
                  </a:lnTo>
                  <a:lnTo>
                    <a:pt x="17" y="3"/>
                  </a:lnTo>
                  <a:close/>
                  <a:moveTo>
                    <a:pt x="17" y="3"/>
                  </a:moveTo>
                  <a:lnTo>
                    <a:pt x="17" y="3"/>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962"/>
            <p:cNvSpPr>
              <a:spLocks noEditPoints="1"/>
            </p:cNvSpPr>
            <p:nvPr/>
          </p:nvSpPr>
          <p:spPr bwMode="auto">
            <a:xfrm>
              <a:off x="3189" y="1606"/>
              <a:ext cx="12" cy="17"/>
            </a:xfrm>
            <a:custGeom>
              <a:avLst/>
              <a:gdLst>
                <a:gd name="T0" fmla="*/ 17 w 17"/>
                <a:gd name="T1" fmla="*/ 3 h 25"/>
                <a:gd name="T2" fmla="*/ 17 w 17"/>
                <a:gd name="T3" fmla="*/ 3 h 25"/>
                <a:gd name="T4" fmla="*/ 4 w 17"/>
                <a:gd name="T5" fmla="*/ 25 h 25"/>
                <a:gd name="T6" fmla="*/ 0 w 17"/>
                <a:gd name="T7" fmla="*/ 0 h 25"/>
                <a:gd name="T8" fmla="*/ 17 w 17"/>
                <a:gd name="T9" fmla="*/ 3 h 25"/>
                <a:gd name="T10" fmla="*/ 17 w 17"/>
                <a:gd name="T11" fmla="*/ 3 h 25"/>
                <a:gd name="T12" fmla="*/ 17 w 17"/>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3"/>
                  </a:moveTo>
                  <a:lnTo>
                    <a:pt x="17" y="3"/>
                  </a:lnTo>
                  <a:lnTo>
                    <a:pt x="4" y="25"/>
                  </a:lnTo>
                  <a:lnTo>
                    <a:pt x="0" y="0"/>
                  </a:lnTo>
                  <a:lnTo>
                    <a:pt x="17" y="3"/>
                  </a:lnTo>
                  <a:close/>
                  <a:moveTo>
                    <a:pt x="17" y="3"/>
                  </a:moveTo>
                  <a:lnTo>
                    <a:pt x="17" y="3"/>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Freeform 963"/>
            <p:cNvSpPr>
              <a:spLocks/>
            </p:cNvSpPr>
            <p:nvPr/>
          </p:nvSpPr>
          <p:spPr bwMode="auto">
            <a:xfrm>
              <a:off x="2382" y="1995"/>
              <a:ext cx="175"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964"/>
            <p:cNvSpPr>
              <a:spLocks/>
            </p:cNvSpPr>
            <p:nvPr/>
          </p:nvSpPr>
          <p:spPr bwMode="auto">
            <a:xfrm>
              <a:off x="2382" y="1995"/>
              <a:ext cx="175"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3" name="Freeform 965"/>
            <p:cNvSpPr>
              <a:spLocks/>
            </p:cNvSpPr>
            <p:nvPr/>
          </p:nvSpPr>
          <p:spPr bwMode="auto">
            <a:xfrm>
              <a:off x="2398"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966"/>
            <p:cNvSpPr>
              <a:spLocks noEditPoints="1"/>
            </p:cNvSpPr>
            <p:nvPr/>
          </p:nvSpPr>
          <p:spPr bwMode="auto">
            <a:xfrm>
              <a:off x="2406" y="2013"/>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1" y="0"/>
                    <a:pt x="15" y="1"/>
                    <a:pt x="17" y="3"/>
                  </a:cubicBezTo>
                  <a:cubicBezTo>
                    <a:pt x="19" y="5"/>
                    <a:pt x="21" y="8"/>
                    <a:pt x="21" y="13"/>
                  </a:cubicBezTo>
                  <a:cubicBezTo>
                    <a:pt x="21" y="17"/>
                    <a:pt x="19"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967"/>
            <p:cNvSpPr>
              <a:spLocks/>
            </p:cNvSpPr>
            <p:nvPr/>
          </p:nvSpPr>
          <p:spPr bwMode="auto">
            <a:xfrm>
              <a:off x="2425" y="2013"/>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968"/>
            <p:cNvSpPr>
              <a:spLocks/>
            </p:cNvSpPr>
            <p:nvPr/>
          </p:nvSpPr>
          <p:spPr bwMode="auto">
            <a:xfrm>
              <a:off x="2440" y="2013"/>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969"/>
            <p:cNvSpPr>
              <a:spLocks/>
            </p:cNvSpPr>
            <p:nvPr/>
          </p:nvSpPr>
          <p:spPr bwMode="auto">
            <a:xfrm>
              <a:off x="2456" y="2013"/>
              <a:ext cx="14"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970"/>
            <p:cNvSpPr>
              <a:spLocks noEditPoints="1"/>
            </p:cNvSpPr>
            <p:nvPr/>
          </p:nvSpPr>
          <p:spPr bwMode="auto">
            <a:xfrm>
              <a:off x="2472" y="2018"/>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971"/>
            <p:cNvSpPr>
              <a:spLocks/>
            </p:cNvSpPr>
            <p:nvPr/>
          </p:nvSpPr>
          <p:spPr bwMode="auto">
            <a:xfrm>
              <a:off x="2479" y="2014"/>
              <a:ext cx="8" cy="16"/>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5 w 11"/>
                <a:gd name="T15" fmla="*/ 21 h 24"/>
                <a:gd name="T16" fmla="*/ 8 w 11"/>
                <a:gd name="T17" fmla="*/ 21 h 24"/>
                <a:gd name="T18" fmla="*/ 11 w 11"/>
                <a:gd name="T19" fmla="*/ 21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5" y="21"/>
                  </a:cubicBezTo>
                  <a:cubicBezTo>
                    <a:pt x="6" y="21"/>
                    <a:pt x="7" y="21"/>
                    <a:pt x="8" y="21"/>
                  </a:cubicBezTo>
                  <a:lnTo>
                    <a:pt x="11" y="21"/>
                  </a:lnTo>
                  <a:lnTo>
                    <a:pt x="11" y="24"/>
                  </a:lnTo>
                  <a:lnTo>
                    <a:pt x="8" y="24"/>
                  </a:lnTo>
                  <a:cubicBezTo>
                    <a:pt x="6" y="24"/>
                    <a:pt x="4" y="23"/>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972"/>
            <p:cNvSpPr>
              <a:spLocks/>
            </p:cNvSpPr>
            <p:nvPr/>
          </p:nvSpPr>
          <p:spPr bwMode="auto">
            <a:xfrm>
              <a:off x="2490" y="2012"/>
              <a:ext cx="11"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9 w 16"/>
                <a:gd name="T13" fmla="*/ 10 h 26"/>
                <a:gd name="T14" fmla="*/ 5 w 16"/>
                <a:gd name="T15" fmla="*/ 11 h 26"/>
                <a:gd name="T16" fmla="*/ 3 w 16"/>
                <a:gd name="T17" fmla="*/ 15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3" y="12"/>
                    <a:pt x="12" y="11"/>
                  </a:cubicBezTo>
                  <a:cubicBezTo>
                    <a:pt x="11" y="10"/>
                    <a:pt x="10" y="10"/>
                    <a:pt x="9" y="10"/>
                  </a:cubicBezTo>
                  <a:cubicBezTo>
                    <a:pt x="7" y="10"/>
                    <a:pt x="6" y="10"/>
                    <a:pt x="5" y="11"/>
                  </a:cubicBezTo>
                  <a:cubicBezTo>
                    <a:pt x="4" y="12"/>
                    <a:pt x="3" y="14"/>
                    <a:pt x="3" y="15"/>
                  </a:cubicBezTo>
                  <a:lnTo>
                    <a:pt x="3" y="26"/>
                  </a:lnTo>
                  <a:lnTo>
                    <a:pt x="0" y="26"/>
                  </a:lnTo>
                  <a:lnTo>
                    <a:pt x="0" y="0"/>
                  </a:lnTo>
                  <a:lnTo>
                    <a:pt x="3" y="0"/>
                  </a:lnTo>
                  <a:lnTo>
                    <a:pt x="3" y="10"/>
                  </a:lnTo>
                  <a:cubicBezTo>
                    <a:pt x="4" y="9"/>
                    <a:pt x="5" y="8"/>
                    <a:pt x="6" y="8"/>
                  </a:cubicBezTo>
                  <a:cubicBezTo>
                    <a:pt x="7" y="7"/>
                    <a:pt x="8" y="7"/>
                    <a:pt x="9" y="7"/>
                  </a:cubicBezTo>
                  <a:cubicBezTo>
                    <a:pt x="12"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973"/>
            <p:cNvSpPr>
              <a:spLocks noEditPoints="1"/>
            </p:cNvSpPr>
            <p:nvPr/>
          </p:nvSpPr>
          <p:spPr bwMode="auto">
            <a:xfrm>
              <a:off x="2505" y="201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7 w 17"/>
                <a:gd name="T15" fmla="*/ 15 h 19"/>
                <a:gd name="T16" fmla="*/ 17 w 17"/>
                <a:gd name="T17" fmla="*/ 18 h 19"/>
                <a:gd name="T18" fmla="*/ 13 w 17"/>
                <a:gd name="T19" fmla="*/ 19 h 19"/>
                <a:gd name="T20" fmla="*/ 10 w 17"/>
                <a:gd name="T21" fmla="*/ 19 h 19"/>
                <a:gd name="T22" fmla="*/ 3 w 17"/>
                <a:gd name="T23" fmla="*/ 17 h 19"/>
                <a:gd name="T24" fmla="*/ 0 w 17"/>
                <a:gd name="T25" fmla="*/ 10 h 19"/>
                <a:gd name="T26" fmla="*/ 3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3 w 17"/>
                <a:gd name="T41" fmla="*/ 4 h 19"/>
                <a:gd name="T42" fmla="*/ 9 w 17"/>
                <a:gd name="T43" fmla="*/ 2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2"/>
                    <a:pt x="4" y="14"/>
                    <a:pt x="5" y="15"/>
                  </a:cubicBezTo>
                  <a:cubicBezTo>
                    <a:pt x="6" y="16"/>
                    <a:pt x="8" y="17"/>
                    <a:pt x="10" y="17"/>
                  </a:cubicBezTo>
                  <a:cubicBezTo>
                    <a:pt x="11" y="17"/>
                    <a:pt x="12" y="17"/>
                    <a:pt x="13" y="16"/>
                  </a:cubicBezTo>
                  <a:cubicBezTo>
                    <a:pt x="15" y="16"/>
                    <a:pt x="16" y="16"/>
                    <a:pt x="17" y="15"/>
                  </a:cubicBezTo>
                  <a:lnTo>
                    <a:pt x="17" y="18"/>
                  </a:lnTo>
                  <a:cubicBezTo>
                    <a:pt x="16" y="18"/>
                    <a:pt x="14" y="19"/>
                    <a:pt x="13" y="19"/>
                  </a:cubicBezTo>
                  <a:cubicBezTo>
                    <a:pt x="12" y="19"/>
                    <a:pt x="11" y="19"/>
                    <a:pt x="10" y="19"/>
                  </a:cubicBezTo>
                  <a:cubicBezTo>
                    <a:pt x="7" y="19"/>
                    <a:pt x="5" y="19"/>
                    <a:pt x="3" y="17"/>
                  </a:cubicBezTo>
                  <a:cubicBezTo>
                    <a:pt x="1" y="15"/>
                    <a:pt x="0" y="13"/>
                    <a:pt x="0" y="10"/>
                  </a:cubicBezTo>
                  <a:cubicBezTo>
                    <a:pt x="0" y="7"/>
                    <a:pt x="1" y="4"/>
                    <a:pt x="3" y="3"/>
                  </a:cubicBezTo>
                  <a:cubicBezTo>
                    <a:pt x="4" y="1"/>
                    <a:pt x="7" y="0"/>
                    <a:pt x="9" y="0"/>
                  </a:cubicBezTo>
                  <a:cubicBezTo>
                    <a:pt x="12" y="0"/>
                    <a:pt x="14" y="1"/>
                    <a:pt x="15" y="2"/>
                  </a:cubicBezTo>
                  <a:cubicBezTo>
                    <a:pt x="17" y="4"/>
                    <a:pt x="17" y="6"/>
                    <a:pt x="17" y="9"/>
                  </a:cubicBezTo>
                  <a:lnTo>
                    <a:pt x="17" y="9"/>
                  </a:lnTo>
                  <a:close/>
                  <a:moveTo>
                    <a:pt x="14" y="8"/>
                  </a:moveTo>
                  <a:lnTo>
                    <a:pt x="14" y="8"/>
                  </a:lnTo>
                  <a:cubicBezTo>
                    <a:pt x="14" y="6"/>
                    <a:pt x="14" y="5"/>
                    <a:pt x="13" y="4"/>
                  </a:cubicBezTo>
                  <a:cubicBezTo>
                    <a:pt x="12" y="3"/>
                    <a:pt x="11" y="2"/>
                    <a:pt x="9" y="2"/>
                  </a:cubicBezTo>
                  <a:cubicBezTo>
                    <a:pt x="8" y="2"/>
                    <a:pt x="6" y="3"/>
                    <a:pt x="5" y="4"/>
                  </a:cubicBezTo>
                  <a:cubicBezTo>
                    <a:pt x="4" y="5"/>
                    <a:pt x="4"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974"/>
            <p:cNvSpPr>
              <a:spLocks/>
            </p:cNvSpPr>
            <p:nvPr/>
          </p:nvSpPr>
          <p:spPr bwMode="auto">
            <a:xfrm>
              <a:off x="2518" y="2014"/>
              <a:ext cx="8" cy="16"/>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5 h 24"/>
                <a:gd name="T34" fmla="*/ 3 w 12"/>
                <a:gd name="T35" fmla="*/ 5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8" y="21"/>
                    <a:pt x="9" y="21"/>
                  </a:cubicBezTo>
                  <a:lnTo>
                    <a:pt x="12" y="21"/>
                  </a:lnTo>
                  <a:lnTo>
                    <a:pt x="12" y="24"/>
                  </a:lnTo>
                  <a:lnTo>
                    <a:pt x="9" y="24"/>
                  </a:lnTo>
                  <a:cubicBezTo>
                    <a:pt x="6" y="24"/>
                    <a:pt x="5" y="23"/>
                    <a:pt x="4" y="23"/>
                  </a:cubicBezTo>
                  <a:cubicBezTo>
                    <a:pt x="3" y="22"/>
                    <a:pt x="3" y="20"/>
                    <a:pt x="3" y="18"/>
                  </a:cubicBezTo>
                  <a:lnTo>
                    <a:pt x="3" y="8"/>
                  </a:lnTo>
                  <a:lnTo>
                    <a:pt x="0" y="8"/>
                  </a:lnTo>
                  <a:lnTo>
                    <a:pt x="0" y="5"/>
                  </a:lnTo>
                  <a:lnTo>
                    <a:pt x="3" y="5"/>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3" name="Freeform 975"/>
            <p:cNvSpPr>
              <a:spLocks noEditPoints="1"/>
            </p:cNvSpPr>
            <p:nvPr/>
          </p:nvSpPr>
          <p:spPr bwMode="auto">
            <a:xfrm>
              <a:off x="2529" y="2017"/>
              <a:ext cx="11" cy="13"/>
            </a:xfrm>
            <a:custGeom>
              <a:avLst/>
              <a:gdLst>
                <a:gd name="T0" fmla="*/ 10 w 16"/>
                <a:gd name="T1" fmla="*/ 10 h 19"/>
                <a:gd name="T2" fmla="*/ 10 w 16"/>
                <a:gd name="T3" fmla="*/ 10 h 19"/>
                <a:gd name="T4" fmla="*/ 5 w 16"/>
                <a:gd name="T5" fmla="*/ 10 h 19"/>
                <a:gd name="T6" fmla="*/ 3 w 16"/>
                <a:gd name="T7" fmla="*/ 13 h 19"/>
                <a:gd name="T8" fmla="*/ 4 w 16"/>
                <a:gd name="T9" fmla="*/ 16 h 19"/>
                <a:gd name="T10" fmla="*/ 7 w 16"/>
                <a:gd name="T11" fmla="*/ 17 h 19"/>
                <a:gd name="T12" fmla="*/ 11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6 w 16"/>
                <a:gd name="T33" fmla="*/ 19 h 19"/>
                <a:gd name="T34" fmla="*/ 2 w 16"/>
                <a:gd name="T35" fmla="*/ 18 h 19"/>
                <a:gd name="T36" fmla="*/ 0 w 16"/>
                <a:gd name="T37" fmla="*/ 14 h 19"/>
                <a:gd name="T38" fmla="*/ 2 w 16"/>
                <a:gd name="T39" fmla="*/ 9 h 19"/>
                <a:gd name="T40" fmla="*/ 9 w 16"/>
                <a:gd name="T41" fmla="*/ 7 h 19"/>
                <a:gd name="T42" fmla="*/ 13 w 16"/>
                <a:gd name="T43" fmla="*/ 7 h 19"/>
                <a:gd name="T44" fmla="*/ 13 w 16"/>
                <a:gd name="T45" fmla="*/ 7 h 19"/>
                <a:gd name="T46" fmla="*/ 11 w 16"/>
                <a:gd name="T47" fmla="*/ 4 h 19"/>
                <a:gd name="T48" fmla="*/ 8 w 16"/>
                <a:gd name="T49" fmla="*/ 2 h 19"/>
                <a:gd name="T50" fmla="*/ 4 w 16"/>
                <a:gd name="T51" fmla="*/ 3 h 19"/>
                <a:gd name="T52" fmla="*/ 2 w 16"/>
                <a:gd name="T53" fmla="*/ 4 h 19"/>
                <a:gd name="T54" fmla="*/ 2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7" y="10"/>
                    <a:pt x="6" y="10"/>
                    <a:pt x="5" y="10"/>
                  </a:cubicBezTo>
                  <a:cubicBezTo>
                    <a:pt x="4" y="11"/>
                    <a:pt x="3" y="12"/>
                    <a:pt x="3" y="13"/>
                  </a:cubicBezTo>
                  <a:cubicBezTo>
                    <a:pt x="3" y="14"/>
                    <a:pt x="4" y="15"/>
                    <a:pt x="4" y="16"/>
                  </a:cubicBezTo>
                  <a:cubicBezTo>
                    <a:pt x="5" y="17"/>
                    <a:pt x="6" y="17"/>
                    <a:pt x="7" y="17"/>
                  </a:cubicBezTo>
                  <a:cubicBezTo>
                    <a:pt x="9" y="17"/>
                    <a:pt x="10" y="16"/>
                    <a:pt x="11" y="15"/>
                  </a:cubicBezTo>
                  <a:cubicBezTo>
                    <a:pt x="12"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6" y="19"/>
                  </a:cubicBezTo>
                  <a:cubicBezTo>
                    <a:pt x="4" y="19"/>
                    <a:pt x="3" y="19"/>
                    <a:pt x="2" y="18"/>
                  </a:cubicBezTo>
                  <a:cubicBezTo>
                    <a:pt x="1" y="17"/>
                    <a:pt x="0" y="15"/>
                    <a:pt x="0" y="14"/>
                  </a:cubicBezTo>
                  <a:cubicBezTo>
                    <a:pt x="0" y="11"/>
                    <a:pt x="1" y="10"/>
                    <a:pt x="2" y="9"/>
                  </a:cubicBezTo>
                  <a:cubicBezTo>
                    <a:pt x="4" y="8"/>
                    <a:pt x="6" y="7"/>
                    <a:pt x="9" y="7"/>
                  </a:cubicBezTo>
                  <a:lnTo>
                    <a:pt x="13" y="7"/>
                  </a:lnTo>
                  <a:lnTo>
                    <a:pt x="13" y="7"/>
                  </a:lnTo>
                  <a:cubicBezTo>
                    <a:pt x="13" y="5"/>
                    <a:pt x="12" y="4"/>
                    <a:pt x="11" y="4"/>
                  </a:cubicBezTo>
                  <a:cubicBezTo>
                    <a:pt x="10" y="3"/>
                    <a:pt x="9" y="2"/>
                    <a:pt x="8" y="2"/>
                  </a:cubicBezTo>
                  <a:cubicBezTo>
                    <a:pt x="6" y="2"/>
                    <a:pt x="5" y="3"/>
                    <a:pt x="4" y="3"/>
                  </a:cubicBezTo>
                  <a:cubicBezTo>
                    <a:pt x="3" y="3"/>
                    <a:pt x="2" y="4"/>
                    <a:pt x="2" y="4"/>
                  </a:cubicBezTo>
                  <a:lnTo>
                    <a:pt x="2" y="1"/>
                  </a:lnTo>
                  <a:cubicBezTo>
                    <a:pt x="3" y="1"/>
                    <a:pt x="4" y="0"/>
                    <a:pt x="5" y="0"/>
                  </a:cubicBezTo>
                  <a:cubicBezTo>
                    <a:pt x="6" y="0"/>
                    <a:pt x="7" y="0"/>
                    <a:pt x="8" y="0"/>
                  </a:cubicBezTo>
                  <a:cubicBezTo>
                    <a:pt x="11" y="0"/>
                    <a:pt x="13" y="1"/>
                    <a:pt x="14" y="2"/>
                  </a:cubicBezTo>
                  <a:cubicBezTo>
                    <a:pt x="15" y="3"/>
                    <a:pt x="16" y="5"/>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976"/>
            <p:cNvSpPr>
              <a:spLocks/>
            </p:cNvSpPr>
            <p:nvPr/>
          </p:nvSpPr>
          <p:spPr bwMode="auto">
            <a:xfrm>
              <a:off x="2649" y="2118"/>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5" name="Freeform 977"/>
            <p:cNvSpPr>
              <a:spLocks/>
            </p:cNvSpPr>
            <p:nvPr/>
          </p:nvSpPr>
          <p:spPr bwMode="auto">
            <a:xfrm>
              <a:off x="2649" y="2118"/>
              <a:ext cx="137" cy="62"/>
            </a:xfrm>
            <a:custGeom>
              <a:avLst/>
              <a:gdLst>
                <a:gd name="T0" fmla="*/ 0 w 196"/>
                <a:gd name="T1" fmla="*/ 0 h 88"/>
                <a:gd name="T2" fmla="*/ 0 w 196"/>
                <a:gd name="T3" fmla="*/ 0 h 88"/>
                <a:gd name="T4" fmla="*/ 196 w 196"/>
                <a:gd name="T5" fmla="*/ 0 h 88"/>
                <a:gd name="T6" fmla="*/ 196 w 196"/>
                <a:gd name="T7" fmla="*/ 88 h 88"/>
                <a:gd name="T8" fmla="*/ 0 w 196"/>
                <a:gd name="T9" fmla="*/ 88 h 88"/>
                <a:gd name="T10" fmla="*/ 0 w 196"/>
                <a:gd name="T11" fmla="*/ 0 h 88"/>
              </a:gdLst>
              <a:ahLst/>
              <a:cxnLst>
                <a:cxn ang="0">
                  <a:pos x="T0" y="T1"/>
                </a:cxn>
                <a:cxn ang="0">
                  <a:pos x="T2" y="T3"/>
                </a:cxn>
                <a:cxn ang="0">
                  <a:pos x="T4" y="T5"/>
                </a:cxn>
                <a:cxn ang="0">
                  <a:pos x="T6" y="T7"/>
                </a:cxn>
                <a:cxn ang="0">
                  <a:pos x="T8" y="T9"/>
                </a:cxn>
                <a:cxn ang="0">
                  <a:pos x="T10" y="T11"/>
                </a:cxn>
              </a:cxnLst>
              <a:rect l="0" t="0" r="r" b="b"/>
              <a:pathLst>
                <a:path w="196" h="88">
                  <a:moveTo>
                    <a:pt x="0" y="0"/>
                  </a:moveTo>
                  <a:lnTo>
                    <a:pt x="0" y="0"/>
                  </a:lnTo>
                  <a:lnTo>
                    <a:pt x="196" y="0"/>
                  </a:lnTo>
                  <a:lnTo>
                    <a:pt x="19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6" name="Freeform 978"/>
            <p:cNvSpPr>
              <a:spLocks/>
            </p:cNvSpPr>
            <p:nvPr/>
          </p:nvSpPr>
          <p:spPr bwMode="auto">
            <a:xfrm>
              <a:off x="2665" y="2136"/>
              <a:ext cx="14" cy="18"/>
            </a:xfrm>
            <a:custGeom>
              <a:avLst/>
              <a:gdLst>
                <a:gd name="T0" fmla="*/ 20 w 20"/>
                <a:gd name="T1" fmla="*/ 2 h 25"/>
                <a:gd name="T2" fmla="*/ 20 w 20"/>
                <a:gd name="T3" fmla="*/ 2 h 25"/>
                <a:gd name="T4" fmla="*/ 20 w 20"/>
                <a:gd name="T5" fmla="*/ 6 h 25"/>
                <a:gd name="T6" fmla="*/ 16 w 20"/>
                <a:gd name="T7" fmla="*/ 3 h 25"/>
                <a:gd name="T8" fmla="*/ 12 w 20"/>
                <a:gd name="T9" fmla="*/ 2 h 25"/>
                <a:gd name="T10" fmla="*/ 6 w 20"/>
                <a:gd name="T11" fmla="*/ 5 h 25"/>
                <a:gd name="T12" fmla="*/ 3 w 20"/>
                <a:gd name="T13" fmla="*/ 13 h 25"/>
                <a:gd name="T14" fmla="*/ 6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7" y="4"/>
                    <a:pt x="16" y="3"/>
                  </a:cubicBezTo>
                  <a:cubicBezTo>
                    <a:pt x="15" y="3"/>
                    <a:pt x="14" y="2"/>
                    <a:pt x="12" y="2"/>
                  </a:cubicBezTo>
                  <a:cubicBezTo>
                    <a:pt x="9" y="2"/>
                    <a:pt x="7" y="3"/>
                    <a:pt x="6" y="5"/>
                  </a:cubicBezTo>
                  <a:cubicBezTo>
                    <a:pt x="4" y="7"/>
                    <a:pt x="3" y="9"/>
                    <a:pt x="3" y="13"/>
                  </a:cubicBezTo>
                  <a:cubicBezTo>
                    <a:pt x="3" y="16"/>
                    <a:pt x="4" y="18"/>
                    <a:pt x="6" y="20"/>
                  </a:cubicBezTo>
                  <a:cubicBezTo>
                    <a:pt x="7" y="22"/>
                    <a:pt x="9" y="23"/>
                    <a:pt x="12" y="23"/>
                  </a:cubicBezTo>
                  <a:cubicBezTo>
                    <a:pt x="14" y="23"/>
                    <a:pt x="15" y="22"/>
                    <a:pt x="16" y="22"/>
                  </a:cubicBezTo>
                  <a:cubicBezTo>
                    <a:pt x="17" y="21"/>
                    <a:pt x="19" y="21"/>
                    <a:pt x="20" y="20"/>
                  </a:cubicBezTo>
                  <a:lnTo>
                    <a:pt x="20" y="23"/>
                  </a:lnTo>
                  <a:cubicBezTo>
                    <a:pt x="19" y="24"/>
                    <a:pt x="17" y="24"/>
                    <a:pt x="16" y="25"/>
                  </a:cubicBezTo>
                  <a:cubicBezTo>
                    <a:pt x="15" y="25"/>
                    <a:pt x="13" y="25"/>
                    <a:pt x="12" y="25"/>
                  </a:cubicBezTo>
                  <a:cubicBezTo>
                    <a:pt x="8" y="25"/>
                    <a:pt x="5" y="24"/>
                    <a:pt x="3" y="22"/>
                  </a:cubicBezTo>
                  <a:cubicBezTo>
                    <a:pt x="1" y="20"/>
                    <a:pt x="0" y="17"/>
                    <a:pt x="0" y="13"/>
                  </a:cubicBezTo>
                  <a:cubicBezTo>
                    <a:pt x="0" y="9"/>
                    <a:pt x="1" y="5"/>
                    <a:pt x="3" y="3"/>
                  </a:cubicBezTo>
                  <a:cubicBezTo>
                    <a:pt x="5" y="1"/>
                    <a:pt x="8" y="0"/>
                    <a:pt x="12" y="0"/>
                  </a:cubicBezTo>
                  <a:cubicBezTo>
                    <a:pt x="13" y="0"/>
                    <a:pt x="15" y="0"/>
                    <a:pt x="16" y="0"/>
                  </a:cubicBezTo>
                  <a:cubicBezTo>
                    <a:pt x="17"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979"/>
            <p:cNvSpPr>
              <a:spLocks noEditPoints="1"/>
            </p:cNvSpPr>
            <p:nvPr/>
          </p:nvSpPr>
          <p:spPr bwMode="auto">
            <a:xfrm>
              <a:off x="2682" y="2136"/>
              <a:ext cx="16" cy="18"/>
            </a:xfrm>
            <a:custGeom>
              <a:avLst/>
              <a:gdLst>
                <a:gd name="T0" fmla="*/ 11 w 23"/>
                <a:gd name="T1" fmla="*/ 2 h 25"/>
                <a:gd name="T2" fmla="*/ 11 w 23"/>
                <a:gd name="T3" fmla="*/ 2 h 25"/>
                <a:gd name="T4" fmla="*/ 5 w 23"/>
                <a:gd name="T5" fmla="*/ 5 h 25"/>
                <a:gd name="T6" fmla="*/ 3 w 23"/>
                <a:gd name="T7" fmla="*/ 13 h 25"/>
                <a:gd name="T8" fmla="*/ 5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19 w 23"/>
                <a:gd name="T27" fmla="*/ 3 h 25"/>
                <a:gd name="T28" fmla="*/ 23 w 23"/>
                <a:gd name="T29" fmla="*/ 13 h 25"/>
                <a:gd name="T30" fmla="*/ 19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5" y="5"/>
                  </a:cubicBezTo>
                  <a:cubicBezTo>
                    <a:pt x="4" y="7"/>
                    <a:pt x="3" y="9"/>
                    <a:pt x="3" y="13"/>
                  </a:cubicBezTo>
                  <a:cubicBezTo>
                    <a:pt x="3" y="16"/>
                    <a:pt x="4" y="18"/>
                    <a:pt x="5" y="20"/>
                  </a:cubicBezTo>
                  <a:cubicBezTo>
                    <a:pt x="7" y="22"/>
                    <a:pt x="9" y="23"/>
                    <a:pt x="11" y="23"/>
                  </a:cubicBezTo>
                  <a:cubicBezTo>
                    <a:pt x="14" y="23"/>
                    <a:pt x="15" y="22"/>
                    <a:pt x="17" y="20"/>
                  </a:cubicBezTo>
                  <a:cubicBezTo>
                    <a:pt x="18" y="18"/>
                    <a:pt x="19" y="16"/>
                    <a:pt x="19" y="13"/>
                  </a:cubicBezTo>
                  <a:cubicBezTo>
                    <a:pt x="19" y="9"/>
                    <a:pt x="18" y="7"/>
                    <a:pt x="17" y="5"/>
                  </a:cubicBezTo>
                  <a:cubicBezTo>
                    <a:pt x="15" y="3"/>
                    <a:pt x="14" y="2"/>
                    <a:pt x="11" y="2"/>
                  </a:cubicBezTo>
                  <a:lnTo>
                    <a:pt x="11" y="2"/>
                  </a:lnTo>
                  <a:close/>
                  <a:moveTo>
                    <a:pt x="11" y="0"/>
                  </a:moveTo>
                  <a:lnTo>
                    <a:pt x="11" y="0"/>
                  </a:lnTo>
                  <a:cubicBezTo>
                    <a:pt x="15" y="0"/>
                    <a:pt x="17" y="1"/>
                    <a:pt x="19" y="3"/>
                  </a:cubicBezTo>
                  <a:cubicBezTo>
                    <a:pt x="21" y="6"/>
                    <a:pt x="23" y="9"/>
                    <a:pt x="23" y="13"/>
                  </a:cubicBezTo>
                  <a:cubicBezTo>
                    <a:pt x="23" y="16"/>
                    <a:pt x="21" y="20"/>
                    <a:pt x="19" y="22"/>
                  </a:cubicBezTo>
                  <a:cubicBezTo>
                    <a:pt x="17" y="24"/>
                    <a:pt x="15" y="25"/>
                    <a:pt x="11" y="25"/>
                  </a:cubicBezTo>
                  <a:cubicBezTo>
                    <a:pt x="8" y="25"/>
                    <a:pt x="5" y="24"/>
                    <a:pt x="3" y="22"/>
                  </a:cubicBezTo>
                  <a:cubicBezTo>
                    <a:pt x="1" y="20"/>
                    <a:pt x="0" y="16"/>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 name="Freeform 980"/>
            <p:cNvSpPr>
              <a:spLocks/>
            </p:cNvSpPr>
            <p:nvPr/>
          </p:nvSpPr>
          <p:spPr bwMode="auto">
            <a:xfrm>
              <a:off x="2702" y="2136"/>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9" name="Freeform 981"/>
            <p:cNvSpPr>
              <a:spLocks/>
            </p:cNvSpPr>
            <p:nvPr/>
          </p:nvSpPr>
          <p:spPr bwMode="auto">
            <a:xfrm>
              <a:off x="2719" y="2136"/>
              <a:ext cx="13" cy="18"/>
            </a:xfrm>
            <a:custGeom>
              <a:avLst/>
              <a:gdLst>
                <a:gd name="T0" fmla="*/ 16 w 18"/>
                <a:gd name="T1" fmla="*/ 1 h 25"/>
                <a:gd name="T2" fmla="*/ 16 w 18"/>
                <a:gd name="T3" fmla="*/ 1 h 25"/>
                <a:gd name="T4" fmla="*/ 16 w 18"/>
                <a:gd name="T5" fmla="*/ 4 h 25"/>
                <a:gd name="T6" fmla="*/ 12 w 18"/>
                <a:gd name="T7" fmla="*/ 3 h 25"/>
                <a:gd name="T8" fmla="*/ 9 w 18"/>
                <a:gd name="T9" fmla="*/ 2 h 25"/>
                <a:gd name="T10" fmla="*/ 5 w 18"/>
                <a:gd name="T11" fmla="*/ 3 h 25"/>
                <a:gd name="T12" fmla="*/ 3 w 18"/>
                <a:gd name="T13" fmla="*/ 6 h 25"/>
                <a:gd name="T14" fmla="*/ 4 w 18"/>
                <a:gd name="T15" fmla="*/ 9 h 25"/>
                <a:gd name="T16" fmla="*/ 8 w 18"/>
                <a:gd name="T17" fmla="*/ 10 h 25"/>
                <a:gd name="T18" fmla="*/ 10 w 18"/>
                <a:gd name="T19" fmla="*/ 11 h 25"/>
                <a:gd name="T20" fmla="*/ 16 w 18"/>
                <a:gd name="T21" fmla="*/ 13 h 25"/>
                <a:gd name="T22" fmla="*/ 18 w 18"/>
                <a:gd name="T23" fmla="*/ 18 h 25"/>
                <a:gd name="T24" fmla="*/ 15 w 18"/>
                <a:gd name="T25" fmla="*/ 24 h 25"/>
                <a:gd name="T26" fmla="*/ 8 w 18"/>
                <a:gd name="T27" fmla="*/ 25 h 25"/>
                <a:gd name="T28" fmla="*/ 4 w 18"/>
                <a:gd name="T29" fmla="*/ 25 h 25"/>
                <a:gd name="T30" fmla="*/ 0 w 18"/>
                <a:gd name="T31" fmla="*/ 24 h 25"/>
                <a:gd name="T32" fmla="*/ 0 w 18"/>
                <a:gd name="T33" fmla="*/ 20 h 25"/>
                <a:gd name="T34" fmla="*/ 4 w 18"/>
                <a:gd name="T35" fmla="*/ 22 h 25"/>
                <a:gd name="T36" fmla="*/ 8 w 18"/>
                <a:gd name="T37" fmla="*/ 23 h 25"/>
                <a:gd name="T38" fmla="*/ 12 w 18"/>
                <a:gd name="T39" fmla="*/ 22 h 25"/>
                <a:gd name="T40" fmla="*/ 14 w 18"/>
                <a:gd name="T41" fmla="*/ 18 h 25"/>
                <a:gd name="T42" fmla="*/ 13 w 18"/>
                <a:gd name="T43" fmla="*/ 15 h 25"/>
                <a:gd name="T44" fmla="*/ 9 w 18"/>
                <a:gd name="T45" fmla="*/ 14 h 25"/>
                <a:gd name="T46" fmla="*/ 7 w 18"/>
                <a:gd name="T47" fmla="*/ 14 h 25"/>
                <a:gd name="T48" fmla="*/ 2 w 18"/>
                <a:gd name="T49" fmla="*/ 11 h 25"/>
                <a:gd name="T50" fmla="*/ 0 w 18"/>
                <a:gd name="T51" fmla="*/ 7 h 25"/>
                <a:gd name="T52" fmla="*/ 2 w 18"/>
                <a:gd name="T53" fmla="*/ 2 h 25"/>
                <a:gd name="T54" fmla="*/ 9 w 18"/>
                <a:gd name="T55" fmla="*/ 0 h 25"/>
                <a:gd name="T56" fmla="*/ 12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2" y="3"/>
                  </a:cubicBezTo>
                  <a:cubicBezTo>
                    <a:pt x="11" y="3"/>
                    <a:pt x="10" y="2"/>
                    <a:pt x="9" y="2"/>
                  </a:cubicBezTo>
                  <a:cubicBezTo>
                    <a:pt x="7" y="2"/>
                    <a:pt x="6" y="3"/>
                    <a:pt x="5" y="3"/>
                  </a:cubicBezTo>
                  <a:cubicBezTo>
                    <a:pt x="4" y="4"/>
                    <a:pt x="3" y="5"/>
                    <a:pt x="3" y="6"/>
                  </a:cubicBezTo>
                  <a:cubicBezTo>
                    <a:pt x="3" y="8"/>
                    <a:pt x="4" y="8"/>
                    <a:pt x="4" y="9"/>
                  </a:cubicBezTo>
                  <a:cubicBezTo>
                    <a:pt x="5" y="10"/>
                    <a:pt x="6" y="10"/>
                    <a:pt x="8" y="10"/>
                  </a:cubicBezTo>
                  <a:lnTo>
                    <a:pt x="10"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4" y="25"/>
                  </a:cubicBezTo>
                  <a:cubicBezTo>
                    <a:pt x="3" y="25"/>
                    <a:pt x="2" y="24"/>
                    <a:pt x="0" y="24"/>
                  </a:cubicBezTo>
                  <a:lnTo>
                    <a:pt x="0" y="20"/>
                  </a:lnTo>
                  <a:cubicBezTo>
                    <a:pt x="2" y="21"/>
                    <a:pt x="3" y="22"/>
                    <a:pt x="4" y="22"/>
                  </a:cubicBezTo>
                  <a:cubicBezTo>
                    <a:pt x="5" y="22"/>
                    <a:pt x="7" y="23"/>
                    <a:pt x="8" y="23"/>
                  </a:cubicBezTo>
                  <a:cubicBezTo>
                    <a:pt x="10" y="23"/>
                    <a:pt x="11" y="22"/>
                    <a:pt x="12" y="22"/>
                  </a:cubicBezTo>
                  <a:cubicBezTo>
                    <a:pt x="14" y="21"/>
                    <a:pt x="14" y="20"/>
                    <a:pt x="14" y="18"/>
                  </a:cubicBezTo>
                  <a:cubicBezTo>
                    <a:pt x="14" y="17"/>
                    <a:pt x="14" y="16"/>
                    <a:pt x="13" y="15"/>
                  </a:cubicBezTo>
                  <a:cubicBezTo>
                    <a:pt x="12" y="15"/>
                    <a:pt x="11" y="14"/>
                    <a:pt x="9" y="14"/>
                  </a:cubicBezTo>
                  <a:lnTo>
                    <a:pt x="7" y="14"/>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982"/>
            <p:cNvSpPr>
              <a:spLocks/>
            </p:cNvSpPr>
            <p:nvPr/>
          </p:nvSpPr>
          <p:spPr bwMode="auto">
            <a:xfrm>
              <a:off x="2733"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1" name="Freeform 983"/>
            <p:cNvSpPr>
              <a:spLocks noEditPoints="1"/>
            </p:cNvSpPr>
            <p:nvPr/>
          </p:nvSpPr>
          <p:spPr bwMode="auto">
            <a:xfrm>
              <a:off x="2748" y="2141"/>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984"/>
            <p:cNvSpPr>
              <a:spLocks/>
            </p:cNvSpPr>
            <p:nvPr/>
          </p:nvSpPr>
          <p:spPr bwMode="auto">
            <a:xfrm>
              <a:off x="2757" y="2136"/>
              <a:ext cx="10" cy="18"/>
            </a:xfrm>
            <a:custGeom>
              <a:avLst/>
              <a:gdLst>
                <a:gd name="T0" fmla="*/ 1 w 15"/>
                <a:gd name="T1" fmla="*/ 22 h 25"/>
                <a:gd name="T2" fmla="*/ 1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1 w 15"/>
                <a:gd name="T23" fmla="*/ 25 h 25"/>
                <a:gd name="T24" fmla="*/ 1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1" y="22"/>
                  </a:moveTo>
                  <a:lnTo>
                    <a:pt x="1" y="22"/>
                  </a:lnTo>
                  <a:lnTo>
                    <a:pt x="6" y="22"/>
                  </a:lnTo>
                  <a:lnTo>
                    <a:pt x="6" y="3"/>
                  </a:lnTo>
                  <a:lnTo>
                    <a:pt x="0" y="4"/>
                  </a:lnTo>
                  <a:lnTo>
                    <a:pt x="0" y="1"/>
                  </a:lnTo>
                  <a:lnTo>
                    <a:pt x="6" y="0"/>
                  </a:lnTo>
                  <a:lnTo>
                    <a:pt x="9" y="0"/>
                  </a:lnTo>
                  <a:lnTo>
                    <a:pt x="9" y="22"/>
                  </a:lnTo>
                  <a:lnTo>
                    <a:pt x="15" y="22"/>
                  </a:lnTo>
                  <a:lnTo>
                    <a:pt x="15" y="25"/>
                  </a:lnTo>
                  <a:lnTo>
                    <a:pt x="1" y="25"/>
                  </a:lnTo>
                  <a:lnTo>
                    <a:pt x="1"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985"/>
            <p:cNvSpPr>
              <a:spLocks/>
            </p:cNvSpPr>
            <p:nvPr/>
          </p:nvSpPr>
          <p:spPr bwMode="auto">
            <a:xfrm>
              <a:off x="2587"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986"/>
            <p:cNvSpPr>
              <a:spLocks/>
            </p:cNvSpPr>
            <p:nvPr/>
          </p:nvSpPr>
          <p:spPr bwMode="auto">
            <a:xfrm>
              <a:off x="2587"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 name="Freeform 987"/>
            <p:cNvSpPr>
              <a:spLocks noEditPoints="1"/>
            </p:cNvSpPr>
            <p:nvPr/>
          </p:nvSpPr>
          <p:spPr bwMode="auto">
            <a:xfrm>
              <a:off x="2601" y="2013"/>
              <a:ext cx="16" cy="17"/>
            </a:xfrm>
            <a:custGeom>
              <a:avLst/>
              <a:gdLst>
                <a:gd name="T0" fmla="*/ 11 w 23"/>
                <a:gd name="T1" fmla="*/ 3 h 25"/>
                <a:gd name="T2" fmla="*/ 11 w 23"/>
                <a:gd name="T3" fmla="*/ 3 h 25"/>
                <a:gd name="T4" fmla="*/ 7 w 23"/>
                <a:gd name="T5" fmla="*/ 16 h 25"/>
                <a:gd name="T6" fmla="*/ 16 w 23"/>
                <a:gd name="T7" fmla="*/ 16 h 25"/>
                <a:gd name="T8" fmla="*/ 11 w 23"/>
                <a:gd name="T9" fmla="*/ 3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3"/>
                  </a:moveTo>
                  <a:lnTo>
                    <a:pt x="11" y="3"/>
                  </a:lnTo>
                  <a:lnTo>
                    <a:pt x="7" y="16"/>
                  </a:lnTo>
                  <a:lnTo>
                    <a:pt x="16" y="16"/>
                  </a:lnTo>
                  <a:lnTo>
                    <a:pt x="11" y="3"/>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988"/>
            <p:cNvSpPr>
              <a:spLocks noEditPoints="1"/>
            </p:cNvSpPr>
            <p:nvPr/>
          </p:nvSpPr>
          <p:spPr bwMode="auto">
            <a:xfrm>
              <a:off x="2620" y="2013"/>
              <a:ext cx="14"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6" y="25"/>
                  </a:lnTo>
                  <a:lnTo>
                    <a:pt x="12" y="19"/>
                  </a:lnTo>
                  <a:cubicBezTo>
                    <a:pt x="12" y="17"/>
                    <a:pt x="11" y="16"/>
                    <a:pt x="10" y="15"/>
                  </a:cubicBezTo>
                  <a:cubicBezTo>
                    <a:pt x="9" y="15"/>
                    <a:pt x="8" y="14"/>
                    <a:pt x="7" y="14"/>
                  </a:cubicBezTo>
                  <a:lnTo>
                    <a:pt x="3" y="14"/>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989"/>
            <p:cNvSpPr>
              <a:spLocks/>
            </p:cNvSpPr>
            <p:nvPr/>
          </p:nvSpPr>
          <p:spPr bwMode="auto">
            <a:xfrm>
              <a:off x="2636" y="2013"/>
              <a:ext cx="15" cy="17"/>
            </a:xfrm>
            <a:custGeom>
              <a:avLst/>
              <a:gdLst>
                <a:gd name="T0" fmla="*/ 19 w 22"/>
                <a:gd name="T1" fmla="*/ 21 h 25"/>
                <a:gd name="T2" fmla="*/ 19 w 22"/>
                <a:gd name="T3" fmla="*/ 21 h 25"/>
                <a:gd name="T4" fmla="*/ 19 w 22"/>
                <a:gd name="T5" fmla="*/ 15 h 25"/>
                <a:gd name="T6" fmla="*/ 13 w 22"/>
                <a:gd name="T7" fmla="*/ 15 h 25"/>
                <a:gd name="T8" fmla="*/ 13 w 22"/>
                <a:gd name="T9" fmla="*/ 12 h 25"/>
                <a:gd name="T10" fmla="*/ 22 w 22"/>
                <a:gd name="T11" fmla="*/ 12 h 25"/>
                <a:gd name="T12" fmla="*/ 22 w 22"/>
                <a:gd name="T13" fmla="*/ 23 h 25"/>
                <a:gd name="T14" fmla="*/ 18 w 22"/>
                <a:gd name="T15" fmla="*/ 25 h 25"/>
                <a:gd name="T16" fmla="*/ 13 w 22"/>
                <a:gd name="T17" fmla="*/ 25 h 25"/>
                <a:gd name="T18" fmla="*/ 3 w 22"/>
                <a:gd name="T19" fmla="*/ 22 h 25"/>
                <a:gd name="T20" fmla="*/ 0 w 22"/>
                <a:gd name="T21" fmla="*/ 13 h 25"/>
                <a:gd name="T22" fmla="*/ 3 w 22"/>
                <a:gd name="T23" fmla="*/ 3 h 25"/>
                <a:gd name="T24" fmla="*/ 13 w 22"/>
                <a:gd name="T25" fmla="*/ 0 h 25"/>
                <a:gd name="T26" fmla="*/ 17 w 22"/>
                <a:gd name="T27" fmla="*/ 0 h 25"/>
                <a:gd name="T28" fmla="*/ 21 w 22"/>
                <a:gd name="T29" fmla="*/ 2 h 25"/>
                <a:gd name="T30" fmla="*/ 21 w 22"/>
                <a:gd name="T31" fmla="*/ 6 h 25"/>
                <a:gd name="T32" fmla="*/ 17 w 22"/>
                <a:gd name="T33" fmla="*/ 3 h 25"/>
                <a:gd name="T34" fmla="*/ 13 w 22"/>
                <a:gd name="T35" fmla="*/ 2 h 25"/>
                <a:gd name="T36" fmla="*/ 6 w 22"/>
                <a:gd name="T37" fmla="*/ 5 h 25"/>
                <a:gd name="T38" fmla="*/ 4 w 22"/>
                <a:gd name="T39" fmla="*/ 13 h 25"/>
                <a:gd name="T40" fmla="*/ 6 w 22"/>
                <a:gd name="T41" fmla="*/ 20 h 25"/>
                <a:gd name="T42" fmla="*/ 13 w 22"/>
                <a:gd name="T43" fmla="*/ 23 h 25"/>
                <a:gd name="T44" fmla="*/ 16 w 22"/>
                <a:gd name="T45" fmla="*/ 22 h 25"/>
                <a:gd name="T46" fmla="*/ 19 w 22"/>
                <a:gd name="T47" fmla="*/ 21 h 25"/>
                <a:gd name="T48" fmla="*/ 19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9" y="21"/>
                  </a:moveTo>
                  <a:lnTo>
                    <a:pt x="19" y="21"/>
                  </a:lnTo>
                  <a:lnTo>
                    <a:pt x="19" y="15"/>
                  </a:lnTo>
                  <a:lnTo>
                    <a:pt x="13" y="15"/>
                  </a:lnTo>
                  <a:lnTo>
                    <a:pt x="13" y="12"/>
                  </a:lnTo>
                  <a:lnTo>
                    <a:pt x="22" y="12"/>
                  </a:lnTo>
                  <a:lnTo>
                    <a:pt x="22" y="23"/>
                  </a:lnTo>
                  <a:cubicBezTo>
                    <a:pt x="21" y="24"/>
                    <a:pt x="19" y="24"/>
                    <a:pt x="18" y="25"/>
                  </a:cubicBezTo>
                  <a:cubicBezTo>
                    <a:pt x="16" y="25"/>
                    <a:pt x="14" y="25"/>
                    <a:pt x="13" y="25"/>
                  </a:cubicBezTo>
                  <a:cubicBezTo>
                    <a:pt x="9" y="25"/>
                    <a:pt x="6" y="24"/>
                    <a:pt x="3" y="22"/>
                  </a:cubicBezTo>
                  <a:cubicBezTo>
                    <a:pt x="1" y="20"/>
                    <a:pt x="0" y="17"/>
                    <a:pt x="0" y="13"/>
                  </a:cubicBezTo>
                  <a:cubicBezTo>
                    <a:pt x="0" y="9"/>
                    <a:pt x="1" y="5"/>
                    <a:pt x="3" y="3"/>
                  </a:cubicBezTo>
                  <a:cubicBezTo>
                    <a:pt x="6" y="1"/>
                    <a:pt x="9" y="0"/>
                    <a:pt x="13" y="0"/>
                  </a:cubicBezTo>
                  <a:cubicBezTo>
                    <a:pt x="14" y="0"/>
                    <a:pt x="16" y="0"/>
                    <a:pt x="17" y="0"/>
                  </a:cubicBezTo>
                  <a:cubicBezTo>
                    <a:pt x="19" y="1"/>
                    <a:pt x="20" y="1"/>
                    <a:pt x="21" y="2"/>
                  </a:cubicBezTo>
                  <a:lnTo>
                    <a:pt x="21" y="6"/>
                  </a:lnTo>
                  <a:cubicBezTo>
                    <a:pt x="20" y="5"/>
                    <a:pt x="19" y="4"/>
                    <a:pt x="17" y="3"/>
                  </a:cubicBezTo>
                  <a:cubicBezTo>
                    <a:pt x="16" y="3"/>
                    <a:pt x="14" y="2"/>
                    <a:pt x="13" y="2"/>
                  </a:cubicBezTo>
                  <a:cubicBezTo>
                    <a:pt x="10" y="2"/>
                    <a:pt x="8" y="3"/>
                    <a:pt x="6" y="5"/>
                  </a:cubicBezTo>
                  <a:cubicBezTo>
                    <a:pt x="4" y="7"/>
                    <a:pt x="4" y="9"/>
                    <a:pt x="4" y="13"/>
                  </a:cubicBezTo>
                  <a:cubicBezTo>
                    <a:pt x="4" y="16"/>
                    <a:pt x="4" y="18"/>
                    <a:pt x="6" y="20"/>
                  </a:cubicBezTo>
                  <a:cubicBezTo>
                    <a:pt x="8" y="22"/>
                    <a:pt x="10" y="23"/>
                    <a:pt x="13" y="23"/>
                  </a:cubicBezTo>
                  <a:cubicBezTo>
                    <a:pt x="14" y="23"/>
                    <a:pt x="15" y="23"/>
                    <a:pt x="16" y="22"/>
                  </a:cubicBezTo>
                  <a:cubicBezTo>
                    <a:pt x="17" y="22"/>
                    <a:pt x="18" y="22"/>
                    <a:pt x="19" y="21"/>
                  </a:cubicBezTo>
                  <a:lnTo>
                    <a:pt x="19"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990"/>
            <p:cNvSpPr>
              <a:spLocks/>
            </p:cNvSpPr>
            <p:nvPr/>
          </p:nvSpPr>
          <p:spPr bwMode="auto">
            <a:xfrm>
              <a:off x="2653" y="2035"/>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991"/>
            <p:cNvSpPr>
              <a:spLocks/>
            </p:cNvSpPr>
            <p:nvPr/>
          </p:nvSpPr>
          <p:spPr bwMode="auto">
            <a:xfrm>
              <a:off x="2669" y="2013"/>
              <a:ext cx="11" cy="17"/>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992"/>
            <p:cNvSpPr>
              <a:spLocks/>
            </p:cNvSpPr>
            <p:nvPr/>
          </p:nvSpPr>
          <p:spPr bwMode="auto">
            <a:xfrm>
              <a:off x="2683"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993"/>
            <p:cNvSpPr>
              <a:spLocks/>
            </p:cNvSpPr>
            <p:nvPr/>
          </p:nvSpPr>
          <p:spPr bwMode="auto">
            <a:xfrm>
              <a:off x="2690" y="2013"/>
              <a:ext cx="12" cy="17"/>
            </a:xfrm>
            <a:custGeom>
              <a:avLst/>
              <a:gdLst>
                <a:gd name="T0" fmla="*/ 16 w 18"/>
                <a:gd name="T1" fmla="*/ 1 h 25"/>
                <a:gd name="T2" fmla="*/ 16 w 18"/>
                <a:gd name="T3" fmla="*/ 1 h 25"/>
                <a:gd name="T4" fmla="*/ 16 w 18"/>
                <a:gd name="T5" fmla="*/ 4 h 25"/>
                <a:gd name="T6" fmla="*/ 13 w 18"/>
                <a:gd name="T7" fmla="*/ 3 h 25"/>
                <a:gd name="T8" fmla="*/ 10 w 18"/>
                <a:gd name="T9" fmla="*/ 2 h 25"/>
                <a:gd name="T10" fmla="*/ 5 w 18"/>
                <a:gd name="T11" fmla="*/ 3 h 25"/>
                <a:gd name="T12" fmla="*/ 4 w 18"/>
                <a:gd name="T13" fmla="*/ 7 h 25"/>
                <a:gd name="T14" fmla="*/ 5 w 18"/>
                <a:gd name="T15" fmla="*/ 9 h 25"/>
                <a:gd name="T16" fmla="*/ 9 w 18"/>
                <a:gd name="T17" fmla="*/ 10 h 25"/>
                <a:gd name="T18" fmla="*/ 11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1 w 18"/>
                <a:gd name="T31" fmla="*/ 24 h 25"/>
                <a:gd name="T32" fmla="*/ 1 w 18"/>
                <a:gd name="T33" fmla="*/ 20 h 25"/>
                <a:gd name="T34" fmla="*/ 5 w 18"/>
                <a:gd name="T35" fmla="*/ 22 h 25"/>
                <a:gd name="T36" fmla="*/ 8 w 18"/>
                <a:gd name="T37" fmla="*/ 23 h 25"/>
                <a:gd name="T38" fmla="*/ 13 w 18"/>
                <a:gd name="T39" fmla="*/ 22 h 25"/>
                <a:gd name="T40" fmla="*/ 14 w 18"/>
                <a:gd name="T41" fmla="*/ 18 h 25"/>
                <a:gd name="T42" fmla="*/ 13 w 18"/>
                <a:gd name="T43" fmla="*/ 15 h 25"/>
                <a:gd name="T44" fmla="*/ 10 w 18"/>
                <a:gd name="T45" fmla="*/ 14 h 25"/>
                <a:gd name="T46" fmla="*/ 8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1" y="2"/>
                    <a:pt x="10" y="2"/>
                  </a:cubicBezTo>
                  <a:cubicBezTo>
                    <a:pt x="8" y="2"/>
                    <a:pt x="6" y="3"/>
                    <a:pt x="5" y="3"/>
                  </a:cubicBezTo>
                  <a:cubicBezTo>
                    <a:pt x="4" y="4"/>
                    <a:pt x="4" y="5"/>
                    <a:pt x="4" y="7"/>
                  </a:cubicBezTo>
                  <a:cubicBezTo>
                    <a:pt x="4" y="8"/>
                    <a:pt x="4" y="8"/>
                    <a:pt x="5" y="9"/>
                  </a:cubicBezTo>
                  <a:cubicBezTo>
                    <a:pt x="5" y="10"/>
                    <a:pt x="7" y="10"/>
                    <a:pt x="9" y="10"/>
                  </a:cubicBezTo>
                  <a:lnTo>
                    <a:pt x="11"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5" y="25"/>
                  </a:cubicBezTo>
                  <a:cubicBezTo>
                    <a:pt x="3" y="25"/>
                    <a:pt x="2" y="24"/>
                    <a:pt x="1" y="24"/>
                  </a:cubicBezTo>
                  <a:lnTo>
                    <a:pt x="1" y="20"/>
                  </a:lnTo>
                  <a:cubicBezTo>
                    <a:pt x="2" y="21"/>
                    <a:pt x="3" y="22"/>
                    <a:pt x="5" y="22"/>
                  </a:cubicBezTo>
                  <a:cubicBezTo>
                    <a:pt x="6" y="23"/>
                    <a:pt x="7" y="23"/>
                    <a:pt x="8" y="23"/>
                  </a:cubicBezTo>
                  <a:cubicBezTo>
                    <a:pt x="10" y="23"/>
                    <a:pt x="12" y="22"/>
                    <a:pt x="13" y="22"/>
                  </a:cubicBezTo>
                  <a:cubicBezTo>
                    <a:pt x="14" y="21"/>
                    <a:pt x="14" y="20"/>
                    <a:pt x="14" y="18"/>
                  </a:cubicBezTo>
                  <a:cubicBezTo>
                    <a:pt x="14" y="17"/>
                    <a:pt x="14" y="16"/>
                    <a:pt x="13" y="15"/>
                  </a:cubicBezTo>
                  <a:cubicBezTo>
                    <a:pt x="13" y="15"/>
                    <a:pt x="11" y="14"/>
                    <a:pt x="10" y="14"/>
                  </a:cubicBezTo>
                  <a:lnTo>
                    <a:pt x="8"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994"/>
            <p:cNvSpPr>
              <a:spLocks/>
            </p:cNvSpPr>
            <p:nvPr/>
          </p:nvSpPr>
          <p:spPr bwMode="auto">
            <a:xfrm>
              <a:off x="2704" y="2013"/>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3" name="Freeform 995"/>
            <p:cNvSpPr>
              <a:spLocks/>
            </p:cNvSpPr>
            <p:nvPr/>
          </p:nvSpPr>
          <p:spPr bwMode="auto">
            <a:xfrm>
              <a:off x="2589" y="2057"/>
              <a:ext cx="44" cy="48"/>
            </a:xfrm>
            <a:custGeom>
              <a:avLst/>
              <a:gdLst>
                <a:gd name="T0" fmla="*/ 62 w 62"/>
                <a:gd name="T1" fmla="*/ 0 h 68"/>
                <a:gd name="T2" fmla="*/ 62 w 62"/>
                <a:gd name="T3" fmla="*/ 0 h 68"/>
                <a:gd name="T4" fmla="*/ 0 w 62"/>
                <a:gd name="T5" fmla="*/ 68 h 68"/>
              </a:gdLst>
              <a:ahLst/>
              <a:cxnLst>
                <a:cxn ang="0">
                  <a:pos x="T0" y="T1"/>
                </a:cxn>
                <a:cxn ang="0">
                  <a:pos x="T2" y="T3"/>
                </a:cxn>
                <a:cxn ang="0">
                  <a:pos x="T4" y="T5"/>
                </a:cxn>
              </a:cxnLst>
              <a:rect l="0" t="0" r="r" b="b"/>
              <a:pathLst>
                <a:path w="62" h="68">
                  <a:moveTo>
                    <a:pt x="62" y="0"/>
                  </a:moveTo>
                  <a:lnTo>
                    <a:pt x="62" y="0"/>
                  </a:lnTo>
                  <a:cubicBezTo>
                    <a:pt x="43" y="20"/>
                    <a:pt x="21" y="45"/>
                    <a:pt x="0" y="68"/>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4" name="Freeform 996"/>
            <p:cNvSpPr>
              <a:spLocks noEditPoints="1"/>
            </p:cNvSpPr>
            <p:nvPr/>
          </p:nvSpPr>
          <p:spPr bwMode="auto">
            <a:xfrm>
              <a:off x="2578" y="2100"/>
              <a:ext cx="16" cy="17"/>
            </a:xfrm>
            <a:custGeom>
              <a:avLst/>
              <a:gdLst>
                <a:gd name="T0" fmla="*/ 23 w 23"/>
                <a:gd name="T1" fmla="*/ 12 h 24"/>
                <a:gd name="T2" fmla="*/ 23 w 23"/>
                <a:gd name="T3" fmla="*/ 12 h 24"/>
                <a:gd name="T4" fmla="*/ 0 w 23"/>
                <a:gd name="T5" fmla="*/ 24 h 24"/>
                <a:gd name="T6" fmla="*/ 10 w 23"/>
                <a:gd name="T7" fmla="*/ 0 h 24"/>
                <a:gd name="T8" fmla="*/ 23 w 23"/>
                <a:gd name="T9" fmla="*/ 12 h 24"/>
                <a:gd name="T10" fmla="*/ 23 w 23"/>
                <a:gd name="T11" fmla="*/ 12 h 24"/>
                <a:gd name="T12" fmla="*/ 23 w 23"/>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2"/>
                  </a:moveTo>
                  <a:lnTo>
                    <a:pt x="23" y="12"/>
                  </a:lnTo>
                  <a:lnTo>
                    <a:pt x="0" y="24"/>
                  </a:lnTo>
                  <a:lnTo>
                    <a:pt x="10" y="0"/>
                  </a:lnTo>
                  <a:lnTo>
                    <a:pt x="23" y="12"/>
                  </a:lnTo>
                  <a:close/>
                  <a:moveTo>
                    <a:pt x="23" y="12"/>
                  </a:moveTo>
                  <a:lnTo>
                    <a:pt x="23" y="12"/>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997"/>
            <p:cNvSpPr>
              <a:spLocks noEditPoints="1"/>
            </p:cNvSpPr>
            <p:nvPr/>
          </p:nvSpPr>
          <p:spPr bwMode="auto">
            <a:xfrm>
              <a:off x="2578" y="2100"/>
              <a:ext cx="16" cy="17"/>
            </a:xfrm>
            <a:custGeom>
              <a:avLst/>
              <a:gdLst>
                <a:gd name="T0" fmla="*/ 23 w 23"/>
                <a:gd name="T1" fmla="*/ 12 h 24"/>
                <a:gd name="T2" fmla="*/ 23 w 23"/>
                <a:gd name="T3" fmla="*/ 12 h 24"/>
                <a:gd name="T4" fmla="*/ 0 w 23"/>
                <a:gd name="T5" fmla="*/ 24 h 24"/>
                <a:gd name="T6" fmla="*/ 10 w 23"/>
                <a:gd name="T7" fmla="*/ 0 h 24"/>
                <a:gd name="T8" fmla="*/ 23 w 23"/>
                <a:gd name="T9" fmla="*/ 12 h 24"/>
                <a:gd name="T10" fmla="*/ 23 w 23"/>
                <a:gd name="T11" fmla="*/ 12 h 24"/>
                <a:gd name="T12" fmla="*/ 23 w 23"/>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2"/>
                  </a:moveTo>
                  <a:lnTo>
                    <a:pt x="23" y="12"/>
                  </a:lnTo>
                  <a:lnTo>
                    <a:pt x="0" y="24"/>
                  </a:lnTo>
                  <a:lnTo>
                    <a:pt x="10" y="0"/>
                  </a:lnTo>
                  <a:lnTo>
                    <a:pt x="23" y="12"/>
                  </a:lnTo>
                  <a:close/>
                  <a:moveTo>
                    <a:pt x="23" y="12"/>
                  </a:moveTo>
                  <a:lnTo>
                    <a:pt x="23" y="12"/>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6" name="Freeform 998"/>
            <p:cNvSpPr>
              <a:spLocks/>
            </p:cNvSpPr>
            <p:nvPr/>
          </p:nvSpPr>
          <p:spPr bwMode="auto">
            <a:xfrm>
              <a:off x="2676" y="2057"/>
              <a:ext cx="20" cy="45"/>
            </a:xfrm>
            <a:custGeom>
              <a:avLst/>
              <a:gdLst>
                <a:gd name="T0" fmla="*/ 0 w 29"/>
                <a:gd name="T1" fmla="*/ 0 h 64"/>
                <a:gd name="T2" fmla="*/ 0 w 29"/>
                <a:gd name="T3" fmla="*/ 0 h 64"/>
                <a:gd name="T4" fmla="*/ 29 w 29"/>
                <a:gd name="T5" fmla="*/ 64 h 64"/>
              </a:gdLst>
              <a:ahLst/>
              <a:cxnLst>
                <a:cxn ang="0">
                  <a:pos x="T0" y="T1"/>
                </a:cxn>
                <a:cxn ang="0">
                  <a:pos x="T2" y="T3"/>
                </a:cxn>
                <a:cxn ang="0">
                  <a:pos x="T4" y="T5"/>
                </a:cxn>
              </a:cxnLst>
              <a:rect l="0" t="0" r="r" b="b"/>
              <a:pathLst>
                <a:path w="29" h="64">
                  <a:moveTo>
                    <a:pt x="0" y="0"/>
                  </a:moveTo>
                  <a:lnTo>
                    <a:pt x="0" y="0"/>
                  </a:lnTo>
                  <a:cubicBezTo>
                    <a:pt x="8" y="19"/>
                    <a:pt x="19" y="42"/>
                    <a:pt x="29" y="6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7" name="Freeform 999"/>
            <p:cNvSpPr>
              <a:spLocks noEditPoints="1"/>
            </p:cNvSpPr>
            <p:nvPr/>
          </p:nvSpPr>
          <p:spPr bwMode="auto">
            <a:xfrm>
              <a:off x="2690" y="2099"/>
              <a:ext cx="13" cy="18"/>
            </a:xfrm>
            <a:custGeom>
              <a:avLst/>
              <a:gdLst>
                <a:gd name="T0" fmla="*/ 16 w 18"/>
                <a:gd name="T1" fmla="*/ 0 h 26"/>
                <a:gd name="T2" fmla="*/ 16 w 18"/>
                <a:gd name="T3" fmla="*/ 0 h 26"/>
                <a:gd name="T4" fmla="*/ 18 w 18"/>
                <a:gd name="T5" fmla="*/ 26 h 26"/>
                <a:gd name="T6" fmla="*/ 0 w 18"/>
                <a:gd name="T7" fmla="*/ 7 h 26"/>
                <a:gd name="T8" fmla="*/ 16 w 18"/>
                <a:gd name="T9" fmla="*/ 0 h 26"/>
                <a:gd name="T10" fmla="*/ 16 w 18"/>
                <a:gd name="T11" fmla="*/ 0 h 26"/>
                <a:gd name="T12" fmla="*/ 16 w 1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6" y="0"/>
                  </a:moveTo>
                  <a:lnTo>
                    <a:pt x="16" y="0"/>
                  </a:lnTo>
                  <a:lnTo>
                    <a:pt x="18" y="26"/>
                  </a:lnTo>
                  <a:lnTo>
                    <a:pt x="0" y="7"/>
                  </a:lnTo>
                  <a:lnTo>
                    <a:pt x="16" y="0"/>
                  </a:lnTo>
                  <a:close/>
                  <a:moveTo>
                    <a:pt x="16" y="0"/>
                  </a:moveTo>
                  <a:lnTo>
                    <a:pt x="1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8" name="Freeform 1000"/>
            <p:cNvSpPr>
              <a:spLocks noEditPoints="1"/>
            </p:cNvSpPr>
            <p:nvPr/>
          </p:nvSpPr>
          <p:spPr bwMode="auto">
            <a:xfrm>
              <a:off x="2690" y="2099"/>
              <a:ext cx="13" cy="18"/>
            </a:xfrm>
            <a:custGeom>
              <a:avLst/>
              <a:gdLst>
                <a:gd name="T0" fmla="*/ 16 w 18"/>
                <a:gd name="T1" fmla="*/ 0 h 26"/>
                <a:gd name="T2" fmla="*/ 16 w 18"/>
                <a:gd name="T3" fmla="*/ 0 h 26"/>
                <a:gd name="T4" fmla="*/ 18 w 18"/>
                <a:gd name="T5" fmla="*/ 26 h 26"/>
                <a:gd name="T6" fmla="*/ 0 w 18"/>
                <a:gd name="T7" fmla="*/ 7 h 26"/>
                <a:gd name="T8" fmla="*/ 16 w 18"/>
                <a:gd name="T9" fmla="*/ 0 h 26"/>
                <a:gd name="T10" fmla="*/ 16 w 18"/>
                <a:gd name="T11" fmla="*/ 0 h 26"/>
                <a:gd name="T12" fmla="*/ 16 w 1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6" y="0"/>
                  </a:moveTo>
                  <a:lnTo>
                    <a:pt x="16" y="0"/>
                  </a:lnTo>
                  <a:lnTo>
                    <a:pt x="18" y="26"/>
                  </a:lnTo>
                  <a:lnTo>
                    <a:pt x="0" y="7"/>
                  </a:lnTo>
                  <a:lnTo>
                    <a:pt x="16" y="0"/>
                  </a:lnTo>
                  <a:close/>
                  <a:moveTo>
                    <a:pt x="16" y="0"/>
                  </a:moveTo>
                  <a:lnTo>
                    <a:pt x="1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9" name="Freeform 1001"/>
            <p:cNvSpPr>
              <a:spLocks/>
            </p:cNvSpPr>
            <p:nvPr/>
          </p:nvSpPr>
          <p:spPr bwMode="auto">
            <a:xfrm>
              <a:off x="2584"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1002"/>
            <p:cNvSpPr>
              <a:spLocks/>
            </p:cNvSpPr>
            <p:nvPr/>
          </p:nvSpPr>
          <p:spPr bwMode="auto">
            <a:xfrm>
              <a:off x="2584"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1" name="Freeform 1003"/>
            <p:cNvSpPr>
              <a:spLocks/>
            </p:cNvSpPr>
            <p:nvPr/>
          </p:nvSpPr>
          <p:spPr bwMode="auto">
            <a:xfrm>
              <a:off x="2601" y="1889"/>
              <a:ext cx="2"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1004"/>
            <p:cNvSpPr>
              <a:spLocks noEditPoints="1"/>
            </p:cNvSpPr>
            <p:nvPr/>
          </p:nvSpPr>
          <p:spPr bwMode="auto">
            <a:xfrm>
              <a:off x="2608" y="188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1005"/>
            <p:cNvSpPr>
              <a:spLocks/>
            </p:cNvSpPr>
            <p:nvPr/>
          </p:nvSpPr>
          <p:spPr bwMode="auto">
            <a:xfrm>
              <a:off x="2626" y="1889"/>
              <a:ext cx="15" cy="18"/>
            </a:xfrm>
            <a:custGeom>
              <a:avLst/>
              <a:gdLst>
                <a:gd name="T0" fmla="*/ 2 w 22"/>
                <a:gd name="T1" fmla="*/ 0 h 25"/>
                <a:gd name="T2" fmla="*/ 2 w 22"/>
                <a:gd name="T3" fmla="*/ 0 h 25"/>
                <a:gd name="T4" fmla="*/ 5 w 22"/>
                <a:gd name="T5" fmla="*/ 0 h 25"/>
                <a:gd name="T6" fmla="*/ 11 w 22"/>
                <a:gd name="T7" fmla="*/ 9 h 25"/>
                <a:gd name="T8" fmla="*/ 18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8" y="0"/>
                  </a:lnTo>
                  <a:lnTo>
                    <a:pt x="21" y="0"/>
                  </a:lnTo>
                  <a:lnTo>
                    <a:pt x="13" y="12"/>
                  </a:lnTo>
                  <a:lnTo>
                    <a:pt x="22" y="25"/>
                  </a:lnTo>
                  <a:lnTo>
                    <a:pt x="18" y="25"/>
                  </a:lnTo>
                  <a:lnTo>
                    <a:pt x="11" y="14"/>
                  </a:lnTo>
                  <a:lnTo>
                    <a:pt x="4" y="25"/>
                  </a:lnTo>
                  <a:lnTo>
                    <a:pt x="0" y="25"/>
                  </a:lnTo>
                  <a:lnTo>
                    <a:pt x="9" y="12"/>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4" name="Freeform 1006"/>
            <p:cNvSpPr>
              <a:spLocks/>
            </p:cNvSpPr>
            <p:nvPr/>
          </p:nvSpPr>
          <p:spPr bwMode="auto">
            <a:xfrm>
              <a:off x="2643" y="1911"/>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5" name="Freeform 1007"/>
            <p:cNvSpPr>
              <a:spLocks/>
            </p:cNvSpPr>
            <p:nvPr/>
          </p:nvSpPr>
          <p:spPr bwMode="auto">
            <a:xfrm>
              <a:off x="2659" y="1889"/>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1008"/>
            <p:cNvSpPr>
              <a:spLocks/>
            </p:cNvSpPr>
            <p:nvPr/>
          </p:nvSpPr>
          <p:spPr bwMode="auto">
            <a:xfrm>
              <a:off x="2672" y="1889"/>
              <a:ext cx="15" cy="18"/>
            </a:xfrm>
            <a:custGeom>
              <a:avLst/>
              <a:gdLst>
                <a:gd name="T0" fmla="*/ 2 w 22"/>
                <a:gd name="T1" fmla="*/ 0 h 25"/>
                <a:gd name="T2" fmla="*/ 2 w 22"/>
                <a:gd name="T3" fmla="*/ 0 h 25"/>
                <a:gd name="T4" fmla="*/ 5 w 22"/>
                <a:gd name="T5" fmla="*/ 0 h 25"/>
                <a:gd name="T6" fmla="*/ 11 w 22"/>
                <a:gd name="T7" fmla="*/ 9 h 25"/>
                <a:gd name="T8" fmla="*/ 18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8" y="0"/>
                  </a:lnTo>
                  <a:lnTo>
                    <a:pt x="21" y="0"/>
                  </a:lnTo>
                  <a:lnTo>
                    <a:pt x="13" y="12"/>
                  </a:lnTo>
                  <a:lnTo>
                    <a:pt x="22" y="25"/>
                  </a:lnTo>
                  <a:lnTo>
                    <a:pt x="18" y="25"/>
                  </a:lnTo>
                  <a:lnTo>
                    <a:pt x="11" y="14"/>
                  </a:lnTo>
                  <a:lnTo>
                    <a:pt x="4" y="25"/>
                  </a:lnTo>
                  <a:lnTo>
                    <a:pt x="0" y="25"/>
                  </a:lnTo>
                  <a:lnTo>
                    <a:pt x="9" y="12"/>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210"/>
          <p:cNvGrpSpPr>
            <a:grpSpLocks/>
          </p:cNvGrpSpPr>
          <p:nvPr/>
        </p:nvGrpSpPr>
        <p:grpSpPr bwMode="auto">
          <a:xfrm>
            <a:off x="4071938" y="3232150"/>
            <a:ext cx="2070100" cy="685800"/>
            <a:chOff x="2517" y="1748"/>
            <a:chExt cx="1304" cy="432"/>
          </a:xfrm>
        </p:grpSpPr>
        <p:sp>
          <p:nvSpPr>
            <p:cNvPr id="857" name="Freeform 1010"/>
            <p:cNvSpPr>
              <a:spLocks noEditPoints="1"/>
            </p:cNvSpPr>
            <p:nvPr/>
          </p:nvSpPr>
          <p:spPr bwMode="auto">
            <a:xfrm>
              <a:off x="2692" y="1889"/>
              <a:ext cx="11" cy="18"/>
            </a:xfrm>
            <a:custGeom>
              <a:avLst/>
              <a:gdLst>
                <a:gd name="T0" fmla="*/ 4 w 16"/>
                <a:gd name="T1" fmla="*/ 3 h 25"/>
                <a:gd name="T2" fmla="*/ 4 w 16"/>
                <a:gd name="T3" fmla="*/ 3 h 25"/>
                <a:gd name="T4" fmla="*/ 4 w 16"/>
                <a:gd name="T5" fmla="*/ 12 h 25"/>
                <a:gd name="T6" fmla="*/ 8 w 16"/>
                <a:gd name="T7" fmla="*/ 12 h 25"/>
                <a:gd name="T8" fmla="*/ 12 w 16"/>
                <a:gd name="T9" fmla="*/ 11 h 25"/>
                <a:gd name="T10" fmla="*/ 13 w 16"/>
                <a:gd name="T11" fmla="*/ 8 h 25"/>
                <a:gd name="T12" fmla="*/ 12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10" y="12"/>
                    <a:pt x="11" y="12"/>
                    <a:pt x="12" y="11"/>
                  </a:cubicBezTo>
                  <a:cubicBezTo>
                    <a:pt x="12" y="10"/>
                    <a:pt x="13" y="9"/>
                    <a:pt x="13" y="8"/>
                  </a:cubicBezTo>
                  <a:cubicBezTo>
                    <a:pt x="13" y="6"/>
                    <a:pt x="12" y="5"/>
                    <a:pt x="12" y="4"/>
                  </a:cubicBezTo>
                  <a:cubicBezTo>
                    <a:pt x="11" y="3"/>
                    <a:pt x="10"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8" name="Freeform 1011"/>
            <p:cNvSpPr>
              <a:spLocks noEditPoints="1"/>
            </p:cNvSpPr>
            <p:nvPr/>
          </p:nvSpPr>
          <p:spPr bwMode="auto">
            <a:xfrm>
              <a:off x="2707" y="188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2" y="10"/>
                    <a:pt x="13" y="9"/>
                    <a:pt x="13" y="7"/>
                  </a:cubicBezTo>
                  <a:cubicBezTo>
                    <a:pt x="13" y="6"/>
                    <a:pt x="12"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9" name="Freeform 1012"/>
            <p:cNvSpPr>
              <a:spLocks/>
            </p:cNvSpPr>
            <p:nvPr/>
          </p:nvSpPr>
          <p:spPr bwMode="auto">
            <a:xfrm>
              <a:off x="2533" y="1934"/>
              <a:ext cx="80" cy="51"/>
            </a:xfrm>
            <a:custGeom>
              <a:avLst/>
              <a:gdLst>
                <a:gd name="T0" fmla="*/ 114 w 114"/>
                <a:gd name="T1" fmla="*/ 0 h 73"/>
                <a:gd name="T2" fmla="*/ 114 w 114"/>
                <a:gd name="T3" fmla="*/ 0 h 73"/>
                <a:gd name="T4" fmla="*/ 0 w 114"/>
                <a:gd name="T5" fmla="*/ 73 h 73"/>
              </a:gdLst>
              <a:ahLst/>
              <a:cxnLst>
                <a:cxn ang="0">
                  <a:pos x="T0" y="T1"/>
                </a:cxn>
                <a:cxn ang="0">
                  <a:pos x="T2" y="T3"/>
                </a:cxn>
                <a:cxn ang="0">
                  <a:pos x="T4" y="T5"/>
                </a:cxn>
              </a:cxnLst>
              <a:rect l="0" t="0" r="r" b="b"/>
              <a:pathLst>
                <a:path w="114" h="73">
                  <a:moveTo>
                    <a:pt x="114" y="0"/>
                  </a:moveTo>
                  <a:lnTo>
                    <a:pt x="114" y="0"/>
                  </a:lnTo>
                  <a:cubicBezTo>
                    <a:pt x="79" y="22"/>
                    <a:pt x="37" y="49"/>
                    <a:pt x="0"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 name="Freeform 1013"/>
            <p:cNvSpPr>
              <a:spLocks noEditPoints="1"/>
            </p:cNvSpPr>
            <p:nvPr/>
          </p:nvSpPr>
          <p:spPr bwMode="auto">
            <a:xfrm>
              <a:off x="2517" y="1980"/>
              <a:ext cx="19" cy="15"/>
            </a:xfrm>
            <a:custGeom>
              <a:avLst/>
              <a:gdLst>
                <a:gd name="T0" fmla="*/ 26 w 26"/>
                <a:gd name="T1" fmla="*/ 15 h 21"/>
                <a:gd name="T2" fmla="*/ 26 w 26"/>
                <a:gd name="T3" fmla="*/ 15 h 21"/>
                <a:gd name="T4" fmla="*/ 0 w 26"/>
                <a:gd name="T5" fmla="*/ 21 h 21"/>
                <a:gd name="T6" fmla="*/ 16 w 26"/>
                <a:gd name="T7" fmla="*/ 0 h 21"/>
                <a:gd name="T8" fmla="*/ 26 w 26"/>
                <a:gd name="T9" fmla="*/ 15 h 21"/>
                <a:gd name="T10" fmla="*/ 26 w 26"/>
                <a:gd name="T11" fmla="*/ 15 h 21"/>
                <a:gd name="T12" fmla="*/ 26 w 26"/>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26" y="15"/>
                  </a:moveTo>
                  <a:lnTo>
                    <a:pt x="26" y="15"/>
                  </a:lnTo>
                  <a:lnTo>
                    <a:pt x="0" y="21"/>
                  </a:lnTo>
                  <a:lnTo>
                    <a:pt x="16" y="0"/>
                  </a:lnTo>
                  <a:lnTo>
                    <a:pt x="26" y="15"/>
                  </a:lnTo>
                  <a:close/>
                  <a:moveTo>
                    <a:pt x="26" y="15"/>
                  </a:moveTo>
                  <a:lnTo>
                    <a:pt x="26" y="15"/>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1" name="Freeform 1014"/>
            <p:cNvSpPr>
              <a:spLocks noEditPoints="1"/>
            </p:cNvSpPr>
            <p:nvPr/>
          </p:nvSpPr>
          <p:spPr bwMode="auto">
            <a:xfrm>
              <a:off x="2517" y="1980"/>
              <a:ext cx="19" cy="15"/>
            </a:xfrm>
            <a:custGeom>
              <a:avLst/>
              <a:gdLst>
                <a:gd name="T0" fmla="*/ 26 w 26"/>
                <a:gd name="T1" fmla="*/ 15 h 21"/>
                <a:gd name="T2" fmla="*/ 26 w 26"/>
                <a:gd name="T3" fmla="*/ 15 h 21"/>
                <a:gd name="T4" fmla="*/ 0 w 26"/>
                <a:gd name="T5" fmla="*/ 21 h 21"/>
                <a:gd name="T6" fmla="*/ 16 w 26"/>
                <a:gd name="T7" fmla="*/ 0 h 21"/>
                <a:gd name="T8" fmla="*/ 26 w 26"/>
                <a:gd name="T9" fmla="*/ 15 h 21"/>
                <a:gd name="T10" fmla="*/ 26 w 26"/>
                <a:gd name="T11" fmla="*/ 15 h 21"/>
                <a:gd name="T12" fmla="*/ 26 w 26"/>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26" y="15"/>
                  </a:moveTo>
                  <a:lnTo>
                    <a:pt x="26" y="15"/>
                  </a:lnTo>
                  <a:lnTo>
                    <a:pt x="0" y="21"/>
                  </a:lnTo>
                  <a:lnTo>
                    <a:pt x="16" y="0"/>
                  </a:lnTo>
                  <a:lnTo>
                    <a:pt x="26" y="15"/>
                  </a:lnTo>
                  <a:close/>
                  <a:moveTo>
                    <a:pt x="26" y="15"/>
                  </a:moveTo>
                  <a:lnTo>
                    <a:pt x="26" y="15"/>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 name="Freeform 1015"/>
            <p:cNvSpPr>
              <a:spLocks/>
            </p:cNvSpPr>
            <p:nvPr/>
          </p:nvSpPr>
          <p:spPr bwMode="auto">
            <a:xfrm>
              <a:off x="2661" y="1934"/>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8"/>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 name="Freeform 1016"/>
            <p:cNvSpPr>
              <a:spLocks noEditPoints="1"/>
            </p:cNvSpPr>
            <p:nvPr/>
          </p:nvSpPr>
          <p:spPr bwMode="auto">
            <a:xfrm>
              <a:off x="2655" y="1977"/>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4" name="Freeform 1017"/>
            <p:cNvSpPr>
              <a:spLocks noEditPoints="1"/>
            </p:cNvSpPr>
            <p:nvPr/>
          </p:nvSpPr>
          <p:spPr bwMode="auto">
            <a:xfrm>
              <a:off x="2655" y="1977"/>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 name="Freeform 1018"/>
            <p:cNvSpPr>
              <a:spLocks/>
            </p:cNvSpPr>
            <p:nvPr/>
          </p:nvSpPr>
          <p:spPr bwMode="auto">
            <a:xfrm>
              <a:off x="2765" y="1995"/>
              <a:ext cx="130"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6" name="Freeform 1019"/>
            <p:cNvSpPr>
              <a:spLocks/>
            </p:cNvSpPr>
            <p:nvPr/>
          </p:nvSpPr>
          <p:spPr bwMode="auto">
            <a:xfrm>
              <a:off x="2765" y="1995"/>
              <a:ext cx="130"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7" name="Freeform 1020"/>
            <p:cNvSpPr>
              <a:spLocks/>
            </p:cNvSpPr>
            <p:nvPr/>
          </p:nvSpPr>
          <p:spPr bwMode="auto">
            <a:xfrm>
              <a:off x="2782" y="2013"/>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8" name="Freeform 1021"/>
            <p:cNvSpPr>
              <a:spLocks noEditPoints="1"/>
            </p:cNvSpPr>
            <p:nvPr/>
          </p:nvSpPr>
          <p:spPr bwMode="auto">
            <a:xfrm>
              <a:off x="2790" y="2013"/>
              <a:ext cx="14"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9" name="Freeform 1022"/>
            <p:cNvSpPr>
              <a:spLocks/>
            </p:cNvSpPr>
            <p:nvPr/>
          </p:nvSpPr>
          <p:spPr bwMode="auto">
            <a:xfrm>
              <a:off x="2809" y="2013"/>
              <a:ext cx="12"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0" name="Freeform 1023"/>
            <p:cNvSpPr>
              <a:spLocks/>
            </p:cNvSpPr>
            <p:nvPr/>
          </p:nvSpPr>
          <p:spPr bwMode="auto">
            <a:xfrm>
              <a:off x="2825" y="2013"/>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1" name="Freeform 1024"/>
            <p:cNvSpPr>
              <a:spLocks/>
            </p:cNvSpPr>
            <p:nvPr/>
          </p:nvSpPr>
          <p:spPr bwMode="auto">
            <a:xfrm>
              <a:off x="2840"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2" name="Freeform 1025"/>
            <p:cNvSpPr>
              <a:spLocks noEditPoints="1"/>
            </p:cNvSpPr>
            <p:nvPr/>
          </p:nvSpPr>
          <p:spPr bwMode="auto">
            <a:xfrm>
              <a:off x="2856" y="2018"/>
              <a:ext cx="2"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3" name="Freeform 1026"/>
            <p:cNvSpPr>
              <a:spLocks/>
            </p:cNvSpPr>
            <p:nvPr/>
          </p:nvSpPr>
          <p:spPr bwMode="auto">
            <a:xfrm>
              <a:off x="2863" y="2013"/>
              <a:ext cx="15" cy="17"/>
            </a:xfrm>
            <a:custGeom>
              <a:avLst/>
              <a:gdLst>
                <a:gd name="T0" fmla="*/ 1 w 22"/>
                <a:gd name="T1" fmla="*/ 0 h 25"/>
                <a:gd name="T2" fmla="*/ 1 w 22"/>
                <a:gd name="T3" fmla="*/ 0 h 25"/>
                <a:gd name="T4" fmla="*/ 5 w 22"/>
                <a:gd name="T5" fmla="*/ 0 h 25"/>
                <a:gd name="T6" fmla="*/ 11 w 22"/>
                <a:gd name="T7" fmla="*/ 9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9"/>
                  </a:lnTo>
                  <a:lnTo>
                    <a:pt x="17" y="0"/>
                  </a:lnTo>
                  <a:lnTo>
                    <a:pt x="21" y="0"/>
                  </a:lnTo>
                  <a:lnTo>
                    <a:pt x="13" y="12"/>
                  </a:lnTo>
                  <a:lnTo>
                    <a:pt x="22" y="25"/>
                  </a:lnTo>
                  <a:lnTo>
                    <a:pt x="18" y="25"/>
                  </a:lnTo>
                  <a:lnTo>
                    <a:pt x="11" y="14"/>
                  </a:lnTo>
                  <a:lnTo>
                    <a:pt x="4" y="25"/>
                  </a:lnTo>
                  <a:lnTo>
                    <a:pt x="0" y="25"/>
                  </a:lnTo>
                  <a:lnTo>
                    <a:pt x="9" y="12"/>
                  </a:lnTo>
                  <a:lnTo>
                    <a:pt x="1"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4" name="Freeform 1027"/>
            <p:cNvSpPr>
              <a:spLocks/>
            </p:cNvSpPr>
            <p:nvPr/>
          </p:nvSpPr>
          <p:spPr bwMode="auto">
            <a:xfrm>
              <a:off x="2829" y="2118"/>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5" name="Freeform 1028"/>
            <p:cNvSpPr>
              <a:spLocks/>
            </p:cNvSpPr>
            <p:nvPr/>
          </p:nvSpPr>
          <p:spPr bwMode="auto">
            <a:xfrm>
              <a:off x="2829" y="2118"/>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 name="Freeform 1029"/>
            <p:cNvSpPr>
              <a:spLocks/>
            </p:cNvSpPr>
            <p:nvPr/>
          </p:nvSpPr>
          <p:spPr bwMode="auto">
            <a:xfrm>
              <a:off x="2845" y="2136"/>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7" name="Freeform 1030"/>
            <p:cNvSpPr>
              <a:spLocks noEditPoints="1"/>
            </p:cNvSpPr>
            <p:nvPr/>
          </p:nvSpPr>
          <p:spPr bwMode="auto">
            <a:xfrm>
              <a:off x="2853" y="2136"/>
              <a:ext cx="14" cy="18"/>
            </a:xfrm>
            <a:custGeom>
              <a:avLst/>
              <a:gdLst>
                <a:gd name="T0" fmla="*/ 3 w 20"/>
                <a:gd name="T1" fmla="*/ 3 h 25"/>
                <a:gd name="T2" fmla="*/ 3 w 20"/>
                <a:gd name="T3" fmla="*/ 3 h 25"/>
                <a:gd name="T4" fmla="*/ 3 w 20"/>
                <a:gd name="T5" fmla="*/ 22 h 25"/>
                <a:gd name="T6" fmla="*/ 7 w 20"/>
                <a:gd name="T7" fmla="*/ 22 h 25"/>
                <a:gd name="T8" fmla="*/ 14 w 20"/>
                <a:gd name="T9" fmla="*/ 20 h 25"/>
                <a:gd name="T10" fmla="*/ 17 w 20"/>
                <a:gd name="T11" fmla="*/ 12 h 25"/>
                <a:gd name="T12" fmla="*/ 14 w 20"/>
                <a:gd name="T13" fmla="*/ 5 h 25"/>
                <a:gd name="T14" fmla="*/ 7 w 20"/>
                <a:gd name="T15" fmla="*/ 3 h 25"/>
                <a:gd name="T16" fmla="*/ 3 w 20"/>
                <a:gd name="T17" fmla="*/ 3 h 25"/>
                <a:gd name="T18" fmla="*/ 0 w 20"/>
                <a:gd name="T19" fmla="*/ 0 h 25"/>
                <a:gd name="T20" fmla="*/ 0 w 20"/>
                <a:gd name="T21" fmla="*/ 0 h 25"/>
                <a:gd name="T22" fmla="*/ 6 w 20"/>
                <a:gd name="T23" fmla="*/ 0 h 25"/>
                <a:gd name="T24" fmla="*/ 17 w 20"/>
                <a:gd name="T25" fmla="*/ 3 h 25"/>
                <a:gd name="T26" fmla="*/ 20 w 20"/>
                <a:gd name="T27" fmla="*/ 12 h 25"/>
                <a:gd name="T28" fmla="*/ 17 w 20"/>
                <a:gd name="T29" fmla="*/ 22 h 25"/>
                <a:gd name="T30" fmla="*/ 6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1"/>
                    <a:pt x="14" y="20"/>
                  </a:cubicBezTo>
                  <a:cubicBezTo>
                    <a:pt x="16" y="18"/>
                    <a:pt x="17" y="16"/>
                    <a:pt x="17" y="12"/>
                  </a:cubicBezTo>
                  <a:cubicBezTo>
                    <a:pt x="17" y="9"/>
                    <a:pt x="16" y="7"/>
                    <a:pt x="14" y="5"/>
                  </a:cubicBezTo>
                  <a:cubicBezTo>
                    <a:pt x="13" y="4"/>
                    <a:pt x="10" y="3"/>
                    <a:pt x="7" y="3"/>
                  </a:cubicBezTo>
                  <a:lnTo>
                    <a:pt x="3" y="3"/>
                  </a:lnTo>
                  <a:close/>
                  <a:moveTo>
                    <a:pt x="0" y="0"/>
                  </a:moveTo>
                  <a:lnTo>
                    <a:pt x="0" y="0"/>
                  </a:lnTo>
                  <a:lnTo>
                    <a:pt x="6" y="0"/>
                  </a:lnTo>
                  <a:cubicBezTo>
                    <a:pt x="11" y="0"/>
                    <a:pt x="15" y="1"/>
                    <a:pt x="17" y="3"/>
                  </a:cubicBezTo>
                  <a:cubicBezTo>
                    <a:pt x="19" y="5"/>
                    <a:pt x="20" y="8"/>
                    <a:pt x="20" y="12"/>
                  </a:cubicBezTo>
                  <a:cubicBezTo>
                    <a:pt x="20" y="17"/>
                    <a:pt x="19" y="20"/>
                    <a:pt x="17" y="22"/>
                  </a:cubicBezTo>
                  <a:cubicBezTo>
                    <a:pt x="15" y="24"/>
                    <a:pt x="11" y="25"/>
                    <a:pt x="6"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8" name="Freeform 1031"/>
            <p:cNvSpPr>
              <a:spLocks/>
            </p:cNvSpPr>
            <p:nvPr/>
          </p:nvSpPr>
          <p:spPr bwMode="auto">
            <a:xfrm>
              <a:off x="2872" y="2136"/>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9" name="Freeform 1032"/>
            <p:cNvSpPr>
              <a:spLocks/>
            </p:cNvSpPr>
            <p:nvPr/>
          </p:nvSpPr>
          <p:spPr bwMode="auto">
            <a:xfrm>
              <a:off x="2887" y="2136"/>
              <a:ext cx="13" cy="18"/>
            </a:xfrm>
            <a:custGeom>
              <a:avLst/>
              <a:gdLst>
                <a:gd name="T0" fmla="*/ 0 w 19"/>
                <a:gd name="T1" fmla="*/ 0 h 25"/>
                <a:gd name="T2" fmla="*/ 0 w 19"/>
                <a:gd name="T3" fmla="*/ 0 h 25"/>
                <a:gd name="T4" fmla="*/ 5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0" name="Freeform 1033"/>
            <p:cNvSpPr>
              <a:spLocks/>
            </p:cNvSpPr>
            <p:nvPr/>
          </p:nvSpPr>
          <p:spPr bwMode="auto">
            <a:xfrm>
              <a:off x="2902"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1" name="Freeform 1034"/>
            <p:cNvSpPr>
              <a:spLocks noEditPoints="1"/>
            </p:cNvSpPr>
            <p:nvPr/>
          </p:nvSpPr>
          <p:spPr bwMode="auto">
            <a:xfrm>
              <a:off x="2919"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2" name="Freeform 1035"/>
            <p:cNvSpPr>
              <a:spLocks noEditPoints="1"/>
            </p:cNvSpPr>
            <p:nvPr/>
          </p:nvSpPr>
          <p:spPr bwMode="auto">
            <a:xfrm>
              <a:off x="2927" y="2136"/>
              <a:ext cx="2"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3" name="Freeform 1036"/>
            <p:cNvSpPr>
              <a:spLocks/>
            </p:cNvSpPr>
            <p:nvPr/>
          </p:nvSpPr>
          <p:spPr bwMode="auto">
            <a:xfrm>
              <a:off x="2976"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4" name="Freeform 1037"/>
            <p:cNvSpPr>
              <a:spLocks/>
            </p:cNvSpPr>
            <p:nvPr/>
          </p:nvSpPr>
          <p:spPr bwMode="auto">
            <a:xfrm>
              <a:off x="2976"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 name="Freeform 1038"/>
            <p:cNvSpPr>
              <a:spLocks/>
            </p:cNvSpPr>
            <p:nvPr/>
          </p:nvSpPr>
          <p:spPr bwMode="auto">
            <a:xfrm>
              <a:off x="2992" y="2136"/>
              <a:ext cx="14" cy="18"/>
            </a:xfrm>
            <a:custGeom>
              <a:avLst/>
              <a:gdLst>
                <a:gd name="T0" fmla="*/ 20 w 20"/>
                <a:gd name="T1" fmla="*/ 2 h 25"/>
                <a:gd name="T2" fmla="*/ 20 w 20"/>
                <a:gd name="T3" fmla="*/ 2 h 25"/>
                <a:gd name="T4" fmla="*/ 20 w 20"/>
                <a:gd name="T5" fmla="*/ 6 h 25"/>
                <a:gd name="T6" fmla="*/ 16 w 20"/>
                <a:gd name="T7" fmla="*/ 3 h 25"/>
                <a:gd name="T8" fmla="*/ 12 w 20"/>
                <a:gd name="T9" fmla="*/ 2 h 25"/>
                <a:gd name="T10" fmla="*/ 5 w 20"/>
                <a:gd name="T11" fmla="*/ 5 h 25"/>
                <a:gd name="T12" fmla="*/ 3 w 20"/>
                <a:gd name="T13" fmla="*/ 13 h 25"/>
                <a:gd name="T14" fmla="*/ 5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8" y="5"/>
                    <a:pt x="17" y="4"/>
                    <a:pt x="16" y="3"/>
                  </a:cubicBezTo>
                  <a:cubicBezTo>
                    <a:pt x="15" y="3"/>
                    <a:pt x="13" y="2"/>
                    <a:pt x="12" y="2"/>
                  </a:cubicBezTo>
                  <a:cubicBezTo>
                    <a:pt x="9" y="2"/>
                    <a:pt x="7" y="3"/>
                    <a:pt x="5" y="5"/>
                  </a:cubicBezTo>
                  <a:cubicBezTo>
                    <a:pt x="4" y="7"/>
                    <a:pt x="3" y="9"/>
                    <a:pt x="3" y="13"/>
                  </a:cubicBezTo>
                  <a:cubicBezTo>
                    <a:pt x="3" y="16"/>
                    <a:pt x="4" y="18"/>
                    <a:pt x="5" y="20"/>
                  </a:cubicBezTo>
                  <a:cubicBezTo>
                    <a:pt x="7" y="22"/>
                    <a:pt x="9" y="23"/>
                    <a:pt x="12" y="23"/>
                  </a:cubicBezTo>
                  <a:cubicBezTo>
                    <a:pt x="13" y="23"/>
                    <a:pt x="15" y="22"/>
                    <a:pt x="16" y="22"/>
                  </a:cubicBezTo>
                  <a:cubicBezTo>
                    <a:pt x="17" y="21"/>
                    <a:pt x="18" y="21"/>
                    <a:pt x="20" y="20"/>
                  </a:cubicBezTo>
                  <a:lnTo>
                    <a:pt x="20" y="23"/>
                  </a:lnTo>
                  <a:cubicBezTo>
                    <a:pt x="18" y="24"/>
                    <a:pt x="17" y="24"/>
                    <a:pt x="16" y="25"/>
                  </a:cubicBezTo>
                  <a:cubicBezTo>
                    <a:pt x="14" y="25"/>
                    <a:pt x="13" y="25"/>
                    <a:pt x="12" y="25"/>
                  </a:cubicBezTo>
                  <a:cubicBezTo>
                    <a:pt x="8" y="25"/>
                    <a:pt x="5" y="24"/>
                    <a:pt x="3" y="22"/>
                  </a:cubicBezTo>
                  <a:cubicBezTo>
                    <a:pt x="1" y="20"/>
                    <a:pt x="0" y="17"/>
                    <a:pt x="0" y="13"/>
                  </a:cubicBezTo>
                  <a:cubicBezTo>
                    <a:pt x="0" y="9"/>
                    <a:pt x="1" y="5"/>
                    <a:pt x="3" y="3"/>
                  </a:cubicBezTo>
                  <a:cubicBezTo>
                    <a:pt x="5" y="1"/>
                    <a:pt x="8" y="0"/>
                    <a:pt x="12" y="0"/>
                  </a:cubicBezTo>
                  <a:cubicBezTo>
                    <a:pt x="13" y="0"/>
                    <a:pt x="15" y="0"/>
                    <a:pt x="16" y="0"/>
                  </a:cubicBezTo>
                  <a:cubicBezTo>
                    <a:pt x="17" y="1"/>
                    <a:pt x="18"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6" name="Freeform 1039"/>
            <p:cNvSpPr>
              <a:spLocks noEditPoints="1"/>
            </p:cNvSpPr>
            <p:nvPr/>
          </p:nvSpPr>
          <p:spPr bwMode="auto">
            <a:xfrm>
              <a:off x="3008" y="2136"/>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5" y="7"/>
                    <a:pt x="4" y="9"/>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9"/>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6"/>
                    <a:pt x="22" y="20"/>
                    <a:pt x="20" y="22"/>
                  </a:cubicBezTo>
                  <a:cubicBezTo>
                    <a:pt x="18" y="24"/>
                    <a:pt x="15" y="25"/>
                    <a:pt x="12" y="25"/>
                  </a:cubicBezTo>
                  <a:cubicBezTo>
                    <a:pt x="8" y="25"/>
                    <a:pt x="6" y="24"/>
                    <a:pt x="3" y="22"/>
                  </a:cubicBezTo>
                  <a:cubicBezTo>
                    <a:pt x="1" y="20"/>
                    <a:pt x="0" y="16"/>
                    <a:pt x="0" y="13"/>
                  </a:cubicBezTo>
                  <a:cubicBezTo>
                    <a:pt x="0" y="9"/>
                    <a:pt x="1" y="6"/>
                    <a:pt x="3"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7" name="Freeform 1040"/>
            <p:cNvSpPr>
              <a:spLocks/>
            </p:cNvSpPr>
            <p:nvPr/>
          </p:nvSpPr>
          <p:spPr bwMode="auto">
            <a:xfrm>
              <a:off x="3028" y="2136"/>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8" name="Freeform 1041"/>
            <p:cNvSpPr>
              <a:spLocks/>
            </p:cNvSpPr>
            <p:nvPr/>
          </p:nvSpPr>
          <p:spPr bwMode="auto">
            <a:xfrm>
              <a:off x="3046" y="2136"/>
              <a:ext cx="12" cy="18"/>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6 h 25"/>
                <a:gd name="T14" fmla="*/ 4 w 17"/>
                <a:gd name="T15" fmla="*/ 9 h 25"/>
                <a:gd name="T16" fmla="*/ 8 w 17"/>
                <a:gd name="T17" fmla="*/ 10 h 25"/>
                <a:gd name="T18" fmla="*/ 10 w 17"/>
                <a:gd name="T19" fmla="*/ 11 h 25"/>
                <a:gd name="T20" fmla="*/ 16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5 h 25"/>
                <a:gd name="T44" fmla="*/ 9 w 17"/>
                <a:gd name="T45" fmla="*/ 14 h 25"/>
                <a:gd name="T46" fmla="*/ 7 w 17"/>
                <a:gd name="T47" fmla="*/ 14 h 25"/>
                <a:gd name="T48" fmla="*/ 2 w 17"/>
                <a:gd name="T49" fmla="*/ 11 h 25"/>
                <a:gd name="T50" fmla="*/ 0 w 17"/>
                <a:gd name="T51" fmla="*/ 7 h 25"/>
                <a:gd name="T52" fmla="*/ 2 w 17"/>
                <a:gd name="T53" fmla="*/ 2 h 25"/>
                <a:gd name="T54" fmla="*/ 9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5" y="4"/>
                    <a:pt x="13" y="3"/>
                    <a:pt x="12" y="3"/>
                  </a:cubicBezTo>
                  <a:cubicBezTo>
                    <a:pt x="11" y="3"/>
                    <a:pt x="10" y="2"/>
                    <a:pt x="9" y="2"/>
                  </a:cubicBezTo>
                  <a:cubicBezTo>
                    <a:pt x="7" y="2"/>
                    <a:pt x="6" y="3"/>
                    <a:pt x="5" y="3"/>
                  </a:cubicBezTo>
                  <a:cubicBezTo>
                    <a:pt x="4" y="4"/>
                    <a:pt x="3" y="5"/>
                    <a:pt x="3" y="6"/>
                  </a:cubicBezTo>
                  <a:cubicBezTo>
                    <a:pt x="3" y="8"/>
                    <a:pt x="4" y="8"/>
                    <a:pt x="4" y="9"/>
                  </a:cubicBezTo>
                  <a:cubicBezTo>
                    <a:pt x="5" y="10"/>
                    <a:pt x="6" y="10"/>
                    <a:pt x="8" y="10"/>
                  </a:cubicBezTo>
                  <a:lnTo>
                    <a:pt x="10" y="11"/>
                  </a:lnTo>
                  <a:cubicBezTo>
                    <a:pt x="12" y="11"/>
                    <a:pt x="14" y="12"/>
                    <a:pt x="16" y="13"/>
                  </a:cubicBezTo>
                  <a:cubicBezTo>
                    <a:pt x="17" y="14"/>
                    <a:pt x="17" y="16"/>
                    <a:pt x="17" y="18"/>
                  </a:cubicBezTo>
                  <a:cubicBezTo>
                    <a:pt x="17" y="20"/>
                    <a:pt x="16" y="22"/>
                    <a:pt x="15" y="24"/>
                  </a:cubicBezTo>
                  <a:cubicBezTo>
                    <a:pt x="13" y="25"/>
                    <a:pt x="11" y="25"/>
                    <a:pt x="8" y="25"/>
                  </a:cubicBezTo>
                  <a:cubicBezTo>
                    <a:pt x="7" y="25"/>
                    <a:pt x="5" y="25"/>
                    <a:pt x="4" y="25"/>
                  </a:cubicBezTo>
                  <a:cubicBezTo>
                    <a:pt x="3" y="25"/>
                    <a:pt x="1" y="24"/>
                    <a:pt x="0" y="24"/>
                  </a:cubicBezTo>
                  <a:lnTo>
                    <a:pt x="0" y="20"/>
                  </a:lnTo>
                  <a:cubicBezTo>
                    <a:pt x="1" y="21"/>
                    <a:pt x="3" y="22"/>
                    <a:pt x="4" y="22"/>
                  </a:cubicBezTo>
                  <a:cubicBezTo>
                    <a:pt x="5" y="22"/>
                    <a:pt x="7" y="23"/>
                    <a:pt x="8" y="23"/>
                  </a:cubicBezTo>
                  <a:cubicBezTo>
                    <a:pt x="10" y="23"/>
                    <a:pt x="11" y="22"/>
                    <a:pt x="12" y="22"/>
                  </a:cubicBezTo>
                  <a:cubicBezTo>
                    <a:pt x="13" y="21"/>
                    <a:pt x="14" y="20"/>
                    <a:pt x="14" y="18"/>
                  </a:cubicBezTo>
                  <a:cubicBezTo>
                    <a:pt x="14" y="17"/>
                    <a:pt x="13" y="16"/>
                    <a:pt x="13" y="15"/>
                  </a:cubicBezTo>
                  <a:cubicBezTo>
                    <a:pt x="12" y="15"/>
                    <a:pt x="11" y="14"/>
                    <a:pt x="9" y="14"/>
                  </a:cubicBezTo>
                  <a:lnTo>
                    <a:pt x="7" y="14"/>
                  </a:lnTo>
                  <a:cubicBezTo>
                    <a:pt x="4" y="13"/>
                    <a:pt x="3" y="12"/>
                    <a:pt x="2" y="11"/>
                  </a:cubicBezTo>
                  <a:cubicBezTo>
                    <a:pt x="0" y="10"/>
                    <a:pt x="0" y="9"/>
                    <a:pt x="0" y="7"/>
                  </a:cubicBezTo>
                  <a:cubicBezTo>
                    <a:pt x="0" y="5"/>
                    <a:pt x="1" y="3"/>
                    <a:pt x="2" y="2"/>
                  </a:cubicBezTo>
                  <a:cubicBezTo>
                    <a:pt x="4" y="0"/>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9" name="Freeform 1042"/>
            <p:cNvSpPr>
              <a:spLocks/>
            </p:cNvSpPr>
            <p:nvPr/>
          </p:nvSpPr>
          <p:spPr bwMode="auto">
            <a:xfrm>
              <a:off x="3059" y="2136"/>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0" name="Freeform 1043"/>
            <p:cNvSpPr>
              <a:spLocks noEditPoints="1"/>
            </p:cNvSpPr>
            <p:nvPr/>
          </p:nvSpPr>
          <p:spPr bwMode="auto">
            <a:xfrm>
              <a:off x="3075"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1" name="Freeform 1044"/>
            <p:cNvSpPr>
              <a:spLocks/>
            </p:cNvSpPr>
            <p:nvPr/>
          </p:nvSpPr>
          <p:spPr bwMode="auto">
            <a:xfrm>
              <a:off x="3084" y="2136"/>
              <a:ext cx="10" cy="18"/>
            </a:xfrm>
            <a:custGeom>
              <a:avLst/>
              <a:gdLst>
                <a:gd name="T0" fmla="*/ 0 w 15"/>
                <a:gd name="T1" fmla="*/ 22 h 25"/>
                <a:gd name="T2" fmla="*/ 0 w 15"/>
                <a:gd name="T3" fmla="*/ 22 h 25"/>
                <a:gd name="T4" fmla="*/ 6 w 15"/>
                <a:gd name="T5" fmla="*/ 22 h 25"/>
                <a:gd name="T6" fmla="*/ 6 w 15"/>
                <a:gd name="T7" fmla="*/ 3 h 25"/>
                <a:gd name="T8" fmla="*/ 0 w 15"/>
                <a:gd name="T9" fmla="*/ 4 h 25"/>
                <a:gd name="T10" fmla="*/ 0 w 15"/>
                <a:gd name="T11" fmla="*/ 1 h 25"/>
                <a:gd name="T12" fmla="*/ 6 w 15"/>
                <a:gd name="T13" fmla="*/ 0 h 25"/>
                <a:gd name="T14" fmla="*/ 9 w 15"/>
                <a:gd name="T15" fmla="*/ 0 h 25"/>
                <a:gd name="T16" fmla="*/ 9 w 15"/>
                <a:gd name="T17" fmla="*/ 22 h 25"/>
                <a:gd name="T18" fmla="*/ 15 w 15"/>
                <a:gd name="T19" fmla="*/ 22 h 25"/>
                <a:gd name="T20" fmla="*/ 15 w 15"/>
                <a:gd name="T21" fmla="*/ 25 h 25"/>
                <a:gd name="T22" fmla="*/ 0 w 15"/>
                <a:gd name="T23" fmla="*/ 25 h 25"/>
                <a:gd name="T24" fmla="*/ 0 w 15"/>
                <a:gd name="T2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22"/>
                  </a:moveTo>
                  <a:lnTo>
                    <a:pt x="0" y="22"/>
                  </a:lnTo>
                  <a:lnTo>
                    <a:pt x="6" y="22"/>
                  </a:lnTo>
                  <a:lnTo>
                    <a:pt x="6" y="3"/>
                  </a:lnTo>
                  <a:lnTo>
                    <a:pt x="0" y="4"/>
                  </a:lnTo>
                  <a:lnTo>
                    <a:pt x="0" y="1"/>
                  </a:lnTo>
                  <a:lnTo>
                    <a:pt x="6" y="0"/>
                  </a:lnTo>
                  <a:lnTo>
                    <a:pt x="9" y="0"/>
                  </a:lnTo>
                  <a:lnTo>
                    <a:pt x="9" y="22"/>
                  </a:lnTo>
                  <a:lnTo>
                    <a:pt x="15" y="22"/>
                  </a:lnTo>
                  <a:lnTo>
                    <a:pt x="15" y="25"/>
                  </a:lnTo>
                  <a:lnTo>
                    <a:pt x="0" y="25"/>
                  </a:lnTo>
                  <a:lnTo>
                    <a:pt x="0"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2" name="Freeform 1045"/>
            <p:cNvSpPr>
              <a:spLocks/>
            </p:cNvSpPr>
            <p:nvPr/>
          </p:nvSpPr>
          <p:spPr bwMode="auto">
            <a:xfrm>
              <a:off x="2926"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3" name="Freeform 1046"/>
            <p:cNvSpPr>
              <a:spLocks/>
            </p:cNvSpPr>
            <p:nvPr/>
          </p:nvSpPr>
          <p:spPr bwMode="auto">
            <a:xfrm>
              <a:off x="2926"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4" name="Freeform 1047"/>
            <p:cNvSpPr>
              <a:spLocks noEditPoints="1"/>
            </p:cNvSpPr>
            <p:nvPr/>
          </p:nvSpPr>
          <p:spPr bwMode="auto">
            <a:xfrm>
              <a:off x="2940" y="2013"/>
              <a:ext cx="16" cy="17"/>
            </a:xfrm>
            <a:custGeom>
              <a:avLst/>
              <a:gdLst>
                <a:gd name="T0" fmla="*/ 11 w 23"/>
                <a:gd name="T1" fmla="*/ 3 h 25"/>
                <a:gd name="T2" fmla="*/ 11 w 23"/>
                <a:gd name="T3" fmla="*/ 3 h 25"/>
                <a:gd name="T4" fmla="*/ 7 w 23"/>
                <a:gd name="T5" fmla="*/ 16 h 25"/>
                <a:gd name="T6" fmla="*/ 16 w 23"/>
                <a:gd name="T7" fmla="*/ 16 h 25"/>
                <a:gd name="T8" fmla="*/ 11 w 23"/>
                <a:gd name="T9" fmla="*/ 3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3"/>
                  </a:moveTo>
                  <a:lnTo>
                    <a:pt x="11" y="3"/>
                  </a:lnTo>
                  <a:lnTo>
                    <a:pt x="7" y="16"/>
                  </a:lnTo>
                  <a:lnTo>
                    <a:pt x="16" y="16"/>
                  </a:lnTo>
                  <a:lnTo>
                    <a:pt x="11" y="3"/>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5" name="Freeform 1048"/>
            <p:cNvSpPr>
              <a:spLocks noEditPoints="1"/>
            </p:cNvSpPr>
            <p:nvPr/>
          </p:nvSpPr>
          <p:spPr bwMode="auto">
            <a:xfrm>
              <a:off x="2959" y="2013"/>
              <a:ext cx="13" cy="17"/>
            </a:xfrm>
            <a:custGeom>
              <a:avLst/>
              <a:gdLst>
                <a:gd name="T0" fmla="*/ 11 w 19"/>
                <a:gd name="T1" fmla="*/ 13 h 25"/>
                <a:gd name="T2" fmla="*/ 11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4"/>
                    <a:pt x="7" y="14"/>
                  </a:cubicBezTo>
                  <a:lnTo>
                    <a:pt x="3" y="14"/>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6" name="Freeform 1049"/>
            <p:cNvSpPr>
              <a:spLocks/>
            </p:cNvSpPr>
            <p:nvPr/>
          </p:nvSpPr>
          <p:spPr bwMode="auto">
            <a:xfrm>
              <a:off x="2975" y="2013"/>
              <a:ext cx="15" cy="17"/>
            </a:xfrm>
            <a:custGeom>
              <a:avLst/>
              <a:gdLst>
                <a:gd name="T0" fmla="*/ 18 w 22"/>
                <a:gd name="T1" fmla="*/ 21 h 25"/>
                <a:gd name="T2" fmla="*/ 18 w 22"/>
                <a:gd name="T3" fmla="*/ 21 h 25"/>
                <a:gd name="T4" fmla="*/ 18 w 22"/>
                <a:gd name="T5" fmla="*/ 15 h 25"/>
                <a:gd name="T6" fmla="*/ 13 w 22"/>
                <a:gd name="T7" fmla="*/ 15 h 25"/>
                <a:gd name="T8" fmla="*/ 13 w 22"/>
                <a:gd name="T9" fmla="*/ 12 h 25"/>
                <a:gd name="T10" fmla="*/ 22 w 22"/>
                <a:gd name="T11" fmla="*/ 12 h 25"/>
                <a:gd name="T12" fmla="*/ 22 w 22"/>
                <a:gd name="T13" fmla="*/ 23 h 25"/>
                <a:gd name="T14" fmla="*/ 17 w 22"/>
                <a:gd name="T15" fmla="*/ 25 h 25"/>
                <a:gd name="T16" fmla="*/ 12 w 22"/>
                <a:gd name="T17" fmla="*/ 25 h 25"/>
                <a:gd name="T18" fmla="*/ 3 w 22"/>
                <a:gd name="T19" fmla="*/ 22 h 25"/>
                <a:gd name="T20" fmla="*/ 0 w 22"/>
                <a:gd name="T21" fmla="*/ 13 h 25"/>
                <a:gd name="T22" fmla="*/ 3 w 22"/>
                <a:gd name="T23" fmla="*/ 3 h 25"/>
                <a:gd name="T24" fmla="*/ 12 w 22"/>
                <a:gd name="T25" fmla="*/ 0 h 25"/>
                <a:gd name="T26" fmla="*/ 17 w 22"/>
                <a:gd name="T27" fmla="*/ 0 h 25"/>
                <a:gd name="T28" fmla="*/ 21 w 22"/>
                <a:gd name="T29" fmla="*/ 2 h 25"/>
                <a:gd name="T30" fmla="*/ 21 w 22"/>
                <a:gd name="T31" fmla="*/ 6 h 25"/>
                <a:gd name="T32" fmla="*/ 17 w 22"/>
                <a:gd name="T33" fmla="*/ 3 h 25"/>
                <a:gd name="T34" fmla="*/ 13 w 22"/>
                <a:gd name="T35" fmla="*/ 2 h 25"/>
                <a:gd name="T36" fmla="*/ 6 w 22"/>
                <a:gd name="T37" fmla="*/ 5 h 25"/>
                <a:gd name="T38" fmla="*/ 4 w 22"/>
                <a:gd name="T39" fmla="*/ 13 h 25"/>
                <a:gd name="T40" fmla="*/ 6 w 22"/>
                <a:gd name="T41" fmla="*/ 20 h 25"/>
                <a:gd name="T42" fmla="*/ 13 w 22"/>
                <a:gd name="T43" fmla="*/ 23 h 25"/>
                <a:gd name="T44" fmla="*/ 16 w 22"/>
                <a:gd name="T45" fmla="*/ 22 h 25"/>
                <a:gd name="T46" fmla="*/ 18 w 22"/>
                <a:gd name="T47" fmla="*/ 21 h 25"/>
                <a:gd name="T48" fmla="*/ 18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8" y="21"/>
                  </a:moveTo>
                  <a:lnTo>
                    <a:pt x="18" y="21"/>
                  </a:lnTo>
                  <a:lnTo>
                    <a:pt x="18" y="15"/>
                  </a:lnTo>
                  <a:lnTo>
                    <a:pt x="13" y="15"/>
                  </a:lnTo>
                  <a:lnTo>
                    <a:pt x="13" y="12"/>
                  </a:lnTo>
                  <a:lnTo>
                    <a:pt x="22" y="12"/>
                  </a:lnTo>
                  <a:lnTo>
                    <a:pt x="22" y="23"/>
                  </a:lnTo>
                  <a:cubicBezTo>
                    <a:pt x="20" y="24"/>
                    <a:pt x="19" y="24"/>
                    <a:pt x="17" y="25"/>
                  </a:cubicBezTo>
                  <a:cubicBezTo>
                    <a:pt x="16" y="25"/>
                    <a:pt x="14" y="25"/>
                    <a:pt x="12" y="25"/>
                  </a:cubicBezTo>
                  <a:cubicBezTo>
                    <a:pt x="9" y="25"/>
                    <a:pt x="6" y="24"/>
                    <a:pt x="3" y="22"/>
                  </a:cubicBezTo>
                  <a:cubicBezTo>
                    <a:pt x="1" y="20"/>
                    <a:pt x="0" y="17"/>
                    <a:pt x="0" y="13"/>
                  </a:cubicBezTo>
                  <a:cubicBezTo>
                    <a:pt x="0" y="9"/>
                    <a:pt x="1" y="5"/>
                    <a:pt x="3" y="3"/>
                  </a:cubicBezTo>
                  <a:cubicBezTo>
                    <a:pt x="6" y="1"/>
                    <a:pt x="9" y="0"/>
                    <a:pt x="12" y="0"/>
                  </a:cubicBezTo>
                  <a:cubicBezTo>
                    <a:pt x="14" y="0"/>
                    <a:pt x="16" y="0"/>
                    <a:pt x="17" y="0"/>
                  </a:cubicBezTo>
                  <a:cubicBezTo>
                    <a:pt x="19" y="1"/>
                    <a:pt x="20" y="1"/>
                    <a:pt x="21" y="2"/>
                  </a:cubicBezTo>
                  <a:lnTo>
                    <a:pt x="21" y="6"/>
                  </a:lnTo>
                  <a:cubicBezTo>
                    <a:pt x="20" y="5"/>
                    <a:pt x="19" y="4"/>
                    <a:pt x="17" y="3"/>
                  </a:cubicBezTo>
                  <a:cubicBezTo>
                    <a:pt x="16" y="3"/>
                    <a:pt x="14" y="2"/>
                    <a:pt x="13" y="2"/>
                  </a:cubicBezTo>
                  <a:cubicBezTo>
                    <a:pt x="10" y="2"/>
                    <a:pt x="7" y="3"/>
                    <a:pt x="6" y="5"/>
                  </a:cubicBezTo>
                  <a:cubicBezTo>
                    <a:pt x="4" y="7"/>
                    <a:pt x="4" y="9"/>
                    <a:pt x="4" y="13"/>
                  </a:cubicBezTo>
                  <a:cubicBezTo>
                    <a:pt x="4" y="16"/>
                    <a:pt x="4" y="18"/>
                    <a:pt x="6" y="20"/>
                  </a:cubicBezTo>
                  <a:cubicBezTo>
                    <a:pt x="7" y="22"/>
                    <a:pt x="10" y="23"/>
                    <a:pt x="13" y="23"/>
                  </a:cubicBezTo>
                  <a:cubicBezTo>
                    <a:pt x="14" y="23"/>
                    <a:pt x="15" y="23"/>
                    <a:pt x="16" y="22"/>
                  </a:cubicBezTo>
                  <a:cubicBezTo>
                    <a:pt x="17" y="22"/>
                    <a:pt x="18" y="22"/>
                    <a:pt x="18" y="21"/>
                  </a:cubicBezTo>
                  <a:lnTo>
                    <a:pt x="18"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7" name="Freeform 1050"/>
            <p:cNvSpPr>
              <a:spLocks/>
            </p:cNvSpPr>
            <p:nvPr/>
          </p:nvSpPr>
          <p:spPr bwMode="auto">
            <a:xfrm>
              <a:off x="2992" y="2035"/>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8" name="Freeform 1051"/>
            <p:cNvSpPr>
              <a:spLocks/>
            </p:cNvSpPr>
            <p:nvPr/>
          </p:nvSpPr>
          <p:spPr bwMode="auto">
            <a:xfrm>
              <a:off x="3007" y="2013"/>
              <a:ext cx="12" cy="17"/>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9" name="Freeform 1052"/>
            <p:cNvSpPr>
              <a:spLocks/>
            </p:cNvSpPr>
            <p:nvPr/>
          </p:nvSpPr>
          <p:spPr bwMode="auto">
            <a:xfrm>
              <a:off x="3021" y="2013"/>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0" name="Freeform 1053"/>
            <p:cNvSpPr>
              <a:spLocks/>
            </p:cNvSpPr>
            <p:nvPr/>
          </p:nvSpPr>
          <p:spPr bwMode="auto">
            <a:xfrm>
              <a:off x="3028" y="2013"/>
              <a:ext cx="13" cy="17"/>
            </a:xfrm>
            <a:custGeom>
              <a:avLst/>
              <a:gdLst>
                <a:gd name="T0" fmla="*/ 16 w 18"/>
                <a:gd name="T1" fmla="*/ 1 h 25"/>
                <a:gd name="T2" fmla="*/ 16 w 18"/>
                <a:gd name="T3" fmla="*/ 1 h 25"/>
                <a:gd name="T4" fmla="*/ 16 w 18"/>
                <a:gd name="T5" fmla="*/ 4 h 25"/>
                <a:gd name="T6" fmla="*/ 13 w 18"/>
                <a:gd name="T7" fmla="*/ 3 h 25"/>
                <a:gd name="T8" fmla="*/ 9 w 18"/>
                <a:gd name="T9" fmla="*/ 2 h 25"/>
                <a:gd name="T10" fmla="*/ 5 w 18"/>
                <a:gd name="T11" fmla="*/ 3 h 25"/>
                <a:gd name="T12" fmla="*/ 4 w 18"/>
                <a:gd name="T13" fmla="*/ 7 h 25"/>
                <a:gd name="T14" fmla="*/ 5 w 18"/>
                <a:gd name="T15" fmla="*/ 9 h 25"/>
                <a:gd name="T16" fmla="*/ 8 w 18"/>
                <a:gd name="T17" fmla="*/ 10 h 25"/>
                <a:gd name="T18" fmla="*/ 10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0 w 18"/>
                <a:gd name="T31" fmla="*/ 24 h 25"/>
                <a:gd name="T32" fmla="*/ 0 w 18"/>
                <a:gd name="T33" fmla="*/ 20 h 25"/>
                <a:gd name="T34" fmla="*/ 4 w 18"/>
                <a:gd name="T35" fmla="*/ 22 h 25"/>
                <a:gd name="T36" fmla="*/ 8 w 18"/>
                <a:gd name="T37" fmla="*/ 23 h 25"/>
                <a:gd name="T38" fmla="*/ 13 w 18"/>
                <a:gd name="T39" fmla="*/ 22 h 25"/>
                <a:gd name="T40" fmla="*/ 14 w 18"/>
                <a:gd name="T41" fmla="*/ 18 h 25"/>
                <a:gd name="T42" fmla="*/ 13 w 18"/>
                <a:gd name="T43" fmla="*/ 15 h 25"/>
                <a:gd name="T44" fmla="*/ 9 w 18"/>
                <a:gd name="T45" fmla="*/ 14 h 25"/>
                <a:gd name="T46" fmla="*/ 7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0" y="2"/>
                    <a:pt x="9" y="2"/>
                  </a:cubicBezTo>
                  <a:cubicBezTo>
                    <a:pt x="8" y="2"/>
                    <a:pt x="6" y="3"/>
                    <a:pt x="5" y="3"/>
                  </a:cubicBezTo>
                  <a:cubicBezTo>
                    <a:pt x="4" y="4"/>
                    <a:pt x="4" y="5"/>
                    <a:pt x="4" y="7"/>
                  </a:cubicBezTo>
                  <a:cubicBezTo>
                    <a:pt x="4" y="8"/>
                    <a:pt x="4" y="8"/>
                    <a:pt x="5" y="9"/>
                  </a:cubicBezTo>
                  <a:cubicBezTo>
                    <a:pt x="5" y="10"/>
                    <a:pt x="7" y="10"/>
                    <a:pt x="8" y="10"/>
                  </a:cubicBezTo>
                  <a:lnTo>
                    <a:pt x="10"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5" y="25"/>
                  </a:cubicBezTo>
                  <a:cubicBezTo>
                    <a:pt x="3" y="25"/>
                    <a:pt x="2" y="24"/>
                    <a:pt x="0" y="24"/>
                  </a:cubicBezTo>
                  <a:lnTo>
                    <a:pt x="0" y="20"/>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5"/>
                  </a:cubicBezTo>
                  <a:cubicBezTo>
                    <a:pt x="12" y="15"/>
                    <a:pt x="11" y="14"/>
                    <a:pt x="9"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1" name="Freeform 1054"/>
            <p:cNvSpPr>
              <a:spLocks/>
            </p:cNvSpPr>
            <p:nvPr/>
          </p:nvSpPr>
          <p:spPr bwMode="auto">
            <a:xfrm>
              <a:off x="3042"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2" name="Freeform 1055"/>
            <p:cNvSpPr>
              <a:spLocks/>
            </p:cNvSpPr>
            <p:nvPr/>
          </p:nvSpPr>
          <p:spPr bwMode="auto">
            <a:xfrm>
              <a:off x="2928" y="2057"/>
              <a:ext cx="43" cy="48"/>
            </a:xfrm>
            <a:custGeom>
              <a:avLst/>
              <a:gdLst>
                <a:gd name="T0" fmla="*/ 62 w 62"/>
                <a:gd name="T1" fmla="*/ 0 h 68"/>
                <a:gd name="T2" fmla="*/ 62 w 62"/>
                <a:gd name="T3" fmla="*/ 0 h 68"/>
                <a:gd name="T4" fmla="*/ 0 w 62"/>
                <a:gd name="T5" fmla="*/ 68 h 68"/>
              </a:gdLst>
              <a:ahLst/>
              <a:cxnLst>
                <a:cxn ang="0">
                  <a:pos x="T0" y="T1"/>
                </a:cxn>
                <a:cxn ang="0">
                  <a:pos x="T2" y="T3"/>
                </a:cxn>
                <a:cxn ang="0">
                  <a:pos x="T4" y="T5"/>
                </a:cxn>
              </a:cxnLst>
              <a:rect l="0" t="0" r="r" b="b"/>
              <a:pathLst>
                <a:path w="62" h="68">
                  <a:moveTo>
                    <a:pt x="62" y="0"/>
                  </a:moveTo>
                  <a:lnTo>
                    <a:pt x="62" y="0"/>
                  </a:lnTo>
                  <a:cubicBezTo>
                    <a:pt x="43" y="20"/>
                    <a:pt x="21" y="45"/>
                    <a:pt x="0" y="68"/>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3" name="Freeform 1056"/>
            <p:cNvSpPr>
              <a:spLocks noEditPoints="1"/>
            </p:cNvSpPr>
            <p:nvPr/>
          </p:nvSpPr>
          <p:spPr bwMode="auto">
            <a:xfrm>
              <a:off x="2916" y="2100"/>
              <a:ext cx="16" cy="17"/>
            </a:xfrm>
            <a:custGeom>
              <a:avLst/>
              <a:gdLst>
                <a:gd name="T0" fmla="*/ 23 w 23"/>
                <a:gd name="T1" fmla="*/ 12 h 24"/>
                <a:gd name="T2" fmla="*/ 23 w 23"/>
                <a:gd name="T3" fmla="*/ 12 h 24"/>
                <a:gd name="T4" fmla="*/ 0 w 23"/>
                <a:gd name="T5" fmla="*/ 24 h 24"/>
                <a:gd name="T6" fmla="*/ 10 w 23"/>
                <a:gd name="T7" fmla="*/ 0 h 24"/>
                <a:gd name="T8" fmla="*/ 23 w 23"/>
                <a:gd name="T9" fmla="*/ 12 h 24"/>
                <a:gd name="T10" fmla="*/ 23 w 23"/>
                <a:gd name="T11" fmla="*/ 12 h 24"/>
                <a:gd name="T12" fmla="*/ 23 w 23"/>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2"/>
                  </a:moveTo>
                  <a:lnTo>
                    <a:pt x="23" y="12"/>
                  </a:lnTo>
                  <a:lnTo>
                    <a:pt x="0" y="24"/>
                  </a:lnTo>
                  <a:lnTo>
                    <a:pt x="10" y="0"/>
                  </a:lnTo>
                  <a:lnTo>
                    <a:pt x="23" y="12"/>
                  </a:lnTo>
                  <a:close/>
                  <a:moveTo>
                    <a:pt x="23" y="12"/>
                  </a:moveTo>
                  <a:lnTo>
                    <a:pt x="23" y="1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4" name="Freeform 1057"/>
            <p:cNvSpPr>
              <a:spLocks noEditPoints="1"/>
            </p:cNvSpPr>
            <p:nvPr/>
          </p:nvSpPr>
          <p:spPr bwMode="auto">
            <a:xfrm>
              <a:off x="2916" y="2100"/>
              <a:ext cx="16" cy="17"/>
            </a:xfrm>
            <a:custGeom>
              <a:avLst/>
              <a:gdLst>
                <a:gd name="T0" fmla="*/ 23 w 23"/>
                <a:gd name="T1" fmla="*/ 12 h 24"/>
                <a:gd name="T2" fmla="*/ 23 w 23"/>
                <a:gd name="T3" fmla="*/ 12 h 24"/>
                <a:gd name="T4" fmla="*/ 0 w 23"/>
                <a:gd name="T5" fmla="*/ 24 h 24"/>
                <a:gd name="T6" fmla="*/ 10 w 23"/>
                <a:gd name="T7" fmla="*/ 0 h 24"/>
                <a:gd name="T8" fmla="*/ 23 w 23"/>
                <a:gd name="T9" fmla="*/ 12 h 24"/>
                <a:gd name="T10" fmla="*/ 23 w 23"/>
                <a:gd name="T11" fmla="*/ 12 h 24"/>
                <a:gd name="T12" fmla="*/ 23 w 23"/>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2"/>
                  </a:moveTo>
                  <a:lnTo>
                    <a:pt x="23" y="12"/>
                  </a:lnTo>
                  <a:lnTo>
                    <a:pt x="0" y="24"/>
                  </a:lnTo>
                  <a:lnTo>
                    <a:pt x="10" y="0"/>
                  </a:lnTo>
                  <a:lnTo>
                    <a:pt x="23" y="12"/>
                  </a:lnTo>
                  <a:close/>
                  <a:moveTo>
                    <a:pt x="23" y="12"/>
                  </a:moveTo>
                  <a:lnTo>
                    <a:pt x="23" y="1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5" name="Freeform 1058"/>
            <p:cNvSpPr>
              <a:spLocks/>
            </p:cNvSpPr>
            <p:nvPr/>
          </p:nvSpPr>
          <p:spPr bwMode="auto">
            <a:xfrm>
              <a:off x="3011" y="2057"/>
              <a:ext cx="16" cy="44"/>
            </a:xfrm>
            <a:custGeom>
              <a:avLst/>
              <a:gdLst>
                <a:gd name="T0" fmla="*/ 0 w 23"/>
                <a:gd name="T1" fmla="*/ 0 h 63"/>
                <a:gd name="T2" fmla="*/ 0 w 23"/>
                <a:gd name="T3" fmla="*/ 0 h 63"/>
                <a:gd name="T4" fmla="*/ 23 w 23"/>
                <a:gd name="T5" fmla="*/ 63 h 63"/>
              </a:gdLst>
              <a:ahLst/>
              <a:cxnLst>
                <a:cxn ang="0">
                  <a:pos x="T0" y="T1"/>
                </a:cxn>
                <a:cxn ang="0">
                  <a:pos x="T2" y="T3"/>
                </a:cxn>
                <a:cxn ang="0">
                  <a:pos x="T4" y="T5"/>
                </a:cxn>
              </a:cxnLst>
              <a:rect l="0" t="0" r="r" b="b"/>
              <a:pathLst>
                <a:path w="23" h="63">
                  <a:moveTo>
                    <a:pt x="0" y="0"/>
                  </a:moveTo>
                  <a:lnTo>
                    <a:pt x="0" y="0"/>
                  </a:lnTo>
                  <a:cubicBezTo>
                    <a:pt x="7" y="19"/>
                    <a:pt x="15" y="42"/>
                    <a:pt x="23" y="6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6" name="Freeform 1059"/>
            <p:cNvSpPr>
              <a:spLocks noEditPoints="1"/>
            </p:cNvSpPr>
            <p:nvPr/>
          </p:nvSpPr>
          <p:spPr bwMode="auto">
            <a:xfrm>
              <a:off x="3021" y="2099"/>
              <a:ext cx="12"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7" name="Freeform 1060"/>
            <p:cNvSpPr>
              <a:spLocks noEditPoints="1"/>
            </p:cNvSpPr>
            <p:nvPr/>
          </p:nvSpPr>
          <p:spPr bwMode="auto">
            <a:xfrm>
              <a:off x="3021" y="2099"/>
              <a:ext cx="12"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8" name="Freeform 1061"/>
            <p:cNvSpPr>
              <a:spLocks/>
            </p:cNvSpPr>
            <p:nvPr/>
          </p:nvSpPr>
          <p:spPr bwMode="auto">
            <a:xfrm>
              <a:off x="2846"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9" name="Freeform 1062"/>
            <p:cNvSpPr>
              <a:spLocks/>
            </p:cNvSpPr>
            <p:nvPr/>
          </p:nvSpPr>
          <p:spPr bwMode="auto">
            <a:xfrm>
              <a:off x="2846"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0" name="Freeform 1063"/>
            <p:cNvSpPr>
              <a:spLocks/>
            </p:cNvSpPr>
            <p:nvPr/>
          </p:nvSpPr>
          <p:spPr bwMode="auto">
            <a:xfrm>
              <a:off x="2863" y="1889"/>
              <a:ext cx="2"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 name="Freeform 1064"/>
            <p:cNvSpPr>
              <a:spLocks noEditPoints="1"/>
            </p:cNvSpPr>
            <p:nvPr/>
          </p:nvSpPr>
          <p:spPr bwMode="auto">
            <a:xfrm>
              <a:off x="2870" y="188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 name="Freeform 1065"/>
            <p:cNvSpPr>
              <a:spLocks/>
            </p:cNvSpPr>
            <p:nvPr/>
          </p:nvSpPr>
          <p:spPr bwMode="auto">
            <a:xfrm>
              <a:off x="2888" y="1889"/>
              <a:ext cx="15" cy="18"/>
            </a:xfrm>
            <a:custGeom>
              <a:avLst/>
              <a:gdLst>
                <a:gd name="T0" fmla="*/ 2 w 22"/>
                <a:gd name="T1" fmla="*/ 0 h 25"/>
                <a:gd name="T2" fmla="*/ 2 w 22"/>
                <a:gd name="T3" fmla="*/ 0 h 25"/>
                <a:gd name="T4" fmla="*/ 5 w 22"/>
                <a:gd name="T5" fmla="*/ 0 h 25"/>
                <a:gd name="T6" fmla="*/ 11 w 22"/>
                <a:gd name="T7" fmla="*/ 9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7" y="0"/>
                  </a:lnTo>
                  <a:lnTo>
                    <a:pt x="21" y="0"/>
                  </a:lnTo>
                  <a:lnTo>
                    <a:pt x="13" y="12"/>
                  </a:lnTo>
                  <a:lnTo>
                    <a:pt x="22" y="25"/>
                  </a:lnTo>
                  <a:lnTo>
                    <a:pt x="18" y="25"/>
                  </a:lnTo>
                  <a:lnTo>
                    <a:pt x="11" y="14"/>
                  </a:lnTo>
                  <a:lnTo>
                    <a:pt x="4" y="25"/>
                  </a:lnTo>
                  <a:lnTo>
                    <a:pt x="0" y="25"/>
                  </a:lnTo>
                  <a:lnTo>
                    <a:pt x="9" y="12"/>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3" name="Freeform 1066"/>
            <p:cNvSpPr>
              <a:spLocks/>
            </p:cNvSpPr>
            <p:nvPr/>
          </p:nvSpPr>
          <p:spPr bwMode="auto">
            <a:xfrm>
              <a:off x="2905" y="1911"/>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4" name="Freeform 1067"/>
            <p:cNvSpPr>
              <a:spLocks/>
            </p:cNvSpPr>
            <p:nvPr/>
          </p:nvSpPr>
          <p:spPr bwMode="auto">
            <a:xfrm>
              <a:off x="2921" y="1889"/>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5" name="Freeform 1068"/>
            <p:cNvSpPr>
              <a:spLocks/>
            </p:cNvSpPr>
            <p:nvPr/>
          </p:nvSpPr>
          <p:spPr bwMode="auto">
            <a:xfrm>
              <a:off x="2934" y="1889"/>
              <a:ext cx="15" cy="18"/>
            </a:xfrm>
            <a:custGeom>
              <a:avLst/>
              <a:gdLst>
                <a:gd name="T0" fmla="*/ 1 w 22"/>
                <a:gd name="T1" fmla="*/ 0 h 25"/>
                <a:gd name="T2" fmla="*/ 1 w 22"/>
                <a:gd name="T3" fmla="*/ 0 h 25"/>
                <a:gd name="T4" fmla="*/ 5 w 22"/>
                <a:gd name="T5" fmla="*/ 0 h 25"/>
                <a:gd name="T6" fmla="*/ 11 w 22"/>
                <a:gd name="T7" fmla="*/ 9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9"/>
                  </a:lnTo>
                  <a:lnTo>
                    <a:pt x="17" y="0"/>
                  </a:lnTo>
                  <a:lnTo>
                    <a:pt x="21" y="0"/>
                  </a:lnTo>
                  <a:lnTo>
                    <a:pt x="13" y="12"/>
                  </a:lnTo>
                  <a:lnTo>
                    <a:pt x="22" y="25"/>
                  </a:lnTo>
                  <a:lnTo>
                    <a:pt x="18" y="25"/>
                  </a:lnTo>
                  <a:lnTo>
                    <a:pt x="11" y="14"/>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6" name="Freeform 1069"/>
            <p:cNvSpPr>
              <a:spLocks noEditPoints="1"/>
            </p:cNvSpPr>
            <p:nvPr/>
          </p:nvSpPr>
          <p:spPr bwMode="auto">
            <a:xfrm>
              <a:off x="2954" y="1889"/>
              <a:ext cx="11" cy="18"/>
            </a:xfrm>
            <a:custGeom>
              <a:avLst/>
              <a:gdLst>
                <a:gd name="T0" fmla="*/ 4 w 16"/>
                <a:gd name="T1" fmla="*/ 3 h 25"/>
                <a:gd name="T2" fmla="*/ 4 w 16"/>
                <a:gd name="T3" fmla="*/ 3 h 25"/>
                <a:gd name="T4" fmla="*/ 4 w 16"/>
                <a:gd name="T5" fmla="*/ 12 h 25"/>
                <a:gd name="T6" fmla="*/ 8 w 16"/>
                <a:gd name="T7" fmla="*/ 12 h 25"/>
                <a:gd name="T8" fmla="*/ 12 w 16"/>
                <a:gd name="T9" fmla="*/ 11 h 25"/>
                <a:gd name="T10" fmla="*/ 13 w 16"/>
                <a:gd name="T11" fmla="*/ 8 h 25"/>
                <a:gd name="T12" fmla="*/ 12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2" y="11"/>
                  </a:cubicBezTo>
                  <a:cubicBezTo>
                    <a:pt x="12" y="10"/>
                    <a:pt x="13" y="9"/>
                    <a:pt x="13" y="8"/>
                  </a:cubicBezTo>
                  <a:cubicBezTo>
                    <a:pt x="13" y="6"/>
                    <a:pt x="12" y="5"/>
                    <a:pt x="12" y="4"/>
                  </a:cubicBezTo>
                  <a:cubicBezTo>
                    <a:pt x="11" y="3"/>
                    <a:pt x="9"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7" name="Freeform 1070"/>
            <p:cNvSpPr>
              <a:spLocks noEditPoints="1"/>
            </p:cNvSpPr>
            <p:nvPr/>
          </p:nvSpPr>
          <p:spPr bwMode="auto">
            <a:xfrm>
              <a:off x="2969" y="188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3" y="14"/>
                    <a:pt x="14" y="15"/>
                  </a:cubicBezTo>
                  <a:cubicBezTo>
                    <a:pt x="15" y="16"/>
                    <a:pt x="16" y="17"/>
                    <a:pt x="16" y="18"/>
                  </a:cubicBezTo>
                  <a:lnTo>
                    <a:pt x="20" y="25"/>
                  </a:lnTo>
                  <a:lnTo>
                    <a:pt x="16" y="25"/>
                  </a:lnTo>
                  <a:lnTo>
                    <a:pt x="13" y="19"/>
                  </a:lnTo>
                  <a:cubicBezTo>
                    <a:pt x="12" y="17"/>
                    <a:pt x="11" y="16"/>
                    <a:pt x="10"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4" y="12"/>
                    <a:pt x="13" y="13"/>
                    <a:pt x="12" y="13"/>
                  </a:cubicBezTo>
                  <a:lnTo>
                    <a:pt x="12" y="13"/>
                  </a:lnTo>
                  <a:close/>
                  <a:moveTo>
                    <a:pt x="4" y="3"/>
                  </a:moveTo>
                  <a:lnTo>
                    <a:pt x="4" y="3"/>
                  </a:lnTo>
                  <a:lnTo>
                    <a:pt x="4" y="12"/>
                  </a:lnTo>
                  <a:lnTo>
                    <a:pt x="8" y="12"/>
                  </a:lnTo>
                  <a:cubicBezTo>
                    <a:pt x="9" y="12"/>
                    <a:pt x="11" y="11"/>
                    <a:pt x="12" y="11"/>
                  </a:cubicBezTo>
                  <a:cubicBezTo>
                    <a:pt x="12" y="10"/>
                    <a:pt x="13" y="9"/>
                    <a:pt x="13" y="7"/>
                  </a:cubicBezTo>
                  <a:cubicBezTo>
                    <a:pt x="13" y="6"/>
                    <a:pt x="12" y="5"/>
                    <a:pt x="12" y="4"/>
                  </a:cubicBezTo>
                  <a:cubicBezTo>
                    <a:pt x="11" y="3"/>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8" name="Freeform 1071"/>
            <p:cNvSpPr>
              <a:spLocks/>
            </p:cNvSpPr>
            <p:nvPr/>
          </p:nvSpPr>
          <p:spPr bwMode="auto">
            <a:xfrm>
              <a:off x="2865" y="1934"/>
              <a:ext cx="35" cy="47"/>
            </a:xfrm>
            <a:custGeom>
              <a:avLst/>
              <a:gdLst>
                <a:gd name="T0" fmla="*/ 50 w 50"/>
                <a:gd name="T1" fmla="*/ 0 h 67"/>
                <a:gd name="T2" fmla="*/ 50 w 50"/>
                <a:gd name="T3" fmla="*/ 0 h 67"/>
                <a:gd name="T4" fmla="*/ 0 w 50"/>
                <a:gd name="T5" fmla="*/ 67 h 67"/>
              </a:gdLst>
              <a:ahLst/>
              <a:cxnLst>
                <a:cxn ang="0">
                  <a:pos x="T0" y="T1"/>
                </a:cxn>
                <a:cxn ang="0">
                  <a:pos x="T2" y="T3"/>
                </a:cxn>
                <a:cxn ang="0">
                  <a:pos x="T4" y="T5"/>
                </a:cxn>
              </a:cxnLst>
              <a:rect l="0" t="0" r="r" b="b"/>
              <a:pathLst>
                <a:path w="50" h="67">
                  <a:moveTo>
                    <a:pt x="50" y="0"/>
                  </a:moveTo>
                  <a:lnTo>
                    <a:pt x="50" y="0"/>
                  </a:lnTo>
                  <a:cubicBezTo>
                    <a:pt x="35" y="20"/>
                    <a:pt x="16" y="44"/>
                    <a:pt x="0" y="6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9" name="Freeform 1072"/>
            <p:cNvSpPr>
              <a:spLocks noEditPoints="1"/>
            </p:cNvSpPr>
            <p:nvPr/>
          </p:nvSpPr>
          <p:spPr bwMode="auto">
            <a:xfrm>
              <a:off x="2854" y="1977"/>
              <a:ext cx="15" cy="17"/>
            </a:xfrm>
            <a:custGeom>
              <a:avLst/>
              <a:gdLst>
                <a:gd name="T0" fmla="*/ 21 w 21"/>
                <a:gd name="T1" fmla="*/ 10 h 24"/>
                <a:gd name="T2" fmla="*/ 21 w 21"/>
                <a:gd name="T3" fmla="*/ 10 h 24"/>
                <a:gd name="T4" fmla="*/ 0 w 21"/>
                <a:gd name="T5" fmla="*/ 24 h 24"/>
                <a:gd name="T6" fmla="*/ 8 w 21"/>
                <a:gd name="T7" fmla="*/ 0 h 24"/>
                <a:gd name="T8" fmla="*/ 21 w 21"/>
                <a:gd name="T9" fmla="*/ 10 h 24"/>
                <a:gd name="T10" fmla="*/ 21 w 21"/>
                <a:gd name="T11" fmla="*/ 10 h 24"/>
                <a:gd name="T12" fmla="*/ 21 w 21"/>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21" y="10"/>
                  </a:moveTo>
                  <a:lnTo>
                    <a:pt x="21" y="10"/>
                  </a:lnTo>
                  <a:lnTo>
                    <a:pt x="0" y="24"/>
                  </a:lnTo>
                  <a:lnTo>
                    <a:pt x="8" y="0"/>
                  </a:lnTo>
                  <a:lnTo>
                    <a:pt x="21" y="10"/>
                  </a:lnTo>
                  <a:close/>
                  <a:moveTo>
                    <a:pt x="21" y="10"/>
                  </a:moveTo>
                  <a:lnTo>
                    <a:pt x="21" y="1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0" name="Freeform 1073"/>
            <p:cNvSpPr>
              <a:spLocks noEditPoints="1"/>
            </p:cNvSpPr>
            <p:nvPr/>
          </p:nvSpPr>
          <p:spPr bwMode="auto">
            <a:xfrm>
              <a:off x="2854" y="1977"/>
              <a:ext cx="15" cy="17"/>
            </a:xfrm>
            <a:custGeom>
              <a:avLst/>
              <a:gdLst>
                <a:gd name="T0" fmla="*/ 21 w 21"/>
                <a:gd name="T1" fmla="*/ 10 h 24"/>
                <a:gd name="T2" fmla="*/ 21 w 21"/>
                <a:gd name="T3" fmla="*/ 10 h 24"/>
                <a:gd name="T4" fmla="*/ 0 w 21"/>
                <a:gd name="T5" fmla="*/ 24 h 24"/>
                <a:gd name="T6" fmla="*/ 8 w 21"/>
                <a:gd name="T7" fmla="*/ 0 h 24"/>
                <a:gd name="T8" fmla="*/ 21 w 21"/>
                <a:gd name="T9" fmla="*/ 10 h 24"/>
                <a:gd name="T10" fmla="*/ 21 w 21"/>
                <a:gd name="T11" fmla="*/ 10 h 24"/>
                <a:gd name="T12" fmla="*/ 21 w 21"/>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21" y="10"/>
                  </a:moveTo>
                  <a:lnTo>
                    <a:pt x="21" y="10"/>
                  </a:lnTo>
                  <a:lnTo>
                    <a:pt x="0" y="24"/>
                  </a:lnTo>
                  <a:lnTo>
                    <a:pt x="8" y="0"/>
                  </a:lnTo>
                  <a:lnTo>
                    <a:pt x="21" y="10"/>
                  </a:lnTo>
                  <a:close/>
                  <a:moveTo>
                    <a:pt x="21" y="10"/>
                  </a:moveTo>
                  <a:lnTo>
                    <a:pt x="21" y="1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1" name="Freeform 1074"/>
            <p:cNvSpPr>
              <a:spLocks/>
            </p:cNvSpPr>
            <p:nvPr/>
          </p:nvSpPr>
          <p:spPr bwMode="auto">
            <a:xfrm>
              <a:off x="2942" y="1934"/>
              <a:ext cx="29" cy="45"/>
            </a:xfrm>
            <a:custGeom>
              <a:avLst/>
              <a:gdLst>
                <a:gd name="T0" fmla="*/ 0 w 41"/>
                <a:gd name="T1" fmla="*/ 0 h 65"/>
                <a:gd name="T2" fmla="*/ 0 w 41"/>
                <a:gd name="T3" fmla="*/ 0 h 65"/>
                <a:gd name="T4" fmla="*/ 41 w 41"/>
                <a:gd name="T5" fmla="*/ 65 h 65"/>
              </a:gdLst>
              <a:ahLst/>
              <a:cxnLst>
                <a:cxn ang="0">
                  <a:pos x="T0" y="T1"/>
                </a:cxn>
                <a:cxn ang="0">
                  <a:pos x="T2" y="T3"/>
                </a:cxn>
                <a:cxn ang="0">
                  <a:pos x="T4" y="T5"/>
                </a:cxn>
              </a:cxnLst>
              <a:rect l="0" t="0" r="r" b="b"/>
              <a:pathLst>
                <a:path w="41" h="65">
                  <a:moveTo>
                    <a:pt x="0" y="0"/>
                  </a:moveTo>
                  <a:lnTo>
                    <a:pt x="0" y="0"/>
                  </a:lnTo>
                  <a:cubicBezTo>
                    <a:pt x="12" y="19"/>
                    <a:pt x="27" y="43"/>
                    <a:pt x="41"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 name="Freeform 1075"/>
            <p:cNvSpPr>
              <a:spLocks noEditPoints="1"/>
            </p:cNvSpPr>
            <p:nvPr/>
          </p:nvSpPr>
          <p:spPr bwMode="auto">
            <a:xfrm>
              <a:off x="2966" y="1976"/>
              <a:ext cx="14" cy="18"/>
            </a:xfrm>
            <a:custGeom>
              <a:avLst/>
              <a:gdLst>
                <a:gd name="T0" fmla="*/ 14 w 20"/>
                <a:gd name="T1" fmla="*/ 0 h 25"/>
                <a:gd name="T2" fmla="*/ 14 w 20"/>
                <a:gd name="T3" fmla="*/ 0 h 25"/>
                <a:gd name="T4" fmla="*/ 20 w 20"/>
                <a:gd name="T5" fmla="*/ 25 h 25"/>
                <a:gd name="T6" fmla="*/ 0 w 20"/>
                <a:gd name="T7" fmla="*/ 9 h 25"/>
                <a:gd name="T8" fmla="*/ 14 w 20"/>
                <a:gd name="T9" fmla="*/ 0 h 25"/>
                <a:gd name="T10" fmla="*/ 14 w 20"/>
                <a:gd name="T11" fmla="*/ 0 h 25"/>
                <a:gd name="T12" fmla="*/ 14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14" y="0"/>
                  </a:moveTo>
                  <a:lnTo>
                    <a:pt x="14" y="0"/>
                  </a:lnTo>
                  <a:lnTo>
                    <a:pt x="20" y="25"/>
                  </a:lnTo>
                  <a:lnTo>
                    <a:pt x="0" y="9"/>
                  </a:lnTo>
                  <a:lnTo>
                    <a:pt x="14" y="0"/>
                  </a:lnTo>
                  <a:close/>
                  <a:moveTo>
                    <a:pt x="14" y="0"/>
                  </a:moveTo>
                  <a:lnTo>
                    <a:pt x="14"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3" name="Freeform 1076"/>
            <p:cNvSpPr>
              <a:spLocks noEditPoints="1"/>
            </p:cNvSpPr>
            <p:nvPr/>
          </p:nvSpPr>
          <p:spPr bwMode="auto">
            <a:xfrm>
              <a:off x="2966" y="1976"/>
              <a:ext cx="14" cy="18"/>
            </a:xfrm>
            <a:custGeom>
              <a:avLst/>
              <a:gdLst>
                <a:gd name="T0" fmla="*/ 14 w 20"/>
                <a:gd name="T1" fmla="*/ 0 h 25"/>
                <a:gd name="T2" fmla="*/ 14 w 20"/>
                <a:gd name="T3" fmla="*/ 0 h 25"/>
                <a:gd name="T4" fmla="*/ 20 w 20"/>
                <a:gd name="T5" fmla="*/ 25 h 25"/>
                <a:gd name="T6" fmla="*/ 0 w 20"/>
                <a:gd name="T7" fmla="*/ 9 h 25"/>
                <a:gd name="T8" fmla="*/ 14 w 20"/>
                <a:gd name="T9" fmla="*/ 0 h 25"/>
                <a:gd name="T10" fmla="*/ 14 w 20"/>
                <a:gd name="T11" fmla="*/ 0 h 25"/>
                <a:gd name="T12" fmla="*/ 14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14" y="0"/>
                  </a:moveTo>
                  <a:lnTo>
                    <a:pt x="14" y="0"/>
                  </a:lnTo>
                  <a:lnTo>
                    <a:pt x="20" y="25"/>
                  </a:lnTo>
                  <a:lnTo>
                    <a:pt x="0" y="9"/>
                  </a:lnTo>
                  <a:lnTo>
                    <a:pt x="14" y="0"/>
                  </a:lnTo>
                  <a:close/>
                  <a:moveTo>
                    <a:pt x="14" y="0"/>
                  </a:moveTo>
                  <a:lnTo>
                    <a:pt x="14"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4" name="Freeform 1077"/>
            <p:cNvSpPr>
              <a:spLocks/>
            </p:cNvSpPr>
            <p:nvPr/>
          </p:nvSpPr>
          <p:spPr bwMode="auto">
            <a:xfrm>
              <a:off x="2829" y="1748"/>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5" name="Freeform 1078"/>
            <p:cNvSpPr>
              <a:spLocks/>
            </p:cNvSpPr>
            <p:nvPr/>
          </p:nvSpPr>
          <p:spPr bwMode="auto">
            <a:xfrm>
              <a:off x="2829" y="1748"/>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6" name="Freeform 1079"/>
            <p:cNvSpPr>
              <a:spLocks noEditPoints="1"/>
            </p:cNvSpPr>
            <p:nvPr/>
          </p:nvSpPr>
          <p:spPr bwMode="auto">
            <a:xfrm>
              <a:off x="2846" y="1766"/>
              <a:ext cx="12" cy="17"/>
            </a:xfrm>
            <a:custGeom>
              <a:avLst/>
              <a:gdLst>
                <a:gd name="T0" fmla="*/ 3 w 17"/>
                <a:gd name="T1" fmla="*/ 13 h 25"/>
                <a:gd name="T2" fmla="*/ 3 w 17"/>
                <a:gd name="T3" fmla="*/ 13 h 25"/>
                <a:gd name="T4" fmla="*/ 3 w 17"/>
                <a:gd name="T5" fmla="*/ 22 h 25"/>
                <a:gd name="T6" fmla="*/ 9 w 17"/>
                <a:gd name="T7" fmla="*/ 22 h 25"/>
                <a:gd name="T8" fmla="*/ 13 w 17"/>
                <a:gd name="T9" fmla="*/ 21 h 25"/>
                <a:gd name="T10" fmla="*/ 14 w 17"/>
                <a:gd name="T11" fmla="*/ 18 h 25"/>
                <a:gd name="T12" fmla="*/ 13 w 17"/>
                <a:gd name="T13" fmla="*/ 14 h 25"/>
                <a:gd name="T14" fmla="*/ 9 w 17"/>
                <a:gd name="T15" fmla="*/ 13 h 25"/>
                <a:gd name="T16" fmla="*/ 3 w 17"/>
                <a:gd name="T17" fmla="*/ 13 h 25"/>
                <a:gd name="T18" fmla="*/ 3 w 17"/>
                <a:gd name="T19" fmla="*/ 3 h 25"/>
                <a:gd name="T20" fmla="*/ 3 w 17"/>
                <a:gd name="T21" fmla="*/ 3 h 25"/>
                <a:gd name="T22" fmla="*/ 3 w 17"/>
                <a:gd name="T23" fmla="*/ 10 h 25"/>
                <a:gd name="T24" fmla="*/ 8 w 17"/>
                <a:gd name="T25" fmla="*/ 10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9" y="22"/>
                  </a:lnTo>
                  <a:cubicBezTo>
                    <a:pt x="10" y="22"/>
                    <a:pt x="12" y="22"/>
                    <a:pt x="13" y="21"/>
                  </a:cubicBezTo>
                  <a:cubicBezTo>
                    <a:pt x="13" y="20"/>
                    <a:pt x="14" y="19"/>
                    <a:pt x="14" y="18"/>
                  </a:cubicBezTo>
                  <a:cubicBezTo>
                    <a:pt x="14" y="16"/>
                    <a:pt x="13" y="15"/>
                    <a:pt x="13" y="14"/>
                  </a:cubicBezTo>
                  <a:cubicBezTo>
                    <a:pt x="12" y="14"/>
                    <a:pt x="10" y="13"/>
                    <a:pt x="9" y="13"/>
                  </a:cubicBezTo>
                  <a:lnTo>
                    <a:pt x="3" y="13"/>
                  </a:lnTo>
                  <a:close/>
                  <a:moveTo>
                    <a:pt x="3" y="3"/>
                  </a:moveTo>
                  <a:lnTo>
                    <a:pt x="3" y="3"/>
                  </a:lnTo>
                  <a:lnTo>
                    <a:pt x="3" y="10"/>
                  </a:lnTo>
                  <a:lnTo>
                    <a:pt x="8" y="10"/>
                  </a:lnTo>
                  <a:cubicBezTo>
                    <a:pt x="10" y="10"/>
                    <a:pt x="11" y="10"/>
                    <a:pt x="12" y="10"/>
                  </a:cubicBezTo>
                  <a:cubicBezTo>
                    <a:pt x="13" y="9"/>
                    <a:pt x="13" y="8"/>
                    <a:pt x="13" y="7"/>
                  </a:cubicBezTo>
                  <a:cubicBezTo>
                    <a:pt x="13" y="5"/>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7" y="16"/>
                    <a:pt x="17" y="18"/>
                  </a:cubicBezTo>
                  <a:cubicBezTo>
                    <a:pt x="17" y="20"/>
                    <a:pt x="17" y="22"/>
                    <a:pt x="15" y="23"/>
                  </a:cubicBezTo>
                  <a:cubicBezTo>
                    <a:pt x="14" y="24"/>
                    <a:pt x="11"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7" name="Freeform 1080"/>
            <p:cNvSpPr>
              <a:spLocks/>
            </p:cNvSpPr>
            <p:nvPr/>
          </p:nvSpPr>
          <p:spPr bwMode="auto">
            <a:xfrm>
              <a:off x="2863" y="176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8" name="Freeform 1081"/>
            <p:cNvSpPr>
              <a:spLocks/>
            </p:cNvSpPr>
            <p:nvPr/>
          </p:nvSpPr>
          <p:spPr bwMode="auto">
            <a:xfrm>
              <a:off x="2870" y="176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9" name="Freeform 1082"/>
            <p:cNvSpPr>
              <a:spLocks noEditPoints="1"/>
            </p:cNvSpPr>
            <p:nvPr/>
          </p:nvSpPr>
          <p:spPr bwMode="auto">
            <a:xfrm>
              <a:off x="2886" y="1766"/>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0" name="Freeform 1083"/>
            <p:cNvSpPr>
              <a:spLocks noEditPoints="1"/>
            </p:cNvSpPr>
            <p:nvPr/>
          </p:nvSpPr>
          <p:spPr bwMode="auto">
            <a:xfrm>
              <a:off x="2905" y="1766"/>
              <a:ext cx="13"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0"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0" y="11"/>
                    <a:pt x="11" y="11"/>
                  </a:cubicBezTo>
                  <a:cubicBezTo>
                    <a:pt x="12" y="10"/>
                    <a:pt x="13" y="9"/>
                    <a:pt x="13" y="7"/>
                  </a:cubicBezTo>
                  <a:cubicBezTo>
                    <a:pt x="13" y="6"/>
                    <a:pt x="12" y="5"/>
                    <a:pt x="11" y="4"/>
                  </a:cubicBezTo>
                  <a:cubicBezTo>
                    <a:pt x="10"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 name="Freeform 1084"/>
            <p:cNvSpPr>
              <a:spLocks/>
            </p:cNvSpPr>
            <p:nvPr/>
          </p:nvSpPr>
          <p:spPr bwMode="auto">
            <a:xfrm>
              <a:off x="2918" y="1766"/>
              <a:ext cx="15" cy="17"/>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8 w 21"/>
                <a:gd name="T17" fmla="*/ 25 h 25"/>
                <a:gd name="T18" fmla="*/ 8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8" y="25"/>
                  </a:lnTo>
                  <a:lnTo>
                    <a:pt x="8"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2" name="Freeform 1085"/>
            <p:cNvSpPr>
              <a:spLocks/>
            </p:cNvSpPr>
            <p:nvPr/>
          </p:nvSpPr>
          <p:spPr bwMode="auto">
            <a:xfrm>
              <a:off x="2933" y="1788"/>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 name="Freeform 1086"/>
            <p:cNvSpPr>
              <a:spLocks noEditPoints="1"/>
            </p:cNvSpPr>
            <p:nvPr/>
          </p:nvSpPr>
          <p:spPr bwMode="auto">
            <a:xfrm>
              <a:off x="2947" y="1766"/>
              <a:ext cx="16" cy="17"/>
            </a:xfrm>
            <a:custGeom>
              <a:avLst/>
              <a:gdLst>
                <a:gd name="T0" fmla="*/ 11 w 23"/>
                <a:gd name="T1" fmla="*/ 2 h 25"/>
                <a:gd name="T2" fmla="*/ 11 w 23"/>
                <a:gd name="T3" fmla="*/ 2 h 25"/>
                <a:gd name="T4" fmla="*/ 6 w 23"/>
                <a:gd name="T5" fmla="*/ 5 h 25"/>
                <a:gd name="T6" fmla="*/ 3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7"/>
                    <a:pt x="22" y="20"/>
                    <a:pt x="20" y="22"/>
                  </a:cubicBezTo>
                  <a:cubicBezTo>
                    <a:pt x="18" y="24"/>
                    <a:pt x="15" y="25"/>
                    <a:pt x="11" y="25"/>
                  </a:cubicBezTo>
                  <a:cubicBezTo>
                    <a:pt x="8" y="25"/>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 name="Freeform 1087"/>
            <p:cNvSpPr>
              <a:spLocks noEditPoints="1"/>
            </p:cNvSpPr>
            <p:nvPr/>
          </p:nvSpPr>
          <p:spPr bwMode="auto">
            <a:xfrm>
              <a:off x="2968" y="1766"/>
              <a:ext cx="11" cy="17"/>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 name="Freeform 1088"/>
            <p:cNvSpPr>
              <a:spLocks noEditPoints="1"/>
            </p:cNvSpPr>
            <p:nvPr/>
          </p:nvSpPr>
          <p:spPr bwMode="auto">
            <a:xfrm>
              <a:off x="2983" y="1771"/>
              <a:ext cx="3"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6" name="Freeform 1089"/>
            <p:cNvSpPr>
              <a:spLocks/>
            </p:cNvSpPr>
            <p:nvPr/>
          </p:nvSpPr>
          <p:spPr bwMode="auto">
            <a:xfrm>
              <a:off x="2989" y="1766"/>
              <a:ext cx="11" cy="10"/>
            </a:xfrm>
            <a:custGeom>
              <a:avLst/>
              <a:gdLst>
                <a:gd name="T0" fmla="*/ 15 w 15"/>
                <a:gd name="T1" fmla="*/ 4 h 15"/>
                <a:gd name="T2" fmla="*/ 15 w 15"/>
                <a:gd name="T3" fmla="*/ 4 h 15"/>
                <a:gd name="T4" fmla="*/ 9 w 15"/>
                <a:gd name="T5" fmla="*/ 8 h 15"/>
                <a:gd name="T6" fmla="*/ 15 w 15"/>
                <a:gd name="T7" fmla="*/ 11 h 15"/>
                <a:gd name="T8" fmla="*/ 14 w 15"/>
                <a:gd name="T9" fmla="*/ 12 h 15"/>
                <a:gd name="T10" fmla="*/ 9 w 15"/>
                <a:gd name="T11" fmla="*/ 9 h 15"/>
                <a:gd name="T12" fmla="*/ 9 w 15"/>
                <a:gd name="T13" fmla="*/ 15 h 15"/>
                <a:gd name="T14" fmla="*/ 7 w 15"/>
                <a:gd name="T15" fmla="*/ 15 h 15"/>
                <a:gd name="T16" fmla="*/ 7 w 15"/>
                <a:gd name="T17" fmla="*/ 9 h 15"/>
                <a:gd name="T18" fmla="*/ 1 w 15"/>
                <a:gd name="T19" fmla="*/ 12 h 15"/>
                <a:gd name="T20" fmla="*/ 0 w 15"/>
                <a:gd name="T21" fmla="*/ 11 h 15"/>
                <a:gd name="T22" fmla="*/ 6 w 15"/>
                <a:gd name="T23" fmla="*/ 8 h 15"/>
                <a:gd name="T24" fmla="*/ 0 w 15"/>
                <a:gd name="T25" fmla="*/ 4 h 15"/>
                <a:gd name="T26" fmla="*/ 1 w 15"/>
                <a:gd name="T27" fmla="*/ 3 h 15"/>
                <a:gd name="T28" fmla="*/ 7 w 15"/>
                <a:gd name="T29" fmla="*/ 6 h 15"/>
                <a:gd name="T30" fmla="*/ 7 w 15"/>
                <a:gd name="T31" fmla="*/ 0 h 15"/>
                <a:gd name="T32" fmla="*/ 9 w 15"/>
                <a:gd name="T33" fmla="*/ 0 h 15"/>
                <a:gd name="T34" fmla="*/ 9 w 15"/>
                <a:gd name="T35" fmla="*/ 6 h 15"/>
                <a:gd name="T36" fmla="*/ 14 w 15"/>
                <a:gd name="T37" fmla="*/ 3 h 15"/>
                <a:gd name="T38" fmla="*/ 15 w 15"/>
                <a:gd name="T3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15" y="4"/>
                  </a:moveTo>
                  <a:lnTo>
                    <a:pt x="15" y="4"/>
                  </a:lnTo>
                  <a:lnTo>
                    <a:pt x="9" y="8"/>
                  </a:lnTo>
                  <a:lnTo>
                    <a:pt x="15" y="11"/>
                  </a:lnTo>
                  <a:lnTo>
                    <a:pt x="14" y="12"/>
                  </a:lnTo>
                  <a:lnTo>
                    <a:pt x="9" y="9"/>
                  </a:lnTo>
                  <a:lnTo>
                    <a:pt x="9" y="15"/>
                  </a:lnTo>
                  <a:lnTo>
                    <a:pt x="7" y="15"/>
                  </a:lnTo>
                  <a:lnTo>
                    <a:pt x="7" y="9"/>
                  </a:lnTo>
                  <a:lnTo>
                    <a:pt x="1" y="12"/>
                  </a:lnTo>
                  <a:lnTo>
                    <a:pt x="0" y="11"/>
                  </a:lnTo>
                  <a:lnTo>
                    <a:pt x="6" y="8"/>
                  </a:lnTo>
                  <a:lnTo>
                    <a:pt x="0" y="4"/>
                  </a:lnTo>
                  <a:lnTo>
                    <a:pt x="1" y="3"/>
                  </a:lnTo>
                  <a:lnTo>
                    <a:pt x="7" y="6"/>
                  </a:lnTo>
                  <a:lnTo>
                    <a:pt x="7" y="0"/>
                  </a:lnTo>
                  <a:lnTo>
                    <a:pt x="9" y="0"/>
                  </a:lnTo>
                  <a:lnTo>
                    <a:pt x="9" y="6"/>
                  </a:lnTo>
                  <a:lnTo>
                    <a:pt x="14" y="3"/>
                  </a:ln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 name="Freeform 1090"/>
            <p:cNvSpPr>
              <a:spLocks/>
            </p:cNvSpPr>
            <p:nvPr/>
          </p:nvSpPr>
          <p:spPr bwMode="auto">
            <a:xfrm>
              <a:off x="2743" y="1810"/>
              <a:ext cx="114" cy="53"/>
            </a:xfrm>
            <a:custGeom>
              <a:avLst/>
              <a:gdLst>
                <a:gd name="T0" fmla="*/ 163 w 163"/>
                <a:gd name="T1" fmla="*/ 0 h 76"/>
                <a:gd name="T2" fmla="*/ 163 w 163"/>
                <a:gd name="T3" fmla="*/ 0 h 76"/>
                <a:gd name="T4" fmla="*/ 0 w 163"/>
                <a:gd name="T5" fmla="*/ 76 h 76"/>
              </a:gdLst>
              <a:ahLst/>
              <a:cxnLst>
                <a:cxn ang="0">
                  <a:pos x="T0" y="T1"/>
                </a:cxn>
                <a:cxn ang="0">
                  <a:pos x="T2" y="T3"/>
                </a:cxn>
                <a:cxn ang="0">
                  <a:pos x="T4" y="T5"/>
                </a:cxn>
              </a:cxnLst>
              <a:rect l="0" t="0" r="r" b="b"/>
              <a:pathLst>
                <a:path w="163" h="76">
                  <a:moveTo>
                    <a:pt x="163" y="0"/>
                  </a:moveTo>
                  <a:lnTo>
                    <a:pt x="163" y="0"/>
                  </a:lnTo>
                  <a:cubicBezTo>
                    <a:pt x="113" y="23"/>
                    <a:pt x="52" y="52"/>
                    <a:pt x="0" y="7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8" name="Freeform 1091"/>
            <p:cNvSpPr>
              <a:spLocks noEditPoints="1"/>
            </p:cNvSpPr>
            <p:nvPr/>
          </p:nvSpPr>
          <p:spPr bwMode="auto">
            <a:xfrm>
              <a:off x="2727" y="1858"/>
              <a:ext cx="18" cy="13"/>
            </a:xfrm>
            <a:custGeom>
              <a:avLst/>
              <a:gdLst>
                <a:gd name="T0" fmla="*/ 26 w 26"/>
                <a:gd name="T1" fmla="*/ 15 h 18"/>
                <a:gd name="T2" fmla="*/ 26 w 26"/>
                <a:gd name="T3" fmla="*/ 15 h 18"/>
                <a:gd name="T4" fmla="*/ 0 w 26"/>
                <a:gd name="T5" fmla="*/ 18 h 18"/>
                <a:gd name="T6" fmla="*/ 18 w 26"/>
                <a:gd name="T7" fmla="*/ 0 h 18"/>
                <a:gd name="T8" fmla="*/ 26 w 26"/>
                <a:gd name="T9" fmla="*/ 15 h 18"/>
                <a:gd name="T10" fmla="*/ 26 w 26"/>
                <a:gd name="T11" fmla="*/ 15 h 18"/>
                <a:gd name="T12" fmla="*/ 26 w 26"/>
                <a:gd name="T13" fmla="*/ 15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26" y="15"/>
                  </a:moveTo>
                  <a:lnTo>
                    <a:pt x="26" y="15"/>
                  </a:lnTo>
                  <a:lnTo>
                    <a:pt x="0" y="18"/>
                  </a:lnTo>
                  <a:lnTo>
                    <a:pt x="18" y="0"/>
                  </a:lnTo>
                  <a:lnTo>
                    <a:pt x="26" y="15"/>
                  </a:lnTo>
                  <a:close/>
                  <a:moveTo>
                    <a:pt x="26" y="15"/>
                  </a:moveTo>
                  <a:lnTo>
                    <a:pt x="26" y="15"/>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9" name="Freeform 1092"/>
            <p:cNvSpPr>
              <a:spLocks noEditPoints="1"/>
            </p:cNvSpPr>
            <p:nvPr/>
          </p:nvSpPr>
          <p:spPr bwMode="auto">
            <a:xfrm>
              <a:off x="2727" y="1858"/>
              <a:ext cx="18" cy="13"/>
            </a:xfrm>
            <a:custGeom>
              <a:avLst/>
              <a:gdLst>
                <a:gd name="T0" fmla="*/ 26 w 26"/>
                <a:gd name="T1" fmla="*/ 15 h 18"/>
                <a:gd name="T2" fmla="*/ 26 w 26"/>
                <a:gd name="T3" fmla="*/ 15 h 18"/>
                <a:gd name="T4" fmla="*/ 0 w 26"/>
                <a:gd name="T5" fmla="*/ 18 h 18"/>
                <a:gd name="T6" fmla="*/ 18 w 26"/>
                <a:gd name="T7" fmla="*/ 0 h 18"/>
                <a:gd name="T8" fmla="*/ 26 w 26"/>
                <a:gd name="T9" fmla="*/ 15 h 18"/>
                <a:gd name="T10" fmla="*/ 26 w 26"/>
                <a:gd name="T11" fmla="*/ 15 h 18"/>
                <a:gd name="T12" fmla="*/ 26 w 26"/>
                <a:gd name="T13" fmla="*/ 15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26" y="15"/>
                  </a:moveTo>
                  <a:lnTo>
                    <a:pt x="26" y="15"/>
                  </a:lnTo>
                  <a:lnTo>
                    <a:pt x="0" y="18"/>
                  </a:lnTo>
                  <a:lnTo>
                    <a:pt x="18" y="0"/>
                  </a:lnTo>
                  <a:lnTo>
                    <a:pt x="26" y="15"/>
                  </a:lnTo>
                  <a:close/>
                  <a:moveTo>
                    <a:pt x="26" y="15"/>
                  </a:moveTo>
                  <a:lnTo>
                    <a:pt x="26" y="15"/>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0" name="Freeform 1093"/>
            <p:cNvSpPr>
              <a:spLocks/>
            </p:cNvSpPr>
            <p:nvPr/>
          </p:nvSpPr>
          <p:spPr bwMode="auto">
            <a:xfrm>
              <a:off x="2923" y="1810"/>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8"/>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1" name="Freeform 1094"/>
            <p:cNvSpPr>
              <a:spLocks noEditPoints="1"/>
            </p:cNvSpPr>
            <p:nvPr/>
          </p:nvSpPr>
          <p:spPr bwMode="auto">
            <a:xfrm>
              <a:off x="2917" y="1854"/>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2" name="Freeform 1095"/>
            <p:cNvSpPr>
              <a:spLocks noEditPoints="1"/>
            </p:cNvSpPr>
            <p:nvPr/>
          </p:nvSpPr>
          <p:spPr bwMode="auto">
            <a:xfrm>
              <a:off x="2917" y="1854"/>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3" name="Freeform 1096"/>
            <p:cNvSpPr>
              <a:spLocks/>
            </p:cNvSpPr>
            <p:nvPr/>
          </p:nvSpPr>
          <p:spPr bwMode="auto">
            <a:xfrm>
              <a:off x="3104" y="1995"/>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4" name="Freeform 1097"/>
            <p:cNvSpPr>
              <a:spLocks/>
            </p:cNvSpPr>
            <p:nvPr/>
          </p:nvSpPr>
          <p:spPr bwMode="auto">
            <a:xfrm>
              <a:off x="3104" y="1995"/>
              <a:ext cx="174" cy="61"/>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5" name="Freeform 1098"/>
            <p:cNvSpPr>
              <a:spLocks/>
            </p:cNvSpPr>
            <p:nvPr/>
          </p:nvSpPr>
          <p:spPr bwMode="auto">
            <a:xfrm>
              <a:off x="3120"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6" name="Freeform 1099"/>
            <p:cNvSpPr>
              <a:spLocks noEditPoints="1"/>
            </p:cNvSpPr>
            <p:nvPr/>
          </p:nvSpPr>
          <p:spPr bwMode="auto">
            <a:xfrm>
              <a:off x="3128" y="2013"/>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7" y="18"/>
                    <a:pt x="17" y="16"/>
                    <a:pt x="17" y="13"/>
                  </a:cubicBezTo>
                  <a:cubicBezTo>
                    <a:pt x="17" y="9"/>
                    <a:pt x="17"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7" name="Freeform 1100"/>
            <p:cNvSpPr>
              <a:spLocks/>
            </p:cNvSpPr>
            <p:nvPr/>
          </p:nvSpPr>
          <p:spPr bwMode="auto">
            <a:xfrm>
              <a:off x="3147" y="2013"/>
              <a:ext cx="11" cy="17"/>
            </a:xfrm>
            <a:custGeom>
              <a:avLst/>
              <a:gdLst>
                <a:gd name="T0" fmla="*/ 0 w 15"/>
                <a:gd name="T1" fmla="*/ 0 h 25"/>
                <a:gd name="T2" fmla="*/ 0 w 15"/>
                <a:gd name="T3" fmla="*/ 0 h 25"/>
                <a:gd name="T4" fmla="*/ 15 w 15"/>
                <a:gd name="T5" fmla="*/ 0 h 25"/>
                <a:gd name="T6" fmla="*/ 15 w 15"/>
                <a:gd name="T7" fmla="*/ 3 h 25"/>
                <a:gd name="T8" fmla="*/ 3 w 15"/>
                <a:gd name="T9" fmla="*/ 3 h 25"/>
                <a:gd name="T10" fmla="*/ 3 w 15"/>
                <a:gd name="T11" fmla="*/ 10 h 25"/>
                <a:gd name="T12" fmla="*/ 15 w 15"/>
                <a:gd name="T13" fmla="*/ 10 h 25"/>
                <a:gd name="T14" fmla="*/ 15 w 15"/>
                <a:gd name="T15" fmla="*/ 13 h 25"/>
                <a:gd name="T16" fmla="*/ 3 w 15"/>
                <a:gd name="T17" fmla="*/ 13 h 25"/>
                <a:gd name="T18" fmla="*/ 3 w 15"/>
                <a:gd name="T19" fmla="*/ 22 h 25"/>
                <a:gd name="T20" fmla="*/ 15 w 15"/>
                <a:gd name="T21" fmla="*/ 22 h 25"/>
                <a:gd name="T22" fmla="*/ 15 w 15"/>
                <a:gd name="T23" fmla="*/ 25 h 25"/>
                <a:gd name="T24" fmla="*/ 0 w 15"/>
                <a:gd name="T25" fmla="*/ 25 h 25"/>
                <a:gd name="T26" fmla="*/ 0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0" y="0"/>
                  </a:moveTo>
                  <a:lnTo>
                    <a:pt x="0" y="0"/>
                  </a:lnTo>
                  <a:lnTo>
                    <a:pt x="15" y="0"/>
                  </a:lnTo>
                  <a:lnTo>
                    <a:pt x="15" y="3"/>
                  </a:lnTo>
                  <a:lnTo>
                    <a:pt x="3" y="3"/>
                  </a:lnTo>
                  <a:lnTo>
                    <a:pt x="3" y="10"/>
                  </a:lnTo>
                  <a:lnTo>
                    <a:pt x="15" y="10"/>
                  </a:lnTo>
                  <a:lnTo>
                    <a:pt x="15" y="13"/>
                  </a:lnTo>
                  <a:lnTo>
                    <a:pt x="3" y="13"/>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8" name="Freeform 1101"/>
            <p:cNvSpPr>
              <a:spLocks/>
            </p:cNvSpPr>
            <p:nvPr/>
          </p:nvSpPr>
          <p:spPr bwMode="auto">
            <a:xfrm>
              <a:off x="3162" y="2013"/>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9" name="Freeform 1102"/>
            <p:cNvSpPr>
              <a:spLocks/>
            </p:cNvSpPr>
            <p:nvPr/>
          </p:nvSpPr>
          <p:spPr bwMode="auto">
            <a:xfrm>
              <a:off x="3178"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0" name="Freeform 1103"/>
            <p:cNvSpPr>
              <a:spLocks noEditPoints="1"/>
            </p:cNvSpPr>
            <p:nvPr/>
          </p:nvSpPr>
          <p:spPr bwMode="auto">
            <a:xfrm>
              <a:off x="3194" y="2018"/>
              <a:ext cx="2"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1" name="Freeform 1104"/>
            <p:cNvSpPr>
              <a:spLocks/>
            </p:cNvSpPr>
            <p:nvPr/>
          </p:nvSpPr>
          <p:spPr bwMode="auto">
            <a:xfrm>
              <a:off x="3201" y="2014"/>
              <a:ext cx="8" cy="16"/>
            </a:xfrm>
            <a:custGeom>
              <a:avLst/>
              <a:gdLst>
                <a:gd name="T0" fmla="*/ 5 w 12"/>
                <a:gd name="T1" fmla="*/ 0 h 24"/>
                <a:gd name="T2" fmla="*/ 5 w 12"/>
                <a:gd name="T3" fmla="*/ 0 h 24"/>
                <a:gd name="T4" fmla="*/ 5 w 12"/>
                <a:gd name="T5" fmla="*/ 5 h 24"/>
                <a:gd name="T6" fmla="*/ 12 w 12"/>
                <a:gd name="T7" fmla="*/ 5 h 24"/>
                <a:gd name="T8" fmla="*/ 12 w 12"/>
                <a:gd name="T9" fmla="*/ 8 h 24"/>
                <a:gd name="T10" fmla="*/ 5 w 12"/>
                <a:gd name="T11" fmla="*/ 8 h 24"/>
                <a:gd name="T12" fmla="*/ 5 w 12"/>
                <a:gd name="T13" fmla="*/ 18 h 24"/>
                <a:gd name="T14" fmla="*/ 6 w 12"/>
                <a:gd name="T15" fmla="*/ 21 h 24"/>
                <a:gd name="T16" fmla="*/ 8 w 12"/>
                <a:gd name="T17" fmla="*/ 21 h 24"/>
                <a:gd name="T18" fmla="*/ 12 w 12"/>
                <a:gd name="T19" fmla="*/ 21 h 24"/>
                <a:gd name="T20" fmla="*/ 12 w 12"/>
                <a:gd name="T21" fmla="*/ 24 h 24"/>
                <a:gd name="T22" fmla="*/ 8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5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5" y="0"/>
                  </a:moveTo>
                  <a:lnTo>
                    <a:pt x="5" y="0"/>
                  </a:lnTo>
                  <a:lnTo>
                    <a:pt x="5" y="5"/>
                  </a:lnTo>
                  <a:lnTo>
                    <a:pt x="12" y="5"/>
                  </a:lnTo>
                  <a:lnTo>
                    <a:pt x="12" y="8"/>
                  </a:lnTo>
                  <a:lnTo>
                    <a:pt x="5" y="8"/>
                  </a:lnTo>
                  <a:lnTo>
                    <a:pt x="5" y="18"/>
                  </a:lnTo>
                  <a:cubicBezTo>
                    <a:pt x="5" y="19"/>
                    <a:pt x="5" y="20"/>
                    <a:pt x="6" y="21"/>
                  </a:cubicBezTo>
                  <a:cubicBezTo>
                    <a:pt x="6" y="21"/>
                    <a:pt x="7" y="21"/>
                    <a:pt x="8" y="21"/>
                  </a:cubicBezTo>
                  <a:lnTo>
                    <a:pt x="12" y="21"/>
                  </a:lnTo>
                  <a:lnTo>
                    <a:pt x="12" y="24"/>
                  </a:lnTo>
                  <a:lnTo>
                    <a:pt x="8" y="24"/>
                  </a:lnTo>
                  <a:cubicBezTo>
                    <a:pt x="6" y="24"/>
                    <a:pt x="4" y="23"/>
                    <a:pt x="4"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2" name="Freeform 1105"/>
            <p:cNvSpPr>
              <a:spLocks/>
            </p:cNvSpPr>
            <p:nvPr/>
          </p:nvSpPr>
          <p:spPr bwMode="auto">
            <a:xfrm>
              <a:off x="3213" y="2012"/>
              <a:ext cx="10" cy="18"/>
            </a:xfrm>
            <a:custGeom>
              <a:avLst/>
              <a:gdLst>
                <a:gd name="T0" fmla="*/ 15 w 15"/>
                <a:gd name="T1" fmla="*/ 15 h 26"/>
                <a:gd name="T2" fmla="*/ 15 w 15"/>
                <a:gd name="T3" fmla="*/ 15 h 26"/>
                <a:gd name="T4" fmla="*/ 15 w 15"/>
                <a:gd name="T5" fmla="*/ 26 h 26"/>
                <a:gd name="T6" fmla="*/ 12 w 15"/>
                <a:gd name="T7" fmla="*/ 26 h 26"/>
                <a:gd name="T8" fmla="*/ 12 w 15"/>
                <a:gd name="T9" fmla="*/ 15 h 26"/>
                <a:gd name="T10" fmla="*/ 11 w 15"/>
                <a:gd name="T11" fmla="*/ 11 h 26"/>
                <a:gd name="T12" fmla="*/ 8 w 15"/>
                <a:gd name="T13" fmla="*/ 10 h 26"/>
                <a:gd name="T14" fmla="*/ 4 w 15"/>
                <a:gd name="T15" fmla="*/ 11 h 26"/>
                <a:gd name="T16" fmla="*/ 3 w 15"/>
                <a:gd name="T17" fmla="*/ 15 h 26"/>
                <a:gd name="T18" fmla="*/ 3 w 15"/>
                <a:gd name="T19" fmla="*/ 26 h 26"/>
                <a:gd name="T20" fmla="*/ 0 w 15"/>
                <a:gd name="T21" fmla="*/ 26 h 26"/>
                <a:gd name="T22" fmla="*/ 0 w 15"/>
                <a:gd name="T23" fmla="*/ 0 h 26"/>
                <a:gd name="T24" fmla="*/ 3 w 15"/>
                <a:gd name="T25" fmla="*/ 0 h 26"/>
                <a:gd name="T26" fmla="*/ 3 w 15"/>
                <a:gd name="T27" fmla="*/ 10 h 26"/>
                <a:gd name="T28" fmla="*/ 5 w 15"/>
                <a:gd name="T29" fmla="*/ 8 h 26"/>
                <a:gd name="T30" fmla="*/ 9 w 15"/>
                <a:gd name="T31" fmla="*/ 7 h 26"/>
                <a:gd name="T32" fmla="*/ 14 w 15"/>
                <a:gd name="T33" fmla="*/ 9 h 26"/>
                <a:gd name="T34" fmla="*/ 15 w 15"/>
                <a:gd name="T35" fmla="*/ 15 h 26"/>
                <a:gd name="T36" fmla="*/ 15 w 15"/>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6">
                  <a:moveTo>
                    <a:pt x="15" y="15"/>
                  </a:moveTo>
                  <a:lnTo>
                    <a:pt x="15" y="15"/>
                  </a:lnTo>
                  <a:lnTo>
                    <a:pt x="15" y="26"/>
                  </a:lnTo>
                  <a:lnTo>
                    <a:pt x="12" y="26"/>
                  </a:lnTo>
                  <a:lnTo>
                    <a:pt x="12" y="15"/>
                  </a:lnTo>
                  <a:cubicBezTo>
                    <a:pt x="12" y="13"/>
                    <a:pt x="12" y="12"/>
                    <a:pt x="11" y="11"/>
                  </a:cubicBezTo>
                  <a:cubicBezTo>
                    <a:pt x="11" y="10"/>
                    <a:pt x="10" y="10"/>
                    <a:pt x="8" y="10"/>
                  </a:cubicBezTo>
                  <a:cubicBezTo>
                    <a:pt x="7" y="10"/>
                    <a:pt x="5" y="10"/>
                    <a:pt x="4" y="11"/>
                  </a:cubicBezTo>
                  <a:cubicBezTo>
                    <a:pt x="3" y="12"/>
                    <a:pt x="3" y="14"/>
                    <a:pt x="3" y="15"/>
                  </a:cubicBezTo>
                  <a:lnTo>
                    <a:pt x="3" y="26"/>
                  </a:lnTo>
                  <a:lnTo>
                    <a:pt x="0" y="26"/>
                  </a:lnTo>
                  <a:lnTo>
                    <a:pt x="0" y="0"/>
                  </a:lnTo>
                  <a:lnTo>
                    <a:pt x="3" y="0"/>
                  </a:lnTo>
                  <a:lnTo>
                    <a:pt x="3" y="10"/>
                  </a:lnTo>
                  <a:cubicBezTo>
                    <a:pt x="4" y="9"/>
                    <a:pt x="4" y="8"/>
                    <a:pt x="5" y="8"/>
                  </a:cubicBezTo>
                  <a:cubicBezTo>
                    <a:pt x="6" y="7"/>
                    <a:pt x="8" y="7"/>
                    <a:pt x="9" y="7"/>
                  </a:cubicBezTo>
                  <a:cubicBezTo>
                    <a:pt x="11" y="7"/>
                    <a:pt x="13" y="8"/>
                    <a:pt x="14" y="9"/>
                  </a:cubicBezTo>
                  <a:cubicBezTo>
                    <a:pt x="15" y="10"/>
                    <a:pt x="15" y="12"/>
                    <a:pt x="15" y="15"/>
                  </a:cubicBezTo>
                  <a:lnTo>
                    <a:pt x="15"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3" name="Freeform 1106"/>
            <p:cNvSpPr>
              <a:spLocks noEditPoints="1"/>
            </p:cNvSpPr>
            <p:nvPr/>
          </p:nvSpPr>
          <p:spPr bwMode="auto">
            <a:xfrm>
              <a:off x="3227" y="201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9 w 17"/>
                <a:gd name="T11" fmla="*/ 17 h 19"/>
                <a:gd name="T12" fmla="*/ 13 w 17"/>
                <a:gd name="T13" fmla="*/ 16 h 19"/>
                <a:gd name="T14" fmla="*/ 16 w 17"/>
                <a:gd name="T15" fmla="*/ 15 h 19"/>
                <a:gd name="T16" fmla="*/ 16 w 17"/>
                <a:gd name="T17" fmla="*/ 18 h 19"/>
                <a:gd name="T18" fmla="*/ 13 w 17"/>
                <a:gd name="T19" fmla="*/ 19 h 19"/>
                <a:gd name="T20" fmla="*/ 9 w 17"/>
                <a:gd name="T21" fmla="*/ 19 h 19"/>
                <a:gd name="T22" fmla="*/ 2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2 w 17"/>
                <a:gd name="T41" fmla="*/ 4 h 19"/>
                <a:gd name="T42" fmla="*/ 9 w 17"/>
                <a:gd name="T43" fmla="*/ 2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2"/>
                    <a:pt x="4" y="14"/>
                    <a:pt x="5" y="15"/>
                  </a:cubicBezTo>
                  <a:cubicBezTo>
                    <a:pt x="6" y="16"/>
                    <a:pt x="7" y="17"/>
                    <a:pt x="9" y="17"/>
                  </a:cubicBezTo>
                  <a:cubicBezTo>
                    <a:pt x="11" y="17"/>
                    <a:pt x="12" y="17"/>
                    <a:pt x="13" y="16"/>
                  </a:cubicBezTo>
                  <a:cubicBezTo>
                    <a:pt x="14" y="16"/>
                    <a:pt x="15" y="16"/>
                    <a:pt x="16" y="15"/>
                  </a:cubicBezTo>
                  <a:lnTo>
                    <a:pt x="16" y="18"/>
                  </a:lnTo>
                  <a:cubicBezTo>
                    <a:pt x="15" y="18"/>
                    <a:pt x="14" y="19"/>
                    <a:pt x="13" y="19"/>
                  </a:cubicBezTo>
                  <a:cubicBezTo>
                    <a:pt x="12" y="19"/>
                    <a:pt x="10" y="19"/>
                    <a:pt x="9" y="19"/>
                  </a:cubicBezTo>
                  <a:cubicBezTo>
                    <a:pt x="6" y="19"/>
                    <a:pt x="4" y="19"/>
                    <a:pt x="2" y="17"/>
                  </a:cubicBezTo>
                  <a:cubicBezTo>
                    <a:pt x="0" y="15"/>
                    <a:pt x="0" y="13"/>
                    <a:pt x="0" y="10"/>
                  </a:cubicBezTo>
                  <a:cubicBezTo>
                    <a:pt x="0" y="7"/>
                    <a:pt x="0" y="4"/>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3" y="5"/>
                    <a:pt x="12" y="4"/>
                  </a:cubicBezTo>
                  <a:cubicBezTo>
                    <a:pt x="11" y="3"/>
                    <a:pt x="10" y="2"/>
                    <a:pt x="9" y="2"/>
                  </a:cubicBezTo>
                  <a:cubicBezTo>
                    <a:pt x="7" y="2"/>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4" name="Freeform 1107"/>
            <p:cNvSpPr>
              <a:spLocks/>
            </p:cNvSpPr>
            <p:nvPr/>
          </p:nvSpPr>
          <p:spPr bwMode="auto">
            <a:xfrm>
              <a:off x="3241" y="2014"/>
              <a:ext cx="7" cy="16"/>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6 w 11"/>
                <a:gd name="T15" fmla="*/ 21 h 24"/>
                <a:gd name="T16" fmla="*/ 8 w 11"/>
                <a:gd name="T17" fmla="*/ 21 h 24"/>
                <a:gd name="T18" fmla="*/ 11 w 11"/>
                <a:gd name="T19" fmla="*/ 21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6" y="21"/>
                  </a:cubicBezTo>
                  <a:cubicBezTo>
                    <a:pt x="6" y="21"/>
                    <a:pt x="7" y="21"/>
                    <a:pt x="8" y="21"/>
                  </a:cubicBezTo>
                  <a:lnTo>
                    <a:pt x="11" y="21"/>
                  </a:lnTo>
                  <a:lnTo>
                    <a:pt x="11" y="24"/>
                  </a:lnTo>
                  <a:lnTo>
                    <a:pt x="8" y="24"/>
                  </a:lnTo>
                  <a:cubicBezTo>
                    <a:pt x="6" y="24"/>
                    <a:pt x="4" y="23"/>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5" name="Freeform 1108"/>
            <p:cNvSpPr>
              <a:spLocks noEditPoints="1"/>
            </p:cNvSpPr>
            <p:nvPr/>
          </p:nvSpPr>
          <p:spPr bwMode="auto">
            <a:xfrm>
              <a:off x="3252" y="2017"/>
              <a:ext cx="10" cy="13"/>
            </a:xfrm>
            <a:custGeom>
              <a:avLst/>
              <a:gdLst>
                <a:gd name="T0" fmla="*/ 9 w 15"/>
                <a:gd name="T1" fmla="*/ 10 h 19"/>
                <a:gd name="T2" fmla="*/ 9 w 15"/>
                <a:gd name="T3" fmla="*/ 10 h 19"/>
                <a:gd name="T4" fmla="*/ 4 w 15"/>
                <a:gd name="T5" fmla="*/ 10 h 19"/>
                <a:gd name="T6" fmla="*/ 3 w 15"/>
                <a:gd name="T7" fmla="*/ 13 h 19"/>
                <a:gd name="T8" fmla="*/ 4 w 15"/>
                <a:gd name="T9" fmla="*/ 16 h 19"/>
                <a:gd name="T10" fmla="*/ 7 w 15"/>
                <a:gd name="T11" fmla="*/ 17 h 19"/>
                <a:gd name="T12" fmla="*/ 11 w 15"/>
                <a:gd name="T13" fmla="*/ 15 h 19"/>
                <a:gd name="T14" fmla="*/ 12 w 15"/>
                <a:gd name="T15" fmla="*/ 10 h 19"/>
                <a:gd name="T16" fmla="*/ 12 w 15"/>
                <a:gd name="T17" fmla="*/ 10 h 19"/>
                <a:gd name="T18" fmla="*/ 9 w 15"/>
                <a:gd name="T19" fmla="*/ 10 h 19"/>
                <a:gd name="T20" fmla="*/ 15 w 15"/>
                <a:gd name="T21" fmla="*/ 8 h 19"/>
                <a:gd name="T22" fmla="*/ 15 w 15"/>
                <a:gd name="T23" fmla="*/ 8 h 19"/>
                <a:gd name="T24" fmla="*/ 15 w 15"/>
                <a:gd name="T25" fmla="*/ 19 h 19"/>
                <a:gd name="T26" fmla="*/ 12 w 15"/>
                <a:gd name="T27" fmla="*/ 19 h 19"/>
                <a:gd name="T28" fmla="*/ 12 w 15"/>
                <a:gd name="T29" fmla="*/ 16 h 19"/>
                <a:gd name="T30" fmla="*/ 10 w 15"/>
                <a:gd name="T31" fmla="*/ 19 h 19"/>
                <a:gd name="T32" fmla="*/ 6 w 15"/>
                <a:gd name="T33" fmla="*/ 19 h 19"/>
                <a:gd name="T34" fmla="*/ 1 w 15"/>
                <a:gd name="T35" fmla="*/ 18 h 19"/>
                <a:gd name="T36" fmla="*/ 0 w 15"/>
                <a:gd name="T37" fmla="*/ 14 h 19"/>
                <a:gd name="T38" fmla="*/ 2 w 15"/>
                <a:gd name="T39" fmla="*/ 9 h 19"/>
                <a:gd name="T40" fmla="*/ 8 w 15"/>
                <a:gd name="T41" fmla="*/ 7 h 19"/>
                <a:gd name="T42" fmla="*/ 12 w 15"/>
                <a:gd name="T43" fmla="*/ 7 h 19"/>
                <a:gd name="T44" fmla="*/ 12 w 15"/>
                <a:gd name="T45" fmla="*/ 7 h 19"/>
                <a:gd name="T46" fmla="*/ 11 w 15"/>
                <a:gd name="T47" fmla="*/ 4 h 19"/>
                <a:gd name="T48" fmla="*/ 7 w 15"/>
                <a:gd name="T49" fmla="*/ 2 h 19"/>
                <a:gd name="T50" fmla="*/ 4 w 15"/>
                <a:gd name="T51" fmla="*/ 3 h 19"/>
                <a:gd name="T52" fmla="*/ 1 w 15"/>
                <a:gd name="T53" fmla="*/ 4 h 19"/>
                <a:gd name="T54" fmla="*/ 1 w 15"/>
                <a:gd name="T55" fmla="*/ 1 h 19"/>
                <a:gd name="T56" fmla="*/ 4 w 15"/>
                <a:gd name="T57" fmla="*/ 0 h 19"/>
                <a:gd name="T58" fmla="*/ 7 w 15"/>
                <a:gd name="T59" fmla="*/ 0 h 19"/>
                <a:gd name="T60" fmla="*/ 13 w 15"/>
                <a:gd name="T61" fmla="*/ 2 h 19"/>
                <a:gd name="T62" fmla="*/ 15 w 15"/>
                <a:gd name="T63" fmla="*/ 8 h 19"/>
                <a:gd name="T64" fmla="*/ 15 w 15"/>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9">
                  <a:moveTo>
                    <a:pt x="9" y="10"/>
                  </a:moveTo>
                  <a:lnTo>
                    <a:pt x="9" y="10"/>
                  </a:lnTo>
                  <a:cubicBezTo>
                    <a:pt x="7" y="10"/>
                    <a:pt x="5" y="10"/>
                    <a:pt x="4" y="10"/>
                  </a:cubicBezTo>
                  <a:cubicBezTo>
                    <a:pt x="3" y="11"/>
                    <a:pt x="3" y="12"/>
                    <a:pt x="3" y="13"/>
                  </a:cubicBezTo>
                  <a:cubicBezTo>
                    <a:pt x="3" y="14"/>
                    <a:pt x="3" y="15"/>
                    <a:pt x="4" y="16"/>
                  </a:cubicBezTo>
                  <a:cubicBezTo>
                    <a:pt x="4" y="17"/>
                    <a:pt x="5" y="17"/>
                    <a:pt x="7" y="17"/>
                  </a:cubicBezTo>
                  <a:cubicBezTo>
                    <a:pt x="8" y="17"/>
                    <a:pt x="10" y="16"/>
                    <a:pt x="11" y="15"/>
                  </a:cubicBezTo>
                  <a:cubicBezTo>
                    <a:pt x="12" y="14"/>
                    <a:pt x="12" y="12"/>
                    <a:pt x="12" y="10"/>
                  </a:cubicBezTo>
                  <a:lnTo>
                    <a:pt x="12" y="10"/>
                  </a:lnTo>
                  <a:lnTo>
                    <a:pt x="9" y="10"/>
                  </a:lnTo>
                  <a:close/>
                  <a:moveTo>
                    <a:pt x="15" y="8"/>
                  </a:moveTo>
                  <a:lnTo>
                    <a:pt x="15" y="8"/>
                  </a:lnTo>
                  <a:lnTo>
                    <a:pt x="15" y="19"/>
                  </a:lnTo>
                  <a:lnTo>
                    <a:pt x="12" y="19"/>
                  </a:lnTo>
                  <a:lnTo>
                    <a:pt x="12" y="16"/>
                  </a:lnTo>
                  <a:cubicBezTo>
                    <a:pt x="11" y="17"/>
                    <a:pt x="11" y="18"/>
                    <a:pt x="10" y="19"/>
                  </a:cubicBezTo>
                  <a:cubicBezTo>
                    <a:pt x="9" y="19"/>
                    <a:pt x="7" y="19"/>
                    <a:pt x="6" y="19"/>
                  </a:cubicBezTo>
                  <a:cubicBezTo>
                    <a:pt x="4" y="19"/>
                    <a:pt x="2" y="19"/>
                    <a:pt x="1" y="18"/>
                  </a:cubicBezTo>
                  <a:cubicBezTo>
                    <a:pt x="0" y="17"/>
                    <a:pt x="0" y="15"/>
                    <a:pt x="0" y="14"/>
                  </a:cubicBezTo>
                  <a:cubicBezTo>
                    <a:pt x="0" y="11"/>
                    <a:pt x="0" y="10"/>
                    <a:pt x="2" y="9"/>
                  </a:cubicBezTo>
                  <a:cubicBezTo>
                    <a:pt x="3" y="8"/>
                    <a:pt x="5" y="7"/>
                    <a:pt x="8" y="7"/>
                  </a:cubicBezTo>
                  <a:lnTo>
                    <a:pt x="12" y="7"/>
                  </a:lnTo>
                  <a:lnTo>
                    <a:pt x="12" y="7"/>
                  </a:lnTo>
                  <a:cubicBezTo>
                    <a:pt x="12" y="5"/>
                    <a:pt x="12" y="4"/>
                    <a:pt x="11" y="4"/>
                  </a:cubicBezTo>
                  <a:cubicBezTo>
                    <a:pt x="10" y="3"/>
                    <a:pt x="9" y="2"/>
                    <a:pt x="7" y="2"/>
                  </a:cubicBezTo>
                  <a:cubicBezTo>
                    <a:pt x="6" y="2"/>
                    <a:pt x="5" y="3"/>
                    <a:pt x="4" y="3"/>
                  </a:cubicBezTo>
                  <a:cubicBezTo>
                    <a:pt x="3" y="3"/>
                    <a:pt x="2" y="4"/>
                    <a:pt x="1" y="4"/>
                  </a:cubicBezTo>
                  <a:lnTo>
                    <a:pt x="1" y="1"/>
                  </a:lnTo>
                  <a:cubicBezTo>
                    <a:pt x="2" y="1"/>
                    <a:pt x="3" y="0"/>
                    <a:pt x="4" y="0"/>
                  </a:cubicBezTo>
                  <a:cubicBezTo>
                    <a:pt x="5" y="0"/>
                    <a:pt x="6" y="0"/>
                    <a:pt x="7" y="0"/>
                  </a:cubicBezTo>
                  <a:cubicBezTo>
                    <a:pt x="10" y="0"/>
                    <a:pt x="12" y="1"/>
                    <a:pt x="13" y="2"/>
                  </a:cubicBezTo>
                  <a:cubicBezTo>
                    <a:pt x="15" y="3"/>
                    <a:pt x="15" y="5"/>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6" name="Freeform 1109"/>
            <p:cNvSpPr>
              <a:spLocks/>
            </p:cNvSpPr>
            <p:nvPr/>
          </p:nvSpPr>
          <p:spPr bwMode="auto">
            <a:xfrm>
              <a:off x="3358"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7" name="Freeform 1110"/>
            <p:cNvSpPr>
              <a:spLocks/>
            </p:cNvSpPr>
            <p:nvPr/>
          </p:nvSpPr>
          <p:spPr bwMode="auto">
            <a:xfrm>
              <a:off x="3358"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8" name="Freeform 1111"/>
            <p:cNvSpPr>
              <a:spLocks/>
            </p:cNvSpPr>
            <p:nvPr/>
          </p:nvSpPr>
          <p:spPr bwMode="auto">
            <a:xfrm>
              <a:off x="3374" y="2136"/>
              <a:ext cx="14" cy="18"/>
            </a:xfrm>
            <a:custGeom>
              <a:avLst/>
              <a:gdLst>
                <a:gd name="T0" fmla="*/ 20 w 20"/>
                <a:gd name="T1" fmla="*/ 2 h 25"/>
                <a:gd name="T2" fmla="*/ 20 w 20"/>
                <a:gd name="T3" fmla="*/ 2 h 25"/>
                <a:gd name="T4" fmla="*/ 20 w 20"/>
                <a:gd name="T5" fmla="*/ 6 h 25"/>
                <a:gd name="T6" fmla="*/ 16 w 20"/>
                <a:gd name="T7" fmla="*/ 3 h 25"/>
                <a:gd name="T8" fmla="*/ 12 w 20"/>
                <a:gd name="T9" fmla="*/ 2 h 25"/>
                <a:gd name="T10" fmla="*/ 5 w 20"/>
                <a:gd name="T11" fmla="*/ 5 h 25"/>
                <a:gd name="T12" fmla="*/ 3 w 20"/>
                <a:gd name="T13" fmla="*/ 13 h 25"/>
                <a:gd name="T14" fmla="*/ 5 w 20"/>
                <a:gd name="T15" fmla="*/ 20 h 25"/>
                <a:gd name="T16" fmla="*/ 12 w 20"/>
                <a:gd name="T17" fmla="*/ 23 h 25"/>
                <a:gd name="T18" fmla="*/ 16 w 20"/>
                <a:gd name="T19" fmla="*/ 22 h 25"/>
                <a:gd name="T20" fmla="*/ 20 w 20"/>
                <a:gd name="T21" fmla="*/ 20 h 25"/>
                <a:gd name="T22" fmla="*/ 20 w 20"/>
                <a:gd name="T23" fmla="*/ 23 h 25"/>
                <a:gd name="T24" fmla="*/ 16 w 20"/>
                <a:gd name="T25" fmla="*/ 25 h 25"/>
                <a:gd name="T26" fmla="*/ 12 w 20"/>
                <a:gd name="T27" fmla="*/ 25 h 25"/>
                <a:gd name="T28" fmla="*/ 3 w 20"/>
                <a:gd name="T29" fmla="*/ 22 h 25"/>
                <a:gd name="T30" fmla="*/ 0 w 20"/>
                <a:gd name="T31" fmla="*/ 13 h 25"/>
                <a:gd name="T32" fmla="*/ 3 w 20"/>
                <a:gd name="T33" fmla="*/ 3 h 25"/>
                <a:gd name="T34" fmla="*/ 12 w 20"/>
                <a:gd name="T35" fmla="*/ 0 h 25"/>
                <a:gd name="T36" fmla="*/ 16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8" y="5"/>
                    <a:pt x="17" y="4"/>
                    <a:pt x="16" y="3"/>
                  </a:cubicBezTo>
                  <a:cubicBezTo>
                    <a:pt x="15" y="3"/>
                    <a:pt x="13" y="2"/>
                    <a:pt x="12" y="2"/>
                  </a:cubicBezTo>
                  <a:cubicBezTo>
                    <a:pt x="9" y="2"/>
                    <a:pt x="7" y="3"/>
                    <a:pt x="5" y="5"/>
                  </a:cubicBezTo>
                  <a:cubicBezTo>
                    <a:pt x="4" y="7"/>
                    <a:pt x="3" y="9"/>
                    <a:pt x="3" y="13"/>
                  </a:cubicBezTo>
                  <a:cubicBezTo>
                    <a:pt x="3" y="16"/>
                    <a:pt x="4" y="18"/>
                    <a:pt x="5" y="20"/>
                  </a:cubicBezTo>
                  <a:cubicBezTo>
                    <a:pt x="7" y="22"/>
                    <a:pt x="9" y="23"/>
                    <a:pt x="12" y="23"/>
                  </a:cubicBezTo>
                  <a:cubicBezTo>
                    <a:pt x="13" y="23"/>
                    <a:pt x="15" y="22"/>
                    <a:pt x="16" y="22"/>
                  </a:cubicBezTo>
                  <a:cubicBezTo>
                    <a:pt x="17" y="21"/>
                    <a:pt x="18" y="21"/>
                    <a:pt x="20" y="20"/>
                  </a:cubicBezTo>
                  <a:lnTo>
                    <a:pt x="20" y="23"/>
                  </a:lnTo>
                  <a:cubicBezTo>
                    <a:pt x="18" y="24"/>
                    <a:pt x="17" y="24"/>
                    <a:pt x="16" y="25"/>
                  </a:cubicBezTo>
                  <a:cubicBezTo>
                    <a:pt x="14" y="25"/>
                    <a:pt x="13" y="25"/>
                    <a:pt x="12" y="25"/>
                  </a:cubicBezTo>
                  <a:cubicBezTo>
                    <a:pt x="8" y="25"/>
                    <a:pt x="5" y="24"/>
                    <a:pt x="3" y="22"/>
                  </a:cubicBezTo>
                  <a:cubicBezTo>
                    <a:pt x="1" y="20"/>
                    <a:pt x="0" y="17"/>
                    <a:pt x="0" y="13"/>
                  </a:cubicBezTo>
                  <a:cubicBezTo>
                    <a:pt x="0" y="9"/>
                    <a:pt x="1" y="5"/>
                    <a:pt x="3" y="3"/>
                  </a:cubicBezTo>
                  <a:cubicBezTo>
                    <a:pt x="5" y="1"/>
                    <a:pt x="8" y="0"/>
                    <a:pt x="12" y="0"/>
                  </a:cubicBezTo>
                  <a:cubicBezTo>
                    <a:pt x="13" y="0"/>
                    <a:pt x="15" y="0"/>
                    <a:pt x="16" y="0"/>
                  </a:cubicBezTo>
                  <a:cubicBezTo>
                    <a:pt x="17" y="1"/>
                    <a:pt x="18"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9" name="Freeform 1112"/>
            <p:cNvSpPr>
              <a:spLocks noEditPoints="1"/>
            </p:cNvSpPr>
            <p:nvPr/>
          </p:nvSpPr>
          <p:spPr bwMode="auto">
            <a:xfrm>
              <a:off x="3390" y="2136"/>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5" y="7"/>
                    <a:pt x="4" y="9"/>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9"/>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6"/>
                    <a:pt x="22" y="20"/>
                    <a:pt x="20" y="22"/>
                  </a:cubicBezTo>
                  <a:cubicBezTo>
                    <a:pt x="18" y="24"/>
                    <a:pt x="15" y="25"/>
                    <a:pt x="12" y="25"/>
                  </a:cubicBezTo>
                  <a:cubicBezTo>
                    <a:pt x="8" y="25"/>
                    <a:pt x="6" y="24"/>
                    <a:pt x="3" y="22"/>
                  </a:cubicBezTo>
                  <a:cubicBezTo>
                    <a:pt x="1" y="20"/>
                    <a:pt x="0" y="16"/>
                    <a:pt x="0" y="13"/>
                  </a:cubicBezTo>
                  <a:cubicBezTo>
                    <a:pt x="0" y="9"/>
                    <a:pt x="1" y="6"/>
                    <a:pt x="3"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0" name="Freeform 1113"/>
            <p:cNvSpPr>
              <a:spLocks/>
            </p:cNvSpPr>
            <p:nvPr/>
          </p:nvSpPr>
          <p:spPr bwMode="auto">
            <a:xfrm>
              <a:off x="3410" y="2136"/>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1" name="Freeform 1114"/>
            <p:cNvSpPr>
              <a:spLocks/>
            </p:cNvSpPr>
            <p:nvPr/>
          </p:nvSpPr>
          <p:spPr bwMode="auto">
            <a:xfrm>
              <a:off x="3428" y="2136"/>
              <a:ext cx="11" cy="18"/>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6 h 25"/>
                <a:gd name="T14" fmla="*/ 4 w 17"/>
                <a:gd name="T15" fmla="*/ 9 h 25"/>
                <a:gd name="T16" fmla="*/ 8 w 17"/>
                <a:gd name="T17" fmla="*/ 10 h 25"/>
                <a:gd name="T18" fmla="*/ 10 w 17"/>
                <a:gd name="T19" fmla="*/ 11 h 25"/>
                <a:gd name="T20" fmla="*/ 16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5 h 25"/>
                <a:gd name="T44" fmla="*/ 9 w 17"/>
                <a:gd name="T45" fmla="*/ 14 h 25"/>
                <a:gd name="T46" fmla="*/ 7 w 17"/>
                <a:gd name="T47" fmla="*/ 14 h 25"/>
                <a:gd name="T48" fmla="*/ 2 w 17"/>
                <a:gd name="T49" fmla="*/ 11 h 25"/>
                <a:gd name="T50" fmla="*/ 0 w 17"/>
                <a:gd name="T51" fmla="*/ 7 h 25"/>
                <a:gd name="T52" fmla="*/ 2 w 17"/>
                <a:gd name="T53" fmla="*/ 2 h 25"/>
                <a:gd name="T54" fmla="*/ 9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5" y="4"/>
                    <a:pt x="13" y="3"/>
                    <a:pt x="12" y="3"/>
                  </a:cubicBezTo>
                  <a:cubicBezTo>
                    <a:pt x="11" y="3"/>
                    <a:pt x="10" y="2"/>
                    <a:pt x="9" y="2"/>
                  </a:cubicBezTo>
                  <a:cubicBezTo>
                    <a:pt x="7" y="2"/>
                    <a:pt x="6" y="3"/>
                    <a:pt x="5" y="3"/>
                  </a:cubicBezTo>
                  <a:cubicBezTo>
                    <a:pt x="4" y="4"/>
                    <a:pt x="3" y="5"/>
                    <a:pt x="3" y="6"/>
                  </a:cubicBezTo>
                  <a:cubicBezTo>
                    <a:pt x="3" y="8"/>
                    <a:pt x="4" y="8"/>
                    <a:pt x="4" y="9"/>
                  </a:cubicBezTo>
                  <a:cubicBezTo>
                    <a:pt x="5" y="10"/>
                    <a:pt x="6" y="10"/>
                    <a:pt x="8" y="10"/>
                  </a:cubicBezTo>
                  <a:lnTo>
                    <a:pt x="10" y="11"/>
                  </a:lnTo>
                  <a:cubicBezTo>
                    <a:pt x="12" y="11"/>
                    <a:pt x="14" y="12"/>
                    <a:pt x="16" y="13"/>
                  </a:cubicBezTo>
                  <a:cubicBezTo>
                    <a:pt x="17" y="14"/>
                    <a:pt x="17" y="16"/>
                    <a:pt x="17" y="18"/>
                  </a:cubicBezTo>
                  <a:cubicBezTo>
                    <a:pt x="17" y="20"/>
                    <a:pt x="16" y="22"/>
                    <a:pt x="15" y="24"/>
                  </a:cubicBezTo>
                  <a:cubicBezTo>
                    <a:pt x="13" y="25"/>
                    <a:pt x="11" y="25"/>
                    <a:pt x="8" y="25"/>
                  </a:cubicBezTo>
                  <a:cubicBezTo>
                    <a:pt x="7" y="25"/>
                    <a:pt x="5" y="25"/>
                    <a:pt x="4" y="25"/>
                  </a:cubicBezTo>
                  <a:cubicBezTo>
                    <a:pt x="3" y="25"/>
                    <a:pt x="1" y="24"/>
                    <a:pt x="0" y="24"/>
                  </a:cubicBezTo>
                  <a:lnTo>
                    <a:pt x="0" y="20"/>
                  </a:lnTo>
                  <a:cubicBezTo>
                    <a:pt x="1" y="21"/>
                    <a:pt x="3" y="22"/>
                    <a:pt x="4" y="22"/>
                  </a:cubicBezTo>
                  <a:cubicBezTo>
                    <a:pt x="5" y="22"/>
                    <a:pt x="7" y="23"/>
                    <a:pt x="8" y="23"/>
                  </a:cubicBezTo>
                  <a:cubicBezTo>
                    <a:pt x="10" y="23"/>
                    <a:pt x="11" y="22"/>
                    <a:pt x="12" y="22"/>
                  </a:cubicBezTo>
                  <a:cubicBezTo>
                    <a:pt x="13" y="21"/>
                    <a:pt x="14" y="20"/>
                    <a:pt x="14" y="18"/>
                  </a:cubicBezTo>
                  <a:cubicBezTo>
                    <a:pt x="14" y="17"/>
                    <a:pt x="13" y="16"/>
                    <a:pt x="13" y="15"/>
                  </a:cubicBezTo>
                  <a:cubicBezTo>
                    <a:pt x="12" y="15"/>
                    <a:pt x="11" y="14"/>
                    <a:pt x="9" y="14"/>
                  </a:cubicBezTo>
                  <a:lnTo>
                    <a:pt x="7" y="14"/>
                  </a:lnTo>
                  <a:cubicBezTo>
                    <a:pt x="4" y="13"/>
                    <a:pt x="3" y="12"/>
                    <a:pt x="2" y="11"/>
                  </a:cubicBezTo>
                  <a:cubicBezTo>
                    <a:pt x="0" y="10"/>
                    <a:pt x="0" y="9"/>
                    <a:pt x="0" y="7"/>
                  </a:cubicBezTo>
                  <a:cubicBezTo>
                    <a:pt x="0" y="5"/>
                    <a:pt x="1" y="3"/>
                    <a:pt x="2" y="2"/>
                  </a:cubicBezTo>
                  <a:cubicBezTo>
                    <a:pt x="4" y="0"/>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2" name="Freeform 1115"/>
            <p:cNvSpPr>
              <a:spLocks/>
            </p:cNvSpPr>
            <p:nvPr/>
          </p:nvSpPr>
          <p:spPr bwMode="auto">
            <a:xfrm>
              <a:off x="3441" y="2136"/>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3" name="Freeform 1116"/>
            <p:cNvSpPr>
              <a:spLocks noEditPoints="1"/>
            </p:cNvSpPr>
            <p:nvPr/>
          </p:nvSpPr>
          <p:spPr bwMode="auto">
            <a:xfrm>
              <a:off x="3457"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4" name="Freeform 1117"/>
            <p:cNvSpPr>
              <a:spLocks/>
            </p:cNvSpPr>
            <p:nvPr/>
          </p:nvSpPr>
          <p:spPr bwMode="auto">
            <a:xfrm>
              <a:off x="3465" y="2136"/>
              <a:ext cx="10" cy="18"/>
            </a:xfrm>
            <a:custGeom>
              <a:avLst/>
              <a:gdLst>
                <a:gd name="T0" fmla="*/ 4 w 15"/>
                <a:gd name="T1" fmla="*/ 22 h 25"/>
                <a:gd name="T2" fmla="*/ 4 w 15"/>
                <a:gd name="T3" fmla="*/ 22 h 25"/>
                <a:gd name="T4" fmla="*/ 15 w 15"/>
                <a:gd name="T5" fmla="*/ 22 h 25"/>
                <a:gd name="T6" fmla="*/ 15 w 15"/>
                <a:gd name="T7" fmla="*/ 25 h 25"/>
                <a:gd name="T8" fmla="*/ 0 w 15"/>
                <a:gd name="T9" fmla="*/ 25 h 25"/>
                <a:gd name="T10" fmla="*/ 0 w 15"/>
                <a:gd name="T11" fmla="*/ 22 h 25"/>
                <a:gd name="T12" fmla="*/ 5 w 15"/>
                <a:gd name="T13" fmla="*/ 17 h 25"/>
                <a:gd name="T14" fmla="*/ 9 w 15"/>
                <a:gd name="T15" fmla="*/ 12 h 25"/>
                <a:gd name="T16" fmla="*/ 11 w 15"/>
                <a:gd name="T17" fmla="*/ 9 h 25"/>
                <a:gd name="T18" fmla="*/ 12 w 15"/>
                <a:gd name="T19" fmla="*/ 7 h 25"/>
                <a:gd name="T20" fmla="*/ 10 w 15"/>
                <a:gd name="T21" fmla="*/ 4 h 25"/>
                <a:gd name="T22" fmla="*/ 7 w 15"/>
                <a:gd name="T23" fmla="*/ 3 h 25"/>
                <a:gd name="T24" fmla="*/ 4 w 15"/>
                <a:gd name="T25" fmla="*/ 3 h 25"/>
                <a:gd name="T26" fmla="*/ 0 w 15"/>
                <a:gd name="T27" fmla="*/ 5 h 25"/>
                <a:gd name="T28" fmla="*/ 0 w 15"/>
                <a:gd name="T29" fmla="*/ 1 h 25"/>
                <a:gd name="T30" fmla="*/ 4 w 15"/>
                <a:gd name="T31" fmla="*/ 0 h 25"/>
                <a:gd name="T32" fmla="*/ 7 w 15"/>
                <a:gd name="T33" fmla="*/ 0 h 25"/>
                <a:gd name="T34" fmla="*/ 13 w 15"/>
                <a:gd name="T35" fmla="*/ 2 h 25"/>
                <a:gd name="T36" fmla="*/ 15 w 15"/>
                <a:gd name="T37" fmla="*/ 7 h 25"/>
                <a:gd name="T38" fmla="*/ 15 w 15"/>
                <a:gd name="T39" fmla="*/ 10 h 25"/>
                <a:gd name="T40" fmla="*/ 13 w 15"/>
                <a:gd name="T41" fmla="*/ 13 h 25"/>
                <a:gd name="T42" fmla="*/ 10 w 15"/>
                <a:gd name="T43" fmla="*/ 16 h 25"/>
                <a:gd name="T44" fmla="*/ 4 w 15"/>
                <a:gd name="T45" fmla="*/ 22 h 25"/>
                <a:gd name="T46" fmla="*/ 4 w 15"/>
                <a:gd name="T4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5">
                  <a:moveTo>
                    <a:pt x="4" y="22"/>
                  </a:moveTo>
                  <a:lnTo>
                    <a:pt x="4" y="22"/>
                  </a:lnTo>
                  <a:lnTo>
                    <a:pt x="15" y="22"/>
                  </a:lnTo>
                  <a:lnTo>
                    <a:pt x="15" y="25"/>
                  </a:lnTo>
                  <a:lnTo>
                    <a:pt x="0" y="25"/>
                  </a:lnTo>
                  <a:lnTo>
                    <a:pt x="0" y="22"/>
                  </a:lnTo>
                  <a:cubicBezTo>
                    <a:pt x="1" y="21"/>
                    <a:pt x="3" y="19"/>
                    <a:pt x="5" y="17"/>
                  </a:cubicBezTo>
                  <a:cubicBezTo>
                    <a:pt x="7" y="15"/>
                    <a:pt x="8" y="13"/>
                    <a:pt x="9" y="12"/>
                  </a:cubicBezTo>
                  <a:cubicBezTo>
                    <a:pt x="10" y="11"/>
                    <a:pt x="11" y="10"/>
                    <a:pt x="11" y="9"/>
                  </a:cubicBezTo>
                  <a:cubicBezTo>
                    <a:pt x="12" y="9"/>
                    <a:pt x="12" y="8"/>
                    <a:pt x="12" y="7"/>
                  </a:cubicBezTo>
                  <a:cubicBezTo>
                    <a:pt x="12" y="6"/>
                    <a:pt x="11" y="5"/>
                    <a:pt x="10" y="4"/>
                  </a:cubicBezTo>
                  <a:cubicBezTo>
                    <a:pt x="10" y="3"/>
                    <a:pt x="8" y="3"/>
                    <a:pt x="7" y="3"/>
                  </a:cubicBezTo>
                  <a:cubicBezTo>
                    <a:pt x="6" y="3"/>
                    <a:pt x="5" y="3"/>
                    <a:pt x="4" y="3"/>
                  </a:cubicBezTo>
                  <a:cubicBezTo>
                    <a:pt x="2" y="3"/>
                    <a:pt x="1" y="4"/>
                    <a:pt x="0" y="5"/>
                  </a:cubicBezTo>
                  <a:lnTo>
                    <a:pt x="0" y="1"/>
                  </a:lnTo>
                  <a:cubicBezTo>
                    <a:pt x="1" y="1"/>
                    <a:pt x="2" y="0"/>
                    <a:pt x="4" y="0"/>
                  </a:cubicBezTo>
                  <a:cubicBezTo>
                    <a:pt x="5" y="0"/>
                    <a:pt x="6" y="0"/>
                    <a:pt x="7" y="0"/>
                  </a:cubicBezTo>
                  <a:cubicBezTo>
                    <a:pt x="9" y="0"/>
                    <a:pt x="11" y="0"/>
                    <a:pt x="13" y="2"/>
                  </a:cubicBezTo>
                  <a:cubicBezTo>
                    <a:pt x="14" y="3"/>
                    <a:pt x="15" y="5"/>
                    <a:pt x="15" y="7"/>
                  </a:cubicBezTo>
                  <a:cubicBezTo>
                    <a:pt x="15" y="8"/>
                    <a:pt x="15" y="9"/>
                    <a:pt x="15" y="10"/>
                  </a:cubicBezTo>
                  <a:cubicBezTo>
                    <a:pt x="14" y="11"/>
                    <a:pt x="14" y="12"/>
                    <a:pt x="13" y="13"/>
                  </a:cubicBezTo>
                  <a:cubicBezTo>
                    <a:pt x="12" y="13"/>
                    <a:pt x="11" y="14"/>
                    <a:pt x="10" y="16"/>
                  </a:cubicBezTo>
                  <a:cubicBezTo>
                    <a:pt x="8" y="17"/>
                    <a:pt x="6" y="19"/>
                    <a:pt x="4" y="22"/>
                  </a:cubicBezTo>
                  <a:lnTo>
                    <a:pt x="4"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5" name="Freeform 1118"/>
            <p:cNvSpPr>
              <a:spLocks/>
            </p:cNvSpPr>
            <p:nvPr/>
          </p:nvSpPr>
          <p:spPr bwMode="auto">
            <a:xfrm>
              <a:off x="3309" y="1995"/>
              <a:ext cx="148" cy="61"/>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6" name="Freeform 1119"/>
            <p:cNvSpPr>
              <a:spLocks/>
            </p:cNvSpPr>
            <p:nvPr/>
          </p:nvSpPr>
          <p:spPr bwMode="auto">
            <a:xfrm>
              <a:off x="3309" y="1995"/>
              <a:ext cx="148" cy="61"/>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7" name="Freeform 1120"/>
            <p:cNvSpPr>
              <a:spLocks noEditPoints="1"/>
            </p:cNvSpPr>
            <p:nvPr/>
          </p:nvSpPr>
          <p:spPr bwMode="auto">
            <a:xfrm>
              <a:off x="3323" y="2013"/>
              <a:ext cx="16" cy="17"/>
            </a:xfrm>
            <a:custGeom>
              <a:avLst/>
              <a:gdLst>
                <a:gd name="T0" fmla="*/ 12 w 23"/>
                <a:gd name="T1" fmla="*/ 3 h 25"/>
                <a:gd name="T2" fmla="*/ 12 w 23"/>
                <a:gd name="T3" fmla="*/ 3 h 25"/>
                <a:gd name="T4" fmla="*/ 7 w 23"/>
                <a:gd name="T5" fmla="*/ 16 h 25"/>
                <a:gd name="T6" fmla="*/ 16 w 23"/>
                <a:gd name="T7" fmla="*/ 16 h 25"/>
                <a:gd name="T8" fmla="*/ 12 w 23"/>
                <a:gd name="T9" fmla="*/ 3 h 25"/>
                <a:gd name="T10" fmla="*/ 10 w 23"/>
                <a:gd name="T11" fmla="*/ 0 h 25"/>
                <a:gd name="T12" fmla="*/ 10 w 23"/>
                <a:gd name="T13" fmla="*/ 0 h 25"/>
                <a:gd name="T14" fmla="*/ 14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3"/>
                  </a:moveTo>
                  <a:lnTo>
                    <a:pt x="12" y="3"/>
                  </a:lnTo>
                  <a:lnTo>
                    <a:pt x="7" y="16"/>
                  </a:lnTo>
                  <a:lnTo>
                    <a:pt x="16" y="16"/>
                  </a:lnTo>
                  <a:lnTo>
                    <a:pt x="12" y="3"/>
                  </a:lnTo>
                  <a:close/>
                  <a:moveTo>
                    <a:pt x="10" y="0"/>
                  </a:moveTo>
                  <a:lnTo>
                    <a:pt x="10" y="0"/>
                  </a:lnTo>
                  <a:lnTo>
                    <a:pt x="14"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8" name="Freeform 1121"/>
            <p:cNvSpPr>
              <a:spLocks noEditPoints="1"/>
            </p:cNvSpPr>
            <p:nvPr/>
          </p:nvSpPr>
          <p:spPr bwMode="auto">
            <a:xfrm>
              <a:off x="3342" y="2013"/>
              <a:ext cx="13"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4 h 25"/>
                <a:gd name="T18" fmla="*/ 4 w 19"/>
                <a:gd name="T19" fmla="*/ 14 h 25"/>
                <a:gd name="T20" fmla="*/ 4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4 w 19"/>
                <a:gd name="T39" fmla="*/ 3 h 25"/>
                <a:gd name="T40" fmla="*/ 4 w 19"/>
                <a:gd name="T41" fmla="*/ 3 h 25"/>
                <a:gd name="T42" fmla="*/ 4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4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10" y="15"/>
                    <a:pt x="8" y="14"/>
                    <a:pt x="7" y="14"/>
                  </a:cubicBezTo>
                  <a:lnTo>
                    <a:pt x="4" y="14"/>
                  </a:lnTo>
                  <a:lnTo>
                    <a:pt x="4" y="25"/>
                  </a:lnTo>
                  <a:lnTo>
                    <a:pt x="0" y="25"/>
                  </a:lnTo>
                  <a:lnTo>
                    <a:pt x="0" y="0"/>
                  </a:lnTo>
                  <a:lnTo>
                    <a:pt x="8" y="0"/>
                  </a:lnTo>
                  <a:cubicBezTo>
                    <a:pt x="11" y="0"/>
                    <a:pt x="13" y="1"/>
                    <a:pt x="14" y="2"/>
                  </a:cubicBezTo>
                  <a:cubicBezTo>
                    <a:pt x="15" y="3"/>
                    <a:pt x="16" y="5"/>
                    <a:pt x="16" y="7"/>
                  </a:cubicBezTo>
                  <a:cubicBezTo>
                    <a:pt x="16" y="9"/>
                    <a:pt x="16" y="10"/>
                    <a:pt x="15" y="11"/>
                  </a:cubicBezTo>
                  <a:cubicBezTo>
                    <a:pt x="14" y="12"/>
                    <a:pt x="13" y="13"/>
                    <a:pt x="12" y="13"/>
                  </a:cubicBezTo>
                  <a:lnTo>
                    <a:pt x="12" y="13"/>
                  </a:lnTo>
                  <a:close/>
                  <a:moveTo>
                    <a:pt x="4" y="3"/>
                  </a:moveTo>
                  <a:lnTo>
                    <a:pt x="4" y="3"/>
                  </a:lnTo>
                  <a:lnTo>
                    <a:pt x="4" y="12"/>
                  </a:lnTo>
                  <a:lnTo>
                    <a:pt x="8" y="12"/>
                  </a:lnTo>
                  <a:cubicBezTo>
                    <a:pt x="9" y="12"/>
                    <a:pt x="11" y="11"/>
                    <a:pt x="11" y="11"/>
                  </a:cubicBezTo>
                  <a:cubicBezTo>
                    <a:pt x="12" y="10"/>
                    <a:pt x="13" y="9"/>
                    <a:pt x="13" y="7"/>
                  </a:cubicBezTo>
                  <a:cubicBezTo>
                    <a:pt x="13" y="6"/>
                    <a:pt x="12" y="5"/>
                    <a:pt x="11" y="4"/>
                  </a:cubicBezTo>
                  <a:cubicBezTo>
                    <a:pt x="11" y="3"/>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9" name="Freeform 1122"/>
            <p:cNvSpPr>
              <a:spLocks/>
            </p:cNvSpPr>
            <p:nvPr/>
          </p:nvSpPr>
          <p:spPr bwMode="auto">
            <a:xfrm>
              <a:off x="3358" y="2013"/>
              <a:ext cx="15" cy="17"/>
            </a:xfrm>
            <a:custGeom>
              <a:avLst/>
              <a:gdLst>
                <a:gd name="T0" fmla="*/ 18 w 21"/>
                <a:gd name="T1" fmla="*/ 21 h 25"/>
                <a:gd name="T2" fmla="*/ 18 w 21"/>
                <a:gd name="T3" fmla="*/ 21 h 25"/>
                <a:gd name="T4" fmla="*/ 18 w 21"/>
                <a:gd name="T5" fmla="*/ 15 h 25"/>
                <a:gd name="T6" fmla="*/ 12 w 21"/>
                <a:gd name="T7" fmla="*/ 15 h 25"/>
                <a:gd name="T8" fmla="*/ 12 w 21"/>
                <a:gd name="T9" fmla="*/ 12 h 25"/>
                <a:gd name="T10" fmla="*/ 21 w 21"/>
                <a:gd name="T11" fmla="*/ 12 h 25"/>
                <a:gd name="T12" fmla="*/ 21 w 21"/>
                <a:gd name="T13" fmla="*/ 23 h 25"/>
                <a:gd name="T14" fmla="*/ 17 w 21"/>
                <a:gd name="T15" fmla="*/ 25 h 25"/>
                <a:gd name="T16" fmla="*/ 12 w 21"/>
                <a:gd name="T17" fmla="*/ 25 h 25"/>
                <a:gd name="T18" fmla="*/ 3 w 21"/>
                <a:gd name="T19" fmla="*/ 22 h 25"/>
                <a:gd name="T20" fmla="*/ 0 w 21"/>
                <a:gd name="T21" fmla="*/ 13 h 25"/>
                <a:gd name="T22" fmla="*/ 3 w 21"/>
                <a:gd name="T23" fmla="*/ 3 h 25"/>
                <a:gd name="T24" fmla="*/ 12 w 21"/>
                <a:gd name="T25" fmla="*/ 0 h 25"/>
                <a:gd name="T26" fmla="*/ 17 w 21"/>
                <a:gd name="T27" fmla="*/ 0 h 25"/>
                <a:gd name="T28" fmla="*/ 21 w 21"/>
                <a:gd name="T29" fmla="*/ 2 h 25"/>
                <a:gd name="T30" fmla="*/ 21 w 21"/>
                <a:gd name="T31" fmla="*/ 6 h 25"/>
                <a:gd name="T32" fmla="*/ 17 w 21"/>
                <a:gd name="T33" fmla="*/ 3 h 25"/>
                <a:gd name="T34" fmla="*/ 12 w 21"/>
                <a:gd name="T35" fmla="*/ 2 h 25"/>
                <a:gd name="T36" fmla="*/ 5 w 21"/>
                <a:gd name="T37" fmla="*/ 5 h 25"/>
                <a:gd name="T38" fmla="*/ 3 w 21"/>
                <a:gd name="T39" fmla="*/ 13 h 25"/>
                <a:gd name="T40" fmla="*/ 5 w 21"/>
                <a:gd name="T41" fmla="*/ 20 h 25"/>
                <a:gd name="T42" fmla="*/ 12 w 21"/>
                <a:gd name="T43" fmla="*/ 23 h 25"/>
                <a:gd name="T44" fmla="*/ 15 w 21"/>
                <a:gd name="T45" fmla="*/ 22 h 25"/>
                <a:gd name="T46" fmla="*/ 18 w 21"/>
                <a:gd name="T47" fmla="*/ 21 h 25"/>
                <a:gd name="T48" fmla="*/ 18 w 21"/>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5">
                  <a:moveTo>
                    <a:pt x="18" y="21"/>
                  </a:moveTo>
                  <a:lnTo>
                    <a:pt x="18" y="21"/>
                  </a:lnTo>
                  <a:lnTo>
                    <a:pt x="18" y="15"/>
                  </a:lnTo>
                  <a:lnTo>
                    <a:pt x="12" y="15"/>
                  </a:lnTo>
                  <a:lnTo>
                    <a:pt x="12" y="12"/>
                  </a:lnTo>
                  <a:lnTo>
                    <a:pt x="21" y="12"/>
                  </a:lnTo>
                  <a:lnTo>
                    <a:pt x="21" y="23"/>
                  </a:lnTo>
                  <a:cubicBezTo>
                    <a:pt x="20" y="24"/>
                    <a:pt x="18" y="24"/>
                    <a:pt x="17" y="25"/>
                  </a:cubicBezTo>
                  <a:cubicBezTo>
                    <a:pt x="15" y="25"/>
                    <a:pt x="14" y="25"/>
                    <a:pt x="12" y="25"/>
                  </a:cubicBezTo>
                  <a:cubicBezTo>
                    <a:pt x="8" y="25"/>
                    <a:pt x="5" y="24"/>
                    <a:pt x="3" y="22"/>
                  </a:cubicBezTo>
                  <a:cubicBezTo>
                    <a:pt x="1" y="20"/>
                    <a:pt x="0" y="17"/>
                    <a:pt x="0" y="13"/>
                  </a:cubicBezTo>
                  <a:cubicBezTo>
                    <a:pt x="0" y="9"/>
                    <a:pt x="1" y="5"/>
                    <a:pt x="3" y="3"/>
                  </a:cubicBezTo>
                  <a:cubicBezTo>
                    <a:pt x="5" y="1"/>
                    <a:pt x="8" y="0"/>
                    <a:pt x="12" y="0"/>
                  </a:cubicBezTo>
                  <a:cubicBezTo>
                    <a:pt x="14" y="0"/>
                    <a:pt x="15" y="0"/>
                    <a:pt x="17" y="0"/>
                  </a:cubicBezTo>
                  <a:cubicBezTo>
                    <a:pt x="18" y="1"/>
                    <a:pt x="19" y="1"/>
                    <a:pt x="21" y="2"/>
                  </a:cubicBezTo>
                  <a:lnTo>
                    <a:pt x="21" y="6"/>
                  </a:lnTo>
                  <a:cubicBezTo>
                    <a:pt x="19" y="5"/>
                    <a:pt x="18" y="4"/>
                    <a:pt x="17" y="3"/>
                  </a:cubicBezTo>
                  <a:cubicBezTo>
                    <a:pt x="15" y="3"/>
                    <a:pt x="14" y="2"/>
                    <a:pt x="12" y="2"/>
                  </a:cubicBezTo>
                  <a:cubicBezTo>
                    <a:pt x="9" y="2"/>
                    <a:pt x="7" y="3"/>
                    <a:pt x="5" y="5"/>
                  </a:cubicBezTo>
                  <a:cubicBezTo>
                    <a:pt x="4" y="7"/>
                    <a:pt x="3" y="9"/>
                    <a:pt x="3" y="13"/>
                  </a:cubicBezTo>
                  <a:cubicBezTo>
                    <a:pt x="3" y="16"/>
                    <a:pt x="4" y="18"/>
                    <a:pt x="5" y="20"/>
                  </a:cubicBezTo>
                  <a:cubicBezTo>
                    <a:pt x="7" y="22"/>
                    <a:pt x="9" y="23"/>
                    <a:pt x="12" y="23"/>
                  </a:cubicBezTo>
                  <a:cubicBezTo>
                    <a:pt x="13" y="23"/>
                    <a:pt x="14" y="23"/>
                    <a:pt x="15" y="22"/>
                  </a:cubicBezTo>
                  <a:cubicBezTo>
                    <a:pt x="16" y="22"/>
                    <a:pt x="17" y="22"/>
                    <a:pt x="18" y="21"/>
                  </a:cubicBezTo>
                  <a:lnTo>
                    <a:pt x="18"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0" name="Freeform 1123"/>
            <p:cNvSpPr>
              <a:spLocks/>
            </p:cNvSpPr>
            <p:nvPr/>
          </p:nvSpPr>
          <p:spPr bwMode="auto">
            <a:xfrm>
              <a:off x="3376" y="2035"/>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1" name="Freeform 1124"/>
            <p:cNvSpPr>
              <a:spLocks/>
            </p:cNvSpPr>
            <p:nvPr/>
          </p:nvSpPr>
          <p:spPr bwMode="auto">
            <a:xfrm>
              <a:off x="3391" y="2013"/>
              <a:ext cx="11" cy="17"/>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2" name="Freeform 1125"/>
            <p:cNvSpPr>
              <a:spLocks/>
            </p:cNvSpPr>
            <p:nvPr/>
          </p:nvSpPr>
          <p:spPr bwMode="auto">
            <a:xfrm>
              <a:off x="3405"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3" name="Freeform 1126"/>
            <p:cNvSpPr>
              <a:spLocks/>
            </p:cNvSpPr>
            <p:nvPr/>
          </p:nvSpPr>
          <p:spPr bwMode="auto">
            <a:xfrm>
              <a:off x="3412" y="2013"/>
              <a:ext cx="12" cy="17"/>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7 h 25"/>
                <a:gd name="T14" fmla="*/ 4 w 17"/>
                <a:gd name="T15" fmla="*/ 9 h 25"/>
                <a:gd name="T16" fmla="*/ 8 w 17"/>
                <a:gd name="T17" fmla="*/ 10 h 25"/>
                <a:gd name="T18" fmla="*/ 10 w 17"/>
                <a:gd name="T19" fmla="*/ 11 h 25"/>
                <a:gd name="T20" fmla="*/ 15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5 h 25"/>
                <a:gd name="T44" fmla="*/ 9 w 17"/>
                <a:gd name="T45" fmla="*/ 14 h 25"/>
                <a:gd name="T46" fmla="*/ 7 w 17"/>
                <a:gd name="T47" fmla="*/ 14 h 25"/>
                <a:gd name="T48" fmla="*/ 1 w 17"/>
                <a:gd name="T49" fmla="*/ 11 h 25"/>
                <a:gd name="T50" fmla="*/ 0 w 17"/>
                <a:gd name="T51" fmla="*/ 7 h 25"/>
                <a:gd name="T52" fmla="*/ 2 w 17"/>
                <a:gd name="T53" fmla="*/ 2 h 25"/>
                <a:gd name="T54" fmla="*/ 8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4" y="4"/>
                    <a:pt x="13" y="3"/>
                    <a:pt x="12" y="3"/>
                  </a:cubicBezTo>
                  <a:cubicBezTo>
                    <a:pt x="11" y="3"/>
                    <a:pt x="10" y="2"/>
                    <a:pt x="9" y="2"/>
                  </a:cubicBezTo>
                  <a:cubicBezTo>
                    <a:pt x="7" y="2"/>
                    <a:pt x="6" y="3"/>
                    <a:pt x="5" y="3"/>
                  </a:cubicBezTo>
                  <a:cubicBezTo>
                    <a:pt x="4" y="4"/>
                    <a:pt x="3" y="5"/>
                    <a:pt x="3" y="7"/>
                  </a:cubicBezTo>
                  <a:cubicBezTo>
                    <a:pt x="3" y="8"/>
                    <a:pt x="3" y="8"/>
                    <a:pt x="4" y="9"/>
                  </a:cubicBezTo>
                  <a:cubicBezTo>
                    <a:pt x="5" y="10"/>
                    <a:pt x="6" y="10"/>
                    <a:pt x="8" y="10"/>
                  </a:cubicBezTo>
                  <a:lnTo>
                    <a:pt x="10" y="11"/>
                  </a:lnTo>
                  <a:cubicBezTo>
                    <a:pt x="12" y="11"/>
                    <a:pt x="14" y="12"/>
                    <a:pt x="15" y="13"/>
                  </a:cubicBezTo>
                  <a:cubicBezTo>
                    <a:pt x="17" y="14"/>
                    <a:pt x="17" y="16"/>
                    <a:pt x="17" y="18"/>
                  </a:cubicBezTo>
                  <a:cubicBezTo>
                    <a:pt x="17" y="20"/>
                    <a:pt x="16" y="22"/>
                    <a:pt x="15" y="24"/>
                  </a:cubicBezTo>
                  <a:cubicBezTo>
                    <a:pt x="13" y="25"/>
                    <a:pt x="11" y="25"/>
                    <a:pt x="8" y="25"/>
                  </a:cubicBezTo>
                  <a:cubicBezTo>
                    <a:pt x="7" y="25"/>
                    <a:pt x="5" y="25"/>
                    <a:pt x="4" y="25"/>
                  </a:cubicBezTo>
                  <a:cubicBezTo>
                    <a:pt x="3" y="25"/>
                    <a:pt x="1" y="24"/>
                    <a:pt x="0" y="24"/>
                  </a:cubicBezTo>
                  <a:lnTo>
                    <a:pt x="0" y="20"/>
                  </a:lnTo>
                  <a:cubicBezTo>
                    <a:pt x="1" y="21"/>
                    <a:pt x="3" y="22"/>
                    <a:pt x="4" y="22"/>
                  </a:cubicBezTo>
                  <a:cubicBezTo>
                    <a:pt x="5" y="23"/>
                    <a:pt x="6" y="23"/>
                    <a:pt x="8" y="23"/>
                  </a:cubicBezTo>
                  <a:cubicBezTo>
                    <a:pt x="10" y="23"/>
                    <a:pt x="11" y="22"/>
                    <a:pt x="12" y="22"/>
                  </a:cubicBezTo>
                  <a:cubicBezTo>
                    <a:pt x="13" y="21"/>
                    <a:pt x="14" y="20"/>
                    <a:pt x="14" y="18"/>
                  </a:cubicBezTo>
                  <a:cubicBezTo>
                    <a:pt x="14" y="17"/>
                    <a:pt x="13" y="16"/>
                    <a:pt x="13" y="15"/>
                  </a:cubicBezTo>
                  <a:cubicBezTo>
                    <a:pt x="12" y="15"/>
                    <a:pt x="11" y="14"/>
                    <a:pt x="9" y="14"/>
                  </a:cubicBezTo>
                  <a:lnTo>
                    <a:pt x="7" y="14"/>
                  </a:lnTo>
                  <a:cubicBezTo>
                    <a:pt x="4" y="13"/>
                    <a:pt x="3" y="12"/>
                    <a:pt x="1" y="11"/>
                  </a:cubicBezTo>
                  <a:cubicBezTo>
                    <a:pt x="0" y="10"/>
                    <a:pt x="0" y="9"/>
                    <a:pt x="0" y="7"/>
                  </a:cubicBezTo>
                  <a:cubicBezTo>
                    <a:pt x="0" y="5"/>
                    <a:pt x="1" y="3"/>
                    <a:pt x="2" y="2"/>
                  </a:cubicBezTo>
                  <a:cubicBezTo>
                    <a:pt x="4" y="0"/>
                    <a:pt x="6" y="0"/>
                    <a:pt x="8" y="0"/>
                  </a:cubicBezTo>
                  <a:cubicBezTo>
                    <a:pt x="10"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4" name="Freeform 1127"/>
            <p:cNvSpPr>
              <a:spLocks/>
            </p:cNvSpPr>
            <p:nvPr/>
          </p:nvSpPr>
          <p:spPr bwMode="auto">
            <a:xfrm>
              <a:off x="3425" y="2013"/>
              <a:ext cx="15"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5" name="Freeform 1128"/>
            <p:cNvSpPr>
              <a:spLocks/>
            </p:cNvSpPr>
            <p:nvPr/>
          </p:nvSpPr>
          <p:spPr bwMode="auto">
            <a:xfrm>
              <a:off x="3302" y="2057"/>
              <a:ext cx="50" cy="48"/>
            </a:xfrm>
            <a:custGeom>
              <a:avLst/>
              <a:gdLst>
                <a:gd name="T0" fmla="*/ 71 w 71"/>
                <a:gd name="T1" fmla="*/ 0 h 69"/>
                <a:gd name="T2" fmla="*/ 71 w 71"/>
                <a:gd name="T3" fmla="*/ 0 h 69"/>
                <a:gd name="T4" fmla="*/ 0 w 71"/>
                <a:gd name="T5" fmla="*/ 69 h 69"/>
              </a:gdLst>
              <a:ahLst/>
              <a:cxnLst>
                <a:cxn ang="0">
                  <a:pos x="T0" y="T1"/>
                </a:cxn>
                <a:cxn ang="0">
                  <a:pos x="T2" y="T3"/>
                </a:cxn>
                <a:cxn ang="0">
                  <a:pos x="T4" y="T5"/>
                </a:cxn>
              </a:cxnLst>
              <a:rect l="0" t="0" r="r" b="b"/>
              <a:pathLst>
                <a:path w="71" h="69">
                  <a:moveTo>
                    <a:pt x="71" y="0"/>
                  </a:moveTo>
                  <a:lnTo>
                    <a:pt x="71" y="0"/>
                  </a:lnTo>
                  <a:cubicBezTo>
                    <a:pt x="49" y="21"/>
                    <a:pt x="23" y="46"/>
                    <a:pt x="0" y="69"/>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6" name="Freeform 1129"/>
            <p:cNvSpPr>
              <a:spLocks noEditPoints="1"/>
            </p:cNvSpPr>
            <p:nvPr/>
          </p:nvSpPr>
          <p:spPr bwMode="auto">
            <a:xfrm>
              <a:off x="3290" y="2102"/>
              <a:ext cx="16"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7" name="Freeform 1130"/>
            <p:cNvSpPr>
              <a:spLocks noEditPoints="1"/>
            </p:cNvSpPr>
            <p:nvPr/>
          </p:nvSpPr>
          <p:spPr bwMode="auto">
            <a:xfrm>
              <a:off x="3290" y="2102"/>
              <a:ext cx="16"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8" name="Freeform 1131"/>
            <p:cNvSpPr>
              <a:spLocks/>
            </p:cNvSpPr>
            <p:nvPr/>
          </p:nvSpPr>
          <p:spPr bwMode="auto">
            <a:xfrm>
              <a:off x="3394" y="2057"/>
              <a:ext cx="15" cy="43"/>
            </a:xfrm>
            <a:custGeom>
              <a:avLst/>
              <a:gdLst>
                <a:gd name="T0" fmla="*/ 0 w 22"/>
                <a:gd name="T1" fmla="*/ 0 h 62"/>
                <a:gd name="T2" fmla="*/ 0 w 22"/>
                <a:gd name="T3" fmla="*/ 0 h 62"/>
                <a:gd name="T4" fmla="*/ 22 w 22"/>
                <a:gd name="T5" fmla="*/ 62 h 62"/>
              </a:gdLst>
              <a:ahLst/>
              <a:cxnLst>
                <a:cxn ang="0">
                  <a:pos x="T0" y="T1"/>
                </a:cxn>
                <a:cxn ang="0">
                  <a:pos x="T2" y="T3"/>
                </a:cxn>
                <a:cxn ang="0">
                  <a:pos x="T4" y="T5"/>
                </a:cxn>
              </a:cxnLst>
              <a:rect l="0" t="0" r="r" b="b"/>
              <a:pathLst>
                <a:path w="22" h="62">
                  <a:moveTo>
                    <a:pt x="0" y="0"/>
                  </a:moveTo>
                  <a:lnTo>
                    <a:pt x="0" y="0"/>
                  </a:lnTo>
                  <a:cubicBezTo>
                    <a:pt x="7" y="19"/>
                    <a:pt x="14" y="41"/>
                    <a:pt x="22"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9" name="Freeform 1132"/>
            <p:cNvSpPr>
              <a:spLocks noEditPoints="1"/>
            </p:cNvSpPr>
            <p:nvPr/>
          </p:nvSpPr>
          <p:spPr bwMode="auto">
            <a:xfrm>
              <a:off x="3404" y="2099"/>
              <a:ext cx="11"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0" name="Freeform 1133"/>
            <p:cNvSpPr>
              <a:spLocks noEditPoints="1"/>
            </p:cNvSpPr>
            <p:nvPr/>
          </p:nvSpPr>
          <p:spPr bwMode="auto">
            <a:xfrm>
              <a:off x="3404" y="2099"/>
              <a:ext cx="11" cy="18"/>
            </a:xfrm>
            <a:custGeom>
              <a:avLst/>
              <a:gdLst>
                <a:gd name="T0" fmla="*/ 16 w 16"/>
                <a:gd name="T1" fmla="*/ 0 h 26"/>
                <a:gd name="T2" fmla="*/ 16 w 16"/>
                <a:gd name="T3" fmla="*/ 0 h 26"/>
                <a:gd name="T4" fmla="*/ 16 w 16"/>
                <a:gd name="T5" fmla="*/ 26 h 26"/>
                <a:gd name="T6" fmla="*/ 0 w 16"/>
                <a:gd name="T7" fmla="*/ 6 h 26"/>
                <a:gd name="T8" fmla="*/ 16 w 16"/>
                <a:gd name="T9" fmla="*/ 0 h 26"/>
                <a:gd name="T10" fmla="*/ 16 w 16"/>
                <a:gd name="T11" fmla="*/ 0 h 26"/>
                <a:gd name="T12" fmla="*/ 16 w 1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6" h="26">
                  <a:moveTo>
                    <a:pt x="16" y="0"/>
                  </a:moveTo>
                  <a:lnTo>
                    <a:pt x="16" y="0"/>
                  </a:lnTo>
                  <a:lnTo>
                    <a:pt x="16" y="26"/>
                  </a:lnTo>
                  <a:lnTo>
                    <a:pt x="0" y="6"/>
                  </a:lnTo>
                  <a:lnTo>
                    <a:pt x="16" y="0"/>
                  </a:lnTo>
                  <a:close/>
                  <a:moveTo>
                    <a:pt x="16" y="0"/>
                  </a:moveTo>
                  <a:lnTo>
                    <a:pt x="1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1" name="Freeform 1134"/>
            <p:cNvSpPr>
              <a:spLocks/>
            </p:cNvSpPr>
            <p:nvPr/>
          </p:nvSpPr>
          <p:spPr bwMode="auto">
            <a:xfrm>
              <a:off x="3297"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2" name="Freeform 1135"/>
            <p:cNvSpPr>
              <a:spLocks/>
            </p:cNvSpPr>
            <p:nvPr/>
          </p:nvSpPr>
          <p:spPr bwMode="auto">
            <a:xfrm>
              <a:off x="3297"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3" name="Freeform 1136"/>
            <p:cNvSpPr>
              <a:spLocks/>
            </p:cNvSpPr>
            <p:nvPr/>
          </p:nvSpPr>
          <p:spPr bwMode="auto">
            <a:xfrm>
              <a:off x="3314" y="188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4" name="Freeform 1137"/>
            <p:cNvSpPr>
              <a:spLocks noEditPoints="1"/>
            </p:cNvSpPr>
            <p:nvPr/>
          </p:nvSpPr>
          <p:spPr bwMode="auto">
            <a:xfrm>
              <a:off x="3322" y="188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5" name="Freeform 1138"/>
            <p:cNvSpPr>
              <a:spLocks/>
            </p:cNvSpPr>
            <p:nvPr/>
          </p:nvSpPr>
          <p:spPr bwMode="auto">
            <a:xfrm>
              <a:off x="3340" y="188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6" name="Freeform 1139"/>
            <p:cNvSpPr>
              <a:spLocks/>
            </p:cNvSpPr>
            <p:nvPr/>
          </p:nvSpPr>
          <p:spPr bwMode="auto">
            <a:xfrm>
              <a:off x="3357" y="1911"/>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7" name="Freeform 1140"/>
            <p:cNvSpPr>
              <a:spLocks/>
            </p:cNvSpPr>
            <p:nvPr/>
          </p:nvSpPr>
          <p:spPr bwMode="auto">
            <a:xfrm>
              <a:off x="3372" y="1889"/>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8" name="Freeform 1141"/>
            <p:cNvSpPr>
              <a:spLocks/>
            </p:cNvSpPr>
            <p:nvPr/>
          </p:nvSpPr>
          <p:spPr bwMode="auto">
            <a:xfrm>
              <a:off x="3386" y="188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9" name="Freeform 1142"/>
            <p:cNvSpPr>
              <a:spLocks noEditPoints="1"/>
            </p:cNvSpPr>
            <p:nvPr/>
          </p:nvSpPr>
          <p:spPr bwMode="auto">
            <a:xfrm>
              <a:off x="3406" y="1889"/>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3 w 16"/>
                <a:gd name="T25" fmla="*/ 2 h 25"/>
                <a:gd name="T26" fmla="*/ 16 w 16"/>
                <a:gd name="T27" fmla="*/ 8 h 25"/>
                <a:gd name="T28" fmla="*/ 13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3" y="2"/>
                  </a:cubicBezTo>
                  <a:cubicBezTo>
                    <a:pt x="15" y="3"/>
                    <a:pt x="16" y="5"/>
                    <a:pt x="16" y="8"/>
                  </a:cubicBezTo>
                  <a:cubicBezTo>
                    <a:pt x="16" y="10"/>
                    <a:pt x="15" y="12"/>
                    <a:pt x="13"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0" name="Freeform 1143"/>
            <p:cNvSpPr>
              <a:spLocks noEditPoints="1"/>
            </p:cNvSpPr>
            <p:nvPr/>
          </p:nvSpPr>
          <p:spPr bwMode="auto">
            <a:xfrm>
              <a:off x="3421" y="1889"/>
              <a:ext cx="14" cy="18"/>
            </a:xfrm>
            <a:custGeom>
              <a:avLst/>
              <a:gdLst>
                <a:gd name="T0" fmla="*/ 11 w 19"/>
                <a:gd name="T1" fmla="*/ 13 h 25"/>
                <a:gd name="T2" fmla="*/ 11 w 19"/>
                <a:gd name="T3" fmla="*/ 13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7 h 25"/>
                <a:gd name="T32" fmla="*/ 14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7"/>
                  </a:cubicBezTo>
                  <a:cubicBezTo>
                    <a:pt x="16" y="9"/>
                    <a:pt x="15" y="10"/>
                    <a:pt x="14"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1" name="Freeform 1144"/>
            <p:cNvSpPr>
              <a:spLocks/>
            </p:cNvSpPr>
            <p:nvPr/>
          </p:nvSpPr>
          <p:spPr bwMode="auto">
            <a:xfrm>
              <a:off x="3253" y="1934"/>
              <a:ext cx="75" cy="50"/>
            </a:xfrm>
            <a:custGeom>
              <a:avLst/>
              <a:gdLst>
                <a:gd name="T0" fmla="*/ 108 w 108"/>
                <a:gd name="T1" fmla="*/ 0 h 72"/>
                <a:gd name="T2" fmla="*/ 108 w 108"/>
                <a:gd name="T3" fmla="*/ 0 h 72"/>
                <a:gd name="T4" fmla="*/ 0 w 108"/>
                <a:gd name="T5" fmla="*/ 72 h 72"/>
              </a:gdLst>
              <a:ahLst/>
              <a:cxnLst>
                <a:cxn ang="0">
                  <a:pos x="T0" y="T1"/>
                </a:cxn>
                <a:cxn ang="0">
                  <a:pos x="T2" y="T3"/>
                </a:cxn>
                <a:cxn ang="0">
                  <a:pos x="T4" y="T5"/>
                </a:cxn>
              </a:cxnLst>
              <a:rect l="0" t="0" r="r" b="b"/>
              <a:pathLst>
                <a:path w="108" h="72">
                  <a:moveTo>
                    <a:pt x="108" y="0"/>
                  </a:moveTo>
                  <a:lnTo>
                    <a:pt x="108" y="0"/>
                  </a:lnTo>
                  <a:cubicBezTo>
                    <a:pt x="76" y="22"/>
                    <a:pt x="35" y="49"/>
                    <a:pt x="0"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2" name="Freeform 1145"/>
            <p:cNvSpPr>
              <a:spLocks noEditPoints="1"/>
            </p:cNvSpPr>
            <p:nvPr/>
          </p:nvSpPr>
          <p:spPr bwMode="auto">
            <a:xfrm>
              <a:off x="3238" y="1980"/>
              <a:ext cx="17" cy="15"/>
            </a:xfrm>
            <a:custGeom>
              <a:avLst/>
              <a:gdLst>
                <a:gd name="T0" fmla="*/ 25 w 25"/>
                <a:gd name="T1" fmla="*/ 14 h 21"/>
                <a:gd name="T2" fmla="*/ 25 w 25"/>
                <a:gd name="T3" fmla="*/ 14 h 21"/>
                <a:gd name="T4" fmla="*/ 0 w 25"/>
                <a:gd name="T5" fmla="*/ 21 h 21"/>
                <a:gd name="T6" fmla="*/ 15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5" y="0"/>
                  </a:lnTo>
                  <a:lnTo>
                    <a:pt x="25" y="14"/>
                  </a:lnTo>
                  <a:close/>
                  <a:moveTo>
                    <a:pt x="25" y="14"/>
                  </a:moveTo>
                  <a:lnTo>
                    <a:pt x="25"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3" name="Freeform 1146"/>
            <p:cNvSpPr>
              <a:spLocks noEditPoints="1"/>
            </p:cNvSpPr>
            <p:nvPr/>
          </p:nvSpPr>
          <p:spPr bwMode="auto">
            <a:xfrm>
              <a:off x="3238" y="1980"/>
              <a:ext cx="17" cy="15"/>
            </a:xfrm>
            <a:custGeom>
              <a:avLst/>
              <a:gdLst>
                <a:gd name="T0" fmla="*/ 25 w 25"/>
                <a:gd name="T1" fmla="*/ 14 h 21"/>
                <a:gd name="T2" fmla="*/ 25 w 25"/>
                <a:gd name="T3" fmla="*/ 14 h 21"/>
                <a:gd name="T4" fmla="*/ 0 w 25"/>
                <a:gd name="T5" fmla="*/ 21 h 21"/>
                <a:gd name="T6" fmla="*/ 15 w 25"/>
                <a:gd name="T7" fmla="*/ 0 h 21"/>
                <a:gd name="T8" fmla="*/ 25 w 25"/>
                <a:gd name="T9" fmla="*/ 14 h 21"/>
                <a:gd name="T10" fmla="*/ 25 w 25"/>
                <a:gd name="T11" fmla="*/ 14 h 21"/>
                <a:gd name="T12" fmla="*/ 25 w 25"/>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25" y="14"/>
                  </a:moveTo>
                  <a:lnTo>
                    <a:pt x="25" y="14"/>
                  </a:lnTo>
                  <a:lnTo>
                    <a:pt x="0" y="21"/>
                  </a:lnTo>
                  <a:lnTo>
                    <a:pt x="15" y="0"/>
                  </a:lnTo>
                  <a:lnTo>
                    <a:pt x="25" y="14"/>
                  </a:lnTo>
                  <a:close/>
                  <a:moveTo>
                    <a:pt x="25" y="14"/>
                  </a:moveTo>
                  <a:lnTo>
                    <a:pt x="25"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4" name="Freeform 1147"/>
            <p:cNvSpPr>
              <a:spLocks/>
            </p:cNvSpPr>
            <p:nvPr/>
          </p:nvSpPr>
          <p:spPr bwMode="auto">
            <a:xfrm>
              <a:off x="3376" y="1934"/>
              <a:ext cx="4" cy="43"/>
            </a:xfrm>
            <a:custGeom>
              <a:avLst/>
              <a:gdLst>
                <a:gd name="T0" fmla="*/ 0 w 5"/>
                <a:gd name="T1" fmla="*/ 0 h 62"/>
                <a:gd name="T2" fmla="*/ 0 w 5"/>
                <a:gd name="T3" fmla="*/ 0 h 62"/>
                <a:gd name="T4" fmla="*/ 5 w 5"/>
                <a:gd name="T5" fmla="*/ 62 h 62"/>
              </a:gdLst>
              <a:ahLst/>
              <a:cxnLst>
                <a:cxn ang="0">
                  <a:pos x="T0" y="T1"/>
                </a:cxn>
                <a:cxn ang="0">
                  <a:pos x="T2" y="T3"/>
                </a:cxn>
                <a:cxn ang="0">
                  <a:pos x="T4" y="T5"/>
                </a:cxn>
              </a:cxnLst>
              <a:rect l="0" t="0" r="r" b="b"/>
              <a:pathLst>
                <a:path w="5" h="62">
                  <a:moveTo>
                    <a:pt x="0" y="0"/>
                  </a:moveTo>
                  <a:lnTo>
                    <a:pt x="0" y="0"/>
                  </a:lnTo>
                  <a:cubicBezTo>
                    <a:pt x="2" y="18"/>
                    <a:pt x="3" y="41"/>
                    <a:pt x="5"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5" name="Freeform 1148"/>
            <p:cNvSpPr>
              <a:spLocks noEditPoints="1"/>
            </p:cNvSpPr>
            <p:nvPr/>
          </p:nvSpPr>
          <p:spPr bwMode="auto">
            <a:xfrm>
              <a:off x="3374" y="1976"/>
              <a:ext cx="12" cy="18"/>
            </a:xfrm>
            <a:custGeom>
              <a:avLst/>
              <a:gdLst>
                <a:gd name="T0" fmla="*/ 17 w 17"/>
                <a:gd name="T1" fmla="*/ 0 h 25"/>
                <a:gd name="T2" fmla="*/ 17 w 17"/>
                <a:gd name="T3" fmla="*/ 0 h 25"/>
                <a:gd name="T4" fmla="*/ 10 w 17"/>
                <a:gd name="T5" fmla="*/ 25 h 25"/>
                <a:gd name="T6" fmla="*/ 0 w 17"/>
                <a:gd name="T7" fmla="*/ 1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0" y="25"/>
                  </a:lnTo>
                  <a:lnTo>
                    <a:pt x="0" y="1"/>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6" name="Freeform 1149"/>
            <p:cNvSpPr>
              <a:spLocks noEditPoints="1"/>
            </p:cNvSpPr>
            <p:nvPr/>
          </p:nvSpPr>
          <p:spPr bwMode="auto">
            <a:xfrm>
              <a:off x="3374" y="1976"/>
              <a:ext cx="12" cy="18"/>
            </a:xfrm>
            <a:custGeom>
              <a:avLst/>
              <a:gdLst>
                <a:gd name="T0" fmla="*/ 17 w 17"/>
                <a:gd name="T1" fmla="*/ 0 h 25"/>
                <a:gd name="T2" fmla="*/ 17 w 17"/>
                <a:gd name="T3" fmla="*/ 0 h 25"/>
                <a:gd name="T4" fmla="*/ 10 w 17"/>
                <a:gd name="T5" fmla="*/ 25 h 25"/>
                <a:gd name="T6" fmla="*/ 0 w 17"/>
                <a:gd name="T7" fmla="*/ 1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0" y="25"/>
                  </a:lnTo>
                  <a:lnTo>
                    <a:pt x="0" y="1"/>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7" name="Freeform 1150"/>
            <p:cNvSpPr>
              <a:spLocks/>
            </p:cNvSpPr>
            <p:nvPr/>
          </p:nvSpPr>
          <p:spPr bwMode="auto">
            <a:xfrm>
              <a:off x="3488" y="1995"/>
              <a:ext cx="129" cy="61"/>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8" name="Freeform 1151"/>
            <p:cNvSpPr>
              <a:spLocks/>
            </p:cNvSpPr>
            <p:nvPr/>
          </p:nvSpPr>
          <p:spPr bwMode="auto">
            <a:xfrm>
              <a:off x="3488" y="1995"/>
              <a:ext cx="129" cy="61"/>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9" name="Freeform 1152"/>
            <p:cNvSpPr>
              <a:spLocks/>
            </p:cNvSpPr>
            <p:nvPr/>
          </p:nvSpPr>
          <p:spPr bwMode="auto">
            <a:xfrm>
              <a:off x="3505"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0" name="Freeform 1153"/>
            <p:cNvSpPr>
              <a:spLocks noEditPoints="1"/>
            </p:cNvSpPr>
            <p:nvPr/>
          </p:nvSpPr>
          <p:spPr bwMode="auto">
            <a:xfrm>
              <a:off x="3512" y="2013"/>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1" y="0"/>
                    <a:pt x="15" y="1"/>
                    <a:pt x="17" y="3"/>
                  </a:cubicBezTo>
                  <a:cubicBezTo>
                    <a:pt x="19" y="5"/>
                    <a:pt x="21" y="8"/>
                    <a:pt x="21" y="13"/>
                  </a:cubicBezTo>
                  <a:cubicBezTo>
                    <a:pt x="21" y="17"/>
                    <a:pt x="19"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1" name="Freeform 1154"/>
            <p:cNvSpPr>
              <a:spLocks/>
            </p:cNvSpPr>
            <p:nvPr/>
          </p:nvSpPr>
          <p:spPr bwMode="auto">
            <a:xfrm>
              <a:off x="3531" y="2013"/>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2" name="Freeform 1155"/>
            <p:cNvSpPr>
              <a:spLocks/>
            </p:cNvSpPr>
            <p:nvPr/>
          </p:nvSpPr>
          <p:spPr bwMode="auto">
            <a:xfrm>
              <a:off x="3547" y="2013"/>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3" name="Freeform 1156"/>
            <p:cNvSpPr>
              <a:spLocks/>
            </p:cNvSpPr>
            <p:nvPr/>
          </p:nvSpPr>
          <p:spPr bwMode="auto">
            <a:xfrm>
              <a:off x="3562" y="2013"/>
              <a:ext cx="15"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4" name="Freeform 1157"/>
            <p:cNvSpPr>
              <a:spLocks noEditPoints="1"/>
            </p:cNvSpPr>
            <p:nvPr/>
          </p:nvSpPr>
          <p:spPr bwMode="auto">
            <a:xfrm>
              <a:off x="3578" y="2018"/>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5" name="Freeform 1158"/>
            <p:cNvSpPr>
              <a:spLocks/>
            </p:cNvSpPr>
            <p:nvPr/>
          </p:nvSpPr>
          <p:spPr bwMode="auto">
            <a:xfrm>
              <a:off x="3585" y="2013"/>
              <a:ext cx="15" cy="17"/>
            </a:xfrm>
            <a:custGeom>
              <a:avLst/>
              <a:gdLst>
                <a:gd name="T0" fmla="*/ 1 w 21"/>
                <a:gd name="T1" fmla="*/ 0 h 25"/>
                <a:gd name="T2" fmla="*/ 1 w 21"/>
                <a:gd name="T3" fmla="*/ 0 h 25"/>
                <a:gd name="T4" fmla="*/ 4 w 21"/>
                <a:gd name="T5" fmla="*/ 0 h 25"/>
                <a:gd name="T6" fmla="*/ 11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1" y="9"/>
                  </a:lnTo>
                  <a:lnTo>
                    <a:pt x="17" y="0"/>
                  </a:lnTo>
                  <a:lnTo>
                    <a:pt x="20" y="0"/>
                  </a:lnTo>
                  <a:lnTo>
                    <a:pt x="12" y="12"/>
                  </a:lnTo>
                  <a:lnTo>
                    <a:pt x="21" y="25"/>
                  </a:lnTo>
                  <a:lnTo>
                    <a:pt x="17" y="25"/>
                  </a:lnTo>
                  <a:lnTo>
                    <a:pt x="10" y="14"/>
                  </a:lnTo>
                  <a:lnTo>
                    <a:pt x="3" y="25"/>
                  </a:lnTo>
                  <a:lnTo>
                    <a:pt x="0" y="25"/>
                  </a:lnTo>
                  <a:lnTo>
                    <a:pt x="9" y="12"/>
                  </a:lnTo>
                  <a:lnTo>
                    <a:pt x="1"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6" name="Freeform 1159"/>
            <p:cNvSpPr>
              <a:spLocks/>
            </p:cNvSpPr>
            <p:nvPr/>
          </p:nvSpPr>
          <p:spPr bwMode="auto">
            <a:xfrm>
              <a:off x="3537" y="2118"/>
              <a:ext cx="117"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7" name="Freeform 1160"/>
            <p:cNvSpPr>
              <a:spLocks/>
            </p:cNvSpPr>
            <p:nvPr/>
          </p:nvSpPr>
          <p:spPr bwMode="auto">
            <a:xfrm>
              <a:off x="3537" y="2118"/>
              <a:ext cx="117"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8" name="Freeform 1161"/>
            <p:cNvSpPr>
              <a:spLocks/>
            </p:cNvSpPr>
            <p:nvPr/>
          </p:nvSpPr>
          <p:spPr bwMode="auto">
            <a:xfrm>
              <a:off x="3553" y="2136"/>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9" name="Freeform 1162"/>
            <p:cNvSpPr>
              <a:spLocks noEditPoints="1"/>
            </p:cNvSpPr>
            <p:nvPr/>
          </p:nvSpPr>
          <p:spPr bwMode="auto">
            <a:xfrm>
              <a:off x="3561" y="2136"/>
              <a:ext cx="14"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2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2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2"/>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2"/>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0" name="Freeform 1163"/>
            <p:cNvSpPr>
              <a:spLocks/>
            </p:cNvSpPr>
            <p:nvPr/>
          </p:nvSpPr>
          <p:spPr bwMode="auto">
            <a:xfrm>
              <a:off x="3580" y="2136"/>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1" name="Freeform 1164"/>
            <p:cNvSpPr>
              <a:spLocks/>
            </p:cNvSpPr>
            <p:nvPr/>
          </p:nvSpPr>
          <p:spPr bwMode="auto">
            <a:xfrm>
              <a:off x="3596" y="2136"/>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2" name="Freeform 1165"/>
            <p:cNvSpPr>
              <a:spLocks/>
            </p:cNvSpPr>
            <p:nvPr/>
          </p:nvSpPr>
          <p:spPr bwMode="auto">
            <a:xfrm>
              <a:off x="3611"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3" name="Freeform 1166"/>
            <p:cNvSpPr>
              <a:spLocks noEditPoints="1"/>
            </p:cNvSpPr>
            <p:nvPr/>
          </p:nvSpPr>
          <p:spPr bwMode="auto">
            <a:xfrm>
              <a:off x="3626" y="2141"/>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4" name="Freeform 1167"/>
            <p:cNvSpPr>
              <a:spLocks noEditPoints="1"/>
            </p:cNvSpPr>
            <p:nvPr/>
          </p:nvSpPr>
          <p:spPr bwMode="auto">
            <a:xfrm>
              <a:off x="3635" y="2136"/>
              <a:ext cx="3"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5" name="Freeform 1168"/>
            <p:cNvSpPr>
              <a:spLocks/>
            </p:cNvSpPr>
            <p:nvPr/>
          </p:nvSpPr>
          <p:spPr bwMode="auto">
            <a:xfrm>
              <a:off x="3685"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6" name="Freeform 1169"/>
            <p:cNvSpPr>
              <a:spLocks/>
            </p:cNvSpPr>
            <p:nvPr/>
          </p:nvSpPr>
          <p:spPr bwMode="auto">
            <a:xfrm>
              <a:off x="3685" y="2118"/>
              <a:ext cx="136" cy="62"/>
            </a:xfrm>
            <a:custGeom>
              <a:avLst/>
              <a:gdLst>
                <a:gd name="T0" fmla="*/ 0 w 195"/>
                <a:gd name="T1" fmla="*/ 0 h 88"/>
                <a:gd name="T2" fmla="*/ 0 w 195"/>
                <a:gd name="T3" fmla="*/ 0 h 88"/>
                <a:gd name="T4" fmla="*/ 195 w 195"/>
                <a:gd name="T5" fmla="*/ 0 h 88"/>
                <a:gd name="T6" fmla="*/ 195 w 195"/>
                <a:gd name="T7" fmla="*/ 88 h 88"/>
                <a:gd name="T8" fmla="*/ 0 w 195"/>
                <a:gd name="T9" fmla="*/ 88 h 88"/>
                <a:gd name="T10" fmla="*/ 0 w 195"/>
                <a:gd name="T11" fmla="*/ 0 h 88"/>
              </a:gdLst>
              <a:ahLst/>
              <a:cxnLst>
                <a:cxn ang="0">
                  <a:pos x="T0" y="T1"/>
                </a:cxn>
                <a:cxn ang="0">
                  <a:pos x="T2" y="T3"/>
                </a:cxn>
                <a:cxn ang="0">
                  <a:pos x="T4" y="T5"/>
                </a:cxn>
                <a:cxn ang="0">
                  <a:pos x="T6" y="T7"/>
                </a:cxn>
                <a:cxn ang="0">
                  <a:pos x="T8" y="T9"/>
                </a:cxn>
                <a:cxn ang="0">
                  <a:pos x="T10" y="T11"/>
                </a:cxn>
              </a:cxnLst>
              <a:rect l="0" t="0" r="r" b="b"/>
              <a:pathLst>
                <a:path w="195" h="88">
                  <a:moveTo>
                    <a:pt x="0" y="0"/>
                  </a:moveTo>
                  <a:lnTo>
                    <a:pt x="0" y="0"/>
                  </a:lnTo>
                  <a:lnTo>
                    <a:pt x="195" y="0"/>
                  </a:lnTo>
                  <a:lnTo>
                    <a:pt x="19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7" name="Freeform 1170"/>
            <p:cNvSpPr>
              <a:spLocks/>
            </p:cNvSpPr>
            <p:nvPr/>
          </p:nvSpPr>
          <p:spPr bwMode="auto">
            <a:xfrm>
              <a:off x="3700" y="2136"/>
              <a:ext cx="14" cy="18"/>
            </a:xfrm>
            <a:custGeom>
              <a:avLst/>
              <a:gdLst>
                <a:gd name="T0" fmla="*/ 20 w 20"/>
                <a:gd name="T1" fmla="*/ 2 h 25"/>
                <a:gd name="T2" fmla="*/ 20 w 20"/>
                <a:gd name="T3" fmla="*/ 2 h 25"/>
                <a:gd name="T4" fmla="*/ 20 w 20"/>
                <a:gd name="T5" fmla="*/ 6 h 25"/>
                <a:gd name="T6" fmla="*/ 17 w 20"/>
                <a:gd name="T7" fmla="*/ 3 h 25"/>
                <a:gd name="T8" fmla="*/ 13 w 20"/>
                <a:gd name="T9" fmla="*/ 2 h 25"/>
                <a:gd name="T10" fmla="*/ 6 w 20"/>
                <a:gd name="T11" fmla="*/ 5 h 25"/>
                <a:gd name="T12" fmla="*/ 4 w 20"/>
                <a:gd name="T13" fmla="*/ 13 h 25"/>
                <a:gd name="T14" fmla="*/ 6 w 20"/>
                <a:gd name="T15" fmla="*/ 20 h 25"/>
                <a:gd name="T16" fmla="*/ 13 w 20"/>
                <a:gd name="T17" fmla="*/ 23 h 25"/>
                <a:gd name="T18" fmla="*/ 17 w 20"/>
                <a:gd name="T19" fmla="*/ 22 h 25"/>
                <a:gd name="T20" fmla="*/ 20 w 20"/>
                <a:gd name="T21" fmla="*/ 20 h 25"/>
                <a:gd name="T22" fmla="*/ 20 w 20"/>
                <a:gd name="T23" fmla="*/ 23 h 25"/>
                <a:gd name="T24" fmla="*/ 17 w 20"/>
                <a:gd name="T25" fmla="*/ 25 h 25"/>
                <a:gd name="T26" fmla="*/ 12 w 20"/>
                <a:gd name="T27" fmla="*/ 25 h 25"/>
                <a:gd name="T28" fmla="*/ 4 w 20"/>
                <a:gd name="T29" fmla="*/ 22 h 25"/>
                <a:gd name="T30" fmla="*/ 0 w 20"/>
                <a:gd name="T31" fmla="*/ 13 h 25"/>
                <a:gd name="T32" fmla="*/ 4 w 20"/>
                <a:gd name="T33" fmla="*/ 3 h 25"/>
                <a:gd name="T34" fmla="*/ 12 w 20"/>
                <a:gd name="T35" fmla="*/ 0 h 25"/>
                <a:gd name="T36" fmla="*/ 17 w 20"/>
                <a:gd name="T37" fmla="*/ 0 h 25"/>
                <a:gd name="T38" fmla="*/ 20 w 20"/>
                <a:gd name="T39" fmla="*/ 2 h 25"/>
                <a:gd name="T40" fmla="*/ 20 w 20"/>
                <a:gd name="T4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5">
                  <a:moveTo>
                    <a:pt x="20" y="2"/>
                  </a:moveTo>
                  <a:lnTo>
                    <a:pt x="20" y="2"/>
                  </a:lnTo>
                  <a:lnTo>
                    <a:pt x="20" y="6"/>
                  </a:lnTo>
                  <a:cubicBezTo>
                    <a:pt x="19" y="5"/>
                    <a:pt x="18" y="4"/>
                    <a:pt x="17" y="3"/>
                  </a:cubicBezTo>
                  <a:cubicBezTo>
                    <a:pt x="15" y="3"/>
                    <a:pt x="14" y="2"/>
                    <a:pt x="13" y="2"/>
                  </a:cubicBezTo>
                  <a:cubicBezTo>
                    <a:pt x="10" y="2"/>
                    <a:pt x="8" y="3"/>
                    <a:pt x="6" y="5"/>
                  </a:cubicBezTo>
                  <a:cubicBezTo>
                    <a:pt x="5" y="7"/>
                    <a:pt x="4" y="9"/>
                    <a:pt x="4" y="13"/>
                  </a:cubicBezTo>
                  <a:cubicBezTo>
                    <a:pt x="4" y="16"/>
                    <a:pt x="5" y="18"/>
                    <a:pt x="6" y="20"/>
                  </a:cubicBezTo>
                  <a:cubicBezTo>
                    <a:pt x="8" y="22"/>
                    <a:pt x="10" y="23"/>
                    <a:pt x="13" y="23"/>
                  </a:cubicBezTo>
                  <a:cubicBezTo>
                    <a:pt x="14" y="23"/>
                    <a:pt x="15" y="22"/>
                    <a:pt x="17" y="22"/>
                  </a:cubicBezTo>
                  <a:cubicBezTo>
                    <a:pt x="18" y="21"/>
                    <a:pt x="19" y="21"/>
                    <a:pt x="20" y="20"/>
                  </a:cubicBezTo>
                  <a:lnTo>
                    <a:pt x="20" y="23"/>
                  </a:lnTo>
                  <a:cubicBezTo>
                    <a:pt x="19" y="24"/>
                    <a:pt x="18" y="24"/>
                    <a:pt x="17" y="25"/>
                  </a:cubicBezTo>
                  <a:cubicBezTo>
                    <a:pt x="15" y="25"/>
                    <a:pt x="14" y="25"/>
                    <a:pt x="12" y="25"/>
                  </a:cubicBezTo>
                  <a:cubicBezTo>
                    <a:pt x="9" y="25"/>
                    <a:pt x="6" y="24"/>
                    <a:pt x="4" y="22"/>
                  </a:cubicBezTo>
                  <a:cubicBezTo>
                    <a:pt x="1" y="20"/>
                    <a:pt x="0" y="17"/>
                    <a:pt x="0" y="13"/>
                  </a:cubicBezTo>
                  <a:cubicBezTo>
                    <a:pt x="0" y="9"/>
                    <a:pt x="1" y="5"/>
                    <a:pt x="4" y="3"/>
                  </a:cubicBezTo>
                  <a:cubicBezTo>
                    <a:pt x="6" y="1"/>
                    <a:pt x="9" y="0"/>
                    <a:pt x="12" y="0"/>
                  </a:cubicBezTo>
                  <a:cubicBezTo>
                    <a:pt x="14" y="0"/>
                    <a:pt x="15" y="0"/>
                    <a:pt x="17"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8" name="Freeform 1171"/>
            <p:cNvSpPr>
              <a:spLocks noEditPoints="1"/>
            </p:cNvSpPr>
            <p:nvPr/>
          </p:nvSpPr>
          <p:spPr bwMode="auto">
            <a:xfrm>
              <a:off x="3717" y="2136"/>
              <a:ext cx="16" cy="18"/>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7 w 23"/>
                <a:gd name="T13" fmla="*/ 20 h 25"/>
                <a:gd name="T14" fmla="*/ 20 w 23"/>
                <a:gd name="T15" fmla="*/ 13 h 25"/>
                <a:gd name="T16" fmla="*/ 17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4" y="7"/>
                    <a:pt x="4" y="9"/>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9"/>
                    <a:pt x="19" y="7"/>
                    <a:pt x="17"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6"/>
                    <a:pt x="22" y="20"/>
                    <a:pt x="20" y="22"/>
                  </a:cubicBezTo>
                  <a:cubicBezTo>
                    <a:pt x="18" y="24"/>
                    <a:pt x="15" y="25"/>
                    <a:pt x="12" y="25"/>
                  </a:cubicBezTo>
                  <a:cubicBezTo>
                    <a:pt x="8" y="25"/>
                    <a:pt x="5" y="24"/>
                    <a:pt x="3" y="22"/>
                  </a:cubicBezTo>
                  <a:cubicBezTo>
                    <a:pt x="1" y="20"/>
                    <a:pt x="0" y="16"/>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9" name="Freeform 1172"/>
            <p:cNvSpPr>
              <a:spLocks/>
            </p:cNvSpPr>
            <p:nvPr/>
          </p:nvSpPr>
          <p:spPr bwMode="auto">
            <a:xfrm>
              <a:off x="3737" y="2136"/>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0" name="Freeform 1173"/>
            <p:cNvSpPr>
              <a:spLocks/>
            </p:cNvSpPr>
            <p:nvPr/>
          </p:nvSpPr>
          <p:spPr bwMode="auto">
            <a:xfrm>
              <a:off x="3755" y="2136"/>
              <a:ext cx="11" cy="18"/>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6 h 25"/>
                <a:gd name="T14" fmla="*/ 4 w 17"/>
                <a:gd name="T15" fmla="*/ 9 h 25"/>
                <a:gd name="T16" fmla="*/ 8 w 17"/>
                <a:gd name="T17" fmla="*/ 10 h 25"/>
                <a:gd name="T18" fmla="*/ 10 w 17"/>
                <a:gd name="T19" fmla="*/ 11 h 25"/>
                <a:gd name="T20" fmla="*/ 15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5 h 25"/>
                <a:gd name="T44" fmla="*/ 9 w 17"/>
                <a:gd name="T45" fmla="*/ 14 h 25"/>
                <a:gd name="T46" fmla="*/ 7 w 17"/>
                <a:gd name="T47" fmla="*/ 14 h 25"/>
                <a:gd name="T48" fmla="*/ 1 w 17"/>
                <a:gd name="T49" fmla="*/ 11 h 25"/>
                <a:gd name="T50" fmla="*/ 0 w 17"/>
                <a:gd name="T51" fmla="*/ 7 h 25"/>
                <a:gd name="T52" fmla="*/ 2 w 17"/>
                <a:gd name="T53" fmla="*/ 2 h 25"/>
                <a:gd name="T54" fmla="*/ 8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4" y="4"/>
                    <a:pt x="13" y="3"/>
                    <a:pt x="12" y="3"/>
                  </a:cubicBezTo>
                  <a:cubicBezTo>
                    <a:pt x="11" y="3"/>
                    <a:pt x="10" y="2"/>
                    <a:pt x="9" y="2"/>
                  </a:cubicBezTo>
                  <a:cubicBezTo>
                    <a:pt x="7" y="2"/>
                    <a:pt x="6" y="3"/>
                    <a:pt x="5" y="3"/>
                  </a:cubicBezTo>
                  <a:cubicBezTo>
                    <a:pt x="4" y="4"/>
                    <a:pt x="3" y="5"/>
                    <a:pt x="3" y="6"/>
                  </a:cubicBezTo>
                  <a:cubicBezTo>
                    <a:pt x="3" y="8"/>
                    <a:pt x="3" y="8"/>
                    <a:pt x="4" y="9"/>
                  </a:cubicBezTo>
                  <a:cubicBezTo>
                    <a:pt x="5" y="10"/>
                    <a:pt x="6" y="10"/>
                    <a:pt x="8" y="10"/>
                  </a:cubicBezTo>
                  <a:lnTo>
                    <a:pt x="10" y="11"/>
                  </a:lnTo>
                  <a:cubicBezTo>
                    <a:pt x="12" y="11"/>
                    <a:pt x="14" y="12"/>
                    <a:pt x="15" y="13"/>
                  </a:cubicBezTo>
                  <a:cubicBezTo>
                    <a:pt x="17" y="14"/>
                    <a:pt x="17" y="16"/>
                    <a:pt x="17" y="18"/>
                  </a:cubicBezTo>
                  <a:cubicBezTo>
                    <a:pt x="17" y="20"/>
                    <a:pt x="16" y="22"/>
                    <a:pt x="15" y="24"/>
                  </a:cubicBezTo>
                  <a:cubicBezTo>
                    <a:pt x="13" y="25"/>
                    <a:pt x="11" y="25"/>
                    <a:pt x="8" y="25"/>
                  </a:cubicBezTo>
                  <a:cubicBezTo>
                    <a:pt x="6" y="25"/>
                    <a:pt x="5" y="25"/>
                    <a:pt x="4" y="25"/>
                  </a:cubicBezTo>
                  <a:cubicBezTo>
                    <a:pt x="3" y="25"/>
                    <a:pt x="1" y="24"/>
                    <a:pt x="0" y="24"/>
                  </a:cubicBezTo>
                  <a:lnTo>
                    <a:pt x="0" y="20"/>
                  </a:lnTo>
                  <a:cubicBezTo>
                    <a:pt x="1" y="21"/>
                    <a:pt x="2" y="22"/>
                    <a:pt x="4" y="22"/>
                  </a:cubicBezTo>
                  <a:cubicBezTo>
                    <a:pt x="5" y="22"/>
                    <a:pt x="6" y="23"/>
                    <a:pt x="8" y="23"/>
                  </a:cubicBezTo>
                  <a:cubicBezTo>
                    <a:pt x="10" y="23"/>
                    <a:pt x="11" y="22"/>
                    <a:pt x="12" y="22"/>
                  </a:cubicBezTo>
                  <a:cubicBezTo>
                    <a:pt x="13" y="21"/>
                    <a:pt x="14" y="20"/>
                    <a:pt x="14" y="18"/>
                  </a:cubicBezTo>
                  <a:cubicBezTo>
                    <a:pt x="14" y="17"/>
                    <a:pt x="13" y="16"/>
                    <a:pt x="13" y="15"/>
                  </a:cubicBezTo>
                  <a:cubicBezTo>
                    <a:pt x="12" y="15"/>
                    <a:pt x="11" y="14"/>
                    <a:pt x="9" y="14"/>
                  </a:cubicBezTo>
                  <a:lnTo>
                    <a:pt x="7" y="14"/>
                  </a:lnTo>
                  <a:cubicBezTo>
                    <a:pt x="4" y="13"/>
                    <a:pt x="2" y="12"/>
                    <a:pt x="1" y="11"/>
                  </a:cubicBezTo>
                  <a:cubicBezTo>
                    <a:pt x="0" y="10"/>
                    <a:pt x="0" y="9"/>
                    <a:pt x="0" y="7"/>
                  </a:cubicBezTo>
                  <a:cubicBezTo>
                    <a:pt x="0" y="5"/>
                    <a:pt x="0" y="3"/>
                    <a:pt x="2" y="2"/>
                  </a:cubicBezTo>
                  <a:cubicBezTo>
                    <a:pt x="4" y="0"/>
                    <a:pt x="6" y="0"/>
                    <a:pt x="8" y="0"/>
                  </a:cubicBezTo>
                  <a:cubicBezTo>
                    <a:pt x="10"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1" name="Freeform 1174"/>
            <p:cNvSpPr>
              <a:spLocks/>
            </p:cNvSpPr>
            <p:nvPr/>
          </p:nvSpPr>
          <p:spPr bwMode="auto">
            <a:xfrm>
              <a:off x="3768"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2" name="Freeform 1175"/>
            <p:cNvSpPr>
              <a:spLocks noEditPoints="1"/>
            </p:cNvSpPr>
            <p:nvPr/>
          </p:nvSpPr>
          <p:spPr bwMode="auto">
            <a:xfrm>
              <a:off x="3784"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3" name="Freeform 1176"/>
            <p:cNvSpPr>
              <a:spLocks/>
            </p:cNvSpPr>
            <p:nvPr/>
          </p:nvSpPr>
          <p:spPr bwMode="auto">
            <a:xfrm>
              <a:off x="3791" y="2136"/>
              <a:ext cx="11" cy="18"/>
            </a:xfrm>
            <a:custGeom>
              <a:avLst/>
              <a:gdLst>
                <a:gd name="T0" fmla="*/ 5 w 16"/>
                <a:gd name="T1" fmla="*/ 22 h 25"/>
                <a:gd name="T2" fmla="*/ 5 w 16"/>
                <a:gd name="T3" fmla="*/ 22 h 25"/>
                <a:gd name="T4" fmla="*/ 16 w 16"/>
                <a:gd name="T5" fmla="*/ 22 h 25"/>
                <a:gd name="T6" fmla="*/ 16 w 16"/>
                <a:gd name="T7" fmla="*/ 25 h 25"/>
                <a:gd name="T8" fmla="*/ 0 w 16"/>
                <a:gd name="T9" fmla="*/ 25 h 25"/>
                <a:gd name="T10" fmla="*/ 0 w 16"/>
                <a:gd name="T11" fmla="*/ 22 h 25"/>
                <a:gd name="T12" fmla="*/ 6 w 16"/>
                <a:gd name="T13" fmla="*/ 17 h 25"/>
                <a:gd name="T14" fmla="*/ 10 w 16"/>
                <a:gd name="T15" fmla="*/ 12 h 25"/>
                <a:gd name="T16" fmla="*/ 12 w 16"/>
                <a:gd name="T17" fmla="*/ 9 h 25"/>
                <a:gd name="T18" fmla="*/ 13 w 16"/>
                <a:gd name="T19" fmla="*/ 7 h 25"/>
                <a:gd name="T20" fmla="*/ 11 w 16"/>
                <a:gd name="T21" fmla="*/ 4 h 25"/>
                <a:gd name="T22" fmla="*/ 8 w 16"/>
                <a:gd name="T23" fmla="*/ 3 h 25"/>
                <a:gd name="T24" fmla="*/ 4 w 16"/>
                <a:gd name="T25" fmla="*/ 3 h 25"/>
                <a:gd name="T26" fmla="*/ 1 w 16"/>
                <a:gd name="T27" fmla="*/ 5 h 25"/>
                <a:gd name="T28" fmla="*/ 1 w 16"/>
                <a:gd name="T29" fmla="*/ 1 h 25"/>
                <a:gd name="T30" fmla="*/ 4 w 16"/>
                <a:gd name="T31" fmla="*/ 0 h 25"/>
                <a:gd name="T32" fmla="*/ 8 w 16"/>
                <a:gd name="T33" fmla="*/ 0 h 25"/>
                <a:gd name="T34" fmla="*/ 14 w 16"/>
                <a:gd name="T35" fmla="*/ 2 h 25"/>
                <a:gd name="T36" fmla="*/ 16 w 16"/>
                <a:gd name="T37" fmla="*/ 7 h 25"/>
                <a:gd name="T38" fmla="*/ 16 w 16"/>
                <a:gd name="T39" fmla="*/ 10 h 25"/>
                <a:gd name="T40" fmla="*/ 13 w 16"/>
                <a:gd name="T41" fmla="*/ 13 h 25"/>
                <a:gd name="T42" fmla="*/ 11 w 16"/>
                <a:gd name="T43" fmla="*/ 16 h 25"/>
                <a:gd name="T44" fmla="*/ 5 w 16"/>
                <a:gd name="T45" fmla="*/ 22 h 25"/>
                <a:gd name="T46" fmla="*/ 5 w 16"/>
                <a:gd name="T4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25">
                  <a:moveTo>
                    <a:pt x="5" y="22"/>
                  </a:moveTo>
                  <a:lnTo>
                    <a:pt x="5" y="22"/>
                  </a:lnTo>
                  <a:lnTo>
                    <a:pt x="16" y="22"/>
                  </a:lnTo>
                  <a:lnTo>
                    <a:pt x="16" y="25"/>
                  </a:lnTo>
                  <a:lnTo>
                    <a:pt x="0" y="25"/>
                  </a:lnTo>
                  <a:lnTo>
                    <a:pt x="0" y="22"/>
                  </a:lnTo>
                  <a:cubicBezTo>
                    <a:pt x="2" y="21"/>
                    <a:pt x="3" y="19"/>
                    <a:pt x="6" y="17"/>
                  </a:cubicBezTo>
                  <a:cubicBezTo>
                    <a:pt x="8" y="15"/>
                    <a:pt x="9" y="13"/>
                    <a:pt x="10" y="12"/>
                  </a:cubicBezTo>
                  <a:cubicBezTo>
                    <a:pt x="11" y="11"/>
                    <a:pt x="12" y="10"/>
                    <a:pt x="12" y="9"/>
                  </a:cubicBezTo>
                  <a:cubicBezTo>
                    <a:pt x="12" y="9"/>
                    <a:pt x="13" y="8"/>
                    <a:pt x="13" y="7"/>
                  </a:cubicBezTo>
                  <a:cubicBezTo>
                    <a:pt x="13" y="6"/>
                    <a:pt x="12" y="5"/>
                    <a:pt x="11" y="4"/>
                  </a:cubicBezTo>
                  <a:cubicBezTo>
                    <a:pt x="10" y="3"/>
                    <a:pt x="9" y="3"/>
                    <a:pt x="8" y="3"/>
                  </a:cubicBezTo>
                  <a:cubicBezTo>
                    <a:pt x="7" y="3"/>
                    <a:pt x="6" y="3"/>
                    <a:pt x="4" y="3"/>
                  </a:cubicBezTo>
                  <a:cubicBezTo>
                    <a:pt x="3" y="3"/>
                    <a:pt x="2" y="4"/>
                    <a:pt x="1" y="5"/>
                  </a:cubicBezTo>
                  <a:lnTo>
                    <a:pt x="1" y="1"/>
                  </a:lnTo>
                  <a:cubicBezTo>
                    <a:pt x="2" y="1"/>
                    <a:pt x="3" y="0"/>
                    <a:pt x="4" y="0"/>
                  </a:cubicBezTo>
                  <a:cubicBezTo>
                    <a:pt x="6" y="0"/>
                    <a:pt x="7" y="0"/>
                    <a:pt x="8" y="0"/>
                  </a:cubicBezTo>
                  <a:cubicBezTo>
                    <a:pt x="10" y="0"/>
                    <a:pt x="12" y="0"/>
                    <a:pt x="14" y="2"/>
                  </a:cubicBezTo>
                  <a:cubicBezTo>
                    <a:pt x="15" y="3"/>
                    <a:pt x="16" y="5"/>
                    <a:pt x="16" y="7"/>
                  </a:cubicBezTo>
                  <a:cubicBezTo>
                    <a:pt x="16" y="8"/>
                    <a:pt x="16" y="9"/>
                    <a:pt x="16" y="10"/>
                  </a:cubicBezTo>
                  <a:cubicBezTo>
                    <a:pt x="15" y="11"/>
                    <a:pt x="14" y="12"/>
                    <a:pt x="13" y="13"/>
                  </a:cubicBezTo>
                  <a:cubicBezTo>
                    <a:pt x="13" y="13"/>
                    <a:pt x="12" y="14"/>
                    <a:pt x="11" y="16"/>
                  </a:cubicBezTo>
                  <a:cubicBezTo>
                    <a:pt x="9" y="17"/>
                    <a:pt x="7" y="19"/>
                    <a:pt x="5" y="22"/>
                  </a:cubicBezTo>
                  <a:lnTo>
                    <a:pt x="5" y="2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4" name="Freeform 1177"/>
            <p:cNvSpPr>
              <a:spLocks/>
            </p:cNvSpPr>
            <p:nvPr/>
          </p:nvSpPr>
          <p:spPr bwMode="auto">
            <a:xfrm>
              <a:off x="3648" y="1995"/>
              <a:ext cx="148" cy="61"/>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5" name="Freeform 1178"/>
            <p:cNvSpPr>
              <a:spLocks/>
            </p:cNvSpPr>
            <p:nvPr/>
          </p:nvSpPr>
          <p:spPr bwMode="auto">
            <a:xfrm>
              <a:off x="3648" y="1995"/>
              <a:ext cx="148" cy="61"/>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Freeform 1179"/>
            <p:cNvSpPr>
              <a:spLocks noEditPoints="1"/>
            </p:cNvSpPr>
            <p:nvPr/>
          </p:nvSpPr>
          <p:spPr bwMode="auto">
            <a:xfrm>
              <a:off x="3662" y="2013"/>
              <a:ext cx="16" cy="17"/>
            </a:xfrm>
            <a:custGeom>
              <a:avLst/>
              <a:gdLst>
                <a:gd name="T0" fmla="*/ 12 w 23"/>
                <a:gd name="T1" fmla="*/ 3 h 25"/>
                <a:gd name="T2" fmla="*/ 12 w 23"/>
                <a:gd name="T3" fmla="*/ 3 h 25"/>
                <a:gd name="T4" fmla="*/ 7 w 23"/>
                <a:gd name="T5" fmla="*/ 16 h 25"/>
                <a:gd name="T6" fmla="*/ 16 w 23"/>
                <a:gd name="T7" fmla="*/ 16 h 25"/>
                <a:gd name="T8" fmla="*/ 12 w 23"/>
                <a:gd name="T9" fmla="*/ 3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3"/>
                  </a:moveTo>
                  <a:lnTo>
                    <a:pt x="12" y="3"/>
                  </a:lnTo>
                  <a:lnTo>
                    <a:pt x="7" y="16"/>
                  </a:lnTo>
                  <a:lnTo>
                    <a:pt x="16" y="16"/>
                  </a:lnTo>
                  <a:lnTo>
                    <a:pt x="12" y="3"/>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7" name="Freeform 1180"/>
            <p:cNvSpPr>
              <a:spLocks noEditPoints="1"/>
            </p:cNvSpPr>
            <p:nvPr/>
          </p:nvSpPr>
          <p:spPr bwMode="auto">
            <a:xfrm>
              <a:off x="3681" y="2013"/>
              <a:ext cx="13"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4"/>
                    <a:pt x="7" y="14"/>
                  </a:cubicBezTo>
                  <a:lnTo>
                    <a:pt x="3" y="14"/>
                  </a:lnTo>
                  <a:lnTo>
                    <a:pt x="3" y="25"/>
                  </a:lnTo>
                  <a:lnTo>
                    <a:pt x="0" y="25"/>
                  </a:lnTo>
                  <a:lnTo>
                    <a:pt x="0" y="0"/>
                  </a:lnTo>
                  <a:lnTo>
                    <a:pt x="8" y="0"/>
                  </a:lnTo>
                  <a:cubicBezTo>
                    <a:pt x="10"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0" y="11"/>
                    <a:pt x="11" y="11"/>
                  </a:cubicBezTo>
                  <a:cubicBezTo>
                    <a:pt x="12" y="10"/>
                    <a:pt x="13" y="9"/>
                    <a:pt x="13" y="7"/>
                  </a:cubicBezTo>
                  <a:cubicBezTo>
                    <a:pt x="13" y="6"/>
                    <a:pt x="12" y="5"/>
                    <a:pt x="11" y="4"/>
                  </a:cubicBezTo>
                  <a:cubicBezTo>
                    <a:pt x="10"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8" name="Freeform 1181"/>
            <p:cNvSpPr>
              <a:spLocks/>
            </p:cNvSpPr>
            <p:nvPr/>
          </p:nvSpPr>
          <p:spPr bwMode="auto">
            <a:xfrm>
              <a:off x="3696" y="2013"/>
              <a:ext cx="16" cy="17"/>
            </a:xfrm>
            <a:custGeom>
              <a:avLst/>
              <a:gdLst>
                <a:gd name="T0" fmla="*/ 19 w 22"/>
                <a:gd name="T1" fmla="*/ 21 h 25"/>
                <a:gd name="T2" fmla="*/ 19 w 22"/>
                <a:gd name="T3" fmla="*/ 21 h 25"/>
                <a:gd name="T4" fmla="*/ 19 w 22"/>
                <a:gd name="T5" fmla="*/ 15 h 25"/>
                <a:gd name="T6" fmla="*/ 13 w 22"/>
                <a:gd name="T7" fmla="*/ 15 h 25"/>
                <a:gd name="T8" fmla="*/ 13 w 22"/>
                <a:gd name="T9" fmla="*/ 12 h 25"/>
                <a:gd name="T10" fmla="*/ 22 w 22"/>
                <a:gd name="T11" fmla="*/ 12 h 25"/>
                <a:gd name="T12" fmla="*/ 22 w 22"/>
                <a:gd name="T13" fmla="*/ 23 h 25"/>
                <a:gd name="T14" fmla="*/ 18 w 22"/>
                <a:gd name="T15" fmla="*/ 25 h 25"/>
                <a:gd name="T16" fmla="*/ 13 w 22"/>
                <a:gd name="T17" fmla="*/ 25 h 25"/>
                <a:gd name="T18" fmla="*/ 4 w 22"/>
                <a:gd name="T19" fmla="*/ 22 h 25"/>
                <a:gd name="T20" fmla="*/ 0 w 22"/>
                <a:gd name="T21" fmla="*/ 13 h 25"/>
                <a:gd name="T22" fmla="*/ 4 w 22"/>
                <a:gd name="T23" fmla="*/ 3 h 25"/>
                <a:gd name="T24" fmla="*/ 13 w 22"/>
                <a:gd name="T25" fmla="*/ 0 h 25"/>
                <a:gd name="T26" fmla="*/ 17 w 22"/>
                <a:gd name="T27" fmla="*/ 0 h 25"/>
                <a:gd name="T28" fmla="*/ 21 w 22"/>
                <a:gd name="T29" fmla="*/ 2 h 25"/>
                <a:gd name="T30" fmla="*/ 21 w 22"/>
                <a:gd name="T31" fmla="*/ 6 h 25"/>
                <a:gd name="T32" fmla="*/ 17 w 22"/>
                <a:gd name="T33" fmla="*/ 3 h 25"/>
                <a:gd name="T34" fmla="*/ 13 w 22"/>
                <a:gd name="T35" fmla="*/ 2 h 25"/>
                <a:gd name="T36" fmla="*/ 6 w 22"/>
                <a:gd name="T37" fmla="*/ 5 h 25"/>
                <a:gd name="T38" fmla="*/ 4 w 22"/>
                <a:gd name="T39" fmla="*/ 13 h 25"/>
                <a:gd name="T40" fmla="*/ 6 w 22"/>
                <a:gd name="T41" fmla="*/ 20 h 25"/>
                <a:gd name="T42" fmla="*/ 13 w 22"/>
                <a:gd name="T43" fmla="*/ 23 h 25"/>
                <a:gd name="T44" fmla="*/ 16 w 22"/>
                <a:gd name="T45" fmla="*/ 22 h 25"/>
                <a:gd name="T46" fmla="*/ 19 w 22"/>
                <a:gd name="T47" fmla="*/ 21 h 25"/>
                <a:gd name="T48" fmla="*/ 19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9" y="21"/>
                  </a:moveTo>
                  <a:lnTo>
                    <a:pt x="19" y="21"/>
                  </a:lnTo>
                  <a:lnTo>
                    <a:pt x="19" y="15"/>
                  </a:lnTo>
                  <a:lnTo>
                    <a:pt x="13" y="15"/>
                  </a:lnTo>
                  <a:lnTo>
                    <a:pt x="13" y="12"/>
                  </a:lnTo>
                  <a:lnTo>
                    <a:pt x="22" y="12"/>
                  </a:lnTo>
                  <a:lnTo>
                    <a:pt x="22" y="23"/>
                  </a:lnTo>
                  <a:cubicBezTo>
                    <a:pt x="21" y="24"/>
                    <a:pt x="19" y="24"/>
                    <a:pt x="18" y="25"/>
                  </a:cubicBezTo>
                  <a:cubicBezTo>
                    <a:pt x="16" y="25"/>
                    <a:pt x="15" y="25"/>
                    <a:pt x="13" y="25"/>
                  </a:cubicBezTo>
                  <a:cubicBezTo>
                    <a:pt x="9" y="25"/>
                    <a:pt x="6" y="24"/>
                    <a:pt x="4" y="22"/>
                  </a:cubicBezTo>
                  <a:cubicBezTo>
                    <a:pt x="2" y="20"/>
                    <a:pt x="0" y="17"/>
                    <a:pt x="0" y="13"/>
                  </a:cubicBezTo>
                  <a:cubicBezTo>
                    <a:pt x="0" y="9"/>
                    <a:pt x="2" y="5"/>
                    <a:pt x="4" y="3"/>
                  </a:cubicBezTo>
                  <a:cubicBezTo>
                    <a:pt x="6" y="1"/>
                    <a:pt x="9" y="0"/>
                    <a:pt x="13" y="0"/>
                  </a:cubicBezTo>
                  <a:cubicBezTo>
                    <a:pt x="14" y="0"/>
                    <a:pt x="16" y="0"/>
                    <a:pt x="17" y="0"/>
                  </a:cubicBezTo>
                  <a:cubicBezTo>
                    <a:pt x="19" y="1"/>
                    <a:pt x="20" y="1"/>
                    <a:pt x="21" y="2"/>
                  </a:cubicBezTo>
                  <a:lnTo>
                    <a:pt x="21" y="6"/>
                  </a:lnTo>
                  <a:cubicBezTo>
                    <a:pt x="20" y="5"/>
                    <a:pt x="19" y="4"/>
                    <a:pt x="17" y="3"/>
                  </a:cubicBezTo>
                  <a:cubicBezTo>
                    <a:pt x="16" y="3"/>
                    <a:pt x="15" y="2"/>
                    <a:pt x="13" y="2"/>
                  </a:cubicBezTo>
                  <a:cubicBezTo>
                    <a:pt x="10" y="2"/>
                    <a:pt x="8" y="3"/>
                    <a:pt x="6" y="5"/>
                  </a:cubicBezTo>
                  <a:cubicBezTo>
                    <a:pt x="5" y="7"/>
                    <a:pt x="4" y="9"/>
                    <a:pt x="4" y="13"/>
                  </a:cubicBezTo>
                  <a:cubicBezTo>
                    <a:pt x="4" y="16"/>
                    <a:pt x="5" y="18"/>
                    <a:pt x="6" y="20"/>
                  </a:cubicBezTo>
                  <a:cubicBezTo>
                    <a:pt x="8" y="22"/>
                    <a:pt x="10" y="23"/>
                    <a:pt x="13" y="23"/>
                  </a:cubicBezTo>
                  <a:cubicBezTo>
                    <a:pt x="14" y="23"/>
                    <a:pt x="15" y="23"/>
                    <a:pt x="16" y="22"/>
                  </a:cubicBezTo>
                  <a:cubicBezTo>
                    <a:pt x="17" y="22"/>
                    <a:pt x="18" y="22"/>
                    <a:pt x="19" y="21"/>
                  </a:cubicBezTo>
                  <a:lnTo>
                    <a:pt x="19"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9" name="Freeform 1182"/>
            <p:cNvSpPr>
              <a:spLocks/>
            </p:cNvSpPr>
            <p:nvPr/>
          </p:nvSpPr>
          <p:spPr bwMode="auto">
            <a:xfrm>
              <a:off x="3715" y="2035"/>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1183"/>
            <p:cNvSpPr>
              <a:spLocks/>
            </p:cNvSpPr>
            <p:nvPr/>
          </p:nvSpPr>
          <p:spPr bwMode="auto">
            <a:xfrm>
              <a:off x="3730" y="2013"/>
              <a:ext cx="11" cy="17"/>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1184"/>
            <p:cNvSpPr>
              <a:spLocks/>
            </p:cNvSpPr>
            <p:nvPr/>
          </p:nvSpPr>
          <p:spPr bwMode="auto">
            <a:xfrm>
              <a:off x="3744"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1185"/>
            <p:cNvSpPr>
              <a:spLocks/>
            </p:cNvSpPr>
            <p:nvPr/>
          </p:nvSpPr>
          <p:spPr bwMode="auto">
            <a:xfrm>
              <a:off x="3751" y="2013"/>
              <a:ext cx="12" cy="17"/>
            </a:xfrm>
            <a:custGeom>
              <a:avLst/>
              <a:gdLst>
                <a:gd name="T0" fmla="*/ 16 w 17"/>
                <a:gd name="T1" fmla="*/ 1 h 25"/>
                <a:gd name="T2" fmla="*/ 16 w 17"/>
                <a:gd name="T3" fmla="*/ 1 h 25"/>
                <a:gd name="T4" fmla="*/ 16 w 17"/>
                <a:gd name="T5" fmla="*/ 4 h 25"/>
                <a:gd name="T6" fmla="*/ 12 w 17"/>
                <a:gd name="T7" fmla="*/ 3 h 25"/>
                <a:gd name="T8" fmla="*/ 9 w 17"/>
                <a:gd name="T9" fmla="*/ 2 h 25"/>
                <a:gd name="T10" fmla="*/ 5 w 17"/>
                <a:gd name="T11" fmla="*/ 3 h 25"/>
                <a:gd name="T12" fmla="*/ 3 w 17"/>
                <a:gd name="T13" fmla="*/ 7 h 25"/>
                <a:gd name="T14" fmla="*/ 4 w 17"/>
                <a:gd name="T15" fmla="*/ 9 h 25"/>
                <a:gd name="T16" fmla="*/ 8 w 17"/>
                <a:gd name="T17" fmla="*/ 10 h 25"/>
                <a:gd name="T18" fmla="*/ 10 w 17"/>
                <a:gd name="T19" fmla="*/ 11 h 25"/>
                <a:gd name="T20" fmla="*/ 15 w 17"/>
                <a:gd name="T21" fmla="*/ 13 h 25"/>
                <a:gd name="T22" fmla="*/ 17 w 17"/>
                <a:gd name="T23" fmla="*/ 18 h 25"/>
                <a:gd name="T24" fmla="*/ 15 w 17"/>
                <a:gd name="T25" fmla="*/ 24 h 25"/>
                <a:gd name="T26" fmla="*/ 8 w 17"/>
                <a:gd name="T27" fmla="*/ 25 h 25"/>
                <a:gd name="T28" fmla="*/ 4 w 17"/>
                <a:gd name="T29" fmla="*/ 25 h 25"/>
                <a:gd name="T30" fmla="*/ 0 w 17"/>
                <a:gd name="T31" fmla="*/ 24 h 25"/>
                <a:gd name="T32" fmla="*/ 0 w 17"/>
                <a:gd name="T33" fmla="*/ 20 h 25"/>
                <a:gd name="T34" fmla="*/ 4 w 17"/>
                <a:gd name="T35" fmla="*/ 22 h 25"/>
                <a:gd name="T36" fmla="*/ 8 w 17"/>
                <a:gd name="T37" fmla="*/ 23 h 25"/>
                <a:gd name="T38" fmla="*/ 12 w 17"/>
                <a:gd name="T39" fmla="*/ 22 h 25"/>
                <a:gd name="T40" fmla="*/ 14 w 17"/>
                <a:gd name="T41" fmla="*/ 18 h 25"/>
                <a:gd name="T42" fmla="*/ 13 w 17"/>
                <a:gd name="T43" fmla="*/ 15 h 25"/>
                <a:gd name="T44" fmla="*/ 9 w 17"/>
                <a:gd name="T45" fmla="*/ 14 h 25"/>
                <a:gd name="T46" fmla="*/ 7 w 17"/>
                <a:gd name="T47" fmla="*/ 14 h 25"/>
                <a:gd name="T48" fmla="*/ 1 w 17"/>
                <a:gd name="T49" fmla="*/ 11 h 25"/>
                <a:gd name="T50" fmla="*/ 0 w 17"/>
                <a:gd name="T51" fmla="*/ 7 h 25"/>
                <a:gd name="T52" fmla="*/ 2 w 17"/>
                <a:gd name="T53" fmla="*/ 2 h 25"/>
                <a:gd name="T54" fmla="*/ 8 w 17"/>
                <a:gd name="T55" fmla="*/ 0 h 25"/>
                <a:gd name="T56" fmla="*/ 12 w 17"/>
                <a:gd name="T57" fmla="*/ 0 h 25"/>
                <a:gd name="T58" fmla="*/ 16 w 17"/>
                <a:gd name="T59" fmla="*/ 1 h 25"/>
                <a:gd name="T60" fmla="*/ 16 w 17"/>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16" y="1"/>
                  </a:moveTo>
                  <a:lnTo>
                    <a:pt x="16" y="1"/>
                  </a:lnTo>
                  <a:lnTo>
                    <a:pt x="16" y="4"/>
                  </a:lnTo>
                  <a:cubicBezTo>
                    <a:pt x="14" y="4"/>
                    <a:pt x="13" y="3"/>
                    <a:pt x="12" y="3"/>
                  </a:cubicBezTo>
                  <a:cubicBezTo>
                    <a:pt x="11" y="3"/>
                    <a:pt x="10" y="2"/>
                    <a:pt x="9" y="2"/>
                  </a:cubicBezTo>
                  <a:cubicBezTo>
                    <a:pt x="7" y="2"/>
                    <a:pt x="6" y="3"/>
                    <a:pt x="5" y="3"/>
                  </a:cubicBezTo>
                  <a:cubicBezTo>
                    <a:pt x="4" y="4"/>
                    <a:pt x="3" y="5"/>
                    <a:pt x="3" y="7"/>
                  </a:cubicBezTo>
                  <a:cubicBezTo>
                    <a:pt x="3" y="8"/>
                    <a:pt x="3" y="8"/>
                    <a:pt x="4" y="9"/>
                  </a:cubicBezTo>
                  <a:cubicBezTo>
                    <a:pt x="5" y="10"/>
                    <a:pt x="6" y="10"/>
                    <a:pt x="8" y="10"/>
                  </a:cubicBezTo>
                  <a:lnTo>
                    <a:pt x="10" y="11"/>
                  </a:lnTo>
                  <a:cubicBezTo>
                    <a:pt x="12" y="11"/>
                    <a:pt x="14" y="12"/>
                    <a:pt x="15" y="13"/>
                  </a:cubicBezTo>
                  <a:cubicBezTo>
                    <a:pt x="17" y="14"/>
                    <a:pt x="17" y="16"/>
                    <a:pt x="17" y="18"/>
                  </a:cubicBezTo>
                  <a:cubicBezTo>
                    <a:pt x="17" y="20"/>
                    <a:pt x="16" y="22"/>
                    <a:pt x="15" y="24"/>
                  </a:cubicBezTo>
                  <a:cubicBezTo>
                    <a:pt x="13" y="25"/>
                    <a:pt x="11" y="25"/>
                    <a:pt x="8" y="25"/>
                  </a:cubicBezTo>
                  <a:cubicBezTo>
                    <a:pt x="6" y="25"/>
                    <a:pt x="5" y="25"/>
                    <a:pt x="4" y="25"/>
                  </a:cubicBezTo>
                  <a:cubicBezTo>
                    <a:pt x="3" y="25"/>
                    <a:pt x="1" y="24"/>
                    <a:pt x="0" y="24"/>
                  </a:cubicBezTo>
                  <a:lnTo>
                    <a:pt x="0" y="20"/>
                  </a:lnTo>
                  <a:cubicBezTo>
                    <a:pt x="1" y="21"/>
                    <a:pt x="2" y="22"/>
                    <a:pt x="4" y="22"/>
                  </a:cubicBezTo>
                  <a:cubicBezTo>
                    <a:pt x="5" y="23"/>
                    <a:pt x="6" y="23"/>
                    <a:pt x="8" y="23"/>
                  </a:cubicBezTo>
                  <a:cubicBezTo>
                    <a:pt x="10" y="23"/>
                    <a:pt x="11" y="22"/>
                    <a:pt x="12" y="22"/>
                  </a:cubicBezTo>
                  <a:cubicBezTo>
                    <a:pt x="13" y="21"/>
                    <a:pt x="14" y="20"/>
                    <a:pt x="14" y="18"/>
                  </a:cubicBezTo>
                  <a:cubicBezTo>
                    <a:pt x="14" y="17"/>
                    <a:pt x="13" y="16"/>
                    <a:pt x="13" y="15"/>
                  </a:cubicBezTo>
                  <a:cubicBezTo>
                    <a:pt x="12" y="15"/>
                    <a:pt x="11" y="14"/>
                    <a:pt x="9" y="14"/>
                  </a:cubicBezTo>
                  <a:lnTo>
                    <a:pt x="7" y="14"/>
                  </a:lnTo>
                  <a:cubicBezTo>
                    <a:pt x="4" y="13"/>
                    <a:pt x="2" y="12"/>
                    <a:pt x="1" y="11"/>
                  </a:cubicBezTo>
                  <a:cubicBezTo>
                    <a:pt x="0" y="10"/>
                    <a:pt x="0" y="9"/>
                    <a:pt x="0" y="7"/>
                  </a:cubicBezTo>
                  <a:cubicBezTo>
                    <a:pt x="0" y="5"/>
                    <a:pt x="0" y="3"/>
                    <a:pt x="2" y="2"/>
                  </a:cubicBezTo>
                  <a:cubicBezTo>
                    <a:pt x="4" y="0"/>
                    <a:pt x="6" y="0"/>
                    <a:pt x="8" y="0"/>
                  </a:cubicBezTo>
                  <a:cubicBezTo>
                    <a:pt x="10"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1186"/>
            <p:cNvSpPr>
              <a:spLocks/>
            </p:cNvSpPr>
            <p:nvPr/>
          </p:nvSpPr>
          <p:spPr bwMode="auto">
            <a:xfrm>
              <a:off x="3764"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4" name="Freeform 1187"/>
            <p:cNvSpPr>
              <a:spLocks/>
            </p:cNvSpPr>
            <p:nvPr/>
          </p:nvSpPr>
          <p:spPr bwMode="auto">
            <a:xfrm>
              <a:off x="3640" y="2057"/>
              <a:ext cx="50" cy="48"/>
            </a:xfrm>
            <a:custGeom>
              <a:avLst/>
              <a:gdLst>
                <a:gd name="T0" fmla="*/ 72 w 72"/>
                <a:gd name="T1" fmla="*/ 0 h 69"/>
                <a:gd name="T2" fmla="*/ 72 w 72"/>
                <a:gd name="T3" fmla="*/ 0 h 69"/>
                <a:gd name="T4" fmla="*/ 0 w 72"/>
                <a:gd name="T5" fmla="*/ 69 h 69"/>
              </a:gdLst>
              <a:ahLst/>
              <a:cxnLst>
                <a:cxn ang="0">
                  <a:pos x="T0" y="T1"/>
                </a:cxn>
                <a:cxn ang="0">
                  <a:pos x="T2" y="T3"/>
                </a:cxn>
                <a:cxn ang="0">
                  <a:pos x="T4" y="T5"/>
                </a:cxn>
              </a:cxnLst>
              <a:rect l="0" t="0" r="r" b="b"/>
              <a:pathLst>
                <a:path w="72" h="69">
                  <a:moveTo>
                    <a:pt x="72" y="0"/>
                  </a:moveTo>
                  <a:lnTo>
                    <a:pt x="72" y="0"/>
                  </a:lnTo>
                  <a:cubicBezTo>
                    <a:pt x="50" y="21"/>
                    <a:pt x="24" y="46"/>
                    <a:pt x="0" y="69"/>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1188"/>
            <p:cNvSpPr>
              <a:spLocks noEditPoints="1"/>
            </p:cNvSpPr>
            <p:nvPr/>
          </p:nvSpPr>
          <p:spPr bwMode="auto">
            <a:xfrm>
              <a:off x="3627" y="2102"/>
              <a:ext cx="17"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189"/>
            <p:cNvSpPr>
              <a:spLocks noEditPoints="1"/>
            </p:cNvSpPr>
            <p:nvPr/>
          </p:nvSpPr>
          <p:spPr bwMode="auto">
            <a:xfrm>
              <a:off x="3627" y="2102"/>
              <a:ext cx="17" cy="16"/>
            </a:xfrm>
            <a:custGeom>
              <a:avLst/>
              <a:gdLst>
                <a:gd name="T0" fmla="*/ 24 w 24"/>
                <a:gd name="T1" fmla="*/ 12 h 23"/>
                <a:gd name="T2" fmla="*/ 24 w 24"/>
                <a:gd name="T3" fmla="*/ 12 h 23"/>
                <a:gd name="T4" fmla="*/ 0 w 24"/>
                <a:gd name="T5" fmla="*/ 23 h 23"/>
                <a:gd name="T6" fmla="*/ 12 w 24"/>
                <a:gd name="T7" fmla="*/ 0 h 23"/>
                <a:gd name="T8" fmla="*/ 24 w 24"/>
                <a:gd name="T9" fmla="*/ 12 h 23"/>
                <a:gd name="T10" fmla="*/ 24 w 24"/>
                <a:gd name="T11" fmla="*/ 12 h 23"/>
                <a:gd name="T12" fmla="*/ 24 w 24"/>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12"/>
                  </a:moveTo>
                  <a:lnTo>
                    <a:pt x="24" y="12"/>
                  </a:lnTo>
                  <a:lnTo>
                    <a:pt x="0" y="23"/>
                  </a:lnTo>
                  <a:lnTo>
                    <a:pt x="12" y="0"/>
                  </a:lnTo>
                  <a:lnTo>
                    <a:pt x="24" y="12"/>
                  </a:lnTo>
                  <a:close/>
                  <a:moveTo>
                    <a:pt x="24" y="12"/>
                  </a:moveTo>
                  <a:lnTo>
                    <a:pt x="24" y="1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1190"/>
            <p:cNvSpPr>
              <a:spLocks/>
            </p:cNvSpPr>
            <p:nvPr/>
          </p:nvSpPr>
          <p:spPr bwMode="auto">
            <a:xfrm>
              <a:off x="3730" y="2057"/>
              <a:ext cx="11" cy="43"/>
            </a:xfrm>
            <a:custGeom>
              <a:avLst/>
              <a:gdLst>
                <a:gd name="T0" fmla="*/ 0 w 15"/>
                <a:gd name="T1" fmla="*/ 0 h 62"/>
                <a:gd name="T2" fmla="*/ 0 w 15"/>
                <a:gd name="T3" fmla="*/ 0 h 62"/>
                <a:gd name="T4" fmla="*/ 15 w 15"/>
                <a:gd name="T5" fmla="*/ 62 h 62"/>
              </a:gdLst>
              <a:ahLst/>
              <a:cxnLst>
                <a:cxn ang="0">
                  <a:pos x="T0" y="T1"/>
                </a:cxn>
                <a:cxn ang="0">
                  <a:pos x="T2" y="T3"/>
                </a:cxn>
                <a:cxn ang="0">
                  <a:pos x="T4" y="T5"/>
                </a:cxn>
              </a:cxnLst>
              <a:rect l="0" t="0" r="r" b="b"/>
              <a:pathLst>
                <a:path w="15" h="62">
                  <a:moveTo>
                    <a:pt x="0" y="0"/>
                  </a:moveTo>
                  <a:lnTo>
                    <a:pt x="0" y="0"/>
                  </a:lnTo>
                  <a:cubicBezTo>
                    <a:pt x="4" y="19"/>
                    <a:pt x="10" y="41"/>
                    <a:pt x="15"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1191"/>
            <p:cNvSpPr>
              <a:spLocks noEditPoints="1"/>
            </p:cNvSpPr>
            <p:nvPr/>
          </p:nvSpPr>
          <p:spPr bwMode="auto">
            <a:xfrm>
              <a:off x="3735" y="2099"/>
              <a:ext cx="12" cy="18"/>
            </a:xfrm>
            <a:custGeom>
              <a:avLst/>
              <a:gdLst>
                <a:gd name="T0" fmla="*/ 17 w 17"/>
                <a:gd name="T1" fmla="*/ 0 h 26"/>
                <a:gd name="T2" fmla="*/ 17 w 17"/>
                <a:gd name="T3" fmla="*/ 0 h 26"/>
                <a:gd name="T4" fmla="*/ 14 w 17"/>
                <a:gd name="T5" fmla="*/ 26 h 26"/>
                <a:gd name="T6" fmla="*/ 0 w 17"/>
                <a:gd name="T7" fmla="*/ 5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4" y="26"/>
                  </a:lnTo>
                  <a:lnTo>
                    <a:pt x="0" y="5"/>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192"/>
            <p:cNvSpPr>
              <a:spLocks noEditPoints="1"/>
            </p:cNvSpPr>
            <p:nvPr/>
          </p:nvSpPr>
          <p:spPr bwMode="auto">
            <a:xfrm>
              <a:off x="3735" y="2099"/>
              <a:ext cx="12" cy="18"/>
            </a:xfrm>
            <a:custGeom>
              <a:avLst/>
              <a:gdLst>
                <a:gd name="T0" fmla="*/ 17 w 17"/>
                <a:gd name="T1" fmla="*/ 0 h 26"/>
                <a:gd name="T2" fmla="*/ 17 w 17"/>
                <a:gd name="T3" fmla="*/ 0 h 26"/>
                <a:gd name="T4" fmla="*/ 14 w 17"/>
                <a:gd name="T5" fmla="*/ 26 h 26"/>
                <a:gd name="T6" fmla="*/ 0 w 17"/>
                <a:gd name="T7" fmla="*/ 5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4" y="26"/>
                  </a:lnTo>
                  <a:lnTo>
                    <a:pt x="0" y="5"/>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Freeform 1193"/>
            <p:cNvSpPr>
              <a:spLocks/>
            </p:cNvSpPr>
            <p:nvPr/>
          </p:nvSpPr>
          <p:spPr bwMode="auto">
            <a:xfrm>
              <a:off x="3482"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1194"/>
            <p:cNvSpPr>
              <a:spLocks/>
            </p:cNvSpPr>
            <p:nvPr/>
          </p:nvSpPr>
          <p:spPr bwMode="auto">
            <a:xfrm>
              <a:off x="3482"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Freeform 1195"/>
            <p:cNvSpPr>
              <a:spLocks/>
            </p:cNvSpPr>
            <p:nvPr/>
          </p:nvSpPr>
          <p:spPr bwMode="auto">
            <a:xfrm>
              <a:off x="3499" y="188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196"/>
            <p:cNvSpPr>
              <a:spLocks noEditPoints="1"/>
            </p:cNvSpPr>
            <p:nvPr/>
          </p:nvSpPr>
          <p:spPr bwMode="auto">
            <a:xfrm>
              <a:off x="3507" y="1889"/>
              <a:ext cx="14"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1197"/>
            <p:cNvSpPr>
              <a:spLocks/>
            </p:cNvSpPr>
            <p:nvPr/>
          </p:nvSpPr>
          <p:spPr bwMode="auto">
            <a:xfrm>
              <a:off x="3525" y="188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1198"/>
            <p:cNvSpPr>
              <a:spLocks/>
            </p:cNvSpPr>
            <p:nvPr/>
          </p:nvSpPr>
          <p:spPr bwMode="auto">
            <a:xfrm>
              <a:off x="3542" y="1911"/>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1199"/>
            <p:cNvSpPr>
              <a:spLocks/>
            </p:cNvSpPr>
            <p:nvPr/>
          </p:nvSpPr>
          <p:spPr bwMode="auto">
            <a:xfrm>
              <a:off x="3557" y="1889"/>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1200"/>
            <p:cNvSpPr>
              <a:spLocks/>
            </p:cNvSpPr>
            <p:nvPr/>
          </p:nvSpPr>
          <p:spPr bwMode="auto">
            <a:xfrm>
              <a:off x="3571" y="188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1201"/>
            <p:cNvSpPr>
              <a:spLocks noEditPoints="1"/>
            </p:cNvSpPr>
            <p:nvPr/>
          </p:nvSpPr>
          <p:spPr bwMode="auto">
            <a:xfrm>
              <a:off x="3591" y="1889"/>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3 w 16"/>
                <a:gd name="T25" fmla="*/ 2 h 25"/>
                <a:gd name="T26" fmla="*/ 16 w 16"/>
                <a:gd name="T27" fmla="*/ 8 h 25"/>
                <a:gd name="T28" fmla="*/ 13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3" y="2"/>
                  </a:cubicBezTo>
                  <a:cubicBezTo>
                    <a:pt x="15" y="3"/>
                    <a:pt x="16" y="5"/>
                    <a:pt x="16" y="8"/>
                  </a:cubicBezTo>
                  <a:cubicBezTo>
                    <a:pt x="16" y="10"/>
                    <a:pt x="15" y="12"/>
                    <a:pt x="13"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1202"/>
            <p:cNvSpPr>
              <a:spLocks noEditPoints="1"/>
            </p:cNvSpPr>
            <p:nvPr/>
          </p:nvSpPr>
          <p:spPr bwMode="auto">
            <a:xfrm>
              <a:off x="3605" y="188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3" y="10"/>
                    <a:pt x="13" y="9"/>
                    <a:pt x="13" y="7"/>
                  </a:cubicBezTo>
                  <a:cubicBezTo>
                    <a:pt x="13" y="6"/>
                    <a:pt x="13"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1203"/>
            <p:cNvSpPr>
              <a:spLocks/>
            </p:cNvSpPr>
            <p:nvPr/>
          </p:nvSpPr>
          <p:spPr bwMode="auto">
            <a:xfrm>
              <a:off x="3555" y="1934"/>
              <a:ext cx="3" cy="43"/>
            </a:xfrm>
            <a:custGeom>
              <a:avLst/>
              <a:gdLst>
                <a:gd name="T0" fmla="*/ 4 w 4"/>
                <a:gd name="T1" fmla="*/ 0 h 62"/>
                <a:gd name="T2" fmla="*/ 4 w 4"/>
                <a:gd name="T3" fmla="*/ 0 h 62"/>
                <a:gd name="T4" fmla="*/ 0 w 4"/>
                <a:gd name="T5" fmla="*/ 62 h 62"/>
              </a:gdLst>
              <a:ahLst/>
              <a:cxnLst>
                <a:cxn ang="0">
                  <a:pos x="T0" y="T1"/>
                </a:cxn>
                <a:cxn ang="0">
                  <a:pos x="T2" y="T3"/>
                </a:cxn>
                <a:cxn ang="0">
                  <a:pos x="T4" y="T5"/>
                </a:cxn>
              </a:cxnLst>
              <a:rect l="0" t="0" r="r" b="b"/>
              <a:pathLst>
                <a:path w="4" h="62">
                  <a:moveTo>
                    <a:pt x="4" y="0"/>
                  </a:moveTo>
                  <a:lnTo>
                    <a:pt x="4" y="0"/>
                  </a:lnTo>
                  <a:cubicBezTo>
                    <a:pt x="3" y="18"/>
                    <a:pt x="1"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1204"/>
            <p:cNvSpPr>
              <a:spLocks noEditPoints="1"/>
            </p:cNvSpPr>
            <p:nvPr/>
          </p:nvSpPr>
          <p:spPr bwMode="auto">
            <a:xfrm>
              <a:off x="3549" y="1976"/>
              <a:ext cx="12" cy="18"/>
            </a:xfrm>
            <a:custGeom>
              <a:avLst/>
              <a:gdLst>
                <a:gd name="T0" fmla="*/ 17 w 17"/>
                <a:gd name="T1" fmla="*/ 1 h 25"/>
                <a:gd name="T2" fmla="*/ 17 w 17"/>
                <a:gd name="T3" fmla="*/ 1 h 25"/>
                <a:gd name="T4" fmla="*/ 7 w 17"/>
                <a:gd name="T5" fmla="*/ 25 h 25"/>
                <a:gd name="T6" fmla="*/ 0 w 17"/>
                <a:gd name="T7" fmla="*/ 0 h 25"/>
                <a:gd name="T8" fmla="*/ 17 w 17"/>
                <a:gd name="T9" fmla="*/ 1 h 25"/>
                <a:gd name="T10" fmla="*/ 17 w 17"/>
                <a:gd name="T11" fmla="*/ 1 h 25"/>
                <a:gd name="T12" fmla="*/ 17 w 1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1"/>
                  </a:moveTo>
                  <a:lnTo>
                    <a:pt x="17" y="1"/>
                  </a:lnTo>
                  <a:lnTo>
                    <a:pt x="7" y="25"/>
                  </a:lnTo>
                  <a:lnTo>
                    <a:pt x="0" y="0"/>
                  </a:lnTo>
                  <a:lnTo>
                    <a:pt x="17" y="1"/>
                  </a:lnTo>
                  <a:close/>
                  <a:moveTo>
                    <a:pt x="17" y="1"/>
                  </a:moveTo>
                  <a:lnTo>
                    <a:pt x="17" y="1"/>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1205"/>
            <p:cNvSpPr>
              <a:spLocks noEditPoints="1"/>
            </p:cNvSpPr>
            <p:nvPr/>
          </p:nvSpPr>
          <p:spPr bwMode="auto">
            <a:xfrm>
              <a:off x="3549" y="1976"/>
              <a:ext cx="12" cy="18"/>
            </a:xfrm>
            <a:custGeom>
              <a:avLst/>
              <a:gdLst>
                <a:gd name="T0" fmla="*/ 17 w 17"/>
                <a:gd name="T1" fmla="*/ 1 h 25"/>
                <a:gd name="T2" fmla="*/ 17 w 17"/>
                <a:gd name="T3" fmla="*/ 1 h 25"/>
                <a:gd name="T4" fmla="*/ 7 w 17"/>
                <a:gd name="T5" fmla="*/ 25 h 25"/>
                <a:gd name="T6" fmla="*/ 0 w 17"/>
                <a:gd name="T7" fmla="*/ 0 h 25"/>
                <a:gd name="T8" fmla="*/ 17 w 17"/>
                <a:gd name="T9" fmla="*/ 1 h 25"/>
                <a:gd name="T10" fmla="*/ 17 w 17"/>
                <a:gd name="T11" fmla="*/ 1 h 25"/>
                <a:gd name="T12" fmla="*/ 17 w 1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1"/>
                  </a:moveTo>
                  <a:lnTo>
                    <a:pt x="17" y="1"/>
                  </a:lnTo>
                  <a:lnTo>
                    <a:pt x="7" y="25"/>
                  </a:lnTo>
                  <a:lnTo>
                    <a:pt x="0" y="0"/>
                  </a:lnTo>
                  <a:lnTo>
                    <a:pt x="17" y="1"/>
                  </a:lnTo>
                  <a:close/>
                  <a:moveTo>
                    <a:pt x="17" y="1"/>
                  </a:moveTo>
                  <a:lnTo>
                    <a:pt x="17" y="1"/>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Freeform 1206"/>
            <p:cNvSpPr>
              <a:spLocks/>
            </p:cNvSpPr>
            <p:nvPr/>
          </p:nvSpPr>
          <p:spPr bwMode="auto">
            <a:xfrm>
              <a:off x="3600" y="1934"/>
              <a:ext cx="67" cy="50"/>
            </a:xfrm>
            <a:custGeom>
              <a:avLst/>
              <a:gdLst>
                <a:gd name="T0" fmla="*/ 0 w 95"/>
                <a:gd name="T1" fmla="*/ 0 h 72"/>
                <a:gd name="T2" fmla="*/ 0 w 95"/>
                <a:gd name="T3" fmla="*/ 0 h 72"/>
                <a:gd name="T4" fmla="*/ 95 w 95"/>
                <a:gd name="T5" fmla="*/ 72 h 72"/>
              </a:gdLst>
              <a:ahLst/>
              <a:cxnLst>
                <a:cxn ang="0">
                  <a:pos x="T0" y="T1"/>
                </a:cxn>
                <a:cxn ang="0">
                  <a:pos x="T2" y="T3"/>
                </a:cxn>
                <a:cxn ang="0">
                  <a:pos x="T4" y="T5"/>
                </a:cxn>
              </a:cxnLst>
              <a:rect l="0" t="0" r="r" b="b"/>
              <a:pathLst>
                <a:path w="95" h="72">
                  <a:moveTo>
                    <a:pt x="0" y="0"/>
                  </a:moveTo>
                  <a:lnTo>
                    <a:pt x="0" y="0"/>
                  </a:lnTo>
                  <a:cubicBezTo>
                    <a:pt x="29" y="22"/>
                    <a:pt x="64" y="48"/>
                    <a:pt x="95"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Freeform 1207"/>
            <p:cNvSpPr>
              <a:spLocks noEditPoints="1"/>
            </p:cNvSpPr>
            <p:nvPr/>
          </p:nvSpPr>
          <p:spPr bwMode="auto">
            <a:xfrm>
              <a:off x="3664" y="1979"/>
              <a:ext cx="17" cy="16"/>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1208"/>
            <p:cNvSpPr>
              <a:spLocks noEditPoints="1"/>
            </p:cNvSpPr>
            <p:nvPr/>
          </p:nvSpPr>
          <p:spPr bwMode="auto">
            <a:xfrm>
              <a:off x="3664" y="1979"/>
              <a:ext cx="17" cy="16"/>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6" name="Freeform 1209"/>
            <p:cNvSpPr>
              <a:spLocks/>
            </p:cNvSpPr>
            <p:nvPr/>
          </p:nvSpPr>
          <p:spPr bwMode="auto">
            <a:xfrm>
              <a:off x="3284" y="1748"/>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1411"/>
          <p:cNvGrpSpPr>
            <a:grpSpLocks/>
          </p:cNvGrpSpPr>
          <p:nvPr/>
        </p:nvGrpSpPr>
        <p:grpSpPr bwMode="auto">
          <a:xfrm>
            <a:off x="4865688" y="2643188"/>
            <a:ext cx="2409825" cy="1470025"/>
            <a:chOff x="3017" y="1377"/>
            <a:chExt cx="1518" cy="926"/>
          </a:xfrm>
        </p:grpSpPr>
        <p:sp>
          <p:nvSpPr>
            <p:cNvPr id="657" name="Freeform 1211"/>
            <p:cNvSpPr>
              <a:spLocks/>
            </p:cNvSpPr>
            <p:nvPr/>
          </p:nvSpPr>
          <p:spPr bwMode="auto">
            <a:xfrm>
              <a:off x="3284" y="1748"/>
              <a:ext cx="188"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8" name="Freeform 1212"/>
            <p:cNvSpPr>
              <a:spLocks noEditPoints="1"/>
            </p:cNvSpPr>
            <p:nvPr/>
          </p:nvSpPr>
          <p:spPr bwMode="auto">
            <a:xfrm>
              <a:off x="3301" y="1766"/>
              <a:ext cx="12" cy="17"/>
            </a:xfrm>
            <a:custGeom>
              <a:avLst/>
              <a:gdLst>
                <a:gd name="T0" fmla="*/ 3 w 18"/>
                <a:gd name="T1" fmla="*/ 13 h 25"/>
                <a:gd name="T2" fmla="*/ 3 w 18"/>
                <a:gd name="T3" fmla="*/ 13 h 25"/>
                <a:gd name="T4" fmla="*/ 3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3 w 18"/>
                <a:gd name="T17" fmla="*/ 13 h 25"/>
                <a:gd name="T18" fmla="*/ 3 w 18"/>
                <a:gd name="T19" fmla="*/ 3 h 25"/>
                <a:gd name="T20" fmla="*/ 3 w 18"/>
                <a:gd name="T21" fmla="*/ 3 h 25"/>
                <a:gd name="T22" fmla="*/ 3 w 18"/>
                <a:gd name="T23" fmla="*/ 10 h 25"/>
                <a:gd name="T24" fmla="*/ 8 w 18"/>
                <a:gd name="T25" fmla="*/ 10 h 25"/>
                <a:gd name="T26" fmla="*/ 12 w 18"/>
                <a:gd name="T27" fmla="*/ 10 h 25"/>
                <a:gd name="T28" fmla="*/ 13 w 18"/>
                <a:gd name="T29" fmla="*/ 7 h 25"/>
                <a:gd name="T30" fmla="*/ 12 w 18"/>
                <a:gd name="T31" fmla="*/ 4 h 25"/>
                <a:gd name="T32" fmla="*/ 8 w 18"/>
                <a:gd name="T33" fmla="*/ 3 h 25"/>
                <a:gd name="T34" fmla="*/ 3 w 18"/>
                <a:gd name="T35" fmla="*/ 3 h 25"/>
                <a:gd name="T36" fmla="*/ 0 w 18"/>
                <a:gd name="T37" fmla="*/ 0 h 25"/>
                <a:gd name="T38" fmla="*/ 0 w 18"/>
                <a:gd name="T39" fmla="*/ 0 h 25"/>
                <a:gd name="T40" fmla="*/ 8 w 18"/>
                <a:gd name="T41" fmla="*/ 0 h 25"/>
                <a:gd name="T42" fmla="*/ 14 w 18"/>
                <a:gd name="T43" fmla="*/ 2 h 25"/>
                <a:gd name="T44" fmla="*/ 16 w 18"/>
                <a:gd name="T45" fmla="*/ 6 h 25"/>
                <a:gd name="T46" fmla="*/ 15 w 18"/>
                <a:gd name="T47" fmla="*/ 10 h 25"/>
                <a:gd name="T48" fmla="*/ 12 w 18"/>
                <a:gd name="T49" fmla="*/ 12 h 25"/>
                <a:gd name="T50" fmla="*/ 16 w 18"/>
                <a:gd name="T51" fmla="*/ 14 h 25"/>
                <a:gd name="T52" fmla="*/ 18 w 18"/>
                <a:gd name="T53" fmla="*/ 18 h 25"/>
                <a:gd name="T54" fmla="*/ 15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3" y="13"/>
                  </a:moveTo>
                  <a:lnTo>
                    <a:pt x="3" y="13"/>
                  </a:lnTo>
                  <a:lnTo>
                    <a:pt x="3" y="22"/>
                  </a:lnTo>
                  <a:lnTo>
                    <a:pt x="9" y="22"/>
                  </a:lnTo>
                  <a:cubicBezTo>
                    <a:pt x="10" y="22"/>
                    <a:pt x="12" y="22"/>
                    <a:pt x="13" y="21"/>
                  </a:cubicBezTo>
                  <a:cubicBezTo>
                    <a:pt x="14" y="20"/>
                    <a:pt x="14" y="19"/>
                    <a:pt x="14" y="18"/>
                  </a:cubicBezTo>
                  <a:cubicBezTo>
                    <a:pt x="14" y="16"/>
                    <a:pt x="14" y="15"/>
                    <a:pt x="13" y="14"/>
                  </a:cubicBezTo>
                  <a:cubicBezTo>
                    <a:pt x="12" y="14"/>
                    <a:pt x="10" y="13"/>
                    <a:pt x="9" y="13"/>
                  </a:cubicBezTo>
                  <a:lnTo>
                    <a:pt x="3" y="13"/>
                  </a:lnTo>
                  <a:close/>
                  <a:moveTo>
                    <a:pt x="3" y="3"/>
                  </a:moveTo>
                  <a:lnTo>
                    <a:pt x="3" y="3"/>
                  </a:lnTo>
                  <a:lnTo>
                    <a:pt x="3" y="10"/>
                  </a:lnTo>
                  <a:lnTo>
                    <a:pt x="8" y="10"/>
                  </a:lnTo>
                  <a:cubicBezTo>
                    <a:pt x="10" y="10"/>
                    <a:pt x="11" y="10"/>
                    <a:pt x="12" y="10"/>
                  </a:cubicBezTo>
                  <a:cubicBezTo>
                    <a:pt x="13" y="9"/>
                    <a:pt x="13" y="8"/>
                    <a:pt x="13" y="7"/>
                  </a:cubicBezTo>
                  <a:cubicBezTo>
                    <a:pt x="13" y="5"/>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8" y="16"/>
                    <a:pt x="18" y="18"/>
                  </a:cubicBezTo>
                  <a:cubicBezTo>
                    <a:pt x="18" y="20"/>
                    <a:pt x="17" y="22"/>
                    <a:pt x="15"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1213"/>
            <p:cNvSpPr>
              <a:spLocks/>
            </p:cNvSpPr>
            <p:nvPr/>
          </p:nvSpPr>
          <p:spPr bwMode="auto">
            <a:xfrm>
              <a:off x="3318" y="176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214"/>
            <p:cNvSpPr>
              <a:spLocks/>
            </p:cNvSpPr>
            <p:nvPr/>
          </p:nvSpPr>
          <p:spPr bwMode="auto">
            <a:xfrm>
              <a:off x="3325" y="176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215"/>
            <p:cNvSpPr>
              <a:spLocks noEditPoints="1"/>
            </p:cNvSpPr>
            <p:nvPr/>
          </p:nvSpPr>
          <p:spPr bwMode="auto">
            <a:xfrm>
              <a:off x="3341" y="1766"/>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216"/>
            <p:cNvSpPr>
              <a:spLocks noEditPoints="1"/>
            </p:cNvSpPr>
            <p:nvPr/>
          </p:nvSpPr>
          <p:spPr bwMode="auto">
            <a:xfrm>
              <a:off x="3360" y="1766"/>
              <a:ext cx="13"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4 w 19"/>
                <a:gd name="T19" fmla="*/ 15 h 25"/>
                <a:gd name="T20" fmla="*/ 4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4 w 19"/>
                <a:gd name="T39" fmla="*/ 3 h 25"/>
                <a:gd name="T40" fmla="*/ 4 w 19"/>
                <a:gd name="T41" fmla="*/ 3 h 25"/>
                <a:gd name="T42" fmla="*/ 4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4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10" y="15"/>
                    <a:pt x="9" y="15"/>
                    <a:pt x="7" y="15"/>
                  </a:cubicBezTo>
                  <a:lnTo>
                    <a:pt x="4" y="15"/>
                  </a:lnTo>
                  <a:lnTo>
                    <a:pt x="4" y="25"/>
                  </a:lnTo>
                  <a:lnTo>
                    <a:pt x="0" y="25"/>
                  </a:lnTo>
                  <a:lnTo>
                    <a:pt x="0" y="0"/>
                  </a:lnTo>
                  <a:lnTo>
                    <a:pt x="8" y="0"/>
                  </a:lnTo>
                  <a:cubicBezTo>
                    <a:pt x="11" y="0"/>
                    <a:pt x="13" y="1"/>
                    <a:pt x="14" y="2"/>
                  </a:cubicBezTo>
                  <a:cubicBezTo>
                    <a:pt x="15" y="3"/>
                    <a:pt x="16" y="5"/>
                    <a:pt x="16" y="7"/>
                  </a:cubicBezTo>
                  <a:cubicBezTo>
                    <a:pt x="16" y="9"/>
                    <a:pt x="16" y="10"/>
                    <a:pt x="15" y="11"/>
                  </a:cubicBezTo>
                  <a:cubicBezTo>
                    <a:pt x="14" y="12"/>
                    <a:pt x="13" y="13"/>
                    <a:pt x="12" y="13"/>
                  </a:cubicBezTo>
                  <a:lnTo>
                    <a:pt x="12" y="13"/>
                  </a:lnTo>
                  <a:close/>
                  <a:moveTo>
                    <a:pt x="4" y="3"/>
                  </a:moveTo>
                  <a:lnTo>
                    <a:pt x="4" y="3"/>
                  </a:lnTo>
                  <a:lnTo>
                    <a:pt x="4" y="12"/>
                  </a:lnTo>
                  <a:lnTo>
                    <a:pt x="8" y="12"/>
                  </a:lnTo>
                  <a:cubicBezTo>
                    <a:pt x="9" y="12"/>
                    <a:pt x="11" y="11"/>
                    <a:pt x="11" y="11"/>
                  </a:cubicBezTo>
                  <a:cubicBezTo>
                    <a:pt x="12" y="10"/>
                    <a:pt x="13" y="9"/>
                    <a:pt x="13" y="7"/>
                  </a:cubicBezTo>
                  <a:cubicBezTo>
                    <a:pt x="13" y="6"/>
                    <a:pt x="12" y="5"/>
                    <a:pt x="11" y="4"/>
                  </a:cubicBezTo>
                  <a:cubicBezTo>
                    <a:pt x="11" y="3"/>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217"/>
            <p:cNvSpPr>
              <a:spLocks/>
            </p:cNvSpPr>
            <p:nvPr/>
          </p:nvSpPr>
          <p:spPr bwMode="auto">
            <a:xfrm>
              <a:off x="3373" y="1766"/>
              <a:ext cx="15" cy="17"/>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9" y="25"/>
                  </a:lnTo>
                  <a:lnTo>
                    <a:pt x="9"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1218"/>
            <p:cNvSpPr>
              <a:spLocks/>
            </p:cNvSpPr>
            <p:nvPr/>
          </p:nvSpPr>
          <p:spPr bwMode="auto">
            <a:xfrm>
              <a:off x="3388" y="1788"/>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219"/>
            <p:cNvSpPr>
              <a:spLocks noEditPoints="1"/>
            </p:cNvSpPr>
            <p:nvPr/>
          </p:nvSpPr>
          <p:spPr bwMode="auto">
            <a:xfrm>
              <a:off x="3402" y="1766"/>
              <a:ext cx="16" cy="17"/>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7 w 23"/>
                <a:gd name="T13" fmla="*/ 20 h 25"/>
                <a:gd name="T14" fmla="*/ 19 w 23"/>
                <a:gd name="T15" fmla="*/ 13 h 25"/>
                <a:gd name="T16" fmla="*/ 17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3 w 23"/>
                <a:gd name="T35" fmla="*/ 22 h 25"/>
                <a:gd name="T36" fmla="*/ 0 w 23"/>
                <a:gd name="T37" fmla="*/ 13 h 25"/>
                <a:gd name="T38" fmla="*/ 3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9" y="2"/>
                    <a:pt x="7" y="3"/>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19" y="16"/>
                    <a:pt x="19" y="13"/>
                  </a:cubicBezTo>
                  <a:cubicBezTo>
                    <a:pt x="19" y="10"/>
                    <a:pt x="19" y="7"/>
                    <a:pt x="17"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7"/>
                    <a:pt x="22" y="20"/>
                    <a:pt x="20" y="22"/>
                  </a:cubicBezTo>
                  <a:cubicBezTo>
                    <a:pt x="18" y="24"/>
                    <a:pt x="15" y="25"/>
                    <a:pt x="12" y="25"/>
                  </a:cubicBezTo>
                  <a:cubicBezTo>
                    <a:pt x="8" y="25"/>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1220"/>
            <p:cNvSpPr>
              <a:spLocks noEditPoints="1"/>
            </p:cNvSpPr>
            <p:nvPr/>
          </p:nvSpPr>
          <p:spPr bwMode="auto">
            <a:xfrm>
              <a:off x="3423" y="1766"/>
              <a:ext cx="11" cy="17"/>
            </a:xfrm>
            <a:custGeom>
              <a:avLst/>
              <a:gdLst>
                <a:gd name="T0" fmla="*/ 3 w 16"/>
                <a:gd name="T1" fmla="*/ 3 h 25"/>
                <a:gd name="T2" fmla="*/ 3 w 16"/>
                <a:gd name="T3" fmla="*/ 3 h 25"/>
                <a:gd name="T4" fmla="*/ 3 w 16"/>
                <a:gd name="T5" fmla="*/ 12 h 25"/>
                <a:gd name="T6" fmla="*/ 8 w 16"/>
                <a:gd name="T7" fmla="*/ 12 h 25"/>
                <a:gd name="T8" fmla="*/ 11 w 16"/>
                <a:gd name="T9" fmla="*/ 11 h 25"/>
                <a:gd name="T10" fmla="*/ 12 w 16"/>
                <a:gd name="T11" fmla="*/ 8 h 25"/>
                <a:gd name="T12" fmla="*/ 11 w 16"/>
                <a:gd name="T13" fmla="*/ 4 h 25"/>
                <a:gd name="T14" fmla="*/ 8 w 16"/>
                <a:gd name="T15" fmla="*/ 3 h 25"/>
                <a:gd name="T16" fmla="*/ 3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8" y="12"/>
                  </a:lnTo>
                  <a:cubicBezTo>
                    <a:pt x="9" y="12"/>
                    <a:pt x="10" y="12"/>
                    <a:pt x="11" y="11"/>
                  </a:cubicBezTo>
                  <a:cubicBezTo>
                    <a:pt x="12" y="10"/>
                    <a:pt x="12" y="9"/>
                    <a:pt x="12" y="8"/>
                  </a:cubicBezTo>
                  <a:cubicBezTo>
                    <a:pt x="12" y="6"/>
                    <a:pt x="12" y="5"/>
                    <a:pt x="11" y="4"/>
                  </a:cubicBezTo>
                  <a:cubicBezTo>
                    <a:pt x="10" y="3"/>
                    <a:pt x="9" y="3"/>
                    <a:pt x="8" y="3"/>
                  </a:cubicBezTo>
                  <a:lnTo>
                    <a:pt x="3" y="3"/>
                  </a:lnTo>
                  <a:close/>
                  <a:moveTo>
                    <a:pt x="0" y="0"/>
                  </a:moveTo>
                  <a:lnTo>
                    <a:pt x="0" y="0"/>
                  </a:lnTo>
                  <a:lnTo>
                    <a:pt x="8" y="0"/>
                  </a:lnTo>
                  <a:cubicBezTo>
                    <a:pt x="10" y="0"/>
                    <a:pt x="12" y="1"/>
                    <a:pt x="14" y="2"/>
                  </a:cubicBezTo>
                  <a:cubicBezTo>
                    <a:pt x="15" y="3"/>
                    <a:pt x="16" y="5"/>
                    <a:pt x="16" y="8"/>
                  </a:cubicBezTo>
                  <a:cubicBezTo>
                    <a:pt x="16" y="10"/>
                    <a:pt x="15" y="12"/>
                    <a:pt x="14" y="13"/>
                  </a:cubicBezTo>
                  <a:cubicBezTo>
                    <a:pt x="12" y="14"/>
                    <a:pt x="10" y="15"/>
                    <a:pt x="8"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1221"/>
            <p:cNvSpPr>
              <a:spLocks noEditPoints="1"/>
            </p:cNvSpPr>
            <p:nvPr/>
          </p:nvSpPr>
          <p:spPr bwMode="auto">
            <a:xfrm>
              <a:off x="3439" y="1771"/>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1222"/>
            <p:cNvSpPr>
              <a:spLocks/>
            </p:cNvSpPr>
            <p:nvPr/>
          </p:nvSpPr>
          <p:spPr bwMode="auto">
            <a:xfrm>
              <a:off x="3444" y="1766"/>
              <a:ext cx="11" cy="10"/>
            </a:xfrm>
            <a:custGeom>
              <a:avLst/>
              <a:gdLst>
                <a:gd name="T0" fmla="*/ 15 w 15"/>
                <a:gd name="T1" fmla="*/ 4 h 15"/>
                <a:gd name="T2" fmla="*/ 15 w 15"/>
                <a:gd name="T3" fmla="*/ 4 h 15"/>
                <a:gd name="T4" fmla="*/ 9 w 15"/>
                <a:gd name="T5" fmla="*/ 8 h 15"/>
                <a:gd name="T6" fmla="*/ 15 w 15"/>
                <a:gd name="T7" fmla="*/ 11 h 15"/>
                <a:gd name="T8" fmla="*/ 14 w 15"/>
                <a:gd name="T9" fmla="*/ 12 h 15"/>
                <a:gd name="T10" fmla="*/ 9 w 15"/>
                <a:gd name="T11" fmla="*/ 9 h 15"/>
                <a:gd name="T12" fmla="*/ 9 w 15"/>
                <a:gd name="T13" fmla="*/ 15 h 15"/>
                <a:gd name="T14" fmla="*/ 7 w 15"/>
                <a:gd name="T15" fmla="*/ 15 h 15"/>
                <a:gd name="T16" fmla="*/ 7 w 15"/>
                <a:gd name="T17" fmla="*/ 9 h 15"/>
                <a:gd name="T18" fmla="*/ 1 w 15"/>
                <a:gd name="T19" fmla="*/ 12 h 15"/>
                <a:gd name="T20" fmla="*/ 0 w 15"/>
                <a:gd name="T21" fmla="*/ 11 h 15"/>
                <a:gd name="T22" fmla="*/ 6 w 15"/>
                <a:gd name="T23" fmla="*/ 8 h 15"/>
                <a:gd name="T24" fmla="*/ 0 w 15"/>
                <a:gd name="T25" fmla="*/ 4 h 15"/>
                <a:gd name="T26" fmla="*/ 1 w 15"/>
                <a:gd name="T27" fmla="*/ 3 h 15"/>
                <a:gd name="T28" fmla="*/ 7 w 15"/>
                <a:gd name="T29" fmla="*/ 6 h 15"/>
                <a:gd name="T30" fmla="*/ 7 w 15"/>
                <a:gd name="T31" fmla="*/ 0 h 15"/>
                <a:gd name="T32" fmla="*/ 9 w 15"/>
                <a:gd name="T33" fmla="*/ 0 h 15"/>
                <a:gd name="T34" fmla="*/ 9 w 15"/>
                <a:gd name="T35" fmla="*/ 6 h 15"/>
                <a:gd name="T36" fmla="*/ 14 w 15"/>
                <a:gd name="T37" fmla="*/ 3 h 15"/>
                <a:gd name="T38" fmla="*/ 15 w 15"/>
                <a:gd name="T3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15" y="4"/>
                  </a:moveTo>
                  <a:lnTo>
                    <a:pt x="15" y="4"/>
                  </a:lnTo>
                  <a:lnTo>
                    <a:pt x="9" y="8"/>
                  </a:lnTo>
                  <a:lnTo>
                    <a:pt x="15" y="11"/>
                  </a:lnTo>
                  <a:lnTo>
                    <a:pt x="14" y="12"/>
                  </a:lnTo>
                  <a:lnTo>
                    <a:pt x="9" y="9"/>
                  </a:lnTo>
                  <a:lnTo>
                    <a:pt x="9" y="15"/>
                  </a:lnTo>
                  <a:lnTo>
                    <a:pt x="7" y="15"/>
                  </a:lnTo>
                  <a:lnTo>
                    <a:pt x="7" y="9"/>
                  </a:lnTo>
                  <a:lnTo>
                    <a:pt x="1" y="12"/>
                  </a:lnTo>
                  <a:lnTo>
                    <a:pt x="0" y="11"/>
                  </a:lnTo>
                  <a:lnTo>
                    <a:pt x="6" y="8"/>
                  </a:lnTo>
                  <a:lnTo>
                    <a:pt x="0" y="4"/>
                  </a:lnTo>
                  <a:lnTo>
                    <a:pt x="1" y="3"/>
                  </a:lnTo>
                  <a:lnTo>
                    <a:pt x="7" y="6"/>
                  </a:lnTo>
                  <a:lnTo>
                    <a:pt x="7" y="0"/>
                  </a:lnTo>
                  <a:lnTo>
                    <a:pt x="9" y="0"/>
                  </a:lnTo>
                  <a:lnTo>
                    <a:pt x="9" y="6"/>
                  </a:lnTo>
                  <a:lnTo>
                    <a:pt x="14" y="3"/>
                  </a:ln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1223"/>
            <p:cNvSpPr>
              <a:spLocks/>
            </p:cNvSpPr>
            <p:nvPr/>
          </p:nvSpPr>
          <p:spPr bwMode="auto">
            <a:xfrm>
              <a:off x="3376" y="1810"/>
              <a:ext cx="1" cy="44"/>
            </a:xfrm>
            <a:custGeom>
              <a:avLst/>
              <a:gdLst>
                <a:gd name="T0" fmla="*/ 2 w 2"/>
                <a:gd name="T1" fmla="*/ 0 h 62"/>
                <a:gd name="T2" fmla="*/ 2 w 2"/>
                <a:gd name="T3" fmla="*/ 0 h 62"/>
                <a:gd name="T4" fmla="*/ 0 w 2"/>
                <a:gd name="T5" fmla="*/ 62 h 62"/>
              </a:gdLst>
              <a:ahLst/>
              <a:cxnLst>
                <a:cxn ang="0">
                  <a:pos x="T0" y="T1"/>
                </a:cxn>
                <a:cxn ang="0">
                  <a:pos x="T2" y="T3"/>
                </a:cxn>
                <a:cxn ang="0">
                  <a:pos x="T4" y="T5"/>
                </a:cxn>
              </a:cxnLst>
              <a:rect l="0" t="0" r="r" b="b"/>
              <a:pathLst>
                <a:path w="2" h="62">
                  <a:moveTo>
                    <a:pt x="2" y="0"/>
                  </a:moveTo>
                  <a:lnTo>
                    <a:pt x="2" y="0"/>
                  </a:lnTo>
                  <a:cubicBezTo>
                    <a:pt x="1" y="18"/>
                    <a:pt x="1"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0" name="Freeform 1224"/>
            <p:cNvSpPr>
              <a:spLocks noEditPoints="1"/>
            </p:cNvSpPr>
            <p:nvPr/>
          </p:nvSpPr>
          <p:spPr bwMode="auto">
            <a:xfrm>
              <a:off x="3370" y="1854"/>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1225"/>
            <p:cNvSpPr>
              <a:spLocks noEditPoints="1"/>
            </p:cNvSpPr>
            <p:nvPr/>
          </p:nvSpPr>
          <p:spPr bwMode="auto">
            <a:xfrm>
              <a:off x="3370" y="1854"/>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2" name="Freeform 1226"/>
            <p:cNvSpPr>
              <a:spLocks/>
            </p:cNvSpPr>
            <p:nvPr/>
          </p:nvSpPr>
          <p:spPr bwMode="auto">
            <a:xfrm>
              <a:off x="3424" y="1810"/>
              <a:ext cx="75" cy="51"/>
            </a:xfrm>
            <a:custGeom>
              <a:avLst/>
              <a:gdLst>
                <a:gd name="T0" fmla="*/ 0 w 107"/>
                <a:gd name="T1" fmla="*/ 0 h 73"/>
                <a:gd name="T2" fmla="*/ 0 w 107"/>
                <a:gd name="T3" fmla="*/ 0 h 73"/>
                <a:gd name="T4" fmla="*/ 107 w 107"/>
                <a:gd name="T5" fmla="*/ 73 h 73"/>
              </a:gdLst>
              <a:ahLst/>
              <a:cxnLst>
                <a:cxn ang="0">
                  <a:pos x="T0" y="T1"/>
                </a:cxn>
                <a:cxn ang="0">
                  <a:pos x="T2" y="T3"/>
                </a:cxn>
                <a:cxn ang="0">
                  <a:pos x="T4" y="T5"/>
                </a:cxn>
              </a:cxnLst>
              <a:rect l="0" t="0" r="r" b="b"/>
              <a:pathLst>
                <a:path w="107" h="73">
                  <a:moveTo>
                    <a:pt x="0" y="0"/>
                  </a:moveTo>
                  <a:lnTo>
                    <a:pt x="0" y="0"/>
                  </a:lnTo>
                  <a:cubicBezTo>
                    <a:pt x="32" y="22"/>
                    <a:pt x="72" y="49"/>
                    <a:pt x="107"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3" name="Freeform 1227"/>
            <p:cNvSpPr>
              <a:spLocks noEditPoints="1"/>
            </p:cNvSpPr>
            <p:nvPr/>
          </p:nvSpPr>
          <p:spPr bwMode="auto">
            <a:xfrm>
              <a:off x="3496" y="1856"/>
              <a:ext cx="18" cy="15"/>
            </a:xfrm>
            <a:custGeom>
              <a:avLst/>
              <a:gdLst>
                <a:gd name="T0" fmla="*/ 10 w 25"/>
                <a:gd name="T1" fmla="*/ 0 h 21"/>
                <a:gd name="T2" fmla="*/ 10 w 25"/>
                <a:gd name="T3" fmla="*/ 0 h 21"/>
                <a:gd name="T4" fmla="*/ 25 w 25"/>
                <a:gd name="T5" fmla="*/ 21 h 21"/>
                <a:gd name="T6" fmla="*/ 0 w 25"/>
                <a:gd name="T7" fmla="*/ 14 h 21"/>
                <a:gd name="T8" fmla="*/ 10 w 25"/>
                <a:gd name="T9" fmla="*/ 0 h 21"/>
                <a:gd name="T10" fmla="*/ 10 w 25"/>
                <a:gd name="T11" fmla="*/ 0 h 21"/>
                <a:gd name="T12" fmla="*/ 10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0" y="0"/>
                  </a:moveTo>
                  <a:lnTo>
                    <a:pt x="10" y="0"/>
                  </a:lnTo>
                  <a:lnTo>
                    <a:pt x="25" y="21"/>
                  </a:lnTo>
                  <a:lnTo>
                    <a:pt x="0" y="14"/>
                  </a:lnTo>
                  <a:lnTo>
                    <a:pt x="10" y="0"/>
                  </a:lnTo>
                  <a:close/>
                  <a:moveTo>
                    <a:pt x="10" y="0"/>
                  </a:moveTo>
                  <a:lnTo>
                    <a:pt x="1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228"/>
            <p:cNvSpPr>
              <a:spLocks noEditPoints="1"/>
            </p:cNvSpPr>
            <p:nvPr/>
          </p:nvSpPr>
          <p:spPr bwMode="auto">
            <a:xfrm>
              <a:off x="3496" y="1856"/>
              <a:ext cx="18" cy="15"/>
            </a:xfrm>
            <a:custGeom>
              <a:avLst/>
              <a:gdLst>
                <a:gd name="T0" fmla="*/ 10 w 25"/>
                <a:gd name="T1" fmla="*/ 0 h 21"/>
                <a:gd name="T2" fmla="*/ 10 w 25"/>
                <a:gd name="T3" fmla="*/ 0 h 21"/>
                <a:gd name="T4" fmla="*/ 25 w 25"/>
                <a:gd name="T5" fmla="*/ 21 h 21"/>
                <a:gd name="T6" fmla="*/ 0 w 25"/>
                <a:gd name="T7" fmla="*/ 14 h 21"/>
                <a:gd name="T8" fmla="*/ 10 w 25"/>
                <a:gd name="T9" fmla="*/ 0 h 21"/>
                <a:gd name="T10" fmla="*/ 10 w 25"/>
                <a:gd name="T11" fmla="*/ 0 h 21"/>
                <a:gd name="T12" fmla="*/ 10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0" y="0"/>
                  </a:moveTo>
                  <a:lnTo>
                    <a:pt x="10" y="0"/>
                  </a:lnTo>
                  <a:lnTo>
                    <a:pt x="25" y="21"/>
                  </a:lnTo>
                  <a:lnTo>
                    <a:pt x="0" y="14"/>
                  </a:lnTo>
                  <a:lnTo>
                    <a:pt x="10" y="0"/>
                  </a:lnTo>
                  <a:close/>
                  <a:moveTo>
                    <a:pt x="10" y="0"/>
                  </a:moveTo>
                  <a:lnTo>
                    <a:pt x="1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5" name="Freeform 1229"/>
            <p:cNvSpPr>
              <a:spLocks/>
            </p:cNvSpPr>
            <p:nvPr/>
          </p:nvSpPr>
          <p:spPr bwMode="auto">
            <a:xfrm>
              <a:off x="3281" y="1624"/>
              <a:ext cx="194" cy="62"/>
            </a:xfrm>
            <a:custGeom>
              <a:avLst/>
              <a:gdLst>
                <a:gd name="T0" fmla="*/ 0 w 278"/>
                <a:gd name="T1" fmla="*/ 0 h 88"/>
                <a:gd name="T2" fmla="*/ 0 w 278"/>
                <a:gd name="T3" fmla="*/ 0 h 88"/>
                <a:gd name="T4" fmla="*/ 278 w 278"/>
                <a:gd name="T5" fmla="*/ 0 h 88"/>
                <a:gd name="T6" fmla="*/ 278 w 278"/>
                <a:gd name="T7" fmla="*/ 88 h 88"/>
                <a:gd name="T8" fmla="*/ 0 w 278"/>
                <a:gd name="T9" fmla="*/ 88 h 88"/>
                <a:gd name="T10" fmla="*/ 0 w 278"/>
                <a:gd name="T11" fmla="*/ 0 h 88"/>
              </a:gdLst>
              <a:ahLst/>
              <a:cxnLst>
                <a:cxn ang="0">
                  <a:pos x="T0" y="T1"/>
                </a:cxn>
                <a:cxn ang="0">
                  <a:pos x="T2" y="T3"/>
                </a:cxn>
                <a:cxn ang="0">
                  <a:pos x="T4" y="T5"/>
                </a:cxn>
                <a:cxn ang="0">
                  <a:pos x="T6" y="T7"/>
                </a:cxn>
                <a:cxn ang="0">
                  <a:pos x="T8" y="T9"/>
                </a:cxn>
                <a:cxn ang="0">
                  <a:pos x="T10" y="T11"/>
                </a:cxn>
              </a:cxnLst>
              <a:rect l="0" t="0" r="r" b="b"/>
              <a:pathLst>
                <a:path w="278" h="88">
                  <a:moveTo>
                    <a:pt x="0" y="0"/>
                  </a:moveTo>
                  <a:lnTo>
                    <a:pt x="0" y="0"/>
                  </a:lnTo>
                  <a:lnTo>
                    <a:pt x="278" y="0"/>
                  </a:lnTo>
                  <a:lnTo>
                    <a:pt x="278"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230"/>
            <p:cNvSpPr>
              <a:spLocks/>
            </p:cNvSpPr>
            <p:nvPr/>
          </p:nvSpPr>
          <p:spPr bwMode="auto">
            <a:xfrm>
              <a:off x="3281" y="1624"/>
              <a:ext cx="194" cy="62"/>
            </a:xfrm>
            <a:custGeom>
              <a:avLst/>
              <a:gdLst>
                <a:gd name="T0" fmla="*/ 0 w 278"/>
                <a:gd name="T1" fmla="*/ 0 h 88"/>
                <a:gd name="T2" fmla="*/ 0 w 278"/>
                <a:gd name="T3" fmla="*/ 0 h 88"/>
                <a:gd name="T4" fmla="*/ 278 w 278"/>
                <a:gd name="T5" fmla="*/ 0 h 88"/>
                <a:gd name="T6" fmla="*/ 278 w 278"/>
                <a:gd name="T7" fmla="*/ 88 h 88"/>
                <a:gd name="T8" fmla="*/ 0 w 278"/>
                <a:gd name="T9" fmla="*/ 88 h 88"/>
                <a:gd name="T10" fmla="*/ 0 w 278"/>
                <a:gd name="T11" fmla="*/ 0 h 88"/>
              </a:gdLst>
              <a:ahLst/>
              <a:cxnLst>
                <a:cxn ang="0">
                  <a:pos x="T0" y="T1"/>
                </a:cxn>
                <a:cxn ang="0">
                  <a:pos x="T2" y="T3"/>
                </a:cxn>
                <a:cxn ang="0">
                  <a:pos x="T4" y="T5"/>
                </a:cxn>
                <a:cxn ang="0">
                  <a:pos x="T6" y="T7"/>
                </a:cxn>
                <a:cxn ang="0">
                  <a:pos x="T8" y="T9"/>
                </a:cxn>
                <a:cxn ang="0">
                  <a:pos x="T10" y="T11"/>
                </a:cxn>
              </a:cxnLst>
              <a:rect l="0" t="0" r="r" b="b"/>
              <a:pathLst>
                <a:path w="278" h="88">
                  <a:moveTo>
                    <a:pt x="0" y="0"/>
                  </a:moveTo>
                  <a:lnTo>
                    <a:pt x="0" y="0"/>
                  </a:lnTo>
                  <a:lnTo>
                    <a:pt x="278" y="0"/>
                  </a:lnTo>
                  <a:lnTo>
                    <a:pt x="278"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7" name="Freeform 1231"/>
            <p:cNvSpPr>
              <a:spLocks noEditPoints="1"/>
            </p:cNvSpPr>
            <p:nvPr/>
          </p:nvSpPr>
          <p:spPr bwMode="auto">
            <a:xfrm>
              <a:off x="3297" y="1642"/>
              <a:ext cx="12" cy="18"/>
            </a:xfrm>
            <a:custGeom>
              <a:avLst/>
              <a:gdLst>
                <a:gd name="T0" fmla="*/ 3 w 17"/>
                <a:gd name="T1" fmla="*/ 13 h 25"/>
                <a:gd name="T2" fmla="*/ 3 w 17"/>
                <a:gd name="T3" fmla="*/ 13 h 25"/>
                <a:gd name="T4" fmla="*/ 3 w 17"/>
                <a:gd name="T5" fmla="*/ 22 h 25"/>
                <a:gd name="T6" fmla="*/ 8 w 17"/>
                <a:gd name="T7" fmla="*/ 22 h 25"/>
                <a:gd name="T8" fmla="*/ 13 w 17"/>
                <a:gd name="T9" fmla="*/ 21 h 25"/>
                <a:gd name="T10" fmla="*/ 14 w 17"/>
                <a:gd name="T11" fmla="*/ 18 h 25"/>
                <a:gd name="T12" fmla="*/ 13 w 17"/>
                <a:gd name="T13" fmla="*/ 14 h 25"/>
                <a:gd name="T14" fmla="*/ 8 w 17"/>
                <a:gd name="T15" fmla="*/ 13 h 25"/>
                <a:gd name="T16" fmla="*/ 3 w 17"/>
                <a:gd name="T17" fmla="*/ 13 h 25"/>
                <a:gd name="T18" fmla="*/ 3 w 17"/>
                <a:gd name="T19" fmla="*/ 3 h 25"/>
                <a:gd name="T20" fmla="*/ 3 w 17"/>
                <a:gd name="T21" fmla="*/ 3 h 25"/>
                <a:gd name="T22" fmla="*/ 3 w 17"/>
                <a:gd name="T23" fmla="*/ 10 h 25"/>
                <a:gd name="T24" fmla="*/ 8 w 17"/>
                <a:gd name="T25" fmla="*/ 10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8" y="22"/>
                  </a:lnTo>
                  <a:cubicBezTo>
                    <a:pt x="10" y="22"/>
                    <a:pt x="12" y="22"/>
                    <a:pt x="13" y="21"/>
                  </a:cubicBezTo>
                  <a:cubicBezTo>
                    <a:pt x="13" y="20"/>
                    <a:pt x="14" y="19"/>
                    <a:pt x="14" y="18"/>
                  </a:cubicBezTo>
                  <a:cubicBezTo>
                    <a:pt x="14" y="16"/>
                    <a:pt x="13" y="15"/>
                    <a:pt x="13" y="14"/>
                  </a:cubicBezTo>
                  <a:cubicBezTo>
                    <a:pt x="12" y="14"/>
                    <a:pt x="10" y="13"/>
                    <a:pt x="8" y="13"/>
                  </a:cubicBezTo>
                  <a:lnTo>
                    <a:pt x="3" y="13"/>
                  </a:lnTo>
                  <a:close/>
                  <a:moveTo>
                    <a:pt x="3" y="3"/>
                  </a:moveTo>
                  <a:lnTo>
                    <a:pt x="3" y="3"/>
                  </a:lnTo>
                  <a:lnTo>
                    <a:pt x="3" y="10"/>
                  </a:lnTo>
                  <a:lnTo>
                    <a:pt x="8" y="10"/>
                  </a:lnTo>
                  <a:cubicBezTo>
                    <a:pt x="10" y="10"/>
                    <a:pt x="11" y="10"/>
                    <a:pt x="12" y="10"/>
                  </a:cubicBezTo>
                  <a:cubicBezTo>
                    <a:pt x="13" y="9"/>
                    <a:pt x="13" y="8"/>
                    <a:pt x="13" y="7"/>
                  </a:cubicBezTo>
                  <a:cubicBezTo>
                    <a:pt x="13" y="5"/>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7" y="16"/>
                    <a:pt x="17" y="18"/>
                  </a:cubicBezTo>
                  <a:cubicBezTo>
                    <a:pt x="17" y="20"/>
                    <a:pt x="17" y="22"/>
                    <a:pt x="15" y="23"/>
                  </a:cubicBezTo>
                  <a:cubicBezTo>
                    <a:pt x="14" y="24"/>
                    <a:pt x="11"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1232"/>
            <p:cNvSpPr>
              <a:spLocks/>
            </p:cNvSpPr>
            <p:nvPr/>
          </p:nvSpPr>
          <p:spPr bwMode="auto">
            <a:xfrm>
              <a:off x="3313" y="1642"/>
              <a:ext cx="3"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1233"/>
            <p:cNvSpPr>
              <a:spLocks/>
            </p:cNvSpPr>
            <p:nvPr/>
          </p:nvSpPr>
          <p:spPr bwMode="auto">
            <a:xfrm>
              <a:off x="3321" y="1642"/>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1234"/>
            <p:cNvSpPr>
              <a:spLocks noEditPoints="1"/>
            </p:cNvSpPr>
            <p:nvPr/>
          </p:nvSpPr>
          <p:spPr bwMode="auto">
            <a:xfrm>
              <a:off x="3337" y="1642"/>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1235"/>
            <p:cNvSpPr>
              <a:spLocks noEditPoints="1"/>
            </p:cNvSpPr>
            <p:nvPr/>
          </p:nvSpPr>
          <p:spPr bwMode="auto">
            <a:xfrm>
              <a:off x="3355" y="1642"/>
              <a:ext cx="14"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0"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0" y="11"/>
                    <a:pt x="11" y="11"/>
                  </a:cubicBezTo>
                  <a:cubicBezTo>
                    <a:pt x="12" y="10"/>
                    <a:pt x="13" y="9"/>
                    <a:pt x="13" y="7"/>
                  </a:cubicBezTo>
                  <a:cubicBezTo>
                    <a:pt x="13" y="6"/>
                    <a:pt x="12" y="5"/>
                    <a:pt x="11" y="4"/>
                  </a:cubicBezTo>
                  <a:cubicBezTo>
                    <a:pt x="10"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1236"/>
            <p:cNvSpPr>
              <a:spLocks/>
            </p:cNvSpPr>
            <p:nvPr/>
          </p:nvSpPr>
          <p:spPr bwMode="auto">
            <a:xfrm>
              <a:off x="3369" y="1642"/>
              <a:ext cx="14" cy="18"/>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8 w 21"/>
                <a:gd name="T17" fmla="*/ 25 h 25"/>
                <a:gd name="T18" fmla="*/ 8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8" y="25"/>
                  </a:lnTo>
                  <a:lnTo>
                    <a:pt x="8"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1237"/>
            <p:cNvSpPr>
              <a:spLocks/>
            </p:cNvSpPr>
            <p:nvPr/>
          </p:nvSpPr>
          <p:spPr bwMode="auto">
            <a:xfrm>
              <a:off x="3383" y="1664"/>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1238"/>
            <p:cNvSpPr>
              <a:spLocks noEditPoints="1"/>
            </p:cNvSpPr>
            <p:nvPr/>
          </p:nvSpPr>
          <p:spPr bwMode="auto">
            <a:xfrm>
              <a:off x="3398" y="1642"/>
              <a:ext cx="16" cy="18"/>
            </a:xfrm>
            <a:custGeom>
              <a:avLst/>
              <a:gdLst>
                <a:gd name="T0" fmla="*/ 11 w 23"/>
                <a:gd name="T1" fmla="*/ 2 h 25"/>
                <a:gd name="T2" fmla="*/ 11 w 23"/>
                <a:gd name="T3" fmla="*/ 2 h 25"/>
                <a:gd name="T4" fmla="*/ 6 w 23"/>
                <a:gd name="T5" fmla="*/ 5 h 25"/>
                <a:gd name="T6" fmla="*/ 3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7"/>
                    <a:pt x="22" y="20"/>
                    <a:pt x="20" y="22"/>
                  </a:cubicBezTo>
                  <a:cubicBezTo>
                    <a:pt x="18" y="24"/>
                    <a:pt x="15" y="25"/>
                    <a:pt x="11" y="25"/>
                  </a:cubicBezTo>
                  <a:cubicBezTo>
                    <a:pt x="8" y="25"/>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1239"/>
            <p:cNvSpPr>
              <a:spLocks noEditPoints="1"/>
            </p:cNvSpPr>
            <p:nvPr/>
          </p:nvSpPr>
          <p:spPr bwMode="auto">
            <a:xfrm>
              <a:off x="3418" y="1642"/>
              <a:ext cx="12"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1240"/>
            <p:cNvSpPr>
              <a:spLocks noEditPoints="1"/>
            </p:cNvSpPr>
            <p:nvPr/>
          </p:nvSpPr>
          <p:spPr bwMode="auto">
            <a:xfrm>
              <a:off x="3434" y="1647"/>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Freeform 1241"/>
            <p:cNvSpPr>
              <a:spLocks/>
            </p:cNvSpPr>
            <p:nvPr/>
          </p:nvSpPr>
          <p:spPr bwMode="auto">
            <a:xfrm>
              <a:off x="3442" y="1645"/>
              <a:ext cx="15" cy="15"/>
            </a:xfrm>
            <a:custGeom>
              <a:avLst/>
              <a:gdLst>
                <a:gd name="T0" fmla="*/ 12 w 21"/>
                <a:gd name="T1" fmla="*/ 0 h 21"/>
                <a:gd name="T2" fmla="*/ 12 w 21"/>
                <a:gd name="T3" fmla="*/ 0 h 21"/>
                <a:gd name="T4" fmla="*/ 12 w 21"/>
                <a:gd name="T5" fmla="*/ 9 h 21"/>
                <a:gd name="T6" fmla="*/ 21 w 21"/>
                <a:gd name="T7" fmla="*/ 9 h 21"/>
                <a:gd name="T8" fmla="*/ 21 w 21"/>
                <a:gd name="T9" fmla="*/ 12 h 21"/>
                <a:gd name="T10" fmla="*/ 12 w 21"/>
                <a:gd name="T11" fmla="*/ 12 h 21"/>
                <a:gd name="T12" fmla="*/ 12 w 21"/>
                <a:gd name="T13" fmla="*/ 21 h 21"/>
                <a:gd name="T14" fmla="*/ 9 w 21"/>
                <a:gd name="T15" fmla="*/ 21 h 21"/>
                <a:gd name="T16" fmla="*/ 9 w 21"/>
                <a:gd name="T17" fmla="*/ 12 h 21"/>
                <a:gd name="T18" fmla="*/ 0 w 21"/>
                <a:gd name="T19" fmla="*/ 12 h 21"/>
                <a:gd name="T20" fmla="*/ 0 w 21"/>
                <a:gd name="T21" fmla="*/ 9 h 21"/>
                <a:gd name="T22" fmla="*/ 9 w 21"/>
                <a:gd name="T23" fmla="*/ 9 h 21"/>
                <a:gd name="T24" fmla="*/ 9 w 21"/>
                <a:gd name="T25" fmla="*/ 0 h 21"/>
                <a:gd name="T26" fmla="*/ 12 w 21"/>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12" y="0"/>
                  </a:moveTo>
                  <a:lnTo>
                    <a:pt x="12" y="0"/>
                  </a:lnTo>
                  <a:lnTo>
                    <a:pt x="12" y="9"/>
                  </a:lnTo>
                  <a:lnTo>
                    <a:pt x="21" y="9"/>
                  </a:lnTo>
                  <a:lnTo>
                    <a:pt x="21" y="12"/>
                  </a:lnTo>
                  <a:lnTo>
                    <a:pt x="12" y="12"/>
                  </a:lnTo>
                  <a:lnTo>
                    <a:pt x="12" y="21"/>
                  </a:lnTo>
                  <a:lnTo>
                    <a:pt x="9" y="21"/>
                  </a:lnTo>
                  <a:lnTo>
                    <a:pt x="9" y="12"/>
                  </a:lnTo>
                  <a:lnTo>
                    <a:pt x="0" y="12"/>
                  </a:lnTo>
                  <a:lnTo>
                    <a:pt x="0" y="9"/>
                  </a:lnTo>
                  <a:lnTo>
                    <a:pt x="9" y="9"/>
                  </a:lnTo>
                  <a:lnTo>
                    <a:pt x="9" y="0"/>
                  </a:lnTo>
                  <a:lnTo>
                    <a:pt x="12"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1242"/>
            <p:cNvSpPr>
              <a:spLocks/>
            </p:cNvSpPr>
            <p:nvPr/>
          </p:nvSpPr>
          <p:spPr bwMode="auto">
            <a:xfrm>
              <a:off x="3034" y="1682"/>
              <a:ext cx="246" cy="67"/>
            </a:xfrm>
            <a:custGeom>
              <a:avLst/>
              <a:gdLst>
                <a:gd name="T0" fmla="*/ 351 w 351"/>
                <a:gd name="T1" fmla="*/ 0 h 96"/>
                <a:gd name="T2" fmla="*/ 351 w 351"/>
                <a:gd name="T3" fmla="*/ 0 h 96"/>
                <a:gd name="T4" fmla="*/ 330 w 351"/>
                <a:gd name="T5" fmla="*/ 6 h 96"/>
                <a:gd name="T6" fmla="*/ 0 w 351"/>
                <a:gd name="T7" fmla="*/ 96 h 96"/>
              </a:gdLst>
              <a:ahLst/>
              <a:cxnLst>
                <a:cxn ang="0">
                  <a:pos x="T0" y="T1"/>
                </a:cxn>
                <a:cxn ang="0">
                  <a:pos x="T2" y="T3"/>
                </a:cxn>
                <a:cxn ang="0">
                  <a:pos x="T4" y="T5"/>
                </a:cxn>
                <a:cxn ang="0">
                  <a:pos x="T6" y="T7"/>
                </a:cxn>
              </a:cxnLst>
              <a:rect l="0" t="0" r="r" b="b"/>
              <a:pathLst>
                <a:path w="351" h="96">
                  <a:moveTo>
                    <a:pt x="351" y="0"/>
                  </a:moveTo>
                  <a:lnTo>
                    <a:pt x="351" y="0"/>
                  </a:lnTo>
                  <a:cubicBezTo>
                    <a:pt x="344" y="2"/>
                    <a:pt x="337" y="4"/>
                    <a:pt x="330" y="6"/>
                  </a:cubicBezTo>
                  <a:cubicBezTo>
                    <a:pt x="220" y="36"/>
                    <a:pt x="95" y="70"/>
                    <a:pt x="0" y="9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9" name="Freeform 1243"/>
            <p:cNvSpPr>
              <a:spLocks noEditPoints="1"/>
            </p:cNvSpPr>
            <p:nvPr/>
          </p:nvSpPr>
          <p:spPr bwMode="auto">
            <a:xfrm>
              <a:off x="3017" y="1743"/>
              <a:ext cx="18" cy="12"/>
            </a:xfrm>
            <a:custGeom>
              <a:avLst/>
              <a:gdLst>
                <a:gd name="T0" fmla="*/ 26 w 26"/>
                <a:gd name="T1" fmla="*/ 17 h 17"/>
                <a:gd name="T2" fmla="*/ 26 w 26"/>
                <a:gd name="T3" fmla="*/ 17 h 17"/>
                <a:gd name="T4" fmla="*/ 0 w 26"/>
                <a:gd name="T5" fmla="*/ 15 h 17"/>
                <a:gd name="T6" fmla="*/ 21 w 26"/>
                <a:gd name="T7" fmla="*/ 0 h 17"/>
                <a:gd name="T8" fmla="*/ 26 w 26"/>
                <a:gd name="T9" fmla="*/ 17 h 17"/>
                <a:gd name="T10" fmla="*/ 26 w 26"/>
                <a:gd name="T11" fmla="*/ 17 h 17"/>
                <a:gd name="T12" fmla="*/ 26 w 2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7"/>
                  </a:moveTo>
                  <a:lnTo>
                    <a:pt x="26" y="17"/>
                  </a:lnTo>
                  <a:lnTo>
                    <a:pt x="0" y="15"/>
                  </a:lnTo>
                  <a:lnTo>
                    <a:pt x="21" y="0"/>
                  </a:lnTo>
                  <a:lnTo>
                    <a:pt x="26" y="17"/>
                  </a:lnTo>
                  <a:close/>
                  <a:moveTo>
                    <a:pt x="26" y="17"/>
                  </a:moveTo>
                  <a:lnTo>
                    <a:pt x="26" y="17"/>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1244"/>
            <p:cNvSpPr>
              <a:spLocks noEditPoints="1"/>
            </p:cNvSpPr>
            <p:nvPr/>
          </p:nvSpPr>
          <p:spPr bwMode="auto">
            <a:xfrm>
              <a:off x="3017" y="1743"/>
              <a:ext cx="18" cy="12"/>
            </a:xfrm>
            <a:custGeom>
              <a:avLst/>
              <a:gdLst>
                <a:gd name="T0" fmla="*/ 26 w 26"/>
                <a:gd name="T1" fmla="*/ 17 h 17"/>
                <a:gd name="T2" fmla="*/ 26 w 26"/>
                <a:gd name="T3" fmla="*/ 17 h 17"/>
                <a:gd name="T4" fmla="*/ 0 w 26"/>
                <a:gd name="T5" fmla="*/ 15 h 17"/>
                <a:gd name="T6" fmla="*/ 21 w 26"/>
                <a:gd name="T7" fmla="*/ 0 h 17"/>
                <a:gd name="T8" fmla="*/ 26 w 26"/>
                <a:gd name="T9" fmla="*/ 17 h 17"/>
                <a:gd name="T10" fmla="*/ 26 w 26"/>
                <a:gd name="T11" fmla="*/ 17 h 17"/>
                <a:gd name="T12" fmla="*/ 26 w 2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7"/>
                  </a:moveTo>
                  <a:lnTo>
                    <a:pt x="26" y="17"/>
                  </a:lnTo>
                  <a:lnTo>
                    <a:pt x="0" y="15"/>
                  </a:lnTo>
                  <a:lnTo>
                    <a:pt x="21" y="0"/>
                  </a:lnTo>
                  <a:lnTo>
                    <a:pt x="26" y="17"/>
                  </a:lnTo>
                  <a:close/>
                  <a:moveTo>
                    <a:pt x="26" y="17"/>
                  </a:moveTo>
                  <a:lnTo>
                    <a:pt x="26" y="17"/>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1" name="Freeform 1245"/>
            <p:cNvSpPr>
              <a:spLocks/>
            </p:cNvSpPr>
            <p:nvPr/>
          </p:nvSpPr>
          <p:spPr bwMode="auto">
            <a:xfrm>
              <a:off x="3378" y="1687"/>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2" name="Freeform 1246"/>
            <p:cNvSpPr>
              <a:spLocks noEditPoints="1"/>
            </p:cNvSpPr>
            <p:nvPr/>
          </p:nvSpPr>
          <p:spPr bwMode="auto">
            <a:xfrm>
              <a:off x="3372" y="173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1247"/>
            <p:cNvSpPr>
              <a:spLocks noEditPoints="1"/>
            </p:cNvSpPr>
            <p:nvPr/>
          </p:nvSpPr>
          <p:spPr bwMode="auto">
            <a:xfrm>
              <a:off x="3372" y="173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4" name="Freeform 1248"/>
            <p:cNvSpPr>
              <a:spLocks/>
            </p:cNvSpPr>
            <p:nvPr/>
          </p:nvSpPr>
          <p:spPr bwMode="auto">
            <a:xfrm>
              <a:off x="3309" y="1501"/>
              <a:ext cx="130"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1249"/>
            <p:cNvSpPr>
              <a:spLocks/>
            </p:cNvSpPr>
            <p:nvPr/>
          </p:nvSpPr>
          <p:spPr bwMode="auto">
            <a:xfrm>
              <a:off x="3309" y="1501"/>
              <a:ext cx="130"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Freeform 1250"/>
            <p:cNvSpPr>
              <a:spLocks/>
            </p:cNvSpPr>
            <p:nvPr/>
          </p:nvSpPr>
          <p:spPr bwMode="auto">
            <a:xfrm>
              <a:off x="3325" y="1519"/>
              <a:ext cx="13" cy="18"/>
            </a:xfrm>
            <a:custGeom>
              <a:avLst/>
              <a:gdLst>
                <a:gd name="T0" fmla="*/ 16 w 18"/>
                <a:gd name="T1" fmla="*/ 1 h 26"/>
                <a:gd name="T2" fmla="*/ 16 w 18"/>
                <a:gd name="T3" fmla="*/ 1 h 26"/>
                <a:gd name="T4" fmla="*/ 16 w 18"/>
                <a:gd name="T5" fmla="*/ 4 h 26"/>
                <a:gd name="T6" fmla="*/ 13 w 18"/>
                <a:gd name="T7" fmla="*/ 3 h 26"/>
                <a:gd name="T8" fmla="*/ 10 w 18"/>
                <a:gd name="T9" fmla="*/ 3 h 26"/>
                <a:gd name="T10" fmla="*/ 5 w 18"/>
                <a:gd name="T11" fmla="*/ 4 h 26"/>
                <a:gd name="T12" fmla="*/ 4 w 18"/>
                <a:gd name="T13" fmla="*/ 7 h 26"/>
                <a:gd name="T14" fmla="*/ 5 w 18"/>
                <a:gd name="T15" fmla="*/ 9 h 26"/>
                <a:gd name="T16" fmla="*/ 9 w 18"/>
                <a:gd name="T17" fmla="*/ 10 h 26"/>
                <a:gd name="T18" fmla="*/ 11 w 18"/>
                <a:gd name="T19" fmla="*/ 11 h 26"/>
                <a:gd name="T20" fmla="*/ 16 w 18"/>
                <a:gd name="T21" fmla="*/ 13 h 26"/>
                <a:gd name="T22" fmla="*/ 18 w 18"/>
                <a:gd name="T23" fmla="*/ 18 h 26"/>
                <a:gd name="T24" fmla="*/ 16 w 18"/>
                <a:gd name="T25" fmla="*/ 24 h 26"/>
                <a:gd name="T26" fmla="*/ 8 w 18"/>
                <a:gd name="T27" fmla="*/ 26 h 26"/>
                <a:gd name="T28" fmla="*/ 5 w 18"/>
                <a:gd name="T29" fmla="*/ 25 h 26"/>
                <a:gd name="T30" fmla="*/ 1 w 18"/>
                <a:gd name="T31" fmla="*/ 24 h 26"/>
                <a:gd name="T32" fmla="*/ 1 w 18"/>
                <a:gd name="T33" fmla="*/ 21 h 26"/>
                <a:gd name="T34" fmla="*/ 5 w 18"/>
                <a:gd name="T35" fmla="*/ 22 h 26"/>
                <a:gd name="T36" fmla="*/ 8 w 18"/>
                <a:gd name="T37" fmla="*/ 23 h 26"/>
                <a:gd name="T38" fmla="*/ 13 w 18"/>
                <a:gd name="T39" fmla="*/ 22 h 26"/>
                <a:gd name="T40" fmla="*/ 14 w 18"/>
                <a:gd name="T41" fmla="*/ 18 h 26"/>
                <a:gd name="T42" fmla="*/ 13 w 18"/>
                <a:gd name="T43" fmla="*/ 16 h 26"/>
                <a:gd name="T44" fmla="*/ 10 w 18"/>
                <a:gd name="T45" fmla="*/ 14 h 26"/>
                <a:gd name="T46" fmla="*/ 8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1" y="3"/>
                    <a:pt x="10" y="3"/>
                  </a:cubicBezTo>
                  <a:cubicBezTo>
                    <a:pt x="8" y="3"/>
                    <a:pt x="6" y="3"/>
                    <a:pt x="5" y="4"/>
                  </a:cubicBezTo>
                  <a:cubicBezTo>
                    <a:pt x="4" y="4"/>
                    <a:pt x="4" y="5"/>
                    <a:pt x="4" y="7"/>
                  </a:cubicBezTo>
                  <a:cubicBezTo>
                    <a:pt x="4" y="8"/>
                    <a:pt x="4" y="9"/>
                    <a:pt x="5" y="9"/>
                  </a:cubicBezTo>
                  <a:cubicBezTo>
                    <a:pt x="5" y="10"/>
                    <a:pt x="7" y="10"/>
                    <a:pt x="9" y="10"/>
                  </a:cubicBezTo>
                  <a:lnTo>
                    <a:pt x="11" y="11"/>
                  </a:lnTo>
                  <a:cubicBezTo>
                    <a:pt x="13" y="11"/>
                    <a:pt x="15" y="12"/>
                    <a:pt x="16" y="13"/>
                  </a:cubicBezTo>
                  <a:cubicBezTo>
                    <a:pt x="17" y="15"/>
                    <a:pt x="18" y="16"/>
                    <a:pt x="18" y="18"/>
                  </a:cubicBezTo>
                  <a:cubicBezTo>
                    <a:pt x="18" y="21"/>
                    <a:pt x="17" y="22"/>
                    <a:pt x="16" y="24"/>
                  </a:cubicBezTo>
                  <a:cubicBezTo>
                    <a:pt x="14" y="25"/>
                    <a:pt x="12" y="26"/>
                    <a:pt x="8" y="26"/>
                  </a:cubicBezTo>
                  <a:cubicBezTo>
                    <a:pt x="7" y="26"/>
                    <a:pt x="6" y="25"/>
                    <a:pt x="5" y="25"/>
                  </a:cubicBezTo>
                  <a:cubicBezTo>
                    <a:pt x="3" y="25"/>
                    <a:pt x="2" y="25"/>
                    <a:pt x="1" y="24"/>
                  </a:cubicBezTo>
                  <a:lnTo>
                    <a:pt x="1" y="21"/>
                  </a:lnTo>
                  <a:cubicBezTo>
                    <a:pt x="2" y="21"/>
                    <a:pt x="3" y="22"/>
                    <a:pt x="5" y="22"/>
                  </a:cubicBezTo>
                  <a:cubicBezTo>
                    <a:pt x="6" y="23"/>
                    <a:pt x="7" y="23"/>
                    <a:pt x="8" y="23"/>
                  </a:cubicBezTo>
                  <a:cubicBezTo>
                    <a:pt x="10" y="23"/>
                    <a:pt x="12" y="22"/>
                    <a:pt x="13" y="22"/>
                  </a:cubicBezTo>
                  <a:cubicBezTo>
                    <a:pt x="14" y="21"/>
                    <a:pt x="14" y="20"/>
                    <a:pt x="14" y="18"/>
                  </a:cubicBezTo>
                  <a:cubicBezTo>
                    <a:pt x="14" y="17"/>
                    <a:pt x="14" y="16"/>
                    <a:pt x="13" y="16"/>
                  </a:cubicBezTo>
                  <a:cubicBezTo>
                    <a:pt x="13" y="15"/>
                    <a:pt x="11" y="14"/>
                    <a:pt x="10" y="14"/>
                  </a:cubicBezTo>
                  <a:lnTo>
                    <a:pt x="8" y="14"/>
                  </a:lnTo>
                  <a:cubicBezTo>
                    <a:pt x="5" y="13"/>
                    <a:pt x="3" y="12"/>
                    <a:pt x="2" y="11"/>
                  </a:cubicBezTo>
                  <a:cubicBezTo>
                    <a:pt x="1" y="10"/>
                    <a:pt x="0" y="9"/>
                    <a:pt x="0" y="7"/>
                  </a:cubicBezTo>
                  <a:cubicBezTo>
                    <a:pt x="0" y="5"/>
                    <a:pt x="1" y="3"/>
                    <a:pt x="3" y="2"/>
                  </a:cubicBezTo>
                  <a:cubicBezTo>
                    <a:pt x="4" y="0"/>
                    <a:pt x="6" y="0"/>
                    <a:pt x="9" y="0"/>
                  </a:cubicBezTo>
                  <a:cubicBezTo>
                    <a:pt x="10" y="0"/>
                    <a:pt x="12"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1251"/>
            <p:cNvSpPr>
              <a:spLocks noEditPoints="1"/>
            </p:cNvSpPr>
            <p:nvPr/>
          </p:nvSpPr>
          <p:spPr bwMode="auto">
            <a:xfrm>
              <a:off x="3341" y="151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4" y="7"/>
                    <a:pt x="4" y="10"/>
                    <a:pt x="4" y="13"/>
                  </a:cubicBezTo>
                  <a:cubicBezTo>
                    <a:pt x="4" y="16"/>
                    <a:pt x="4" y="18"/>
                    <a:pt x="6" y="20"/>
                  </a:cubicBezTo>
                  <a:cubicBezTo>
                    <a:pt x="7" y="22"/>
                    <a:pt x="9" y="23"/>
                    <a:pt x="12" y="23"/>
                  </a:cubicBezTo>
                  <a:cubicBezTo>
                    <a:pt x="14" y="23"/>
                    <a:pt x="16" y="22"/>
                    <a:pt x="17" y="20"/>
                  </a:cubicBezTo>
                  <a:cubicBezTo>
                    <a:pt x="19" y="18"/>
                    <a:pt x="20" y="16"/>
                    <a:pt x="20" y="13"/>
                  </a:cubicBezTo>
                  <a:cubicBezTo>
                    <a:pt x="20" y="10"/>
                    <a:pt x="19" y="7"/>
                    <a:pt x="17"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5" y="24"/>
                    <a:pt x="3" y="22"/>
                  </a:cubicBezTo>
                  <a:cubicBezTo>
                    <a:pt x="1" y="20"/>
                    <a:pt x="0" y="17"/>
                    <a:pt x="0" y="13"/>
                  </a:cubicBezTo>
                  <a:cubicBezTo>
                    <a:pt x="0" y="9"/>
                    <a:pt x="1" y="6"/>
                    <a:pt x="3" y="3"/>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1252"/>
            <p:cNvSpPr>
              <a:spLocks/>
            </p:cNvSpPr>
            <p:nvPr/>
          </p:nvSpPr>
          <p:spPr bwMode="auto">
            <a:xfrm>
              <a:off x="3361" y="1519"/>
              <a:ext cx="13" cy="18"/>
            </a:xfrm>
            <a:custGeom>
              <a:avLst/>
              <a:gdLst>
                <a:gd name="T0" fmla="*/ 0 w 19"/>
                <a:gd name="T1" fmla="*/ 0 h 26"/>
                <a:gd name="T2" fmla="*/ 0 w 19"/>
                <a:gd name="T3" fmla="*/ 0 h 26"/>
                <a:gd name="T4" fmla="*/ 3 w 19"/>
                <a:gd name="T5" fmla="*/ 0 h 26"/>
                <a:gd name="T6" fmla="*/ 3 w 19"/>
                <a:gd name="T7" fmla="*/ 15 h 26"/>
                <a:gd name="T8" fmla="*/ 4 w 19"/>
                <a:gd name="T9" fmla="*/ 21 h 26"/>
                <a:gd name="T10" fmla="*/ 9 w 19"/>
                <a:gd name="T11" fmla="*/ 23 h 26"/>
                <a:gd name="T12" fmla="*/ 14 w 19"/>
                <a:gd name="T13" fmla="*/ 21 h 26"/>
                <a:gd name="T14" fmla="*/ 15 w 19"/>
                <a:gd name="T15" fmla="*/ 15 h 26"/>
                <a:gd name="T16" fmla="*/ 15 w 19"/>
                <a:gd name="T17" fmla="*/ 0 h 26"/>
                <a:gd name="T18" fmla="*/ 19 w 19"/>
                <a:gd name="T19" fmla="*/ 0 h 26"/>
                <a:gd name="T20" fmla="*/ 19 w 19"/>
                <a:gd name="T21" fmla="*/ 16 h 26"/>
                <a:gd name="T22" fmla="*/ 16 w 19"/>
                <a:gd name="T23" fmla="*/ 23 h 26"/>
                <a:gd name="T24" fmla="*/ 9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5"/>
                  </a:lnTo>
                  <a:cubicBezTo>
                    <a:pt x="3" y="18"/>
                    <a:pt x="4" y="20"/>
                    <a:pt x="4" y="21"/>
                  </a:cubicBezTo>
                  <a:cubicBezTo>
                    <a:pt x="5" y="22"/>
                    <a:pt x="7" y="23"/>
                    <a:pt x="9" y="23"/>
                  </a:cubicBezTo>
                  <a:cubicBezTo>
                    <a:pt x="11" y="23"/>
                    <a:pt x="13" y="22"/>
                    <a:pt x="14" y="21"/>
                  </a:cubicBezTo>
                  <a:cubicBezTo>
                    <a:pt x="15" y="20"/>
                    <a:pt x="15" y="18"/>
                    <a:pt x="15" y="15"/>
                  </a:cubicBezTo>
                  <a:lnTo>
                    <a:pt x="15" y="0"/>
                  </a:lnTo>
                  <a:lnTo>
                    <a:pt x="19" y="0"/>
                  </a:lnTo>
                  <a:lnTo>
                    <a:pt x="19" y="16"/>
                  </a:lnTo>
                  <a:cubicBezTo>
                    <a:pt x="19" y="19"/>
                    <a:pt x="18" y="21"/>
                    <a:pt x="16" y="23"/>
                  </a:cubicBezTo>
                  <a:cubicBezTo>
                    <a:pt x="15" y="25"/>
                    <a:pt x="12" y="26"/>
                    <a:pt x="9" y="26"/>
                  </a:cubicBezTo>
                  <a:cubicBezTo>
                    <a:pt x="6" y="26"/>
                    <a:pt x="4" y="25"/>
                    <a:pt x="2" y="23"/>
                  </a:cubicBezTo>
                  <a:cubicBezTo>
                    <a:pt x="0" y="21"/>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1253"/>
            <p:cNvSpPr>
              <a:spLocks noEditPoints="1"/>
            </p:cNvSpPr>
            <p:nvPr/>
          </p:nvSpPr>
          <p:spPr bwMode="auto">
            <a:xfrm>
              <a:off x="3379" y="1519"/>
              <a:ext cx="14" cy="18"/>
            </a:xfrm>
            <a:custGeom>
              <a:avLst/>
              <a:gdLst>
                <a:gd name="T0" fmla="*/ 11 w 19"/>
                <a:gd name="T1" fmla="*/ 13 h 25"/>
                <a:gd name="T2" fmla="*/ 11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1254"/>
            <p:cNvSpPr>
              <a:spLocks/>
            </p:cNvSpPr>
            <p:nvPr/>
          </p:nvSpPr>
          <p:spPr bwMode="auto">
            <a:xfrm>
              <a:off x="3393" y="1519"/>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7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3"/>
                    <a:pt x="6" y="5"/>
                  </a:cubicBezTo>
                  <a:cubicBezTo>
                    <a:pt x="5" y="7"/>
                    <a:pt x="4" y="9"/>
                    <a:pt x="4" y="13"/>
                  </a:cubicBezTo>
                  <a:cubicBezTo>
                    <a:pt x="4" y="16"/>
                    <a:pt x="5" y="18"/>
                    <a:pt x="6" y="20"/>
                  </a:cubicBezTo>
                  <a:cubicBezTo>
                    <a:pt x="8" y="22"/>
                    <a:pt x="10" y="23"/>
                    <a:pt x="13" y="23"/>
                  </a:cubicBezTo>
                  <a:cubicBezTo>
                    <a:pt x="14" y="23"/>
                    <a:pt x="15" y="23"/>
                    <a:pt x="17" y="22"/>
                  </a:cubicBezTo>
                  <a:cubicBezTo>
                    <a:pt x="18" y="22"/>
                    <a:pt x="19" y="21"/>
                    <a:pt x="20" y="20"/>
                  </a:cubicBezTo>
                  <a:lnTo>
                    <a:pt x="20" y="23"/>
                  </a:lnTo>
                  <a:cubicBezTo>
                    <a:pt x="19" y="24"/>
                    <a:pt x="18" y="25"/>
                    <a:pt x="16" y="25"/>
                  </a:cubicBezTo>
                  <a:cubicBezTo>
                    <a:pt x="15" y="25"/>
                    <a:pt x="14" y="26"/>
                    <a:pt x="12" y="26"/>
                  </a:cubicBezTo>
                  <a:cubicBezTo>
                    <a:pt x="9" y="26"/>
                    <a:pt x="6" y="24"/>
                    <a:pt x="3" y="22"/>
                  </a:cubicBezTo>
                  <a:cubicBezTo>
                    <a:pt x="1" y="20"/>
                    <a:pt x="0" y="17"/>
                    <a:pt x="0" y="13"/>
                  </a:cubicBezTo>
                  <a:cubicBezTo>
                    <a:pt x="0" y="9"/>
                    <a:pt x="1" y="6"/>
                    <a:pt x="3" y="3"/>
                  </a:cubicBezTo>
                  <a:cubicBezTo>
                    <a:pt x="6" y="1"/>
                    <a:pt x="9" y="0"/>
                    <a:pt x="12" y="0"/>
                  </a:cubicBezTo>
                  <a:cubicBezTo>
                    <a:pt x="14" y="0"/>
                    <a:pt x="15" y="0"/>
                    <a:pt x="17"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1255"/>
            <p:cNvSpPr>
              <a:spLocks/>
            </p:cNvSpPr>
            <p:nvPr/>
          </p:nvSpPr>
          <p:spPr bwMode="auto">
            <a:xfrm>
              <a:off x="3411" y="1519"/>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Freeform 1256"/>
            <p:cNvSpPr>
              <a:spLocks/>
            </p:cNvSpPr>
            <p:nvPr/>
          </p:nvSpPr>
          <p:spPr bwMode="auto">
            <a:xfrm>
              <a:off x="3376" y="1563"/>
              <a:ext cx="0" cy="44"/>
            </a:xfrm>
            <a:custGeom>
              <a:avLst/>
              <a:gdLst>
                <a:gd name="T0" fmla="*/ 0 w 1"/>
                <a:gd name="T1" fmla="*/ 0 h 62"/>
                <a:gd name="T2" fmla="*/ 0 w 1"/>
                <a:gd name="T3" fmla="*/ 0 h 62"/>
                <a:gd name="T4" fmla="*/ 1 w 1"/>
                <a:gd name="T5" fmla="*/ 62 h 62"/>
              </a:gdLst>
              <a:ahLst/>
              <a:cxnLst>
                <a:cxn ang="0">
                  <a:pos x="T0" y="T1"/>
                </a:cxn>
                <a:cxn ang="0">
                  <a:pos x="T2" y="T3"/>
                </a:cxn>
                <a:cxn ang="0">
                  <a:pos x="T4" y="T5"/>
                </a:cxn>
              </a:cxnLst>
              <a:rect l="0" t="0" r="r" b="b"/>
              <a:pathLst>
                <a:path w="1" h="62">
                  <a:moveTo>
                    <a:pt x="0" y="0"/>
                  </a:moveTo>
                  <a:lnTo>
                    <a:pt x="0" y="0"/>
                  </a:lnTo>
                  <a:cubicBezTo>
                    <a:pt x="0" y="19"/>
                    <a:pt x="1" y="41"/>
                    <a:pt x="1"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3" name="Freeform 1257"/>
            <p:cNvSpPr>
              <a:spLocks noEditPoints="1"/>
            </p:cNvSpPr>
            <p:nvPr/>
          </p:nvSpPr>
          <p:spPr bwMode="auto">
            <a:xfrm>
              <a:off x="3371" y="1607"/>
              <a:ext cx="12" cy="16"/>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1258"/>
            <p:cNvSpPr>
              <a:spLocks noEditPoints="1"/>
            </p:cNvSpPr>
            <p:nvPr/>
          </p:nvSpPr>
          <p:spPr bwMode="auto">
            <a:xfrm>
              <a:off x="3371" y="1607"/>
              <a:ext cx="12" cy="16"/>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Freeform 1259"/>
            <p:cNvSpPr>
              <a:spLocks/>
            </p:cNvSpPr>
            <p:nvPr/>
          </p:nvSpPr>
          <p:spPr bwMode="auto">
            <a:xfrm>
              <a:off x="3294" y="137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1260"/>
            <p:cNvSpPr>
              <a:spLocks/>
            </p:cNvSpPr>
            <p:nvPr/>
          </p:nvSpPr>
          <p:spPr bwMode="auto">
            <a:xfrm>
              <a:off x="3294" y="137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7" name="Freeform 1261"/>
            <p:cNvSpPr>
              <a:spLocks noEditPoints="1"/>
            </p:cNvSpPr>
            <p:nvPr/>
          </p:nvSpPr>
          <p:spPr bwMode="auto">
            <a:xfrm>
              <a:off x="3309" y="1396"/>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1262"/>
            <p:cNvSpPr>
              <a:spLocks/>
            </p:cNvSpPr>
            <p:nvPr/>
          </p:nvSpPr>
          <p:spPr bwMode="auto">
            <a:xfrm>
              <a:off x="3327" y="1396"/>
              <a:ext cx="12"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0" y="3"/>
                    <a:pt x="9" y="3"/>
                  </a:cubicBezTo>
                  <a:cubicBezTo>
                    <a:pt x="8" y="3"/>
                    <a:pt x="6" y="3"/>
                    <a:pt x="5" y="4"/>
                  </a:cubicBezTo>
                  <a:cubicBezTo>
                    <a:pt x="4" y="4"/>
                    <a:pt x="4" y="5"/>
                    <a:pt x="4" y="7"/>
                  </a:cubicBezTo>
                  <a:cubicBezTo>
                    <a:pt x="4" y="8"/>
                    <a:pt x="4" y="9"/>
                    <a:pt x="5" y="9"/>
                  </a:cubicBezTo>
                  <a:cubicBezTo>
                    <a:pt x="5" y="10"/>
                    <a:pt x="7" y="10"/>
                    <a:pt x="8" y="10"/>
                  </a:cubicBezTo>
                  <a:lnTo>
                    <a:pt x="10" y="11"/>
                  </a:lnTo>
                  <a:cubicBezTo>
                    <a:pt x="13" y="11"/>
                    <a:pt x="15" y="12"/>
                    <a:pt x="16" y="13"/>
                  </a:cubicBezTo>
                  <a:cubicBezTo>
                    <a:pt x="17" y="15"/>
                    <a:pt x="18" y="16"/>
                    <a:pt x="18" y="18"/>
                  </a:cubicBezTo>
                  <a:cubicBezTo>
                    <a:pt x="18" y="21"/>
                    <a:pt x="17" y="22"/>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1263"/>
            <p:cNvSpPr>
              <a:spLocks/>
            </p:cNvSpPr>
            <p:nvPr/>
          </p:nvSpPr>
          <p:spPr bwMode="auto">
            <a:xfrm>
              <a:off x="3342" y="1396"/>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1" y="3"/>
                    <a:pt x="10" y="3"/>
                    <a:pt x="9" y="3"/>
                  </a:cubicBezTo>
                  <a:cubicBezTo>
                    <a:pt x="7" y="3"/>
                    <a:pt x="6" y="3"/>
                    <a:pt x="5" y="4"/>
                  </a:cubicBezTo>
                  <a:cubicBezTo>
                    <a:pt x="4" y="4"/>
                    <a:pt x="4" y="5"/>
                    <a:pt x="4" y="7"/>
                  </a:cubicBezTo>
                  <a:cubicBezTo>
                    <a:pt x="4" y="8"/>
                    <a:pt x="4" y="9"/>
                    <a:pt x="5" y="9"/>
                  </a:cubicBezTo>
                  <a:cubicBezTo>
                    <a:pt x="5" y="10"/>
                    <a:pt x="7" y="10"/>
                    <a:pt x="8" y="10"/>
                  </a:cubicBezTo>
                  <a:lnTo>
                    <a:pt x="10" y="11"/>
                  </a:lnTo>
                  <a:cubicBezTo>
                    <a:pt x="13" y="11"/>
                    <a:pt x="15" y="12"/>
                    <a:pt x="16" y="13"/>
                  </a:cubicBezTo>
                  <a:cubicBezTo>
                    <a:pt x="17" y="15"/>
                    <a:pt x="18" y="16"/>
                    <a:pt x="18" y="18"/>
                  </a:cubicBezTo>
                  <a:cubicBezTo>
                    <a:pt x="18" y="21"/>
                    <a:pt x="17" y="22"/>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1264"/>
            <p:cNvSpPr>
              <a:spLocks/>
            </p:cNvSpPr>
            <p:nvPr/>
          </p:nvSpPr>
          <p:spPr bwMode="auto">
            <a:xfrm>
              <a:off x="3358" y="1396"/>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1265"/>
            <p:cNvSpPr>
              <a:spLocks/>
            </p:cNvSpPr>
            <p:nvPr/>
          </p:nvSpPr>
          <p:spPr bwMode="auto">
            <a:xfrm>
              <a:off x="3365" y="1396"/>
              <a:ext cx="16"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0 h 26"/>
                <a:gd name="T28" fmla="*/ 21 w 22"/>
                <a:gd name="T29" fmla="*/ 2 h 26"/>
                <a:gd name="T30" fmla="*/ 21 w 22"/>
                <a:gd name="T31" fmla="*/ 6 h 26"/>
                <a:gd name="T32" fmla="*/ 17 w 22"/>
                <a:gd name="T33" fmla="*/ 3 h 26"/>
                <a:gd name="T34" fmla="*/ 13 w 22"/>
                <a:gd name="T35" fmla="*/ 3 h 26"/>
                <a:gd name="T36" fmla="*/ 6 w 22"/>
                <a:gd name="T37" fmla="*/ 5 h 26"/>
                <a:gd name="T38" fmla="*/ 3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8" y="26"/>
                    <a:pt x="5" y="24"/>
                    <a:pt x="3" y="22"/>
                  </a:cubicBezTo>
                  <a:cubicBezTo>
                    <a:pt x="1" y="20"/>
                    <a:pt x="0" y="17"/>
                    <a:pt x="0" y="13"/>
                  </a:cubicBezTo>
                  <a:cubicBezTo>
                    <a:pt x="0" y="9"/>
                    <a:pt x="1" y="6"/>
                    <a:pt x="3" y="3"/>
                  </a:cubicBezTo>
                  <a:cubicBezTo>
                    <a:pt x="5" y="1"/>
                    <a:pt x="8" y="0"/>
                    <a:pt x="12" y="0"/>
                  </a:cubicBezTo>
                  <a:cubicBezTo>
                    <a:pt x="14" y="0"/>
                    <a:pt x="15" y="0"/>
                    <a:pt x="17" y="0"/>
                  </a:cubicBezTo>
                  <a:cubicBezTo>
                    <a:pt x="18" y="1"/>
                    <a:pt x="20" y="1"/>
                    <a:pt x="21" y="2"/>
                  </a:cubicBezTo>
                  <a:lnTo>
                    <a:pt x="21" y="6"/>
                  </a:lnTo>
                  <a:cubicBezTo>
                    <a:pt x="20" y="5"/>
                    <a:pt x="18" y="4"/>
                    <a:pt x="17" y="3"/>
                  </a:cubicBezTo>
                  <a:cubicBezTo>
                    <a:pt x="16" y="3"/>
                    <a:pt x="14" y="3"/>
                    <a:pt x="13" y="3"/>
                  </a:cubicBezTo>
                  <a:cubicBezTo>
                    <a:pt x="9" y="3"/>
                    <a:pt x="7" y="3"/>
                    <a:pt x="6" y="5"/>
                  </a:cubicBezTo>
                  <a:cubicBezTo>
                    <a:pt x="4" y="7"/>
                    <a:pt x="3" y="9"/>
                    <a:pt x="3" y="13"/>
                  </a:cubicBezTo>
                  <a:cubicBezTo>
                    <a:pt x="3" y="16"/>
                    <a:pt x="4" y="19"/>
                    <a:pt x="6" y="20"/>
                  </a:cubicBezTo>
                  <a:cubicBezTo>
                    <a:pt x="7" y="22"/>
                    <a:pt x="9" y="23"/>
                    <a:pt x="13" y="23"/>
                  </a:cubicBezTo>
                  <a:cubicBezTo>
                    <a:pt x="14" y="23"/>
                    <a:pt x="15" y="23"/>
                    <a:pt x="16" y="23"/>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1266"/>
            <p:cNvSpPr>
              <a:spLocks/>
            </p:cNvSpPr>
            <p:nvPr/>
          </p:nvSpPr>
          <p:spPr bwMode="auto">
            <a:xfrm>
              <a:off x="3386" y="1396"/>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1267"/>
            <p:cNvSpPr>
              <a:spLocks/>
            </p:cNvSpPr>
            <p:nvPr/>
          </p:nvSpPr>
          <p:spPr bwMode="auto">
            <a:xfrm>
              <a:off x="3260" y="1440"/>
              <a:ext cx="59" cy="50"/>
            </a:xfrm>
            <a:custGeom>
              <a:avLst/>
              <a:gdLst>
                <a:gd name="T0" fmla="*/ 84 w 84"/>
                <a:gd name="T1" fmla="*/ 0 h 71"/>
                <a:gd name="T2" fmla="*/ 84 w 84"/>
                <a:gd name="T3" fmla="*/ 0 h 71"/>
                <a:gd name="T4" fmla="*/ 0 w 84"/>
                <a:gd name="T5" fmla="*/ 71 h 71"/>
              </a:gdLst>
              <a:ahLst/>
              <a:cxnLst>
                <a:cxn ang="0">
                  <a:pos x="T0" y="T1"/>
                </a:cxn>
                <a:cxn ang="0">
                  <a:pos x="T2" y="T3"/>
                </a:cxn>
                <a:cxn ang="0">
                  <a:pos x="T4" y="T5"/>
                </a:cxn>
              </a:cxnLst>
              <a:rect l="0" t="0" r="r" b="b"/>
              <a:pathLst>
                <a:path w="84" h="71">
                  <a:moveTo>
                    <a:pt x="84" y="0"/>
                  </a:moveTo>
                  <a:lnTo>
                    <a:pt x="84" y="0"/>
                  </a:lnTo>
                  <a:cubicBezTo>
                    <a:pt x="59" y="21"/>
                    <a:pt x="28" y="47"/>
                    <a:pt x="0" y="7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4" name="Freeform 1268"/>
            <p:cNvSpPr>
              <a:spLocks noEditPoints="1"/>
            </p:cNvSpPr>
            <p:nvPr/>
          </p:nvSpPr>
          <p:spPr bwMode="auto">
            <a:xfrm>
              <a:off x="3247" y="1485"/>
              <a:ext cx="17" cy="16"/>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1269"/>
            <p:cNvSpPr>
              <a:spLocks noEditPoints="1"/>
            </p:cNvSpPr>
            <p:nvPr/>
          </p:nvSpPr>
          <p:spPr bwMode="auto">
            <a:xfrm>
              <a:off x="3247" y="1485"/>
              <a:ext cx="17" cy="16"/>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6" name="Freeform 1270"/>
            <p:cNvSpPr>
              <a:spLocks/>
            </p:cNvSpPr>
            <p:nvPr/>
          </p:nvSpPr>
          <p:spPr bwMode="auto">
            <a:xfrm>
              <a:off x="3360" y="1440"/>
              <a:ext cx="7" cy="43"/>
            </a:xfrm>
            <a:custGeom>
              <a:avLst/>
              <a:gdLst>
                <a:gd name="T0" fmla="*/ 0 w 10"/>
                <a:gd name="T1" fmla="*/ 0 h 62"/>
                <a:gd name="T2" fmla="*/ 0 w 10"/>
                <a:gd name="T3" fmla="*/ 0 h 62"/>
                <a:gd name="T4" fmla="*/ 10 w 10"/>
                <a:gd name="T5" fmla="*/ 62 h 62"/>
              </a:gdLst>
              <a:ahLst/>
              <a:cxnLst>
                <a:cxn ang="0">
                  <a:pos x="T0" y="T1"/>
                </a:cxn>
                <a:cxn ang="0">
                  <a:pos x="T2" y="T3"/>
                </a:cxn>
                <a:cxn ang="0">
                  <a:pos x="T4" y="T5"/>
                </a:cxn>
              </a:cxnLst>
              <a:rect l="0" t="0" r="r" b="b"/>
              <a:pathLst>
                <a:path w="10" h="62">
                  <a:moveTo>
                    <a:pt x="0" y="0"/>
                  </a:moveTo>
                  <a:lnTo>
                    <a:pt x="0" y="0"/>
                  </a:lnTo>
                  <a:cubicBezTo>
                    <a:pt x="3" y="19"/>
                    <a:pt x="7" y="41"/>
                    <a:pt x="1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 name="Freeform 1271"/>
            <p:cNvSpPr>
              <a:spLocks noEditPoints="1"/>
            </p:cNvSpPr>
            <p:nvPr/>
          </p:nvSpPr>
          <p:spPr bwMode="auto">
            <a:xfrm>
              <a:off x="3361" y="1483"/>
              <a:ext cx="12" cy="17"/>
            </a:xfrm>
            <a:custGeom>
              <a:avLst/>
              <a:gdLst>
                <a:gd name="T0" fmla="*/ 17 w 17"/>
                <a:gd name="T1" fmla="*/ 0 h 25"/>
                <a:gd name="T2" fmla="*/ 17 w 17"/>
                <a:gd name="T3" fmla="*/ 0 h 25"/>
                <a:gd name="T4" fmla="*/ 12 w 17"/>
                <a:gd name="T5" fmla="*/ 25 h 25"/>
                <a:gd name="T6" fmla="*/ 0 w 17"/>
                <a:gd name="T7" fmla="*/ 2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2" y="25"/>
                  </a:lnTo>
                  <a:lnTo>
                    <a:pt x="0" y="2"/>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1272"/>
            <p:cNvSpPr>
              <a:spLocks noEditPoints="1"/>
            </p:cNvSpPr>
            <p:nvPr/>
          </p:nvSpPr>
          <p:spPr bwMode="auto">
            <a:xfrm>
              <a:off x="3361" y="1483"/>
              <a:ext cx="12" cy="17"/>
            </a:xfrm>
            <a:custGeom>
              <a:avLst/>
              <a:gdLst>
                <a:gd name="T0" fmla="*/ 17 w 17"/>
                <a:gd name="T1" fmla="*/ 0 h 25"/>
                <a:gd name="T2" fmla="*/ 17 w 17"/>
                <a:gd name="T3" fmla="*/ 0 h 25"/>
                <a:gd name="T4" fmla="*/ 12 w 17"/>
                <a:gd name="T5" fmla="*/ 25 h 25"/>
                <a:gd name="T6" fmla="*/ 0 w 17"/>
                <a:gd name="T7" fmla="*/ 2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12" y="25"/>
                  </a:lnTo>
                  <a:lnTo>
                    <a:pt x="0" y="2"/>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9" name="Freeform 1273"/>
            <p:cNvSpPr>
              <a:spLocks/>
            </p:cNvSpPr>
            <p:nvPr/>
          </p:nvSpPr>
          <p:spPr bwMode="auto">
            <a:xfrm>
              <a:off x="3507" y="1624"/>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1274"/>
            <p:cNvSpPr>
              <a:spLocks/>
            </p:cNvSpPr>
            <p:nvPr/>
          </p:nvSpPr>
          <p:spPr bwMode="auto">
            <a:xfrm>
              <a:off x="3507" y="1624"/>
              <a:ext cx="171" cy="62"/>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1" name="Freeform 1275"/>
            <p:cNvSpPr>
              <a:spLocks/>
            </p:cNvSpPr>
            <p:nvPr/>
          </p:nvSpPr>
          <p:spPr bwMode="auto">
            <a:xfrm>
              <a:off x="3522" y="1642"/>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1276"/>
            <p:cNvSpPr>
              <a:spLocks noEditPoints="1"/>
            </p:cNvSpPr>
            <p:nvPr/>
          </p:nvSpPr>
          <p:spPr bwMode="auto">
            <a:xfrm>
              <a:off x="3530" y="1642"/>
              <a:ext cx="14"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1277"/>
            <p:cNvSpPr>
              <a:spLocks/>
            </p:cNvSpPr>
            <p:nvPr/>
          </p:nvSpPr>
          <p:spPr bwMode="auto">
            <a:xfrm>
              <a:off x="3549" y="1642"/>
              <a:ext cx="12"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1278"/>
            <p:cNvSpPr>
              <a:spLocks/>
            </p:cNvSpPr>
            <p:nvPr/>
          </p:nvSpPr>
          <p:spPr bwMode="auto">
            <a:xfrm>
              <a:off x="3565" y="1642"/>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1279"/>
            <p:cNvSpPr>
              <a:spLocks/>
            </p:cNvSpPr>
            <p:nvPr/>
          </p:nvSpPr>
          <p:spPr bwMode="auto">
            <a:xfrm>
              <a:off x="3580"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1280"/>
            <p:cNvSpPr>
              <a:spLocks noEditPoints="1"/>
            </p:cNvSpPr>
            <p:nvPr/>
          </p:nvSpPr>
          <p:spPr bwMode="auto">
            <a:xfrm>
              <a:off x="3596" y="1647"/>
              <a:ext cx="2"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1281"/>
            <p:cNvSpPr>
              <a:spLocks/>
            </p:cNvSpPr>
            <p:nvPr/>
          </p:nvSpPr>
          <p:spPr bwMode="auto">
            <a:xfrm>
              <a:off x="3603" y="1643"/>
              <a:ext cx="8"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5 h 24"/>
                <a:gd name="T34" fmla="*/ 3 w 12"/>
                <a:gd name="T35" fmla="*/ 5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7" y="21"/>
                    <a:pt x="9" y="21"/>
                  </a:cubicBezTo>
                  <a:lnTo>
                    <a:pt x="12" y="21"/>
                  </a:lnTo>
                  <a:lnTo>
                    <a:pt x="12" y="24"/>
                  </a:lnTo>
                  <a:lnTo>
                    <a:pt x="9" y="24"/>
                  </a:lnTo>
                  <a:cubicBezTo>
                    <a:pt x="6" y="24"/>
                    <a:pt x="5" y="24"/>
                    <a:pt x="4" y="23"/>
                  </a:cubicBezTo>
                  <a:cubicBezTo>
                    <a:pt x="3" y="22"/>
                    <a:pt x="3" y="20"/>
                    <a:pt x="3" y="18"/>
                  </a:cubicBezTo>
                  <a:lnTo>
                    <a:pt x="3" y="8"/>
                  </a:lnTo>
                  <a:lnTo>
                    <a:pt x="0" y="8"/>
                  </a:lnTo>
                  <a:lnTo>
                    <a:pt x="0" y="5"/>
                  </a:lnTo>
                  <a:lnTo>
                    <a:pt x="3" y="5"/>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1282"/>
            <p:cNvSpPr>
              <a:spLocks noEditPoints="1"/>
            </p:cNvSpPr>
            <p:nvPr/>
          </p:nvSpPr>
          <p:spPr bwMode="auto">
            <a:xfrm>
              <a:off x="3614" y="164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6 w 17"/>
                <a:gd name="T15" fmla="*/ 15 h 19"/>
                <a:gd name="T16" fmla="*/ 16 w 17"/>
                <a:gd name="T17" fmla="*/ 18 h 19"/>
                <a:gd name="T18" fmla="*/ 13 w 17"/>
                <a:gd name="T19" fmla="*/ 19 h 19"/>
                <a:gd name="T20" fmla="*/ 10 w 17"/>
                <a:gd name="T21" fmla="*/ 19 h 19"/>
                <a:gd name="T22" fmla="*/ 2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3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8" y="17"/>
                    <a:pt x="10" y="17"/>
                  </a:cubicBezTo>
                  <a:cubicBezTo>
                    <a:pt x="11" y="17"/>
                    <a:pt x="12" y="17"/>
                    <a:pt x="13" y="16"/>
                  </a:cubicBezTo>
                  <a:cubicBezTo>
                    <a:pt x="14" y="16"/>
                    <a:pt x="15" y="16"/>
                    <a:pt x="16" y="15"/>
                  </a:cubicBezTo>
                  <a:lnTo>
                    <a:pt x="16" y="18"/>
                  </a:lnTo>
                  <a:cubicBezTo>
                    <a:pt x="15" y="19"/>
                    <a:pt x="14" y="19"/>
                    <a:pt x="13" y="19"/>
                  </a:cubicBezTo>
                  <a:cubicBezTo>
                    <a:pt x="12" y="19"/>
                    <a:pt x="11" y="19"/>
                    <a:pt x="10" y="19"/>
                  </a:cubicBezTo>
                  <a:cubicBezTo>
                    <a:pt x="7" y="19"/>
                    <a:pt x="4" y="19"/>
                    <a:pt x="2" y="17"/>
                  </a:cubicBezTo>
                  <a:cubicBezTo>
                    <a:pt x="1" y="15"/>
                    <a:pt x="0" y="13"/>
                    <a:pt x="0" y="10"/>
                  </a:cubicBezTo>
                  <a:cubicBezTo>
                    <a:pt x="0" y="7"/>
                    <a:pt x="1" y="4"/>
                    <a:pt x="2" y="3"/>
                  </a:cubicBezTo>
                  <a:cubicBezTo>
                    <a:pt x="4" y="1"/>
                    <a:pt x="6" y="0"/>
                    <a:pt x="9" y="0"/>
                  </a:cubicBezTo>
                  <a:cubicBezTo>
                    <a:pt x="12" y="0"/>
                    <a:pt x="13" y="1"/>
                    <a:pt x="15" y="2"/>
                  </a:cubicBezTo>
                  <a:cubicBezTo>
                    <a:pt x="16" y="4"/>
                    <a:pt x="17" y="6"/>
                    <a:pt x="17" y="9"/>
                  </a:cubicBezTo>
                  <a:lnTo>
                    <a:pt x="17" y="9"/>
                  </a:lnTo>
                  <a:close/>
                  <a:moveTo>
                    <a:pt x="14" y="8"/>
                  </a:moveTo>
                  <a:lnTo>
                    <a:pt x="14" y="8"/>
                  </a:lnTo>
                  <a:cubicBezTo>
                    <a:pt x="14" y="6"/>
                    <a:pt x="14" y="5"/>
                    <a:pt x="13" y="4"/>
                  </a:cubicBezTo>
                  <a:cubicBezTo>
                    <a:pt x="12" y="3"/>
                    <a:pt x="11"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1283"/>
            <p:cNvSpPr>
              <a:spLocks/>
            </p:cNvSpPr>
            <p:nvPr/>
          </p:nvSpPr>
          <p:spPr bwMode="auto">
            <a:xfrm>
              <a:off x="3628" y="1647"/>
              <a:ext cx="19" cy="13"/>
            </a:xfrm>
            <a:custGeom>
              <a:avLst/>
              <a:gdLst>
                <a:gd name="T0" fmla="*/ 15 w 27"/>
                <a:gd name="T1" fmla="*/ 4 h 19"/>
                <a:gd name="T2" fmla="*/ 15 w 27"/>
                <a:gd name="T3" fmla="*/ 4 h 19"/>
                <a:gd name="T4" fmla="*/ 18 w 27"/>
                <a:gd name="T5" fmla="*/ 1 h 19"/>
                <a:gd name="T6" fmla="*/ 21 w 27"/>
                <a:gd name="T7" fmla="*/ 0 h 19"/>
                <a:gd name="T8" fmla="*/ 26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1 w 27"/>
                <a:gd name="T21" fmla="*/ 3 h 19"/>
                <a:gd name="T22" fmla="*/ 17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5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6 w 27"/>
                <a:gd name="T51" fmla="*/ 1 h 19"/>
                <a:gd name="T52" fmla="*/ 9 w 27"/>
                <a:gd name="T53" fmla="*/ 0 h 19"/>
                <a:gd name="T54" fmla="*/ 13 w 27"/>
                <a:gd name="T55" fmla="*/ 1 h 19"/>
                <a:gd name="T56" fmla="*/ 15 w 27"/>
                <a:gd name="T57" fmla="*/ 4 h 19"/>
                <a:gd name="T58" fmla="*/ 15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5" y="4"/>
                  </a:moveTo>
                  <a:lnTo>
                    <a:pt x="15" y="4"/>
                  </a:lnTo>
                  <a:cubicBezTo>
                    <a:pt x="16" y="3"/>
                    <a:pt x="17" y="2"/>
                    <a:pt x="18" y="1"/>
                  </a:cubicBezTo>
                  <a:cubicBezTo>
                    <a:pt x="19" y="0"/>
                    <a:pt x="20" y="0"/>
                    <a:pt x="21" y="0"/>
                  </a:cubicBezTo>
                  <a:cubicBezTo>
                    <a:pt x="23" y="0"/>
                    <a:pt x="25" y="1"/>
                    <a:pt x="26" y="2"/>
                  </a:cubicBezTo>
                  <a:cubicBezTo>
                    <a:pt x="27" y="3"/>
                    <a:pt x="27" y="5"/>
                    <a:pt x="27" y="8"/>
                  </a:cubicBezTo>
                  <a:lnTo>
                    <a:pt x="27" y="19"/>
                  </a:lnTo>
                  <a:lnTo>
                    <a:pt x="24" y="19"/>
                  </a:lnTo>
                  <a:lnTo>
                    <a:pt x="24" y="8"/>
                  </a:lnTo>
                  <a:cubicBezTo>
                    <a:pt x="24" y="6"/>
                    <a:pt x="24" y="5"/>
                    <a:pt x="23" y="4"/>
                  </a:cubicBezTo>
                  <a:cubicBezTo>
                    <a:pt x="23" y="3"/>
                    <a:pt x="22" y="3"/>
                    <a:pt x="21" y="3"/>
                  </a:cubicBezTo>
                  <a:cubicBezTo>
                    <a:pt x="19" y="3"/>
                    <a:pt x="18" y="3"/>
                    <a:pt x="17" y="4"/>
                  </a:cubicBezTo>
                  <a:cubicBezTo>
                    <a:pt x="16" y="5"/>
                    <a:pt x="15" y="7"/>
                    <a:pt x="15" y="8"/>
                  </a:cubicBezTo>
                  <a:lnTo>
                    <a:pt x="15" y="19"/>
                  </a:lnTo>
                  <a:lnTo>
                    <a:pt x="12" y="19"/>
                  </a:lnTo>
                  <a:lnTo>
                    <a:pt x="12" y="8"/>
                  </a:lnTo>
                  <a:cubicBezTo>
                    <a:pt x="12" y="6"/>
                    <a:pt x="12" y="5"/>
                    <a:pt x="11" y="4"/>
                  </a:cubicBezTo>
                  <a:cubicBezTo>
                    <a:pt x="11" y="3"/>
                    <a:pt x="10" y="3"/>
                    <a:pt x="8" y="3"/>
                  </a:cubicBezTo>
                  <a:cubicBezTo>
                    <a:pt x="7" y="3"/>
                    <a:pt x="6" y="3"/>
                    <a:pt x="5" y="4"/>
                  </a:cubicBezTo>
                  <a:cubicBezTo>
                    <a:pt x="4" y="5"/>
                    <a:pt x="3" y="7"/>
                    <a:pt x="3" y="8"/>
                  </a:cubicBezTo>
                  <a:lnTo>
                    <a:pt x="3" y="19"/>
                  </a:lnTo>
                  <a:lnTo>
                    <a:pt x="0" y="19"/>
                  </a:lnTo>
                  <a:lnTo>
                    <a:pt x="0" y="0"/>
                  </a:lnTo>
                  <a:lnTo>
                    <a:pt x="3" y="0"/>
                  </a:lnTo>
                  <a:lnTo>
                    <a:pt x="3" y="3"/>
                  </a:lnTo>
                  <a:cubicBezTo>
                    <a:pt x="4" y="2"/>
                    <a:pt x="5" y="1"/>
                    <a:pt x="6" y="1"/>
                  </a:cubicBezTo>
                  <a:cubicBezTo>
                    <a:pt x="7" y="0"/>
                    <a:pt x="8" y="0"/>
                    <a:pt x="9" y="0"/>
                  </a:cubicBezTo>
                  <a:cubicBezTo>
                    <a:pt x="11" y="0"/>
                    <a:pt x="12" y="0"/>
                    <a:pt x="13" y="1"/>
                  </a:cubicBezTo>
                  <a:cubicBezTo>
                    <a:pt x="14" y="2"/>
                    <a:pt x="14"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1284"/>
            <p:cNvSpPr>
              <a:spLocks noEditPoints="1"/>
            </p:cNvSpPr>
            <p:nvPr/>
          </p:nvSpPr>
          <p:spPr bwMode="auto">
            <a:xfrm>
              <a:off x="3650" y="1647"/>
              <a:ext cx="12" cy="18"/>
            </a:xfrm>
            <a:custGeom>
              <a:avLst/>
              <a:gdLst>
                <a:gd name="T0" fmla="*/ 4 w 17"/>
                <a:gd name="T1" fmla="*/ 16 h 26"/>
                <a:gd name="T2" fmla="*/ 4 w 17"/>
                <a:gd name="T3" fmla="*/ 16 h 26"/>
                <a:gd name="T4" fmla="*/ 4 w 17"/>
                <a:gd name="T5" fmla="*/ 26 h 26"/>
                <a:gd name="T6" fmla="*/ 0 w 17"/>
                <a:gd name="T7" fmla="*/ 26 h 26"/>
                <a:gd name="T8" fmla="*/ 0 w 17"/>
                <a:gd name="T9" fmla="*/ 0 h 26"/>
                <a:gd name="T10" fmla="*/ 4 w 17"/>
                <a:gd name="T11" fmla="*/ 0 h 26"/>
                <a:gd name="T12" fmla="*/ 4 w 17"/>
                <a:gd name="T13" fmla="*/ 3 h 26"/>
                <a:gd name="T14" fmla="*/ 6 w 17"/>
                <a:gd name="T15" fmla="*/ 1 h 26"/>
                <a:gd name="T16" fmla="*/ 9 w 17"/>
                <a:gd name="T17" fmla="*/ 0 h 26"/>
                <a:gd name="T18" fmla="*/ 15 w 17"/>
                <a:gd name="T19" fmla="*/ 3 h 26"/>
                <a:gd name="T20" fmla="*/ 17 w 17"/>
                <a:gd name="T21" fmla="*/ 10 h 26"/>
                <a:gd name="T22" fmla="*/ 15 w 17"/>
                <a:gd name="T23" fmla="*/ 17 h 26"/>
                <a:gd name="T24" fmla="*/ 9 w 17"/>
                <a:gd name="T25" fmla="*/ 19 h 26"/>
                <a:gd name="T26" fmla="*/ 6 w 17"/>
                <a:gd name="T27" fmla="*/ 19 h 26"/>
                <a:gd name="T28" fmla="*/ 4 w 17"/>
                <a:gd name="T29" fmla="*/ 16 h 26"/>
                <a:gd name="T30" fmla="*/ 4 w 17"/>
                <a:gd name="T31" fmla="*/ 16 h 26"/>
                <a:gd name="T32" fmla="*/ 14 w 17"/>
                <a:gd name="T33" fmla="*/ 10 h 26"/>
                <a:gd name="T34" fmla="*/ 14 w 17"/>
                <a:gd name="T35" fmla="*/ 10 h 26"/>
                <a:gd name="T36" fmla="*/ 13 w 17"/>
                <a:gd name="T37" fmla="*/ 4 h 26"/>
                <a:gd name="T38" fmla="*/ 9 w 17"/>
                <a:gd name="T39" fmla="*/ 3 h 26"/>
                <a:gd name="T40" fmla="*/ 5 w 17"/>
                <a:gd name="T41" fmla="*/ 4 h 26"/>
                <a:gd name="T42" fmla="*/ 4 w 17"/>
                <a:gd name="T43" fmla="*/ 10 h 26"/>
                <a:gd name="T44" fmla="*/ 5 w 17"/>
                <a:gd name="T45" fmla="*/ 15 h 26"/>
                <a:gd name="T46" fmla="*/ 9 w 17"/>
                <a:gd name="T47" fmla="*/ 17 h 26"/>
                <a:gd name="T48" fmla="*/ 13 w 17"/>
                <a:gd name="T49" fmla="*/ 15 h 26"/>
                <a:gd name="T50" fmla="*/ 14 w 17"/>
                <a:gd name="T51" fmla="*/ 10 h 26"/>
                <a:gd name="T52" fmla="*/ 14 w 17"/>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6">
                  <a:moveTo>
                    <a:pt x="4" y="16"/>
                  </a:moveTo>
                  <a:lnTo>
                    <a:pt x="4" y="16"/>
                  </a:lnTo>
                  <a:lnTo>
                    <a:pt x="4" y="26"/>
                  </a:lnTo>
                  <a:lnTo>
                    <a:pt x="0" y="26"/>
                  </a:lnTo>
                  <a:lnTo>
                    <a:pt x="0" y="0"/>
                  </a:lnTo>
                  <a:lnTo>
                    <a:pt x="4" y="0"/>
                  </a:lnTo>
                  <a:lnTo>
                    <a:pt x="4" y="3"/>
                  </a:lnTo>
                  <a:cubicBezTo>
                    <a:pt x="4" y="2"/>
                    <a:pt x="5" y="1"/>
                    <a:pt x="6" y="1"/>
                  </a:cubicBezTo>
                  <a:cubicBezTo>
                    <a:pt x="7" y="0"/>
                    <a:pt x="8" y="0"/>
                    <a:pt x="9" y="0"/>
                  </a:cubicBezTo>
                  <a:cubicBezTo>
                    <a:pt x="12" y="0"/>
                    <a:pt x="14" y="1"/>
                    <a:pt x="15" y="3"/>
                  </a:cubicBezTo>
                  <a:cubicBezTo>
                    <a:pt x="16" y="4"/>
                    <a:pt x="17" y="7"/>
                    <a:pt x="17" y="10"/>
                  </a:cubicBezTo>
                  <a:cubicBezTo>
                    <a:pt x="17" y="13"/>
                    <a:pt x="16" y="15"/>
                    <a:pt x="15" y="17"/>
                  </a:cubicBezTo>
                  <a:cubicBezTo>
                    <a:pt x="14" y="19"/>
                    <a:pt x="12" y="19"/>
                    <a:pt x="9" y="19"/>
                  </a:cubicBezTo>
                  <a:cubicBezTo>
                    <a:pt x="8" y="19"/>
                    <a:pt x="7" y="19"/>
                    <a:pt x="6" y="19"/>
                  </a:cubicBezTo>
                  <a:cubicBezTo>
                    <a:pt x="5" y="18"/>
                    <a:pt x="4" y="17"/>
                    <a:pt x="4" y="16"/>
                  </a:cubicBezTo>
                  <a:lnTo>
                    <a:pt x="4" y="16"/>
                  </a:lnTo>
                  <a:close/>
                  <a:moveTo>
                    <a:pt x="14" y="10"/>
                  </a:moveTo>
                  <a:lnTo>
                    <a:pt x="14" y="10"/>
                  </a:lnTo>
                  <a:cubicBezTo>
                    <a:pt x="14" y="7"/>
                    <a:pt x="13" y="6"/>
                    <a:pt x="13" y="4"/>
                  </a:cubicBezTo>
                  <a:cubicBezTo>
                    <a:pt x="12" y="3"/>
                    <a:pt x="10" y="3"/>
                    <a:pt x="9" y="3"/>
                  </a:cubicBezTo>
                  <a:cubicBezTo>
                    <a:pt x="7" y="3"/>
                    <a:pt x="6" y="3"/>
                    <a:pt x="5" y="4"/>
                  </a:cubicBezTo>
                  <a:cubicBezTo>
                    <a:pt x="4" y="6"/>
                    <a:pt x="4" y="7"/>
                    <a:pt x="4" y="10"/>
                  </a:cubicBezTo>
                  <a:cubicBezTo>
                    <a:pt x="4" y="12"/>
                    <a:pt x="4" y="14"/>
                    <a:pt x="5" y="15"/>
                  </a:cubicBezTo>
                  <a:cubicBezTo>
                    <a:pt x="6" y="16"/>
                    <a:pt x="7" y="17"/>
                    <a:pt x="9" y="17"/>
                  </a:cubicBezTo>
                  <a:cubicBezTo>
                    <a:pt x="10" y="17"/>
                    <a:pt x="12" y="16"/>
                    <a:pt x="13" y="15"/>
                  </a:cubicBezTo>
                  <a:cubicBezTo>
                    <a:pt x="13" y="14"/>
                    <a:pt x="14" y="12"/>
                    <a:pt x="14" y="10"/>
                  </a:cubicBezTo>
                  <a:lnTo>
                    <a:pt x="14"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1285"/>
            <p:cNvSpPr>
              <a:spLocks/>
            </p:cNvSpPr>
            <p:nvPr/>
          </p:nvSpPr>
          <p:spPr bwMode="auto">
            <a:xfrm>
              <a:off x="3496" y="1501"/>
              <a:ext cx="127" cy="61"/>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1286"/>
            <p:cNvSpPr>
              <a:spLocks/>
            </p:cNvSpPr>
            <p:nvPr/>
          </p:nvSpPr>
          <p:spPr bwMode="auto">
            <a:xfrm>
              <a:off x="3496" y="1501"/>
              <a:ext cx="127" cy="61"/>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3" name="Freeform 1287"/>
            <p:cNvSpPr>
              <a:spLocks/>
            </p:cNvSpPr>
            <p:nvPr/>
          </p:nvSpPr>
          <p:spPr bwMode="auto">
            <a:xfrm>
              <a:off x="3509"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1288"/>
            <p:cNvSpPr>
              <a:spLocks noEditPoints="1"/>
            </p:cNvSpPr>
            <p:nvPr/>
          </p:nvSpPr>
          <p:spPr bwMode="auto">
            <a:xfrm>
              <a:off x="3524" y="1519"/>
              <a:ext cx="16" cy="18"/>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1289"/>
            <p:cNvSpPr>
              <a:spLocks noEditPoints="1"/>
            </p:cNvSpPr>
            <p:nvPr/>
          </p:nvSpPr>
          <p:spPr bwMode="auto">
            <a:xfrm>
              <a:off x="3543" y="1519"/>
              <a:ext cx="13" cy="18"/>
            </a:xfrm>
            <a:custGeom>
              <a:avLst/>
              <a:gdLst>
                <a:gd name="T0" fmla="*/ 11 w 19"/>
                <a:gd name="T1" fmla="*/ 13 h 25"/>
                <a:gd name="T2" fmla="*/ 11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1290"/>
            <p:cNvSpPr>
              <a:spLocks/>
            </p:cNvSpPr>
            <p:nvPr/>
          </p:nvSpPr>
          <p:spPr bwMode="auto">
            <a:xfrm>
              <a:off x="3558" y="1519"/>
              <a:ext cx="16"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0 h 26"/>
                <a:gd name="T28" fmla="*/ 21 w 22"/>
                <a:gd name="T29" fmla="*/ 2 h 26"/>
                <a:gd name="T30" fmla="*/ 21 w 22"/>
                <a:gd name="T31" fmla="*/ 6 h 26"/>
                <a:gd name="T32" fmla="*/ 17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2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9" y="26"/>
                    <a:pt x="6" y="24"/>
                    <a:pt x="3" y="22"/>
                  </a:cubicBezTo>
                  <a:cubicBezTo>
                    <a:pt x="1" y="20"/>
                    <a:pt x="0" y="17"/>
                    <a:pt x="0" y="13"/>
                  </a:cubicBezTo>
                  <a:cubicBezTo>
                    <a:pt x="0" y="9"/>
                    <a:pt x="1" y="6"/>
                    <a:pt x="3" y="3"/>
                  </a:cubicBezTo>
                  <a:cubicBezTo>
                    <a:pt x="6" y="1"/>
                    <a:pt x="9" y="0"/>
                    <a:pt x="12" y="0"/>
                  </a:cubicBezTo>
                  <a:cubicBezTo>
                    <a:pt x="14" y="0"/>
                    <a:pt x="16" y="0"/>
                    <a:pt x="17" y="0"/>
                  </a:cubicBezTo>
                  <a:cubicBezTo>
                    <a:pt x="18" y="1"/>
                    <a:pt x="20" y="1"/>
                    <a:pt x="21" y="2"/>
                  </a:cubicBezTo>
                  <a:lnTo>
                    <a:pt x="21" y="6"/>
                  </a:lnTo>
                  <a:cubicBezTo>
                    <a:pt x="20" y="5"/>
                    <a:pt x="18" y="4"/>
                    <a:pt x="17" y="3"/>
                  </a:cubicBezTo>
                  <a:cubicBezTo>
                    <a:pt x="16" y="3"/>
                    <a:pt x="14" y="3"/>
                    <a:pt x="13" y="3"/>
                  </a:cubicBezTo>
                  <a:cubicBezTo>
                    <a:pt x="10" y="3"/>
                    <a:pt x="7" y="3"/>
                    <a:pt x="6" y="5"/>
                  </a:cubicBezTo>
                  <a:cubicBezTo>
                    <a:pt x="4" y="7"/>
                    <a:pt x="4" y="9"/>
                    <a:pt x="4" y="13"/>
                  </a:cubicBezTo>
                  <a:cubicBezTo>
                    <a:pt x="4" y="16"/>
                    <a:pt x="4" y="19"/>
                    <a:pt x="6" y="20"/>
                  </a:cubicBezTo>
                  <a:cubicBezTo>
                    <a:pt x="7" y="22"/>
                    <a:pt x="10" y="23"/>
                    <a:pt x="13" y="23"/>
                  </a:cubicBezTo>
                  <a:cubicBezTo>
                    <a:pt x="14" y="23"/>
                    <a:pt x="15" y="23"/>
                    <a:pt x="16" y="22"/>
                  </a:cubicBezTo>
                  <a:cubicBezTo>
                    <a:pt x="17" y="22"/>
                    <a:pt x="18"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1291"/>
            <p:cNvSpPr>
              <a:spLocks/>
            </p:cNvSpPr>
            <p:nvPr/>
          </p:nvSpPr>
          <p:spPr bwMode="auto">
            <a:xfrm>
              <a:off x="3579" y="1519"/>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1292"/>
            <p:cNvSpPr>
              <a:spLocks/>
            </p:cNvSpPr>
            <p:nvPr/>
          </p:nvSpPr>
          <p:spPr bwMode="auto">
            <a:xfrm>
              <a:off x="3592" y="1519"/>
              <a:ext cx="14" cy="18"/>
            </a:xfrm>
            <a:custGeom>
              <a:avLst/>
              <a:gdLst>
                <a:gd name="T0" fmla="*/ 0 w 20"/>
                <a:gd name="T1" fmla="*/ 0 h 25"/>
                <a:gd name="T2" fmla="*/ 0 w 20"/>
                <a:gd name="T3" fmla="*/ 0 h 25"/>
                <a:gd name="T4" fmla="*/ 20 w 20"/>
                <a:gd name="T5" fmla="*/ 0 h 25"/>
                <a:gd name="T6" fmla="*/ 20 w 20"/>
                <a:gd name="T7" fmla="*/ 3 h 25"/>
                <a:gd name="T8" fmla="*/ 12 w 20"/>
                <a:gd name="T9" fmla="*/ 3 h 25"/>
                <a:gd name="T10" fmla="*/ 12 w 20"/>
                <a:gd name="T11" fmla="*/ 25 h 25"/>
                <a:gd name="T12" fmla="*/ 8 w 20"/>
                <a:gd name="T13" fmla="*/ 25 h 25"/>
                <a:gd name="T14" fmla="*/ 8 w 20"/>
                <a:gd name="T15" fmla="*/ 3 h 25"/>
                <a:gd name="T16" fmla="*/ 0 w 20"/>
                <a:gd name="T17" fmla="*/ 3 h 25"/>
                <a:gd name="T18" fmla="*/ 0 w 20"/>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0" y="0"/>
                  </a:moveTo>
                  <a:lnTo>
                    <a:pt x="0" y="0"/>
                  </a:lnTo>
                  <a:lnTo>
                    <a:pt x="20" y="0"/>
                  </a:lnTo>
                  <a:lnTo>
                    <a:pt x="20"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1293"/>
            <p:cNvSpPr>
              <a:spLocks/>
            </p:cNvSpPr>
            <p:nvPr/>
          </p:nvSpPr>
          <p:spPr bwMode="auto">
            <a:xfrm>
              <a:off x="3568" y="1563"/>
              <a:ext cx="11" cy="44"/>
            </a:xfrm>
            <a:custGeom>
              <a:avLst/>
              <a:gdLst>
                <a:gd name="T0" fmla="*/ 0 w 17"/>
                <a:gd name="T1" fmla="*/ 0 h 63"/>
                <a:gd name="T2" fmla="*/ 0 w 17"/>
                <a:gd name="T3" fmla="*/ 0 h 63"/>
                <a:gd name="T4" fmla="*/ 17 w 17"/>
                <a:gd name="T5" fmla="*/ 63 h 63"/>
              </a:gdLst>
              <a:ahLst/>
              <a:cxnLst>
                <a:cxn ang="0">
                  <a:pos x="T0" y="T1"/>
                </a:cxn>
                <a:cxn ang="0">
                  <a:pos x="T2" y="T3"/>
                </a:cxn>
                <a:cxn ang="0">
                  <a:pos x="T4" y="T5"/>
                </a:cxn>
              </a:cxnLst>
              <a:rect l="0" t="0" r="r" b="b"/>
              <a:pathLst>
                <a:path w="17" h="63">
                  <a:moveTo>
                    <a:pt x="0" y="0"/>
                  </a:moveTo>
                  <a:lnTo>
                    <a:pt x="0" y="0"/>
                  </a:lnTo>
                  <a:cubicBezTo>
                    <a:pt x="5" y="19"/>
                    <a:pt x="11" y="41"/>
                    <a:pt x="17" y="6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0" name="Freeform 1294"/>
            <p:cNvSpPr>
              <a:spLocks noEditPoints="1"/>
            </p:cNvSpPr>
            <p:nvPr/>
          </p:nvSpPr>
          <p:spPr bwMode="auto">
            <a:xfrm>
              <a:off x="3573" y="1605"/>
              <a:ext cx="12" cy="18"/>
            </a:xfrm>
            <a:custGeom>
              <a:avLst/>
              <a:gdLst>
                <a:gd name="T0" fmla="*/ 17 w 17"/>
                <a:gd name="T1" fmla="*/ 0 h 26"/>
                <a:gd name="T2" fmla="*/ 17 w 17"/>
                <a:gd name="T3" fmla="*/ 0 h 26"/>
                <a:gd name="T4" fmla="*/ 15 w 17"/>
                <a:gd name="T5" fmla="*/ 26 h 26"/>
                <a:gd name="T6" fmla="*/ 0 w 17"/>
                <a:gd name="T7" fmla="*/ 5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5" y="26"/>
                  </a:lnTo>
                  <a:lnTo>
                    <a:pt x="0" y="5"/>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1295"/>
            <p:cNvSpPr>
              <a:spLocks noEditPoints="1"/>
            </p:cNvSpPr>
            <p:nvPr/>
          </p:nvSpPr>
          <p:spPr bwMode="auto">
            <a:xfrm>
              <a:off x="3573" y="1605"/>
              <a:ext cx="12" cy="18"/>
            </a:xfrm>
            <a:custGeom>
              <a:avLst/>
              <a:gdLst>
                <a:gd name="T0" fmla="*/ 17 w 17"/>
                <a:gd name="T1" fmla="*/ 0 h 26"/>
                <a:gd name="T2" fmla="*/ 17 w 17"/>
                <a:gd name="T3" fmla="*/ 0 h 26"/>
                <a:gd name="T4" fmla="*/ 15 w 17"/>
                <a:gd name="T5" fmla="*/ 26 h 26"/>
                <a:gd name="T6" fmla="*/ 0 w 17"/>
                <a:gd name="T7" fmla="*/ 5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5" y="26"/>
                  </a:lnTo>
                  <a:lnTo>
                    <a:pt x="0" y="5"/>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2" name="Freeform 1296"/>
            <p:cNvSpPr>
              <a:spLocks/>
            </p:cNvSpPr>
            <p:nvPr/>
          </p:nvSpPr>
          <p:spPr bwMode="auto">
            <a:xfrm>
              <a:off x="3720" y="1748"/>
              <a:ext cx="171" cy="61"/>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1297"/>
            <p:cNvSpPr>
              <a:spLocks/>
            </p:cNvSpPr>
            <p:nvPr/>
          </p:nvSpPr>
          <p:spPr bwMode="auto">
            <a:xfrm>
              <a:off x="3720" y="1748"/>
              <a:ext cx="171" cy="61"/>
            </a:xfrm>
            <a:custGeom>
              <a:avLst/>
              <a:gdLst>
                <a:gd name="T0" fmla="*/ 0 w 244"/>
                <a:gd name="T1" fmla="*/ 0 h 88"/>
                <a:gd name="T2" fmla="*/ 0 w 244"/>
                <a:gd name="T3" fmla="*/ 0 h 88"/>
                <a:gd name="T4" fmla="*/ 244 w 244"/>
                <a:gd name="T5" fmla="*/ 0 h 88"/>
                <a:gd name="T6" fmla="*/ 244 w 244"/>
                <a:gd name="T7" fmla="*/ 88 h 88"/>
                <a:gd name="T8" fmla="*/ 0 w 244"/>
                <a:gd name="T9" fmla="*/ 88 h 88"/>
                <a:gd name="T10" fmla="*/ 0 w 244"/>
                <a:gd name="T11" fmla="*/ 0 h 88"/>
              </a:gdLst>
              <a:ahLst/>
              <a:cxnLst>
                <a:cxn ang="0">
                  <a:pos x="T0" y="T1"/>
                </a:cxn>
                <a:cxn ang="0">
                  <a:pos x="T2" y="T3"/>
                </a:cxn>
                <a:cxn ang="0">
                  <a:pos x="T4" y="T5"/>
                </a:cxn>
                <a:cxn ang="0">
                  <a:pos x="T6" y="T7"/>
                </a:cxn>
                <a:cxn ang="0">
                  <a:pos x="T8" y="T9"/>
                </a:cxn>
                <a:cxn ang="0">
                  <a:pos x="T10" y="T11"/>
                </a:cxn>
              </a:cxnLst>
              <a:rect l="0" t="0" r="r" b="b"/>
              <a:pathLst>
                <a:path w="244" h="88">
                  <a:moveTo>
                    <a:pt x="0" y="0"/>
                  </a:moveTo>
                  <a:lnTo>
                    <a:pt x="0" y="0"/>
                  </a:lnTo>
                  <a:lnTo>
                    <a:pt x="244" y="0"/>
                  </a:lnTo>
                  <a:lnTo>
                    <a:pt x="244"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4" name="Freeform 1298"/>
            <p:cNvSpPr>
              <a:spLocks/>
            </p:cNvSpPr>
            <p:nvPr/>
          </p:nvSpPr>
          <p:spPr bwMode="auto">
            <a:xfrm>
              <a:off x="3736" y="176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1299"/>
            <p:cNvSpPr>
              <a:spLocks noEditPoints="1"/>
            </p:cNvSpPr>
            <p:nvPr/>
          </p:nvSpPr>
          <p:spPr bwMode="auto">
            <a:xfrm>
              <a:off x="3744" y="1766"/>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1300"/>
            <p:cNvSpPr>
              <a:spLocks/>
            </p:cNvSpPr>
            <p:nvPr/>
          </p:nvSpPr>
          <p:spPr bwMode="auto">
            <a:xfrm>
              <a:off x="3763" y="176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1301"/>
            <p:cNvSpPr>
              <a:spLocks/>
            </p:cNvSpPr>
            <p:nvPr/>
          </p:nvSpPr>
          <p:spPr bwMode="auto">
            <a:xfrm>
              <a:off x="3778" y="1766"/>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1302"/>
            <p:cNvSpPr>
              <a:spLocks/>
            </p:cNvSpPr>
            <p:nvPr/>
          </p:nvSpPr>
          <p:spPr bwMode="auto">
            <a:xfrm>
              <a:off x="3794" y="176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1303"/>
            <p:cNvSpPr>
              <a:spLocks noEditPoints="1"/>
            </p:cNvSpPr>
            <p:nvPr/>
          </p:nvSpPr>
          <p:spPr bwMode="auto">
            <a:xfrm>
              <a:off x="3810" y="1771"/>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1304"/>
            <p:cNvSpPr>
              <a:spLocks/>
            </p:cNvSpPr>
            <p:nvPr/>
          </p:nvSpPr>
          <p:spPr bwMode="auto">
            <a:xfrm>
              <a:off x="3817" y="1767"/>
              <a:ext cx="8" cy="16"/>
            </a:xfrm>
            <a:custGeom>
              <a:avLst/>
              <a:gdLst>
                <a:gd name="T0" fmla="*/ 5 w 11"/>
                <a:gd name="T1" fmla="*/ 0 h 24"/>
                <a:gd name="T2" fmla="*/ 5 w 11"/>
                <a:gd name="T3" fmla="*/ 0 h 24"/>
                <a:gd name="T4" fmla="*/ 5 w 11"/>
                <a:gd name="T5" fmla="*/ 5 h 24"/>
                <a:gd name="T6" fmla="*/ 11 w 11"/>
                <a:gd name="T7" fmla="*/ 5 h 24"/>
                <a:gd name="T8" fmla="*/ 11 w 11"/>
                <a:gd name="T9" fmla="*/ 8 h 24"/>
                <a:gd name="T10" fmla="*/ 5 w 11"/>
                <a:gd name="T11" fmla="*/ 8 h 24"/>
                <a:gd name="T12" fmla="*/ 5 w 11"/>
                <a:gd name="T13" fmla="*/ 18 h 24"/>
                <a:gd name="T14" fmla="*/ 6 w 11"/>
                <a:gd name="T15" fmla="*/ 21 h 24"/>
                <a:gd name="T16" fmla="*/ 8 w 11"/>
                <a:gd name="T17" fmla="*/ 21 h 24"/>
                <a:gd name="T18" fmla="*/ 11 w 11"/>
                <a:gd name="T19" fmla="*/ 21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5 h 24"/>
                <a:gd name="T34" fmla="*/ 2 w 11"/>
                <a:gd name="T35" fmla="*/ 5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5"/>
                  </a:lnTo>
                  <a:lnTo>
                    <a:pt x="11" y="5"/>
                  </a:lnTo>
                  <a:lnTo>
                    <a:pt x="11" y="8"/>
                  </a:lnTo>
                  <a:lnTo>
                    <a:pt x="5" y="8"/>
                  </a:lnTo>
                  <a:lnTo>
                    <a:pt x="5" y="18"/>
                  </a:lnTo>
                  <a:cubicBezTo>
                    <a:pt x="5" y="19"/>
                    <a:pt x="5" y="20"/>
                    <a:pt x="6" y="21"/>
                  </a:cubicBezTo>
                  <a:cubicBezTo>
                    <a:pt x="6" y="21"/>
                    <a:pt x="7" y="21"/>
                    <a:pt x="8" y="21"/>
                  </a:cubicBezTo>
                  <a:lnTo>
                    <a:pt x="11" y="21"/>
                  </a:lnTo>
                  <a:lnTo>
                    <a:pt x="11" y="24"/>
                  </a:lnTo>
                  <a:lnTo>
                    <a:pt x="8" y="24"/>
                  </a:lnTo>
                  <a:cubicBezTo>
                    <a:pt x="6" y="24"/>
                    <a:pt x="4" y="24"/>
                    <a:pt x="3" y="23"/>
                  </a:cubicBezTo>
                  <a:cubicBezTo>
                    <a:pt x="2"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1305"/>
            <p:cNvSpPr>
              <a:spLocks noEditPoints="1"/>
            </p:cNvSpPr>
            <p:nvPr/>
          </p:nvSpPr>
          <p:spPr bwMode="auto">
            <a:xfrm>
              <a:off x="3827" y="1770"/>
              <a:ext cx="13" cy="13"/>
            </a:xfrm>
            <a:custGeom>
              <a:avLst/>
              <a:gdLst>
                <a:gd name="T0" fmla="*/ 18 w 18"/>
                <a:gd name="T1" fmla="*/ 9 h 19"/>
                <a:gd name="T2" fmla="*/ 18 w 18"/>
                <a:gd name="T3" fmla="*/ 9 h 19"/>
                <a:gd name="T4" fmla="*/ 18 w 18"/>
                <a:gd name="T5" fmla="*/ 10 h 19"/>
                <a:gd name="T6" fmla="*/ 4 w 18"/>
                <a:gd name="T7" fmla="*/ 10 h 19"/>
                <a:gd name="T8" fmla="*/ 5 w 18"/>
                <a:gd name="T9" fmla="*/ 15 h 19"/>
                <a:gd name="T10" fmla="*/ 10 w 18"/>
                <a:gd name="T11" fmla="*/ 17 h 19"/>
                <a:gd name="T12" fmla="*/ 14 w 18"/>
                <a:gd name="T13" fmla="*/ 16 h 19"/>
                <a:gd name="T14" fmla="*/ 17 w 18"/>
                <a:gd name="T15" fmla="*/ 15 h 19"/>
                <a:gd name="T16" fmla="*/ 17 w 18"/>
                <a:gd name="T17" fmla="*/ 18 h 19"/>
                <a:gd name="T18" fmla="*/ 14 w 18"/>
                <a:gd name="T19" fmla="*/ 19 h 19"/>
                <a:gd name="T20" fmla="*/ 10 w 18"/>
                <a:gd name="T21" fmla="*/ 19 h 19"/>
                <a:gd name="T22" fmla="*/ 3 w 18"/>
                <a:gd name="T23" fmla="*/ 17 h 19"/>
                <a:gd name="T24" fmla="*/ 0 w 18"/>
                <a:gd name="T25" fmla="*/ 10 h 19"/>
                <a:gd name="T26" fmla="*/ 3 w 18"/>
                <a:gd name="T27" fmla="*/ 3 h 19"/>
                <a:gd name="T28" fmla="*/ 9 w 18"/>
                <a:gd name="T29" fmla="*/ 0 h 19"/>
                <a:gd name="T30" fmla="*/ 15 w 18"/>
                <a:gd name="T31" fmla="*/ 2 h 19"/>
                <a:gd name="T32" fmla="*/ 18 w 18"/>
                <a:gd name="T33" fmla="*/ 9 h 19"/>
                <a:gd name="T34" fmla="*/ 18 w 18"/>
                <a:gd name="T35" fmla="*/ 9 h 19"/>
                <a:gd name="T36" fmla="*/ 15 w 18"/>
                <a:gd name="T37" fmla="*/ 8 h 19"/>
                <a:gd name="T38" fmla="*/ 15 w 18"/>
                <a:gd name="T39" fmla="*/ 8 h 19"/>
                <a:gd name="T40" fmla="*/ 13 w 18"/>
                <a:gd name="T41" fmla="*/ 4 h 19"/>
                <a:gd name="T42" fmla="*/ 10 w 18"/>
                <a:gd name="T43" fmla="*/ 3 h 19"/>
                <a:gd name="T44" fmla="*/ 5 w 18"/>
                <a:gd name="T45" fmla="*/ 4 h 19"/>
                <a:gd name="T46" fmla="*/ 4 w 18"/>
                <a:gd name="T47" fmla="*/ 8 h 19"/>
                <a:gd name="T48" fmla="*/ 15 w 18"/>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9">
                  <a:moveTo>
                    <a:pt x="18" y="9"/>
                  </a:moveTo>
                  <a:lnTo>
                    <a:pt x="18" y="9"/>
                  </a:lnTo>
                  <a:lnTo>
                    <a:pt x="18" y="10"/>
                  </a:lnTo>
                  <a:lnTo>
                    <a:pt x="4" y="10"/>
                  </a:lnTo>
                  <a:cubicBezTo>
                    <a:pt x="4" y="13"/>
                    <a:pt x="4" y="14"/>
                    <a:pt x="5" y="15"/>
                  </a:cubicBezTo>
                  <a:cubicBezTo>
                    <a:pt x="7" y="16"/>
                    <a:pt x="8" y="17"/>
                    <a:pt x="10" y="17"/>
                  </a:cubicBezTo>
                  <a:cubicBezTo>
                    <a:pt x="11" y="17"/>
                    <a:pt x="13" y="17"/>
                    <a:pt x="14" y="16"/>
                  </a:cubicBezTo>
                  <a:cubicBezTo>
                    <a:pt x="15" y="16"/>
                    <a:pt x="16" y="16"/>
                    <a:pt x="17" y="15"/>
                  </a:cubicBezTo>
                  <a:lnTo>
                    <a:pt x="17" y="18"/>
                  </a:lnTo>
                  <a:cubicBezTo>
                    <a:pt x="16" y="19"/>
                    <a:pt x="15" y="19"/>
                    <a:pt x="14" y="19"/>
                  </a:cubicBezTo>
                  <a:cubicBezTo>
                    <a:pt x="12" y="19"/>
                    <a:pt x="11" y="19"/>
                    <a:pt x="10" y="19"/>
                  </a:cubicBezTo>
                  <a:cubicBezTo>
                    <a:pt x="7" y="19"/>
                    <a:pt x="5" y="19"/>
                    <a:pt x="3" y="17"/>
                  </a:cubicBezTo>
                  <a:cubicBezTo>
                    <a:pt x="1" y="15"/>
                    <a:pt x="0" y="13"/>
                    <a:pt x="0" y="10"/>
                  </a:cubicBezTo>
                  <a:cubicBezTo>
                    <a:pt x="0" y="7"/>
                    <a:pt x="1" y="4"/>
                    <a:pt x="3" y="3"/>
                  </a:cubicBezTo>
                  <a:cubicBezTo>
                    <a:pt x="4" y="1"/>
                    <a:pt x="7" y="0"/>
                    <a:pt x="9" y="0"/>
                  </a:cubicBezTo>
                  <a:cubicBezTo>
                    <a:pt x="12" y="0"/>
                    <a:pt x="14" y="1"/>
                    <a:pt x="15" y="2"/>
                  </a:cubicBezTo>
                  <a:cubicBezTo>
                    <a:pt x="17" y="4"/>
                    <a:pt x="18" y="6"/>
                    <a:pt x="18" y="9"/>
                  </a:cubicBezTo>
                  <a:lnTo>
                    <a:pt x="18" y="9"/>
                  </a:lnTo>
                  <a:close/>
                  <a:moveTo>
                    <a:pt x="15" y="8"/>
                  </a:moveTo>
                  <a:lnTo>
                    <a:pt x="15" y="8"/>
                  </a:lnTo>
                  <a:cubicBezTo>
                    <a:pt x="15" y="6"/>
                    <a:pt x="14" y="5"/>
                    <a:pt x="13" y="4"/>
                  </a:cubicBezTo>
                  <a:cubicBezTo>
                    <a:pt x="12" y="3"/>
                    <a:pt x="11" y="3"/>
                    <a:pt x="10" y="3"/>
                  </a:cubicBezTo>
                  <a:cubicBezTo>
                    <a:pt x="8" y="3"/>
                    <a:pt x="6" y="3"/>
                    <a:pt x="5" y="4"/>
                  </a:cubicBezTo>
                  <a:cubicBezTo>
                    <a:pt x="4" y="5"/>
                    <a:pt x="4" y="6"/>
                    <a:pt x="4"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1306"/>
            <p:cNvSpPr>
              <a:spLocks/>
            </p:cNvSpPr>
            <p:nvPr/>
          </p:nvSpPr>
          <p:spPr bwMode="auto">
            <a:xfrm>
              <a:off x="3843" y="1770"/>
              <a:ext cx="19" cy="13"/>
            </a:xfrm>
            <a:custGeom>
              <a:avLst/>
              <a:gdLst>
                <a:gd name="T0" fmla="*/ 14 w 27"/>
                <a:gd name="T1" fmla="*/ 4 h 19"/>
                <a:gd name="T2" fmla="*/ 14 w 27"/>
                <a:gd name="T3" fmla="*/ 4 h 19"/>
                <a:gd name="T4" fmla="*/ 17 w 27"/>
                <a:gd name="T5" fmla="*/ 1 h 19"/>
                <a:gd name="T6" fmla="*/ 21 w 27"/>
                <a:gd name="T7" fmla="*/ 0 h 19"/>
                <a:gd name="T8" fmla="*/ 25 w 27"/>
                <a:gd name="T9" fmla="*/ 2 h 19"/>
                <a:gd name="T10" fmla="*/ 27 w 27"/>
                <a:gd name="T11" fmla="*/ 8 h 19"/>
                <a:gd name="T12" fmla="*/ 27 w 27"/>
                <a:gd name="T13" fmla="*/ 19 h 19"/>
                <a:gd name="T14" fmla="*/ 24 w 27"/>
                <a:gd name="T15" fmla="*/ 19 h 19"/>
                <a:gd name="T16" fmla="*/ 24 w 27"/>
                <a:gd name="T17" fmla="*/ 8 h 19"/>
                <a:gd name="T18" fmla="*/ 23 w 27"/>
                <a:gd name="T19" fmla="*/ 4 h 19"/>
                <a:gd name="T20" fmla="*/ 20 w 27"/>
                <a:gd name="T21" fmla="*/ 3 h 19"/>
                <a:gd name="T22" fmla="*/ 16 w 27"/>
                <a:gd name="T23" fmla="*/ 4 h 19"/>
                <a:gd name="T24" fmla="*/ 15 w 27"/>
                <a:gd name="T25" fmla="*/ 8 h 19"/>
                <a:gd name="T26" fmla="*/ 15 w 27"/>
                <a:gd name="T27" fmla="*/ 19 h 19"/>
                <a:gd name="T28" fmla="*/ 12 w 27"/>
                <a:gd name="T29" fmla="*/ 19 h 19"/>
                <a:gd name="T30" fmla="*/ 12 w 27"/>
                <a:gd name="T31" fmla="*/ 8 h 19"/>
                <a:gd name="T32" fmla="*/ 11 w 27"/>
                <a:gd name="T33" fmla="*/ 4 h 19"/>
                <a:gd name="T34" fmla="*/ 8 w 27"/>
                <a:gd name="T35" fmla="*/ 3 h 19"/>
                <a:gd name="T36" fmla="*/ 4 w 27"/>
                <a:gd name="T37" fmla="*/ 4 h 19"/>
                <a:gd name="T38" fmla="*/ 3 w 27"/>
                <a:gd name="T39" fmla="*/ 8 h 19"/>
                <a:gd name="T40" fmla="*/ 3 w 27"/>
                <a:gd name="T41" fmla="*/ 19 h 19"/>
                <a:gd name="T42" fmla="*/ 0 w 27"/>
                <a:gd name="T43" fmla="*/ 19 h 19"/>
                <a:gd name="T44" fmla="*/ 0 w 27"/>
                <a:gd name="T45" fmla="*/ 0 h 19"/>
                <a:gd name="T46" fmla="*/ 3 w 27"/>
                <a:gd name="T47" fmla="*/ 0 h 19"/>
                <a:gd name="T48" fmla="*/ 3 w 27"/>
                <a:gd name="T49" fmla="*/ 3 h 19"/>
                <a:gd name="T50" fmla="*/ 5 w 27"/>
                <a:gd name="T51" fmla="*/ 1 h 19"/>
                <a:gd name="T52" fmla="*/ 9 w 27"/>
                <a:gd name="T53" fmla="*/ 0 h 19"/>
                <a:gd name="T54" fmla="*/ 12 w 27"/>
                <a:gd name="T55" fmla="*/ 1 h 19"/>
                <a:gd name="T56" fmla="*/ 14 w 27"/>
                <a:gd name="T57" fmla="*/ 4 h 19"/>
                <a:gd name="T58" fmla="*/ 14 w 27"/>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9">
                  <a:moveTo>
                    <a:pt x="14" y="4"/>
                  </a:moveTo>
                  <a:lnTo>
                    <a:pt x="14" y="4"/>
                  </a:lnTo>
                  <a:cubicBezTo>
                    <a:pt x="15" y="3"/>
                    <a:pt x="16" y="2"/>
                    <a:pt x="17" y="1"/>
                  </a:cubicBezTo>
                  <a:cubicBezTo>
                    <a:pt x="18" y="0"/>
                    <a:pt x="19" y="0"/>
                    <a:pt x="21" y="0"/>
                  </a:cubicBezTo>
                  <a:cubicBezTo>
                    <a:pt x="23" y="0"/>
                    <a:pt x="24" y="1"/>
                    <a:pt x="25" y="2"/>
                  </a:cubicBezTo>
                  <a:cubicBezTo>
                    <a:pt x="26" y="3"/>
                    <a:pt x="27" y="5"/>
                    <a:pt x="27" y="8"/>
                  </a:cubicBezTo>
                  <a:lnTo>
                    <a:pt x="27" y="19"/>
                  </a:lnTo>
                  <a:lnTo>
                    <a:pt x="24" y="19"/>
                  </a:lnTo>
                  <a:lnTo>
                    <a:pt x="24" y="8"/>
                  </a:lnTo>
                  <a:cubicBezTo>
                    <a:pt x="24" y="6"/>
                    <a:pt x="24" y="5"/>
                    <a:pt x="23" y="4"/>
                  </a:cubicBezTo>
                  <a:cubicBezTo>
                    <a:pt x="22" y="3"/>
                    <a:pt x="21" y="3"/>
                    <a:pt x="20" y="3"/>
                  </a:cubicBezTo>
                  <a:cubicBezTo>
                    <a:pt x="18" y="3"/>
                    <a:pt x="17" y="3"/>
                    <a:pt x="16" y="4"/>
                  </a:cubicBezTo>
                  <a:cubicBezTo>
                    <a:pt x="15" y="5"/>
                    <a:pt x="15" y="7"/>
                    <a:pt x="15" y="8"/>
                  </a:cubicBezTo>
                  <a:lnTo>
                    <a:pt x="15" y="19"/>
                  </a:lnTo>
                  <a:lnTo>
                    <a:pt x="12" y="19"/>
                  </a:lnTo>
                  <a:lnTo>
                    <a:pt x="12" y="8"/>
                  </a:lnTo>
                  <a:cubicBezTo>
                    <a:pt x="12" y="6"/>
                    <a:pt x="11" y="5"/>
                    <a:pt x="11" y="4"/>
                  </a:cubicBezTo>
                  <a:cubicBezTo>
                    <a:pt x="10" y="3"/>
                    <a:pt x="9" y="3"/>
                    <a:pt x="8" y="3"/>
                  </a:cubicBezTo>
                  <a:cubicBezTo>
                    <a:pt x="6" y="3"/>
                    <a:pt x="5" y="3"/>
                    <a:pt x="4" y="4"/>
                  </a:cubicBezTo>
                  <a:cubicBezTo>
                    <a:pt x="3" y="5"/>
                    <a:pt x="3" y="7"/>
                    <a:pt x="3" y="8"/>
                  </a:cubicBezTo>
                  <a:lnTo>
                    <a:pt x="3" y="19"/>
                  </a:lnTo>
                  <a:lnTo>
                    <a:pt x="0" y="19"/>
                  </a:lnTo>
                  <a:lnTo>
                    <a:pt x="0" y="0"/>
                  </a:lnTo>
                  <a:lnTo>
                    <a:pt x="3" y="0"/>
                  </a:lnTo>
                  <a:lnTo>
                    <a:pt x="3" y="3"/>
                  </a:lnTo>
                  <a:cubicBezTo>
                    <a:pt x="4" y="2"/>
                    <a:pt x="4" y="1"/>
                    <a:pt x="5" y="1"/>
                  </a:cubicBezTo>
                  <a:cubicBezTo>
                    <a:pt x="6" y="0"/>
                    <a:pt x="7" y="0"/>
                    <a:pt x="9" y="0"/>
                  </a:cubicBezTo>
                  <a:cubicBezTo>
                    <a:pt x="10" y="0"/>
                    <a:pt x="11" y="0"/>
                    <a:pt x="12" y="1"/>
                  </a:cubicBezTo>
                  <a:cubicBezTo>
                    <a:pt x="13" y="2"/>
                    <a:pt x="14" y="3"/>
                    <a:pt x="14" y="4"/>
                  </a:cubicBezTo>
                  <a:lnTo>
                    <a:pt x="14"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1307"/>
            <p:cNvSpPr>
              <a:spLocks noEditPoints="1"/>
            </p:cNvSpPr>
            <p:nvPr/>
          </p:nvSpPr>
          <p:spPr bwMode="auto">
            <a:xfrm>
              <a:off x="3864" y="1770"/>
              <a:ext cx="12" cy="18"/>
            </a:xfrm>
            <a:custGeom>
              <a:avLst/>
              <a:gdLst>
                <a:gd name="T0" fmla="*/ 3 w 17"/>
                <a:gd name="T1" fmla="*/ 16 h 26"/>
                <a:gd name="T2" fmla="*/ 3 w 17"/>
                <a:gd name="T3" fmla="*/ 16 h 26"/>
                <a:gd name="T4" fmla="*/ 3 w 17"/>
                <a:gd name="T5" fmla="*/ 26 h 26"/>
                <a:gd name="T6" fmla="*/ 0 w 17"/>
                <a:gd name="T7" fmla="*/ 26 h 26"/>
                <a:gd name="T8" fmla="*/ 0 w 17"/>
                <a:gd name="T9" fmla="*/ 0 h 26"/>
                <a:gd name="T10" fmla="*/ 3 w 17"/>
                <a:gd name="T11" fmla="*/ 0 h 26"/>
                <a:gd name="T12" fmla="*/ 3 w 17"/>
                <a:gd name="T13" fmla="*/ 3 h 26"/>
                <a:gd name="T14" fmla="*/ 5 w 17"/>
                <a:gd name="T15" fmla="*/ 1 h 26"/>
                <a:gd name="T16" fmla="*/ 9 w 17"/>
                <a:gd name="T17" fmla="*/ 0 h 26"/>
                <a:gd name="T18" fmla="*/ 14 w 17"/>
                <a:gd name="T19" fmla="*/ 3 h 26"/>
                <a:gd name="T20" fmla="*/ 17 w 17"/>
                <a:gd name="T21" fmla="*/ 10 h 26"/>
                <a:gd name="T22" fmla="*/ 14 w 17"/>
                <a:gd name="T23" fmla="*/ 17 h 26"/>
                <a:gd name="T24" fmla="*/ 9 w 17"/>
                <a:gd name="T25" fmla="*/ 19 h 26"/>
                <a:gd name="T26" fmla="*/ 5 w 17"/>
                <a:gd name="T27" fmla="*/ 19 h 26"/>
                <a:gd name="T28" fmla="*/ 3 w 17"/>
                <a:gd name="T29" fmla="*/ 16 h 26"/>
                <a:gd name="T30" fmla="*/ 3 w 17"/>
                <a:gd name="T31" fmla="*/ 16 h 26"/>
                <a:gd name="T32" fmla="*/ 13 w 17"/>
                <a:gd name="T33" fmla="*/ 10 h 26"/>
                <a:gd name="T34" fmla="*/ 13 w 17"/>
                <a:gd name="T35" fmla="*/ 10 h 26"/>
                <a:gd name="T36" fmla="*/ 12 w 17"/>
                <a:gd name="T37" fmla="*/ 4 h 26"/>
                <a:gd name="T38" fmla="*/ 8 w 17"/>
                <a:gd name="T39" fmla="*/ 3 h 26"/>
                <a:gd name="T40" fmla="*/ 4 w 17"/>
                <a:gd name="T41" fmla="*/ 4 h 26"/>
                <a:gd name="T42" fmla="*/ 3 w 17"/>
                <a:gd name="T43" fmla="*/ 10 h 26"/>
                <a:gd name="T44" fmla="*/ 4 w 17"/>
                <a:gd name="T45" fmla="*/ 15 h 26"/>
                <a:gd name="T46" fmla="*/ 8 w 17"/>
                <a:gd name="T47" fmla="*/ 17 h 26"/>
                <a:gd name="T48" fmla="*/ 12 w 17"/>
                <a:gd name="T49" fmla="*/ 15 h 26"/>
                <a:gd name="T50" fmla="*/ 13 w 17"/>
                <a:gd name="T51" fmla="*/ 10 h 26"/>
                <a:gd name="T52" fmla="*/ 13 w 17"/>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6">
                  <a:moveTo>
                    <a:pt x="3" y="16"/>
                  </a:moveTo>
                  <a:lnTo>
                    <a:pt x="3" y="16"/>
                  </a:lnTo>
                  <a:lnTo>
                    <a:pt x="3" y="26"/>
                  </a:lnTo>
                  <a:lnTo>
                    <a:pt x="0" y="26"/>
                  </a:lnTo>
                  <a:lnTo>
                    <a:pt x="0" y="0"/>
                  </a:lnTo>
                  <a:lnTo>
                    <a:pt x="3" y="0"/>
                  </a:lnTo>
                  <a:lnTo>
                    <a:pt x="3" y="3"/>
                  </a:lnTo>
                  <a:cubicBezTo>
                    <a:pt x="4" y="2"/>
                    <a:pt x="4" y="1"/>
                    <a:pt x="5" y="1"/>
                  </a:cubicBezTo>
                  <a:cubicBezTo>
                    <a:pt x="6" y="0"/>
                    <a:pt x="8" y="0"/>
                    <a:pt x="9" y="0"/>
                  </a:cubicBezTo>
                  <a:cubicBezTo>
                    <a:pt x="11" y="0"/>
                    <a:pt x="13" y="1"/>
                    <a:pt x="14" y="3"/>
                  </a:cubicBezTo>
                  <a:cubicBezTo>
                    <a:pt x="16" y="4"/>
                    <a:pt x="17" y="7"/>
                    <a:pt x="17" y="10"/>
                  </a:cubicBezTo>
                  <a:cubicBezTo>
                    <a:pt x="17" y="13"/>
                    <a:pt x="16" y="15"/>
                    <a:pt x="14" y="17"/>
                  </a:cubicBezTo>
                  <a:cubicBezTo>
                    <a:pt x="13" y="19"/>
                    <a:pt x="11" y="19"/>
                    <a:pt x="9" y="19"/>
                  </a:cubicBezTo>
                  <a:cubicBezTo>
                    <a:pt x="8" y="19"/>
                    <a:pt x="6" y="19"/>
                    <a:pt x="5" y="19"/>
                  </a:cubicBezTo>
                  <a:cubicBezTo>
                    <a:pt x="4" y="18"/>
                    <a:pt x="4" y="17"/>
                    <a:pt x="3" y="16"/>
                  </a:cubicBezTo>
                  <a:lnTo>
                    <a:pt x="3" y="16"/>
                  </a:lnTo>
                  <a:close/>
                  <a:moveTo>
                    <a:pt x="13" y="10"/>
                  </a:moveTo>
                  <a:lnTo>
                    <a:pt x="13" y="10"/>
                  </a:lnTo>
                  <a:cubicBezTo>
                    <a:pt x="13" y="7"/>
                    <a:pt x="13" y="6"/>
                    <a:pt x="12" y="4"/>
                  </a:cubicBezTo>
                  <a:cubicBezTo>
                    <a:pt x="11" y="3"/>
                    <a:pt x="10" y="3"/>
                    <a:pt x="8" y="3"/>
                  </a:cubicBezTo>
                  <a:cubicBezTo>
                    <a:pt x="7" y="3"/>
                    <a:pt x="5" y="3"/>
                    <a:pt x="4" y="4"/>
                  </a:cubicBezTo>
                  <a:cubicBezTo>
                    <a:pt x="3" y="6"/>
                    <a:pt x="3" y="7"/>
                    <a:pt x="3" y="10"/>
                  </a:cubicBezTo>
                  <a:cubicBezTo>
                    <a:pt x="3" y="12"/>
                    <a:pt x="3" y="14"/>
                    <a:pt x="4" y="15"/>
                  </a:cubicBezTo>
                  <a:cubicBezTo>
                    <a:pt x="5" y="16"/>
                    <a:pt x="7" y="17"/>
                    <a:pt x="8" y="17"/>
                  </a:cubicBezTo>
                  <a:cubicBezTo>
                    <a:pt x="10" y="17"/>
                    <a:pt x="11" y="16"/>
                    <a:pt x="12" y="15"/>
                  </a:cubicBezTo>
                  <a:cubicBezTo>
                    <a:pt x="13" y="14"/>
                    <a:pt x="13" y="12"/>
                    <a:pt x="13" y="10"/>
                  </a:cubicBezTo>
                  <a:lnTo>
                    <a:pt x="13"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1308"/>
            <p:cNvSpPr>
              <a:spLocks/>
            </p:cNvSpPr>
            <p:nvPr/>
          </p:nvSpPr>
          <p:spPr bwMode="auto">
            <a:xfrm>
              <a:off x="3827" y="1995"/>
              <a:ext cx="126" cy="61"/>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Freeform 1309"/>
            <p:cNvSpPr>
              <a:spLocks/>
            </p:cNvSpPr>
            <p:nvPr/>
          </p:nvSpPr>
          <p:spPr bwMode="auto">
            <a:xfrm>
              <a:off x="3827" y="1995"/>
              <a:ext cx="126" cy="61"/>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6" name="Freeform 1310"/>
            <p:cNvSpPr>
              <a:spLocks/>
            </p:cNvSpPr>
            <p:nvPr/>
          </p:nvSpPr>
          <p:spPr bwMode="auto">
            <a:xfrm>
              <a:off x="3842" y="2013"/>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1311"/>
            <p:cNvSpPr>
              <a:spLocks noEditPoints="1"/>
            </p:cNvSpPr>
            <p:nvPr/>
          </p:nvSpPr>
          <p:spPr bwMode="auto">
            <a:xfrm>
              <a:off x="3850" y="2013"/>
              <a:ext cx="14"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1312"/>
            <p:cNvSpPr>
              <a:spLocks/>
            </p:cNvSpPr>
            <p:nvPr/>
          </p:nvSpPr>
          <p:spPr bwMode="auto">
            <a:xfrm>
              <a:off x="3869" y="2013"/>
              <a:ext cx="12"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1313"/>
            <p:cNvSpPr>
              <a:spLocks/>
            </p:cNvSpPr>
            <p:nvPr/>
          </p:nvSpPr>
          <p:spPr bwMode="auto">
            <a:xfrm>
              <a:off x="3885" y="2013"/>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1314"/>
            <p:cNvSpPr>
              <a:spLocks/>
            </p:cNvSpPr>
            <p:nvPr/>
          </p:nvSpPr>
          <p:spPr bwMode="auto">
            <a:xfrm>
              <a:off x="3900"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1315"/>
            <p:cNvSpPr>
              <a:spLocks noEditPoints="1"/>
            </p:cNvSpPr>
            <p:nvPr/>
          </p:nvSpPr>
          <p:spPr bwMode="auto">
            <a:xfrm>
              <a:off x="3916" y="2018"/>
              <a:ext cx="2"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1316"/>
            <p:cNvSpPr>
              <a:spLocks/>
            </p:cNvSpPr>
            <p:nvPr/>
          </p:nvSpPr>
          <p:spPr bwMode="auto">
            <a:xfrm>
              <a:off x="3925" y="2012"/>
              <a:ext cx="10" cy="18"/>
            </a:xfrm>
            <a:custGeom>
              <a:avLst/>
              <a:gdLst>
                <a:gd name="T0" fmla="*/ 15 w 15"/>
                <a:gd name="T1" fmla="*/ 15 h 26"/>
                <a:gd name="T2" fmla="*/ 15 w 15"/>
                <a:gd name="T3" fmla="*/ 15 h 26"/>
                <a:gd name="T4" fmla="*/ 15 w 15"/>
                <a:gd name="T5" fmla="*/ 26 h 26"/>
                <a:gd name="T6" fmla="*/ 12 w 15"/>
                <a:gd name="T7" fmla="*/ 26 h 26"/>
                <a:gd name="T8" fmla="*/ 12 w 15"/>
                <a:gd name="T9" fmla="*/ 15 h 26"/>
                <a:gd name="T10" fmla="*/ 11 w 15"/>
                <a:gd name="T11" fmla="*/ 11 h 26"/>
                <a:gd name="T12" fmla="*/ 8 w 15"/>
                <a:gd name="T13" fmla="*/ 10 h 26"/>
                <a:gd name="T14" fmla="*/ 4 w 15"/>
                <a:gd name="T15" fmla="*/ 11 h 26"/>
                <a:gd name="T16" fmla="*/ 3 w 15"/>
                <a:gd name="T17" fmla="*/ 15 h 26"/>
                <a:gd name="T18" fmla="*/ 3 w 15"/>
                <a:gd name="T19" fmla="*/ 26 h 26"/>
                <a:gd name="T20" fmla="*/ 0 w 15"/>
                <a:gd name="T21" fmla="*/ 26 h 26"/>
                <a:gd name="T22" fmla="*/ 0 w 15"/>
                <a:gd name="T23" fmla="*/ 0 h 26"/>
                <a:gd name="T24" fmla="*/ 3 w 15"/>
                <a:gd name="T25" fmla="*/ 0 h 26"/>
                <a:gd name="T26" fmla="*/ 3 w 15"/>
                <a:gd name="T27" fmla="*/ 10 h 26"/>
                <a:gd name="T28" fmla="*/ 5 w 15"/>
                <a:gd name="T29" fmla="*/ 8 h 26"/>
                <a:gd name="T30" fmla="*/ 9 w 15"/>
                <a:gd name="T31" fmla="*/ 7 h 26"/>
                <a:gd name="T32" fmla="*/ 13 w 15"/>
                <a:gd name="T33" fmla="*/ 9 h 26"/>
                <a:gd name="T34" fmla="*/ 15 w 15"/>
                <a:gd name="T35" fmla="*/ 15 h 26"/>
                <a:gd name="T36" fmla="*/ 15 w 15"/>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6">
                  <a:moveTo>
                    <a:pt x="15" y="15"/>
                  </a:moveTo>
                  <a:lnTo>
                    <a:pt x="15" y="15"/>
                  </a:lnTo>
                  <a:lnTo>
                    <a:pt x="15" y="26"/>
                  </a:lnTo>
                  <a:lnTo>
                    <a:pt x="12" y="26"/>
                  </a:lnTo>
                  <a:lnTo>
                    <a:pt x="12" y="15"/>
                  </a:lnTo>
                  <a:cubicBezTo>
                    <a:pt x="12" y="13"/>
                    <a:pt x="12" y="12"/>
                    <a:pt x="11" y="11"/>
                  </a:cubicBezTo>
                  <a:cubicBezTo>
                    <a:pt x="10" y="10"/>
                    <a:pt x="9" y="10"/>
                    <a:pt x="8" y="10"/>
                  </a:cubicBezTo>
                  <a:cubicBezTo>
                    <a:pt x="6" y="10"/>
                    <a:pt x="5" y="10"/>
                    <a:pt x="4" y="11"/>
                  </a:cubicBezTo>
                  <a:cubicBezTo>
                    <a:pt x="3" y="12"/>
                    <a:pt x="3" y="14"/>
                    <a:pt x="3" y="15"/>
                  </a:cubicBezTo>
                  <a:lnTo>
                    <a:pt x="3" y="26"/>
                  </a:lnTo>
                  <a:lnTo>
                    <a:pt x="0" y="26"/>
                  </a:lnTo>
                  <a:lnTo>
                    <a:pt x="0" y="0"/>
                  </a:lnTo>
                  <a:lnTo>
                    <a:pt x="3" y="0"/>
                  </a:lnTo>
                  <a:lnTo>
                    <a:pt x="3" y="10"/>
                  </a:lnTo>
                  <a:cubicBezTo>
                    <a:pt x="3" y="9"/>
                    <a:pt x="4" y="8"/>
                    <a:pt x="5" y="8"/>
                  </a:cubicBezTo>
                  <a:cubicBezTo>
                    <a:pt x="6" y="7"/>
                    <a:pt x="7" y="7"/>
                    <a:pt x="9" y="7"/>
                  </a:cubicBezTo>
                  <a:cubicBezTo>
                    <a:pt x="11" y="7"/>
                    <a:pt x="12" y="8"/>
                    <a:pt x="13" y="9"/>
                  </a:cubicBezTo>
                  <a:cubicBezTo>
                    <a:pt x="15" y="10"/>
                    <a:pt x="15" y="12"/>
                    <a:pt x="15" y="15"/>
                  </a:cubicBezTo>
                  <a:lnTo>
                    <a:pt x="15"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1317"/>
            <p:cNvSpPr>
              <a:spLocks/>
            </p:cNvSpPr>
            <p:nvPr/>
          </p:nvSpPr>
          <p:spPr bwMode="auto">
            <a:xfrm>
              <a:off x="3883" y="2118"/>
              <a:ext cx="126"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1318"/>
            <p:cNvSpPr>
              <a:spLocks/>
            </p:cNvSpPr>
            <p:nvPr/>
          </p:nvSpPr>
          <p:spPr bwMode="auto">
            <a:xfrm>
              <a:off x="3883" y="2118"/>
              <a:ext cx="126" cy="62"/>
            </a:xfrm>
            <a:custGeom>
              <a:avLst/>
              <a:gdLst>
                <a:gd name="T0" fmla="*/ 0 w 181"/>
                <a:gd name="T1" fmla="*/ 0 h 88"/>
                <a:gd name="T2" fmla="*/ 0 w 181"/>
                <a:gd name="T3" fmla="*/ 0 h 88"/>
                <a:gd name="T4" fmla="*/ 181 w 181"/>
                <a:gd name="T5" fmla="*/ 0 h 88"/>
                <a:gd name="T6" fmla="*/ 181 w 181"/>
                <a:gd name="T7" fmla="*/ 88 h 88"/>
                <a:gd name="T8" fmla="*/ 0 w 181"/>
                <a:gd name="T9" fmla="*/ 88 h 88"/>
                <a:gd name="T10" fmla="*/ 0 w 181"/>
                <a:gd name="T11" fmla="*/ 0 h 88"/>
              </a:gdLst>
              <a:ahLst/>
              <a:cxnLst>
                <a:cxn ang="0">
                  <a:pos x="T0" y="T1"/>
                </a:cxn>
                <a:cxn ang="0">
                  <a:pos x="T2" y="T3"/>
                </a:cxn>
                <a:cxn ang="0">
                  <a:pos x="T4" y="T5"/>
                </a:cxn>
                <a:cxn ang="0">
                  <a:pos x="T6" y="T7"/>
                </a:cxn>
                <a:cxn ang="0">
                  <a:pos x="T8" y="T9"/>
                </a:cxn>
                <a:cxn ang="0">
                  <a:pos x="T10" y="T11"/>
                </a:cxn>
              </a:cxnLst>
              <a:rect l="0" t="0" r="r" b="b"/>
              <a:pathLst>
                <a:path w="181" h="88">
                  <a:moveTo>
                    <a:pt x="0" y="0"/>
                  </a:moveTo>
                  <a:lnTo>
                    <a:pt x="0" y="0"/>
                  </a:lnTo>
                  <a:lnTo>
                    <a:pt x="181" y="0"/>
                  </a:lnTo>
                  <a:lnTo>
                    <a:pt x="1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5" name="Freeform 1319"/>
            <p:cNvSpPr>
              <a:spLocks/>
            </p:cNvSpPr>
            <p:nvPr/>
          </p:nvSpPr>
          <p:spPr bwMode="auto">
            <a:xfrm>
              <a:off x="3899" y="2136"/>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1320"/>
            <p:cNvSpPr>
              <a:spLocks noEditPoints="1"/>
            </p:cNvSpPr>
            <p:nvPr/>
          </p:nvSpPr>
          <p:spPr bwMode="auto">
            <a:xfrm>
              <a:off x="3907" y="2136"/>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2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2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2"/>
                  </a:cubicBezTo>
                  <a:cubicBezTo>
                    <a:pt x="18"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2"/>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1321"/>
            <p:cNvSpPr>
              <a:spLocks/>
            </p:cNvSpPr>
            <p:nvPr/>
          </p:nvSpPr>
          <p:spPr bwMode="auto">
            <a:xfrm>
              <a:off x="3927" y="2136"/>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1322"/>
            <p:cNvSpPr>
              <a:spLocks/>
            </p:cNvSpPr>
            <p:nvPr/>
          </p:nvSpPr>
          <p:spPr bwMode="auto">
            <a:xfrm>
              <a:off x="3942" y="2136"/>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1323"/>
            <p:cNvSpPr>
              <a:spLocks/>
            </p:cNvSpPr>
            <p:nvPr/>
          </p:nvSpPr>
          <p:spPr bwMode="auto">
            <a:xfrm>
              <a:off x="3958" y="2136"/>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1324"/>
            <p:cNvSpPr>
              <a:spLocks noEditPoints="1"/>
            </p:cNvSpPr>
            <p:nvPr/>
          </p:nvSpPr>
          <p:spPr bwMode="auto">
            <a:xfrm>
              <a:off x="3973" y="2141"/>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1325"/>
            <p:cNvSpPr>
              <a:spLocks/>
            </p:cNvSpPr>
            <p:nvPr/>
          </p:nvSpPr>
          <p:spPr bwMode="auto">
            <a:xfrm>
              <a:off x="3980" y="2140"/>
              <a:ext cx="13" cy="19"/>
            </a:xfrm>
            <a:custGeom>
              <a:avLst/>
              <a:gdLst>
                <a:gd name="T0" fmla="*/ 10 w 18"/>
                <a:gd name="T1" fmla="*/ 21 h 26"/>
                <a:gd name="T2" fmla="*/ 10 w 18"/>
                <a:gd name="T3" fmla="*/ 21 h 26"/>
                <a:gd name="T4" fmla="*/ 8 w 18"/>
                <a:gd name="T5" fmla="*/ 25 h 26"/>
                <a:gd name="T6" fmla="*/ 4 w 18"/>
                <a:gd name="T7" fmla="*/ 26 h 26"/>
                <a:gd name="T8" fmla="*/ 2 w 18"/>
                <a:gd name="T9" fmla="*/ 26 h 26"/>
                <a:gd name="T10" fmla="*/ 2 w 18"/>
                <a:gd name="T11" fmla="*/ 23 h 26"/>
                <a:gd name="T12" fmla="*/ 4 w 18"/>
                <a:gd name="T13" fmla="*/ 23 h 26"/>
                <a:gd name="T14" fmla="*/ 6 w 18"/>
                <a:gd name="T15" fmla="*/ 23 h 26"/>
                <a:gd name="T16" fmla="*/ 7 w 18"/>
                <a:gd name="T17" fmla="*/ 20 h 26"/>
                <a:gd name="T18" fmla="*/ 8 w 18"/>
                <a:gd name="T19" fmla="*/ 19 h 26"/>
                <a:gd name="T20" fmla="*/ 0 w 18"/>
                <a:gd name="T21" fmla="*/ 0 h 26"/>
                <a:gd name="T22" fmla="*/ 4 w 18"/>
                <a:gd name="T23" fmla="*/ 0 h 26"/>
                <a:gd name="T24" fmla="*/ 9 w 18"/>
                <a:gd name="T25" fmla="*/ 15 h 26"/>
                <a:gd name="T26" fmla="*/ 15 w 18"/>
                <a:gd name="T27" fmla="*/ 0 h 26"/>
                <a:gd name="T28" fmla="*/ 18 w 18"/>
                <a:gd name="T29" fmla="*/ 0 h 26"/>
                <a:gd name="T30" fmla="*/ 10 w 18"/>
                <a:gd name="T31"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6">
                  <a:moveTo>
                    <a:pt x="10" y="21"/>
                  </a:moveTo>
                  <a:lnTo>
                    <a:pt x="10" y="21"/>
                  </a:lnTo>
                  <a:cubicBezTo>
                    <a:pt x="9" y="23"/>
                    <a:pt x="9" y="24"/>
                    <a:pt x="8" y="25"/>
                  </a:cubicBezTo>
                  <a:cubicBezTo>
                    <a:pt x="7" y="26"/>
                    <a:pt x="6" y="26"/>
                    <a:pt x="4" y="26"/>
                  </a:cubicBezTo>
                  <a:lnTo>
                    <a:pt x="2" y="26"/>
                  </a:lnTo>
                  <a:lnTo>
                    <a:pt x="2" y="23"/>
                  </a:lnTo>
                  <a:lnTo>
                    <a:pt x="4" y="23"/>
                  </a:lnTo>
                  <a:cubicBezTo>
                    <a:pt x="5" y="23"/>
                    <a:pt x="5" y="23"/>
                    <a:pt x="6" y="23"/>
                  </a:cubicBezTo>
                  <a:cubicBezTo>
                    <a:pt x="6" y="22"/>
                    <a:pt x="7" y="21"/>
                    <a:pt x="7" y="20"/>
                  </a:cubicBezTo>
                  <a:lnTo>
                    <a:pt x="8" y="19"/>
                  </a:lnTo>
                  <a:lnTo>
                    <a:pt x="0" y="0"/>
                  </a:lnTo>
                  <a:lnTo>
                    <a:pt x="4" y="0"/>
                  </a:lnTo>
                  <a:lnTo>
                    <a:pt x="9" y="15"/>
                  </a:lnTo>
                  <a:lnTo>
                    <a:pt x="15" y="0"/>
                  </a:lnTo>
                  <a:lnTo>
                    <a:pt x="18" y="0"/>
                  </a:lnTo>
                  <a:lnTo>
                    <a:pt x="10" y="2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Freeform 1326"/>
            <p:cNvSpPr>
              <a:spLocks/>
            </p:cNvSpPr>
            <p:nvPr/>
          </p:nvSpPr>
          <p:spPr bwMode="auto">
            <a:xfrm>
              <a:off x="4134" y="2241"/>
              <a:ext cx="117" cy="62"/>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1327"/>
            <p:cNvSpPr>
              <a:spLocks/>
            </p:cNvSpPr>
            <p:nvPr/>
          </p:nvSpPr>
          <p:spPr bwMode="auto">
            <a:xfrm>
              <a:off x="4134" y="2241"/>
              <a:ext cx="117" cy="62"/>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4" name="Freeform 1328"/>
            <p:cNvSpPr>
              <a:spLocks/>
            </p:cNvSpPr>
            <p:nvPr/>
          </p:nvSpPr>
          <p:spPr bwMode="auto">
            <a:xfrm>
              <a:off x="4150" y="2260"/>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1329"/>
            <p:cNvSpPr>
              <a:spLocks noEditPoints="1"/>
            </p:cNvSpPr>
            <p:nvPr/>
          </p:nvSpPr>
          <p:spPr bwMode="auto">
            <a:xfrm>
              <a:off x="4158" y="2260"/>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2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2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2"/>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2"/>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1330"/>
            <p:cNvSpPr>
              <a:spLocks/>
            </p:cNvSpPr>
            <p:nvPr/>
          </p:nvSpPr>
          <p:spPr bwMode="auto">
            <a:xfrm>
              <a:off x="4177" y="2260"/>
              <a:ext cx="12"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7" name="Freeform 1331"/>
            <p:cNvSpPr>
              <a:spLocks/>
            </p:cNvSpPr>
            <p:nvPr/>
          </p:nvSpPr>
          <p:spPr bwMode="auto">
            <a:xfrm>
              <a:off x="4193" y="2260"/>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1332"/>
            <p:cNvSpPr>
              <a:spLocks/>
            </p:cNvSpPr>
            <p:nvPr/>
          </p:nvSpPr>
          <p:spPr bwMode="auto">
            <a:xfrm>
              <a:off x="4208" y="2260"/>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1333"/>
            <p:cNvSpPr>
              <a:spLocks noEditPoints="1"/>
            </p:cNvSpPr>
            <p:nvPr/>
          </p:nvSpPr>
          <p:spPr bwMode="auto">
            <a:xfrm>
              <a:off x="4224" y="2265"/>
              <a:ext cx="2"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4 h 18"/>
                <a:gd name="T20" fmla="*/ 0 w 4"/>
                <a:gd name="T21" fmla="*/ 4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1334"/>
            <p:cNvSpPr>
              <a:spLocks noEditPoints="1"/>
            </p:cNvSpPr>
            <p:nvPr/>
          </p:nvSpPr>
          <p:spPr bwMode="auto">
            <a:xfrm>
              <a:off x="4233" y="2259"/>
              <a:ext cx="2"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1335"/>
            <p:cNvSpPr>
              <a:spLocks/>
            </p:cNvSpPr>
            <p:nvPr/>
          </p:nvSpPr>
          <p:spPr bwMode="auto">
            <a:xfrm>
              <a:off x="4040" y="2118"/>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2" name="Freeform 1336"/>
            <p:cNvSpPr>
              <a:spLocks/>
            </p:cNvSpPr>
            <p:nvPr/>
          </p:nvSpPr>
          <p:spPr bwMode="auto">
            <a:xfrm>
              <a:off x="4040" y="2118"/>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 name="Freeform 1337"/>
            <p:cNvSpPr>
              <a:spLocks noEditPoints="1"/>
            </p:cNvSpPr>
            <p:nvPr/>
          </p:nvSpPr>
          <p:spPr bwMode="auto">
            <a:xfrm>
              <a:off x="4054" y="2136"/>
              <a:ext cx="16" cy="18"/>
            </a:xfrm>
            <a:custGeom>
              <a:avLst/>
              <a:gdLst>
                <a:gd name="T0" fmla="*/ 11 w 23"/>
                <a:gd name="T1" fmla="*/ 3 h 25"/>
                <a:gd name="T2" fmla="*/ 11 w 23"/>
                <a:gd name="T3" fmla="*/ 3 h 25"/>
                <a:gd name="T4" fmla="*/ 7 w 23"/>
                <a:gd name="T5" fmla="*/ 16 h 25"/>
                <a:gd name="T6" fmla="*/ 16 w 23"/>
                <a:gd name="T7" fmla="*/ 16 h 25"/>
                <a:gd name="T8" fmla="*/ 11 w 23"/>
                <a:gd name="T9" fmla="*/ 3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3"/>
                  </a:moveTo>
                  <a:lnTo>
                    <a:pt x="11" y="3"/>
                  </a:lnTo>
                  <a:lnTo>
                    <a:pt x="7" y="16"/>
                  </a:lnTo>
                  <a:lnTo>
                    <a:pt x="16" y="16"/>
                  </a:lnTo>
                  <a:lnTo>
                    <a:pt x="11" y="3"/>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1338"/>
            <p:cNvSpPr>
              <a:spLocks noEditPoints="1"/>
            </p:cNvSpPr>
            <p:nvPr/>
          </p:nvSpPr>
          <p:spPr bwMode="auto">
            <a:xfrm>
              <a:off x="4073" y="2136"/>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4"/>
                    <a:pt x="7" y="14"/>
                  </a:cubicBezTo>
                  <a:lnTo>
                    <a:pt x="3" y="14"/>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1339"/>
            <p:cNvSpPr>
              <a:spLocks/>
            </p:cNvSpPr>
            <p:nvPr/>
          </p:nvSpPr>
          <p:spPr bwMode="auto">
            <a:xfrm>
              <a:off x="4089" y="2136"/>
              <a:ext cx="15" cy="18"/>
            </a:xfrm>
            <a:custGeom>
              <a:avLst/>
              <a:gdLst>
                <a:gd name="T0" fmla="*/ 18 w 22"/>
                <a:gd name="T1" fmla="*/ 21 h 25"/>
                <a:gd name="T2" fmla="*/ 18 w 22"/>
                <a:gd name="T3" fmla="*/ 21 h 25"/>
                <a:gd name="T4" fmla="*/ 18 w 22"/>
                <a:gd name="T5" fmla="*/ 15 h 25"/>
                <a:gd name="T6" fmla="*/ 13 w 22"/>
                <a:gd name="T7" fmla="*/ 15 h 25"/>
                <a:gd name="T8" fmla="*/ 13 w 22"/>
                <a:gd name="T9" fmla="*/ 12 h 25"/>
                <a:gd name="T10" fmla="*/ 22 w 22"/>
                <a:gd name="T11" fmla="*/ 12 h 25"/>
                <a:gd name="T12" fmla="*/ 22 w 22"/>
                <a:gd name="T13" fmla="*/ 23 h 25"/>
                <a:gd name="T14" fmla="*/ 17 w 22"/>
                <a:gd name="T15" fmla="*/ 25 h 25"/>
                <a:gd name="T16" fmla="*/ 13 w 22"/>
                <a:gd name="T17" fmla="*/ 25 h 25"/>
                <a:gd name="T18" fmla="*/ 3 w 22"/>
                <a:gd name="T19" fmla="*/ 22 h 25"/>
                <a:gd name="T20" fmla="*/ 0 w 22"/>
                <a:gd name="T21" fmla="*/ 13 h 25"/>
                <a:gd name="T22" fmla="*/ 3 w 22"/>
                <a:gd name="T23" fmla="*/ 3 h 25"/>
                <a:gd name="T24" fmla="*/ 13 w 22"/>
                <a:gd name="T25" fmla="*/ 0 h 25"/>
                <a:gd name="T26" fmla="*/ 17 w 22"/>
                <a:gd name="T27" fmla="*/ 0 h 25"/>
                <a:gd name="T28" fmla="*/ 21 w 22"/>
                <a:gd name="T29" fmla="*/ 2 h 25"/>
                <a:gd name="T30" fmla="*/ 21 w 22"/>
                <a:gd name="T31" fmla="*/ 6 h 25"/>
                <a:gd name="T32" fmla="*/ 17 w 22"/>
                <a:gd name="T33" fmla="*/ 3 h 25"/>
                <a:gd name="T34" fmla="*/ 13 w 22"/>
                <a:gd name="T35" fmla="*/ 2 h 25"/>
                <a:gd name="T36" fmla="*/ 6 w 22"/>
                <a:gd name="T37" fmla="*/ 5 h 25"/>
                <a:gd name="T38" fmla="*/ 4 w 22"/>
                <a:gd name="T39" fmla="*/ 13 h 25"/>
                <a:gd name="T40" fmla="*/ 6 w 22"/>
                <a:gd name="T41" fmla="*/ 20 h 25"/>
                <a:gd name="T42" fmla="*/ 13 w 22"/>
                <a:gd name="T43" fmla="*/ 23 h 25"/>
                <a:gd name="T44" fmla="*/ 16 w 22"/>
                <a:gd name="T45" fmla="*/ 22 h 25"/>
                <a:gd name="T46" fmla="*/ 18 w 22"/>
                <a:gd name="T47" fmla="*/ 21 h 25"/>
                <a:gd name="T48" fmla="*/ 18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8" y="21"/>
                  </a:moveTo>
                  <a:lnTo>
                    <a:pt x="18" y="21"/>
                  </a:lnTo>
                  <a:lnTo>
                    <a:pt x="18" y="15"/>
                  </a:lnTo>
                  <a:lnTo>
                    <a:pt x="13" y="15"/>
                  </a:lnTo>
                  <a:lnTo>
                    <a:pt x="13" y="12"/>
                  </a:lnTo>
                  <a:lnTo>
                    <a:pt x="22" y="12"/>
                  </a:lnTo>
                  <a:lnTo>
                    <a:pt x="22" y="23"/>
                  </a:lnTo>
                  <a:cubicBezTo>
                    <a:pt x="20" y="24"/>
                    <a:pt x="19" y="24"/>
                    <a:pt x="17" y="25"/>
                  </a:cubicBezTo>
                  <a:cubicBezTo>
                    <a:pt x="16" y="25"/>
                    <a:pt x="14" y="25"/>
                    <a:pt x="13" y="25"/>
                  </a:cubicBezTo>
                  <a:cubicBezTo>
                    <a:pt x="9" y="25"/>
                    <a:pt x="6" y="24"/>
                    <a:pt x="3" y="22"/>
                  </a:cubicBezTo>
                  <a:cubicBezTo>
                    <a:pt x="1" y="20"/>
                    <a:pt x="0" y="17"/>
                    <a:pt x="0" y="13"/>
                  </a:cubicBezTo>
                  <a:cubicBezTo>
                    <a:pt x="0" y="9"/>
                    <a:pt x="1" y="5"/>
                    <a:pt x="3" y="3"/>
                  </a:cubicBezTo>
                  <a:cubicBezTo>
                    <a:pt x="6" y="1"/>
                    <a:pt x="9" y="0"/>
                    <a:pt x="13" y="0"/>
                  </a:cubicBezTo>
                  <a:cubicBezTo>
                    <a:pt x="14" y="0"/>
                    <a:pt x="16" y="0"/>
                    <a:pt x="17" y="0"/>
                  </a:cubicBezTo>
                  <a:cubicBezTo>
                    <a:pt x="19" y="1"/>
                    <a:pt x="20" y="1"/>
                    <a:pt x="21" y="2"/>
                  </a:cubicBezTo>
                  <a:lnTo>
                    <a:pt x="21" y="6"/>
                  </a:lnTo>
                  <a:cubicBezTo>
                    <a:pt x="20" y="5"/>
                    <a:pt x="19" y="4"/>
                    <a:pt x="17" y="3"/>
                  </a:cubicBezTo>
                  <a:cubicBezTo>
                    <a:pt x="16" y="3"/>
                    <a:pt x="14" y="2"/>
                    <a:pt x="13" y="2"/>
                  </a:cubicBezTo>
                  <a:cubicBezTo>
                    <a:pt x="10" y="2"/>
                    <a:pt x="7" y="3"/>
                    <a:pt x="6" y="5"/>
                  </a:cubicBezTo>
                  <a:cubicBezTo>
                    <a:pt x="4" y="7"/>
                    <a:pt x="4" y="9"/>
                    <a:pt x="4" y="13"/>
                  </a:cubicBezTo>
                  <a:cubicBezTo>
                    <a:pt x="4" y="16"/>
                    <a:pt x="4" y="18"/>
                    <a:pt x="6" y="20"/>
                  </a:cubicBezTo>
                  <a:cubicBezTo>
                    <a:pt x="7" y="22"/>
                    <a:pt x="10" y="23"/>
                    <a:pt x="13" y="23"/>
                  </a:cubicBezTo>
                  <a:cubicBezTo>
                    <a:pt x="14" y="23"/>
                    <a:pt x="15" y="23"/>
                    <a:pt x="16" y="22"/>
                  </a:cubicBezTo>
                  <a:cubicBezTo>
                    <a:pt x="17" y="22"/>
                    <a:pt x="18" y="22"/>
                    <a:pt x="18" y="21"/>
                  </a:cubicBezTo>
                  <a:lnTo>
                    <a:pt x="18"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1340"/>
            <p:cNvSpPr>
              <a:spLocks/>
            </p:cNvSpPr>
            <p:nvPr/>
          </p:nvSpPr>
          <p:spPr bwMode="auto">
            <a:xfrm>
              <a:off x="4106" y="2158"/>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7" name="Freeform 1341"/>
            <p:cNvSpPr>
              <a:spLocks/>
            </p:cNvSpPr>
            <p:nvPr/>
          </p:nvSpPr>
          <p:spPr bwMode="auto">
            <a:xfrm>
              <a:off x="4121" y="2136"/>
              <a:ext cx="12"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1342"/>
            <p:cNvSpPr>
              <a:spLocks/>
            </p:cNvSpPr>
            <p:nvPr/>
          </p:nvSpPr>
          <p:spPr bwMode="auto">
            <a:xfrm>
              <a:off x="4136" y="2136"/>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1343"/>
            <p:cNvSpPr>
              <a:spLocks/>
            </p:cNvSpPr>
            <p:nvPr/>
          </p:nvSpPr>
          <p:spPr bwMode="auto">
            <a:xfrm>
              <a:off x="4142" y="2136"/>
              <a:ext cx="13" cy="18"/>
            </a:xfrm>
            <a:custGeom>
              <a:avLst/>
              <a:gdLst>
                <a:gd name="T0" fmla="*/ 16 w 18"/>
                <a:gd name="T1" fmla="*/ 1 h 25"/>
                <a:gd name="T2" fmla="*/ 16 w 18"/>
                <a:gd name="T3" fmla="*/ 1 h 25"/>
                <a:gd name="T4" fmla="*/ 16 w 18"/>
                <a:gd name="T5" fmla="*/ 4 h 25"/>
                <a:gd name="T6" fmla="*/ 13 w 18"/>
                <a:gd name="T7" fmla="*/ 3 h 25"/>
                <a:gd name="T8" fmla="*/ 9 w 18"/>
                <a:gd name="T9" fmla="*/ 2 h 25"/>
                <a:gd name="T10" fmla="*/ 5 w 18"/>
                <a:gd name="T11" fmla="*/ 3 h 25"/>
                <a:gd name="T12" fmla="*/ 4 w 18"/>
                <a:gd name="T13" fmla="*/ 6 h 25"/>
                <a:gd name="T14" fmla="*/ 5 w 18"/>
                <a:gd name="T15" fmla="*/ 9 h 25"/>
                <a:gd name="T16" fmla="*/ 8 w 18"/>
                <a:gd name="T17" fmla="*/ 10 h 25"/>
                <a:gd name="T18" fmla="*/ 11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0 w 18"/>
                <a:gd name="T31" fmla="*/ 24 h 25"/>
                <a:gd name="T32" fmla="*/ 0 w 18"/>
                <a:gd name="T33" fmla="*/ 20 h 25"/>
                <a:gd name="T34" fmla="*/ 4 w 18"/>
                <a:gd name="T35" fmla="*/ 22 h 25"/>
                <a:gd name="T36" fmla="*/ 8 w 18"/>
                <a:gd name="T37" fmla="*/ 23 h 25"/>
                <a:gd name="T38" fmla="*/ 13 w 18"/>
                <a:gd name="T39" fmla="*/ 22 h 25"/>
                <a:gd name="T40" fmla="*/ 14 w 18"/>
                <a:gd name="T41" fmla="*/ 18 h 25"/>
                <a:gd name="T42" fmla="*/ 13 w 18"/>
                <a:gd name="T43" fmla="*/ 15 h 25"/>
                <a:gd name="T44" fmla="*/ 10 w 18"/>
                <a:gd name="T45" fmla="*/ 14 h 25"/>
                <a:gd name="T46" fmla="*/ 7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1" y="2"/>
                    <a:pt x="9" y="2"/>
                  </a:cubicBezTo>
                  <a:cubicBezTo>
                    <a:pt x="8" y="2"/>
                    <a:pt x="6" y="3"/>
                    <a:pt x="5" y="3"/>
                  </a:cubicBezTo>
                  <a:cubicBezTo>
                    <a:pt x="4" y="4"/>
                    <a:pt x="4" y="5"/>
                    <a:pt x="4" y="6"/>
                  </a:cubicBezTo>
                  <a:cubicBezTo>
                    <a:pt x="4" y="8"/>
                    <a:pt x="4" y="8"/>
                    <a:pt x="5" y="9"/>
                  </a:cubicBezTo>
                  <a:cubicBezTo>
                    <a:pt x="5" y="10"/>
                    <a:pt x="7" y="10"/>
                    <a:pt x="8" y="10"/>
                  </a:cubicBezTo>
                  <a:lnTo>
                    <a:pt x="11"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5" y="25"/>
                  </a:cubicBezTo>
                  <a:cubicBezTo>
                    <a:pt x="3" y="25"/>
                    <a:pt x="2" y="24"/>
                    <a:pt x="0" y="24"/>
                  </a:cubicBezTo>
                  <a:lnTo>
                    <a:pt x="0" y="20"/>
                  </a:lnTo>
                  <a:cubicBezTo>
                    <a:pt x="2" y="21"/>
                    <a:pt x="3" y="22"/>
                    <a:pt x="4" y="22"/>
                  </a:cubicBezTo>
                  <a:cubicBezTo>
                    <a:pt x="6" y="22"/>
                    <a:pt x="7" y="23"/>
                    <a:pt x="8" y="23"/>
                  </a:cubicBezTo>
                  <a:cubicBezTo>
                    <a:pt x="10" y="23"/>
                    <a:pt x="12" y="22"/>
                    <a:pt x="13" y="22"/>
                  </a:cubicBezTo>
                  <a:cubicBezTo>
                    <a:pt x="14" y="21"/>
                    <a:pt x="14" y="20"/>
                    <a:pt x="14" y="18"/>
                  </a:cubicBezTo>
                  <a:cubicBezTo>
                    <a:pt x="14" y="17"/>
                    <a:pt x="14" y="16"/>
                    <a:pt x="13" y="15"/>
                  </a:cubicBezTo>
                  <a:cubicBezTo>
                    <a:pt x="12" y="15"/>
                    <a:pt x="11" y="14"/>
                    <a:pt x="10"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0" name="Freeform 1344"/>
            <p:cNvSpPr>
              <a:spLocks/>
            </p:cNvSpPr>
            <p:nvPr/>
          </p:nvSpPr>
          <p:spPr bwMode="auto">
            <a:xfrm>
              <a:off x="4156"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1345"/>
            <p:cNvSpPr>
              <a:spLocks/>
            </p:cNvSpPr>
            <p:nvPr/>
          </p:nvSpPr>
          <p:spPr bwMode="auto">
            <a:xfrm>
              <a:off x="4065" y="2180"/>
              <a:ext cx="29" cy="46"/>
            </a:xfrm>
            <a:custGeom>
              <a:avLst/>
              <a:gdLst>
                <a:gd name="T0" fmla="*/ 42 w 42"/>
                <a:gd name="T1" fmla="*/ 0 h 65"/>
                <a:gd name="T2" fmla="*/ 42 w 42"/>
                <a:gd name="T3" fmla="*/ 0 h 65"/>
                <a:gd name="T4" fmla="*/ 0 w 42"/>
                <a:gd name="T5" fmla="*/ 65 h 65"/>
              </a:gdLst>
              <a:ahLst/>
              <a:cxnLst>
                <a:cxn ang="0">
                  <a:pos x="T0" y="T1"/>
                </a:cxn>
                <a:cxn ang="0">
                  <a:pos x="T2" y="T3"/>
                </a:cxn>
                <a:cxn ang="0">
                  <a:pos x="T4" y="T5"/>
                </a:cxn>
              </a:cxnLst>
              <a:rect l="0" t="0" r="r" b="b"/>
              <a:pathLst>
                <a:path w="42" h="65">
                  <a:moveTo>
                    <a:pt x="42" y="0"/>
                  </a:moveTo>
                  <a:lnTo>
                    <a:pt x="42" y="0"/>
                  </a:lnTo>
                  <a:cubicBezTo>
                    <a:pt x="29" y="19"/>
                    <a:pt x="14" y="43"/>
                    <a:pt x="0" y="65"/>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2" name="Freeform 1346"/>
            <p:cNvSpPr>
              <a:spLocks noEditPoints="1"/>
            </p:cNvSpPr>
            <p:nvPr/>
          </p:nvSpPr>
          <p:spPr bwMode="auto">
            <a:xfrm>
              <a:off x="4055" y="2223"/>
              <a:ext cx="15" cy="18"/>
            </a:xfrm>
            <a:custGeom>
              <a:avLst/>
              <a:gdLst>
                <a:gd name="T0" fmla="*/ 21 w 21"/>
                <a:gd name="T1" fmla="*/ 9 h 25"/>
                <a:gd name="T2" fmla="*/ 21 w 21"/>
                <a:gd name="T3" fmla="*/ 9 h 25"/>
                <a:gd name="T4" fmla="*/ 0 w 21"/>
                <a:gd name="T5" fmla="*/ 25 h 25"/>
                <a:gd name="T6" fmla="*/ 6 w 21"/>
                <a:gd name="T7" fmla="*/ 0 h 25"/>
                <a:gd name="T8" fmla="*/ 21 w 21"/>
                <a:gd name="T9" fmla="*/ 9 h 25"/>
                <a:gd name="T10" fmla="*/ 21 w 21"/>
                <a:gd name="T11" fmla="*/ 9 h 25"/>
                <a:gd name="T12" fmla="*/ 21 w 21"/>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9"/>
                  </a:moveTo>
                  <a:lnTo>
                    <a:pt x="21" y="9"/>
                  </a:lnTo>
                  <a:lnTo>
                    <a:pt x="0" y="25"/>
                  </a:lnTo>
                  <a:lnTo>
                    <a:pt x="6" y="0"/>
                  </a:lnTo>
                  <a:lnTo>
                    <a:pt x="21" y="9"/>
                  </a:lnTo>
                  <a:close/>
                  <a:moveTo>
                    <a:pt x="21" y="9"/>
                  </a:moveTo>
                  <a:lnTo>
                    <a:pt x="21" y="9"/>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1347"/>
            <p:cNvSpPr>
              <a:spLocks noEditPoints="1"/>
            </p:cNvSpPr>
            <p:nvPr/>
          </p:nvSpPr>
          <p:spPr bwMode="auto">
            <a:xfrm>
              <a:off x="4055" y="2223"/>
              <a:ext cx="15" cy="18"/>
            </a:xfrm>
            <a:custGeom>
              <a:avLst/>
              <a:gdLst>
                <a:gd name="T0" fmla="*/ 21 w 21"/>
                <a:gd name="T1" fmla="*/ 9 h 25"/>
                <a:gd name="T2" fmla="*/ 21 w 21"/>
                <a:gd name="T3" fmla="*/ 9 h 25"/>
                <a:gd name="T4" fmla="*/ 0 w 21"/>
                <a:gd name="T5" fmla="*/ 25 h 25"/>
                <a:gd name="T6" fmla="*/ 6 w 21"/>
                <a:gd name="T7" fmla="*/ 0 h 25"/>
                <a:gd name="T8" fmla="*/ 21 w 21"/>
                <a:gd name="T9" fmla="*/ 9 h 25"/>
                <a:gd name="T10" fmla="*/ 21 w 21"/>
                <a:gd name="T11" fmla="*/ 9 h 25"/>
                <a:gd name="T12" fmla="*/ 21 w 21"/>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9"/>
                  </a:moveTo>
                  <a:lnTo>
                    <a:pt x="21" y="9"/>
                  </a:lnTo>
                  <a:lnTo>
                    <a:pt x="0" y="25"/>
                  </a:lnTo>
                  <a:lnTo>
                    <a:pt x="6" y="0"/>
                  </a:lnTo>
                  <a:lnTo>
                    <a:pt x="21" y="9"/>
                  </a:lnTo>
                  <a:close/>
                  <a:moveTo>
                    <a:pt x="21" y="9"/>
                  </a:moveTo>
                  <a:lnTo>
                    <a:pt x="21" y="9"/>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4" name="Freeform 1348"/>
            <p:cNvSpPr>
              <a:spLocks/>
            </p:cNvSpPr>
            <p:nvPr/>
          </p:nvSpPr>
          <p:spPr bwMode="auto">
            <a:xfrm>
              <a:off x="4133" y="2180"/>
              <a:ext cx="30" cy="46"/>
            </a:xfrm>
            <a:custGeom>
              <a:avLst/>
              <a:gdLst>
                <a:gd name="T0" fmla="*/ 0 w 42"/>
                <a:gd name="T1" fmla="*/ 0 h 65"/>
                <a:gd name="T2" fmla="*/ 0 w 42"/>
                <a:gd name="T3" fmla="*/ 0 h 65"/>
                <a:gd name="T4" fmla="*/ 42 w 42"/>
                <a:gd name="T5" fmla="*/ 65 h 65"/>
              </a:gdLst>
              <a:ahLst/>
              <a:cxnLst>
                <a:cxn ang="0">
                  <a:pos x="T0" y="T1"/>
                </a:cxn>
                <a:cxn ang="0">
                  <a:pos x="T2" y="T3"/>
                </a:cxn>
                <a:cxn ang="0">
                  <a:pos x="T4" y="T5"/>
                </a:cxn>
              </a:cxnLst>
              <a:rect l="0" t="0" r="r" b="b"/>
              <a:pathLst>
                <a:path w="42" h="65">
                  <a:moveTo>
                    <a:pt x="0" y="0"/>
                  </a:moveTo>
                  <a:lnTo>
                    <a:pt x="0" y="0"/>
                  </a:lnTo>
                  <a:cubicBezTo>
                    <a:pt x="13" y="19"/>
                    <a:pt x="28" y="43"/>
                    <a:pt x="42"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5" name="Freeform 1349"/>
            <p:cNvSpPr>
              <a:spLocks noEditPoints="1"/>
            </p:cNvSpPr>
            <p:nvPr/>
          </p:nvSpPr>
          <p:spPr bwMode="auto">
            <a:xfrm>
              <a:off x="4158" y="2223"/>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1350"/>
            <p:cNvSpPr>
              <a:spLocks noEditPoints="1"/>
            </p:cNvSpPr>
            <p:nvPr/>
          </p:nvSpPr>
          <p:spPr bwMode="auto">
            <a:xfrm>
              <a:off x="4158" y="2223"/>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7" name="Freeform 1351"/>
            <p:cNvSpPr>
              <a:spLocks/>
            </p:cNvSpPr>
            <p:nvPr/>
          </p:nvSpPr>
          <p:spPr bwMode="auto">
            <a:xfrm>
              <a:off x="3983" y="1995"/>
              <a:ext cx="155" cy="61"/>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8" name="Freeform 1352"/>
            <p:cNvSpPr>
              <a:spLocks/>
            </p:cNvSpPr>
            <p:nvPr/>
          </p:nvSpPr>
          <p:spPr bwMode="auto">
            <a:xfrm>
              <a:off x="3983" y="1995"/>
              <a:ext cx="155" cy="61"/>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9" name="Freeform 1353"/>
            <p:cNvSpPr>
              <a:spLocks/>
            </p:cNvSpPr>
            <p:nvPr/>
          </p:nvSpPr>
          <p:spPr bwMode="auto">
            <a:xfrm>
              <a:off x="4001"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1354"/>
            <p:cNvSpPr>
              <a:spLocks noEditPoints="1"/>
            </p:cNvSpPr>
            <p:nvPr/>
          </p:nvSpPr>
          <p:spPr bwMode="auto">
            <a:xfrm>
              <a:off x="4008" y="2013"/>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1355"/>
            <p:cNvSpPr>
              <a:spLocks/>
            </p:cNvSpPr>
            <p:nvPr/>
          </p:nvSpPr>
          <p:spPr bwMode="auto">
            <a:xfrm>
              <a:off x="4026" y="2013"/>
              <a:ext cx="15" cy="17"/>
            </a:xfrm>
            <a:custGeom>
              <a:avLst/>
              <a:gdLst>
                <a:gd name="T0" fmla="*/ 1 w 21"/>
                <a:gd name="T1" fmla="*/ 0 h 25"/>
                <a:gd name="T2" fmla="*/ 1 w 21"/>
                <a:gd name="T3" fmla="*/ 0 h 25"/>
                <a:gd name="T4" fmla="*/ 4 w 21"/>
                <a:gd name="T5" fmla="*/ 0 h 25"/>
                <a:gd name="T6" fmla="*/ 11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1"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1356"/>
            <p:cNvSpPr>
              <a:spLocks/>
            </p:cNvSpPr>
            <p:nvPr/>
          </p:nvSpPr>
          <p:spPr bwMode="auto">
            <a:xfrm>
              <a:off x="4043" y="2035"/>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1357"/>
            <p:cNvSpPr>
              <a:spLocks/>
            </p:cNvSpPr>
            <p:nvPr/>
          </p:nvSpPr>
          <p:spPr bwMode="auto">
            <a:xfrm>
              <a:off x="4058" y="2013"/>
              <a:ext cx="12"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1358"/>
            <p:cNvSpPr>
              <a:spLocks/>
            </p:cNvSpPr>
            <p:nvPr/>
          </p:nvSpPr>
          <p:spPr bwMode="auto">
            <a:xfrm>
              <a:off x="4072" y="2013"/>
              <a:ext cx="15" cy="17"/>
            </a:xfrm>
            <a:custGeom>
              <a:avLst/>
              <a:gdLst>
                <a:gd name="T0" fmla="*/ 1 w 21"/>
                <a:gd name="T1" fmla="*/ 0 h 25"/>
                <a:gd name="T2" fmla="*/ 1 w 21"/>
                <a:gd name="T3" fmla="*/ 0 h 25"/>
                <a:gd name="T4" fmla="*/ 4 w 21"/>
                <a:gd name="T5" fmla="*/ 0 h 25"/>
                <a:gd name="T6" fmla="*/ 11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4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1" y="9"/>
                  </a:lnTo>
                  <a:lnTo>
                    <a:pt x="17" y="0"/>
                  </a:lnTo>
                  <a:lnTo>
                    <a:pt x="20" y="0"/>
                  </a:lnTo>
                  <a:lnTo>
                    <a:pt x="12" y="12"/>
                  </a:lnTo>
                  <a:lnTo>
                    <a:pt x="21" y="25"/>
                  </a:lnTo>
                  <a:lnTo>
                    <a:pt x="17" y="25"/>
                  </a:lnTo>
                  <a:lnTo>
                    <a:pt x="10" y="14"/>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5" name="Freeform 1359"/>
            <p:cNvSpPr>
              <a:spLocks noEditPoints="1"/>
            </p:cNvSpPr>
            <p:nvPr/>
          </p:nvSpPr>
          <p:spPr bwMode="auto">
            <a:xfrm>
              <a:off x="4092" y="2013"/>
              <a:ext cx="11" cy="17"/>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3 w 16"/>
                <a:gd name="T25" fmla="*/ 2 h 25"/>
                <a:gd name="T26" fmla="*/ 16 w 16"/>
                <a:gd name="T27" fmla="*/ 8 h 25"/>
                <a:gd name="T28" fmla="*/ 13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3" y="2"/>
                  </a:cubicBezTo>
                  <a:cubicBezTo>
                    <a:pt x="15" y="3"/>
                    <a:pt x="16" y="5"/>
                    <a:pt x="16" y="8"/>
                  </a:cubicBezTo>
                  <a:cubicBezTo>
                    <a:pt x="16" y="10"/>
                    <a:pt x="15" y="12"/>
                    <a:pt x="13"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6" name="Freeform 1360"/>
            <p:cNvSpPr>
              <a:spLocks noEditPoints="1"/>
            </p:cNvSpPr>
            <p:nvPr/>
          </p:nvSpPr>
          <p:spPr bwMode="auto">
            <a:xfrm>
              <a:off x="4107" y="2013"/>
              <a:ext cx="14" cy="17"/>
            </a:xfrm>
            <a:custGeom>
              <a:avLst/>
              <a:gdLst>
                <a:gd name="T0" fmla="*/ 11 w 19"/>
                <a:gd name="T1" fmla="*/ 13 h 25"/>
                <a:gd name="T2" fmla="*/ 11 w 19"/>
                <a:gd name="T3" fmla="*/ 13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7 h 25"/>
                <a:gd name="T32" fmla="*/ 14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4"/>
                    <a:pt x="7" y="14"/>
                  </a:cubicBezTo>
                  <a:lnTo>
                    <a:pt x="3" y="14"/>
                  </a:lnTo>
                  <a:lnTo>
                    <a:pt x="3" y="25"/>
                  </a:lnTo>
                  <a:lnTo>
                    <a:pt x="0" y="25"/>
                  </a:lnTo>
                  <a:lnTo>
                    <a:pt x="0" y="0"/>
                  </a:lnTo>
                  <a:lnTo>
                    <a:pt x="7" y="0"/>
                  </a:lnTo>
                  <a:cubicBezTo>
                    <a:pt x="10" y="0"/>
                    <a:pt x="12" y="1"/>
                    <a:pt x="13" y="2"/>
                  </a:cubicBezTo>
                  <a:cubicBezTo>
                    <a:pt x="15" y="3"/>
                    <a:pt x="16" y="5"/>
                    <a:pt x="16" y="7"/>
                  </a:cubicBezTo>
                  <a:cubicBezTo>
                    <a:pt x="16" y="9"/>
                    <a:pt x="15" y="10"/>
                    <a:pt x="14"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7" name="Freeform 1361"/>
            <p:cNvSpPr>
              <a:spLocks/>
            </p:cNvSpPr>
            <p:nvPr/>
          </p:nvSpPr>
          <p:spPr bwMode="auto">
            <a:xfrm>
              <a:off x="3987" y="2057"/>
              <a:ext cx="45" cy="48"/>
            </a:xfrm>
            <a:custGeom>
              <a:avLst/>
              <a:gdLst>
                <a:gd name="T0" fmla="*/ 64 w 64"/>
                <a:gd name="T1" fmla="*/ 0 h 68"/>
                <a:gd name="T2" fmla="*/ 64 w 64"/>
                <a:gd name="T3" fmla="*/ 0 h 68"/>
                <a:gd name="T4" fmla="*/ 0 w 64"/>
                <a:gd name="T5" fmla="*/ 68 h 68"/>
              </a:gdLst>
              <a:ahLst/>
              <a:cxnLst>
                <a:cxn ang="0">
                  <a:pos x="T0" y="T1"/>
                </a:cxn>
                <a:cxn ang="0">
                  <a:pos x="T2" y="T3"/>
                </a:cxn>
                <a:cxn ang="0">
                  <a:pos x="T4" y="T5"/>
                </a:cxn>
              </a:cxnLst>
              <a:rect l="0" t="0" r="r" b="b"/>
              <a:pathLst>
                <a:path w="64" h="68">
                  <a:moveTo>
                    <a:pt x="64" y="0"/>
                  </a:moveTo>
                  <a:lnTo>
                    <a:pt x="64" y="0"/>
                  </a:lnTo>
                  <a:cubicBezTo>
                    <a:pt x="45" y="20"/>
                    <a:pt x="22" y="45"/>
                    <a:pt x="0" y="68"/>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8" name="Freeform 1362"/>
            <p:cNvSpPr>
              <a:spLocks noEditPoints="1"/>
            </p:cNvSpPr>
            <p:nvPr/>
          </p:nvSpPr>
          <p:spPr bwMode="auto">
            <a:xfrm>
              <a:off x="3976" y="2100"/>
              <a:ext cx="15" cy="17"/>
            </a:xfrm>
            <a:custGeom>
              <a:avLst/>
              <a:gdLst>
                <a:gd name="T0" fmla="*/ 22 w 22"/>
                <a:gd name="T1" fmla="*/ 12 h 24"/>
                <a:gd name="T2" fmla="*/ 22 w 22"/>
                <a:gd name="T3" fmla="*/ 12 h 24"/>
                <a:gd name="T4" fmla="*/ 0 w 22"/>
                <a:gd name="T5" fmla="*/ 24 h 24"/>
                <a:gd name="T6" fmla="*/ 10 w 22"/>
                <a:gd name="T7" fmla="*/ 0 h 24"/>
                <a:gd name="T8" fmla="*/ 22 w 22"/>
                <a:gd name="T9" fmla="*/ 12 h 24"/>
                <a:gd name="T10" fmla="*/ 22 w 22"/>
                <a:gd name="T11" fmla="*/ 12 h 24"/>
                <a:gd name="T12" fmla="*/ 22 w 22"/>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2"/>
                  </a:moveTo>
                  <a:lnTo>
                    <a:pt x="22" y="12"/>
                  </a:lnTo>
                  <a:lnTo>
                    <a:pt x="0" y="24"/>
                  </a:lnTo>
                  <a:lnTo>
                    <a:pt x="10" y="0"/>
                  </a:lnTo>
                  <a:lnTo>
                    <a:pt x="22" y="12"/>
                  </a:lnTo>
                  <a:close/>
                  <a:moveTo>
                    <a:pt x="22" y="12"/>
                  </a:moveTo>
                  <a:lnTo>
                    <a:pt x="22" y="1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9" name="Freeform 1363"/>
            <p:cNvSpPr>
              <a:spLocks noEditPoints="1"/>
            </p:cNvSpPr>
            <p:nvPr/>
          </p:nvSpPr>
          <p:spPr bwMode="auto">
            <a:xfrm>
              <a:off x="3976" y="2100"/>
              <a:ext cx="15" cy="17"/>
            </a:xfrm>
            <a:custGeom>
              <a:avLst/>
              <a:gdLst>
                <a:gd name="T0" fmla="*/ 22 w 22"/>
                <a:gd name="T1" fmla="*/ 12 h 24"/>
                <a:gd name="T2" fmla="*/ 22 w 22"/>
                <a:gd name="T3" fmla="*/ 12 h 24"/>
                <a:gd name="T4" fmla="*/ 0 w 22"/>
                <a:gd name="T5" fmla="*/ 24 h 24"/>
                <a:gd name="T6" fmla="*/ 10 w 22"/>
                <a:gd name="T7" fmla="*/ 0 h 24"/>
                <a:gd name="T8" fmla="*/ 22 w 22"/>
                <a:gd name="T9" fmla="*/ 12 h 24"/>
                <a:gd name="T10" fmla="*/ 22 w 22"/>
                <a:gd name="T11" fmla="*/ 12 h 24"/>
                <a:gd name="T12" fmla="*/ 22 w 22"/>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2"/>
                  </a:moveTo>
                  <a:lnTo>
                    <a:pt x="22" y="12"/>
                  </a:lnTo>
                  <a:lnTo>
                    <a:pt x="0" y="24"/>
                  </a:lnTo>
                  <a:lnTo>
                    <a:pt x="10" y="0"/>
                  </a:lnTo>
                  <a:lnTo>
                    <a:pt x="22" y="12"/>
                  </a:lnTo>
                  <a:close/>
                  <a:moveTo>
                    <a:pt x="22" y="12"/>
                  </a:moveTo>
                  <a:lnTo>
                    <a:pt x="22" y="1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0" name="Freeform 1364"/>
            <p:cNvSpPr>
              <a:spLocks/>
            </p:cNvSpPr>
            <p:nvPr/>
          </p:nvSpPr>
          <p:spPr bwMode="auto">
            <a:xfrm>
              <a:off x="4074" y="2057"/>
              <a:ext cx="19" cy="44"/>
            </a:xfrm>
            <a:custGeom>
              <a:avLst/>
              <a:gdLst>
                <a:gd name="T0" fmla="*/ 0 w 28"/>
                <a:gd name="T1" fmla="*/ 0 h 63"/>
                <a:gd name="T2" fmla="*/ 0 w 28"/>
                <a:gd name="T3" fmla="*/ 0 h 63"/>
                <a:gd name="T4" fmla="*/ 28 w 28"/>
                <a:gd name="T5" fmla="*/ 63 h 63"/>
              </a:gdLst>
              <a:ahLst/>
              <a:cxnLst>
                <a:cxn ang="0">
                  <a:pos x="T0" y="T1"/>
                </a:cxn>
                <a:cxn ang="0">
                  <a:pos x="T2" y="T3"/>
                </a:cxn>
                <a:cxn ang="0">
                  <a:pos x="T4" y="T5"/>
                </a:cxn>
              </a:cxnLst>
              <a:rect l="0" t="0" r="r" b="b"/>
              <a:pathLst>
                <a:path w="28" h="63">
                  <a:moveTo>
                    <a:pt x="0" y="0"/>
                  </a:moveTo>
                  <a:lnTo>
                    <a:pt x="0" y="0"/>
                  </a:lnTo>
                  <a:cubicBezTo>
                    <a:pt x="9" y="19"/>
                    <a:pt x="19" y="42"/>
                    <a:pt x="28" y="6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1" name="Freeform 1365"/>
            <p:cNvSpPr>
              <a:spLocks noEditPoints="1"/>
            </p:cNvSpPr>
            <p:nvPr/>
          </p:nvSpPr>
          <p:spPr bwMode="auto">
            <a:xfrm>
              <a:off x="4088" y="2099"/>
              <a:ext cx="12" cy="18"/>
            </a:xfrm>
            <a:custGeom>
              <a:avLst/>
              <a:gdLst>
                <a:gd name="T0" fmla="*/ 16 w 18"/>
                <a:gd name="T1" fmla="*/ 0 h 26"/>
                <a:gd name="T2" fmla="*/ 16 w 18"/>
                <a:gd name="T3" fmla="*/ 0 h 26"/>
                <a:gd name="T4" fmla="*/ 18 w 18"/>
                <a:gd name="T5" fmla="*/ 26 h 26"/>
                <a:gd name="T6" fmla="*/ 0 w 18"/>
                <a:gd name="T7" fmla="*/ 7 h 26"/>
                <a:gd name="T8" fmla="*/ 16 w 18"/>
                <a:gd name="T9" fmla="*/ 0 h 26"/>
                <a:gd name="T10" fmla="*/ 16 w 18"/>
                <a:gd name="T11" fmla="*/ 0 h 26"/>
                <a:gd name="T12" fmla="*/ 16 w 1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6" y="0"/>
                  </a:moveTo>
                  <a:lnTo>
                    <a:pt x="16" y="0"/>
                  </a:lnTo>
                  <a:lnTo>
                    <a:pt x="18" y="26"/>
                  </a:lnTo>
                  <a:lnTo>
                    <a:pt x="0" y="7"/>
                  </a:lnTo>
                  <a:lnTo>
                    <a:pt x="16" y="0"/>
                  </a:lnTo>
                  <a:close/>
                  <a:moveTo>
                    <a:pt x="16" y="0"/>
                  </a:moveTo>
                  <a:lnTo>
                    <a:pt x="1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2" name="Freeform 1366"/>
            <p:cNvSpPr>
              <a:spLocks noEditPoints="1"/>
            </p:cNvSpPr>
            <p:nvPr/>
          </p:nvSpPr>
          <p:spPr bwMode="auto">
            <a:xfrm>
              <a:off x="4088" y="2099"/>
              <a:ext cx="12" cy="18"/>
            </a:xfrm>
            <a:custGeom>
              <a:avLst/>
              <a:gdLst>
                <a:gd name="T0" fmla="*/ 16 w 18"/>
                <a:gd name="T1" fmla="*/ 0 h 26"/>
                <a:gd name="T2" fmla="*/ 16 w 18"/>
                <a:gd name="T3" fmla="*/ 0 h 26"/>
                <a:gd name="T4" fmla="*/ 18 w 18"/>
                <a:gd name="T5" fmla="*/ 26 h 26"/>
                <a:gd name="T6" fmla="*/ 0 w 18"/>
                <a:gd name="T7" fmla="*/ 7 h 26"/>
                <a:gd name="T8" fmla="*/ 16 w 18"/>
                <a:gd name="T9" fmla="*/ 0 h 26"/>
                <a:gd name="T10" fmla="*/ 16 w 18"/>
                <a:gd name="T11" fmla="*/ 0 h 26"/>
                <a:gd name="T12" fmla="*/ 16 w 1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16" y="0"/>
                  </a:moveTo>
                  <a:lnTo>
                    <a:pt x="16" y="0"/>
                  </a:lnTo>
                  <a:lnTo>
                    <a:pt x="18" y="26"/>
                  </a:lnTo>
                  <a:lnTo>
                    <a:pt x="0" y="7"/>
                  </a:lnTo>
                  <a:lnTo>
                    <a:pt x="16" y="0"/>
                  </a:lnTo>
                  <a:close/>
                  <a:moveTo>
                    <a:pt x="16" y="0"/>
                  </a:moveTo>
                  <a:lnTo>
                    <a:pt x="1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3" name="Freeform 1367"/>
            <p:cNvSpPr>
              <a:spLocks/>
            </p:cNvSpPr>
            <p:nvPr/>
          </p:nvSpPr>
          <p:spPr bwMode="auto">
            <a:xfrm>
              <a:off x="3927" y="1871"/>
              <a:ext cx="185" cy="62"/>
            </a:xfrm>
            <a:custGeom>
              <a:avLst/>
              <a:gdLst>
                <a:gd name="T0" fmla="*/ 0 w 264"/>
                <a:gd name="T1" fmla="*/ 0 h 88"/>
                <a:gd name="T2" fmla="*/ 0 w 264"/>
                <a:gd name="T3" fmla="*/ 0 h 88"/>
                <a:gd name="T4" fmla="*/ 264 w 264"/>
                <a:gd name="T5" fmla="*/ 0 h 88"/>
                <a:gd name="T6" fmla="*/ 264 w 264"/>
                <a:gd name="T7" fmla="*/ 88 h 88"/>
                <a:gd name="T8" fmla="*/ 0 w 264"/>
                <a:gd name="T9" fmla="*/ 88 h 88"/>
                <a:gd name="T10" fmla="*/ 0 w 264"/>
                <a:gd name="T11" fmla="*/ 0 h 88"/>
              </a:gdLst>
              <a:ahLst/>
              <a:cxnLst>
                <a:cxn ang="0">
                  <a:pos x="T0" y="T1"/>
                </a:cxn>
                <a:cxn ang="0">
                  <a:pos x="T2" y="T3"/>
                </a:cxn>
                <a:cxn ang="0">
                  <a:pos x="T4" y="T5"/>
                </a:cxn>
                <a:cxn ang="0">
                  <a:pos x="T6" y="T7"/>
                </a:cxn>
                <a:cxn ang="0">
                  <a:pos x="T8" y="T9"/>
                </a:cxn>
                <a:cxn ang="0">
                  <a:pos x="T10" y="T11"/>
                </a:cxn>
              </a:cxnLst>
              <a:rect l="0" t="0" r="r" b="b"/>
              <a:pathLst>
                <a:path w="264" h="88">
                  <a:moveTo>
                    <a:pt x="0" y="0"/>
                  </a:moveTo>
                  <a:lnTo>
                    <a:pt x="0" y="0"/>
                  </a:lnTo>
                  <a:lnTo>
                    <a:pt x="264" y="0"/>
                  </a:lnTo>
                  <a:lnTo>
                    <a:pt x="264"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4" name="Freeform 1368"/>
            <p:cNvSpPr>
              <a:spLocks/>
            </p:cNvSpPr>
            <p:nvPr/>
          </p:nvSpPr>
          <p:spPr bwMode="auto">
            <a:xfrm>
              <a:off x="3927" y="1871"/>
              <a:ext cx="185" cy="62"/>
            </a:xfrm>
            <a:custGeom>
              <a:avLst/>
              <a:gdLst>
                <a:gd name="T0" fmla="*/ 0 w 264"/>
                <a:gd name="T1" fmla="*/ 0 h 88"/>
                <a:gd name="T2" fmla="*/ 0 w 264"/>
                <a:gd name="T3" fmla="*/ 0 h 88"/>
                <a:gd name="T4" fmla="*/ 264 w 264"/>
                <a:gd name="T5" fmla="*/ 0 h 88"/>
                <a:gd name="T6" fmla="*/ 264 w 264"/>
                <a:gd name="T7" fmla="*/ 88 h 88"/>
                <a:gd name="T8" fmla="*/ 0 w 264"/>
                <a:gd name="T9" fmla="*/ 88 h 88"/>
                <a:gd name="T10" fmla="*/ 0 w 264"/>
                <a:gd name="T11" fmla="*/ 0 h 88"/>
              </a:gdLst>
              <a:ahLst/>
              <a:cxnLst>
                <a:cxn ang="0">
                  <a:pos x="T0" y="T1"/>
                </a:cxn>
                <a:cxn ang="0">
                  <a:pos x="T2" y="T3"/>
                </a:cxn>
                <a:cxn ang="0">
                  <a:pos x="T4" y="T5"/>
                </a:cxn>
                <a:cxn ang="0">
                  <a:pos x="T6" y="T7"/>
                </a:cxn>
                <a:cxn ang="0">
                  <a:pos x="T8" y="T9"/>
                </a:cxn>
                <a:cxn ang="0">
                  <a:pos x="T10" y="T11"/>
                </a:cxn>
              </a:cxnLst>
              <a:rect l="0" t="0" r="r" b="b"/>
              <a:pathLst>
                <a:path w="264" h="88">
                  <a:moveTo>
                    <a:pt x="0" y="0"/>
                  </a:moveTo>
                  <a:lnTo>
                    <a:pt x="0" y="0"/>
                  </a:lnTo>
                  <a:lnTo>
                    <a:pt x="264" y="0"/>
                  </a:lnTo>
                  <a:lnTo>
                    <a:pt x="264"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5" name="Freeform 1369"/>
            <p:cNvSpPr>
              <a:spLocks noEditPoints="1"/>
            </p:cNvSpPr>
            <p:nvPr/>
          </p:nvSpPr>
          <p:spPr bwMode="auto">
            <a:xfrm>
              <a:off x="3944" y="1889"/>
              <a:ext cx="12" cy="18"/>
            </a:xfrm>
            <a:custGeom>
              <a:avLst/>
              <a:gdLst>
                <a:gd name="T0" fmla="*/ 3 w 17"/>
                <a:gd name="T1" fmla="*/ 13 h 25"/>
                <a:gd name="T2" fmla="*/ 3 w 17"/>
                <a:gd name="T3" fmla="*/ 13 h 25"/>
                <a:gd name="T4" fmla="*/ 3 w 17"/>
                <a:gd name="T5" fmla="*/ 22 h 25"/>
                <a:gd name="T6" fmla="*/ 9 w 17"/>
                <a:gd name="T7" fmla="*/ 22 h 25"/>
                <a:gd name="T8" fmla="*/ 13 w 17"/>
                <a:gd name="T9" fmla="*/ 21 h 25"/>
                <a:gd name="T10" fmla="*/ 14 w 17"/>
                <a:gd name="T11" fmla="*/ 18 h 25"/>
                <a:gd name="T12" fmla="*/ 13 w 17"/>
                <a:gd name="T13" fmla="*/ 14 h 25"/>
                <a:gd name="T14" fmla="*/ 9 w 17"/>
                <a:gd name="T15" fmla="*/ 13 h 25"/>
                <a:gd name="T16" fmla="*/ 3 w 17"/>
                <a:gd name="T17" fmla="*/ 13 h 25"/>
                <a:gd name="T18" fmla="*/ 3 w 17"/>
                <a:gd name="T19" fmla="*/ 3 h 25"/>
                <a:gd name="T20" fmla="*/ 3 w 17"/>
                <a:gd name="T21" fmla="*/ 3 h 25"/>
                <a:gd name="T22" fmla="*/ 3 w 17"/>
                <a:gd name="T23" fmla="*/ 10 h 25"/>
                <a:gd name="T24" fmla="*/ 8 w 17"/>
                <a:gd name="T25" fmla="*/ 10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9" y="22"/>
                  </a:lnTo>
                  <a:cubicBezTo>
                    <a:pt x="10" y="22"/>
                    <a:pt x="12" y="22"/>
                    <a:pt x="13" y="21"/>
                  </a:cubicBezTo>
                  <a:cubicBezTo>
                    <a:pt x="13" y="20"/>
                    <a:pt x="14" y="19"/>
                    <a:pt x="14" y="18"/>
                  </a:cubicBezTo>
                  <a:cubicBezTo>
                    <a:pt x="14" y="16"/>
                    <a:pt x="13" y="15"/>
                    <a:pt x="13" y="14"/>
                  </a:cubicBezTo>
                  <a:cubicBezTo>
                    <a:pt x="12" y="14"/>
                    <a:pt x="10" y="13"/>
                    <a:pt x="9" y="13"/>
                  </a:cubicBezTo>
                  <a:lnTo>
                    <a:pt x="3" y="13"/>
                  </a:lnTo>
                  <a:close/>
                  <a:moveTo>
                    <a:pt x="3" y="3"/>
                  </a:moveTo>
                  <a:lnTo>
                    <a:pt x="3" y="3"/>
                  </a:lnTo>
                  <a:lnTo>
                    <a:pt x="3" y="10"/>
                  </a:lnTo>
                  <a:lnTo>
                    <a:pt x="8" y="10"/>
                  </a:lnTo>
                  <a:cubicBezTo>
                    <a:pt x="10" y="10"/>
                    <a:pt x="11" y="10"/>
                    <a:pt x="12" y="10"/>
                  </a:cubicBezTo>
                  <a:cubicBezTo>
                    <a:pt x="13" y="9"/>
                    <a:pt x="13" y="8"/>
                    <a:pt x="13" y="7"/>
                  </a:cubicBezTo>
                  <a:cubicBezTo>
                    <a:pt x="13" y="5"/>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7" y="16"/>
                    <a:pt x="17" y="18"/>
                  </a:cubicBezTo>
                  <a:cubicBezTo>
                    <a:pt x="17" y="20"/>
                    <a:pt x="17" y="22"/>
                    <a:pt x="15"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Freeform 1370"/>
            <p:cNvSpPr>
              <a:spLocks/>
            </p:cNvSpPr>
            <p:nvPr/>
          </p:nvSpPr>
          <p:spPr bwMode="auto">
            <a:xfrm>
              <a:off x="3961" y="1889"/>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Freeform 1371"/>
            <p:cNvSpPr>
              <a:spLocks/>
            </p:cNvSpPr>
            <p:nvPr/>
          </p:nvSpPr>
          <p:spPr bwMode="auto">
            <a:xfrm>
              <a:off x="3969" y="1889"/>
              <a:ext cx="12"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8" name="Freeform 1372"/>
            <p:cNvSpPr>
              <a:spLocks noEditPoints="1"/>
            </p:cNvSpPr>
            <p:nvPr/>
          </p:nvSpPr>
          <p:spPr bwMode="auto">
            <a:xfrm>
              <a:off x="3984" y="1889"/>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 name="Freeform 1373"/>
            <p:cNvSpPr>
              <a:spLocks noEditPoints="1"/>
            </p:cNvSpPr>
            <p:nvPr/>
          </p:nvSpPr>
          <p:spPr bwMode="auto">
            <a:xfrm>
              <a:off x="4003" y="1889"/>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0"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0" y="11"/>
                    <a:pt x="11" y="11"/>
                  </a:cubicBezTo>
                  <a:cubicBezTo>
                    <a:pt x="12" y="10"/>
                    <a:pt x="13" y="9"/>
                    <a:pt x="13" y="7"/>
                  </a:cubicBezTo>
                  <a:cubicBezTo>
                    <a:pt x="13" y="6"/>
                    <a:pt x="12" y="5"/>
                    <a:pt x="11" y="4"/>
                  </a:cubicBezTo>
                  <a:cubicBezTo>
                    <a:pt x="10"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0" name="Freeform 1374"/>
            <p:cNvSpPr>
              <a:spLocks/>
            </p:cNvSpPr>
            <p:nvPr/>
          </p:nvSpPr>
          <p:spPr bwMode="auto">
            <a:xfrm>
              <a:off x="4016" y="1889"/>
              <a:ext cx="15" cy="18"/>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8 w 21"/>
                <a:gd name="T17" fmla="*/ 25 h 25"/>
                <a:gd name="T18" fmla="*/ 8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8" y="25"/>
                  </a:lnTo>
                  <a:lnTo>
                    <a:pt x="8"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1" name="Freeform 1375"/>
            <p:cNvSpPr>
              <a:spLocks/>
            </p:cNvSpPr>
            <p:nvPr/>
          </p:nvSpPr>
          <p:spPr bwMode="auto">
            <a:xfrm>
              <a:off x="4031" y="1911"/>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2" name="Freeform 1376"/>
            <p:cNvSpPr>
              <a:spLocks noEditPoints="1"/>
            </p:cNvSpPr>
            <p:nvPr/>
          </p:nvSpPr>
          <p:spPr bwMode="auto">
            <a:xfrm>
              <a:off x="4046" y="1889"/>
              <a:ext cx="16" cy="18"/>
            </a:xfrm>
            <a:custGeom>
              <a:avLst/>
              <a:gdLst>
                <a:gd name="T0" fmla="*/ 11 w 23"/>
                <a:gd name="T1" fmla="*/ 2 h 25"/>
                <a:gd name="T2" fmla="*/ 11 w 23"/>
                <a:gd name="T3" fmla="*/ 2 h 25"/>
                <a:gd name="T4" fmla="*/ 6 w 23"/>
                <a:gd name="T5" fmla="*/ 5 h 25"/>
                <a:gd name="T6" fmla="*/ 3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3" y="9"/>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9"/>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7"/>
                    <a:pt x="22" y="20"/>
                    <a:pt x="20" y="22"/>
                  </a:cubicBezTo>
                  <a:cubicBezTo>
                    <a:pt x="18" y="24"/>
                    <a:pt x="15" y="25"/>
                    <a:pt x="11" y="25"/>
                  </a:cubicBezTo>
                  <a:cubicBezTo>
                    <a:pt x="8" y="25"/>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3" name="Freeform 1377"/>
            <p:cNvSpPr>
              <a:spLocks noEditPoints="1"/>
            </p:cNvSpPr>
            <p:nvPr/>
          </p:nvSpPr>
          <p:spPr bwMode="auto">
            <a:xfrm>
              <a:off x="4066" y="1889"/>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4" name="Freeform 1378"/>
            <p:cNvSpPr>
              <a:spLocks noEditPoints="1"/>
            </p:cNvSpPr>
            <p:nvPr/>
          </p:nvSpPr>
          <p:spPr bwMode="auto">
            <a:xfrm>
              <a:off x="4082" y="1894"/>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5" name="Freeform 1379"/>
            <p:cNvSpPr>
              <a:spLocks/>
            </p:cNvSpPr>
            <p:nvPr/>
          </p:nvSpPr>
          <p:spPr bwMode="auto">
            <a:xfrm>
              <a:off x="4089" y="1899"/>
              <a:ext cx="6" cy="2"/>
            </a:xfrm>
            <a:custGeom>
              <a:avLst/>
              <a:gdLst>
                <a:gd name="T0" fmla="*/ 0 w 9"/>
                <a:gd name="T1" fmla="*/ 0 h 3"/>
                <a:gd name="T2" fmla="*/ 0 w 9"/>
                <a:gd name="T3" fmla="*/ 0 h 3"/>
                <a:gd name="T4" fmla="*/ 9 w 9"/>
                <a:gd name="T5" fmla="*/ 0 h 3"/>
                <a:gd name="T6" fmla="*/ 9 w 9"/>
                <a:gd name="T7" fmla="*/ 3 h 3"/>
                <a:gd name="T8" fmla="*/ 0 w 9"/>
                <a:gd name="T9" fmla="*/ 3 h 3"/>
                <a:gd name="T10" fmla="*/ 0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0" y="0"/>
                  </a:moveTo>
                  <a:lnTo>
                    <a:pt x="0" y="0"/>
                  </a:lnTo>
                  <a:lnTo>
                    <a:pt x="9" y="0"/>
                  </a:lnTo>
                  <a:lnTo>
                    <a:pt x="9" y="3"/>
                  </a:lnTo>
                  <a:lnTo>
                    <a:pt x="0" y="3"/>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6" name="Freeform 1380"/>
            <p:cNvSpPr>
              <a:spLocks/>
            </p:cNvSpPr>
            <p:nvPr/>
          </p:nvSpPr>
          <p:spPr bwMode="auto">
            <a:xfrm>
              <a:off x="3935" y="1934"/>
              <a:ext cx="52" cy="49"/>
            </a:xfrm>
            <a:custGeom>
              <a:avLst/>
              <a:gdLst>
                <a:gd name="T0" fmla="*/ 74 w 74"/>
                <a:gd name="T1" fmla="*/ 0 h 70"/>
                <a:gd name="T2" fmla="*/ 74 w 74"/>
                <a:gd name="T3" fmla="*/ 0 h 70"/>
                <a:gd name="T4" fmla="*/ 0 w 74"/>
                <a:gd name="T5" fmla="*/ 70 h 70"/>
              </a:gdLst>
              <a:ahLst/>
              <a:cxnLst>
                <a:cxn ang="0">
                  <a:pos x="T0" y="T1"/>
                </a:cxn>
                <a:cxn ang="0">
                  <a:pos x="T2" y="T3"/>
                </a:cxn>
                <a:cxn ang="0">
                  <a:pos x="T4" y="T5"/>
                </a:cxn>
              </a:cxnLst>
              <a:rect l="0" t="0" r="r" b="b"/>
              <a:pathLst>
                <a:path w="74" h="70">
                  <a:moveTo>
                    <a:pt x="74" y="0"/>
                  </a:moveTo>
                  <a:lnTo>
                    <a:pt x="74" y="0"/>
                  </a:lnTo>
                  <a:cubicBezTo>
                    <a:pt x="51" y="21"/>
                    <a:pt x="24" y="47"/>
                    <a:pt x="0" y="70"/>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7" name="Freeform 1381"/>
            <p:cNvSpPr>
              <a:spLocks noEditPoints="1"/>
            </p:cNvSpPr>
            <p:nvPr/>
          </p:nvSpPr>
          <p:spPr bwMode="auto">
            <a:xfrm>
              <a:off x="3923" y="1978"/>
              <a:ext cx="16" cy="17"/>
            </a:xfrm>
            <a:custGeom>
              <a:avLst/>
              <a:gdLst>
                <a:gd name="T0" fmla="*/ 23 w 23"/>
                <a:gd name="T1" fmla="*/ 12 h 23"/>
                <a:gd name="T2" fmla="*/ 23 w 23"/>
                <a:gd name="T3" fmla="*/ 12 h 23"/>
                <a:gd name="T4" fmla="*/ 0 w 23"/>
                <a:gd name="T5" fmla="*/ 23 h 23"/>
                <a:gd name="T6" fmla="*/ 12 w 23"/>
                <a:gd name="T7" fmla="*/ 0 h 23"/>
                <a:gd name="T8" fmla="*/ 23 w 23"/>
                <a:gd name="T9" fmla="*/ 12 h 23"/>
                <a:gd name="T10" fmla="*/ 23 w 23"/>
                <a:gd name="T11" fmla="*/ 12 h 23"/>
                <a:gd name="T12" fmla="*/ 23 w 23"/>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23" y="12"/>
                  </a:moveTo>
                  <a:lnTo>
                    <a:pt x="23" y="12"/>
                  </a:lnTo>
                  <a:lnTo>
                    <a:pt x="0" y="23"/>
                  </a:lnTo>
                  <a:lnTo>
                    <a:pt x="12" y="0"/>
                  </a:lnTo>
                  <a:lnTo>
                    <a:pt x="23" y="12"/>
                  </a:lnTo>
                  <a:close/>
                  <a:moveTo>
                    <a:pt x="23" y="12"/>
                  </a:moveTo>
                  <a:lnTo>
                    <a:pt x="23" y="12"/>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8" name="Freeform 1382"/>
            <p:cNvSpPr>
              <a:spLocks noEditPoints="1"/>
            </p:cNvSpPr>
            <p:nvPr/>
          </p:nvSpPr>
          <p:spPr bwMode="auto">
            <a:xfrm>
              <a:off x="3923" y="1978"/>
              <a:ext cx="16" cy="17"/>
            </a:xfrm>
            <a:custGeom>
              <a:avLst/>
              <a:gdLst>
                <a:gd name="T0" fmla="*/ 23 w 23"/>
                <a:gd name="T1" fmla="*/ 12 h 23"/>
                <a:gd name="T2" fmla="*/ 23 w 23"/>
                <a:gd name="T3" fmla="*/ 12 h 23"/>
                <a:gd name="T4" fmla="*/ 0 w 23"/>
                <a:gd name="T5" fmla="*/ 23 h 23"/>
                <a:gd name="T6" fmla="*/ 12 w 23"/>
                <a:gd name="T7" fmla="*/ 0 h 23"/>
                <a:gd name="T8" fmla="*/ 23 w 23"/>
                <a:gd name="T9" fmla="*/ 12 h 23"/>
                <a:gd name="T10" fmla="*/ 23 w 23"/>
                <a:gd name="T11" fmla="*/ 12 h 23"/>
                <a:gd name="T12" fmla="*/ 23 w 23"/>
                <a:gd name="T13" fmla="*/ 12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23" y="12"/>
                  </a:moveTo>
                  <a:lnTo>
                    <a:pt x="23" y="12"/>
                  </a:lnTo>
                  <a:lnTo>
                    <a:pt x="0" y="23"/>
                  </a:lnTo>
                  <a:lnTo>
                    <a:pt x="12" y="0"/>
                  </a:lnTo>
                  <a:lnTo>
                    <a:pt x="23" y="12"/>
                  </a:lnTo>
                  <a:close/>
                  <a:moveTo>
                    <a:pt x="23" y="12"/>
                  </a:moveTo>
                  <a:lnTo>
                    <a:pt x="23" y="12"/>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9" name="Freeform 1383"/>
            <p:cNvSpPr>
              <a:spLocks/>
            </p:cNvSpPr>
            <p:nvPr/>
          </p:nvSpPr>
          <p:spPr bwMode="auto">
            <a:xfrm>
              <a:off x="4030" y="1934"/>
              <a:ext cx="14" cy="43"/>
            </a:xfrm>
            <a:custGeom>
              <a:avLst/>
              <a:gdLst>
                <a:gd name="T0" fmla="*/ 0 w 20"/>
                <a:gd name="T1" fmla="*/ 0 h 62"/>
                <a:gd name="T2" fmla="*/ 0 w 20"/>
                <a:gd name="T3" fmla="*/ 0 h 62"/>
                <a:gd name="T4" fmla="*/ 20 w 20"/>
                <a:gd name="T5" fmla="*/ 62 h 62"/>
              </a:gdLst>
              <a:ahLst/>
              <a:cxnLst>
                <a:cxn ang="0">
                  <a:pos x="T0" y="T1"/>
                </a:cxn>
                <a:cxn ang="0">
                  <a:pos x="T2" y="T3"/>
                </a:cxn>
                <a:cxn ang="0">
                  <a:pos x="T4" y="T5"/>
                </a:cxn>
              </a:cxnLst>
              <a:rect l="0" t="0" r="r" b="b"/>
              <a:pathLst>
                <a:path w="20" h="62">
                  <a:moveTo>
                    <a:pt x="0" y="0"/>
                  </a:moveTo>
                  <a:lnTo>
                    <a:pt x="0" y="0"/>
                  </a:lnTo>
                  <a:cubicBezTo>
                    <a:pt x="6" y="19"/>
                    <a:pt x="13" y="41"/>
                    <a:pt x="2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0" name="Freeform 1384"/>
            <p:cNvSpPr>
              <a:spLocks noEditPoints="1"/>
            </p:cNvSpPr>
            <p:nvPr/>
          </p:nvSpPr>
          <p:spPr bwMode="auto">
            <a:xfrm>
              <a:off x="4039" y="1976"/>
              <a:ext cx="12" cy="18"/>
            </a:xfrm>
            <a:custGeom>
              <a:avLst/>
              <a:gdLst>
                <a:gd name="T0" fmla="*/ 17 w 17"/>
                <a:gd name="T1" fmla="*/ 0 h 26"/>
                <a:gd name="T2" fmla="*/ 17 w 17"/>
                <a:gd name="T3" fmla="*/ 0 h 26"/>
                <a:gd name="T4" fmla="*/ 16 w 17"/>
                <a:gd name="T5" fmla="*/ 26 h 26"/>
                <a:gd name="T6" fmla="*/ 0 w 17"/>
                <a:gd name="T7" fmla="*/ 6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6" y="26"/>
                  </a:lnTo>
                  <a:lnTo>
                    <a:pt x="0" y="6"/>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1" name="Freeform 1385"/>
            <p:cNvSpPr>
              <a:spLocks noEditPoints="1"/>
            </p:cNvSpPr>
            <p:nvPr/>
          </p:nvSpPr>
          <p:spPr bwMode="auto">
            <a:xfrm>
              <a:off x="4039" y="1976"/>
              <a:ext cx="12" cy="18"/>
            </a:xfrm>
            <a:custGeom>
              <a:avLst/>
              <a:gdLst>
                <a:gd name="T0" fmla="*/ 17 w 17"/>
                <a:gd name="T1" fmla="*/ 0 h 26"/>
                <a:gd name="T2" fmla="*/ 17 w 17"/>
                <a:gd name="T3" fmla="*/ 0 h 26"/>
                <a:gd name="T4" fmla="*/ 16 w 17"/>
                <a:gd name="T5" fmla="*/ 26 h 26"/>
                <a:gd name="T6" fmla="*/ 0 w 17"/>
                <a:gd name="T7" fmla="*/ 6 h 26"/>
                <a:gd name="T8" fmla="*/ 17 w 17"/>
                <a:gd name="T9" fmla="*/ 0 h 26"/>
                <a:gd name="T10" fmla="*/ 17 w 17"/>
                <a:gd name="T11" fmla="*/ 0 h 26"/>
                <a:gd name="T12" fmla="*/ 17 w 17"/>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7" h="26">
                  <a:moveTo>
                    <a:pt x="17" y="0"/>
                  </a:moveTo>
                  <a:lnTo>
                    <a:pt x="17" y="0"/>
                  </a:lnTo>
                  <a:lnTo>
                    <a:pt x="16" y="26"/>
                  </a:lnTo>
                  <a:lnTo>
                    <a:pt x="0" y="6"/>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2" name="Freeform 1386"/>
            <p:cNvSpPr>
              <a:spLocks/>
            </p:cNvSpPr>
            <p:nvPr/>
          </p:nvSpPr>
          <p:spPr bwMode="auto">
            <a:xfrm>
              <a:off x="4168" y="1995"/>
              <a:ext cx="131"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3" name="Freeform 1387"/>
            <p:cNvSpPr>
              <a:spLocks/>
            </p:cNvSpPr>
            <p:nvPr/>
          </p:nvSpPr>
          <p:spPr bwMode="auto">
            <a:xfrm>
              <a:off x="4168" y="1995"/>
              <a:ext cx="131" cy="61"/>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 name="Freeform 1388"/>
            <p:cNvSpPr>
              <a:spLocks/>
            </p:cNvSpPr>
            <p:nvPr/>
          </p:nvSpPr>
          <p:spPr bwMode="auto">
            <a:xfrm>
              <a:off x="4185" y="2013"/>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5" name="Freeform 1389"/>
            <p:cNvSpPr>
              <a:spLocks noEditPoints="1"/>
            </p:cNvSpPr>
            <p:nvPr/>
          </p:nvSpPr>
          <p:spPr bwMode="auto">
            <a:xfrm>
              <a:off x="4193" y="2013"/>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6" name="Freeform 1390"/>
            <p:cNvSpPr>
              <a:spLocks/>
            </p:cNvSpPr>
            <p:nvPr/>
          </p:nvSpPr>
          <p:spPr bwMode="auto">
            <a:xfrm>
              <a:off x="4212" y="2013"/>
              <a:ext cx="12"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7" name="Freeform 1391"/>
            <p:cNvSpPr>
              <a:spLocks/>
            </p:cNvSpPr>
            <p:nvPr/>
          </p:nvSpPr>
          <p:spPr bwMode="auto">
            <a:xfrm>
              <a:off x="4228" y="2013"/>
              <a:ext cx="13" cy="17"/>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8" name="Freeform 1392"/>
            <p:cNvSpPr>
              <a:spLocks/>
            </p:cNvSpPr>
            <p:nvPr/>
          </p:nvSpPr>
          <p:spPr bwMode="auto">
            <a:xfrm>
              <a:off x="4243" y="2013"/>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 name="Freeform 1393"/>
            <p:cNvSpPr>
              <a:spLocks noEditPoints="1"/>
            </p:cNvSpPr>
            <p:nvPr/>
          </p:nvSpPr>
          <p:spPr bwMode="auto">
            <a:xfrm>
              <a:off x="4259" y="2018"/>
              <a:ext cx="2" cy="12"/>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 name="Freeform 1394"/>
            <p:cNvSpPr>
              <a:spLocks/>
            </p:cNvSpPr>
            <p:nvPr/>
          </p:nvSpPr>
          <p:spPr bwMode="auto">
            <a:xfrm>
              <a:off x="4266" y="2013"/>
              <a:ext cx="15" cy="17"/>
            </a:xfrm>
            <a:custGeom>
              <a:avLst/>
              <a:gdLst>
                <a:gd name="T0" fmla="*/ 2 w 22"/>
                <a:gd name="T1" fmla="*/ 0 h 25"/>
                <a:gd name="T2" fmla="*/ 2 w 22"/>
                <a:gd name="T3" fmla="*/ 0 h 25"/>
                <a:gd name="T4" fmla="*/ 5 w 22"/>
                <a:gd name="T5" fmla="*/ 0 h 25"/>
                <a:gd name="T6" fmla="*/ 11 w 22"/>
                <a:gd name="T7" fmla="*/ 9 h 25"/>
                <a:gd name="T8" fmla="*/ 18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8" y="0"/>
                  </a:lnTo>
                  <a:lnTo>
                    <a:pt x="21" y="0"/>
                  </a:lnTo>
                  <a:lnTo>
                    <a:pt x="13" y="12"/>
                  </a:lnTo>
                  <a:lnTo>
                    <a:pt x="22" y="25"/>
                  </a:lnTo>
                  <a:lnTo>
                    <a:pt x="18" y="25"/>
                  </a:lnTo>
                  <a:lnTo>
                    <a:pt x="11" y="14"/>
                  </a:lnTo>
                  <a:lnTo>
                    <a:pt x="4" y="25"/>
                  </a:lnTo>
                  <a:lnTo>
                    <a:pt x="0" y="25"/>
                  </a:lnTo>
                  <a:lnTo>
                    <a:pt x="9" y="12"/>
                  </a:lnTo>
                  <a:lnTo>
                    <a:pt x="2"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1" name="Freeform 1395"/>
            <p:cNvSpPr>
              <a:spLocks/>
            </p:cNvSpPr>
            <p:nvPr/>
          </p:nvSpPr>
          <p:spPr bwMode="auto">
            <a:xfrm>
              <a:off x="4271" y="2118"/>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2" name="Freeform 1396"/>
            <p:cNvSpPr>
              <a:spLocks/>
            </p:cNvSpPr>
            <p:nvPr/>
          </p:nvSpPr>
          <p:spPr bwMode="auto">
            <a:xfrm>
              <a:off x="4271" y="2118"/>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3" name="Freeform 1397"/>
            <p:cNvSpPr>
              <a:spLocks/>
            </p:cNvSpPr>
            <p:nvPr/>
          </p:nvSpPr>
          <p:spPr bwMode="auto">
            <a:xfrm>
              <a:off x="4287" y="2136"/>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4" name="Freeform 1398"/>
            <p:cNvSpPr>
              <a:spLocks noEditPoints="1"/>
            </p:cNvSpPr>
            <p:nvPr/>
          </p:nvSpPr>
          <p:spPr bwMode="auto">
            <a:xfrm>
              <a:off x="4295" y="2136"/>
              <a:ext cx="15"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2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2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2"/>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2"/>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5" name="Freeform 1399"/>
            <p:cNvSpPr>
              <a:spLocks/>
            </p:cNvSpPr>
            <p:nvPr/>
          </p:nvSpPr>
          <p:spPr bwMode="auto">
            <a:xfrm>
              <a:off x="4314" y="2136"/>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6" name="Freeform 1400"/>
            <p:cNvSpPr>
              <a:spLocks/>
            </p:cNvSpPr>
            <p:nvPr/>
          </p:nvSpPr>
          <p:spPr bwMode="auto">
            <a:xfrm>
              <a:off x="4329" y="2136"/>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7" name="Freeform 1401"/>
            <p:cNvSpPr>
              <a:spLocks/>
            </p:cNvSpPr>
            <p:nvPr/>
          </p:nvSpPr>
          <p:spPr bwMode="auto">
            <a:xfrm>
              <a:off x="4345" y="2136"/>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8" name="Freeform 1402"/>
            <p:cNvSpPr>
              <a:spLocks noEditPoints="1"/>
            </p:cNvSpPr>
            <p:nvPr/>
          </p:nvSpPr>
          <p:spPr bwMode="auto">
            <a:xfrm>
              <a:off x="4361" y="2141"/>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9" name="Freeform 1403"/>
            <p:cNvSpPr>
              <a:spLocks noEditPoints="1"/>
            </p:cNvSpPr>
            <p:nvPr/>
          </p:nvSpPr>
          <p:spPr bwMode="auto">
            <a:xfrm>
              <a:off x="4369" y="2136"/>
              <a:ext cx="2"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0" name="Freeform 1404"/>
            <p:cNvSpPr>
              <a:spLocks/>
            </p:cNvSpPr>
            <p:nvPr/>
          </p:nvSpPr>
          <p:spPr bwMode="auto">
            <a:xfrm>
              <a:off x="4418" y="2118"/>
              <a:ext cx="117"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1" name="Freeform 1405"/>
            <p:cNvSpPr>
              <a:spLocks/>
            </p:cNvSpPr>
            <p:nvPr/>
          </p:nvSpPr>
          <p:spPr bwMode="auto">
            <a:xfrm>
              <a:off x="4418" y="2118"/>
              <a:ext cx="117"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 name="Freeform 1406"/>
            <p:cNvSpPr>
              <a:spLocks/>
            </p:cNvSpPr>
            <p:nvPr/>
          </p:nvSpPr>
          <p:spPr bwMode="auto">
            <a:xfrm>
              <a:off x="4434" y="2136"/>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3" name="Freeform 1407"/>
            <p:cNvSpPr>
              <a:spLocks noEditPoints="1"/>
            </p:cNvSpPr>
            <p:nvPr/>
          </p:nvSpPr>
          <p:spPr bwMode="auto">
            <a:xfrm>
              <a:off x="4442" y="2136"/>
              <a:ext cx="15"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2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2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7" y="18"/>
                    <a:pt x="17" y="16"/>
                    <a:pt x="17" y="12"/>
                  </a:cubicBezTo>
                  <a:cubicBezTo>
                    <a:pt x="17" y="9"/>
                    <a:pt x="17"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2"/>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4" name="Freeform 1408"/>
            <p:cNvSpPr>
              <a:spLocks/>
            </p:cNvSpPr>
            <p:nvPr/>
          </p:nvSpPr>
          <p:spPr bwMode="auto">
            <a:xfrm>
              <a:off x="4462" y="2136"/>
              <a:ext cx="10" cy="18"/>
            </a:xfrm>
            <a:custGeom>
              <a:avLst/>
              <a:gdLst>
                <a:gd name="T0" fmla="*/ 0 w 15"/>
                <a:gd name="T1" fmla="*/ 0 h 25"/>
                <a:gd name="T2" fmla="*/ 0 w 15"/>
                <a:gd name="T3" fmla="*/ 0 h 25"/>
                <a:gd name="T4" fmla="*/ 15 w 15"/>
                <a:gd name="T5" fmla="*/ 0 h 25"/>
                <a:gd name="T6" fmla="*/ 15 w 15"/>
                <a:gd name="T7" fmla="*/ 3 h 25"/>
                <a:gd name="T8" fmla="*/ 3 w 15"/>
                <a:gd name="T9" fmla="*/ 3 h 25"/>
                <a:gd name="T10" fmla="*/ 3 w 15"/>
                <a:gd name="T11" fmla="*/ 10 h 25"/>
                <a:gd name="T12" fmla="*/ 15 w 15"/>
                <a:gd name="T13" fmla="*/ 10 h 25"/>
                <a:gd name="T14" fmla="*/ 15 w 15"/>
                <a:gd name="T15" fmla="*/ 13 h 25"/>
                <a:gd name="T16" fmla="*/ 3 w 15"/>
                <a:gd name="T17" fmla="*/ 13 h 25"/>
                <a:gd name="T18" fmla="*/ 3 w 15"/>
                <a:gd name="T19" fmla="*/ 22 h 25"/>
                <a:gd name="T20" fmla="*/ 15 w 15"/>
                <a:gd name="T21" fmla="*/ 22 h 25"/>
                <a:gd name="T22" fmla="*/ 15 w 15"/>
                <a:gd name="T23" fmla="*/ 25 h 25"/>
                <a:gd name="T24" fmla="*/ 0 w 15"/>
                <a:gd name="T25" fmla="*/ 25 h 25"/>
                <a:gd name="T26" fmla="*/ 0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0" y="0"/>
                  </a:moveTo>
                  <a:lnTo>
                    <a:pt x="0" y="0"/>
                  </a:lnTo>
                  <a:lnTo>
                    <a:pt x="15" y="0"/>
                  </a:lnTo>
                  <a:lnTo>
                    <a:pt x="15" y="3"/>
                  </a:lnTo>
                  <a:lnTo>
                    <a:pt x="3" y="3"/>
                  </a:lnTo>
                  <a:lnTo>
                    <a:pt x="3" y="10"/>
                  </a:lnTo>
                  <a:lnTo>
                    <a:pt x="15" y="10"/>
                  </a:lnTo>
                  <a:lnTo>
                    <a:pt x="15" y="13"/>
                  </a:lnTo>
                  <a:lnTo>
                    <a:pt x="3" y="13"/>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5" name="Freeform 1409"/>
            <p:cNvSpPr>
              <a:spLocks/>
            </p:cNvSpPr>
            <p:nvPr/>
          </p:nvSpPr>
          <p:spPr bwMode="auto">
            <a:xfrm>
              <a:off x="4476" y="2136"/>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6" name="Freeform 1410"/>
            <p:cNvSpPr>
              <a:spLocks/>
            </p:cNvSpPr>
            <p:nvPr/>
          </p:nvSpPr>
          <p:spPr bwMode="auto">
            <a:xfrm>
              <a:off x="4493" y="2136"/>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1612"/>
          <p:cNvGrpSpPr>
            <a:grpSpLocks/>
          </p:cNvGrpSpPr>
          <p:nvPr/>
        </p:nvGrpSpPr>
        <p:grpSpPr bwMode="auto">
          <a:xfrm>
            <a:off x="4743450" y="2251075"/>
            <a:ext cx="2963863" cy="1633538"/>
            <a:chOff x="2940" y="1130"/>
            <a:chExt cx="1867" cy="1029"/>
          </a:xfrm>
        </p:grpSpPr>
        <p:sp>
          <p:nvSpPr>
            <p:cNvPr id="457" name="Freeform 1412"/>
            <p:cNvSpPr>
              <a:spLocks noEditPoints="1"/>
            </p:cNvSpPr>
            <p:nvPr/>
          </p:nvSpPr>
          <p:spPr bwMode="auto">
            <a:xfrm>
              <a:off x="4508" y="2141"/>
              <a:ext cx="3"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413"/>
            <p:cNvSpPr>
              <a:spLocks noEditPoints="1"/>
            </p:cNvSpPr>
            <p:nvPr/>
          </p:nvSpPr>
          <p:spPr bwMode="auto">
            <a:xfrm>
              <a:off x="4514" y="2136"/>
              <a:ext cx="4" cy="23"/>
            </a:xfrm>
            <a:custGeom>
              <a:avLst/>
              <a:gdLst>
                <a:gd name="T0" fmla="*/ 4 w 7"/>
                <a:gd name="T1" fmla="*/ 7 h 33"/>
                <a:gd name="T2" fmla="*/ 4 w 7"/>
                <a:gd name="T3" fmla="*/ 7 h 33"/>
                <a:gd name="T4" fmla="*/ 7 w 7"/>
                <a:gd name="T5" fmla="*/ 7 h 33"/>
                <a:gd name="T6" fmla="*/ 7 w 7"/>
                <a:gd name="T7" fmla="*/ 26 h 33"/>
                <a:gd name="T8" fmla="*/ 6 w 7"/>
                <a:gd name="T9" fmla="*/ 31 h 33"/>
                <a:gd name="T10" fmla="*/ 2 w 7"/>
                <a:gd name="T11" fmla="*/ 33 h 33"/>
                <a:gd name="T12" fmla="*/ 0 w 7"/>
                <a:gd name="T13" fmla="*/ 33 h 33"/>
                <a:gd name="T14" fmla="*/ 0 w 7"/>
                <a:gd name="T15" fmla="*/ 30 h 33"/>
                <a:gd name="T16" fmla="*/ 1 w 7"/>
                <a:gd name="T17" fmla="*/ 30 h 33"/>
                <a:gd name="T18" fmla="*/ 4 w 7"/>
                <a:gd name="T19" fmla="*/ 30 h 33"/>
                <a:gd name="T20" fmla="*/ 4 w 7"/>
                <a:gd name="T21" fmla="*/ 26 h 33"/>
                <a:gd name="T22" fmla="*/ 4 w 7"/>
                <a:gd name="T23" fmla="*/ 7 h 33"/>
                <a:gd name="T24" fmla="*/ 4 w 7"/>
                <a:gd name="T25" fmla="*/ 0 h 33"/>
                <a:gd name="T26" fmla="*/ 4 w 7"/>
                <a:gd name="T27" fmla="*/ 0 h 33"/>
                <a:gd name="T28" fmla="*/ 7 w 7"/>
                <a:gd name="T29" fmla="*/ 0 h 33"/>
                <a:gd name="T30" fmla="*/ 7 w 7"/>
                <a:gd name="T31" fmla="*/ 4 h 33"/>
                <a:gd name="T32" fmla="*/ 4 w 7"/>
                <a:gd name="T33" fmla="*/ 4 h 33"/>
                <a:gd name="T34" fmla="*/ 4 w 7"/>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33">
                  <a:moveTo>
                    <a:pt x="4" y="7"/>
                  </a:moveTo>
                  <a:lnTo>
                    <a:pt x="4" y="7"/>
                  </a:lnTo>
                  <a:lnTo>
                    <a:pt x="7" y="7"/>
                  </a:lnTo>
                  <a:lnTo>
                    <a:pt x="7" y="26"/>
                  </a:lnTo>
                  <a:cubicBezTo>
                    <a:pt x="7" y="29"/>
                    <a:pt x="7" y="30"/>
                    <a:pt x="6" y="31"/>
                  </a:cubicBezTo>
                  <a:cubicBezTo>
                    <a:pt x="5" y="32"/>
                    <a:pt x="4" y="33"/>
                    <a:pt x="2" y="33"/>
                  </a:cubicBezTo>
                  <a:lnTo>
                    <a:pt x="0" y="33"/>
                  </a:lnTo>
                  <a:lnTo>
                    <a:pt x="0" y="30"/>
                  </a:lnTo>
                  <a:lnTo>
                    <a:pt x="1" y="30"/>
                  </a:lnTo>
                  <a:cubicBezTo>
                    <a:pt x="2" y="30"/>
                    <a:pt x="3" y="30"/>
                    <a:pt x="4" y="30"/>
                  </a:cubicBezTo>
                  <a:cubicBezTo>
                    <a:pt x="4" y="29"/>
                    <a:pt x="4" y="28"/>
                    <a:pt x="4" y="26"/>
                  </a:cubicBezTo>
                  <a:lnTo>
                    <a:pt x="4" y="7"/>
                  </a:lnTo>
                  <a:close/>
                  <a:moveTo>
                    <a:pt x="4" y="0"/>
                  </a:moveTo>
                  <a:lnTo>
                    <a:pt x="4" y="0"/>
                  </a:lnTo>
                  <a:lnTo>
                    <a:pt x="7" y="0"/>
                  </a:lnTo>
                  <a:lnTo>
                    <a:pt x="7" y="4"/>
                  </a:lnTo>
                  <a:lnTo>
                    <a:pt x="4" y="4"/>
                  </a:lnTo>
                  <a:lnTo>
                    <a:pt x="4"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414"/>
            <p:cNvSpPr>
              <a:spLocks/>
            </p:cNvSpPr>
            <p:nvPr/>
          </p:nvSpPr>
          <p:spPr bwMode="auto">
            <a:xfrm>
              <a:off x="4329"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415"/>
            <p:cNvSpPr>
              <a:spLocks/>
            </p:cNvSpPr>
            <p:nvPr/>
          </p:nvSpPr>
          <p:spPr bwMode="auto">
            <a:xfrm>
              <a:off x="4329" y="1995"/>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Freeform 1416"/>
            <p:cNvSpPr>
              <a:spLocks noEditPoints="1"/>
            </p:cNvSpPr>
            <p:nvPr/>
          </p:nvSpPr>
          <p:spPr bwMode="auto">
            <a:xfrm>
              <a:off x="4343" y="2013"/>
              <a:ext cx="16" cy="17"/>
            </a:xfrm>
            <a:custGeom>
              <a:avLst/>
              <a:gdLst>
                <a:gd name="T0" fmla="*/ 11 w 23"/>
                <a:gd name="T1" fmla="*/ 3 h 25"/>
                <a:gd name="T2" fmla="*/ 11 w 23"/>
                <a:gd name="T3" fmla="*/ 3 h 25"/>
                <a:gd name="T4" fmla="*/ 7 w 23"/>
                <a:gd name="T5" fmla="*/ 16 h 25"/>
                <a:gd name="T6" fmla="*/ 16 w 23"/>
                <a:gd name="T7" fmla="*/ 16 h 25"/>
                <a:gd name="T8" fmla="*/ 11 w 23"/>
                <a:gd name="T9" fmla="*/ 3 h 25"/>
                <a:gd name="T10" fmla="*/ 9 w 23"/>
                <a:gd name="T11" fmla="*/ 0 h 25"/>
                <a:gd name="T12" fmla="*/ 9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3 w 23"/>
                <a:gd name="T25" fmla="*/ 25 h 25"/>
                <a:gd name="T26" fmla="*/ 0 w 23"/>
                <a:gd name="T27" fmla="*/ 25 h 25"/>
                <a:gd name="T28" fmla="*/ 9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3"/>
                  </a:moveTo>
                  <a:lnTo>
                    <a:pt x="11" y="3"/>
                  </a:lnTo>
                  <a:lnTo>
                    <a:pt x="7" y="16"/>
                  </a:lnTo>
                  <a:lnTo>
                    <a:pt x="16" y="16"/>
                  </a:lnTo>
                  <a:lnTo>
                    <a:pt x="11" y="3"/>
                  </a:lnTo>
                  <a:close/>
                  <a:moveTo>
                    <a:pt x="9" y="0"/>
                  </a:moveTo>
                  <a:lnTo>
                    <a:pt x="9" y="0"/>
                  </a:lnTo>
                  <a:lnTo>
                    <a:pt x="13" y="0"/>
                  </a:lnTo>
                  <a:lnTo>
                    <a:pt x="23"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417"/>
            <p:cNvSpPr>
              <a:spLocks noEditPoints="1"/>
            </p:cNvSpPr>
            <p:nvPr/>
          </p:nvSpPr>
          <p:spPr bwMode="auto">
            <a:xfrm>
              <a:off x="4362" y="2013"/>
              <a:ext cx="14" cy="17"/>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4 h 25"/>
                <a:gd name="T18" fmla="*/ 3 w 19"/>
                <a:gd name="T19" fmla="*/ 14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4"/>
                    <a:pt x="7" y="14"/>
                  </a:cubicBezTo>
                  <a:lnTo>
                    <a:pt x="3" y="14"/>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418"/>
            <p:cNvSpPr>
              <a:spLocks/>
            </p:cNvSpPr>
            <p:nvPr/>
          </p:nvSpPr>
          <p:spPr bwMode="auto">
            <a:xfrm>
              <a:off x="4378" y="2013"/>
              <a:ext cx="15" cy="17"/>
            </a:xfrm>
            <a:custGeom>
              <a:avLst/>
              <a:gdLst>
                <a:gd name="T0" fmla="*/ 18 w 22"/>
                <a:gd name="T1" fmla="*/ 21 h 25"/>
                <a:gd name="T2" fmla="*/ 18 w 22"/>
                <a:gd name="T3" fmla="*/ 21 h 25"/>
                <a:gd name="T4" fmla="*/ 18 w 22"/>
                <a:gd name="T5" fmla="*/ 15 h 25"/>
                <a:gd name="T6" fmla="*/ 13 w 22"/>
                <a:gd name="T7" fmla="*/ 15 h 25"/>
                <a:gd name="T8" fmla="*/ 13 w 22"/>
                <a:gd name="T9" fmla="*/ 12 h 25"/>
                <a:gd name="T10" fmla="*/ 22 w 22"/>
                <a:gd name="T11" fmla="*/ 12 h 25"/>
                <a:gd name="T12" fmla="*/ 22 w 22"/>
                <a:gd name="T13" fmla="*/ 23 h 25"/>
                <a:gd name="T14" fmla="*/ 18 w 22"/>
                <a:gd name="T15" fmla="*/ 25 h 25"/>
                <a:gd name="T16" fmla="*/ 13 w 22"/>
                <a:gd name="T17" fmla="*/ 25 h 25"/>
                <a:gd name="T18" fmla="*/ 3 w 22"/>
                <a:gd name="T19" fmla="*/ 22 h 25"/>
                <a:gd name="T20" fmla="*/ 0 w 22"/>
                <a:gd name="T21" fmla="*/ 13 h 25"/>
                <a:gd name="T22" fmla="*/ 3 w 22"/>
                <a:gd name="T23" fmla="*/ 3 h 25"/>
                <a:gd name="T24" fmla="*/ 13 w 22"/>
                <a:gd name="T25" fmla="*/ 0 h 25"/>
                <a:gd name="T26" fmla="*/ 17 w 22"/>
                <a:gd name="T27" fmla="*/ 0 h 25"/>
                <a:gd name="T28" fmla="*/ 21 w 22"/>
                <a:gd name="T29" fmla="*/ 2 h 25"/>
                <a:gd name="T30" fmla="*/ 21 w 22"/>
                <a:gd name="T31" fmla="*/ 6 h 25"/>
                <a:gd name="T32" fmla="*/ 17 w 22"/>
                <a:gd name="T33" fmla="*/ 3 h 25"/>
                <a:gd name="T34" fmla="*/ 13 w 22"/>
                <a:gd name="T35" fmla="*/ 2 h 25"/>
                <a:gd name="T36" fmla="*/ 6 w 22"/>
                <a:gd name="T37" fmla="*/ 5 h 25"/>
                <a:gd name="T38" fmla="*/ 4 w 22"/>
                <a:gd name="T39" fmla="*/ 13 h 25"/>
                <a:gd name="T40" fmla="*/ 6 w 22"/>
                <a:gd name="T41" fmla="*/ 20 h 25"/>
                <a:gd name="T42" fmla="*/ 13 w 22"/>
                <a:gd name="T43" fmla="*/ 23 h 25"/>
                <a:gd name="T44" fmla="*/ 16 w 22"/>
                <a:gd name="T45" fmla="*/ 22 h 25"/>
                <a:gd name="T46" fmla="*/ 18 w 22"/>
                <a:gd name="T47" fmla="*/ 21 h 25"/>
                <a:gd name="T48" fmla="*/ 18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8" y="21"/>
                  </a:moveTo>
                  <a:lnTo>
                    <a:pt x="18" y="21"/>
                  </a:lnTo>
                  <a:lnTo>
                    <a:pt x="18" y="15"/>
                  </a:lnTo>
                  <a:lnTo>
                    <a:pt x="13" y="15"/>
                  </a:lnTo>
                  <a:lnTo>
                    <a:pt x="13" y="12"/>
                  </a:lnTo>
                  <a:lnTo>
                    <a:pt x="22" y="12"/>
                  </a:lnTo>
                  <a:lnTo>
                    <a:pt x="22" y="23"/>
                  </a:lnTo>
                  <a:cubicBezTo>
                    <a:pt x="20" y="24"/>
                    <a:pt x="19" y="24"/>
                    <a:pt x="18" y="25"/>
                  </a:cubicBezTo>
                  <a:cubicBezTo>
                    <a:pt x="16" y="25"/>
                    <a:pt x="14" y="25"/>
                    <a:pt x="13" y="25"/>
                  </a:cubicBezTo>
                  <a:cubicBezTo>
                    <a:pt x="9" y="25"/>
                    <a:pt x="6" y="24"/>
                    <a:pt x="3" y="22"/>
                  </a:cubicBezTo>
                  <a:cubicBezTo>
                    <a:pt x="1" y="20"/>
                    <a:pt x="0" y="17"/>
                    <a:pt x="0" y="13"/>
                  </a:cubicBezTo>
                  <a:cubicBezTo>
                    <a:pt x="0" y="9"/>
                    <a:pt x="1" y="5"/>
                    <a:pt x="3" y="3"/>
                  </a:cubicBezTo>
                  <a:cubicBezTo>
                    <a:pt x="6" y="1"/>
                    <a:pt x="9" y="0"/>
                    <a:pt x="13" y="0"/>
                  </a:cubicBezTo>
                  <a:cubicBezTo>
                    <a:pt x="14" y="0"/>
                    <a:pt x="16" y="0"/>
                    <a:pt x="17" y="0"/>
                  </a:cubicBezTo>
                  <a:cubicBezTo>
                    <a:pt x="19" y="1"/>
                    <a:pt x="20" y="1"/>
                    <a:pt x="21" y="2"/>
                  </a:cubicBezTo>
                  <a:lnTo>
                    <a:pt x="21" y="6"/>
                  </a:lnTo>
                  <a:cubicBezTo>
                    <a:pt x="20" y="5"/>
                    <a:pt x="19" y="4"/>
                    <a:pt x="17" y="3"/>
                  </a:cubicBezTo>
                  <a:cubicBezTo>
                    <a:pt x="16" y="3"/>
                    <a:pt x="14" y="2"/>
                    <a:pt x="13" y="2"/>
                  </a:cubicBezTo>
                  <a:cubicBezTo>
                    <a:pt x="10" y="2"/>
                    <a:pt x="7" y="3"/>
                    <a:pt x="6" y="5"/>
                  </a:cubicBezTo>
                  <a:cubicBezTo>
                    <a:pt x="4" y="7"/>
                    <a:pt x="4" y="9"/>
                    <a:pt x="4" y="13"/>
                  </a:cubicBezTo>
                  <a:cubicBezTo>
                    <a:pt x="4" y="16"/>
                    <a:pt x="4" y="18"/>
                    <a:pt x="6" y="20"/>
                  </a:cubicBezTo>
                  <a:cubicBezTo>
                    <a:pt x="7" y="22"/>
                    <a:pt x="10" y="23"/>
                    <a:pt x="13" y="23"/>
                  </a:cubicBezTo>
                  <a:cubicBezTo>
                    <a:pt x="14" y="23"/>
                    <a:pt x="15" y="23"/>
                    <a:pt x="16" y="22"/>
                  </a:cubicBezTo>
                  <a:cubicBezTo>
                    <a:pt x="17" y="22"/>
                    <a:pt x="18" y="22"/>
                    <a:pt x="18" y="21"/>
                  </a:cubicBezTo>
                  <a:lnTo>
                    <a:pt x="18"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419"/>
            <p:cNvSpPr>
              <a:spLocks/>
            </p:cNvSpPr>
            <p:nvPr/>
          </p:nvSpPr>
          <p:spPr bwMode="auto">
            <a:xfrm>
              <a:off x="4395" y="2035"/>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420"/>
            <p:cNvSpPr>
              <a:spLocks/>
            </p:cNvSpPr>
            <p:nvPr/>
          </p:nvSpPr>
          <p:spPr bwMode="auto">
            <a:xfrm>
              <a:off x="4411" y="2013"/>
              <a:ext cx="11" cy="17"/>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421"/>
            <p:cNvSpPr>
              <a:spLocks/>
            </p:cNvSpPr>
            <p:nvPr/>
          </p:nvSpPr>
          <p:spPr bwMode="auto">
            <a:xfrm>
              <a:off x="4425" y="2013"/>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422"/>
            <p:cNvSpPr>
              <a:spLocks/>
            </p:cNvSpPr>
            <p:nvPr/>
          </p:nvSpPr>
          <p:spPr bwMode="auto">
            <a:xfrm>
              <a:off x="4432" y="2013"/>
              <a:ext cx="12" cy="17"/>
            </a:xfrm>
            <a:custGeom>
              <a:avLst/>
              <a:gdLst>
                <a:gd name="T0" fmla="*/ 16 w 18"/>
                <a:gd name="T1" fmla="*/ 1 h 25"/>
                <a:gd name="T2" fmla="*/ 16 w 18"/>
                <a:gd name="T3" fmla="*/ 1 h 25"/>
                <a:gd name="T4" fmla="*/ 16 w 18"/>
                <a:gd name="T5" fmla="*/ 4 h 25"/>
                <a:gd name="T6" fmla="*/ 13 w 18"/>
                <a:gd name="T7" fmla="*/ 3 h 25"/>
                <a:gd name="T8" fmla="*/ 9 w 18"/>
                <a:gd name="T9" fmla="*/ 2 h 25"/>
                <a:gd name="T10" fmla="*/ 5 w 18"/>
                <a:gd name="T11" fmla="*/ 3 h 25"/>
                <a:gd name="T12" fmla="*/ 4 w 18"/>
                <a:gd name="T13" fmla="*/ 7 h 25"/>
                <a:gd name="T14" fmla="*/ 5 w 18"/>
                <a:gd name="T15" fmla="*/ 9 h 25"/>
                <a:gd name="T16" fmla="*/ 9 w 18"/>
                <a:gd name="T17" fmla="*/ 10 h 25"/>
                <a:gd name="T18" fmla="*/ 11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1 w 18"/>
                <a:gd name="T31" fmla="*/ 24 h 25"/>
                <a:gd name="T32" fmla="*/ 1 w 18"/>
                <a:gd name="T33" fmla="*/ 20 h 25"/>
                <a:gd name="T34" fmla="*/ 5 w 18"/>
                <a:gd name="T35" fmla="*/ 22 h 25"/>
                <a:gd name="T36" fmla="*/ 8 w 18"/>
                <a:gd name="T37" fmla="*/ 23 h 25"/>
                <a:gd name="T38" fmla="*/ 13 w 18"/>
                <a:gd name="T39" fmla="*/ 22 h 25"/>
                <a:gd name="T40" fmla="*/ 14 w 18"/>
                <a:gd name="T41" fmla="*/ 18 h 25"/>
                <a:gd name="T42" fmla="*/ 13 w 18"/>
                <a:gd name="T43" fmla="*/ 15 h 25"/>
                <a:gd name="T44" fmla="*/ 10 w 18"/>
                <a:gd name="T45" fmla="*/ 14 h 25"/>
                <a:gd name="T46" fmla="*/ 8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1" y="2"/>
                    <a:pt x="9" y="2"/>
                  </a:cubicBezTo>
                  <a:cubicBezTo>
                    <a:pt x="8" y="2"/>
                    <a:pt x="6" y="3"/>
                    <a:pt x="5" y="3"/>
                  </a:cubicBezTo>
                  <a:cubicBezTo>
                    <a:pt x="4" y="4"/>
                    <a:pt x="4" y="5"/>
                    <a:pt x="4" y="7"/>
                  </a:cubicBezTo>
                  <a:cubicBezTo>
                    <a:pt x="4" y="8"/>
                    <a:pt x="4" y="8"/>
                    <a:pt x="5" y="9"/>
                  </a:cubicBezTo>
                  <a:cubicBezTo>
                    <a:pt x="5" y="10"/>
                    <a:pt x="7" y="10"/>
                    <a:pt x="9" y="10"/>
                  </a:cubicBezTo>
                  <a:lnTo>
                    <a:pt x="11" y="11"/>
                  </a:lnTo>
                  <a:cubicBezTo>
                    <a:pt x="13" y="11"/>
                    <a:pt x="15" y="12"/>
                    <a:pt x="16" y="13"/>
                  </a:cubicBezTo>
                  <a:cubicBezTo>
                    <a:pt x="17" y="14"/>
                    <a:pt x="18" y="16"/>
                    <a:pt x="18" y="18"/>
                  </a:cubicBezTo>
                  <a:cubicBezTo>
                    <a:pt x="18" y="20"/>
                    <a:pt x="17" y="22"/>
                    <a:pt x="15" y="24"/>
                  </a:cubicBezTo>
                  <a:cubicBezTo>
                    <a:pt x="14" y="25"/>
                    <a:pt x="11" y="25"/>
                    <a:pt x="8" y="25"/>
                  </a:cubicBezTo>
                  <a:cubicBezTo>
                    <a:pt x="7" y="25"/>
                    <a:pt x="6" y="25"/>
                    <a:pt x="5" y="25"/>
                  </a:cubicBezTo>
                  <a:cubicBezTo>
                    <a:pt x="3" y="25"/>
                    <a:pt x="2" y="24"/>
                    <a:pt x="1" y="24"/>
                  </a:cubicBezTo>
                  <a:lnTo>
                    <a:pt x="1" y="20"/>
                  </a:lnTo>
                  <a:cubicBezTo>
                    <a:pt x="2" y="21"/>
                    <a:pt x="3" y="22"/>
                    <a:pt x="5" y="22"/>
                  </a:cubicBezTo>
                  <a:cubicBezTo>
                    <a:pt x="6" y="23"/>
                    <a:pt x="7" y="23"/>
                    <a:pt x="8" y="23"/>
                  </a:cubicBezTo>
                  <a:cubicBezTo>
                    <a:pt x="10" y="23"/>
                    <a:pt x="12" y="22"/>
                    <a:pt x="13" y="22"/>
                  </a:cubicBezTo>
                  <a:cubicBezTo>
                    <a:pt x="14" y="21"/>
                    <a:pt x="14" y="20"/>
                    <a:pt x="14" y="18"/>
                  </a:cubicBezTo>
                  <a:cubicBezTo>
                    <a:pt x="14" y="17"/>
                    <a:pt x="14" y="16"/>
                    <a:pt x="13" y="15"/>
                  </a:cubicBezTo>
                  <a:cubicBezTo>
                    <a:pt x="12" y="15"/>
                    <a:pt x="11" y="14"/>
                    <a:pt x="10" y="14"/>
                  </a:cubicBezTo>
                  <a:lnTo>
                    <a:pt x="8"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423"/>
            <p:cNvSpPr>
              <a:spLocks/>
            </p:cNvSpPr>
            <p:nvPr/>
          </p:nvSpPr>
          <p:spPr bwMode="auto">
            <a:xfrm>
              <a:off x="4446" y="2013"/>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424"/>
            <p:cNvSpPr>
              <a:spLocks/>
            </p:cNvSpPr>
            <p:nvPr/>
          </p:nvSpPr>
          <p:spPr bwMode="auto">
            <a:xfrm>
              <a:off x="4357" y="2057"/>
              <a:ext cx="28" cy="46"/>
            </a:xfrm>
            <a:custGeom>
              <a:avLst/>
              <a:gdLst>
                <a:gd name="T0" fmla="*/ 39 w 39"/>
                <a:gd name="T1" fmla="*/ 0 h 65"/>
                <a:gd name="T2" fmla="*/ 39 w 39"/>
                <a:gd name="T3" fmla="*/ 0 h 65"/>
                <a:gd name="T4" fmla="*/ 0 w 39"/>
                <a:gd name="T5" fmla="*/ 65 h 65"/>
              </a:gdLst>
              <a:ahLst/>
              <a:cxnLst>
                <a:cxn ang="0">
                  <a:pos x="T0" y="T1"/>
                </a:cxn>
                <a:cxn ang="0">
                  <a:pos x="T2" y="T3"/>
                </a:cxn>
                <a:cxn ang="0">
                  <a:pos x="T4" y="T5"/>
                </a:cxn>
              </a:cxnLst>
              <a:rect l="0" t="0" r="r" b="b"/>
              <a:pathLst>
                <a:path w="39" h="65">
                  <a:moveTo>
                    <a:pt x="39" y="0"/>
                  </a:moveTo>
                  <a:lnTo>
                    <a:pt x="39" y="0"/>
                  </a:lnTo>
                  <a:cubicBezTo>
                    <a:pt x="27" y="19"/>
                    <a:pt x="13" y="43"/>
                    <a:pt x="0"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Freeform 1425"/>
            <p:cNvSpPr>
              <a:spLocks noEditPoints="1"/>
            </p:cNvSpPr>
            <p:nvPr/>
          </p:nvSpPr>
          <p:spPr bwMode="auto">
            <a:xfrm>
              <a:off x="4348" y="2100"/>
              <a:ext cx="14" cy="17"/>
            </a:xfrm>
            <a:custGeom>
              <a:avLst/>
              <a:gdLst>
                <a:gd name="T0" fmla="*/ 20 w 20"/>
                <a:gd name="T1" fmla="*/ 9 h 25"/>
                <a:gd name="T2" fmla="*/ 20 w 20"/>
                <a:gd name="T3" fmla="*/ 9 h 25"/>
                <a:gd name="T4" fmla="*/ 0 w 20"/>
                <a:gd name="T5" fmla="*/ 25 h 25"/>
                <a:gd name="T6" fmla="*/ 5 w 20"/>
                <a:gd name="T7" fmla="*/ 0 h 25"/>
                <a:gd name="T8" fmla="*/ 20 w 20"/>
                <a:gd name="T9" fmla="*/ 9 h 25"/>
                <a:gd name="T10" fmla="*/ 20 w 20"/>
                <a:gd name="T11" fmla="*/ 9 h 25"/>
                <a:gd name="T12" fmla="*/ 20 w 20"/>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9"/>
                  </a:moveTo>
                  <a:lnTo>
                    <a:pt x="20" y="9"/>
                  </a:lnTo>
                  <a:lnTo>
                    <a:pt x="0" y="25"/>
                  </a:lnTo>
                  <a:lnTo>
                    <a:pt x="5" y="0"/>
                  </a:lnTo>
                  <a:lnTo>
                    <a:pt x="20" y="9"/>
                  </a:lnTo>
                  <a:close/>
                  <a:moveTo>
                    <a:pt x="20" y="9"/>
                  </a:moveTo>
                  <a:lnTo>
                    <a:pt x="20" y="9"/>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426"/>
            <p:cNvSpPr>
              <a:spLocks noEditPoints="1"/>
            </p:cNvSpPr>
            <p:nvPr/>
          </p:nvSpPr>
          <p:spPr bwMode="auto">
            <a:xfrm>
              <a:off x="4348" y="2100"/>
              <a:ext cx="14" cy="17"/>
            </a:xfrm>
            <a:custGeom>
              <a:avLst/>
              <a:gdLst>
                <a:gd name="T0" fmla="*/ 20 w 20"/>
                <a:gd name="T1" fmla="*/ 9 h 25"/>
                <a:gd name="T2" fmla="*/ 20 w 20"/>
                <a:gd name="T3" fmla="*/ 9 h 25"/>
                <a:gd name="T4" fmla="*/ 0 w 20"/>
                <a:gd name="T5" fmla="*/ 25 h 25"/>
                <a:gd name="T6" fmla="*/ 5 w 20"/>
                <a:gd name="T7" fmla="*/ 0 h 25"/>
                <a:gd name="T8" fmla="*/ 20 w 20"/>
                <a:gd name="T9" fmla="*/ 9 h 25"/>
                <a:gd name="T10" fmla="*/ 20 w 20"/>
                <a:gd name="T11" fmla="*/ 9 h 25"/>
                <a:gd name="T12" fmla="*/ 20 w 20"/>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9"/>
                  </a:moveTo>
                  <a:lnTo>
                    <a:pt x="20" y="9"/>
                  </a:lnTo>
                  <a:lnTo>
                    <a:pt x="0" y="25"/>
                  </a:lnTo>
                  <a:lnTo>
                    <a:pt x="5" y="0"/>
                  </a:lnTo>
                  <a:lnTo>
                    <a:pt x="20" y="9"/>
                  </a:lnTo>
                  <a:close/>
                  <a:moveTo>
                    <a:pt x="20" y="9"/>
                  </a:moveTo>
                  <a:lnTo>
                    <a:pt x="20" y="9"/>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 name="Freeform 1427"/>
            <p:cNvSpPr>
              <a:spLocks/>
            </p:cNvSpPr>
            <p:nvPr/>
          </p:nvSpPr>
          <p:spPr bwMode="auto">
            <a:xfrm>
              <a:off x="4422" y="2057"/>
              <a:ext cx="27" cy="46"/>
            </a:xfrm>
            <a:custGeom>
              <a:avLst/>
              <a:gdLst>
                <a:gd name="T0" fmla="*/ 0 w 39"/>
                <a:gd name="T1" fmla="*/ 0 h 65"/>
                <a:gd name="T2" fmla="*/ 0 w 39"/>
                <a:gd name="T3" fmla="*/ 0 h 65"/>
                <a:gd name="T4" fmla="*/ 39 w 39"/>
                <a:gd name="T5" fmla="*/ 65 h 65"/>
              </a:gdLst>
              <a:ahLst/>
              <a:cxnLst>
                <a:cxn ang="0">
                  <a:pos x="T0" y="T1"/>
                </a:cxn>
                <a:cxn ang="0">
                  <a:pos x="T2" y="T3"/>
                </a:cxn>
                <a:cxn ang="0">
                  <a:pos x="T4" y="T5"/>
                </a:cxn>
              </a:cxnLst>
              <a:rect l="0" t="0" r="r" b="b"/>
              <a:pathLst>
                <a:path w="39" h="65">
                  <a:moveTo>
                    <a:pt x="0" y="0"/>
                  </a:moveTo>
                  <a:lnTo>
                    <a:pt x="0" y="0"/>
                  </a:lnTo>
                  <a:cubicBezTo>
                    <a:pt x="12" y="19"/>
                    <a:pt x="26" y="43"/>
                    <a:pt x="39"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Freeform 1428"/>
            <p:cNvSpPr>
              <a:spLocks noEditPoints="1"/>
            </p:cNvSpPr>
            <p:nvPr/>
          </p:nvSpPr>
          <p:spPr bwMode="auto">
            <a:xfrm>
              <a:off x="4444" y="2100"/>
              <a:ext cx="13" cy="17"/>
            </a:xfrm>
            <a:custGeom>
              <a:avLst/>
              <a:gdLst>
                <a:gd name="T0" fmla="*/ 14 w 19"/>
                <a:gd name="T1" fmla="*/ 0 h 25"/>
                <a:gd name="T2" fmla="*/ 14 w 19"/>
                <a:gd name="T3" fmla="*/ 0 h 25"/>
                <a:gd name="T4" fmla="*/ 19 w 19"/>
                <a:gd name="T5" fmla="*/ 25 h 25"/>
                <a:gd name="T6" fmla="*/ 0 w 19"/>
                <a:gd name="T7" fmla="*/ 9 h 25"/>
                <a:gd name="T8" fmla="*/ 14 w 19"/>
                <a:gd name="T9" fmla="*/ 0 h 25"/>
                <a:gd name="T10" fmla="*/ 14 w 19"/>
                <a:gd name="T11" fmla="*/ 0 h 25"/>
                <a:gd name="T12" fmla="*/ 14 w 1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14" y="0"/>
                  </a:moveTo>
                  <a:lnTo>
                    <a:pt x="14" y="0"/>
                  </a:lnTo>
                  <a:lnTo>
                    <a:pt x="19" y="25"/>
                  </a:lnTo>
                  <a:lnTo>
                    <a:pt x="0" y="9"/>
                  </a:lnTo>
                  <a:lnTo>
                    <a:pt x="14" y="0"/>
                  </a:lnTo>
                  <a:close/>
                  <a:moveTo>
                    <a:pt x="14" y="0"/>
                  </a:moveTo>
                  <a:lnTo>
                    <a:pt x="14"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429"/>
            <p:cNvSpPr>
              <a:spLocks noEditPoints="1"/>
            </p:cNvSpPr>
            <p:nvPr/>
          </p:nvSpPr>
          <p:spPr bwMode="auto">
            <a:xfrm>
              <a:off x="4444" y="2100"/>
              <a:ext cx="13" cy="17"/>
            </a:xfrm>
            <a:custGeom>
              <a:avLst/>
              <a:gdLst>
                <a:gd name="T0" fmla="*/ 14 w 19"/>
                <a:gd name="T1" fmla="*/ 0 h 25"/>
                <a:gd name="T2" fmla="*/ 14 w 19"/>
                <a:gd name="T3" fmla="*/ 0 h 25"/>
                <a:gd name="T4" fmla="*/ 19 w 19"/>
                <a:gd name="T5" fmla="*/ 25 h 25"/>
                <a:gd name="T6" fmla="*/ 0 w 19"/>
                <a:gd name="T7" fmla="*/ 9 h 25"/>
                <a:gd name="T8" fmla="*/ 14 w 19"/>
                <a:gd name="T9" fmla="*/ 0 h 25"/>
                <a:gd name="T10" fmla="*/ 14 w 19"/>
                <a:gd name="T11" fmla="*/ 0 h 25"/>
                <a:gd name="T12" fmla="*/ 14 w 1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14" y="0"/>
                  </a:moveTo>
                  <a:lnTo>
                    <a:pt x="14" y="0"/>
                  </a:lnTo>
                  <a:lnTo>
                    <a:pt x="19" y="25"/>
                  </a:lnTo>
                  <a:lnTo>
                    <a:pt x="0" y="9"/>
                  </a:lnTo>
                  <a:lnTo>
                    <a:pt x="14" y="0"/>
                  </a:lnTo>
                  <a:close/>
                  <a:moveTo>
                    <a:pt x="14" y="0"/>
                  </a:moveTo>
                  <a:lnTo>
                    <a:pt x="14"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 name="Freeform 1430"/>
            <p:cNvSpPr>
              <a:spLocks/>
            </p:cNvSpPr>
            <p:nvPr/>
          </p:nvSpPr>
          <p:spPr bwMode="auto">
            <a:xfrm>
              <a:off x="4156"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1431"/>
            <p:cNvSpPr>
              <a:spLocks/>
            </p:cNvSpPr>
            <p:nvPr/>
          </p:nvSpPr>
          <p:spPr bwMode="auto">
            <a:xfrm>
              <a:off x="4156" y="1871"/>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Freeform 1432"/>
            <p:cNvSpPr>
              <a:spLocks/>
            </p:cNvSpPr>
            <p:nvPr/>
          </p:nvSpPr>
          <p:spPr bwMode="auto">
            <a:xfrm>
              <a:off x="4173" y="188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1433"/>
            <p:cNvSpPr>
              <a:spLocks noEditPoints="1"/>
            </p:cNvSpPr>
            <p:nvPr/>
          </p:nvSpPr>
          <p:spPr bwMode="auto">
            <a:xfrm>
              <a:off x="4181" y="188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1434"/>
            <p:cNvSpPr>
              <a:spLocks/>
            </p:cNvSpPr>
            <p:nvPr/>
          </p:nvSpPr>
          <p:spPr bwMode="auto">
            <a:xfrm>
              <a:off x="4198" y="1889"/>
              <a:ext cx="16" cy="18"/>
            </a:xfrm>
            <a:custGeom>
              <a:avLst/>
              <a:gdLst>
                <a:gd name="T0" fmla="*/ 2 w 22"/>
                <a:gd name="T1" fmla="*/ 0 h 25"/>
                <a:gd name="T2" fmla="*/ 2 w 22"/>
                <a:gd name="T3" fmla="*/ 0 h 25"/>
                <a:gd name="T4" fmla="*/ 5 w 22"/>
                <a:gd name="T5" fmla="*/ 0 h 25"/>
                <a:gd name="T6" fmla="*/ 11 w 22"/>
                <a:gd name="T7" fmla="*/ 9 h 25"/>
                <a:gd name="T8" fmla="*/ 18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8" y="0"/>
                  </a:lnTo>
                  <a:lnTo>
                    <a:pt x="21" y="0"/>
                  </a:lnTo>
                  <a:lnTo>
                    <a:pt x="13" y="12"/>
                  </a:lnTo>
                  <a:lnTo>
                    <a:pt x="22" y="25"/>
                  </a:lnTo>
                  <a:lnTo>
                    <a:pt x="18" y="25"/>
                  </a:lnTo>
                  <a:lnTo>
                    <a:pt x="11" y="14"/>
                  </a:lnTo>
                  <a:lnTo>
                    <a:pt x="4" y="25"/>
                  </a:lnTo>
                  <a:lnTo>
                    <a:pt x="0" y="25"/>
                  </a:lnTo>
                  <a:lnTo>
                    <a:pt x="9" y="12"/>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435"/>
            <p:cNvSpPr>
              <a:spLocks/>
            </p:cNvSpPr>
            <p:nvPr/>
          </p:nvSpPr>
          <p:spPr bwMode="auto">
            <a:xfrm>
              <a:off x="4216" y="1911"/>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436"/>
            <p:cNvSpPr>
              <a:spLocks/>
            </p:cNvSpPr>
            <p:nvPr/>
          </p:nvSpPr>
          <p:spPr bwMode="auto">
            <a:xfrm>
              <a:off x="4231" y="1889"/>
              <a:ext cx="12"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437"/>
            <p:cNvSpPr>
              <a:spLocks/>
            </p:cNvSpPr>
            <p:nvPr/>
          </p:nvSpPr>
          <p:spPr bwMode="auto">
            <a:xfrm>
              <a:off x="4245" y="1889"/>
              <a:ext cx="15" cy="18"/>
            </a:xfrm>
            <a:custGeom>
              <a:avLst/>
              <a:gdLst>
                <a:gd name="T0" fmla="*/ 2 w 22"/>
                <a:gd name="T1" fmla="*/ 0 h 25"/>
                <a:gd name="T2" fmla="*/ 2 w 22"/>
                <a:gd name="T3" fmla="*/ 0 h 25"/>
                <a:gd name="T4" fmla="*/ 5 w 22"/>
                <a:gd name="T5" fmla="*/ 0 h 25"/>
                <a:gd name="T6" fmla="*/ 11 w 22"/>
                <a:gd name="T7" fmla="*/ 9 h 25"/>
                <a:gd name="T8" fmla="*/ 18 w 22"/>
                <a:gd name="T9" fmla="*/ 0 h 25"/>
                <a:gd name="T10" fmla="*/ 21 w 22"/>
                <a:gd name="T11" fmla="*/ 0 h 25"/>
                <a:gd name="T12" fmla="*/ 13 w 22"/>
                <a:gd name="T13" fmla="*/ 12 h 25"/>
                <a:gd name="T14" fmla="*/ 22 w 22"/>
                <a:gd name="T15" fmla="*/ 25 h 25"/>
                <a:gd name="T16" fmla="*/ 18 w 22"/>
                <a:gd name="T17" fmla="*/ 25 h 25"/>
                <a:gd name="T18" fmla="*/ 11 w 22"/>
                <a:gd name="T19" fmla="*/ 14 h 25"/>
                <a:gd name="T20" fmla="*/ 4 w 22"/>
                <a:gd name="T21" fmla="*/ 25 h 25"/>
                <a:gd name="T22" fmla="*/ 0 w 22"/>
                <a:gd name="T23" fmla="*/ 25 h 25"/>
                <a:gd name="T24" fmla="*/ 9 w 22"/>
                <a:gd name="T25" fmla="*/ 12 h 25"/>
                <a:gd name="T26" fmla="*/ 2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2" y="0"/>
                  </a:moveTo>
                  <a:lnTo>
                    <a:pt x="2" y="0"/>
                  </a:lnTo>
                  <a:lnTo>
                    <a:pt x="5" y="0"/>
                  </a:lnTo>
                  <a:lnTo>
                    <a:pt x="11" y="9"/>
                  </a:lnTo>
                  <a:lnTo>
                    <a:pt x="18" y="0"/>
                  </a:lnTo>
                  <a:lnTo>
                    <a:pt x="21" y="0"/>
                  </a:lnTo>
                  <a:lnTo>
                    <a:pt x="13" y="12"/>
                  </a:lnTo>
                  <a:lnTo>
                    <a:pt x="22" y="25"/>
                  </a:lnTo>
                  <a:lnTo>
                    <a:pt x="18" y="25"/>
                  </a:lnTo>
                  <a:lnTo>
                    <a:pt x="11" y="14"/>
                  </a:lnTo>
                  <a:lnTo>
                    <a:pt x="4" y="25"/>
                  </a:lnTo>
                  <a:lnTo>
                    <a:pt x="0" y="25"/>
                  </a:lnTo>
                  <a:lnTo>
                    <a:pt x="9" y="12"/>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1438"/>
            <p:cNvSpPr>
              <a:spLocks noEditPoints="1"/>
            </p:cNvSpPr>
            <p:nvPr/>
          </p:nvSpPr>
          <p:spPr bwMode="auto">
            <a:xfrm>
              <a:off x="4264" y="1889"/>
              <a:ext cx="11" cy="18"/>
            </a:xfrm>
            <a:custGeom>
              <a:avLst/>
              <a:gdLst>
                <a:gd name="T0" fmla="*/ 4 w 16"/>
                <a:gd name="T1" fmla="*/ 3 h 25"/>
                <a:gd name="T2" fmla="*/ 4 w 16"/>
                <a:gd name="T3" fmla="*/ 3 h 25"/>
                <a:gd name="T4" fmla="*/ 4 w 16"/>
                <a:gd name="T5" fmla="*/ 12 h 25"/>
                <a:gd name="T6" fmla="*/ 8 w 16"/>
                <a:gd name="T7" fmla="*/ 12 h 25"/>
                <a:gd name="T8" fmla="*/ 12 w 16"/>
                <a:gd name="T9" fmla="*/ 11 h 25"/>
                <a:gd name="T10" fmla="*/ 13 w 16"/>
                <a:gd name="T11" fmla="*/ 8 h 25"/>
                <a:gd name="T12" fmla="*/ 12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10" y="12"/>
                    <a:pt x="11" y="12"/>
                    <a:pt x="12" y="11"/>
                  </a:cubicBezTo>
                  <a:cubicBezTo>
                    <a:pt x="12" y="10"/>
                    <a:pt x="13" y="9"/>
                    <a:pt x="13" y="8"/>
                  </a:cubicBezTo>
                  <a:cubicBezTo>
                    <a:pt x="13" y="6"/>
                    <a:pt x="12" y="5"/>
                    <a:pt x="12" y="4"/>
                  </a:cubicBezTo>
                  <a:cubicBezTo>
                    <a:pt x="11" y="3"/>
                    <a:pt x="10"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439"/>
            <p:cNvSpPr>
              <a:spLocks noEditPoints="1"/>
            </p:cNvSpPr>
            <p:nvPr/>
          </p:nvSpPr>
          <p:spPr bwMode="auto">
            <a:xfrm>
              <a:off x="4280" y="188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2" y="10"/>
                    <a:pt x="13" y="9"/>
                    <a:pt x="13" y="7"/>
                  </a:cubicBezTo>
                  <a:cubicBezTo>
                    <a:pt x="13" y="6"/>
                    <a:pt x="12"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1440"/>
            <p:cNvSpPr>
              <a:spLocks/>
            </p:cNvSpPr>
            <p:nvPr/>
          </p:nvSpPr>
          <p:spPr bwMode="auto">
            <a:xfrm>
              <a:off x="4233" y="1934"/>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8"/>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Freeform 1441"/>
            <p:cNvSpPr>
              <a:spLocks noEditPoints="1"/>
            </p:cNvSpPr>
            <p:nvPr/>
          </p:nvSpPr>
          <p:spPr bwMode="auto">
            <a:xfrm>
              <a:off x="4228" y="1977"/>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442"/>
            <p:cNvSpPr>
              <a:spLocks noEditPoints="1"/>
            </p:cNvSpPr>
            <p:nvPr/>
          </p:nvSpPr>
          <p:spPr bwMode="auto">
            <a:xfrm>
              <a:off x="4228" y="1977"/>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Freeform 1443"/>
            <p:cNvSpPr>
              <a:spLocks/>
            </p:cNvSpPr>
            <p:nvPr/>
          </p:nvSpPr>
          <p:spPr bwMode="auto">
            <a:xfrm>
              <a:off x="4276" y="1934"/>
              <a:ext cx="70" cy="50"/>
            </a:xfrm>
            <a:custGeom>
              <a:avLst/>
              <a:gdLst>
                <a:gd name="T0" fmla="*/ 0 w 100"/>
                <a:gd name="T1" fmla="*/ 0 h 72"/>
                <a:gd name="T2" fmla="*/ 0 w 100"/>
                <a:gd name="T3" fmla="*/ 0 h 72"/>
                <a:gd name="T4" fmla="*/ 100 w 100"/>
                <a:gd name="T5" fmla="*/ 72 h 72"/>
              </a:gdLst>
              <a:ahLst/>
              <a:cxnLst>
                <a:cxn ang="0">
                  <a:pos x="T0" y="T1"/>
                </a:cxn>
                <a:cxn ang="0">
                  <a:pos x="T2" y="T3"/>
                </a:cxn>
                <a:cxn ang="0">
                  <a:pos x="T4" y="T5"/>
                </a:cxn>
              </a:cxnLst>
              <a:rect l="0" t="0" r="r" b="b"/>
              <a:pathLst>
                <a:path w="100" h="72">
                  <a:moveTo>
                    <a:pt x="0" y="0"/>
                  </a:moveTo>
                  <a:lnTo>
                    <a:pt x="0" y="0"/>
                  </a:lnTo>
                  <a:cubicBezTo>
                    <a:pt x="30" y="22"/>
                    <a:pt x="67" y="48"/>
                    <a:pt x="100"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Freeform 1444"/>
            <p:cNvSpPr>
              <a:spLocks noEditPoints="1"/>
            </p:cNvSpPr>
            <p:nvPr/>
          </p:nvSpPr>
          <p:spPr bwMode="auto">
            <a:xfrm>
              <a:off x="4343" y="1980"/>
              <a:ext cx="17" cy="15"/>
            </a:xfrm>
            <a:custGeom>
              <a:avLst/>
              <a:gdLst>
                <a:gd name="T0" fmla="*/ 10 w 25"/>
                <a:gd name="T1" fmla="*/ 0 h 21"/>
                <a:gd name="T2" fmla="*/ 10 w 25"/>
                <a:gd name="T3" fmla="*/ 0 h 21"/>
                <a:gd name="T4" fmla="*/ 25 w 25"/>
                <a:gd name="T5" fmla="*/ 21 h 21"/>
                <a:gd name="T6" fmla="*/ 0 w 25"/>
                <a:gd name="T7" fmla="*/ 13 h 21"/>
                <a:gd name="T8" fmla="*/ 10 w 25"/>
                <a:gd name="T9" fmla="*/ 0 h 21"/>
                <a:gd name="T10" fmla="*/ 10 w 25"/>
                <a:gd name="T11" fmla="*/ 0 h 21"/>
                <a:gd name="T12" fmla="*/ 10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0" y="0"/>
                  </a:moveTo>
                  <a:lnTo>
                    <a:pt x="10" y="0"/>
                  </a:lnTo>
                  <a:lnTo>
                    <a:pt x="25" y="21"/>
                  </a:lnTo>
                  <a:lnTo>
                    <a:pt x="0" y="13"/>
                  </a:lnTo>
                  <a:lnTo>
                    <a:pt x="10" y="0"/>
                  </a:lnTo>
                  <a:close/>
                  <a:moveTo>
                    <a:pt x="10" y="0"/>
                  </a:moveTo>
                  <a:lnTo>
                    <a:pt x="1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445"/>
            <p:cNvSpPr>
              <a:spLocks noEditPoints="1"/>
            </p:cNvSpPr>
            <p:nvPr/>
          </p:nvSpPr>
          <p:spPr bwMode="auto">
            <a:xfrm>
              <a:off x="4343" y="1980"/>
              <a:ext cx="17" cy="15"/>
            </a:xfrm>
            <a:custGeom>
              <a:avLst/>
              <a:gdLst>
                <a:gd name="T0" fmla="*/ 10 w 25"/>
                <a:gd name="T1" fmla="*/ 0 h 21"/>
                <a:gd name="T2" fmla="*/ 10 w 25"/>
                <a:gd name="T3" fmla="*/ 0 h 21"/>
                <a:gd name="T4" fmla="*/ 25 w 25"/>
                <a:gd name="T5" fmla="*/ 21 h 21"/>
                <a:gd name="T6" fmla="*/ 0 w 25"/>
                <a:gd name="T7" fmla="*/ 13 h 21"/>
                <a:gd name="T8" fmla="*/ 10 w 25"/>
                <a:gd name="T9" fmla="*/ 0 h 21"/>
                <a:gd name="T10" fmla="*/ 10 w 25"/>
                <a:gd name="T11" fmla="*/ 0 h 21"/>
                <a:gd name="T12" fmla="*/ 10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0" y="0"/>
                  </a:moveTo>
                  <a:lnTo>
                    <a:pt x="10" y="0"/>
                  </a:lnTo>
                  <a:lnTo>
                    <a:pt x="25" y="21"/>
                  </a:lnTo>
                  <a:lnTo>
                    <a:pt x="0" y="13"/>
                  </a:lnTo>
                  <a:lnTo>
                    <a:pt x="10" y="0"/>
                  </a:lnTo>
                  <a:close/>
                  <a:moveTo>
                    <a:pt x="10" y="0"/>
                  </a:moveTo>
                  <a:lnTo>
                    <a:pt x="1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Freeform 1446"/>
            <p:cNvSpPr>
              <a:spLocks/>
            </p:cNvSpPr>
            <p:nvPr/>
          </p:nvSpPr>
          <p:spPr bwMode="auto">
            <a:xfrm>
              <a:off x="3925" y="1748"/>
              <a:ext cx="189"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447"/>
            <p:cNvSpPr>
              <a:spLocks/>
            </p:cNvSpPr>
            <p:nvPr/>
          </p:nvSpPr>
          <p:spPr bwMode="auto">
            <a:xfrm>
              <a:off x="3925" y="1748"/>
              <a:ext cx="189" cy="61"/>
            </a:xfrm>
            <a:custGeom>
              <a:avLst/>
              <a:gdLst>
                <a:gd name="T0" fmla="*/ 0 w 269"/>
                <a:gd name="T1" fmla="*/ 0 h 88"/>
                <a:gd name="T2" fmla="*/ 0 w 269"/>
                <a:gd name="T3" fmla="*/ 0 h 88"/>
                <a:gd name="T4" fmla="*/ 269 w 269"/>
                <a:gd name="T5" fmla="*/ 0 h 88"/>
                <a:gd name="T6" fmla="*/ 269 w 269"/>
                <a:gd name="T7" fmla="*/ 88 h 88"/>
                <a:gd name="T8" fmla="*/ 0 w 269"/>
                <a:gd name="T9" fmla="*/ 88 h 88"/>
                <a:gd name="T10" fmla="*/ 0 w 269"/>
                <a:gd name="T11" fmla="*/ 0 h 88"/>
              </a:gdLst>
              <a:ahLst/>
              <a:cxnLst>
                <a:cxn ang="0">
                  <a:pos x="T0" y="T1"/>
                </a:cxn>
                <a:cxn ang="0">
                  <a:pos x="T2" y="T3"/>
                </a:cxn>
                <a:cxn ang="0">
                  <a:pos x="T4" y="T5"/>
                </a:cxn>
                <a:cxn ang="0">
                  <a:pos x="T6" y="T7"/>
                </a:cxn>
                <a:cxn ang="0">
                  <a:pos x="T8" y="T9"/>
                </a:cxn>
                <a:cxn ang="0">
                  <a:pos x="T10" y="T11"/>
                </a:cxn>
              </a:cxnLst>
              <a:rect l="0" t="0" r="r" b="b"/>
              <a:pathLst>
                <a:path w="269" h="88">
                  <a:moveTo>
                    <a:pt x="0" y="0"/>
                  </a:moveTo>
                  <a:lnTo>
                    <a:pt x="0" y="0"/>
                  </a:lnTo>
                  <a:lnTo>
                    <a:pt x="269" y="0"/>
                  </a:lnTo>
                  <a:lnTo>
                    <a:pt x="26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Freeform 1448"/>
            <p:cNvSpPr>
              <a:spLocks noEditPoints="1"/>
            </p:cNvSpPr>
            <p:nvPr/>
          </p:nvSpPr>
          <p:spPr bwMode="auto">
            <a:xfrm>
              <a:off x="3942" y="1766"/>
              <a:ext cx="13" cy="17"/>
            </a:xfrm>
            <a:custGeom>
              <a:avLst/>
              <a:gdLst>
                <a:gd name="T0" fmla="*/ 4 w 18"/>
                <a:gd name="T1" fmla="*/ 13 h 25"/>
                <a:gd name="T2" fmla="*/ 4 w 18"/>
                <a:gd name="T3" fmla="*/ 13 h 25"/>
                <a:gd name="T4" fmla="*/ 4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4 w 18"/>
                <a:gd name="T17" fmla="*/ 13 h 25"/>
                <a:gd name="T18" fmla="*/ 4 w 18"/>
                <a:gd name="T19" fmla="*/ 3 h 25"/>
                <a:gd name="T20" fmla="*/ 4 w 18"/>
                <a:gd name="T21" fmla="*/ 3 h 25"/>
                <a:gd name="T22" fmla="*/ 4 w 18"/>
                <a:gd name="T23" fmla="*/ 10 h 25"/>
                <a:gd name="T24" fmla="*/ 9 w 18"/>
                <a:gd name="T25" fmla="*/ 10 h 25"/>
                <a:gd name="T26" fmla="*/ 12 w 18"/>
                <a:gd name="T27" fmla="*/ 10 h 25"/>
                <a:gd name="T28" fmla="*/ 14 w 18"/>
                <a:gd name="T29" fmla="*/ 7 h 25"/>
                <a:gd name="T30" fmla="*/ 12 w 18"/>
                <a:gd name="T31" fmla="*/ 4 h 25"/>
                <a:gd name="T32" fmla="*/ 9 w 18"/>
                <a:gd name="T33" fmla="*/ 3 h 25"/>
                <a:gd name="T34" fmla="*/ 4 w 18"/>
                <a:gd name="T35" fmla="*/ 3 h 25"/>
                <a:gd name="T36" fmla="*/ 0 w 18"/>
                <a:gd name="T37" fmla="*/ 0 h 25"/>
                <a:gd name="T38" fmla="*/ 0 w 18"/>
                <a:gd name="T39" fmla="*/ 0 h 25"/>
                <a:gd name="T40" fmla="*/ 9 w 18"/>
                <a:gd name="T41" fmla="*/ 0 h 25"/>
                <a:gd name="T42" fmla="*/ 15 w 18"/>
                <a:gd name="T43" fmla="*/ 2 h 25"/>
                <a:gd name="T44" fmla="*/ 17 w 18"/>
                <a:gd name="T45" fmla="*/ 6 h 25"/>
                <a:gd name="T46" fmla="*/ 16 w 18"/>
                <a:gd name="T47" fmla="*/ 10 h 25"/>
                <a:gd name="T48" fmla="*/ 13 w 18"/>
                <a:gd name="T49" fmla="*/ 12 h 25"/>
                <a:gd name="T50" fmla="*/ 17 w 18"/>
                <a:gd name="T51" fmla="*/ 14 h 25"/>
                <a:gd name="T52" fmla="*/ 18 w 18"/>
                <a:gd name="T53" fmla="*/ 18 h 25"/>
                <a:gd name="T54" fmla="*/ 16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4" y="13"/>
                  </a:moveTo>
                  <a:lnTo>
                    <a:pt x="4" y="13"/>
                  </a:lnTo>
                  <a:lnTo>
                    <a:pt x="4" y="22"/>
                  </a:lnTo>
                  <a:lnTo>
                    <a:pt x="9" y="22"/>
                  </a:lnTo>
                  <a:cubicBezTo>
                    <a:pt x="11" y="22"/>
                    <a:pt x="12" y="22"/>
                    <a:pt x="13" y="21"/>
                  </a:cubicBezTo>
                  <a:cubicBezTo>
                    <a:pt x="14" y="20"/>
                    <a:pt x="14" y="19"/>
                    <a:pt x="14" y="18"/>
                  </a:cubicBezTo>
                  <a:cubicBezTo>
                    <a:pt x="14" y="16"/>
                    <a:pt x="14" y="15"/>
                    <a:pt x="13" y="14"/>
                  </a:cubicBezTo>
                  <a:cubicBezTo>
                    <a:pt x="12" y="14"/>
                    <a:pt x="11" y="13"/>
                    <a:pt x="9" y="13"/>
                  </a:cubicBezTo>
                  <a:lnTo>
                    <a:pt x="4" y="13"/>
                  </a:lnTo>
                  <a:close/>
                  <a:moveTo>
                    <a:pt x="4" y="3"/>
                  </a:moveTo>
                  <a:lnTo>
                    <a:pt x="4" y="3"/>
                  </a:lnTo>
                  <a:lnTo>
                    <a:pt x="4" y="10"/>
                  </a:lnTo>
                  <a:lnTo>
                    <a:pt x="9" y="10"/>
                  </a:lnTo>
                  <a:cubicBezTo>
                    <a:pt x="10" y="10"/>
                    <a:pt x="12" y="10"/>
                    <a:pt x="12" y="10"/>
                  </a:cubicBezTo>
                  <a:cubicBezTo>
                    <a:pt x="13" y="9"/>
                    <a:pt x="14" y="8"/>
                    <a:pt x="14" y="7"/>
                  </a:cubicBezTo>
                  <a:cubicBezTo>
                    <a:pt x="14" y="5"/>
                    <a:pt x="13" y="5"/>
                    <a:pt x="12" y="4"/>
                  </a:cubicBezTo>
                  <a:cubicBezTo>
                    <a:pt x="12" y="3"/>
                    <a:pt x="10" y="3"/>
                    <a:pt x="9" y="3"/>
                  </a:cubicBezTo>
                  <a:lnTo>
                    <a:pt x="4" y="3"/>
                  </a:lnTo>
                  <a:close/>
                  <a:moveTo>
                    <a:pt x="0" y="0"/>
                  </a:moveTo>
                  <a:lnTo>
                    <a:pt x="0" y="0"/>
                  </a:lnTo>
                  <a:lnTo>
                    <a:pt x="9" y="0"/>
                  </a:lnTo>
                  <a:cubicBezTo>
                    <a:pt x="11" y="0"/>
                    <a:pt x="13" y="1"/>
                    <a:pt x="15" y="2"/>
                  </a:cubicBezTo>
                  <a:cubicBezTo>
                    <a:pt x="16" y="3"/>
                    <a:pt x="17" y="4"/>
                    <a:pt x="17" y="6"/>
                  </a:cubicBezTo>
                  <a:cubicBezTo>
                    <a:pt x="17" y="8"/>
                    <a:pt x="17" y="9"/>
                    <a:pt x="16" y="10"/>
                  </a:cubicBezTo>
                  <a:cubicBezTo>
                    <a:pt x="15" y="11"/>
                    <a:pt x="14" y="11"/>
                    <a:pt x="13" y="12"/>
                  </a:cubicBezTo>
                  <a:cubicBezTo>
                    <a:pt x="14" y="12"/>
                    <a:pt x="16" y="13"/>
                    <a:pt x="17" y="14"/>
                  </a:cubicBezTo>
                  <a:cubicBezTo>
                    <a:pt x="17" y="15"/>
                    <a:pt x="18" y="16"/>
                    <a:pt x="18" y="18"/>
                  </a:cubicBezTo>
                  <a:cubicBezTo>
                    <a:pt x="18" y="20"/>
                    <a:pt x="17" y="22"/>
                    <a:pt x="16"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449"/>
            <p:cNvSpPr>
              <a:spLocks/>
            </p:cNvSpPr>
            <p:nvPr/>
          </p:nvSpPr>
          <p:spPr bwMode="auto">
            <a:xfrm>
              <a:off x="3959" y="1766"/>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450"/>
            <p:cNvSpPr>
              <a:spLocks/>
            </p:cNvSpPr>
            <p:nvPr/>
          </p:nvSpPr>
          <p:spPr bwMode="auto">
            <a:xfrm>
              <a:off x="3967" y="176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451"/>
            <p:cNvSpPr>
              <a:spLocks noEditPoints="1"/>
            </p:cNvSpPr>
            <p:nvPr/>
          </p:nvSpPr>
          <p:spPr bwMode="auto">
            <a:xfrm>
              <a:off x="3983" y="1766"/>
              <a:ext cx="15" cy="17"/>
            </a:xfrm>
            <a:custGeom>
              <a:avLst/>
              <a:gdLst>
                <a:gd name="T0" fmla="*/ 11 w 22"/>
                <a:gd name="T1" fmla="*/ 4 h 25"/>
                <a:gd name="T2" fmla="*/ 11 w 22"/>
                <a:gd name="T3" fmla="*/ 4 h 25"/>
                <a:gd name="T4" fmla="*/ 7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6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7" y="16"/>
                  </a:lnTo>
                  <a:lnTo>
                    <a:pt x="16" y="16"/>
                  </a:lnTo>
                  <a:lnTo>
                    <a:pt x="11" y="4"/>
                  </a:lnTo>
                  <a:close/>
                  <a:moveTo>
                    <a:pt x="9" y="0"/>
                  </a:moveTo>
                  <a:lnTo>
                    <a:pt x="9" y="0"/>
                  </a:lnTo>
                  <a:lnTo>
                    <a:pt x="13" y="0"/>
                  </a:lnTo>
                  <a:lnTo>
                    <a:pt x="22"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452"/>
            <p:cNvSpPr>
              <a:spLocks noEditPoints="1"/>
            </p:cNvSpPr>
            <p:nvPr/>
          </p:nvSpPr>
          <p:spPr bwMode="auto">
            <a:xfrm>
              <a:off x="4002" y="1766"/>
              <a:ext cx="13" cy="17"/>
            </a:xfrm>
            <a:custGeom>
              <a:avLst/>
              <a:gdLst>
                <a:gd name="T0" fmla="*/ 11 w 19"/>
                <a:gd name="T1" fmla="*/ 13 h 25"/>
                <a:gd name="T2" fmla="*/ 11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453"/>
            <p:cNvSpPr>
              <a:spLocks/>
            </p:cNvSpPr>
            <p:nvPr/>
          </p:nvSpPr>
          <p:spPr bwMode="auto">
            <a:xfrm>
              <a:off x="4014" y="1766"/>
              <a:ext cx="15" cy="17"/>
            </a:xfrm>
            <a:custGeom>
              <a:avLst/>
              <a:gdLst>
                <a:gd name="T0" fmla="*/ 0 w 21"/>
                <a:gd name="T1" fmla="*/ 0 h 25"/>
                <a:gd name="T2" fmla="*/ 0 w 21"/>
                <a:gd name="T3" fmla="*/ 0 h 25"/>
                <a:gd name="T4" fmla="*/ 4 w 21"/>
                <a:gd name="T5" fmla="*/ 0 h 25"/>
                <a:gd name="T6" fmla="*/ 11 w 21"/>
                <a:gd name="T7" fmla="*/ 10 h 25"/>
                <a:gd name="T8" fmla="*/ 18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4" y="0"/>
                  </a:lnTo>
                  <a:lnTo>
                    <a:pt x="11" y="10"/>
                  </a:lnTo>
                  <a:lnTo>
                    <a:pt x="18" y="0"/>
                  </a:lnTo>
                  <a:lnTo>
                    <a:pt x="21" y="0"/>
                  </a:lnTo>
                  <a:lnTo>
                    <a:pt x="12" y="13"/>
                  </a:lnTo>
                  <a:lnTo>
                    <a:pt x="12" y="25"/>
                  </a:lnTo>
                  <a:lnTo>
                    <a:pt x="9" y="25"/>
                  </a:lnTo>
                  <a:lnTo>
                    <a:pt x="9"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454"/>
            <p:cNvSpPr>
              <a:spLocks/>
            </p:cNvSpPr>
            <p:nvPr/>
          </p:nvSpPr>
          <p:spPr bwMode="auto">
            <a:xfrm>
              <a:off x="4030" y="1788"/>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455"/>
            <p:cNvSpPr>
              <a:spLocks noEditPoints="1"/>
            </p:cNvSpPr>
            <p:nvPr/>
          </p:nvSpPr>
          <p:spPr bwMode="auto">
            <a:xfrm>
              <a:off x="4044" y="1766"/>
              <a:ext cx="16" cy="17"/>
            </a:xfrm>
            <a:custGeom>
              <a:avLst/>
              <a:gdLst>
                <a:gd name="T0" fmla="*/ 12 w 23"/>
                <a:gd name="T1" fmla="*/ 2 h 25"/>
                <a:gd name="T2" fmla="*/ 12 w 23"/>
                <a:gd name="T3" fmla="*/ 2 h 25"/>
                <a:gd name="T4" fmla="*/ 6 w 23"/>
                <a:gd name="T5" fmla="*/ 5 h 25"/>
                <a:gd name="T6" fmla="*/ 4 w 23"/>
                <a:gd name="T7" fmla="*/ 13 h 25"/>
                <a:gd name="T8" fmla="*/ 6 w 23"/>
                <a:gd name="T9" fmla="*/ 20 h 25"/>
                <a:gd name="T10" fmla="*/ 12 w 23"/>
                <a:gd name="T11" fmla="*/ 23 h 25"/>
                <a:gd name="T12" fmla="*/ 18 w 23"/>
                <a:gd name="T13" fmla="*/ 20 h 25"/>
                <a:gd name="T14" fmla="*/ 20 w 23"/>
                <a:gd name="T15" fmla="*/ 13 h 25"/>
                <a:gd name="T16" fmla="*/ 18 w 23"/>
                <a:gd name="T17" fmla="*/ 5 h 25"/>
                <a:gd name="T18" fmla="*/ 12 w 23"/>
                <a:gd name="T19" fmla="*/ 2 h 25"/>
                <a:gd name="T20" fmla="*/ 12 w 23"/>
                <a:gd name="T21" fmla="*/ 2 h 25"/>
                <a:gd name="T22" fmla="*/ 12 w 23"/>
                <a:gd name="T23" fmla="*/ 0 h 25"/>
                <a:gd name="T24" fmla="*/ 12 w 23"/>
                <a:gd name="T25" fmla="*/ 0 h 25"/>
                <a:gd name="T26" fmla="*/ 20 w 23"/>
                <a:gd name="T27" fmla="*/ 3 h 25"/>
                <a:gd name="T28" fmla="*/ 23 w 23"/>
                <a:gd name="T29" fmla="*/ 13 h 25"/>
                <a:gd name="T30" fmla="*/ 20 w 23"/>
                <a:gd name="T31" fmla="*/ 22 h 25"/>
                <a:gd name="T32" fmla="*/ 12 w 23"/>
                <a:gd name="T33" fmla="*/ 25 h 25"/>
                <a:gd name="T34" fmla="*/ 4 w 23"/>
                <a:gd name="T35" fmla="*/ 22 h 25"/>
                <a:gd name="T36" fmla="*/ 0 w 23"/>
                <a:gd name="T37" fmla="*/ 13 h 25"/>
                <a:gd name="T38" fmla="*/ 4 w 23"/>
                <a:gd name="T39" fmla="*/ 3 h 25"/>
                <a:gd name="T40" fmla="*/ 12 w 23"/>
                <a:gd name="T41" fmla="*/ 0 h 25"/>
                <a:gd name="T42" fmla="*/ 12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2" y="2"/>
                  </a:moveTo>
                  <a:lnTo>
                    <a:pt x="12" y="2"/>
                  </a:lnTo>
                  <a:cubicBezTo>
                    <a:pt x="10" y="2"/>
                    <a:pt x="8" y="3"/>
                    <a:pt x="6" y="5"/>
                  </a:cubicBezTo>
                  <a:cubicBezTo>
                    <a:pt x="5" y="7"/>
                    <a:pt x="4" y="10"/>
                    <a:pt x="4" y="13"/>
                  </a:cubicBezTo>
                  <a:cubicBezTo>
                    <a:pt x="4" y="16"/>
                    <a:pt x="5" y="18"/>
                    <a:pt x="6" y="20"/>
                  </a:cubicBezTo>
                  <a:cubicBezTo>
                    <a:pt x="8" y="22"/>
                    <a:pt x="10" y="23"/>
                    <a:pt x="12" y="23"/>
                  </a:cubicBezTo>
                  <a:cubicBezTo>
                    <a:pt x="14" y="23"/>
                    <a:pt x="16" y="22"/>
                    <a:pt x="18" y="20"/>
                  </a:cubicBezTo>
                  <a:cubicBezTo>
                    <a:pt x="19" y="18"/>
                    <a:pt x="20" y="16"/>
                    <a:pt x="20" y="13"/>
                  </a:cubicBezTo>
                  <a:cubicBezTo>
                    <a:pt x="20" y="10"/>
                    <a:pt x="19" y="7"/>
                    <a:pt x="18" y="5"/>
                  </a:cubicBezTo>
                  <a:cubicBezTo>
                    <a:pt x="16" y="3"/>
                    <a:pt x="14" y="2"/>
                    <a:pt x="12" y="2"/>
                  </a:cubicBezTo>
                  <a:lnTo>
                    <a:pt x="12" y="2"/>
                  </a:lnTo>
                  <a:close/>
                  <a:moveTo>
                    <a:pt x="12" y="0"/>
                  </a:moveTo>
                  <a:lnTo>
                    <a:pt x="12" y="0"/>
                  </a:lnTo>
                  <a:cubicBezTo>
                    <a:pt x="15" y="0"/>
                    <a:pt x="18" y="1"/>
                    <a:pt x="20" y="3"/>
                  </a:cubicBezTo>
                  <a:cubicBezTo>
                    <a:pt x="22" y="6"/>
                    <a:pt x="23" y="9"/>
                    <a:pt x="23" y="13"/>
                  </a:cubicBezTo>
                  <a:cubicBezTo>
                    <a:pt x="23" y="17"/>
                    <a:pt x="22" y="20"/>
                    <a:pt x="20" y="22"/>
                  </a:cubicBezTo>
                  <a:cubicBezTo>
                    <a:pt x="18" y="24"/>
                    <a:pt x="15" y="25"/>
                    <a:pt x="12" y="25"/>
                  </a:cubicBezTo>
                  <a:cubicBezTo>
                    <a:pt x="8" y="25"/>
                    <a:pt x="6" y="24"/>
                    <a:pt x="4" y="22"/>
                  </a:cubicBezTo>
                  <a:cubicBezTo>
                    <a:pt x="2" y="20"/>
                    <a:pt x="0" y="17"/>
                    <a:pt x="0" y="13"/>
                  </a:cubicBezTo>
                  <a:cubicBezTo>
                    <a:pt x="0" y="9"/>
                    <a:pt x="2" y="6"/>
                    <a:pt x="4"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456"/>
            <p:cNvSpPr>
              <a:spLocks noEditPoints="1"/>
            </p:cNvSpPr>
            <p:nvPr/>
          </p:nvSpPr>
          <p:spPr bwMode="auto">
            <a:xfrm>
              <a:off x="4064" y="1766"/>
              <a:ext cx="11" cy="17"/>
            </a:xfrm>
            <a:custGeom>
              <a:avLst/>
              <a:gdLst>
                <a:gd name="T0" fmla="*/ 4 w 16"/>
                <a:gd name="T1" fmla="*/ 3 h 25"/>
                <a:gd name="T2" fmla="*/ 4 w 16"/>
                <a:gd name="T3" fmla="*/ 3 h 25"/>
                <a:gd name="T4" fmla="*/ 4 w 16"/>
                <a:gd name="T5" fmla="*/ 12 h 25"/>
                <a:gd name="T6" fmla="*/ 8 w 16"/>
                <a:gd name="T7" fmla="*/ 12 h 25"/>
                <a:gd name="T8" fmla="*/ 12 w 16"/>
                <a:gd name="T9" fmla="*/ 11 h 25"/>
                <a:gd name="T10" fmla="*/ 13 w 16"/>
                <a:gd name="T11" fmla="*/ 8 h 25"/>
                <a:gd name="T12" fmla="*/ 12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10" y="12"/>
                    <a:pt x="11" y="12"/>
                    <a:pt x="12" y="11"/>
                  </a:cubicBezTo>
                  <a:cubicBezTo>
                    <a:pt x="12" y="10"/>
                    <a:pt x="13" y="9"/>
                    <a:pt x="13" y="8"/>
                  </a:cubicBezTo>
                  <a:cubicBezTo>
                    <a:pt x="13" y="6"/>
                    <a:pt x="12" y="5"/>
                    <a:pt x="12" y="4"/>
                  </a:cubicBezTo>
                  <a:cubicBezTo>
                    <a:pt x="11" y="3"/>
                    <a:pt x="10"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457"/>
            <p:cNvSpPr>
              <a:spLocks noEditPoints="1"/>
            </p:cNvSpPr>
            <p:nvPr/>
          </p:nvSpPr>
          <p:spPr bwMode="auto">
            <a:xfrm>
              <a:off x="4080" y="1771"/>
              <a:ext cx="3"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458"/>
            <p:cNvSpPr>
              <a:spLocks/>
            </p:cNvSpPr>
            <p:nvPr/>
          </p:nvSpPr>
          <p:spPr bwMode="auto">
            <a:xfrm>
              <a:off x="4086" y="1766"/>
              <a:ext cx="11" cy="10"/>
            </a:xfrm>
            <a:custGeom>
              <a:avLst/>
              <a:gdLst>
                <a:gd name="T0" fmla="*/ 15 w 15"/>
                <a:gd name="T1" fmla="*/ 4 h 15"/>
                <a:gd name="T2" fmla="*/ 15 w 15"/>
                <a:gd name="T3" fmla="*/ 4 h 15"/>
                <a:gd name="T4" fmla="*/ 9 w 15"/>
                <a:gd name="T5" fmla="*/ 8 h 15"/>
                <a:gd name="T6" fmla="*/ 15 w 15"/>
                <a:gd name="T7" fmla="*/ 11 h 15"/>
                <a:gd name="T8" fmla="*/ 14 w 15"/>
                <a:gd name="T9" fmla="*/ 12 h 15"/>
                <a:gd name="T10" fmla="*/ 8 w 15"/>
                <a:gd name="T11" fmla="*/ 9 h 15"/>
                <a:gd name="T12" fmla="*/ 8 w 15"/>
                <a:gd name="T13" fmla="*/ 15 h 15"/>
                <a:gd name="T14" fmla="*/ 6 w 15"/>
                <a:gd name="T15" fmla="*/ 15 h 15"/>
                <a:gd name="T16" fmla="*/ 6 w 15"/>
                <a:gd name="T17" fmla="*/ 9 h 15"/>
                <a:gd name="T18" fmla="*/ 1 w 15"/>
                <a:gd name="T19" fmla="*/ 12 h 15"/>
                <a:gd name="T20" fmla="*/ 0 w 15"/>
                <a:gd name="T21" fmla="*/ 11 h 15"/>
                <a:gd name="T22" fmla="*/ 6 w 15"/>
                <a:gd name="T23" fmla="*/ 8 h 15"/>
                <a:gd name="T24" fmla="*/ 0 w 15"/>
                <a:gd name="T25" fmla="*/ 4 h 15"/>
                <a:gd name="T26" fmla="*/ 1 w 15"/>
                <a:gd name="T27" fmla="*/ 3 h 15"/>
                <a:gd name="T28" fmla="*/ 6 w 15"/>
                <a:gd name="T29" fmla="*/ 6 h 15"/>
                <a:gd name="T30" fmla="*/ 6 w 15"/>
                <a:gd name="T31" fmla="*/ 0 h 15"/>
                <a:gd name="T32" fmla="*/ 8 w 15"/>
                <a:gd name="T33" fmla="*/ 0 h 15"/>
                <a:gd name="T34" fmla="*/ 8 w 15"/>
                <a:gd name="T35" fmla="*/ 6 h 15"/>
                <a:gd name="T36" fmla="*/ 14 w 15"/>
                <a:gd name="T37" fmla="*/ 3 h 15"/>
                <a:gd name="T38" fmla="*/ 15 w 15"/>
                <a:gd name="T3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15" y="4"/>
                  </a:moveTo>
                  <a:lnTo>
                    <a:pt x="15" y="4"/>
                  </a:lnTo>
                  <a:lnTo>
                    <a:pt x="9" y="8"/>
                  </a:lnTo>
                  <a:lnTo>
                    <a:pt x="15" y="11"/>
                  </a:lnTo>
                  <a:lnTo>
                    <a:pt x="14" y="12"/>
                  </a:lnTo>
                  <a:lnTo>
                    <a:pt x="8" y="9"/>
                  </a:lnTo>
                  <a:lnTo>
                    <a:pt x="8" y="15"/>
                  </a:lnTo>
                  <a:lnTo>
                    <a:pt x="6" y="15"/>
                  </a:lnTo>
                  <a:lnTo>
                    <a:pt x="6" y="9"/>
                  </a:lnTo>
                  <a:lnTo>
                    <a:pt x="1" y="12"/>
                  </a:lnTo>
                  <a:lnTo>
                    <a:pt x="0" y="11"/>
                  </a:lnTo>
                  <a:lnTo>
                    <a:pt x="6" y="8"/>
                  </a:lnTo>
                  <a:lnTo>
                    <a:pt x="0" y="4"/>
                  </a:lnTo>
                  <a:lnTo>
                    <a:pt x="1" y="3"/>
                  </a:lnTo>
                  <a:lnTo>
                    <a:pt x="6" y="6"/>
                  </a:lnTo>
                  <a:lnTo>
                    <a:pt x="6" y="0"/>
                  </a:lnTo>
                  <a:lnTo>
                    <a:pt x="8" y="0"/>
                  </a:lnTo>
                  <a:lnTo>
                    <a:pt x="8" y="6"/>
                  </a:lnTo>
                  <a:lnTo>
                    <a:pt x="14" y="3"/>
                  </a:ln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459"/>
            <p:cNvSpPr>
              <a:spLocks/>
            </p:cNvSpPr>
            <p:nvPr/>
          </p:nvSpPr>
          <p:spPr bwMode="auto">
            <a:xfrm>
              <a:off x="4020" y="1810"/>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8"/>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1460"/>
            <p:cNvSpPr>
              <a:spLocks noEditPoints="1"/>
            </p:cNvSpPr>
            <p:nvPr/>
          </p:nvSpPr>
          <p:spPr bwMode="auto">
            <a:xfrm>
              <a:off x="4014" y="1854"/>
              <a:ext cx="11" cy="16"/>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461"/>
            <p:cNvSpPr>
              <a:spLocks noEditPoints="1"/>
            </p:cNvSpPr>
            <p:nvPr/>
          </p:nvSpPr>
          <p:spPr bwMode="auto">
            <a:xfrm>
              <a:off x="4014" y="1854"/>
              <a:ext cx="11" cy="16"/>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1462"/>
            <p:cNvSpPr>
              <a:spLocks/>
            </p:cNvSpPr>
            <p:nvPr/>
          </p:nvSpPr>
          <p:spPr bwMode="auto">
            <a:xfrm>
              <a:off x="4074" y="1810"/>
              <a:ext cx="91" cy="53"/>
            </a:xfrm>
            <a:custGeom>
              <a:avLst/>
              <a:gdLst>
                <a:gd name="T0" fmla="*/ 0 w 130"/>
                <a:gd name="T1" fmla="*/ 0 h 75"/>
                <a:gd name="T2" fmla="*/ 0 w 130"/>
                <a:gd name="T3" fmla="*/ 0 h 75"/>
                <a:gd name="T4" fmla="*/ 130 w 130"/>
                <a:gd name="T5" fmla="*/ 75 h 75"/>
              </a:gdLst>
              <a:ahLst/>
              <a:cxnLst>
                <a:cxn ang="0">
                  <a:pos x="T0" y="T1"/>
                </a:cxn>
                <a:cxn ang="0">
                  <a:pos x="T2" y="T3"/>
                </a:cxn>
                <a:cxn ang="0">
                  <a:pos x="T4" y="T5"/>
                </a:cxn>
              </a:cxnLst>
              <a:rect l="0" t="0" r="r" b="b"/>
              <a:pathLst>
                <a:path w="130" h="75">
                  <a:moveTo>
                    <a:pt x="0" y="0"/>
                  </a:moveTo>
                  <a:lnTo>
                    <a:pt x="0" y="0"/>
                  </a:lnTo>
                  <a:cubicBezTo>
                    <a:pt x="39" y="22"/>
                    <a:pt x="88" y="50"/>
                    <a:pt x="130" y="7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Freeform 1463"/>
            <p:cNvSpPr>
              <a:spLocks noEditPoints="1"/>
            </p:cNvSpPr>
            <p:nvPr/>
          </p:nvSpPr>
          <p:spPr bwMode="auto">
            <a:xfrm>
              <a:off x="4162" y="1857"/>
              <a:ext cx="18" cy="14"/>
            </a:xfrm>
            <a:custGeom>
              <a:avLst/>
              <a:gdLst>
                <a:gd name="T0" fmla="*/ 8 w 25"/>
                <a:gd name="T1" fmla="*/ 0 h 20"/>
                <a:gd name="T2" fmla="*/ 8 w 25"/>
                <a:gd name="T3" fmla="*/ 0 h 20"/>
                <a:gd name="T4" fmla="*/ 25 w 25"/>
                <a:gd name="T5" fmla="*/ 20 h 20"/>
                <a:gd name="T6" fmla="*/ 0 w 25"/>
                <a:gd name="T7" fmla="*/ 15 h 20"/>
                <a:gd name="T8" fmla="*/ 8 w 25"/>
                <a:gd name="T9" fmla="*/ 0 h 20"/>
                <a:gd name="T10" fmla="*/ 8 w 25"/>
                <a:gd name="T11" fmla="*/ 0 h 20"/>
                <a:gd name="T12" fmla="*/ 8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8" y="0"/>
                  </a:moveTo>
                  <a:lnTo>
                    <a:pt x="8" y="0"/>
                  </a:lnTo>
                  <a:lnTo>
                    <a:pt x="25" y="20"/>
                  </a:lnTo>
                  <a:lnTo>
                    <a:pt x="0" y="15"/>
                  </a:lnTo>
                  <a:lnTo>
                    <a:pt x="8" y="0"/>
                  </a:lnTo>
                  <a:close/>
                  <a:moveTo>
                    <a:pt x="8" y="0"/>
                  </a:moveTo>
                  <a:lnTo>
                    <a:pt x="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464"/>
            <p:cNvSpPr>
              <a:spLocks noEditPoints="1"/>
            </p:cNvSpPr>
            <p:nvPr/>
          </p:nvSpPr>
          <p:spPr bwMode="auto">
            <a:xfrm>
              <a:off x="4162" y="1857"/>
              <a:ext cx="18" cy="14"/>
            </a:xfrm>
            <a:custGeom>
              <a:avLst/>
              <a:gdLst>
                <a:gd name="T0" fmla="*/ 8 w 25"/>
                <a:gd name="T1" fmla="*/ 0 h 20"/>
                <a:gd name="T2" fmla="*/ 8 w 25"/>
                <a:gd name="T3" fmla="*/ 0 h 20"/>
                <a:gd name="T4" fmla="*/ 25 w 25"/>
                <a:gd name="T5" fmla="*/ 20 h 20"/>
                <a:gd name="T6" fmla="*/ 0 w 25"/>
                <a:gd name="T7" fmla="*/ 15 h 20"/>
                <a:gd name="T8" fmla="*/ 8 w 25"/>
                <a:gd name="T9" fmla="*/ 0 h 20"/>
                <a:gd name="T10" fmla="*/ 8 w 25"/>
                <a:gd name="T11" fmla="*/ 0 h 20"/>
                <a:gd name="T12" fmla="*/ 8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8" y="0"/>
                  </a:moveTo>
                  <a:lnTo>
                    <a:pt x="8" y="0"/>
                  </a:lnTo>
                  <a:lnTo>
                    <a:pt x="25" y="20"/>
                  </a:lnTo>
                  <a:lnTo>
                    <a:pt x="0" y="15"/>
                  </a:lnTo>
                  <a:lnTo>
                    <a:pt x="8" y="0"/>
                  </a:lnTo>
                  <a:close/>
                  <a:moveTo>
                    <a:pt x="8" y="0"/>
                  </a:moveTo>
                  <a:lnTo>
                    <a:pt x="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Freeform 1465"/>
            <p:cNvSpPr>
              <a:spLocks/>
            </p:cNvSpPr>
            <p:nvPr/>
          </p:nvSpPr>
          <p:spPr bwMode="auto">
            <a:xfrm>
              <a:off x="3708" y="1624"/>
              <a:ext cx="196" cy="62"/>
            </a:xfrm>
            <a:custGeom>
              <a:avLst/>
              <a:gdLst>
                <a:gd name="T0" fmla="*/ 0 w 279"/>
                <a:gd name="T1" fmla="*/ 0 h 88"/>
                <a:gd name="T2" fmla="*/ 0 w 279"/>
                <a:gd name="T3" fmla="*/ 0 h 88"/>
                <a:gd name="T4" fmla="*/ 279 w 279"/>
                <a:gd name="T5" fmla="*/ 0 h 88"/>
                <a:gd name="T6" fmla="*/ 279 w 279"/>
                <a:gd name="T7" fmla="*/ 88 h 88"/>
                <a:gd name="T8" fmla="*/ 0 w 279"/>
                <a:gd name="T9" fmla="*/ 88 h 88"/>
                <a:gd name="T10" fmla="*/ 0 w 279"/>
                <a:gd name="T11" fmla="*/ 0 h 88"/>
              </a:gdLst>
              <a:ahLst/>
              <a:cxnLst>
                <a:cxn ang="0">
                  <a:pos x="T0" y="T1"/>
                </a:cxn>
                <a:cxn ang="0">
                  <a:pos x="T2" y="T3"/>
                </a:cxn>
                <a:cxn ang="0">
                  <a:pos x="T4" y="T5"/>
                </a:cxn>
                <a:cxn ang="0">
                  <a:pos x="T6" y="T7"/>
                </a:cxn>
                <a:cxn ang="0">
                  <a:pos x="T8" y="T9"/>
                </a:cxn>
                <a:cxn ang="0">
                  <a:pos x="T10" y="T11"/>
                </a:cxn>
              </a:cxnLst>
              <a:rect l="0" t="0" r="r" b="b"/>
              <a:pathLst>
                <a:path w="279" h="88">
                  <a:moveTo>
                    <a:pt x="0" y="0"/>
                  </a:moveTo>
                  <a:lnTo>
                    <a:pt x="0" y="0"/>
                  </a:lnTo>
                  <a:lnTo>
                    <a:pt x="279" y="0"/>
                  </a:lnTo>
                  <a:lnTo>
                    <a:pt x="27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466"/>
            <p:cNvSpPr>
              <a:spLocks/>
            </p:cNvSpPr>
            <p:nvPr/>
          </p:nvSpPr>
          <p:spPr bwMode="auto">
            <a:xfrm>
              <a:off x="3708" y="1624"/>
              <a:ext cx="196" cy="62"/>
            </a:xfrm>
            <a:custGeom>
              <a:avLst/>
              <a:gdLst>
                <a:gd name="T0" fmla="*/ 0 w 279"/>
                <a:gd name="T1" fmla="*/ 0 h 88"/>
                <a:gd name="T2" fmla="*/ 0 w 279"/>
                <a:gd name="T3" fmla="*/ 0 h 88"/>
                <a:gd name="T4" fmla="*/ 279 w 279"/>
                <a:gd name="T5" fmla="*/ 0 h 88"/>
                <a:gd name="T6" fmla="*/ 279 w 279"/>
                <a:gd name="T7" fmla="*/ 88 h 88"/>
                <a:gd name="T8" fmla="*/ 0 w 279"/>
                <a:gd name="T9" fmla="*/ 88 h 88"/>
                <a:gd name="T10" fmla="*/ 0 w 279"/>
                <a:gd name="T11" fmla="*/ 0 h 88"/>
              </a:gdLst>
              <a:ahLst/>
              <a:cxnLst>
                <a:cxn ang="0">
                  <a:pos x="T0" y="T1"/>
                </a:cxn>
                <a:cxn ang="0">
                  <a:pos x="T2" y="T3"/>
                </a:cxn>
                <a:cxn ang="0">
                  <a:pos x="T4" y="T5"/>
                </a:cxn>
                <a:cxn ang="0">
                  <a:pos x="T6" y="T7"/>
                </a:cxn>
                <a:cxn ang="0">
                  <a:pos x="T8" y="T9"/>
                </a:cxn>
                <a:cxn ang="0">
                  <a:pos x="T10" y="T11"/>
                </a:cxn>
              </a:cxnLst>
              <a:rect l="0" t="0" r="r" b="b"/>
              <a:pathLst>
                <a:path w="279" h="88">
                  <a:moveTo>
                    <a:pt x="0" y="0"/>
                  </a:moveTo>
                  <a:lnTo>
                    <a:pt x="0" y="0"/>
                  </a:lnTo>
                  <a:lnTo>
                    <a:pt x="279" y="0"/>
                  </a:lnTo>
                  <a:lnTo>
                    <a:pt x="27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1467"/>
            <p:cNvSpPr>
              <a:spLocks noEditPoints="1"/>
            </p:cNvSpPr>
            <p:nvPr/>
          </p:nvSpPr>
          <p:spPr bwMode="auto">
            <a:xfrm>
              <a:off x="3724" y="1642"/>
              <a:ext cx="12" cy="18"/>
            </a:xfrm>
            <a:custGeom>
              <a:avLst/>
              <a:gdLst>
                <a:gd name="T0" fmla="*/ 3 w 17"/>
                <a:gd name="T1" fmla="*/ 13 h 25"/>
                <a:gd name="T2" fmla="*/ 3 w 17"/>
                <a:gd name="T3" fmla="*/ 13 h 25"/>
                <a:gd name="T4" fmla="*/ 3 w 17"/>
                <a:gd name="T5" fmla="*/ 22 h 25"/>
                <a:gd name="T6" fmla="*/ 9 w 17"/>
                <a:gd name="T7" fmla="*/ 22 h 25"/>
                <a:gd name="T8" fmla="*/ 13 w 17"/>
                <a:gd name="T9" fmla="*/ 21 h 25"/>
                <a:gd name="T10" fmla="*/ 14 w 17"/>
                <a:gd name="T11" fmla="*/ 18 h 25"/>
                <a:gd name="T12" fmla="*/ 13 w 17"/>
                <a:gd name="T13" fmla="*/ 14 h 25"/>
                <a:gd name="T14" fmla="*/ 9 w 17"/>
                <a:gd name="T15" fmla="*/ 13 h 25"/>
                <a:gd name="T16" fmla="*/ 3 w 17"/>
                <a:gd name="T17" fmla="*/ 13 h 25"/>
                <a:gd name="T18" fmla="*/ 3 w 17"/>
                <a:gd name="T19" fmla="*/ 3 h 25"/>
                <a:gd name="T20" fmla="*/ 3 w 17"/>
                <a:gd name="T21" fmla="*/ 3 h 25"/>
                <a:gd name="T22" fmla="*/ 3 w 17"/>
                <a:gd name="T23" fmla="*/ 10 h 25"/>
                <a:gd name="T24" fmla="*/ 8 w 17"/>
                <a:gd name="T25" fmla="*/ 10 h 25"/>
                <a:gd name="T26" fmla="*/ 12 w 17"/>
                <a:gd name="T27" fmla="*/ 10 h 25"/>
                <a:gd name="T28" fmla="*/ 13 w 17"/>
                <a:gd name="T29" fmla="*/ 7 h 25"/>
                <a:gd name="T30" fmla="*/ 12 w 17"/>
                <a:gd name="T31" fmla="*/ 4 h 25"/>
                <a:gd name="T32" fmla="*/ 8 w 17"/>
                <a:gd name="T33" fmla="*/ 3 h 25"/>
                <a:gd name="T34" fmla="*/ 3 w 17"/>
                <a:gd name="T35" fmla="*/ 3 h 25"/>
                <a:gd name="T36" fmla="*/ 0 w 17"/>
                <a:gd name="T37" fmla="*/ 0 h 25"/>
                <a:gd name="T38" fmla="*/ 0 w 17"/>
                <a:gd name="T39" fmla="*/ 0 h 25"/>
                <a:gd name="T40" fmla="*/ 8 w 17"/>
                <a:gd name="T41" fmla="*/ 0 h 25"/>
                <a:gd name="T42" fmla="*/ 14 w 17"/>
                <a:gd name="T43" fmla="*/ 2 h 25"/>
                <a:gd name="T44" fmla="*/ 16 w 17"/>
                <a:gd name="T45" fmla="*/ 6 h 25"/>
                <a:gd name="T46" fmla="*/ 15 w 17"/>
                <a:gd name="T47" fmla="*/ 10 h 25"/>
                <a:gd name="T48" fmla="*/ 12 w 17"/>
                <a:gd name="T49" fmla="*/ 12 h 25"/>
                <a:gd name="T50" fmla="*/ 16 w 17"/>
                <a:gd name="T51" fmla="*/ 14 h 25"/>
                <a:gd name="T52" fmla="*/ 17 w 17"/>
                <a:gd name="T53" fmla="*/ 18 h 25"/>
                <a:gd name="T54" fmla="*/ 15 w 17"/>
                <a:gd name="T55" fmla="*/ 23 h 25"/>
                <a:gd name="T56" fmla="*/ 9 w 17"/>
                <a:gd name="T57" fmla="*/ 25 h 25"/>
                <a:gd name="T58" fmla="*/ 0 w 17"/>
                <a:gd name="T59" fmla="*/ 25 h 25"/>
                <a:gd name="T60" fmla="*/ 0 w 17"/>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5">
                  <a:moveTo>
                    <a:pt x="3" y="13"/>
                  </a:moveTo>
                  <a:lnTo>
                    <a:pt x="3" y="13"/>
                  </a:lnTo>
                  <a:lnTo>
                    <a:pt x="3" y="22"/>
                  </a:lnTo>
                  <a:lnTo>
                    <a:pt x="9" y="22"/>
                  </a:lnTo>
                  <a:cubicBezTo>
                    <a:pt x="10" y="22"/>
                    <a:pt x="12" y="22"/>
                    <a:pt x="13" y="21"/>
                  </a:cubicBezTo>
                  <a:cubicBezTo>
                    <a:pt x="13" y="20"/>
                    <a:pt x="14" y="19"/>
                    <a:pt x="14" y="18"/>
                  </a:cubicBezTo>
                  <a:cubicBezTo>
                    <a:pt x="14" y="16"/>
                    <a:pt x="13" y="15"/>
                    <a:pt x="13" y="14"/>
                  </a:cubicBezTo>
                  <a:cubicBezTo>
                    <a:pt x="12" y="14"/>
                    <a:pt x="10" y="13"/>
                    <a:pt x="9" y="13"/>
                  </a:cubicBezTo>
                  <a:lnTo>
                    <a:pt x="3" y="13"/>
                  </a:lnTo>
                  <a:close/>
                  <a:moveTo>
                    <a:pt x="3" y="3"/>
                  </a:moveTo>
                  <a:lnTo>
                    <a:pt x="3" y="3"/>
                  </a:lnTo>
                  <a:lnTo>
                    <a:pt x="3" y="10"/>
                  </a:lnTo>
                  <a:lnTo>
                    <a:pt x="8" y="10"/>
                  </a:lnTo>
                  <a:cubicBezTo>
                    <a:pt x="10" y="10"/>
                    <a:pt x="11" y="10"/>
                    <a:pt x="12" y="10"/>
                  </a:cubicBezTo>
                  <a:cubicBezTo>
                    <a:pt x="13" y="9"/>
                    <a:pt x="13" y="8"/>
                    <a:pt x="13" y="7"/>
                  </a:cubicBezTo>
                  <a:cubicBezTo>
                    <a:pt x="13" y="5"/>
                    <a:pt x="13" y="5"/>
                    <a:pt x="12" y="4"/>
                  </a:cubicBezTo>
                  <a:cubicBezTo>
                    <a:pt x="11" y="3"/>
                    <a:pt x="10" y="3"/>
                    <a:pt x="8" y="3"/>
                  </a:cubicBezTo>
                  <a:lnTo>
                    <a:pt x="3" y="3"/>
                  </a:lnTo>
                  <a:close/>
                  <a:moveTo>
                    <a:pt x="0" y="0"/>
                  </a:moveTo>
                  <a:lnTo>
                    <a:pt x="0" y="0"/>
                  </a:lnTo>
                  <a:lnTo>
                    <a:pt x="8" y="0"/>
                  </a:lnTo>
                  <a:cubicBezTo>
                    <a:pt x="11" y="0"/>
                    <a:pt x="13" y="1"/>
                    <a:pt x="14" y="2"/>
                  </a:cubicBezTo>
                  <a:cubicBezTo>
                    <a:pt x="16" y="3"/>
                    <a:pt x="16" y="4"/>
                    <a:pt x="16" y="6"/>
                  </a:cubicBezTo>
                  <a:cubicBezTo>
                    <a:pt x="16" y="8"/>
                    <a:pt x="16" y="9"/>
                    <a:pt x="15" y="10"/>
                  </a:cubicBezTo>
                  <a:cubicBezTo>
                    <a:pt x="15" y="11"/>
                    <a:pt x="14" y="11"/>
                    <a:pt x="12" y="12"/>
                  </a:cubicBezTo>
                  <a:cubicBezTo>
                    <a:pt x="14" y="12"/>
                    <a:pt x="15" y="13"/>
                    <a:pt x="16" y="14"/>
                  </a:cubicBezTo>
                  <a:cubicBezTo>
                    <a:pt x="17" y="15"/>
                    <a:pt x="17" y="16"/>
                    <a:pt x="17" y="18"/>
                  </a:cubicBezTo>
                  <a:cubicBezTo>
                    <a:pt x="17" y="20"/>
                    <a:pt x="17" y="22"/>
                    <a:pt x="15" y="23"/>
                  </a:cubicBezTo>
                  <a:cubicBezTo>
                    <a:pt x="14" y="24"/>
                    <a:pt x="11"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468"/>
            <p:cNvSpPr>
              <a:spLocks/>
            </p:cNvSpPr>
            <p:nvPr/>
          </p:nvSpPr>
          <p:spPr bwMode="auto">
            <a:xfrm>
              <a:off x="3741"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469"/>
            <p:cNvSpPr>
              <a:spLocks/>
            </p:cNvSpPr>
            <p:nvPr/>
          </p:nvSpPr>
          <p:spPr bwMode="auto">
            <a:xfrm>
              <a:off x="3749" y="1642"/>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470"/>
            <p:cNvSpPr>
              <a:spLocks noEditPoints="1"/>
            </p:cNvSpPr>
            <p:nvPr/>
          </p:nvSpPr>
          <p:spPr bwMode="auto">
            <a:xfrm>
              <a:off x="3764" y="1642"/>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471"/>
            <p:cNvSpPr>
              <a:spLocks noEditPoints="1"/>
            </p:cNvSpPr>
            <p:nvPr/>
          </p:nvSpPr>
          <p:spPr bwMode="auto">
            <a:xfrm>
              <a:off x="3783" y="1642"/>
              <a:ext cx="14"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7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3" y="14"/>
                    <a:pt x="13" y="14"/>
                    <a:pt x="14" y="15"/>
                  </a:cubicBezTo>
                  <a:cubicBezTo>
                    <a:pt x="15" y="16"/>
                    <a:pt x="15" y="17"/>
                    <a:pt x="16" y="18"/>
                  </a:cubicBezTo>
                  <a:lnTo>
                    <a:pt x="19" y="25"/>
                  </a:lnTo>
                  <a:lnTo>
                    <a:pt x="16" y="25"/>
                  </a:lnTo>
                  <a:lnTo>
                    <a:pt x="13" y="19"/>
                  </a:lnTo>
                  <a:cubicBezTo>
                    <a:pt x="12" y="17"/>
                    <a:pt x="11" y="16"/>
                    <a:pt x="10" y="15"/>
                  </a:cubicBezTo>
                  <a:cubicBezTo>
                    <a:pt x="9" y="15"/>
                    <a:pt x="8" y="15"/>
                    <a:pt x="7" y="15"/>
                  </a:cubicBezTo>
                  <a:lnTo>
                    <a:pt x="3" y="15"/>
                  </a:lnTo>
                  <a:lnTo>
                    <a:pt x="3" y="25"/>
                  </a:lnTo>
                  <a:lnTo>
                    <a:pt x="0" y="25"/>
                  </a:lnTo>
                  <a:lnTo>
                    <a:pt x="0" y="0"/>
                  </a:lnTo>
                  <a:lnTo>
                    <a:pt x="8" y="0"/>
                  </a:lnTo>
                  <a:cubicBezTo>
                    <a:pt x="10" y="0"/>
                    <a:pt x="13"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8" y="12"/>
                  </a:lnTo>
                  <a:cubicBezTo>
                    <a:pt x="9" y="12"/>
                    <a:pt x="10" y="11"/>
                    <a:pt x="11" y="11"/>
                  </a:cubicBezTo>
                  <a:cubicBezTo>
                    <a:pt x="12" y="10"/>
                    <a:pt x="13" y="9"/>
                    <a:pt x="13" y="7"/>
                  </a:cubicBezTo>
                  <a:cubicBezTo>
                    <a:pt x="13" y="6"/>
                    <a:pt x="12" y="5"/>
                    <a:pt x="11" y="4"/>
                  </a:cubicBezTo>
                  <a:cubicBezTo>
                    <a:pt x="10"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472"/>
            <p:cNvSpPr>
              <a:spLocks/>
            </p:cNvSpPr>
            <p:nvPr/>
          </p:nvSpPr>
          <p:spPr bwMode="auto">
            <a:xfrm>
              <a:off x="3797" y="1642"/>
              <a:ext cx="14" cy="18"/>
            </a:xfrm>
            <a:custGeom>
              <a:avLst/>
              <a:gdLst>
                <a:gd name="T0" fmla="*/ 0 w 21"/>
                <a:gd name="T1" fmla="*/ 0 h 25"/>
                <a:gd name="T2" fmla="*/ 0 w 21"/>
                <a:gd name="T3" fmla="*/ 0 h 25"/>
                <a:gd name="T4" fmla="*/ 3 w 21"/>
                <a:gd name="T5" fmla="*/ 0 h 25"/>
                <a:gd name="T6" fmla="*/ 10 w 21"/>
                <a:gd name="T7" fmla="*/ 10 h 25"/>
                <a:gd name="T8" fmla="*/ 17 w 21"/>
                <a:gd name="T9" fmla="*/ 0 h 25"/>
                <a:gd name="T10" fmla="*/ 21 w 21"/>
                <a:gd name="T11" fmla="*/ 0 h 25"/>
                <a:gd name="T12" fmla="*/ 12 w 21"/>
                <a:gd name="T13" fmla="*/ 13 h 25"/>
                <a:gd name="T14" fmla="*/ 12 w 21"/>
                <a:gd name="T15" fmla="*/ 25 h 25"/>
                <a:gd name="T16" fmla="*/ 8 w 21"/>
                <a:gd name="T17" fmla="*/ 25 h 25"/>
                <a:gd name="T18" fmla="*/ 8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3" y="0"/>
                  </a:lnTo>
                  <a:lnTo>
                    <a:pt x="10" y="10"/>
                  </a:lnTo>
                  <a:lnTo>
                    <a:pt x="17" y="0"/>
                  </a:lnTo>
                  <a:lnTo>
                    <a:pt x="21" y="0"/>
                  </a:lnTo>
                  <a:lnTo>
                    <a:pt x="12" y="13"/>
                  </a:lnTo>
                  <a:lnTo>
                    <a:pt x="12" y="25"/>
                  </a:lnTo>
                  <a:lnTo>
                    <a:pt x="8" y="25"/>
                  </a:lnTo>
                  <a:lnTo>
                    <a:pt x="8"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473"/>
            <p:cNvSpPr>
              <a:spLocks/>
            </p:cNvSpPr>
            <p:nvPr/>
          </p:nvSpPr>
          <p:spPr bwMode="auto">
            <a:xfrm>
              <a:off x="3811" y="1664"/>
              <a:ext cx="13"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474"/>
            <p:cNvSpPr>
              <a:spLocks noEditPoints="1"/>
            </p:cNvSpPr>
            <p:nvPr/>
          </p:nvSpPr>
          <p:spPr bwMode="auto">
            <a:xfrm>
              <a:off x="3826" y="1642"/>
              <a:ext cx="16" cy="18"/>
            </a:xfrm>
            <a:custGeom>
              <a:avLst/>
              <a:gdLst>
                <a:gd name="T0" fmla="*/ 11 w 23"/>
                <a:gd name="T1" fmla="*/ 2 h 25"/>
                <a:gd name="T2" fmla="*/ 11 w 23"/>
                <a:gd name="T3" fmla="*/ 2 h 25"/>
                <a:gd name="T4" fmla="*/ 6 w 23"/>
                <a:gd name="T5" fmla="*/ 5 h 25"/>
                <a:gd name="T6" fmla="*/ 3 w 23"/>
                <a:gd name="T7" fmla="*/ 13 h 25"/>
                <a:gd name="T8" fmla="*/ 6 w 23"/>
                <a:gd name="T9" fmla="*/ 20 h 25"/>
                <a:gd name="T10" fmla="*/ 11 w 23"/>
                <a:gd name="T11" fmla="*/ 23 h 25"/>
                <a:gd name="T12" fmla="*/ 17 w 23"/>
                <a:gd name="T13" fmla="*/ 20 h 25"/>
                <a:gd name="T14" fmla="*/ 19 w 23"/>
                <a:gd name="T15" fmla="*/ 13 h 25"/>
                <a:gd name="T16" fmla="*/ 17 w 23"/>
                <a:gd name="T17" fmla="*/ 5 h 25"/>
                <a:gd name="T18" fmla="*/ 11 w 23"/>
                <a:gd name="T19" fmla="*/ 2 h 25"/>
                <a:gd name="T20" fmla="*/ 11 w 23"/>
                <a:gd name="T21" fmla="*/ 2 h 25"/>
                <a:gd name="T22" fmla="*/ 11 w 23"/>
                <a:gd name="T23" fmla="*/ 0 h 25"/>
                <a:gd name="T24" fmla="*/ 11 w 23"/>
                <a:gd name="T25" fmla="*/ 0 h 25"/>
                <a:gd name="T26" fmla="*/ 20 w 23"/>
                <a:gd name="T27" fmla="*/ 3 h 25"/>
                <a:gd name="T28" fmla="*/ 23 w 23"/>
                <a:gd name="T29" fmla="*/ 13 h 25"/>
                <a:gd name="T30" fmla="*/ 20 w 23"/>
                <a:gd name="T31" fmla="*/ 22 h 25"/>
                <a:gd name="T32" fmla="*/ 11 w 23"/>
                <a:gd name="T33" fmla="*/ 25 h 25"/>
                <a:gd name="T34" fmla="*/ 3 w 23"/>
                <a:gd name="T35" fmla="*/ 22 h 25"/>
                <a:gd name="T36" fmla="*/ 0 w 23"/>
                <a:gd name="T37" fmla="*/ 13 h 25"/>
                <a:gd name="T38" fmla="*/ 3 w 23"/>
                <a:gd name="T39" fmla="*/ 3 h 25"/>
                <a:gd name="T40" fmla="*/ 11 w 23"/>
                <a:gd name="T41" fmla="*/ 0 h 25"/>
                <a:gd name="T42" fmla="*/ 11 w 23"/>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11" y="2"/>
                  </a:moveTo>
                  <a:lnTo>
                    <a:pt x="11" y="2"/>
                  </a:lnTo>
                  <a:cubicBezTo>
                    <a:pt x="9" y="2"/>
                    <a:pt x="7" y="3"/>
                    <a:pt x="6" y="5"/>
                  </a:cubicBezTo>
                  <a:cubicBezTo>
                    <a:pt x="4" y="7"/>
                    <a:pt x="3" y="10"/>
                    <a:pt x="3" y="13"/>
                  </a:cubicBezTo>
                  <a:cubicBezTo>
                    <a:pt x="3"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3"/>
                    <a:pt x="14" y="2"/>
                    <a:pt x="11" y="2"/>
                  </a:cubicBezTo>
                  <a:lnTo>
                    <a:pt x="11" y="2"/>
                  </a:lnTo>
                  <a:close/>
                  <a:moveTo>
                    <a:pt x="11" y="0"/>
                  </a:moveTo>
                  <a:lnTo>
                    <a:pt x="11" y="0"/>
                  </a:lnTo>
                  <a:cubicBezTo>
                    <a:pt x="15" y="0"/>
                    <a:pt x="18" y="1"/>
                    <a:pt x="20" y="3"/>
                  </a:cubicBezTo>
                  <a:cubicBezTo>
                    <a:pt x="22" y="6"/>
                    <a:pt x="23" y="9"/>
                    <a:pt x="23" y="13"/>
                  </a:cubicBezTo>
                  <a:cubicBezTo>
                    <a:pt x="23" y="17"/>
                    <a:pt x="22" y="20"/>
                    <a:pt x="20" y="22"/>
                  </a:cubicBezTo>
                  <a:cubicBezTo>
                    <a:pt x="18" y="24"/>
                    <a:pt x="15" y="25"/>
                    <a:pt x="11" y="25"/>
                  </a:cubicBezTo>
                  <a:cubicBezTo>
                    <a:pt x="8" y="25"/>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475"/>
            <p:cNvSpPr>
              <a:spLocks noEditPoints="1"/>
            </p:cNvSpPr>
            <p:nvPr/>
          </p:nvSpPr>
          <p:spPr bwMode="auto">
            <a:xfrm>
              <a:off x="3846" y="1642"/>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4 w 16"/>
                <a:gd name="T25" fmla="*/ 2 h 25"/>
                <a:gd name="T26" fmla="*/ 16 w 16"/>
                <a:gd name="T27" fmla="*/ 8 h 25"/>
                <a:gd name="T28" fmla="*/ 14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4" y="2"/>
                  </a:cubicBezTo>
                  <a:cubicBezTo>
                    <a:pt x="15" y="3"/>
                    <a:pt x="16" y="5"/>
                    <a:pt x="16" y="8"/>
                  </a:cubicBezTo>
                  <a:cubicBezTo>
                    <a:pt x="16" y="10"/>
                    <a:pt x="15" y="12"/>
                    <a:pt x="14"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476"/>
            <p:cNvSpPr>
              <a:spLocks noEditPoints="1"/>
            </p:cNvSpPr>
            <p:nvPr/>
          </p:nvSpPr>
          <p:spPr bwMode="auto">
            <a:xfrm>
              <a:off x="3862" y="1647"/>
              <a:ext cx="2"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477"/>
            <p:cNvSpPr>
              <a:spLocks/>
            </p:cNvSpPr>
            <p:nvPr/>
          </p:nvSpPr>
          <p:spPr bwMode="auto">
            <a:xfrm>
              <a:off x="3870" y="1645"/>
              <a:ext cx="15" cy="15"/>
            </a:xfrm>
            <a:custGeom>
              <a:avLst/>
              <a:gdLst>
                <a:gd name="T0" fmla="*/ 12 w 21"/>
                <a:gd name="T1" fmla="*/ 0 h 21"/>
                <a:gd name="T2" fmla="*/ 12 w 21"/>
                <a:gd name="T3" fmla="*/ 0 h 21"/>
                <a:gd name="T4" fmla="*/ 12 w 21"/>
                <a:gd name="T5" fmla="*/ 9 h 21"/>
                <a:gd name="T6" fmla="*/ 21 w 21"/>
                <a:gd name="T7" fmla="*/ 9 h 21"/>
                <a:gd name="T8" fmla="*/ 21 w 21"/>
                <a:gd name="T9" fmla="*/ 12 h 21"/>
                <a:gd name="T10" fmla="*/ 12 w 21"/>
                <a:gd name="T11" fmla="*/ 12 h 21"/>
                <a:gd name="T12" fmla="*/ 12 w 21"/>
                <a:gd name="T13" fmla="*/ 21 h 21"/>
                <a:gd name="T14" fmla="*/ 9 w 21"/>
                <a:gd name="T15" fmla="*/ 21 h 21"/>
                <a:gd name="T16" fmla="*/ 9 w 21"/>
                <a:gd name="T17" fmla="*/ 12 h 21"/>
                <a:gd name="T18" fmla="*/ 0 w 21"/>
                <a:gd name="T19" fmla="*/ 12 h 21"/>
                <a:gd name="T20" fmla="*/ 0 w 21"/>
                <a:gd name="T21" fmla="*/ 9 h 21"/>
                <a:gd name="T22" fmla="*/ 9 w 21"/>
                <a:gd name="T23" fmla="*/ 9 h 21"/>
                <a:gd name="T24" fmla="*/ 9 w 21"/>
                <a:gd name="T25" fmla="*/ 0 h 21"/>
                <a:gd name="T26" fmla="*/ 12 w 21"/>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12" y="0"/>
                  </a:moveTo>
                  <a:lnTo>
                    <a:pt x="12" y="0"/>
                  </a:lnTo>
                  <a:lnTo>
                    <a:pt x="12" y="9"/>
                  </a:lnTo>
                  <a:lnTo>
                    <a:pt x="21" y="9"/>
                  </a:lnTo>
                  <a:lnTo>
                    <a:pt x="21" y="12"/>
                  </a:lnTo>
                  <a:lnTo>
                    <a:pt x="12" y="12"/>
                  </a:lnTo>
                  <a:lnTo>
                    <a:pt x="12" y="21"/>
                  </a:lnTo>
                  <a:lnTo>
                    <a:pt x="9" y="21"/>
                  </a:lnTo>
                  <a:lnTo>
                    <a:pt x="9" y="12"/>
                  </a:lnTo>
                  <a:lnTo>
                    <a:pt x="0" y="12"/>
                  </a:lnTo>
                  <a:lnTo>
                    <a:pt x="0" y="9"/>
                  </a:lnTo>
                  <a:lnTo>
                    <a:pt x="9" y="9"/>
                  </a:lnTo>
                  <a:lnTo>
                    <a:pt x="9" y="0"/>
                  </a:lnTo>
                  <a:lnTo>
                    <a:pt x="12"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478"/>
            <p:cNvSpPr>
              <a:spLocks/>
            </p:cNvSpPr>
            <p:nvPr/>
          </p:nvSpPr>
          <p:spPr bwMode="auto">
            <a:xfrm>
              <a:off x="3806" y="1687"/>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Freeform 1479"/>
            <p:cNvSpPr>
              <a:spLocks noEditPoints="1"/>
            </p:cNvSpPr>
            <p:nvPr/>
          </p:nvSpPr>
          <p:spPr bwMode="auto">
            <a:xfrm>
              <a:off x="3800" y="173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480"/>
            <p:cNvSpPr>
              <a:spLocks noEditPoints="1"/>
            </p:cNvSpPr>
            <p:nvPr/>
          </p:nvSpPr>
          <p:spPr bwMode="auto">
            <a:xfrm>
              <a:off x="3800" y="173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Freeform 1481"/>
            <p:cNvSpPr>
              <a:spLocks/>
            </p:cNvSpPr>
            <p:nvPr/>
          </p:nvSpPr>
          <p:spPr bwMode="auto">
            <a:xfrm>
              <a:off x="3860" y="1687"/>
              <a:ext cx="91" cy="52"/>
            </a:xfrm>
            <a:custGeom>
              <a:avLst/>
              <a:gdLst>
                <a:gd name="T0" fmla="*/ 0 w 130"/>
                <a:gd name="T1" fmla="*/ 0 h 75"/>
                <a:gd name="T2" fmla="*/ 0 w 130"/>
                <a:gd name="T3" fmla="*/ 0 h 75"/>
                <a:gd name="T4" fmla="*/ 130 w 130"/>
                <a:gd name="T5" fmla="*/ 75 h 75"/>
              </a:gdLst>
              <a:ahLst/>
              <a:cxnLst>
                <a:cxn ang="0">
                  <a:pos x="T0" y="T1"/>
                </a:cxn>
                <a:cxn ang="0">
                  <a:pos x="T2" y="T3"/>
                </a:cxn>
                <a:cxn ang="0">
                  <a:pos x="T4" y="T5"/>
                </a:cxn>
              </a:cxnLst>
              <a:rect l="0" t="0" r="r" b="b"/>
              <a:pathLst>
                <a:path w="130" h="75">
                  <a:moveTo>
                    <a:pt x="0" y="0"/>
                  </a:moveTo>
                  <a:lnTo>
                    <a:pt x="0" y="0"/>
                  </a:lnTo>
                  <a:cubicBezTo>
                    <a:pt x="40" y="22"/>
                    <a:pt x="88" y="50"/>
                    <a:pt x="130" y="7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 name="Freeform 1482"/>
            <p:cNvSpPr>
              <a:spLocks noEditPoints="1"/>
            </p:cNvSpPr>
            <p:nvPr/>
          </p:nvSpPr>
          <p:spPr bwMode="auto">
            <a:xfrm>
              <a:off x="3948" y="1734"/>
              <a:ext cx="18" cy="14"/>
            </a:xfrm>
            <a:custGeom>
              <a:avLst/>
              <a:gdLst>
                <a:gd name="T0" fmla="*/ 9 w 26"/>
                <a:gd name="T1" fmla="*/ 0 h 20"/>
                <a:gd name="T2" fmla="*/ 9 w 26"/>
                <a:gd name="T3" fmla="*/ 0 h 20"/>
                <a:gd name="T4" fmla="*/ 26 w 26"/>
                <a:gd name="T5" fmla="*/ 20 h 20"/>
                <a:gd name="T6" fmla="*/ 0 w 26"/>
                <a:gd name="T7" fmla="*/ 15 h 20"/>
                <a:gd name="T8" fmla="*/ 9 w 26"/>
                <a:gd name="T9" fmla="*/ 0 h 20"/>
                <a:gd name="T10" fmla="*/ 9 w 26"/>
                <a:gd name="T11" fmla="*/ 0 h 20"/>
                <a:gd name="T12" fmla="*/ 9 w 2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9" y="0"/>
                  </a:moveTo>
                  <a:lnTo>
                    <a:pt x="9" y="0"/>
                  </a:lnTo>
                  <a:lnTo>
                    <a:pt x="26" y="20"/>
                  </a:lnTo>
                  <a:lnTo>
                    <a:pt x="0" y="15"/>
                  </a:lnTo>
                  <a:lnTo>
                    <a:pt x="9" y="0"/>
                  </a:lnTo>
                  <a:close/>
                  <a:moveTo>
                    <a:pt x="9" y="0"/>
                  </a:moveTo>
                  <a:lnTo>
                    <a:pt x="9"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483"/>
            <p:cNvSpPr>
              <a:spLocks noEditPoints="1"/>
            </p:cNvSpPr>
            <p:nvPr/>
          </p:nvSpPr>
          <p:spPr bwMode="auto">
            <a:xfrm>
              <a:off x="3948" y="1734"/>
              <a:ext cx="18" cy="14"/>
            </a:xfrm>
            <a:custGeom>
              <a:avLst/>
              <a:gdLst>
                <a:gd name="T0" fmla="*/ 9 w 26"/>
                <a:gd name="T1" fmla="*/ 0 h 20"/>
                <a:gd name="T2" fmla="*/ 9 w 26"/>
                <a:gd name="T3" fmla="*/ 0 h 20"/>
                <a:gd name="T4" fmla="*/ 26 w 26"/>
                <a:gd name="T5" fmla="*/ 20 h 20"/>
                <a:gd name="T6" fmla="*/ 0 w 26"/>
                <a:gd name="T7" fmla="*/ 15 h 20"/>
                <a:gd name="T8" fmla="*/ 9 w 26"/>
                <a:gd name="T9" fmla="*/ 0 h 20"/>
                <a:gd name="T10" fmla="*/ 9 w 26"/>
                <a:gd name="T11" fmla="*/ 0 h 20"/>
                <a:gd name="T12" fmla="*/ 9 w 2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9" y="0"/>
                  </a:moveTo>
                  <a:lnTo>
                    <a:pt x="9" y="0"/>
                  </a:lnTo>
                  <a:lnTo>
                    <a:pt x="26" y="20"/>
                  </a:lnTo>
                  <a:lnTo>
                    <a:pt x="0" y="15"/>
                  </a:lnTo>
                  <a:lnTo>
                    <a:pt x="9" y="0"/>
                  </a:lnTo>
                  <a:close/>
                  <a:moveTo>
                    <a:pt x="9" y="0"/>
                  </a:moveTo>
                  <a:lnTo>
                    <a:pt x="9"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 name="Freeform 1484"/>
            <p:cNvSpPr>
              <a:spLocks/>
            </p:cNvSpPr>
            <p:nvPr/>
          </p:nvSpPr>
          <p:spPr bwMode="auto">
            <a:xfrm>
              <a:off x="3654" y="1501"/>
              <a:ext cx="129" cy="61"/>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485"/>
            <p:cNvSpPr>
              <a:spLocks/>
            </p:cNvSpPr>
            <p:nvPr/>
          </p:nvSpPr>
          <p:spPr bwMode="auto">
            <a:xfrm>
              <a:off x="3654" y="1501"/>
              <a:ext cx="129" cy="61"/>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 name="Freeform 1486"/>
            <p:cNvSpPr>
              <a:spLocks/>
            </p:cNvSpPr>
            <p:nvPr/>
          </p:nvSpPr>
          <p:spPr bwMode="auto">
            <a:xfrm>
              <a:off x="3670" y="1519"/>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0 h 26"/>
                <a:gd name="T18" fmla="*/ 10 w 17"/>
                <a:gd name="T19" fmla="*/ 11 h 26"/>
                <a:gd name="T20" fmla="*/ 15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8 h 26"/>
                <a:gd name="T42" fmla="*/ 13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4" y="4"/>
                    <a:pt x="13" y="3"/>
                    <a:pt x="12" y="3"/>
                  </a:cubicBezTo>
                  <a:cubicBezTo>
                    <a:pt x="11" y="3"/>
                    <a:pt x="10" y="3"/>
                    <a:pt x="9" y="3"/>
                  </a:cubicBezTo>
                  <a:cubicBezTo>
                    <a:pt x="7" y="3"/>
                    <a:pt x="6" y="3"/>
                    <a:pt x="5" y="4"/>
                  </a:cubicBezTo>
                  <a:cubicBezTo>
                    <a:pt x="4" y="4"/>
                    <a:pt x="3" y="5"/>
                    <a:pt x="3" y="7"/>
                  </a:cubicBezTo>
                  <a:cubicBezTo>
                    <a:pt x="3" y="8"/>
                    <a:pt x="3" y="9"/>
                    <a:pt x="4" y="9"/>
                  </a:cubicBezTo>
                  <a:cubicBezTo>
                    <a:pt x="5" y="10"/>
                    <a:pt x="6" y="10"/>
                    <a:pt x="8" y="10"/>
                  </a:cubicBezTo>
                  <a:lnTo>
                    <a:pt x="10" y="11"/>
                  </a:lnTo>
                  <a:cubicBezTo>
                    <a:pt x="12" y="11"/>
                    <a:pt x="14" y="12"/>
                    <a:pt x="15" y="13"/>
                  </a:cubicBezTo>
                  <a:cubicBezTo>
                    <a:pt x="17" y="15"/>
                    <a:pt x="17" y="16"/>
                    <a:pt x="17" y="18"/>
                  </a:cubicBezTo>
                  <a:cubicBezTo>
                    <a:pt x="17" y="21"/>
                    <a:pt x="16" y="22"/>
                    <a:pt x="15" y="24"/>
                  </a:cubicBezTo>
                  <a:cubicBezTo>
                    <a:pt x="13" y="25"/>
                    <a:pt x="11" y="26"/>
                    <a:pt x="8" y="26"/>
                  </a:cubicBezTo>
                  <a:cubicBezTo>
                    <a:pt x="6" y="26"/>
                    <a:pt x="5" y="25"/>
                    <a:pt x="4" y="25"/>
                  </a:cubicBezTo>
                  <a:cubicBezTo>
                    <a:pt x="3" y="25"/>
                    <a:pt x="1" y="25"/>
                    <a:pt x="0" y="24"/>
                  </a:cubicBezTo>
                  <a:lnTo>
                    <a:pt x="0" y="21"/>
                  </a:lnTo>
                  <a:cubicBezTo>
                    <a:pt x="1" y="21"/>
                    <a:pt x="2" y="22"/>
                    <a:pt x="4" y="22"/>
                  </a:cubicBezTo>
                  <a:cubicBezTo>
                    <a:pt x="5" y="23"/>
                    <a:pt x="6" y="23"/>
                    <a:pt x="8" y="23"/>
                  </a:cubicBezTo>
                  <a:cubicBezTo>
                    <a:pt x="10" y="23"/>
                    <a:pt x="11" y="22"/>
                    <a:pt x="12" y="22"/>
                  </a:cubicBezTo>
                  <a:cubicBezTo>
                    <a:pt x="13" y="21"/>
                    <a:pt x="14" y="20"/>
                    <a:pt x="14" y="18"/>
                  </a:cubicBezTo>
                  <a:cubicBezTo>
                    <a:pt x="14" y="17"/>
                    <a:pt x="13" y="16"/>
                    <a:pt x="13" y="16"/>
                  </a:cubicBezTo>
                  <a:cubicBezTo>
                    <a:pt x="12" y="15"/>
                    <a:pt x="11" y="14"/>
                    <a:pt x="9" y="14"/>
                  </a:cubicBezTo>
                  <a:lnTo>
                    <a:pt x="7" y="14"/>
                  </a:lnTo>
                  <a:cubicBezTo>
                    <a:pt x="4" y="13"/>
                    <a:pt x="2" y="12"/>
                    <a:pt x="1" y="11"/>
                  </a:cubicBezTo>
                  <a:cubicBezTo>
                    <a:pt x="0" y="10"/>
                    <a:pt x="0" y="9"/>
                    <a:pt x="0" y="7"/>
                  </a:cubicBezTo>
                  <a:cubicBezTo>
                    <a:pt x="0" y="5"/>
                    <a:pt x="0" y="3"/>
                    <a:pt x="2" y="2"/>
                  </a:cubicBezTo>
                  <a:cubicBezTo>
                    <a:pt x="4" y="0"/>
                    <a:pt x="6" y="0"/>
                    <a:pt x="8" y="0"/>
                  </a:cubicBezTo>
                  <a:cubicBezTo>
                    <a:pt x="10" y="0"/>
                    <a:pt x="11" y="0"/>
                    <a:pt x="12" y="0"/>
                  </a:cubicBezTo>
                  <a:cubicBezTo>
                    <a:pt x="13" y="0"/>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487"/>
            <p:cNvSpPr>
              <a:spLocks noEditPoints="1"/>
            </p:cNvSpPr>
            <p:nvPr/>
          </p:nvSpPr>
          <p:spPr bwMode="auto">
            <a:xfrm>
              <a:off x="3685" y="1519"/>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6" y="24"/>
                    <a:pt x="3" y="22"/>
                  </a:cubicBezTo>
                  <a:cubicBezTo>
                    <a:pt x="1" y="20"/>
                    <a:pt x="0" y="17"/>
                    <a:pt x="0" y="13"/>
                  </a:cubicBezTo>
                  <a:cubicBezTo>
                    <a:pt x="0" y="9"/>
                    <a:pt x="1" y="6"/>
                    <a:pt x="3"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488"/>
            <p:cNvSpPr>
              <a:spLocks/>
            </p:cNvSpPr>
            <p:nvPr/>
          </p:nvSpPr>
          <p:spPr bwMode="auto">
            <a:xfrm>
              <a:off x="3705" y="1519"/>
              <a:ext cx="13" cy="18"/>
            </a:xfrm>
            <a:custGeom>
              <a:avLst/>
              <a:gdLst>
                <a:gd name="T0" fmla="*/ 0 w 19"/>
                <a:gd name="T1" fmla="*/ 0 h 26"/>
                <a:gd name="T2" fmla="*/ 0 w 19"/>
                <a:gd name="T3" fmla="*/ 0 h 26"/>
                <a:gd name="T4" fmla="*/ 3 w 19"/>
                <a:gd name="T5" fmla="*/ 0 h 26"/>
                <a:gd name="T6" fmla="*/ 3 w 19"/>
                <a:gd name="T7" fmla="*/ 15 h 26"/>
                <a:gd name="T8" fmla="*/ 5 w 19"/>
                <a:gd name="T9" fmla="*/ 21 h 26"/>
                <a:gd name="T10" fmla="*/ 9 w 19"/>
                <a:gd name="T11" fmla="*/ 23 h 26"/>
                <a:gd name="T12" fmla="*/ 14 w 19"/>
                <a:gd name="T13" fmla="*/ 21 h 26"/>
                <a:gd name="T14" fmla="*/ 15 w 19"/>
                <a:gd name="T15" fmla="*/ 15 h 26"/>
                <a:gd name="T16" fmla="*/ 15 w 19"/>
                <a:gd name="T17" fmla="*/ 0 h 26"/>
                <a:gd name="T18" fmla="*/ 19 w 19"/>
                <a:gd name="T19" fmla="*/ 0 h 26"/>
                <a:gd name="T20" fmla="*/ 19 w 19"/>
                <a:gd name="T21" fmla="*/ 16 h 26"/>
                <a:gd name="T22" fmla="*/ 16 w 19"/>
                <a:gd name="T23" fmla="*/ 23 h 26"/>
                <a:gd name="T24" fmla="*/ 9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5"/>
                  </a:lnTo>
                  <a:cubicBezTo>
                    <a:pt x="3" y="18"/>
                    <a:pt x="4" y="20"/>
                    <a:pt x="5" y="21"/>
                  </a:cubicBezTo>
                  <a:cubicBezTo>
                    <a:pt x="6" y="22"/>
                    <a:pt x="7" y="23"/>
                    <a:pt x="9" y="23"/>
                  </a:cubicBezTo>
                  <a:cubicBezTo>
                    <a:pt x="12" y="23"/>
                    <a:pt x="13" y="22"/>
                    <a:pt x="14" y="21"/>
                  </a:cubicBezTo>
                  <a:cubicBezTo>
                    <a:pt x="15" y="20"/>
                    <a:pt x="15" y="18"/>
                    <a:pt x="15" y="15"/>
                  </a:cubicBezTo>
                  <a:lnTo>
                    <a:pt x="15" y="0"/>
                  </a:lnTo>
                  <a:lnTo>
                    <a:pt x="19" y="0"/>
                  </a:lnTo>
                  <a:lnTo>
                    <a:pt x="19" y="16"/>
                  </a:lnTo>
                  <a:cubicBezTo>
                    <a:pt x="19" y="19"/>
                    <a:pt x="18" y="21"/>
                    <a:pt x="16" y="23"/>
                  </a:cubicBezTo>
                  <a:cubicBezTo>
                    <a:pt x="15" y="25"/>
                    <a:pt x="13" y="26"/>
                    <a:pt x="9" y="26"/>
                  </a:cubicBezTo>
                  <a:cubicBezTo>
                    <a:pt x="6" y="26"/>
                    <a:pt x="4" y="25"/>
                    <a:pt x="2" y="23"/>
                  </a:cubicBezTo>
                  <a:cubicBezTo>
                    <a:pt x="1" y="21"/>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489"/>
            <p:cNvSpPr>
              <a:spLocks noEditPoints="1"/>
            </p:cNvSpPr>
            <p:nvPr/>
          </p:nvSpPr>
          <p:spPr bwMode="auto">
            <a:xfrm>
              <a:off x="3723" y="1519"/>
              <a:ext cx="13" cy="18"/>
            </a:xfrm>
            <a:custGeom>
              <a:avLst/>
              <a:gdLst>
                <a:gd name="T0" fmla="*/ 12 w 19"/>
                <a:gd name="T1" fmla="*/ 13 h 25"/>
                <a:gd name="T2" fmla="*/ 12 w 19"/>
                <a:gd name="T3" fmla="*/ 13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2 w 19"/>
                <a:gd name="T35" fmla="*/ 13 h 25"/>
                <a:gd name="T36" fmla="*/ 12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3"/>
                  </a:moveTo>
                  <a:lnTo>
                    <a:pt x="12" y="13"/>
                  </a:lnTo>
                  <a:cubicBezTo>
                    <a:pt x="12" y="14"/>
                    <a:pt x="13" y="14"/>
                    <a:pt x="14" y="15"/>
                  </a:cubicBezTo>
                  <a:cubicBezTo>
                    <a:pt x="14" y="16"/>
                    <a:pt x="15" y="17"/>
                    <a:pt x="16" y="18"/>
                  </a:cubicBezTo>
                  <a:lnTo>
                    <a:pt x="19" y="25"/>
                  </a:lnTo>
                  <a:lnTo>
                    <a:pt x="16" y="25"/>
                  </a:lnTo>
                  <a:lnTo>
                    <a:pt x="12" y="19"/>
                  </a:lnTo>
                  <a:cubicBezTo>
                    <a:pt x="12"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6" y="10"/>
                    <a:pt x="15" y="11"/>
                  </a:cubicBezTo>
                  <a:cubicBezTo>
                    <a:pt x="14" y="12"/>
                    <a:pt x="13" y="13"/>
                    <a:pt x="12" y="13"/>
                  </a:cubicBezTo>
                  <a:lnTo>
                    <a:pt x="12"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490"/>
            <p:cNvSpPr>
              <a:spLocks/>
            </p:cNvSpPr>
            <p:nvPr/>
          </p:nvSpPr>
          <p:spPr bwMode="auto">
            <a:xfrm>
              <a:off x="3737" y="1519"/>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3 w 20"/>
                <a:gd name="T27" fmla="*/ 26 h 26"/>
                <a:gd name="T28" fmla="*/ 4 w 20"/>
                <a:gd name="T29" fmla="*/ 22 h 26"/>
                <a:gd name="T30" fmla="*/ 0 w 20"/>
                <a:gd name="T31" fmla="*/ 13 h 26"/>
                <a:gd name="T32" fmla="*/ 4 w 20"/>
                <a:gd name="T33" fmla="*/ 3 h 26"/>
                <a:gd name="T34" fmla="*/ 13 w 20"/>
                <a:gd name="T35" fmla="*/ 0 h 26"/>
                <a:gd name="T36" fmla="*/ 17 w 20"/>
                <a:gd name="T37" fmla="*/ 0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6" y="3"/>
                    <a:pt x="14" y="3"/>
                    <a:pt x="13" y="3"/>
                  </a:cubicBezTo>
                  <a:cubicBezTo>
                    <a:pt x="10" y="3"/>
                    <a:pt x="8" y="3"/>
                    <a:pt x="6" y="5"/>
                  </a:cubicBezTo>
                  <a:cubicBezTo>
                    <a:pt x="5" y="7"/>
                    <a:pt x="4" y="9"/>
                    <a:pt x="4" y="13"/>
                  </a:cubicBezTo>
                  <a:cubicBezTo>
                    <a:pt x="4" y="16"/>
                    <a:pt x="5" y="18"/>
                    <a:pt x="6" y="20"/>
                  </a:cubicBezTo>
                  <a:cubicBezTo>
                    <a:pt x="8" y="22"/>
                    <a:pt x="10" y="23"/>
                    <a:pt x="13" y="23"/>
                  </a:cubicBezTo>
                  <a:cubicBezTo>
                    <a:pt x="14" y="23"/>
                    <a:pt x="16" y="23"/>
                    <a:pt x="17" y="22"/>
                  </a:cubicBezTo>
                  <a:cubicBezTo>
                    <a:pt x="18" y="22"/>
                    <a:pt x="19" y="21"/>
                    <a:pt x="20" y="20"/>
                  </a:cubicBezTo>
                  <a:lnTo>
                    <a:pt x="20" y="23"/>
                  </a:lnTo>
                  <a:cubicBezTo>
                    <a:pt x="19" y="24"/>
                    <a:pt x="18" y="25"/>
                    <a:pt x="17" y="25"/>
                  </a:cubicBezTo>
                  <a:cubicBezTo>
                    <a:pt x="15" y="25"/>
                    <a:pt x="14" y="26"/>
                    <a:pt x="13" y="26"/>
                  </a:cubicBezTo>
                  <a:cubicBezTo>
                    <a:pt x="9" y="26"/>
                    <a:pt x="6" y="24"/>
                    <a:pt x="4" y="22"/>
                  </a:cubicBezTo>
                  <a:cubicBezTo>
                    <a:pt x="2" y="20"/>
                    <a:pt x="0" y="17"/>
                    <a:pt x="0" y="13"/>
                  </a:cubicBezTo>
                  <a:cubicBezTo>
                    <a:pt x="0" y="9"/>
                    <a:pt x="2" y="6"/>
                    <a:pt x="4" y="3"/>
                  </a:cubicBezTo>
                  <a:cubicBezTo>
                    <a:pt x="6" y="1"/>
                    <a:pt x="9" y="0"/>
                    <a:pt x="13" y="0"/>
                  </a:cubicBezTo>
                  <a:cubicBezTo>
                    <a:pt x="14" y="0"/>
                    <a:pt x="15" y="0"/>
                    <a:pt x="17" y="0"/>
                  </a:cubicBezTo>
                  <a:cubicBezTo>
                    <a:pt x="18"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491"/>
            <p:cNvSpPr>
              <a:spLocks/>
            </p:cNvSpPr>
            <p:nvPr/>
          </p:nvSpPr>
          <p:spPr bwMode="auto">
            <a:xfrm>
              <a:off x="3755" y="1519"/>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492"/>
            <p:cNvSpPr>
              <a:spLocks/>
            </p:cNvSpPr>
            <p:nvPr/>
          </p:nvSpPr>
          <p:spPr bwMode="auto">
            <a:xfrm>
              <a:off x="3741" y="1563"/>
              <a:ext cx="32" cy="46"/>
            </a:xfrm>
            <a:custGeom>
              <a:avLst/>
              <a:gdLst>
                <a:gd name="T0" fmla="*/ 0 w 47"/>
                <a:gd name="T1" fmla="*/ 0 h 66"/>
                <a:gd name="T2" fmla="*/ 0 w 47"/>
                <a:gd name="T3" fmla="*/ 0 h 66"/>
                <a:gd name="T4" fmla="*/ 47 w 47"/>
                <a:gd name="T5" fmla="*/ 66 h 66"/>
              </a:gdLst>
              <a:ahLst/>
              <a:cxnLst>
                <a:cxn ang="0">
                  <a:pos x="T0" y="T1"/>
                </a:cxn>
                <a:cxn ang="0">
                  <a:pos x="T2" y="T3"/>
                </a:cxn>
                <a:cxn ang="0">
                  <a:pos x="T4" y="T5"/>
                </a:cxn>
              </a:cxnLst>
              <a:rect l="0" t="0" r="r" b="b"/>
              <a:pathLst>
                <a:path w="47" h="66">
                  <a:moveTo>
                    <a:pt x="0" y="0"/>
                  </a:moveTo>
                  <a:lnTo>
                    <a:pt x="0" y="0"/>
                  </a:lnTo>
                  <a:cubicBezTo>
                    <a:pt x="14" y="20"/>
                    <a:pt x="31" y="44"/>
                    <a:pt x="47" y="6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 name="Freeform 1493"/>
            <p:cNvSpPr>
              <a:spLocks noEditPoints="1"/>
            </p:cNvSpPr>
            <p:nvPr/>
          </p:nvSpPr>
          <p:spPr bwMode="auto">
            <a:xfrm>
              <a:off x="3769" y="1606"/>
              <a:ext cx="14" cy="17"/>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494"/>
            <p:cNvSpPr>
              <a:spLocks noEditPoints="1"/>
            </p:cNvSpPr>
            <p:nvPr/>
          </p:nvSpPr>
          <p:spPr bwMode="auto">
            <a:xfrm>
              <a:off x="3769" y="1606"/>
              <a:ext cx="14" cy="17"/>
            </a:xfrm>
            <a:custGeom>
              <a:avLst/>
              <a:gdLst>
                <a:gd name="T0" fmla="*/ 14 w 21"/>
                <a:gd name="T1" fmla="*/ 0 h 25"/>
                <a:gd name="T2" fmla="*/ 14 w 21"/>
                <a:gd name="T3" fmla="*/ 0 h 25"/>
                <a:gd name="T4" fmla="*/ 21 w 21"/>
                <a:gd name="T5" fmla="*/ 25 h 25"/>
                <a:gd name="T6" fmla="*/ 0 w 21"/>
                <a:gd name="T7" fmla="*/ 10 h 25"/>
                <a:gd name="T8" fmla="*/ 14 w 21"/>
                <a:gd name="T9" fmla="*/ 0 h 25"/>
                <a:gd name="T10" fmla="*/ 14 w 21"/>
                <a:gd name="T11" fmla="*/ 0 h 25"/>
                <a:gd name="T12" fmla="*/ 14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4" y="0"/>
                  </a:moveTo>
                  <a:lnTo>
                    <a:pt x="14" y="0"/>
                  </a:lnTo>
                  <a:lnTo>
                    <a:pt x="21" y="25"/>
                  </a:lnTo>
                  <a:lnTo>
                    <a:pt x="0" y="10"/>
                  </a:lnTo>
                  <a:lnTo>
                    <a:pt x="14" y="0"/>
                  </a:lnTo>
                  <a:close/>
                  <a:moveTo>
                    <a:pt x="14" y="0"/>
                  </a:moveTo>
                  <a:lnTo>
                    <a:pt x="14"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 name="Freeform 1495"/>
            <p:cNvSpPr>
              <a:spLocks/>
            </p:cNvSpPr>
            <p:nvPr/>
          </p:nvSpPr>
          <p:spPr bwMode="auto">
            <a:xfrm>
              <a:off x="3498" y="137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496"/>
            <p:cNvSpPr>
              <a:spLocks/>
            </p:cNvSpPr>
            <p:nvPr/>
          </p:nvSpPr>
          <p:spPr bwMode="auto">
            <a:xfrm>
              <a:off x="3498" y="1377"/>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Freeform 1497"/>
            <p:cNvSpPr>
              <a:spLocks noEditPoints="1"/>
            </p:cNvSpPr>
            <p:nvPr/>
          </p:nvSpPr>
          <p:spPr bwMode="auto">
            <a:xfrm>
              <a:off x="3512" y="1396"/>
              <a:ext cx="16" cy="17"/>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498"/>
            <p:cNvSpPr>
              <a:spLocks/>
            </p:cNvSpPr>
            <p:nvPr/>
          </p:nvSpPr>
          <p:spPr bwMode="auto">
            <a:xfrm>
              <a:off x="3530" y="1396"/>
              <a:ext cx="13"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3 w 18"/>
                <a:gd name="T13" fmla="*/ 7 h 26"/>
                <a:gd name="T14" fmla="*/ 4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2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0"/>
                  </a:cubicBezTo>
                  <a:lnTo>
                    <a:pt x="10" y="11"/>
                  </a:lnTo>
                  <a:cubicBezTo>
                    <a:pt x="13" y="11"/>
                    <a:pt x="15" y="12"/>
                    <a:pt x="16" y="13"/>
                  </a:cubicBezTo>
                  <a:cubicBezTo>
                    <a:pt x="17" y="15"/>
                    <a:pt x="18" y="16"/>
                    <a:pt x="18" y="18"/>
                  </a:cubicBezTo>
                  <a:cubicBezTo>
                    <a:pt x="18" y="21"/>
                    <a:pt x="17" y="22"/>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1" y="22"/>
                    <a:pt x="12" y="22"/>
                  </a:cubicBezTo>
                  <a:cubicBezTo>
                    <a:pt x="14"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499"/>
            <p:cNvSpPr>
              <a:spLocks/>
            </p:cNvSpPr>
            <p:nvPr/>
          </p:nvSpPr>
          <p:spPr bwMode="auto">
            <a:xfrm>
              <a:off x="3546" y="1396"/>
              <a:ext cx="12"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3 w 18"/>
                <a:gd name="T13" fmla="*/ 7 h 26"/>
                <a:gd name="T14" fmla="*/ 4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2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0"/>
                  </a:cubicBezTo>
                  <a:lnTo>
                    <a:pt x="10" y="11"/>
                  </a:lnTo>
                  <a:cubicBezTo>
                    <a:pt x="13" y="11"/>
                    <a:pt x="15" y="12"/>
                    <a:pt x="16" y="13"/>
                  </a:cubicBezTo>
                  <a:cubicBezTo>
                    <a:pt x="17" y="15"/>
                    <a:pt x="18" y="16"/>
                    <a:pt x="18" y="18"/>
                  </a:cubicBezTo>
                  <a:cubicBezTo>
                    <a:pt x="18" y="21"/>
                    <a:pt x="17" y="22"/>
                    <a:pt x="15" y="24"/>
                  </a:cubicBezTo>
                  <a:cubicBezTo>
                    <a:pt x="13" y="25"/>
                    <a:pt x="11" y="26"/>
                    <a:pt x="8" y="26"/>
                  </a:cubicBezTo>
                  <a:cubicBezTo>
                    <a:pt x="7" y="26"/>
                    <a:pt x="6" y="25"/>
                    <a:pt x="4" y="25"/>
                  </a:cubicBezTo>
                  <a:cubicBezTo>
                    <a:pt x="3" y="25"/>
                    <a:pt x="2" y="25"/>
                    <a:pt x="0" y="24"/>
                  </a:cubicBezTo>
                  <a:lnTo>
                    <a:pt x="0" y="21"/>
                  </a:lnTo>
                  <a:cubicBezTo>
                    <a:pt x="2" y="21"/>
                    <a:pt x="3" y="22"/>
                    <a:pt x="4" y="22"/>
                  </a:cubicBezTo>
                  <a:cubicBezTo>
                    <a:pt x="5" y="23"/>
                    <a:pt x="7" y="23"/>
                    <a:pt x="8" y="23"/>
                  </a:cubicBezTo>
                  <a:cubicBezTo>
                    <a:pt x="10" y="23"/>
                    <a:pt x="11" y="22"/>
                    <a:pt x="12" y="22"/>
                  </a:cubicBezTo>
                  <a:cubicBezTo>
                    <a:pt x="13"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500"/>
            <p:cNvSpPr>
              <a:spLocks/>
            </p:cNvSpPr>
            <p:nvPr/>
          </p:nvSpPr>
          <p:spPr bwMode="auto">
            <a:xfrm>
              <a:off x="3562"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501"/>
            <p:cNvSpPr>
              <a:spLocks/>
            </p:cNvSpPr>
            <p:nvPr/>
          </p:nvSpPr>
          <p:spPr bwMode="auto">
            <a:xfrm>
              <a:off x="3569" y="1396"/>
              <a:ext cx="15" cy="18"/>
            </a:xfrm>
            <a:custGeom>
              <a:avLst/>
              <a:gdLst>
                <a:gd name="T0" fmla="*/ 18 w 21"/>
                <a:gd name="T1" fmla="*/ 22 h 26"/>
                <a:gd name="T2" fmla="*/ 18 w 21"/>
                <a:gd name="T3" fmla="*/ 22 h 26"/>
                <a:gd name="T4" fmla="*/ 18 w 21"/>
                <a:gd name="T5" fmla="*/ 15 h 26"/>
                <a:gd name="T6" fmla="*/ 13 w 21"/>
                <a:gd name="T7" fmla="*/ 15 h 26"/>
                <a:gd name="T8" fmla="*/ 13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0 h 26"/>
                <a:gd name="T28" fmla="*/ 21 w 21"/>
                <a:gd name="T29" fmla="*/ 2 h 26"/>
                <a:gd name="T30" fmla="*/ 21 w 21"/>
                <a:gd name="T31" fmla="*/ 6 h 26"/>
                <a:gd name="T32" fmla="*/ 17 w 21"/>
                <a:gd name="T33" fmla="*/ 3 h 26"/>
                <a:gd name="T34" fmla="*/ 12 w 21"/>
                <a:gd name="T35" fmla="*/ 3 h 26"/>
                <a:gd name="T36" fmla="*/ 6 w 21"/>
                <a:gd name="T37" fmla="*/ 5 h 26"/>
                <a:gd name="T38" fmla="*/ 3 w 21"/>
                <a:gd name="T39" fmla="*/ 13 h 26"/>
                <a:gd name="T40" fmla="*/ 6 w 21"/>
                <a:gd name="T41" fmla="*/ 20 h 26"/>
                <a:gd name="T42" fmla="*/ 12 w 21"/>
                <a:gd name="T43" fmla="*/ 23 h 26"/>
                <a:gd name="T44" fmla="*/ 16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3" y="15"/>
                  </a:lnTo>
                  <a:lnTo>
                    <a:pt x="13" y="12"/>
                  </a:lnTo>
                  <a:lnTo>
                    <a:pt x="21" y="12"/>
                  </a:lnTo>
                  <a:lnTo>
                    <a:pt x="21" y="23"/>
                  </a:lnTo>
                  <a:cubicBezTo>
                    <a:pt x="20" y="24"/>
                    <a:pt x="19" y="24"/>
                    <a:pt x="17" y="25"/>
                  </a:cubicBezTo>
                  <a:cubicBezTo>
                    <a:pt x="15" y="25"/>
                    <a:pt x="14" y="26"/>
                    <a:pt x="12" y="26"/>
                  </a:cubicBezTo>
                  <a:cubicBezTo>
                    <a:pt x="8" y="26"/>
                    <a:pt x="5" y="24"/>
                    <a:pt x="3" y="22"/>
                  </a:cubicBezTo>
                  <a:cubicBezTo>
                    <a:pt x="1" y="20"/>
                    <a:pt x="0" y="17"/>
                    <a:pt x="0" y="13"/>
                  </a:cubicBezTo>
                  <a:cubicBezTo>
                    <a:pt x="0" y="9"/>
                    <a:pt x="1" y="6"/>
                    <a:pt x="3" y="3"/>
                  </a:cubicBezTo>
                  <a:cubicBezTo>
                    <a:pt x="5" y="1"/>
                    <a:pt x="8" y="0"/>
                    <a:pt x="12" y="0"/>
                  </a:cubicBezTo>
                  <a:cubicBezTo>
                    <a:pt x="14" y="0"/>
                    <a:pt x="15" y="0"/>
                    <a:pt x="17" y="0"/>
                  </a:cubicBezTo>
                  <a:cubicBezTo>
                    <a:pt x="18" y="1"/>
                    <a:pt x="19" y="1"/>
                    <a:pt x="21" y="2"/>
                  </a:cubicBezTo>
                  <a:lnTo>
                    <a:pt x="21" y="6"/>
                  </a:lnTo>
                  <a:cubicBezTo>
                    <a:pt x="19" y="5"/>
                    <a:pt x="18" y="4"/>
                    <a:pt x="17" y="3"/>
                  </a:cubicBezTo>
                  <a:cubicBezTo>
                    <a:pt x="15" y="3"/>
                    <a:pt x="14" y="3"/>
                    <a:pt x="12" y="3"/>
                  </a:cubicBezTo>
                  <a:cubicBezTo>
                    <a:pt x="9" y="3"/>
                    <a:pt x="7" y="3"/>
                    <a:pt x="6" y="5"/>
                  </a:cubicBezTo>
                  <a:cubicBezTo>
                    <a:pt x="4" y="7"/>
                    <a:pt x="3" y="9"/>
                    <a:pt x="3" y="13"/>
                  </a:cubicBezTo>
                  <a:cubicBezTo>
                    <a:pt x="3" y="16"/>
                    <a:pt x="4" y="19"/>
                    <a:pt x="6" y="20"/>
                  </a:cubicBezTo>
                  <a:cubicBezTo>
                    <a:pt x="7" y="22"/>
                    <a:pt x="9" y="23"/>
                    <a:pt x="12" y="23"/>
                  </a:cubicBezTo>
                  <a:cubicBezTo>
                    <a:pt x="14" y="23"/>
                    <a:pt x="15" y="23"/>
                    <a:pt x="16" y="23"/>
                  </a:cubicBezTo>
                  <a:cubicBezTo>
                    <a:pt x="16"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502"/>
            <p:cNvSpPr>
              <a:spLocks/>
            </p:cNvSpPr>
            <p:nvPr/>
          </p:nvSpPr>
          <p:spPr bwMode="auto">
            <a:xfrm>
              <a:off x="3589" y="139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503"/>
            <p:cNvSpPr>
              <a:spLocks/>
            </p:cNvSpPr>
            <p:nvPr/>
          </p:nvSpPr>
          <p:spPr bwMode="auto">
            <a:xfrm>
              <a:off x="3559" y="1440"/>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Freeform 1504"/>
            <p:cNvSpPr>
              <a:spLocks noEditPoints="1"/>
            </p:cNvSpPr>
            <p:nvPr/>
          </p:nvSpPr>
          <p:spPr bwMode="auto">
            <a:xfrm>
              <a:off x="3554" y="1483"/>
              <a:ext cx="11"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505"/>
            <p:cNvSpPr>
              <a:spLocks noEditPoints="1"/>
            </p:cNvSpPr>
            <p:nvPr/>
          </p:nvSpPr>
          <p:spPr bwMode="auto">
            <a:xfrm>
              <a:off x="3554" y="1483"/>
              <a:ext cx="11"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Freeform 1506"/>
            <p:cNvSpPr>
              <a:spLocks/>
            </p:cNvSpPr>
            <p:nvPr/>
          </p:nvSpPr>
          <p:spPr bwMode="auto">
            <a:xfrm>
              <a:off x="3600" y="1440"/>
              <a:ext cx="65" cy="50"/>
            </a:xfrm>
            <a:custGeom>
              <a:avLst/>
              <a:gdLst>
                <a:gd name="T0" fmla="*/ 0 w 93"/>
                <a:gd name="T1" fmla="*/ 0 h 72"/>
                <a:gd name="T2" fmla="*/ 0 w 93"/>
                <a:gd name="T3" fmla="*/ 0 h 72"/>
                <a:gd name="T4" fmla="*/ 93 w 93"/>
                <a:gd name="T5" fmla="*/ 72 h 72"/>
              </a:gdLst>
              <a:ahLst/>
              <a:cxnLst>
                <a:cxn ang="0">
                  <a:pos x="T0" y="T1"/>
                </a:cxn>
                <a:cxn ang="0">
                  <a:pos x="T2" y="T3"/>
                </a:cxn>
                <a:cxn ang="0">
                  <a:pos x="T4" y="T5"/>
                </a:cxn>
              </a:cxnLst>
              <a:rect l="0" t="0" r="r" b="b"/>
              <a:pathLst>
                <a:path w="93" h="72">
                  <a:moveTo>
                    <a:pt x="0" y="0"/>
                  </a:moveTo>
                  <a:lnTo>
                    <a:pt x="0" y="0"/>
                  </a:lnTo>
                  <a:cubicBezTo>
                    <a:pt x="28" y="22"/>
                    <a:pt x="62" y="48"/>
                    <a:pt x="93"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Freeform 1507"/>
            <p:cNvSpPr>
              <a:spLocks noEditPoints="1"/>
            </p:cNvSpPr>
            <p:nvPr/>
          </p:nvSpPr>
          <p:spPr bwMode="auto">
            <a:xfrm>
              <a:off x="3661" y="1485"/>
              <a:ext cx="17" cy="16"/>
            </a:xfrm>
            <a:custGeom>
              <a:avLst/>
              <a:gdLst>
                <a:gd name="T0" fmla="*/ 10 w 24"/>
                <a:gd name="T1" fmla="*/ 0 h 22"/>
                <a:gd name="T2" fmla="*/ 10 w 24"/>
                <a:gd name="T3" fmla="*/ 0 h 22"/>
                <a:gd name="T4" fmla="*/ 24 w 24"/>
                <a:gd name="T5" fmla="*/ 22 h 22"/>
                <a:gd name="T6" fmla="*/ 0 w 24"/>
                <a:gd name="T7" fmla="*/ 14 h 22"/>
                <a:gd name="T8" fmla="*/ 10 w 24"/>
                <a:gd name="T9" fmla="*/ 0 h 22"/>
                <a:gd name="T10" fmla="*/ 10 w 24"/>
                <a:gd name="T11" fmla="*/ 0 h 22"/>
                <a:gd name="T12" fmla="*/ 10 w 2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10" y="0"/>
                  </a:moveTo>
                  <a:lnTo>
                    <a:pt x="10" y="0"/>
                  </a:lnTo>
                  <a:lnTo>
                    <a:pt x="24" y="22"/>
                  </a:lnTo>
                  <a:lnTo>
                    <a:pt x="0" y="14"/>
                  </a:lnTo>
                  <a:lnTo>
                    <a:pt x="10" y="0"/>
                  </a:lnTo>
                  <a:close/>
                  <a:moveTo>
                    <a:pt x="10" y="0"/>
                  </a:moveTo>
                  <a:lnTo>
                    <a:pt x="1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508"/>
            <p:cNvSpPr>
              <a:spLocks noEditPoints="1"/>
            </p:cNvSpPr>
            <p:nvPr/>
          </p:nvSpPr>
          <p:spPr bwMode="auto">
            <a:xfrm>
              <a:off x="3661" y="1485"/>
              <a:ext cx="17" cy="16"/>
            </a:xfrm>
            <a:custGeom>
              <a:avLst/>
              <a:gdLst>
                <a:gd name="T0" fmla="*/ 10 w 24"/>
                <a:gd name="T1" fmla="*/ 0 h 22"/>
                <a:gd name="T2" fmla="*/ 10 w 24"/>
                <a:gd name="T3" fmla="*/ 0 h 22"/>
                <a:gd name="T4" fmla="*/ 24 w 24"/>
                <a:gd name="T5" fmla="*/ 22 h 22"/>
                <a:gd name="T6" fmla="*/ 0 w 24"/>
                <a:gd name="T7" fmla="*/ 14 h 22"/>
                <a:gd name="T8" fmla="*/ 10 w 24"/>
                <a:gd name="T9" fmla="*/ 0 h 22"/>
                <a:gd name="T10" fmla="*/ 10 w 24"/>
                <a:gd name="T11" fmla="*/ 0 h 22"/>
                <a:gd name="T12" fmla="*/ 10 w 2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10" y="0"/>
                  </a:moveTo>
                  <a:lnTo>
                    <a:pt x="10" y="0"/>
                  </a:lnTo>
                  <a:lnTo>
                    <a:pt x="24" y="22"/>
                  </a:lnTo>
                  <a:lnTo>
                    <a:pt x="0" y="14"/>
                  </a:lnTo>
                  <a:lnTo>
                    <a:pt x="10" y="0"/>
                  </a:lnTo>
                  <a:close/>
                  <a:moveTo>
                    <a:pt x="10" y="0"/>
                  </a:moveTo>
                  <a:lnTo>
                    <a:pt x="1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1509"/>
            <p:cNvSpPr>
              <a:spLocks/>
            </p:cNvSpPr>
            <p:nvPr/>
          </p:nvSpPr>
          <p:spPr bwMode="auto">
            <a:xfrm>
              <a:off x="3236" y="1254"/>
              <a:ext cx="239"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510"/>
            <p:cNvSpPr>
              <a:spLocks/>
            </p:cNvSpPr>
            <p:nvPr/>
          </p:nvSpPr>
          <p:spPr bwMode="auto">
            <a:xfrm>
              <a:off x="3236" y="1254"/>
              <a:ext cx="239"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Freeform 1511"/>
            <p:cNvSpPr>
              <a:spLocks/>
            </p:cNvSpPr>
            <p:nvPr/>
          </p:nvSpPr>
          <p:spPr bwMode="auto">
            <a:xfrm>
              <a:off x="3251" y="1272"/>
              <a:ext cx="13"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4 w 18"/>
                <a:gd name="T13" fmla="*/ 7 h 26"/>
                <a:gd name="T14" fmla="*/ 4 w 18"/>
                <a:gd name="T15" fmla="*/ 9 h 26"/>
                <a:gd name="T16" fmla="*/ 8 w 18"/>
                <a:gd name="T17" fmla="*/ 11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4" y="5"/>
                    <a:pt x="4" y="7"/>
                  </a:cubicBezTo>
                  <a:cubicBezTo>
                    <a:pt x="4" y="8"/>
                    <a:pt x="4" y="9"/>
                    <a:pt x="4" y="9"/>
                  </a:cubicBezTo>
                  <a:cubicBezTo>
                    <a:pt x="5" y="10"/>
                    <a:pt x="6" y="10"/>
                    <a:pt x="8" y="11"/>
                  </a:cubicBezTo>
                  <a:lnTo>
                    <a:pt x="10" y="11"/>
                  </a:lnTo>
                  <a:cubicBezTo>
                    <a:pt x="13" y="11"/>
                    <a:pt x="15" y="12"/>
                    <a:pt x="16" y="13"/>
                  </a:cubicBezTo>
                  <a:cubicBezTo>
                    <a:pt x="17" y="15"/>
                    <a:pt x="18" y="16"/>
                    <a:pt x="18" y="18"/>
                  </a:cubicBezTo>
                  <a:cubicBezTo>
                    <a:pt x="18" y="21"/>
                    <a:pt x="17" y="23"/>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1" y="23"/>
                    <a:pt x="13" y="22"/>
                  </a:cubicBezTo>
                  <a:cubicBezTo>
                    <a:pt x="14"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2" y="2"/>
                  </a:cubicBezTo>
                  <a:cubicBezTo>
                    <a:pt x="4" y="1"/>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512"/>
            <p:cNvSpPr>
              <a:spLocks/>
            </p:cNvSpPr>
            <p:nvPr/>
          </p:nvSpPr>
          <p:spPr bwMode="auto">
            <a:xfrm>
              <a:off x="3265"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513"/>
            <p:cNvSpPr>
              <a:spLocks noEditPoints="1"/>
            </p:cNvSpPr>
            <p:nvPr/>
          </p:nvSpPr>
          <p:spPr bwMode="auto">
            <a:xfrm>
              <a:off x="3279" y="1272"/>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514"/>
            <p:cNvSpPr>
              <a:spLocks/>
            </p:cNvSpPr>
            <p:nvPr/>
          </p:nvSpPr>
          <p:spPr bwMode="auto">
            <a:xfrm>
              <a:off x="3295"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515"/>
            <p:cNvSpPr>
              <a:spLocks/>
            </p:cNvSpPr>
            <p:nvPr/>
          </p:nvSpPr>
          <p:spPr bwMode="auto">
            <a:xfrm>
              <a:off x="3312" y="1272"/>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516"/>
            <p:cNvSpPr>
              <a:spLocks/>
            </p:cNvSpPr>
            <p:nvPr/>
          </p:nvSpPr>
          <p:spPr bwMode="auto">
            <a:xfrm>
              <a:off x="3327" y="1272"/>
              <a:ext cx="17" cy="18"/>
            </a:xfrm>
            <a:custGeom>
              <a:avLst/>
              <a:gdLst>
                <a:gd name="T0" fmla="*/ 0 w 23"/>
                <a:gd name="T1" fmla="*/ 0 h 25"/>
                <a:gd name="T2" fmla="*/ 0 w 23"/>
                <a:gd name="T3" fmla="*/ 0 h 25"/>
                <a:gd name="T4" fmla="*/ 5 w 23"/>
                <a:gd name="T5" fmla="*/ 0 h 25"/>
                <a:gd name="T6" fmla="*/ 12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4 w 23"/>
                <a:gd name="T23" fmla="*/ 3 h 25"/>
                <a:gd name="T24" fmla="*/ 4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2" y="17"/>
                  </a:lnTo>
                  <a:lnTo>
                    <a:pt x="18" y="0"/>
                  </a:lnTo>
                  <a:lnTo>
                    <a:pt x="23" y="0"/>
                  </a:lnTo>
                  <a:lnTo>
                    <a:pt x="23" y="25"/>
                  </a:lnTo>
                  <a:lnTo>
                    <a:pt x="20" y="25"/>
                  </a:lnTo>
                  <a:lnTo>
                    <a:pt x="20" y="3"/>
                  </a:lnTo>
                  <a:lnTo>
                    <a:pt x="13" y="20"/>
                  </a:lnTo>
                  <a:lnTo>
                    <a:pt x="10" y="20"/>
                  </a:lnTo>
                  <a:lnTo>
                    <a:pt x="4" y="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517"/>
            <p:cNvSpPr>
              <a:spLocks/>
            </p:cNvSpPr>
            <p:nvPr/>
          </p:nvSpPr>
          <p:spPr bwMode="auto">
            <a:xfrm>
              <a:off x="3348" y="1272"/>
              <a:ext cx="12"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518"/>
            <p:cNvSpPr>
              <a:spLocks/>
            </p:cNvSpPr>
            <p:nvPr/>
          </p:nvSpPr>
          <p:spPr bwMode="auto">
            <a:xfrm>
              <a:off x="3364" y="1272"/>
              <a:ext cx="12"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519"/>
            <p:cNvSpPr>
              <a:spLocks/>
            </p:cNvSpPr>
            <p:nvPr/>
          </p:nvSpPr>
          <p:spPr bwMode="auto">
            <a:xfrm>
              <a:off x="3379"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520"/>
            <p:cNvSpPr>
              <a:spLocks/>
            </p:cNvSpPr>
            <p:nvPr/>
          </p:nvSpPr>
          <p:spPr bwMode="auto">
            <a:xfrm>
              <a:off x="3395" y="1294"/>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521"/>
            <p:cNvSpPr>
              <a:spLocks/>
            </p:cNvSpPr>
            <p:nvPr/>
          </p:nvSpPr>
          <p:spPr bwMode="auto">
            <a:xfrm>
              <a:off x="3409" y="1272"/>
              <a:ext cx="12"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522"/>
            <p:cNvSpPr>
              <a:spLocks/>
            </p:cNvSpPr>
            <p:nvPr/>
          </p:nvSpPr>
          <p:spPr bwMode="auto">
            <a:xfrm>
              <a:off x="3424" y="127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523"/>
            <p:cNvSpPr>
              <a:spLocks/>
            </p:cNvSpPr>
            <p:nvPr/>
          </p:nvSpPr>
          <p:spPr bwMode="auto">
            <a:xfrm>
              <a:off x="3431" y="1272"/>
              <a:ext cx="12" cy="18"/>
            </a:xfrm>
            <a:custGeom>
              <a:avLst/>
              <a:gdLst>
                <a:gd name="T0" fmla="*/ 15 w 17"/>
                <a:gd name="T1" fmla="*/ 1 h 26"/>
                <a:gd name="T2" fmla="*/ 15 w 17"/>
                <a:gd name="T3" fmla="*/ 1 h 26"/>
                <a:gd name="T4" fmla="*/ 15 w 17"/>
                <a:gd name="T5" fmla="*/ 4 h 26"/>
                <a:gd name="T6" fmla="*/ 12 w 17"/>
                <a:gd name="T7" fmla="*/ 3 h 26"/>
                <a:gd name="T8" fmla="*/ 9 w 17"/>
                <a:gd name="T9" fmla="*/ 3 h 26"/>
                <a:gd name="T10" fmla="*/ 4 w 17"/>
                <a:gd name="T11" fmla="*/ 4 h 26"/>
                <a:gd name="T12" fmla="*/ 3 w 17"/>
                <a:gd name="T13" fmla="*/ 7 h 26"/>
                <a:gd name="T14" fmla="*/ 4 w 17"/>
                <a:gd name="T15" fmla="*/ 9 h 26"/>
                <a:gd name="T16" fmla="*/ 8 w 17"/>
                <a:gd name="T17" fmla="*/ 11 h 26"/>
                <a:gd name="T18" fmla="*/ 10 w 17"/>
                <a:gd name="T19" fmla="*/ 11 h 26"/>
                <a:gd name="T20" fmla="*/ 15 w 17"/>
                <a:gd name="T21" fmla="*/ 13 h 26"/>
                <a:gd name="T22" fmla="*/ 17 w 17"/>
                <a:gd name="T23" fmla="*/ 18 h 26"/>
                <a:gd name="T24" fmla="*/ 15 w 17"/>
                <a:gd name="T25" fmla="*/ 24 h 26"/>
                <a:gd name="T26" fmla="*/ 7 w 17"/>
                <a:gd name="T27" fmla="*/ 26 h 26"/>
                <a:gd name="T28" fmla="*/ 4 w 17"/>
                <a:gd name="T29" fmla="*/ 25 h 26"/>
                <a:gd name="T30" fmla="*/ 0 w 17"/>
                <a:gd name="T31" fmla="*/ 24 h 26"/>
                <a:gd name="T32" fmla="*/ 0 w 17"/>
                <a:gd name="T33" fmla="*/ 21 h 26"/>
                <a:gd name="T34" fmla="*/ 4 w 17"/>
                <a:gd name="T35" fmla="*/ 22 h 26"/>
                <a:gd name="T36" fmla="*/ 7 w 17"/>
                <a:gd name="T37" fmla="*/ 23 h 26"/>
                <a:gd name="T38" fmla="*/ 12 w 17"/>
                <a:gd name="T39" fmla="*/ 22 h 26"/>
                <a:gd name="T40" fmla="*/ 13 w 17"/>
                <a:gd name="T41" fmla="*/ 19 h 26"/>
                <a:gd name="T42" fmla="*/ 12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5 w 17"/>
                <a:gd name="T59" fmla="*/ 1 h 26"/>
                <a:gd name="T60" fmla="*/ 15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5" y="1"/>
                  </a:moveTo>
                  <a:lnTo>
                    <a:pt x="15" y="1"/>
                  </a:lnTo>
                  <a:lnTo>
                    <a:pt x="15" y="4"/>
                  </a:lnTo>
                  <a:cubicBezTo>
                    <a:pt x="14" y="4"/>
                    <a:pt x="13" y="3"/>
                    <a:pt x="12" y="3"/>
                  </a:cubicBezTo>
                  <a:cubicBezTo>
                    <a:pt x="11" y="3"/>
                    <a:pt x="10" y="3"/>
                    <a:pt x="9" y="3"/>
                  </a:cubicBezTo>
                  <a:cubicBezTo>
                    <a:pt x="7" y="3"/>
                    <a:pt x="5" y="3"/>
                    <a:pt x="4" y="4"/>
                  </a:cubicBezTo>
                  <a:cubicBezTo>
                    <a:pt x="3" y="4"/>
                    <a:pt x="3" y="5"/>
                    <a:pt x="3" y="7"/>
                  </a:cubicBezTo>
                  <a:cubicBezTo>
                    <a:pt x="3" y="8"/>
                    <a:pt x="3" y="9"/>
                    <a:pt x="4" y="9"/>
                  </a:cubicBezTo>
                  <a:cubicBezTo>
                    <a:pt x="5" y="10"/>
                    <a:pt x="6" y="10"/>
                    <a:pt x="8" y="11"/>
                  </a:cubicBezTo>
                  <a:lnTo>
                    <a:pt x="10" y="11"/>
                  </a:lnTo>
                  <a:cubicBezTo>
                    <a:pt x="12" y="11"/>
                    <a:pt x="14" y="12"/>
                    <a:pt x="15" y="13"/>
                  </a:cubicBezTo>
                  <a:cubicBezTo>
                    <a:pt x="16" y="15"/>
                    <a:pt x="17" y="16"/>
                    <a:pt x="17" y="18"/>
                  </a:cubicBezTo>
                  <a:cubicBezTo>
                    <a:pt x="17" y="21"/>
                    <a:pt x="16" y="23"/>
                    <a:pt x="15" y="24"/>
                  </a:cubicBezTo>
                  <a:cubicBezTo>
                    <a:pt x="13" y="25"/>
                    <a:pt x="11" y="26"/>
                    <a:pt x="7" y="26"/>
                  </a:cubicBezTo>
                  <a:cubicBezTo>
                    <a:pt x="6" y="26"/>
                    <a:pt x="5" y="25"/>
                    <a:pt x="4" y="25"/>
                  </a:cubicBezTo>
                  <a:cubicBezTo>
                    <a:pt x="2" y="25"/>
                    <a:pt x="1" y="25"/>
                    <a:pt x="0" y="24"/>
                  </a:cubicBezTo>
                  <a:lnTo>
                    <a:pt x="0" y="21"/>
                  </a:lnTo>
                  <a:cubicBezTo>
                    <a:pt x="1" y="21"/>
                    <a:pt x="2" y="22"/>
                    <a:pt x="4" y="22"/>
                  </a:cubicBezTo>
                  <a:cubicBezTo>
                    <a:pt x="5" y="23"/>
                    <a:pt x="6" y="23"/>
                    <a:pt x="7" y="23"/>
                  </a:cubicBezTo>
                  <a:cubicBezTo>
                    <a:pt x="9" y="23"/>
                    <a:pt x="11" y="23"/>
                    <a:pt x="12" y="22"/>
                  </a:cubicBezTo>
                  <a:cubicBezTo>
                    <a:pt x="13" y="21"/>
                    <a:pt x="13" y="20"/>
                    <a:pt x="13" y="19"/>
                  </a:cubicBezTo>
                  <a:cubicBezTo>
                    <a:pt x="13" y="17"/>
                    <a:pt x="13" y="16"/>
                    <a:pt x="12" y="16"/>
                  </a:cubicBezTo>
                  <a:cubicBezTo>
                    <a:pt x="12" y="15"/>
                    <a:pt x="10" y="15"/>
                    <a:pt x="9" y="14"/>
                  </a:cubicBezTo>
                  <a:lnTo>
                    <a:pt x="7" y="14"/>
                  </a:lnTo>
                  <a:cubicBezTo>
                    <a:pt x="4" y="13"/>
                    <a:pt x="2" y="12"/>
                    <a:pt x="1" y="11"/>
                  </a:cubicBezTo>
                  <a:cubicBezTo>
                    <a:pt x="0" y="10"/>
                    <a:pt x="0" y="9"/>
                    <a:pt x="0" y="7"/>
                  </a:cubicBezTo>
                  <a:cubicBezTo>
                    <a:pt x="0" y="5"/>
                    <a:pt x="0" y="3"/>
                    <a:pt x="2" y="2"/>
                  </a:cubicBezTo>
                  <a:cubicBezTo>
                    <a:pt x="3" y="1"/>
                    <a:pt x="5" y="0"/>
                    <a:pt x="8" y="0"/>
                  </a:cubicBezTo>
                  <a:cubicBezTo>
                    <a:pt x="9" y="0"/>
                    <a:pt x="11" y="0"/>
                    <a:pt x="12" y="0"/>
                  </a:cubicBezTo>
                  <a:cubicBezTo>
                    <a:pt x="13" y="0"/>
                    <a:pt x="14" y="1"/>
                    <a:pt x="15" y="1"/>
                  </a:cubicBezTo>
                  <a:lnTo>
                    <a:pt x="15"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524"/>
            <p:cNvSpPr>
              <a:spLocks/>
            </p:cNvSpPr>
            <p:nvPr/>
          </p:nvSpPr>
          <p:spPr bwMode="auto">
            <a:xfrm>
              <a:off x="3444"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525"/>
            <p:cNvSpPr>
              <a:spLocks/>
            </p:cNvSpPr>
            <p:nvPr/>
          </p:nvSpPr>
          <p:spPr bwMode="auto">
            <a:xfrm>
              <a:off x="3355" y="1316"/>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Freeform 1526"/>
            <p:cNvSpPr>
              <a:spLocks noEditPoints="1"/>
            </p:cNvSpPr>
            <p:nvPr/>
          </p:nvSpPr>
          <p:spPr bwMode="auto">
            <a:xfrm>
              <a:off x="3350"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527"/>
            <p:cNvSpPr>
              <a:spLocks noEditPoints="1"/>
            </p:cNvSpPr>
            <p:nvPr/>
          </p:nvSpPr>
          <p:spPr bwMode="auto">
            <a:xfrm>
              <a:off x="3350" y="1360"/>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Freeform 1528"/>
            <p:cNvSpPr>
              <a:spLocks/>
            </p:cNvSpPr>
            <p:nvPr/>
          </p:nvSpPr>
          <p:spPr bwMode="auto">
            <a:xfrm>
              <a:off x="3407" y="1316"/>
              <a:ext cx="86" cy="52"/>
            </a:xfrm>
            <a:custGeom>
              <a:avLst/>
              <a:gdLst>
                <a:gd name="T0" fmla="*/ 0 w 122"/>
                <a:gd name="T1" fmla="*/ 0 h 74"/>
                <a:gd name="T2" fmla="*/ 0 w 122"/>
                <a:gd name="T3" fmla="*/ 0 h 74"/>
                <a:gd name="T4" fmla="*/ 122 w 122"/>
                <a:gd name="T5" fmla="*/ 74 h 74"/>
              </a:gdLst>
              <a:ahLst/>
              <a:cxnLst>
                <a:cxn ang="0">
                  <a:pos x="T0" y="T1"/>
                </a:cxn>
                <a:cxn ang="0">
                  <a:pos x="T2" y="T3"/>
                </a:cxn>
                <a:cxn ang="0">
                  <a:pos x="T4" y="T5"/>
                </a:cxn>
              </a:cxnLst>
              <a:rect l="0" t="0" r="r" b="b"/>
              <a:pathLst>
                <a:path w="122" h="74">
                  <a:moveTo>
                    <a:pt x="0" y="0"/>
                  </a:moveTo>
                  <a:lnTo>
                    <a:pt x="0" y="0"/>
                  </a:lnTo>
                  <a:cubicBezTo>
                    <a:pt x="37" y="22"/>
                    <a:pt x="83" y="50"/>
                    <a:pt x="122" y="7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Freeform 1529"/>
            <p:cNvSpPr>
              <a:spLocks noEditPoints="1"/>
            </p:cNvSpPr>
            <p:nvPr/>
          </p:nvSpPr>
          <p:spPr bwMode="auto">
            <a:xfrm>
              <a:off x="3491" y="1363"/>
              <a:ext cx="17" cy="14"/>
            </a:xfrm>
            <a:custGeom>
              <a:avLst/>
              <a:gdLst>
                <a:gd name="T0" fmla="*/ 8 w 25"/>
                <a:gd name="T1" fmla="*/ 0 h 20"/>
                <a:gd name="T2" fmla="*/ 8 w 25"/>
                <a:gd name="T3" fmla="*/ 0 h 20"/>
                <a:gd name="T4" fmla="*/ 25 w 25"/>
                <a:gd name="T5" fmla="*/ 20 h 20"/>
                <a:gd name="T6" fmla="*/ 0 w 25"/>
                <a:gd name="T7" fmla="*/ 15 h 20"/>
                <a:gd name="T8" fmla="*/ 8 w 25"/>
                <a:gd name="T9" fmla="*/ 0 h 20"/>
                <a:gd name="T10" fmla="*/ 8 w 25"/>
                <a:gd name="T11" fmla="*/ 0 h 20"/>
                <a:gd name="T12" fmla="*/ 8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8" y="0"/>
                  </a:moveTo>
                  <a:lnTo>
                    <a:pt x="8" y="0"/>
                  </a:lnTo>
                  <a:lnTo>
                    <a:pt x="25" y="20"/>
                  </a:lnTo>
                  <a:lnTo>
                    <a:pt x="0" y="15"/>
                  </a:lnTo>
                  <a:lnTo>
                    <a:pt x="8" y="0"/>
                  </a:lnTo>
                  <a:close/>
                  <a:moveTo>
                    <a:pt x="8" y="0"/>
                  </a:moveTo>
                  <a:lnTo>
                    <a:pt x="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530"/>
            <p:cNvSpPr>
              <a:spLocks noEditPoints="1"/>
            </p:cNvSpPr>
            <p:nvPr/>
          </p:nvSpPr>
          <p:spPr bwMode="auto">
            <a:xfrm>
              <a:off x="3491" y="1363"/>
              <a:ext cx="17" cy="14"/>
            </a:xfrm>
            <a:custGeom>
              <a:avLst/>
              <a:gdLst>
                <a:gd name="T0" fmla="*/ 8 w 25"/>
                <a:gd name="T1" fmla="*/ 0 h 20"/>
                <a:gd name="T2" fmla="*/ 8 w 25"/>
                <a:gd name="T3" fmla="*/ 0 h 20"/>
                <a:gd name="T4" fmla="*/ 25 w 25"/>
                <a:gd name="T5" fmla="*/ 20 h 20"/>
                <a:gd name="T6" fmla="*/ 0 w 25"/>
                <a:gd name="T7" fmla="*/ 15 h 20"/>
                <a:gd name="T8" fmla="*/ 8 w 25"/>
                <a:gd name="T9" fmla="*/ 0 h 20"/>
                <a:gd name="T10" fmla="*/ 8 w 25"/>
                <a:gd name="T11" fmla="*/ 0 h 20"/>
                <a:gd name="T12" fmla="*/ 8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8" y="0"/>
                  </a:moveTo>
                  <a:lnTo>
                    <a:pt x="8" y="0"/>
                  </a:lnTo>
                  <a:lnTo>
                    <a:pt x="25" y="20"/>
                  </a:lnTo>
                  <a:lnTo>
                    <a:pt x="0" y="15"/>
                  </a:lnTo>
                  <a:lnTo>
                    <a:pt x="8" y="0"/>
                  </a:lnTo>
                  <a:close/>
                  <a:moveTo>
                    <a:pt x="8" y="0"/>
                  </a:moveTo>
                  <a:lnTo>
                    <a:pt x="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Freeform 1531"/>
            <p:cNvSpPr>
              <a:spLocks/>
            </p:cNvSpPr>
            <p:nvPr/>
          </p:nvSpPr>
          <p:spPr bwMode="auto">
            <a:xfrm>
              <a:off x="2950" y="1130"/>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1532"/>
            <p:cNvSpPr>
              <a:spLocks/>
            </p:cNvSpPr>
            <p:nvPr/>
          </p:nvSpPr>
          <p:spPr bwMode="auto">
            <a:xfrm>
              <a:off x="2950" y="1130"/>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Freeform 1533"/>
            <p:cNvSpPr>
              <a:spLocks/>
            </p:cNvSpPr>
            <p:nvPr/>
          </p:nvSpPr>
          <p:spPr bwMode="auto">
            <a:xfrm>
              <a:off x="2973" y="1149"/>
              <a:ext cx="10" cy="17"/>
            </a:xfrm>
            <a:custGeom>
              <a:avLst/>
              <a:gdLst>
                <a:gd name="T0" fmla="*/ 0 w 14"/>
                <a:gd name="T1" fmla="*/ 0 h 25"/>
                <a:gd name="T2" fmla="*/ 0 w 14"/>
                <a:gd name="T3" fmla="*/ 0 h 25"/>
                <a:gd name="T4" fmla="*/ 14 w 14"/>
                <a:gd name="T5" fmla="*/ 0 h 25"/>
                <a:gd name="T6" fmla="*/ 14 w 14"/>
                <a:gd name="T7" fmla="*/ 3 h 25"/>
                <a:gd name="T8" fmla="*/ 3 w 14"/>
                <a:gd name="T9" fmla="*/ 3 h 25"/>
                <a:gd name="T10" fmla="*/ 3 w 14"/>
                <a:gd name="T11" fmla="*/ 11 h 25"/>
                <a:gd name="T12" fmla="*/ 13 w 14"/>
                <a:gd name="T13" fmla="*/ 11 h 25"/>
                <a:gd name="T14" fmla="*/ 13 w 14"/>
                <a:gd name="T15" fmla="*/ 13 h 25"/>
                <a:gd name="T16" fmla="*/ 3 w 14"/>
                <a:gd name="T17" fmla="*/ 13 h 25"/>
                <a:gd name="T18" fmla="*/ 3 w 14"/>
                <a:gd name="T19" fmla="*/ 25 h 25"/>
                <a:gd name="T20" fmla="*/ 0 w 14"/>
                <a:gd name="T21" fmla="*/ 25 h 25"/>
                <a:gd name="T22" fmla="*/ 0 w 14"/>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5">
                  <a:moveTo>
                    <a:pt x="0" y="0"/>
                  </a:moveTo>
                  <a:lnTo>
                    <a:pt x="0" y="0"/>
                  </a:lnTo>
                  <a:lnTo>
                    <a:pt x="14" y="0"/>
                  </a:lnTo>
                  <a:lnTo>
                    <a:pt x="14" y="3"/>
                  </a:lnTo>
                  <a:lnTo>
                    <a:pt x="3" y="3"/>
                  </a:lnTo>
                  <a:lnTo>
                    <a:pt x="3" y="11"/>
                  </a:lnTo>
                  <a:lnTo>
                    <a:pt x="13" y="11"/>
                  </a:lnTo>
                  <a:lnTo>
                    <a:pt x="13" y="13"/>
                  </a:lnTo>
                  <a:lnTo>
                    <a:pt x="3" y="1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1534"/>
            <p:cNvSpPr>
              <a:spLocks noEditPoints="1"/>
            </p:cNvSpPr>
            <p:nvPr/>
          </p:nvSpPr>
          <p:spPr bwMode="auto">
            <a:xfrm>
              <a:off x="2986" y="1149"/>
              <a:ext cx="17"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19 w 23"/>
                <a:gd name="T27" fmla="*/ 3 h 26"/>
                <a:gd name="T28" fmla="*/ 23 w 23"/>
                <a:gd name="T29" fmla="*/ 13 h 26"/>
                <a:gd name="T30" fmla="*/ 19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4" y="23"/>
                    <a:pt x="15" y="22"/>
                    <a:pt x="17" y="20"/>
                  </a:cubicBezTo>
                  <a:cubicBezTo>
                    <a:pt x="18" y="18"/>
                    <a:pt x="19" y="16"/>
                    <a:pt x="19" y="13"/>
                  </a:cubicBezTo>
                  <a:cubicBezTo>
                    <a:pt x="19" y="10"/>
                    <a:pt x="18" y="7"/>
                    <a:pt x="17" y="5"/>
                  </a:cubicBezTo>
                  <a:cubicBezTo>
                    <a:pt x="15" y="4"/>
                    <a:pt x="14" y="3"/>
                    <a:pt x="11" y="3"/>
                  </a:cubicBezTo>
                  <a:lnTo>
                    <a:pt x="11" y="3"/>
                  </a:lnTo>
                  <a:close/>
                  <a:moveTo>
                    <a:pt x="11" y="0"/>
                  </a:moveTo>
                  <a:lnTo>
                    <a:pt x="11" y="0"/>
                  </a:lnTo>
                  <a:cubicBezTo>
                    <a:pt x="15" y="0"/>
                    <a:pt x="17" y="1"/>
                    <a:pt x="19" y="3"/>
                  </a:cubicBezTo>
                  <a:cubicBezTo>
                    <a:pt x="22" y="6"/>
                    <a:pt x="23" y="9"/>
                    <a:pt x="23" y="13"/>
                  </a:cubicBezTo>
                  <a:cubicBezTo>
                    <a:pt x="23" y="17"/>
                    <a:pt x="22" y="20"/>
                    <a:pt x="19" y="22"/>
                  </a:cubicBezTo>
                  <a:cubicBezTo>
                    <a:pt x="17"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1535"/>
            <p:cNvSpPr>
              <a:spLocks noEditPoints="1"/>
            </p:cNvSpPr>
            <p:nvPr/>
          </p:nvSpPr>
          <p:spPr bwMode="auto">
            <a:xfrm>
              <a:off x="3007" y="1149"/>
              <a:ext cx="13" cy="17"/>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6"/>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1536"/>
            <p:cNvSpPr>
              <a:spLocks/>
            </p:cNvSpPr>
            <p:nvPr/>
          </p:nvSpPr>
          <p:spPr bwMode="auto">
            <a:xfrm>
              <a:off x="2949" y="1193"/>
              <a:ext cx="28" cy="45"/>
            </a:xfrm>
            <a:custGeom>
              <a:avLst/>
              <a:gdLst>
                <a:gd name="T0" fmla="*/ 40 w 40"/>
                <a:gd name="T1" fmla="*/ 0 h 65"/>
                <a:gd name="T2" fmla="*/ 40 w 40"/>
                <a:gd name="T3" fmla="*/ 0 h 65"/>
                <a:gd name="T4" fmla="*/ 0 w 40"/>
                <a:gd name="T5" fmla="*/ 65 h 65"/>
              </a:gdLst>
              <a:ahLst/>
              <a:cxnLst>
                <a:cxn ang="0">
                  <a:pos x="T0" y="T1"/>
                </a:cxn>
                <a:cxn ang="0">
                  <a:pos x="T2" y="T3"/>
                </a:cxn>
                <a:cxn ang="0">
                  <a:pos x="T4" y="T5"/>
                </a:cxn>
              </a:cxnLst>
              <a:rect l="0" t="0" r="r" b="b"/>
              <a:pathLst>
                <a:path w="40" h="65">
                  <a:moveTo>
                    <a:pt x="40" y="0"/>
                  </a:moveTo>
                  <a:lnTo>
                    <a:pt x="40" y="0"/>
                  </a:lnTo>
                  <a:cubicBezTo>
                    <a:pt x="28" y="20"/>
                    <a:pt x="13" y="43"/>
                    <a:pt x="0"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Freeform 1537"/>
            <p:cNvSpPr>
              <a:spLocks noEditPoints="1"/>
            </p:cNvSpPr>
            <p:nvPr/>
          </p:nvSpPr>
          <p:spPr bwMode="auto">
            <a:xfrm>
              <a:off x="2940" y="1236"/>
              <a:ext cx="14" cy="17"/>
            </a:xfrm>
            <a:custGeom>
              <a:avLst/>
              <a:gdLst>
                <a:gd name="T0" fmla="*/ 20 w 20"/>
                <a:gd name="T1" fmla="*/ 9 h 25"/>
                <a:gd name="T2" fmla="*/ 20 w 20"/>
                <a:gd name="T3" fmla="*/ 9 h 25"/>
                <a:gd name="T4" fmla="*/ 0 w 20"/>
                <a:gd name="T5" fmla="*/ 25 h 25"/>
                <a:gd name="T6" fmla="*/ 6 w 20"/>
                <a:gd name="T7" fmla="*/ 0 h 25"/>
                <a:gd name="T8" fmla="*/ 20 w 20"/>
                <a:gd name="T9" fmla="*/ 9 h 25"/>
                <a:gd name="T10" fmla="*/ 20 w 20"/>
                <a:gd name="T11" fmla="*/ 9 h 25"/>
                <a:gd name="T12" fmla="*/ 20 w 20"/>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9"/>
                  </a:moveTo>
                  <a:lnTo>
                    <a:pt x="20" y="9"/>
                  </a:lnTo>
                  <a:lnTo>
                    <a:pt x="0" y="25"/>
                  </a:lnTo>
                  <a:lnTo>
                    <a:pt x="6" y="0"/>
                  </a:lnTo>
                  <a:lnTo>
                    <a:pt x="20" y="9"/>
                  </a:lnTo>
                  <a:close/>
                  <a:moveTo>
                    <a:pt x="20" y="9"/>
                  </a:moveTo>
                  <a:lnTo>
                    <a:pt x="20" y="9"/>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1538"/>
            <p:cNvSpPr>
              <a:spLocks noEditPoints="1"/>
            </p:cNvSpPr>
            <p:nvPr/>
          </p:nvSpPr>
          <p:spPr bwMode="auto">
            <a:xfrm>
              <a:off x="2940" y="1236"/>
              <a:ext cx="14" cy="17"/>
            </a:xfrm>
            <a:custGeom>
              <a:avLst/>
              <a:gdLst>
                <a:gd name="T0" fmla="*/ 20 w 20"/>
                <a:gd name="T1" fmla="*/ 9 h 25"/>
                <a:gd name="T2" fmla="*/ 20 w 20"/>
                <a:gd name="T3" fmla="*/ 9 h 25"/>
                <a:gd name="T4" fmla="*/ 0 w 20"/>
                <a:gd name="T5" fmla="*/ 25 h 25"/>
                <a:gd name="T6" fmla="*/ 6 w 20"/>
                <a:gd name="T7" fmla="*/ 0 h 25"/>
                <a:gd name="T8" fmla="*/ 20 w 20"/>
                <a:gd name="T9" fmla="*/ 9 h 25"/>
                <a:gd name="T10" fmla="*/ 20 w 20"/>
                <a:gd name="T11" fmla="*/ 9 h 25"/>
                <a:gd name="T12" fmla="*/ 20 w 20"/>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9"/>
                  </a:moveTo>
                  <a:lnTo>
                    <a:pt x="20" y="9"/>
                  </a:lnTo>
                  <a:lnTo>
                    <a:pt x="0" y="25"/>
                  </a:lnTo>
                  <a:lnTo>
                    <a:pt x="6" y="0"/>
                  </a:lnTo>
                  <a:lnTo>
                    <a:pt x="20" y="9"/>
                  </a:lnTo>
                  <a:close/>
                  <a:moveTo>
                    <a:pt x="20" y="9"/>
                  </a:moveTo>
                  <a:lnTo>
                    <a:pt x="20" y="9"/>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Freeform 1539"/>
            <p:cNvSpPr>
              <a:spLocks/>
            </p:cNvSpPr>
            <p:nvPr/>
          </p:nvSpPr>
          <p:spPr bwMode="auto">
            <a:xfrm>
              <a:off x="3015" y="1193"/>
              <a:ext cx="28" cy="45"/>
            </a:xfrm>
            <a:custGeom>
              <a:avLst/>
              <a:gdLst>
                <a:gd name="T0" fmla="*/ 0 w 40"/>
                <a:gd name="T1" fmla="*/ 0 h 65"/>
                <a:gd name="T2" fmla="*/ 0 w 40"/>
                <a:gd name="T3" fmla="*/ 0 h 65"/>
                <a:gd name="T4" fmla="*/ 40 w 40"/>
                <a:gd name="T5" fmla="*/ 65 h 65"/>
              </a:gdLst>
              <a:ahLst/>
              <a:cxnLst>
                <a:cxn ang="0">
                  <a:pos x="T0" y="T1"/>
                </a:cxn>
                <a:cxn ang="0">
                  <a:pos x="T2" y="T3"/>
                </a:cxn>
                <a:cxn ang="0">
                  <a:pos x="T4" y="T5"/>
                </a:cxn>
              </a:cxnLst>
              <a:rect l="0" t="0" r="r" b="b"/>
              <a:pathLst>
                <a:path w="40" h="65">
                  <a:moveTo>
                    <a:pt x="0" y="0"/>
                  </a:moveTo>
                  <a:lnTo>
                    <a:pt x="0" y="0"/>
                  </a:lnTo>
                  <a:cubicBezTo>
                    <a:pt x="12" y="20"/>
                    <a:pt x="27" y="43"/>
                    <a:pt x="40"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Freeform 1540"/>
            <p:cNvSpPr>
              <a:spLocks noEditPoints="1"/>
            </p:cNvSpPr>
            <p:nvPr/>
          </p:nvSpPr>
          <p:spPr bwMode="auto">
            <a:xfrm>
              <a:off x="3038" y="1236"/>
              <a:ext cx="14" cy="17"/>
            </a:xfrm>
            <a:custGeom>
              <a:avLst/>
              <a:gdLst>
                <a:gd name="T0" fmla="*/ 15 w 20"/>
                <a:gd name="T1" fmla="*/ 0 h 25"/>
                <a:gd name="T2" fmla="*/ 15 w 20"/>
                <a:gd name="T3" fmla="*/ 0 h 25"/>
                <a:gd name="T4" fmla="*/ 20 w 20"/>
                <a:gd name="T5" fmla="*/ 25 h 25"/>
                <a:gd name="T6" fmla="*/ 0 w 20"/>
                <a:gd name="T7" fmla="*/ 9 h 25"/>
                <a:gd name="T8" fmla="*/ 15 w 20"/>
                <a:gd name="T9" fmla="*/ 0 h 25"/>
                <a:gd name="T10" fmla="*/ 15 w 20"/>
                <a:gd name="T11" fmla="*/ 0 h 25"/>
                <a:gd name="T12" fmla="*/ 15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15" y="0"/>
                  </a:moveTo>
                  <a:lnTo>
                    <a:pt x="15" y="0"/>
                  </a:lnTo>
                  <a:lnTo>
                    <a:pt x="20" y="25"/>
                  </a:lnTo>
                  <a:lnTo>
                    <a:pt x="0" y="9"/>
                  </a:lnTo>
                  <a:lnTo>
                    <a:pt x="15" y="0"/>
                  </a:lnTo>
                  <a:close/>
                  <a:moveTo>
                    <a:pt x="15" y="0"/>
                  </a:moveTo>
                  <a:lnTo>
                    <a:pt x="1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1541"/>
            <p:cNvSpPr>
              <a:spLocks noEditPoints="1"/>
            </p:cNvSpPr>
            <p:nvPr/>
          </p:nvSpPr>
          <p:spPr bwMode="auto">
            <a:xfrm>
              <a:off x="3038" y="1236"/>
              <a:ext cx="14" cy="17"/>
            </a:xfrm>
            <a:custGeom>
              <a:avLst/>
              <a:gdLst>
                <a:gd name="T0" fmla="*/ 15 w 20"/>
                <a:gd name="T1" fmla="*/ 0 h 25"/>
                <a:gd name="T2" fmla="*/ 15 w 20"/>
                <a:gd name="T3" fmla="*/ 0 h 25"/>
                <a:gd name="T4" fmla="*/ 20 w 20"/>
                <a:gd name="T5" fmla="*/ 25 h 25"/>
                <a:gd name="T6" fmla="*/ 0 w 20"/>
                <a:gd name="T7" fmla="*/ 9 h 25"/>
                <a:gd name="T8" fmla="*/ 15 w 20"/>
                <a:gd name="T9" fmla="*/ 0 h 25"/>
                <a:gd name="T10" fmla="*/ 15 w 20"/>
                <a:gd name="T11" fmla="*/ 0 h 25"/>
                <a:gd name="T12" fmla="*/ 15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15" y="0"/>
                  </a:moveTo>
                  <a:lnTo>
                    <a:pt x="15" y="0"/>
                  </a:lnTo>
                  <a:lnTo>
                    <a:pt x="20" y="25"/>
                  </a:lnTo>
                  <a:lnTo>
                    <a:pt x="0" y="9"/>
                  </a:lnTo>
                  <a:lnTo>
                    <a:pt x="15" y="0"/>
                  </a:lnTo>
                  <a:close/>
                  <a:moveTo>
                    <a:pt x="15" y="0"/>
                  </a:moveTo>
                  <a:lnTo>
                    <a:pt x="1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Freeform 1542"/>
            <p:cNvSpPr>
              <a:spLocks/>
            </p:cNvSpPr>
            <p:nvPr/>
          </p:nvSpPr>
          <p:spPr bwMode="auto">
            <a:xfrm>
              <a:off x="3042" y="1177"/>
              <a:ext cx="207" cy="71"/>
            </a:xfrm>
            <a:custGeom>
              <a:avLst/>
              <a:gdLst>
                <a:gd name="T0" fmla="*/ 0 w 295"/>
                <a:gd name="T1" fmla="*/ 0 h 101"/>
                <a:gd name="T2" fmla="*/ 0 w 295"/>
                <a:gd name="T3" fmla="*/ 0 h 101"/>
                <a:gd name="T4" fmla="*/ 295 w 295"/>
                <a:gd name="T5" fmla="*/ 101 h 101"/>
              </a:gdLst>
              <a:ahLst/>
              <a:cxnLst>
                <a:cxn ang="0">
                  <a:pos x="T0" y="T1"/>
                </a:cxn>
                <a:cxn ang="0">
                  <a:pos x="T2" y="T3"/>
                </a:cxn>
                <a:cxn ang="0">
                  <a:pos x="T4" y="T5"/>
                </a:cxn>
              </a:cxnLst>
              <a:rect l="0" t="0" r="r" b="b"/>
              <a:pathLst>
                <a:path w="295" h="101">
                  <a:moveTo>
                    <a:pt x="0" y="0"/>
                  </a:moveTo>
                  <a:lnTo>
                    <a:pt x="0" y="0"/>
                  </a:lnTo>
                  <a:cubicBezTo>
                    <a:pt x="74" y="25"/>
                    <a:pt x="197" y="67"/>
                    <a:pt x="295" y="10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Freeform 1543"/>
            <p:cNvSpPr>
              <a:spLocks noEditPoints="1"/>
            </p:cNvSpPr>
            <p:nvPr/>
          </p:nvSpPr>
          <p:spPr bwMode="auto">
            <a:xfrm>
              <a:off x="3248" y="1243"/>
              <a:ext cx="18" cy="11"/>
            </a:xfrm>
            <a:custGeom>
              <a:avLst/>
              <a:gdLst>
                <a:gd name="T0" fmla="*/ 5 w 26"/>
                <a:gd name="T1" fmla="*/ 0 h 16"/>
                <a:gd name="T2" fmla="*/ 5 w 26"/>
                <a:gd name="T3" fmla="*/ 0 h 16"/>
                <a:gd name="T4" fmla="*/ 26 w 26"/>
                <a:gd name="T5" fmla="*/ 16 h 16"/>
                <a:gd name="T6" fmla="*/ 0 w 26"/>
                <a:gd name="T7" fmla="*/ 16 h 16"/>
                <a:gd name="T8" fmla="*/ 5 w 26"/>
                <a:gd name="T9" fmla="*/ 0 h 16"/>
                <a:gd name="T10" fmla="*/ 5 w 26"/>
                <a:gd name="T11" fmla="*/ 0 h 16"/>
                <a:gd name="T12" fmla="*/ 5 w 2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5" y="0"/>
                  </a:moveTo>
                  <a:lnTo>
                    <a:pt x="5" y="0"/>
                  </a:lnTo>
                  <a:lnTo>
                    <a:pt x="26" y="16"/>
                  </a:lnTo>
                  <a:lnTo>
                    <a:pt x="0" y="16"/>
                  </a:lnTo>
                  <a:lnTo>
                    <a:pt x="5" y="0"/>
                  </a:lnTo>
                  <a:close/>
                  <a:moveTo>
                    <a:pt x="5" y="0"/>
                  </a:moveTo>
                  <a:lnTo>
                    <a:pt x="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1544"/>
            <p:cNvSpPr>
              <a:spLocks noEditPoints="1"/>
            </p:cNvSpPr>
            <p:nvPr/>
          </p:nvSpPr>
          <p:spPr bwMode="auto">
            <a:xfrm>
              <a:off x="3248" y="1243"/>
              <a:ext cx="18" cy="11"/>
            </a:xfrm>
            <a:custGeom>
              <a:avLst/>
              <a:gdLst>
                <a:gd name="T0" fmla="*/ 5 w 26"/>
                <a:gd name="T1" fmla="*/ 0 h 16"/>
                <a:gd name="T2" fmla="*/ 5 w 26"/>
                <a:gd name="T3" fmla="*/ 0 h 16"/>
                <a:gd name="T4" fmla="*/ 26 w 26"/>
                <a:gd name="T5" fmla="*/ 16 h 16"/>
                <a:gd name="T6" fmla="*/ 0 w 26"/>
                <a:gd name="T7" fmla="*/ 16 h 16"/>
                <a:gd name="T8" fmla="*/ 5 w 26"/>
                <a:gd name="T9" fmla="*/ 0 h 16"/>
                <a:gd name="T10" fmla="*/ 5 w 26"/>
                <a:gd name="T11" fmla="*/ 0 h 16"/>
                <a:gd name="T12" fmla="*/ 5 w 2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5" y="0"/>
                  </a:moveTo>
                  <a:lnTo>
                    <a:pt x="5" y="0"/>
                  </a:lnTo>
                  <a:lnTo>
                    <a:pt x="26" y="16"/>
                  </a:lnTo>
                  <a:lnTo>
                    <a:pt x="0" y="16"/>
                  </a:lnTo>
                  <a:lnTo>
                    <a:pt x="5" y="0"/>
                  </a:lnTo>
                  <a:close/>
                  <a:moveTo>
                    <a:pt x="5" y="0"/>
                  </a:moveTo>
                  <a:lnTo>
                    <a:pt x="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Freeform 1545"/>
            <p:cNvSpPr>
              <a:spLocks/>
            </p:cNvSpPr>
            <p:nvPr/>
          </p:nvSpPr>
          <p:spPr bwMode="auto">
            <a:xfrm>
              <a:off x="3814" y="1501"/>
              <a:ext cx="175" cy="61"/>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1546"/>
            <p:cNvSpPr>
              <a:spLocks/>
            </p:cNvSpPr>
            <p:nvPr/>
          </p:nvSpPr>
          <p:spPr bwMode="auto">
            <a:xfrm>
              <a:off x="3814" y="1501"/>
              <a:ext cx="175" cy="61"/>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Freeform 1547"/>
            <p:cNvSpPr>
              <a:spLocks/>
            </p:cNvSpPr>
            <p:nvPr/>
          </p:nvSpPr>
          <p:spPr bwMode="auto">
            <a:xfrm>
              <a:off x="3830" y="151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1548"/>
            <p:cNvSpPr>
              <a:spLocks noEditPoints="1"/>
            </p:cNvSpPr>
            <p:nvPr/>
          </p:nvSpPr>
          <p:spPr bwMode="auto">
            <a:xfrm>
              <a:off x="3838" y="151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1549"/>
            <p:cNvSpPr>
              <a:spLocks/>
            </p:cNvSpPr>
            <p:nvPr/>
          </p:nvSpPr>
          <p:spPr bwMode="auto">
            <a:xfrm>
              <a:off x="3857" y="1519"/>
              <a:ext cx="12"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1550"/>
            <p:cNvSpPr>
              <a:spLocks/>
            </p:cNvSpPr>
            <p:nvPr/>
          </p:nvSpPr>
          <p:spPr bwMode="auto">
            <a:xfrm>
              <a:off x="3873" y="1519"/>
              <a:ext cx="13" cy="18"/>
            </a:xfrm>
            <a:custGeom>
              <a:avLst/>
              <a:gdLst>
                <a:gd name="T0" fmla="*/ 0 w 19"/>
                <a:gd name="T1" fmla="*/ 0 h 25"/>
                <a:gd name="T2" fmla="*/ 0 w 19"/>
                <a:gd name="T3" fmla="*/ 0 h 25"/>
                <a:gd name="T4" fmla="*/ 4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4"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1551"/>
            <p:cNvSpPr>
              <a:spLocks/>
            </p:cNvSpPr>
            <p:nvPr/>
          </p:nvSpPr>
          <p:spPr bwMode="auto">
            <a:xfrm>
              <a:off x="3888"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552"/>
            <p:cNvSpPr>
              <a:spLocks noEditPoints="1"/>
            </p:cNvSpPr>
            <p:nvPr/>
          </p:nvSpPr>
          <p:spPr bwMode="auto">
            <a:xfrm>
              <a:off x="3904" y="1524"/>
              <a:ext cx="2" cy="13"/>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1553"/>
            <p:cNvSpPr>
              <a:spLocks/>
            </p:cNvSpPr>
            <p:nvPr/>
          </p:nvSpPr>
          <p:spPr bwMode="auto">
            <a:xfrm>
              <a:off x="3911" y="1520"/>
              <a:ext cx="8" cy="17"/>
            </a:xfrm>
            <a:custGeom>
              <a:avLst/>
              <a:gdLst>
                <a:gd name="T0" fmla="*/ 5 w 12"/>
                <a:gd name="T1" fmla="*/ 0 h 24"/>
                <a:gd name="T2" fmla="*/ 5 w 12"/>
                <a:gd name="T3" fmla="*/ 0 h 24"/>
                <a:gd name="T4" fmla="*/ 5 w 12"/>
                <a:gd name="T5" fmla="*/ 5 h 24"/>
                <a:gd name="T6" fmla="*/ 12 w 12"/>
                <a:gd name="T7" fmla="*/ 5 h 24"/>
                <a:gd name="T8" fmla="*/ 12 w 12"/>
                <a:gd name="T9" fmla="*/ 8 h 24"/>
                <a:gd name="T10" fmla="*/ 5 w 12"/>
                <a:gd name="T11" fmla="*/ 8 h 24"/>
                <a:gd name="T12" fmla="*/ 5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5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5" y="0"/>
                  </a:moveTo>
                  <a:lnTo>
                    <a:pt x="5" y="0"/>
                  </a:lnTo>
                  <a:lnTo>
                    <a:pt x="5" y="5"/>
                  </a:lnTo>
                  <a:lnTo>
                    <a:pt x="12" y="5"/>
                  </a:lnTo>
                  <a:lnTo>
                    <a:pt x="12" y="8"/>
                  </a:lnTo>
                  <a:lnTo>
                    <a:pt x="5" y="8"/>
                  </a:lnTo>
                  <a:lnTo>
                    <a:pt x="5" y="18"/>
                  </a:lnTo>
                  <a:cubicBezTo>
                    <a:pt x="5" y="19"/>
                    <a:pt x="6" y="20"/>
                    <a:pt x="6" y="21"/>
                  </a:cubicBezTo>
                  <a:cubicBezTo>
                    <a:pt x="7" y="21"/>
                    <a:pt x="7" y="22"/>
                    <a:pt x="9" y="22"/>
                  </a:cubicBezTo>
                  <a:lnTo>
                    <a:pt x="12" y="22"/>
                  </a:lnTo>
                  <a:lnTo>
                    <a:pt x="12" y="24"/>
                  </a:lnTo>
                  <a:lnTo>
                    <a:pt x="9" y="24"/>
                  </a:lnTo>
                  <a:cubicBezTo>
                    <a:pt x="6" y="24"/>
                    <a:pt x="5" y="24"/>
                    <a:pt x="4"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554"/>
            <p:cNvSpPr>
              <a:spLocks/>
            </p:cNvSpPr>
            <p:nvPr/>
          </p:nvSpPr>
          <p:spPr bwMode="auto">
            <a:xfrm>
              <a:off x="3923" y="1518"/>
              <a:ext cx="11" cy="19"/>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8 w 16"/>
                <a:gd name="T13" fmla="*/ 10 h 26"/>
                <a:gd name="T14" fmla="*/ 5 w 16"/>
                <a:gd name="T15" fmla="*/ 11 h 26"/>
                <a:gd name="T16" fmla="*/ 3 w 16"/>
                <a:gd name="T17" fmla="*/ 16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2" y="11"/>
                  </a:cubicBezTo>
                  <a:cubicBezTo>
                    <a:pt x="11" y="10"/>
                    <a:pt x="10" y="10"/>
                    <a:pt x="8" y="10"/>
                  </a:cubicBezTo>
                  <a:cubicBezTo>
                    <a:pt x="7" y="10"/>
                    <a:pt x="5" y="10"/>
                    <a:pt x="5" y="11"/>
                  </a:cubicBezTo>
                  <a:cubicBezTo>
                    <a:pt x="4" y="12"/>
                    <a:pt x="3" y="14"/>
                    <a:pt x="3" y="16"/>
                  </a:cubicBezTo>
                  <a:lnTo>
                    <a:pt x="3" y="26"/>
                  </a:lnTo>
                  <a:lnTo>
                    <a:pt x="0" y="26"/>
                  </a:lnTo>
                  <a:lnTo>
                    <a:pt x="0" y="0"/>
                  </a:lnTo>
                  <a:lnTo>
                    <a:pt x="3" y="0"/>
                  </a:lnTo>
                  <a:lnTo>
                    <a:pt x="3" y="10"/>
                  </a:lnTo>
                  <a:cubicBezTo>
                    <a:pt x="4" y="9"/>
                    <a:pt x="5" y="8"/>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1555"/>
            <p:cNvSpPr>
              <a:spLocks noEditPoints="1"/>
            </p:cNvSpPr>
            <p:nvPr/>
          </p:nvSpPr>
          <p:spPr bwMode="auto">
            <a:xfrm>
              <a:off x="3937" y="1523"/>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6 w 17"/>
                <a:gd name="T15" fmla="*/ 15 h 20"/>
                <a:gd name="T16" fmla="*/ 16 w 17"/>
                <a:gd name="T17" fmla="*/ 18 h 20"/>
                <a:gd name="T18" fmla="*/ 13 w 17"/>
                <a:gd name="T19" fmla="*/ 19 h 20"/>
                <a:gd name="T20" fmla="*/ 9 w 17"/>
                <a:gd name="T21" fmla="*/ 20 h 20"/>
                <a:gd name="T22" fmla="*/ 2 w 17"/>
                <a:gd name="T23" fmla="*/ 17 h 20"/>
                <a:gd name="T24" fmla="*/ 0 w 17"/>
                <a:gd name="T25" fmla="*/ 10 h 20"/>
                <a:gd name="T26" fmla="*/ 2 w 17"/>
                <a:gd name="T27" fmla="*/ 3 h 20"/>
                <a:gd name="T28" fmla="*/ 9 w 17"/>
                <a:gd name="T29" fmla="*/ 0 h 20"/>
                <a:gd name="T30" fmla="*/ 15 w 17"/>
                <a:gd name="T31" fmla="*/ 2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6"/>
                    <a:pt x="8" y="17"/>
                    <a:pt x="10" y="17"/>
                  </a:cubicBezTo>
                  <a:cubicBezTo>
                    <a:pt x="11" y="17"/>
                    <a:pt x="12" y="17"/>
                    <a:pt x="13" y="17"/>
                  </a:cubicBezTo>
                  <a:cubicBezTo>
                    <a:pt x="14" y="16"/>
                    <a:pt x="15" y="16"/>
                    <a:pt x="16" y="15"/>
                  </a:cubicBezTo>
                  <a:lnTo>
                    <a:pt x="16" y="18"/>
                  </a:lnTo>
                  <a:cubicBezTo>
                    <a:pt x="15" y="19"/>
                    <a:pt x="14" y="19"/>
                    <a:pt x="13" y="19"/>
                  </a:cubicBezTo>
                  <a:cubicBezTo>
                    <a:pt x="12" y="19"/>
                    <a:pt x="11" y="20"/>
                    <a:pt x="9" y="20"/>
                  </a:cubicBezTo>
                  <a:cubicBezTo>
                    <a:pt x="6" y="20"/>
                    <a:pt x="4" y="19"/>
                    <a:pt x="2" y="17"/>
                  </a:cubicBezTo>
                  <a:cubicBezTo>
                    <a:pt x="1" y="15"/>
                    <a:pt x="0" y="13"/>
                    <a:pt x="0" y="10"/>
                  </a:cubicBezTo>
                  <a:cubicBezTo>
                    <a:pt x="0" y="7"/>
                    <a:pt x="1" y="4"/>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3" y="5"/>
                    <a:pt x="13" y="4"/>
                  </a:cubicBezTo>
                  <a:cubicBezTo>
                    <a:pt x="12" y="3"/>
                    <a:pt x="10"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1556"/>
            <p:cNvSpPr>
              <a:spLocks/>
            </p:cNvSpPr>
            <p:nvPr/>
          </p:nvSpPr>
          <p:spPr bwMode="auto">
            <a:xfrm>
              <a:off x="3951" y="1520"/>
              <a:ext cx="8" cy="17"/>
            </a:xfrm>
            <a:custGeom>
              <a:avLst/>
              <a:gdLst>
                <a:gd name="T0" fmla="*/ 5 w 12"/>
                <a:gd name="T1" fmla="*/ 0 h 24"/>
                <a:gd name="T2" fmla="*/ 5 w 12"/>
                <a:gd name="T3" fmla="*/ 0 h 24"/>
                <a:gd name="T4" fmla="*/ 5 w 12"/>
                <a:gd name="T5" fmla="*/ 5 h 24"/>
                <a:gd name="T6" fmla="*/ 12 w 12"/>
                <a:gd name="T7" fmla="*/ 5 h 24"/>
                <a:gd name="T8" fmla="*/ 12 w 12"/>
                <a:gd name="T9" fmla="*/ 8 h 24"/>
                <a:gd name="T10" fmla="*/ 5 w 12"/>
                <a:gd name="T11" fmla="*/ 8 h 24"/>
                <a:gd name="T12" fmla="*/ 5 w 12"/>
                <a:gd name="T13" fmla="*/ 18 h 24"/>
                <a:gd name="T14" fmla="*/ 6 w 12"/>
                <a:gd name="T15" fmla="*/ 21 h 24"/>
                <a:gd name="T16" fmla="*/ 8 w 12"/>
                <a:gd name="T17" fmla="*/ 22 h 24"/>
                <a:gd name="T18" fmla="*/ 12 w 12"/>
                <a:gd name="T19" fmla="*/ 22 h 24"/>
                <a:gd name="T20" fmla="*/ 12 w 12"/>
                <a:gd name="T21" fmla="*/ 24 h 24"/>
                <a:gd name="T22" fmla="*/ 8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5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5" y="0"/>
                  </a:moveTo>
                  <a:lnTo>
                    <a:pt x="5" y="0"/>
                  </a:lnTo>
                  <a:lnTo>
                    <a:pt x="5" y="5"/>
                  </a:lnTo>
                  <a:lnTo>
                    <a:pt x="12" y="5"/>
                  </a:lnTo>
                  <a:lnTo>
                    <a:pt x="12" y="8"/>
                  </a:lnTo>
                  <a:lnTo>
                    <a:pt x="5" y="8"/>
                  </a:lnTo>
                  <a:lnTo>
                    <a:pt x="5" y="18"/>
                  </a:lnTo>
                  <a:cubicBezTo>
                    <a:pt x="5" y="19"/>
                    <a:pt x="6" y="20"/>
                    <a:pt x="6" y="21"/>
                  </a:cubicBezTo>
                  <a:cubicBezTo>
                    <a:pt x="6" y="21"/>
                    <a:pt x="7" y="22"/>
                    <a:pt x="8" y="22"/>
                  </a:cubicBezTo>
                  <a:lnTo>
                    <a:pt x="12" y="22"/>
                  </a:lnTo>
                  <a:lnTo>
                    <a:pt x="12" y="24"/>
                  </a:lnTo>
                  <a:lnTo>
                    <a:pt x="8" y="24"/>
                  </a:lnTo>
                  <a:cubicBezTo>
                    <a:pt x="6" y="24"/>
                    <a:pt x="4" y="24"/>
                    <a:pt x="4"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1557"/>
            <p:cNvSpPr>
              <a:spLocks noEditPoints="1"/>
            </p:cNvSpPr>
            <p:nvPr/>
          </p:nvSpPr>
          <p:spPr bwMode="auto">
            <a:xfrm>
              <a:off x="3962" y="1523"/>
              <a:ext cx="10" cy="14"/>
            </a:xfrm>
            <a:custGeom>
              <a:avLst/>
              <a:gdLst>
                <a:gd name="T0" fmla="*/ 9 w 15"/>
                <a:gd name="T1" fmla="*/ 10 h 20"/>
                <a:gd name="T2" fmla="*/ 9 w 15"/>
                <a:gd name="T3" fmla="*/ 10 h 20"/>
                <a:gd name="T4" fmla="*/ 4 w 15"/>
                <a:gd name="T5" fmla="*/ 11 h 20"/>
                <a:gd name="T6" fmla="*/ 3 w 15"/>
                <a:gd name="T7" fmla="*/ 13 h 20"/>
                <a:gd name="T8" fmla="*/ 4 w 15"/>
                <a:gd name="T9" fmla="*/ 16 h 20"/>
                <a:gd name="T10" fmla="*/ 7 w 15"/>
                <a:gd name="T11" fmla="*/ 17 h 20"/>
                <a:gd name="T12" fmla="*/ 11 w 15"/>
                <a:gd name="T13" fmla="*/ 15 h 20"/>
                <a:gd name="T14" fmla="*/ 12 w 15"/>
                <a:gd name="T15" fmla="*/ 10 h 20"/>
                <a:gd name="T16" fmla="*/ 12 w 15"/>
                <a:gd name="T17" fmla="*/ 10 h 20"/>
                <a:gd name="T18" fmla="*/ 9 w 15"/>
                <a:gd name="T19" fmla="*/ 10 h 20"/>
                <a:gd name="T20" fmla="*/ 15 w 15"/>
                <a:gd name="T21" fmla="*/ 8 h 20"/>
                <a:gd name="T22" fmla="*/ 15 w 15"/>
                <a:gd name="T23" fmla="*/ 8 h 20"/>
                <a:gd name="T24" fmla="*/ 15 w 15"/>
                <a:gd name="T25" fmla="*/ 19 h 20"/>
                <a:gd name="T26" fmla="*/ 12 w 15"/>
                <a:gd name="T27" fmla="*/ 19 h 20"/>
                <a:gd name="T28" fmla="*/ 12 w 15"/>
                <a:gd name="T29" fmla="*/ 16 h 20"/>
                <a:gd name="T30" fmla="*/ 10 w 15"/>
                <a:gd name="T31" fmla="*/ 19 h 20"/>
                <a:gd name="T32" fmla="*/ 6 w 15"/>
                <a:gd name="T33" fmla="*/ 20 h 20"/>
                <a:gd name="T34" fmla="*/ 1 w 15"/>
                <a:gd name="T35" fmla="*/ 18 h 20"/>
                <a:gd name="T36" fmla="*/ 0 w 15"/>
                <a:gd name="T37" fmla="*/ 14 h 20"/>
                <a:gd name="T38" fmla="*/ 2 w 15"/>
                <a:gd name="T39" fmla="*/ 9 h 20"/>
                <a:gd name="T40" fmla="*/ 8 w 15"/>
                <a:gd name="T41" fmla="*/ 7 h 20"/>
                <a:gd name="T42" fmla="*/ 12 w 15"/>
                <a:gd name="T43" fmla="*/ 7 h 20"/>
                <a:gd name="T44" fmla="*/ 12 w 15"/>
                <a:gd name="T45" fmla="*/ 7 h 20"/>
                <a:gd name="T46" fmla="*/ 11 w 15"/>
                <a:gd name="T47" fmla="*/ 4 h 20"/>
                <a:gd name="T48" fmla="*/ 7 w 15"/>
                <a:gd name="T49" fmla="*/ 3 h 20"/>
                <a:gd name="T50" fmla="*/ 4 w 15"/>
                <a:gd name="T51" fmla="*/ 3 h 20"/>
                <a:gd name="T52" fmla="*/ 1 w 15"/>
                <a:gd name="T53" fmla="*/ 4 h 20"/>
                <a:gd name="T54" fmla="*/ 1 w 15"/>
                <a:gd name="T55" fmla="*/ 1 h 20"/>
                <a:gd name="T56" fmla="*/ 4 w 15"/>
                <a:gd name="T57" fmla="*/ 0 h 20"/>
                <a:gd name="T58" fmla="*/ 7 w 15"/>
                <a:gd name="T59" fmla="*/ 0 h 20"/>
                <a:gd name="T60" fmla="*/ 13 w 15"/>
                <a:gd name="T61" fmla="*/ 2 h 20"/>
                <a:gd name="T62" fmla="*/ 15 w 15"/>
                <a:gd name="T63" fmla="*/ 8 h 20"/>
                <a:gd name="T64" fmla="*/ 15 w 15"/>
                <a:gd name="T6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20">
                  <a:moveTo>
                    <a:pt x="9" y="10"/>
                  </a:moveTo>
                  <a:lnTo>
                    <a:pt x="9" y="10"/>
                  </a:lnTo>
                  <a:cubicBezTo>
                    <a:pt x="7" y="10"/>
                    <a:pt x="5" y="10"/>
                    <a:pt x="4" y="11"/>
                  </a:cubicBezTo>
                  <a:cubicBezTo>
                    <a:pt x="3" y="11"/>
                    <a:pt x="3" y="12"/>
                    <a:pt x="3" y="13"/>
                  </a:cubicBezTo>
                  <a:cubicBezTo>
                    <a:pt x="3" y="15"/>
                    <a:pt x="3" y="15"/>
                    <a:pt x="4" y="16"/>
                  </a:cubicBezTo>
                  <a:cubicBezTo>
                    <a:pt x="5" y="17"/>
                    <a:pt x="6" y="17"/>
                    <a:pt x="7" y="17"/>
                  </a:cubicBezTo>
                  <a:cubicBezTo>
                    <a:pt x="8" y="17"/>
                    <a:pt x="10" y="16"/>
                    <a:pt x="11" y="15"/>
                  </a:cubicBezTo>
                  <a:cubicBezTo>
                    <a:pt x="12" y="14"/>
                    <a:pt x="12" y="12"/>
                    <a:pt x="12" y="10"/>
                  </a:cubicBezTo>
                  <a:lnTo>
                    <a:pt x="12" y="10"/>
                  </a:lnTo>
                  <a:lnTo>
                    <a:pt x="9" y="10"/>
                  </a:lnTo>
                  <a:close/>
                  <a:moveTo>
                    <a:pt x="15" y="8"/>
                  </a:moveTo>
                  <a:lnTo>
                    <a:pt x="15" y="8"/>
                  </a:lnTo>
                  <a:lnTo>
                    <a:pt x="15" y="19"/>
                  </a:lnTo>
                  <a:lnTo>
                    <a:pt x="12" y="19"/>
                  </a:lnTo>
                  <a:lnTo>
                    <a:pt x="12" y="16"/>
                  </a:lnTo>
                  <a:cubicBezTo>
                    <a:pt x="12" y="17"/>
                    <a:pt x="11" y="18"/>
                    <a:pt x="10" y="19"/>
                  </a:cubicBezTo>
                  <a:cubicBezTo>
                    <a:pt x="9" y="19"/>
                    <a:pt x="7" y="20"/>
                    <a:pt x="6" y="20"/>
                  </a:cubicBezTo>
                  <a:cubicBezTo>
                    <a:pt x="4" y="20"/>
                    <a:pt x="3" y="19"/>
                    <a:pt x="1" y="18"/>
                  </a:cubicBezTo>
                  <a:cubicBezTo>
                    <a:pt x="0" y="17"/>
                    <a:pt x="0" y="15"/>
                    <a:pt x="0" y="14"/>
                  </a:cubicBezTo>
                  <a:cubicBezTo>
                    <a:pt x="0" y="12"/>
                    <a:pt x="0" y="10"/>
                    <a:pt x="2" y="9"/>
                  </a:cubicBezTo>
                  <a:cubicBezTo>
                    <a:pt x="3" y="8"/>
                    <a:pt x="5" y="7"/>
                    <a:pt x="8" y="7"/>
                  </a:cubicBezTo>
                  <a:lnTo>
                    <a:pt x="12" y="7"/>
                  </a:lnTo>
                  <a:lnTo>
                    <a:pt x="12" y="7"/>
                  </a:lnTo>
                  <a:cubicBezTo>
                    <a:pt x="12" y="6"/>
                    <a:pt x="12" y="5"/>
                    <a:pt x="11" y="4"/>
                  </a:cubicBezTo>
                  <a:cubicBezTo>
                    <a:pt x="10" y="3"/>
                    <a:pt x="9" y="3"/>
                    <a:pt x="7" y="3"/>
                  </a:cubicBezTo>
                  <a:cubicBezTo>
                    <a:pt x="6" y="3"/>
                    <a:pt x="5" y="3"/>
                    <a:pt x="4" y="3"/>
                  </a:cubicBezTo>
                  <a:cubicBezTo>
                    <a:pt x="3" y="3"/>
                    <a:pt x="2" y="4"/>
                    <a:pt x="1" y="4"/>
                  </a:cubicBezTo>
                  <a:lnTo>
                    <a:pt x="1" y="1"/>
                  </a:lnTo>
                  <a:cubicBezTo>
                    <a:pt x="2" y="1"/>
                    <a:pt x="3" y="1"/>
                    <a:pt x="4" y="0"/>
                  </a:cubicBezTo>
                  <a:cubicBezTo>
                    <a:pt x="5" y="0"/>
                    <a:pt x="6" y="0"/>
                    <a:pt x="7" y="0"/>
                  </a:cubicBezTo>
                  <a:cubicBezTo>
                    <a:pt x="10" y="0"/>
                    <a:pt x="12" y="1"/>
                    <a:pt x="13" y="2"/>
                  </a:cubicBezTo>
                  <a:cubicBezTo>
                    <a:pt x="15" y="4"/>
                    <a:pt x="15" y="6"/>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1558"/>
            <p:cNvSpPr>
              <a:spLocks/>
            </p:cNvSpPr>
            <p:nvPr/>
          </p:nvSpPr>
          <p:spPr bwMode="auto">
            <a:xfrm>
              <a:off x="4102" y="1624"/>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1559"/>
            <p:cNvSpPr>
              <a:spLocks/>
            </p:cNvSpPr>
            <p:nvPr/>
          </p:nvSpPr>
          <p:spPr bwMode="auto">
            <a:xfrm>
              <a:off x="4102" y="1624"/>
              <a:ext cx="116" cy="62"/>
            </a:xfrm>
            <a:custGeom>
              <a:avLst/>
              <a:gdLst>
                <a:gd name="T0" fmla="*/ 0 w 166"/>
                <a:gd name="T1" fmla="*/ 0 h 88"/>
                <a:gd name="T2" fmla="*/ 0 w 166"/>
                <a:gd name="T3" fmla="*/ 0 h 88"/>
                <a:gd name="T4" fmla="*/ 166 w 166"/>
                <a:gd name="T5" fmla="*/ 0 h 88"/>
                <a:gd name="T6" fmla="*/ 166 w 166"/>
                <a:gd name="T7" fmla="*/ 88 h 88"/>
                <a:gd name="T8" fmla="*/ 0 w 166"/>
                <a:gd name="T9" fmla="*/ 88 h 88"/>
                <a:gd name="T10" fmla="*/ 0 w 166"/>
                <a:gd name="T11" fmla="*/ 0 h 88"/>
              </a:gdLst>
              <a:ahLst/>
              <a:cxnLst>
                <a:cxn ang="0">
                  <a:pos x="T0" y="T1"/>
                </a:cxn>
                <a:cxn ang="0">
                  <a:pos x="T2" y="T3"/>
                </a:cxn>
                <a:cxn ang="0">
                  <a:pos x="T4" y="T5"/>
                </a:cxn>
                <a:cxn ang="0">
                  <a:pos x="T6" y="T7"/>
                </a:cxn>
                <a:cxn ang="0">
                  <a:pos x="T8" y="T9"/>
                </a:cxn>
                <a:cxn ang="0">
                  <a:pos x="T10" y="T11"/>
                </a:cxn>
              </a:cxnLst>
              <a:rect l="0" t="0" r="r" b="b"/>
              <a:pathLst>
                <a:path w="166" h="88">
                  <a:moveTo>
                    <a:pt x="0" y="0"/>
                  </a:moveTo>
                  <a:lnTo>
                    <a:pt x="0" y="0"/>
                  </a:lnTo>
                  <a:lnTo>
                    <a:pt x="166" y="0"/>
                  </a:lnTo>
                  <a:lnTo>
                    <a:pt x="16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 name="Freeform 1560"/>
            <p:cNvSpPr>
              <a:spLocks/>
            </p:cNvSpPr>
            <p:nvPr/>
          </p:nvSpPr>
          <p:spPr bwMode="auto">
            <a:xfrm>
              <a:off x="4118"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1561"/>
            <p:cNvSpPr>
              <a:spLocks noEditPoints="1"/>
            </p:cNvSpPr>
            <p:nvPr/>
          </p:nvSpPr>
          <p:spPr bwMode="auto">
            <a:xfrm>
              <a:off x="4126" y="1642"/>
              <a:ext cx="14"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1"/>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1562"/>
            <p:cNvSpPr>
              <a:spLocks/>
            </p:cNvSpPr>
            <p:nvPr/>
          </p:nvSpPr>
          <p:spPr bwMode="auto">
            <a:xfrm>
              <a:off x="4145" y="1642"/>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1563"/>
            <p:cNvSpPr>
              <a:spLocks/>
            </p:cNvSpPr>
            <p:nvPr/>
          </p:nvSpPr>
          <p:spPr bwMode="auto">
            <a:xfrm>
              <a:off x="4160" y="164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1564"/>
            <p:cNvSpPr>
              <a:spLocks/>
            </p:cNvSpPr>
            <p:nvPr/>
          </p:nvSpPr>
          <p:spPr bwMode="auto">
            <a:xfrm>
              <a:off x="4176"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1565"/>
            <p:cNvSpPr>
              <a:spLocks noEditPoints="1"/>
            </p:cNvSpPr>
            <p:nvPr/>
          </p:nvSpPr>
          <p:spPr bwMode="auto">
            <a:xfrm>
              <a:off x="4191" y="1647"/>
              <a:ext cx="3"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1566"/>
            <p:cNvSpPr>
              <a:spLocks noEditPoints="1"/>
            </p:cNvSpPr>
            <p:nvPr/>
          </p:nvSpPr>
          <p:spPr bwMode="auto">
            <a:xfrm>
              <a:off x="4197" y="1642"/>
              <a:ext cx="5" cy="23"/>
            </a:xfrm>
            <a:custGeom>
              <a:avLst/>
              <a:gdLst>
                <a:gd name="T0" fmla="*/ 4 w 7"/>
                <a:gd name="T1" fmla="*/ 7 h 33"/>
                <a:gd name="T2" fmla="*/ 4 w 7"/>
                <a:gd name="T3" fmla="*/ 7 h 33"/>
                <a:gd name="T4" fmla="*/ 7 w 7"/>
                <a:gd name="T5" fmla="*/ 7 h 33"/>
                <a:gd name="T6" fmla="*/ 7 w 7"/>
                <a:gd name="T7" fmla="*/ 26 h 33"/>
                <a:gd name="T8" fmla="*/ 6 w 7"/>
                <a:gd name="T9" fmla="*/ 31 h 33"/>
                <a:gd name="T10" fmla="*/ 1 w 7"/>
                <a:gd name="T11" fmla="*/ 33 h 33"/>
                <a:gd name="T12" fmla="*/ 0 w 7"/>
                <a:gd name="T13" fmla="*/ 33 h 33"/>
                <a:gd name="T14" fmla="*/ 0 w 7"/>
                <a:gd name="T15" fmla="*/ 30 h 33"/>
                <a:gd name="T16" fmla="*/ 1 w 7"/>
                <a:gd name="T17" fmla="*/ 30 h 33"/>
                <a:gd name="T18" fmla="*/ 3 w 7"/>
                <a:gd name="T19" fmla="*/ 30 h 33"/>
                <a:gd name="T20" fmla="*/ 4 w 7"/>
                <a:gd name="T21" fmla="*/ 26 h 33"/>
                <a:gd name="T22" fmla="*/ 4 w 7"/>
                <a:gd name="T23" fmla="*/ 7 h 33"/>
                <a:gd name="T24" fmla="*/ 4 w 7"/>
                <a:gd name="T25" fmla="*/ 0 h 33"/>
                <a:gd name="T26" fmla="*/ 4 w 7"/>
                <a:gd name="T27" fmla="*/ 0 h 33"/>
                <a:gd name="T28" fmla="*/ 7 w 7"/>
                <a:gd name="T29" fmla="*/ 0 h 33"/>
                <a:gd name="T30" fmla="*/ 7 w 7"/>
                <a:gd name="T31" fmla="*/ 4 h 33"/>
                <a:gd name="T32" fmla="*/ 4 w 7"/>
                <a:gd name="T33" fmla="*/ 4 h 33"/>
                <a:gd name="T34" fmla="*/ 4 w 7"/>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33">
                  <a:moveTo>
                    <a:pt x="4" y="7"/>
                  </a:moveTo>
                  <a:lnTo>
                    <a:pt x="4" y="7"/>
                  </a:lnTo>
                  <a:lnTo>
                    <a:pt x="7" y="7"/>
                  </a:lnTo>
                  <a:lnTo>
                    <a:pt x="7" y="26"/>
                  </a:lnTo>
                  <a:cubicBezTo>
                    <a:pt x="7" y="29"/>
                    <a:pt x="7" y="30"/>
                    <a:pt x="6" y="31"/>
                  </a:cubicBezTo>
                  <a:cubicBezTo>
                    <a:pt x="5" y="33"/>
                    <a:pt x="3" y="33"/>
                    <a:pt x="1" y="33"/>
                  </a:cubicBezTo>
                  <a:lnTo>
                    <a:pt x="0" y="33"/>
                  </a:lnTo>
                  <a:lnTo>
                    <a:pt x="0" y="30"/>
                  </a:lnTo>
                  <a:lnTo>
                    <a:pt x="1" y="30"/>
                  </a:lnTo>
                  <a:cubicBezTo>
                    <a:pt x="2" y="30"/>
                    <a:pt x="3" y="30"/>
                    <a:pt x="3" y="30"/>
                  </a:cubicBezTo>
                  <a:cubicBezTo>
                    <a:pt x="4" y="29"/>
                    <a:pt x="4" y="28"/>
                    <a:pt x="4" y="26"/>
                  </a:cubicBezTo>
                  <a:lnTo>
                    <a:pt x="4" y="7"/>
                  </a:lnTo>
                  <a:close/>
                  <a:moveTo>
                    <a:pt x="4" y="0"/>
                  </a:moveTo>
                  <a:lnTo>
                    <a:pt x="4" y="0"/>
                  </a:lnTo>
                  <a:lnTo>
                    <a:pt x="7" y="0"/>
                  </a:lnTo>
                  <a:lnTo>
                    <a:pt x="7" y="4"/>
                  </a:lnTo>
                  <a:lnTo>
                    <a:pt x="4" y="4"/>
                  </a:lnTo>
                  <a:lnTo>
                    <a:pt x="4"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1567"/>
            <p:cNvSpPr>
              <a:spLocks/>
            </p:cNvSpPr>
            <p:nvPr/>
          </p:nvSpPr>
          <p:spPr bwMode="auto">
            <a:xfrm>
              <a:off x="4020" y="1501"/>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568"/>
            <p:cNvSpPr>
              <a:spLocks/>
            </p:cNvSpPr>
            <p:nvPr/>
          </p:nvSpPr>
          <p:spPr bwMode="auto">
            <a:xfrm>
              <a:off x="4020" y="1501"/>
              <a:ext cx="147" cy="61"/>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 name="Freeform 1569"/>
            <p:cNvSpPr>
              <a:spLocks noEditPoints="1"/>
            </p:cNvSpPr>
            <p:nvPr/>
          </p:nvSpPr>
          <p:spPr bwMode="auto">
            <a:xfrm>
              <a:off x="4034" y="1519"/>
              <a:ext cx="15" cy="18"/>
            </a:xfrm>
            <a:custGeom>
              <a:avLst/>
              <a:gdLst>
                <a:gd name="T0" fmla="*/ 11 w 22"/>
                <a:gd name="T1" fmla="*/ 4 h 25"/>
                <a:gd name="T2" fmla="*/ 11 w 22"/>
                <a:gd name="T3" fmla="*/ 4 h 25"/>
                <a:gd name="T4" fmla="*/ 6 w 22"/>
                <a:gd name="T5" fmla="*/ 16 h 25"/>
                <a:gd name="T6" fmla="*/ 15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5"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1570"/>
            <p:cNvSpPr>
              <a:spLocks noEditPoints="1"/>
            </p:cNvSpPr>
            <p:nvPr/>
          </p:nvSpPr>
          <p:spPr bwMode="auto">
            <a:xfrm>
              <a:off x="4052" y="1519"/>
              <a:ext cx="14" cy="18"/>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7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4" y="14"/>
                    <a:pt x="14" y="15"/>
                  </a:cubicBezTo>
                  <a:cubicBezTo>
                    <a:pt x="15" y="16"/>
                    <a:pt x="16" y="17"/>
                    <a:pt x="16" y="18"/>
                  </a:cubicBezTo>
                  <a:lnTo>
                    <a:pt x="20" y="25"/>
                  </a:lnTo>
                  <a:lnTo>
                    <a:pt x="16" y="25"/>
                  </a:lnTo>
                  <a:lnTo>
                    <a:pt x="13" y="19"/>
                  </a:lnTo>
                  <a:cubicBezTo>
                    <a:pt x="12" y="17"/>
                    <a:pt x="11" y="16"/>
                    <a:pt x="11"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5" y="12"/>
                    <a:pt x="14" y="13"/>
                    <a:pt x="12" y="13"/>
                  </a:cubicBezTo>
                  <a:lnTo>
                    <a:pt x="12" y="13"/>
                  </a:lnTo>
                  <a:close/>
                  <a:moveTo>
                    <a:pt x="4" y="3"/>
                  </a:moveTo>
                  <a:lnTo>
                    <a:pt x="4" y="3"/>
                  </a:lnTo>
                  <a:lnTo>
                    <a:pt x="4" y="12"/>
                  </a:lnTo>
                  <a:lnTo>
                    <a:pt x="8" y="12"/>
                  </a:lnTo>
                  <a:cubicBezTo>
                    <a:pt x="10" y="12"/>
                    <a:pt x="11" y="11"/>
                    <a:pt x="12" y="11"/>
                  </a:cubicBezTo>
                  <a:cubicBezTo>
                    <a:pt x="12" y="10"/>
                    <a:pt x="13" y="9"/>
                    <a:pt x="13" y="7"/>
                  </a:cubicBezTo>
                  <a:cubicBezTo>
                    <a:pt x="13" y="6"/>
                    <a:pt x="12" y="5"/>
                    <a:pt x="12" y="4"/>
                  </a:cubicBezTo>
                  <a:cubicBezTo>
                    <a:pt x="11" y="3"/>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1571"/>
            <p:cNvSpPr>
              <a:spLocks/>
            </p:cNvSpPr>
            <p:nvPr/>
          </p:nvSpPr>
          <p:spPr bwMode="auto">
            <a:xfrm>
              <a:off x="4068" y="1519"/>
              <a:ext cx="15" cy="18"/>
            </a:xfrm>
            <a:custGeom>
              <a:avLst/>
              <a:gdLst>
                <a:gd name="T0" fmla="*/ 18 w 21"/>
                <a:gd name="T1" fmla="*/ 22 h 26"/>
                <a:gd name="T2" fmla="*/ 18 w 21"/>
                <a:gd name="T3" fmla="*/ 22 h 26"/>
                <a:gd name="T4" fmla="*/ 18 w 21"/>
                <a:gd name="T5" fmla="*/ 15 h 26"/>
                <a:gd name="T6" fmla="*/ 13 w 21"/>
                <a:gd name="T7" fmla="*/ 15 h 26"/>
                <a:gd name="T8" fmla="*/ 13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0 h 26"/>
                <a:gd name="T28" fmla="*/ 21 w 21"/>
                <a:gd name="T29" fmla="*/ 2 h 26"/>
                <a:gd name="T30" fmla="*/ 21 w 21"/>
                <a:gd name="T31" fmla="*/ 6 h 26"/>
                <a:gd name="T32" fmla="*/ 17 w 21"/>
                <a:gd name="T33" fmla="*/ 3 h 26"/>
                <a:gd name="T34" fmla="*/ 12 w 21"/>
                <a:gd name="T35" fmla="*/ 3 h 26"/>
                <a:gd name="T36" fmla="*/ 6 w 21"/>
                <a:gd name="T37" fmla="*/ 5 h 26"/>
                <a:gd name="T38" fmla="*/ 3 w 21"/>
                <a:gd name="T39" fmla="*/ 13 h 26"/>
                <a:gd name="T40" fmla="*/ 6 w 21"/>
                <a:gd name="T41" fmla="*/ 20 h 26"/>
                <a:gd name="T42" fmla="*/ 12 w 21"/>
                <a:gd name="T43" fmla="*/ 23 h 26"/>
                <a:gd name="T44" fmla="*/ 16 w 21"/>
                <a:gd name="T45" fmla="*/ 22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3" y="15"/>
                  </a:lnTo>
                  <a:lnTo>
                    <a:pt x="13" y="12"/>
                  </a:lnTo>
                  <a:lnTo>
                    <a:pt x="21" y="12"/>
                  </a:lnTo>
                  <a:lnTo>
                    <a:pt x="21" y="23"/>
                  </a:lnTo>
                  <a:cubicBezTo>
                    <a:pt x="20" y="24"/>
                    <a:pt x="19" y="24"/>
                    <a:pt x="17" y="25"/>
                  </a:cubicBezTo>
                  <a:cubicBezTo>
                    <a:pt x="16" y="25"/>
                    <a:pt x="14" y="26"/>
                    <a:pt x="12" y="26"/>
                  </a:cubicBezTo>
                  <a:cubicBezTo>
                    <a:pt x="8" y="26"/>
                    <a:pt x="5" y="24"/>
                    <a:pt x="3" y="22"/>
                  </a:cubicBezTo>
                  <a:cubicBezTo>
                    <a:pt x="1" y="20"/>
                    <a:pt x="0" y="17"/>
                    <a:pt x="0" y="13"/>
                  </a:cubicBezTo>
                  <a:cubicBezTo>
                    <a:pt x="0" y="9"/>
                    <a:pt x="1" y="6"/>
                    <a:pt x="3" y="3"/>
                  </a:cubicBezTo>
                  <a:cubicBezTo>
                    <a:pt x="5" y="1"/>
                    <a:pt x="8" y="0"/>
                    <a:pt x="12" y="0"/>
                  </a:cubicBezTo>
                  <a:cubicBezTo>
                    <a:pt x="14" y="0"/>
                    <a:pt x="15" y="0"/>
                    <a:pt x="17" y="0"/>
                  </a:cubicBezTo>
                  <a:cubicBezTo>
                    <a:pt x="18" y="1"/>
                    <a:pt x="20" y="1"/>
                    <a:pt x="21" y="2"/>
                  </a:cubicBezTo>
                  <a:lnTo>
                    <a:pt x="21" y="6"/>
                  </a:lnTo>
                  <a:cubicBezTo>
                    <a:pt x="20" y="5"/>
                    <a:pt x="18" y="4"/>
                    <a:pt x="17" y="3"/>
                  </a:cubicBezTo>
                  <a:cubicBezTo>
                    <a:pt x="15" y="3"/>
                    <a:pt x="14" y="3"/>
                    <a:pt x="12" y="3"/>
                  </a:cubicBezTo>
                  <a:cubicBezTo>
                    <a:pt x="9" y="3"/>
                    <a:pt x="7" y="3"/>
                    <a:pt x="6" y="5"/>
                  </a:cubicBezTo>
                  <a:cubicBezTo>
                    <a:pt x="4" y="7"/>
                    <a:pt x="3" y="9"/>
                    <a:pt x="3" y="13"/>
                  </a:cubicBezTo>
                  <a:cubicBezTo>
                    <a:pt x="3" y="16"/>
                    <a:pt x="4" y="19"/>
                    <a:pt x="6" y="20"/>
                  </a:cubicBezTo>
                  <a:cubicBezTo>
                    <a:pt x="7" y="22"/>
                    <a:pt x="9" y="23"/>
                    <a:pt x="12" y="23"/>
                  </a:cubicBezTo>
                  <a:cubicBezTo>
                    <a:pt x="14" y="23"/>
                    <a:pt x="15" y="23"/>
                    <a:pt x="16" y="22"/>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1572"/>
            <p:cNvSpPr>
              <a:spLocks/>
            </p:cNvSpPr>
            <p:nvPr/>
          </p:nvSpPr>
          <p:spPr bwMode="auto">
            <a:xfrm>
              <a:off x="4086" y="1541"/>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1573"/>
            <p:cNvSpPr>
              <a:spLocks/>
            </p:cNvSpPr>
            <p:nvPr/>
          </p:nvSpPr>
          <p:spPr bwMode="auto">
            <a:xfrm>
              <a:off x="4101" y="1519"/>
              <a:ext cx="11"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1574"/>
            <p:cNvSpPr>
              <a:spLocks/>
            </p:cNvSpPr>
            <p:nvPr/>
          </p:nvSpPr>
          <p:spPr bwMode="auto">
            <a:xfrm>
              <a:off x="4115" y="151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1575"/>
            <p:cNvSpPr>
              <a:spLocks/>
            </p:cNvSpPr>
            <p:nvPr/>
          </p:nvSpPr>
          <p:spPr bwMode="auto">
            <a:xfrm>
              <a:off x="4122" y="1519"/>
              <a:ext cx="13" cy="18"/>
            </a:xfrm>
            <a:custGeom>
              <a:avLst/>
              <a:gdLst>
                <a:gd name="T0" fmla="*/ 16 w 18"/>
                <a:gd name="T1" fmla="*/ 1 h 26"/>
                <a:gd name="T2" fmla="*/ 16 w 18"/>
                <a:gd name="T3" fmla="*/ 1 h 26"/>
                <a:gd name="T4" fmla="*/ 16 w 18"/>
                <a:gd name="T5" fmla="*/ 4 h 26"/>
                <a:gd name="T6" fmla="*/ 12 w 18"/>
                <a:gd name="T7" fmla="*/ 3 h 26"/>
                <a:gd name="T8" fmla="*/ 9 w 18"/>
                <a:gd name="T9" fmla="*/ 3 h 26"/>
                <a:gd name="T10" fmla="*/ 5 w 18"/>
                <a:gd name="T11" fmla="*/ 4 h 26"/>
                <a:gd name="T12" fmla="*/ 3 w 18"/>
                <a:gd name="T13" fmla="*/ 7 h 26"/>
                <a:gd name="T14" fmla="*/ 4 w 18"/>
                <a:gd name="T15" fmla="*/ 9 h 26"/>
                <a:gd name="T16" fmla="*/ 8 w 18"/>
                <a:gd name="T17" fmla="*/ 10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2 w 18"/>
                <a:gd name="T39" fmla="*/ 22 h 26"/>
                <a:gd name="T40" fmla="*/ 14 w 18"/>
                <a:gd name="T41" fmla="*/ 18 h 26"/>
                <a:gd name="T42" fmla="*/ 13 w 18"/>
                <a:gd name="T43" fmla="*/ 16 h 26"/>
                <a:gd name="T44" fmla="*/ 9 w 18"/>
                <a:gd name="T45" fmla="*/ 14 h 26"/>
                <a:gd name="T46" fmla="*/ 7 w 18"/>
                <a:gd name="T47" fmla="*/ 14 h 26"/>
                <a:gd name="T48" fmla="*/ 2 w 18"/>
                <a:gd name="T49" fmla="*/ 11 h 26"/>
                <a:gd name="T50" fmla="*/ 0 w 18"/>
                <a:gd name="T51" fmla="*/ 7 h 26"/>
                <a:gd name="T52" fmla="*/ 2 w 18"/>
                <a:gd name="T53" fmla="*/ 2 h 26"/>
                <a:gd name="T54" fmla="*/ 9 w 18"/>
                <a:gd name="T55" fmla="*/ 0 h 26"/>
                <a:gd name="T56" fmla="*/ 12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0"/>
                  </a:cubicBezTo>
                  <a:lnTo>
                    <a:pt x="10" y="11"/>
                  </a:lnTo>
                  <a:cubicBezTo>
                    <a:pt x="13" y="11"/>
                    <a:pt x="15" y="12"/>
                    <a:pt x="16" y="13"/>
                  </a:cubicBezTo>
                  <a:cubicBezTo>
                    <a:pt x="17" y="15"/>
                    <a:pt x="18" y="16"/>
                    <a:pt x="18" y="18"/>
                  </a:cubicBezTo>
                  <a:cubicBezTo>
                    <a:pt x="18" y="21"/>
                    <a:pt x="17" y="22"/>
                    <a:pt x="15" y="24"/>
                  </a:cubicBezTo>
                  <a:cubicBezTo>
                    <a:pt x="13" y="25"/>
                    <a:pt x="11" y="26"/>
                    <a:pt x="8" y="26"/>
                  </a:cubicBezTo>
                  <a:cubicBezTo>
                    <a:pt x="7" y="26"/>
                    <a:pt x="6" y="25"/>
                    <a:pt x="4" y="25"/>
                  </a:cubicBezTo>
                  <a:cubicBezTo>
                    <a:pt x="3" y="25"/>
                    <a:pt x="2" y="25"/>
                    <a:pt x="0" y="24"/>
                  </a:cubicBezTo>
                  <a:lnTo>
                    <a:pt x="0" y="21"/>
                  </a:lnTo>
                  <a:cubicBezTo>
                    <a:pt x="2" y="21"/>
                    <a:pt x="3" y="22"/>
                    <a:pt x="4" y="22"/>
                  </a:cubicBezTo>
                  <a:cubicBezTo>
                    <a:pt x="5" y="23"/>
                    <a:pt x="7" y="23"/>
                    <a:pt x="8" y="23"/>
                  </a:cubicBezTo>
                  <a:cubicBezTo>
                    <a:pt x="10" y="23"/>
                    <a:pt x="11" y="22"/>
                    <a:pt x="12" y="22"/>
                  </a:cubicBezTo>
                  <a:cubicBezTo>
                    <a:pt x="13"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2" y="2"/>
                  </a:cubicBezTo>
                  <a:cubicBezTo>
                    <a:pt x="4" y="0"/>
                    <a:pt x="6" y="0"/>
                    <a:pt x="9" y="0"/>
                  </a:cubicBezTo>
                  <a:cubicBezTo>
                    <a:pt x="10" y="0"/>
                    <a:pt x="11" y="0"/>
                    <a:pt x="12"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1576"/>
            <p:cNvSpPr>
              <a:spLocks/>
            </p:cNvSpPr>
            <p:nvPr/>
          </p:nvSpPr>
          <p:spPr bwMode="auto">
            <a:xfrm>
              <a:off x="4136" y="1519"/>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1577"/>
            <p:cNvSpPr>
              <a:spLocks/>
            </p:cNvSpPr>
            <p:nvPr/>
          </p:nvSpPr>
          <p:spPr bwMode="auto">
            <a:xfrm>
              <a:off x="4036" y="1563"/>
              <a:ext cx="34" cy="46"/>
            </a:xfrm>
            <a:custGeom>
              <a:avLst/>
              <a:gdLst>
                <a:gd name="T0" fmla="*/ 49 w 49"/>
                <a:gd name="T1" fmla="*/ 0 h 66"/>
                <a:gd name="T2" fmla="*/ 49 w 49"/>
                <a:gd name="T3" fmla="*/ 0 h 66"/>
                <a:gd name="T4" fmla="*/ 0 w 49"/>
                <a:gd name="T5" fmla="*/ 66 h 66"/>
              </a:gdLst>
              <a:ahLst/>
              <a:cxnLst>
                <a:cxn ang="0">
                  <a:pos x="T0" y="T1"/>
                </a:cxn>
                <a:cxn ang="0">
                  <a:pos x="T2" y="T3"/>
                </a:cxn>
                <a:cxn ang="0">
                  <a:pos x="T4" y="T5"/>
                </a:cxn>
              </a:cxnLst>
              <a:rect l="0" t="0" r="r" b="b"/>
              <a:pathLst>
                <a:path w="49" h="66">
                  <a:moveTo>
                    <a:pt x="49" y="0"/>
                  </a:moveTo>
                  <a:lnTo>
                    <a:pt x="49" y="0"/>
                  </a:lnTo>
                  <a:cubicBezTo>
                    <a:pt x="34" y="20"/>
                    <a:pt x="17" y="44"/>
                    <a:pt x="0" y="66"/>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3" name="Freeform 1578"/>
            <p:cNvSpPr>
              <a:spLocks noEditPoints="1"/>
            </p:cNvSpPr>
            <p:nvPr/>
          </p:nvSpPr>
          <p:spPr bwMode="auto">
            <a:xfrm>
              <a:off x="4025" y="1607"/>
              <a:ext cx="16" cy="16"/>
            </a:xfrm>
            <a:custGeom>
              <a:avLst/>
              <a:gdLst>
                <a:gd name="T0" fmla="*/ 22 w 22"/>
                <a:gd name="T1" fmla="*/ 10 h 24"/>
                <a:gd name="T2" fmla="*/ 22 w 22"/>
                <a:gd name="T3" fmla="*/ 10 h 24"/>
                <a:gd name="T4" fmla="*/ 0 w 22"/>
                <a:gd name="T5" fmla="*/ 24 h 24"/>
                <a:gd name="T6" fmla="*/ 8 w 22"/>
                <a:gd name="T7" fmla="*/ 0 h 24"/>
                <a:gd name="T8" fmla="*/ 22 w 22"/>
                <a:gd name="T9" fmla="*/ 10 h 24"/>
                <a:gd name="T10" fmla="*/ 22 w 22"/>
                <a:gd name="T11" fmla="*/ 10 h 24"/>
                <a:gd name="T12" fmla="*/ 22 w 22"/>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0"/>
                  </a:moveTo>
                  <a:lnTo>
                    <a:pt x="22" y="10"/>
                  </a:lnTo>
                  <a:lnTo>
                    <a:pt x="0" y="24"/>
                  </a:lnTo>
                  <a:lnTo>
                    <a:pt x="8" y="0"/>
                  </a:lnTo>
                  <a:lnTo>
                    <a:pt x="22" y="10"/>
                  </a:lnTo>
                  <a:close/>
                  <a:moveTo>
                    <a:pt x="22" y="10"/>
                  </a:moveTo>
                  <a:lnTo>
                    <a:pt x="22" y="10"/>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1579"/>
            <p:cNvSpPr>
              <a:spLocks noEditPoints="1"/>
            </p:cNvSpPr>
            <p:nvPr/>
          </p:nvSpPr>
          <p:spPr bwMode="auto">
            <a:xfrm>
              <a:off x="4025" y="1607"/>
              <a:ext cx="16" cy="16"/>
            </a:xfrm>
            <a:custGeom>
              <a:avLst/>
              <a:gdLst>
                <a:gd name="T0" fmla="*/ 22 w 22"/>
                <a:gd name="T1" fmla="*/ 10 h 24"/>
                <a:gd name="T2" fmla="*/ 22 w 22"/>
                <a:gd name="T3" fmla="*/ 10 h 24"/>
                <a:gd name="T4" fmla="*/ 0 w 22"/>
                <a:gd name="T5" fmla="*/ 24 h 24"/>
                <a:gd name="T6" fmla="*/ 8 w 22"/>
                <a:gd name="T7" fmla="*/ 0 h 24"/>
                <a:gd name="T8" fmla="*/ 22 w 22"/>
                <a:gd name="T9" fmla="*/ 10 h 24"/>
                <a:gd name="T10" fmla="*/ 22 w 22"/>
                <a:gd name="T11" fmla="*/ 10 h 24"/>
                <a:gd name="T12" fmla="*/ 22 w 22"/>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22" y="10"/>
                  </a:moveTo>
                  <a:lnTo>
                    <a:pt x="22" y="10"/>
                  </a:lnTo>
                  <a:lnTo>
                    <a:pt x="0" y="24"/>
                  </a:lnTo>
                  <a:lnTo>
                    <a:pt x="8" y="0"/>
                  </a:lnTo>
                  <a:lnTo>
                    <a:pt x="22" y="10"/>
                  </a:lnTo>
                  <a:close/>
                  <a:moveTo>
                    <a:pt x="22" y="10"/>
                  </a:moveTo>
                  <a:lnTo>
                    <a:pt x="22" y="10"/>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Freeform 1580"/>
            <p:cNvSpPr>
              <a:spLocks/>
            </p:cNvSpPr>
            <p:nvPr/>
          </p:nvSpPr>
          <p:spPr bwMode="auto">
            <a:xfrm>
              <a:off x="4110" y="1563"/>
              <a:ext cx="25" cy="46"/>
            </a:xfrm>
            <a:custGeom>
              <a:avLst/>
              <a:gdLst>
                <a:gd name="T0" fmla="*/ 0 w 35"/>
                <a:gd name="T1" fmla="*/ 0 h 65"/>
                <a:gd name="T2" fmla="*/ 0 w 35"/>
                <a:gd name="T3" fmla="*/ 0 h 65"/>
                <a:gd name="T4" fmla="*/ 35 w 35"/>
                <a:gd name="T5" fmla="*/ 65 h 65"/>
              </a:gdLst>
              <a:ahLst/>
              <a:cxnLst>
                <a:cxn ang="0">
                  <a:pos x="T0" y="T1"/>
                </a:cxn>
                <a:cxn ang="0">
                  <a:pos x="T2" y="T3"/>
                </a:cxn>
                <a:cxn ang="0">
                  <a:pos x="T4" y="T5"/>
                </a:cxn>
              </a:cxnLst>
              <a:rect l="0" t="0" r="r" b="b"/>
              <a:pathLst>
                <a:path w="35" h="65">
                  <a:moveTo>
                    <a:pt x="0" y="0"/>
                  </a:moveTo>
                  <a:lnTo>
                    <a:pt x="0" y="0"/>
                  </a:lnTo>
                  <a:cubicBezTo>
                    <a:pt x="10" y="19"/>
                    <a:pt x="23" y="43"/>
                    <a:pt x="35"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6" name="Freeform 1581"/>
            <p:cNvSpPr>
              <a:spLocks noEditPoints="1"/>
            </p:cNvSpPr>
            <p:nvPr/>
          </p:nvSpPr>
          <p:spPr bwMode="auto">
            <a:xfrm>
              <a:off x="4130" y="1606"/>
              <a:ext cx="13" cy="17"/>
            </a:xfrm>
            <a:custGeom>
              <a:avLst/>
              <a:gdLst>
                <a:gd name="T0" fmla="*/ 15 w 19"/>
                <a:gd name="T1" fmla="*/ 0 h 25"/>
                <a:gd name="T2" fmla="*/ 15 w 19"/>
                <a:gd name="T3" fmla="*/ 0 h 25"/>
                <a:gd name="T4" fmla="*/ 19 w 19"/>
                <a:gd name="T5" fmla="*/ 25 h 25"/>
                <a:gd name="T6" fmla="*/ 0 w 19"/>
                <a:gd name="T7" fmla="*/ 8 h 25"/>
                <a:gd name="T8" fmla="*/ 15 w 19"/>
                <a:gd name="T9" fmla="*/ 0 h 25"/>
                <a:gd name="T10" fmla="*/ 15 w 19"/>
                <a:gd name="T11" fmla="*/ 0 h 25"/>
                <a:gd name="T12" fmla="*/ 15 w 1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15" y="0"/>
                  </a:moveTo>
                  <a:lnTo>
                    <a:pt x="15" y="0"/>
                  </a:lnTo>
                  <a:lnTo>
                    <a:pt x="19" y="25"/>
                  </a:lnTo>
                  <a:lnTo>
                    <a:pt x="0" y="8"/>
                  </a:lnTo>
                  <a:lnTo>
                    <a:pt x="15" y="0"/>
                  </a:lnTo>
                  <a:close/>
                  <a:moveTo>
                    <a:pt x="15" y="0"/>
                  </a:moveTo>
                  <a:lnTo>
                    <a:pt x="1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1582"/>
            <p:cNvSpPr>
              <a:spLocks noEditPoints="1"/>
            </p:cNvSpPr>
            <p:nvPr/>
          </p:nvSpPr>
          <p:spPr bwMode="auto">
            <a:xfrm>
              <a:off x="4130" y="1606"/>
              <a:ext cx="13" cy="17"/>
            </a:xfrm>
            <a:custGeom>
              <a:avLst/>
              <a:gdLst>
                <a:gd name="T0" fmla="*/ 15 w 19"/>
                <a:gd name="T1" fmla="*/ 0 h 25"/>
                <a:gd name="T2" fmla="*/ 15 w 19"/>
                <a:gd name="T3" fmla="*/ 0 h 25"/>
                <a:gd name="T4" fmla="*/ 19 w 19"/>
                <a:gd name="T5" fmla="*/ 25 h 25"/>
                <a:gd name="T6" fmla="*/ 0 w 19"/>
                <a:gd name="T7" fmla="*/ 8 h 25"/>
                <a:gd name="T8" fmla="*/ 15 w 19"/>
                <a:gd name="T9" fmla="*/ 0 h 25"/>
                <a:gd name="T10" fmla="*/ 15 w 19"/>
                <a:gd name="T11" fmla="*/ 0 h 25"/>
                <a:gd name="T12" fmla="*/ 15 w 1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15" y="0"/>
                  </a:moveTo>
                  <a:lnTo>
                    <a:pt x="15" y="0"/>
                  </a:lnTo>
                  <a:lnTo>
                    <a:pt x="19" y="25"/>
                  </a:lnTo>
                  <a:lnTo>
                    <a:pt x="0" y="8"/>
                  </a:lnTo>
                  <a:lnTo>
                    <a:pt x="15" y="0"/>
                  </a:lnTo>
                  <a:close/>
                  <a:moveTo>
                    <a:pt x="15" y="0"/>
                  </a:moveTo>
                  <a:lnTo>
                    <a:pt x="1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Freeform 1583"/>
            <p:cNvSpPr>
              <a:spLocks/>
            </p:cNvSpPr>
            <p:nvPr/>
          </p:nvSpPr>
          <p:spPr bwMode="auto">
            <a:xfrm>
              <a:off x="3825"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1584"/>
            <p:cNvSpPr>
              <a:spLocks/>
            </p:cNvSpPr>
            <p:nvPr/>
          </p:nvSpPr>
          <p:spPr bwMode="auto">
            <a:xfrm>
              <a:off x="3825"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Freeform 1585"/>
            <p:cNvSpPr>
              <a:spLocks/>
            </p:cNvSpPr>
            <p:nvPr/>
          </p:nvSpPr>
          <p:spPr bwMode="auto">
            <a:xfrm>
              <a:off x="3841" y="1396"/>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1586"/>
            <p:cNvSpPr>
              <a:spLocks noEditPoints="1"/>
            </p:cNvSpPr>
            <p:nvPr/>
          </p:nvSpPr>
          <p:spPr bwMode="auto">
            <a:xfrm>
              <a:off x="3849" y="1396"/>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7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8"/>
                    <a:pt x="17" y="16"/>
                    <a:pt x="17" y="13"/>
                  </a:cubicBezTo>
                  <a:cubicBezTo>
                    <a:pt x="17"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1587"/>
            <p:cNvSpPr>
              <a:spLocks/>
            </p:cNvSpPr>
            <p:nvPr/>
          </p:nvSpPr>
          <p:spPr bwMode="auto">
            <a:xfrm>
              <a:off x="3867" y="1396"/>
              <a:ext cx="15" cy="17"/>
            </a:xfrm>
            <a:custGeom>
              <a:avLst/>
              <a:gdLst>
                <a:gd name="T0" fmla="*/ 1 w 22"/>
                <a:gd name="T1" fmla="*/ 0 h 25"/>
                <a:gd name="T2" fmla="*/ 1 w 22"/>
                <a:gd name="T3" fmla="*/ 0 h 25"/>
                <a:gd name="T4" fmla="*/ 5 w 22"/>
                <a:gd name="T5" fmla="*/ 0 h 25"/>
                <a:gd name="T6" fmla="*/ 11 w 22"/>
                <a:gd name="T7" fmla="*/ 10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5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10"/>
                  </a:lnTo>
                  <a:lnTo>
                    <a:pt x="17" y="0"/>
                  </a:lnTo>
                  <a:lnTo>
                    <a:pt x="21" y="0"/>
                  </a:lnTo>
                  <a:lnTo>
                    <a:pt x="13" y="12"/>
                  </a:lnTo>
                  <a:lnTo>
                    <a:pt x="22"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1588"/>
            <p:cNvSpPr>
              <a:spLocks/>
            </p:cNvSpPr>
            <p:nvPr/>
          </p:nvSpPr>
          <p:spPr bwMode="auto">
            <a:xfrm>
              <a:off x="3884" y="1417"/>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1589"/>
            <p:cNvSpPr>
              <a:spLocks/>
            </p:cNvSpPr>
            <p:nvPr/>
          </p:nvSpPr>
          <p:spPr bwMode="auto">
            <a:xfrm>
              <a:off x="3899" y="1396"/>
              <a:ext cx="12"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1590"/>
            <p:cNvSpPr>
              <a:spLocks/>
            </p:cNvSpPr>
            <p:nvPr/>
          </p:nvSpPr>
          <p:spPr bwMode="auto">
            <a:xfrm>
              <a:off x="3913" y="1396"/>
              <a:ext cx="15" cy="17"/>
            </a:xfrm>
            <a:custGeom>
              <a:avLst/>
              <a:gdLst>
                <a:gd name="T0" fmla="*/ 1 w 22"/>
                <a:gd name="T1" fmla="*/ 0 h 25"/>
                <a:gd name="T2" fmla="*/ 1 w 22"/>
                <a:gd name="T3" fmla="*/ 0 h 25"/>
                <a:gd name="T4" fmla="*/ 5 w 22"/>
                <a:gd name="T5" fmla="*/ 0 h 25"/>
                <a:gd name="T6" fmla="*/ 11 w 22"/>
                <a:gd name="T7" fmla="*/ 10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5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10"/>
                  </a:lnTo>
                  <a:lnTo>
                    <a:pt x="17" y="0"/>
                  </a:lnTo>
                  <a:lnTo>
                    <a:pt x="21" y="0"/>
                  </a:lnTo>
                  <a:lnTo>
                    <a:pt x="13" y="12"/>
                  </a:lnTo>
                  <a:lnTo>
                    <a:pt x="22"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1591"/>
            <p:cNvSpPr>
              <a:spLocks noEditPoints="1"/>
            </p:cNvSpPr>
            <p:nvPr/>
          </p:nvSpPr>
          <p:spPr bwMode="auto">
            <a:xfrm>
              <a:off x="3932" y="1396"/>
              <a:ext cx="12" cy="17"/>
            </a:xfrm>
            <a:custGeom>
              <a:avLst/>
              <a:gdLst>
                <a:gd name="T0" fmla="*/ 4 w 16"/>
                <a:gd name="T1" fmla="*/ 3 h 25"/>
                <a:gd name="T2" fmla="*/ 4 w 16"/>
                <a:gd name="T3" fmla="*/ 3 h 25"/>
                <a:gd name="T4" fmla="*/ 4 w 16"/>
                <a:gd name="T5" fmla="*/ 12 h 25"/>
                <a:gd name="T6" fmla="*/ 8 w 16"/>
                <a:gd name="T7" fmla="*/ 12 h 25"/>
                <a:gd name="T8" fmla="*/ 11 w 16"/>
                <a:gd name="T9" fmla="*/ 11 h 25"/>
                <a:gd name="T10" fmla="*/ 13 w 16"/>
                <a:gd name="T11" fmla="*/ 8 h 25"/>
                <a:gd name="T12" fmla="*/ 11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3"/>
                    <a:pt x="9"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1592"/>
            <p:cNvSpPr>
              <a:spLocks noEditPoints="1"/>
            </p:cNvSpPr>
            <p:nvPr/>
          </p:nvSpPr>
          <p:spPr bwMode="auto">
            <a:xfrm>
              <a:off x="3948" y="1396"/>
              <a:ext cx="14" cy="17"/>
            </a:xfrm>
            <a:custGeom>
              <a:avLst/>
              <a:gdLst>
                <a:gd name="T0" fmla="*/ 12 w 20"/>
                <a:gd name="T1" fmla="*/ 13 h 25"/>
                <a:gd name="T2" fmla="*/ 12 w 20"/>
                <a:gd name="T3" fmla="*/ 13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7 h 25"/>
                <a:gd name="T32" fmla="*/ 15 w 20"/>
                <a:gd name="T33" fmla="*/ 11 h 25"/>
                <a:gd name="T34" fmla="*/ 12 w 20"/>
                <a:gd name="T35" fmla="*/ 13 h 25"/>
                <a:gd name="T36" fmla="*/ 12 w 20"/>
                <a:gd name="T37" fmla="*/ 13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7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3"/>
                  </a:moveTo>
                  <a:lnTo>
                    <a:pt x="12" y="13"/>
                  </a:lnTo>
                  <a:cubicBezTo>
                    <a:pt x="13" y="14"/>
                    <a:pt x="13" y="14"/>
                    <a:pt x="14" y="15"/>
                  </a:cubicBezTo>
                  <a:cubicBezTo>
                    <a:pt x="15" y="16"/>
                    <a:pt x="15" y="17"/>
                    <a:pt x="16" y="18"/>
                  </a:cubicBezTo>
                  <a:lnTo>
                    <a:pt x="20" y="25"/>
                  </a:lnTo>
                  <a:lnTo>
                    <a:pt x="16" y="25"/>
                  </a:lnTo>
                  <a:lnTo>
                    <a:pt x="13" y="19"/>
                  </a:lnTo>
                  <a:cubicBezTo>
                    <a:pt x="12" y="17"/>
                    <a:pt x="11" y="16"/>
                    <a:pt x="10"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7"/>
                  </a:cubicBezTo>
                  <a:cubicBezTo>
                    <a:pt x="16" y="9"/>
                    <a:pt x="16" y="10"/>
                    <a:pt x="15" y="11"/>
                  </a:cubicBezTo>
                  <a:cubicBezTo>
                    <a:pt x="14" y="12"/>
                    <a:pt x="13" y="13"/>
                    <a:pt x="12" y="13"/>
                  </a:cubicBezTo>
                  <a:lnTo>
                    <a:pt x="12" y="13"/>
                  </a:lnTo>
                  <a:close/>
                  <a:moveTo>
                    <a:pt x="4" y="3"/>
                  </a:moveTo>
                  <a:lnTo>
                    <a:pt x="4" y="3"/>
                  </a:lnTo>
                  <a:lnTo>
                    <a:pt x="4" y="12"/>
                  </a:lnTo>
                  <a:lnTo>
                    <a:pt x="8" y="12"/>
                  </a:lnTo>
                  <a:cubicBezTo>
                    <a:pt x="9" y="12"/>
                    <a:pt x="11" y="11"/>
                    <a:pt x="11" y="11"/>
                  </a:cubicBezTo>
                  <a:cubicBezTo>
                    <a:pt x="12" y="10"/>
                    <a:pt x="13" y="9"/>
                    <a:pt x="13" y="7"/>
                  </a:cubicBezTo>
                  <a:cubicBezTo>
                    <a:pt x="13" y="6"/>
                    <a:pt x="12" y="5"/>
                    <a:pt x="11" y="4"/>
                  </a:cubicBezTo>
                  <a:cubicBezTo>
                    <a:pt x="11" y="3"/>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1593"/>
            <p:cNvSpPr>
              <a:spLocks/>
            </p:cNvSpPr>
            <p:nvPr/>
          </p:nvSpPr>
          <p:spPr bwMode="auto">
            <a:xfrm>
              <a:off x="3902" y="1440"/>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9" name="Freeform 1594"/>
            <p:cNvSpPr>
              <a:spLocks noEditPoints="1"/>
            </p:cNvSpPr>
            <p:nvPr/>
          </p:nvSpPr>
          <p:spPr bwMode="auto">
            <a:xfrm>
              <a:off x="3895" y="1483"/>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1595"/>
            <p:cNvSpPr>
              <a:spLocks noEditPoints="1"/>
            </p:cNvSpPr>
            <p:nvPr/>
          </p:nvSpPr>
          <p:spPr bwMode="auto">
            <a:xfrm>
              <a:off x="3895" y="1483"/>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1" name="Freeform 1596"/>
            <p:cNvSpPr>
              <a:spLocks/>
            </p:cNvSpPr>
            <p:nvPr/>
          </p:nvSpPr>
          <p:spPr bwMode="auto">
            <a:xfrm>
              <a:off x="3950" y="1440"/>
              <a:ext cx="80" cy="51"/>
            </a:xfrm>
            <a:custGeom>
              <a:avLst/>
              <a:gdLst>
                <a:gd name="T0" fmla="*/ 0 w 115"/>
                <a:gd name="T1" fmla="*/ 0 h 73"/>
                <a:gd name="T2" fmla="*/ 0 w 115"/>
                <a:gd name="T3" fmla="*/ 0 h 73"/>
                <a:gd name="T4" fmla="*/ 115 w 115"/>
                <a:gd name="T5" fmla="*/ 73 h 73"/>
              </a:gdLst>
              <a:ahLst/>
              <a:cxnLst>
                <a:cxn ang="0">
                  <a:pos x="T0" y="T1"/>
                </a:cxn>
                <a:cxn ang="0">
                  <a:pos x="T2" y="T3"/>
                </a:cxn>
                <a:cxn ang="0">
                  <a:pos x="T4" y="T5"/>
                </a:cxn>
              </a:cxnLst>
              <a:rect l="0" t="0" r="r" b="b"/>
              <a:pathLst>
                <a:path w="115" h="73">
                  <a:moveTo>
                    <a:pt x="0" y="0"/>
                  </a:moveTo>
                  <a:lnTo>
                    <a:pt x="0" y="0"/>
                  </a:lnTo>
                  <a:cubicBezTo>
                    <a:pt x="35" y="22"/>
                    <a:pt x="77" y="49"/>
                    <a:pt x="115"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2" name="Freeform 1597"/>
            <p:cNvSpPr>
              <a:spLocks noEditPoints="1"/>
            </p:cNvSpPr>
            <p:nvPr/>
          </p:nvSpPr>
          <p:spPr bwMode="auto">
            <a:xfrm>
              <a:off x="4028" y="1486"/>
              <a:ext cx="17" cy="15"/>
            </a:xfrm>
            <a:custGeom>
              <a:avLst/>
              <a:gdLst>
                <a:gd name="T0" fmla="*/ 9 w 25"/>
                <a:gd name="T1" fmla="*/ 0 h 21"/>
                <a:gd name="T2" fmla="*/ 9 w 25"/>
                <a:gd name="T3" fmla="*/ 0 h 21"/>
                <a:gd name="T4" fmla="*/ 25 w 25"/>
                <a:gd name="T5" fmla="*/ 21 h 21"/>
                <a:gd name="T6" fmla="*/ 0 w 25"/>
                <a:gd name="T7" fmla="*/ 15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5"/>
                  </a:lnTo>
                  <a:lnTo>
                    <a:pt x="9" y="0"/>
                  </a:lnTo>
                  <a:close/>
                  <a:moveTo>
                    <a:pt x="9" y="0"/>
                  </a:moveTo>
                  <a:lnTo>
                    <a:pt x="9"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1598"/>
            <p:cNvSpPr>
              <a:spLocks noEditPoints="1"/>
            </p:cNvSpPr>
            <p:nvPr/>
          </p:nvSpPr>
          <p:spPr bwMode="auto">
            <a:xfrm>
              <a:off x="4028" y="1486"/>
              <a:ext cx="17" cy="15"/>
            </a:xfrm>
            <a:custGeom>
              <a:avLst/>
              <a:gdLst>
                <a:gd name="T0" fmla="*/ 9 w 25"/>
                <a:gd name="T1" fmla="*/ 0 h 21"/>
                <a:gd name="T2" fmla="*/ 9 w 25"/>
                <a:gd name="T3" fmla="*/ 0 h 21"/>
                <a:gd name="T4" fmla="*/ 25 w 25"/>
                <a:gd name="T5" fmla="*/ 21 h 21"/>
                <a:gd name="T6" fmla="*/ 0 w 25"/>
                <a:gd name="T7" fmla="*/ 15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5"/>
                  </a:lnTo>
                  <a:lnTo>
                    <a:pt x="9" y="0"/>
                  </a:lnTo>
                  <a:close/>
                  <a:moveTo>
                    <a:pt x="9" y="0"/>
                  </a:moveTo>
                  <a:lnTo>
                    <a:pt x="9"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4" name="Freeform 1599"/>
            <p:cNvSpPr>
              <a:spLocks/>
            </p:cNvSpPr>
            <p:nvPr/>
          </p:nvSpPr>
          <p:spPr bwMode="auto">
            <a:xfrm>
              <a:off x="3839" y="1254"/>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1600"/>
            <p:cNvSpPr>
              <a:spLocks/>
            </p:cNvSpPr>
            <p:nvPr/>
          </p:nvSpPr>
          <p:spPr bwMode="auto">
            <a:xfrm>
              <a:off x="3839" y="1254"/>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6" name="Freeform 1601"/>
            <p:cNvSpPr>
              <a:spLocks/>
            </p:cNvSpPr>
            <p:nvPr/>
          </p:nvSpPr>
          <p:spPr bwMode="auto">
            <a:xfrm>
              <a:off x="3852"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1602"/>
            <p:cNvSpPr>
              <a:spLocks noEditPoints="1"/>
            </p:cNvSpPr>
            <p:nvPr/>
          </p:nvSpPr>
          <p:spPr bwMode="auto">
            <a:xfrm>
              <a:off x="3867" y="1272"/>
              <a:ext cx="15" cy="18"/>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1603"/>
            <p:cNvSpPr>
              <a:spLocks noEditPoints="1"/>
            </p:cNvSpPr>
            <p:nvPr/>
          </p:nvSpPr>
          <p:spPr bwMode="auto">
            <a:xfrm>
              <a:off x="3885" y="1272"/>
              <a:ext cx="14" cy="18"/>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1604"/>
            <p:cNvSpPr>
              <a:spLocks/>
            </p:cNvSpPr>
            <p:nvPr/>
          </p:nvSpPr>
          <p:spPr bwMode="auto">
            <a:xfrm>
              <a:off x="3901" y="1272"/>
              <a:ext cx="15"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3 h 26"/>
                <a:gd name="T34" fmla="*/ 13 w 22"/>
                <a:gd name="T35" fmla="*/ 3 h 26"/>
                <a:gd name="T36" fmla="*/ 6 w 22"/>
                <a:gd name="T37" fmla="*/ 5 h 26"/>
                <a:gd name="T38" fmla="*/ 3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20" y="1"/>
                    <a:pt x="21" y="2"/>
                  </a:cubicBezTo>
                  <a:lnTo>
                    <a:pt x="21" y="6"/>
                  </a:lnTo>
                  <a:cubicBezTo>
                    <a:pt x="20" y="5"/>
                    <a:pt x="18" y="4"/>
                    <a:pt x="17" y="3"/>
                  </a:cubicBezTo>
                  <a:cubicBezTo>
                    <a:pt x="16" y="3"/>
                    <a:pt x="14" y="3"/>
                    <a:pt x="13" y="3"/>
                  </a:cubicBezTo>
                  <a:cubicBezTo>
                    <a:pt x="9" y="3"/>
                    <a:pt x="7" y="4"/>
                    <a:pt x="6" y="5"/>
                  </a:cubicBezTo>
                  <a:cubicBezTo>
                    <a:pt x="4" y="7"/>
                    <a:pt x="3" y="9"/>
                    <a:pt x="3" y="13"/>
                  </a:cubicBezTo>
                  <a:cubicBezTo>
                    <a:pt x="3" y="16"/>
                    <a:pt x="4" y="19"/>
                    <a:pt x="6" y="20"/>
                  </a:cubicBezTo>
                  <a:cubicBezTo>
                    <a:pt x="7" y="22"/>
                    <a:pt x="9" y="23"/>
                    <a:pt x="13" y="23"/>
                  </a:cubicBezTo>
                  <a:cubicBezTo>
                    <a:pt x="14" y="23"/>
                    <a:pt x="15" y="23"/>
                    <a:pt x="16" y="23"/>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1605"/>
            <p:cNvSpPr>
              <a:spLocks/>
            </p:cNvSpPr>
            <p:nvPr/>
          </p:nvSpPr>
          <p:spPr bwMode="auto">
            <a:xfrm>
              <a:off x="3921" y="1272"/>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1606"/>
            <p:cNvSpPr>
              <a:spLocks/>
            </p:cNvSpPr>
            <p:nvPr/>
          </p:nvSpPr>
          <p:spPr bwMode="auto">
            <a:xfrm>
              <a:off x="3934" y="1272"/>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1607"/>
            <p:cNvSpPr>
              <a:spLocks/>
            </p:cNvSpPr>
            <p:nvPr/>
          </p:nvSpPr>
          <p:spPr bwMode="auto">
            <a:xfrm>
              <a:off x="3902" y="1316"/>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Freeform 1608"/>
            <p:cNvSpPr>
              <a:spLocks noEditPoints="1"/>
            </p:cNvSpPr>
            <p:nvPr/>
          </p:nvSpPr>
          <p:spPr bwMode="auto">
            <a:xfrm>
              <a:off x="3895"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1609"/>
            <p:cNvSpPr>
              <a:spLocks noEditPoints="1"/>
            </p:cNvSpPr>
            <p:nvPr/>
          </p:nvSpPr>
          <p:spPr bwMode="auto">
            <a:xfrm>
              <a:off x="3895"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Freeform 1610"/>
            <p:cNvSpPr>
              <a:spLocks/>
            </p:cNvSpPr>
            <p:nvPr/>
          </p:nvSpPr>
          <p:spPr bwMode="auto">
            <a:xfrm>
              <a:off x="4633" y="1624"/>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1611"/>
            <p:cNvSpPr>
              <a:spLocks/>
            </p:cNvSpPr>
            <p:nvPr/>
          </p:nvSpPr>
          <p:spPr bwMode="auto">
            <a:xfrm>
              <a:off x="4633" y="1624"/>
              <a:ext cx="174" cy="62"/>
            </a:xfrm>
            <a:custGeom>
              <a:avLst/>
              <a:gdLst>
                <a:gd name="T0" fmla="*/ 0 w 249"/>
                <a:gd name="T1" fmla="*/ 0 h 88"/>
                <a:gd name="T2" fmla="*/ 0 w 249"/>
                <a:gd name="T3" fmla="*/ 0 h 88"/>
                <a:gd name="T4" fmla="*/ 249 w 249"/>
                <a:gd name="T5" fmla="*/ 0 h 88"/>
                <a:gd name="T6" fmla="*/ 249 w 249"/>
                <a:gd name="T7" fmla="*/ 88 h 88"/>
                <a:gd name="T8" fmla="*/ 0 w 249"/>
                <a:gd name="T9" fmla="*/ 88 h 88"/>
                <a:gd name="T10" fmla="*/ 0 w 249"/>
                <a:gd name="T11" fmla="*/ 0 h 88"/>
              </a:gdLst>
              <a:ahLst/>
              <a:cxnLst>
                <a:cxn ang="0">
                  <a:pos x="T0" y="T1"/>
                </a:cxn>
                <a:cxn ang="0">
                  <a:pos x="T2" y="T3"/>
                </a:cxn>
                <a:cxn ang="0">
                  <a:pos x="T4" y="T5"/>
                </a:cxn>
                <a:cxn ang="0">
                  <a:pos x="T6" y="T7"/>
                </a:cxn>
                <a:cxn ang="0">
                  <a:pos x="T8" y="T9"/>
                </a:cxn>
                <a:cxn ang="0">
                  <a:pos x="T10" y="T11"/>
                </a:cxn>
              </a:cxnLst>
              <a:rect l="0" t="0" r="r" b="b"/>
              <a:pathLst>
                <a:path w="249" h="88">
                  <a:moveTo>
                    <a:pt x="0" y="0"/>
                  </a:moveTo>
                  <a:lnTo>
                    <a:pt x="0" y="0"/>
                  </a:lnTo>
                  <a:lnTo>
                    <a:pt x="249" y="0"/>
                  </a:lnTo>
                  <a:lnTo>
                    <a:pt x="249"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1813"/>
          <p:cNvGrpSpPr>
            <a:grpSpLocks/>
          </p:cNvGrpSpPr>
          <p:nvPr/>
        </p:nvGrpSpPr>
        <p:grpSpPr bwMode="auto">
          <a:xfrm>
            <a:off x="2913063" y="1858963"/>
            <a:ext cx="5176838" cy="1470025"/>
            <a:chOff x="1787" y="883"/>
            <a:chExt cx="3261" cy="926"/>
          </a:xfrm>
        </p:grpSpPr>
        <p:sp>
          <p:nvSpPr>
            <p:cNvPr id="257" name="Freeform 1613"/>
            <p:cNvSpPr>
              <a:spLocks/>
            </p:cNvSpPr>
            <p:nvPr/>
          </p:nvSpPr>
          <p:spPr bwMode="auto">
            <a:xfrm>
              <a:off x="4649" y="164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1614"/>
            <p:cNvSpPr>
              <a:spLocks noEditPoints="1"/>
            </p:cNvSpPr>
            <p:nvPr/>
          </p:nvSpPr>
          <p:spPr bwMode="auto">
            <a:xfrm>
              <a:off x="4656" y="1642"/>
              <a:ext cx="14" cy="18"/>
            </a:xfrm>
            <a:custGeom>
              <a:avLst/>
              <a:gdLst>
                <a:gd name="T0" fmla="*/ 3 w 20"/>
                <a:gd name="T1" fmla="*/ 3 h 25"/>
                <a:gd name="T2" fmla="*/ 3 w 20"/>
                <a:gd name="T3" fmla="*/ 3 h 25"/>
                <a:gd name="T4" fmla="*/ 3 w 20"/>
                <a:gd name="T5" fmla="*/ 22 h 25"/>
                <a:gd name="T6" fmla="*/ 7 w 20"/>
                <a:gd name="T7" fmla="*/ 22 h 25"/>
                <a:gd name="T8" fmla="*/ 14 w 20"/>
                <a:gd name="T9" fmla="*/ 20 h 25"/>
                <a:gd name="T10" fmla="*/ 17 w 20"/>
                <a:gd name="T11" fmla="*/ 13 h 25"/>
                <a:gd name="T12" fmla="*/ 14 w 20"/>
                <a:gd name="T13" fmla="*/ 5 h 25"/>
                <a:gd name="T14" fmla="*/ 7 w 20"/>
                <a:gd name="T15" fmla="*/ 3 h 25"/>
                <a:gd name="T16" fmla="*/ 3 w 20"/>
                <a:gd name="T17" fmla="*/ 3 h 25"/>
                <a:gd name="T18" fmla="*/ 0 w 20"/>
                <a:gd name="T19" fmla="*/ 0 h 25"/>
                <a:gd name="T20" fmla="*/ 0 w 20"/>
                <a:gd name="T21" fmla="*/ 0 h 25"/>
                <a:gd name="T22" fmla="*/ 6 w 20"/>
                <a:gd name="T23" fmla="*/ 0 h 25"/>
                <a:gd name="T24" fmla="*/ 17 w 20"/>
                <a:gd name="T25" fmla="*/ 3 h 25"/>
                <a:gd name="T26" fmla="*/ 20 w 20"/>
                <a:gd name="T27" fmla="*/ 13 h 25"/>
                <a:gd name="T28" fmla="*/ 17 w 20"/>
                <a:gd name="T29" fmla="*/ 22 h 25"/>
                <a:gd name="T30" fmla="*/ 6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1"/>
                    <a:pt x="14" y="20"/>
                  </a:cubicBezTo>
                  <a:cubicBezTo>
                    <a:pt x="16" y="18"/>
                    <a:pt x="17" y="16"/>
                    <a:pt x="17" y="13"/>
                  </a:cubicBezTo>
                  <a:cubicBezTo>
                    <a:pt x="17" y="9"/>
                    <a:pt x="16" y="7"/>
                    <a:pt x="14" y="5"/>
                  </a:cubicBezTo>
                  <a:cubicBezTo>
                    <a:pt x="13" y="4"/>
                    <a:pt x="10" y="3"/>
                    <a:pt x="7" y="3"/>
                  </a:cubicBezTo>
                  <a:lnTo>
                    <a:pt x="3" y="3"/>
                  </a:lnTo>
                  <a:close/>
                  <a:moveTo>
                    <a:pt x="0" y="0"/>
                  </a:moveTo>
                  <a:lnTo>
                    <a:pt x="0" y="0"/>
                  </a:lnTo>
                  <a:lnTo>
                    <a:pt x="6" y="0"/>
                  </a:lnTo>
                  <a:cubicBezTo>
                    <a:pt x="11" y="0"/>
                    <a:pt x="15" y="1"/>
                    <a:pt x="17" y="3"/>
                  </a:cubicBezTo>
                  <a:cubicBezTo>
                    <a:pt x="19" y="5"/>
                    <a:pt x="20" y="8"/>
                    <a:pt x="20" y="13"/>
                  </a:cubicBezTo>
                  <a:cubicBezTo>
                    <a:pt x="20" y="17"/>
                    <a:pt x="19" y="20"/>
                    <a:pt x="17" y="22"/>
                  </a:cubicBezTo>
                  <a:cubicBezTo>
                    <a:pt x="15" y="24"/>
                    <a:pt x="11" y="25"/>
                    <a:pt x="6"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1615"/>
            <p:cNvSpPr>
              <a:spLocks/>
            </p:cNvSpPr>
            <p:nvPr/>
          </p:nvSpPr>
          <p:spPr bwMode="auto">
            <a:xfrm>
              <a:off x="4675" y="164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1616"/>
            <p:cNvSpPr>
              <a:spLocks/>
            </p:cNvSpPr>
            <p:nvPr/>
          </p:nvSpPr>
          <p:spPr bwMode="auto">
            <a:xfrm>
              <a:off x="4691" y="1642"/>
              <a:ext cx="13" cy="18"/>
            </a:xfrm>
            <a:custGeom>
              <a:avLst/>
              <a:gdLst>
                <a:gd name="T0" fmla="*/ 0 w 19"/>
                <a:gd name="T1" fmla="*/ 0 h 25"/>
                <a:gd name="T2" fmla="*/ 0 w 19"/>
                <a:gd name="T3" fmla="*/ 0 h 25"/>
                <a:gd name="T4" fmla="*/ 5 w 19"/>
                <a:gd name="T5" fmla="*/ 0 h 25"/>
                <a:gd name="T6" fmla="*/ 15 w 19"/>
                <a:gd name="T7" fmla="*/ 21 h 25"/>
                <a:gd name="T8" fmla="*/ 15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5" y="21"/>
                  </a:lnTo>
                  <a:lnTo>
                    <a:pt x="15"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1617"/>
            <p:cNvSpPr>
              <a:spLocks/>
            </p:cNvSpPr>
            <p:nvPr/>
          </p:nvSpPr>
          <p:spPr bwMode="auto">
            <a:xfrm>
              <a:off x="4706"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618"/>
            <p:cNvSpPr>
              <a:spLocks noEditPoints="1"/>
            </p:cNvSpPr>
            <p:nvPr/>
          </p:nvSpPr>
          <p:spPr bwMode="auto">
            <a:xfrm>
              <a:off x="4722" y="1647"/>
              <a:ext cx="2" cy="13"/>
            </a:xfrm>
            <a:custGeom>
              <a:avLst/>
              <a:gdLst>
                <a:gd name="T0" fmla="*/ 0 w 3"/>
                <a:gd name="T1" fmla="*/ 14 h 18"/>
                <a:gd name="T2" fmla="*/ 0 w 3"/>
                <a:gd name="T3" fmla="*/ 14 h 18"/>
                <a:gd name="T4" fmla="*/ 3 w 3"/>
                <a:gd name="T5" fmla="*/ 14 h 18"/>
                <a:gd name="T6" fmla="*/ 3 w 3"/>
                <a:gd name="T7" fmla="*/ 18 h 18"/>
                <a:gd name="T8" fmla="*/ 0 w 3"/>
                <a:gd name="T9" fmla="*/ 18 h 18"/>
                <a:gd name="T10" fmla="*/ 0 w 3"/>
                <a:gd name="T11" fmla="*/ 14 h 18"/>
                <a:gd name="T12" fmla="*/ 0 w 3"/>
                <a:gd name="T13" fmla="*/ 0 h 18"/>
                <a:gd name="T14" fmla="*/ 0 w 3"/>
                <a:gd name="T15" fmla="*/ 0 h 18"/>
                <a:gd name="T16" fmla="*/ 3 w 3"/>
                <a:gd name="T17" fmla="*/ 0 h 18"/>
                <a:gd name="T18" fmla="*/ 3 w 3"/>
                <a:gd name="T19" fmla="*/ 5 h 18"/>
                <a:gd name="T20" fmla="*/ 0 w 3"/>
                <a:gd name="T21" fmla="*/ 5 h 18"/>
                <a:gd name="T22" fmla="*/ 0 w 3"/>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8">
                  <a:moveTo>
                    <a:pt x="0" y="14"/>
                  </a:moveTo>
                  <a:lnTo>
                    <a:pt x="0" y="14"/>
                  </a:lnTo>
                  <a:lnTo>
                    <a:pt x="3" y="14"/>
                  </a:lnTo>
                  <a:lnTo>
                    <a:pt x="3" y="18"/>
                  </a:lnTo>
                  <a:lnTo>
                    <a:pt x="0" y="18"/>
                  </a:lnTo>
                  <a:lnTo>
                    <a:pt x="0" y="14"/>
                  </a:lnTo>
                  <a:close/>
                  <a:moveTo>
                    <a:pt x="0" y="0"/>
                  </a:moveTo>
                  <a:lnTo>
                    <a:pt x="0" y="0"/>
                  </a:lnTo>
                  <a:lnTo>
                    <a:pt x="3" y="0"/>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619"/>
            <p:cNvSpPr>
              <a:spLocks/>
            </p:cNvSpPr>
            <p:nvPr/>
          </p:nvSpPr>
          <p:spPr bwMode="auto">
            <a:xfrm>
              <a:off x="4728" y="1643"/>
              <a:ext cx="9"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5 h 24"/>
                <a:gd name="T34" fmla="*/ 3 w 12"/>
                <a:gd name="T35" fmla="*/ 5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8" y="21"/>
                    <a:pt x="9" y="21"/>
                  </a:cubicBezTo>
                  <a:lnTo>
                    <a:pt x="12" y="21"/>
                  </a:lnTo>
                  <a:lnTo>
                    <a:pt x="12" y="24"/>
                  </a:lnTo>
                  <a:lnTo>
                    <a:pt x="9" y="24"/>
                  </a:lnTo>
                  <a:cubicBezTo>
                    <a:pt x="7" y="24"/>
                    <a:pt x="5" y="24"/>
                    <a:pt x="4" y="23"/>
                  </a:cubicBezTo>
                  <a:cubicBezTo>
                    <a:pt x="3" y="22"/>
                    <a:pt x="3" y="20"/>
                    <a:pt x="3" y="18"/>
                  </a:cubicBezTo>
                  <a:lnTo>
                    <a:pt x="3" y="8"/>
                  </a:lnTo>
                  <a:lnTo>
                    <a:pt x="0" y="8"/>
                  </a:lnTo>
                  <a:lnTo>
                    <a:pt x="0" y="5"/>
                  </a:lnTo>
                  <a:lnTo>
                    <a:pt x="3" y="5"/>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620"/>
            <p:cNvSpPr>
              <a:spLocks/>
            </p:cNvSpPr>
            <p:nvPr/>
          </p:nvSpPr>
          <p:spPr bwMode="auto">
            <a:xfrm>
              <a:off x="4740" y="1642"/>
              <a:ext cx="12"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9 w 16"/>
                <a:gd name="T13" fmla="*/ 10 h 26"/>
                <a:gd name="T14" fmla="*/ 5 w 16"/>
                <a:gd name="T15" fmla="*/ 11 h 26"/>
                <a:gd name="T16" fmla="*/ 3 w 16"/>
                <a:gd name="T17" fmla="*/ 15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2" y="11"/>
                  </a:cubicBezTo>
                  <a:cubicBezTo>
                    <a:pt x="11" y="10"/>
                    <a:pt x="10" y="10"/>
                    <a:pt x="9" y="10"/>
                  </a:cubicBezTo>
                  <a:cubicBezTo>
                    <a:pt x="7" y="10"/>
                    <a:pt x="6" y="10"/>
                    <a:pt x="5" y="11"/>
                  </a:cubicBezTo>
                  <a:cubicBezTo>
                    <a:pt x="4" y="12"/>
                    <a:pt x="3" y="14"/>
                    <a:pt x="3" y="15"/>
                  </a:cubicBezTo>
                  <a:lnTo>
                    <a:pt x="3" y="26"/>
                  </a:lnTo>
                  <a:lnTo>
                    <a:pt x="0" y="26"/>
                  </a:lnTo>
                  <a:lnTo>
                    <a:pt x="0" y="0"/>
                  </a:lnTo>
                  <a:lnTo>
                    <a:pt x="3" y="0"/>
                  </a:lnTo>
                  <a:lnTo>
                    <a:pt x="3" y="10"/>
                  </a:lnTo>
                  <a:cubicBezTo>
                    <a:pt x="4" y="9"/>
                    <a:pt x="5" y="8"/>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1621"/>
            <p:cNvSpPr>
              <a:spLocks noEditPoints="1"/>
            </p:cNvSpPr>
            <p:nvPr/>
          </p:nvSpPr>
          <p:spPr bwMode="auto">
            <a:xfrm>
              <a:off x="4755" y="1647"/>
              <a:ext cx="12" cy="13"/>
            </a:xfrm>
            <a:custGeom>
              <a:avLst/>
              <a:gdLst>
                <a:gd name="T0" fmla="*/ 17 w 17"/>
                <a:gd name="T1" fmla="*/ 9 h 19"/>
                <a:gd name="T2" fmla="*/ 17 w 17"/>
                <a:gd name="T3" fmla="*/ 9 h 19"/>
                <a:gd name="T4" fmla="*/ 17 w 17"/>
                <a:gd name="T5" fmla="*/ 10 h 19"/>
                <a:gd name="T6" fmla="*/ 3 w 17"/>
                <a:gd name="T7" fmla="*/ 10 h 19"/>
                <a:gd name="T8" fmla="*/ 5 w 17"/>
                <a:gd name="T9" fmla="*/ 15 h 19"/>
                <a:gd name="T10" fmla="*/ 10 w 17"/>
                <a:gd name="T11" fmla="*/ 17 h 19"/>
                <a:gd name="T12" fmla="*/ 13 w 17"/>
                <a:gd name="T13" fmla="*/ 16 h 19"/>
                <a:gd name="T14" fmla="*/ 17 w 17"/>
                <a:gd name="T15" fmla="*/ 15 h 19"/>
                <a:gd name="T16" fmla="*/ 17 w 17"/>
                <a:gd name="T17" fmla="*/ 18 h 19"/>
                <a:gd name="T18" fmla="*/ 13 w 17"/>
                <a:gd name="T19" fmla="*/ 19 h 19"/>
                <a:gd name="T20" fmla="*/ 10 w 17"/>
                <a:gd name="T21" fmla="*/ 19 h 19"/>
                <a:gd name="T22" fmla="*/ 3 w 17"/>
                <a:gd name="T23" fmla="*/ 17 h 19"/>
                <a:gd name="T24" fmla="*/ 0 w 17"/>
                <a:gd name="T25" fmla="*/ 10 h 19"/>
                <a:gd name="T26" fmla="*/ 2 w 17"/>
                <a:gd name="T27" fmla="*/ 3 h 19"/>
                <a:gd name="T28" fmla="*/ 9 w 17"/>
                <a:gd name="T29" fmla="*/ 0 h 19"/>
                <a:gd name="T30" fmla="*/ 15 w 17"/>
                <a:gd name="T31" fmla="*/ 2 h 19"/>
                <a:gd name="T32" fmla="*/ 17 w 17"/>
                <a:gd name="T33" fmla="*/ 9 h 19"/>
                <a:gd name="T34" fmla="*/ 17 w 17"/>
                <a:gd name="T35" fmla="*/ 9 h 19"/>
                <a:gd name="T36" fmla="*/ 14 w 17"/>
                <a:gd name="T37" fmla="*/ 8 h 19"/>
                <a:gd name="T38" fmla="*/ 14 w 17"/>
                <a:gd name="T39" fmla="*/ 8 h 19"/>
                <a:gd name="T40" fmla="*/ 13 w 17"/>
                <a:gd name="T41" fmla="*/ 4 h 19"/>
                <a:gd name="T42" fmla="*/ 9 w 17"/>
                <a:gd name="T43" fmla="*/ 3 h 19"/>
                <a:gd name="T44" fmla="*/ 5 w 17"/>
                <a:gd name="T45" fmla="*/ 4 h 19"/>
                <a:gd name="T46" fmla="*/ 3 w 17"/>
                <a:gd name="T47" fmla="*/ 8 h 19"/>
                <a:gd name="T48" fmla="*/ 14 w 17"/>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9">
                  <a:moveTo>
                    <a:pt x="17" y="9"/>
                  </a:moveTo>
                  <a:lnTo>
                    <a:pt x="17" y="9"/>
                  </a:lnTo>
                  <a:lnTo>
                    <a:pt x="17" y="10"/>
                  </a:lnTo>
                  <a:lnTo>
                    <a:pt x="3" y="10"/>
                  </a:lnTo>
                  <a:cubicBezTo>
                    <a:pt x="3" y="13"/>
                    <a:pt x="4" y="14"/>
                    <a:pt x="5" y="15"/>
                  </a:cubicBezTo>
                  <a:cubicBezTo>
                    <a:pt x="6" y="16"/>
                    <a:pt x="8" y="17"/>
                    <a:pt x="10" y="17"/>
                  </a:cubicBezTo>
                  <a:cubicBezTo>
                    <a:pt x="11" y="17"/>
                    <a:pt x="12" y="17"/>
                    <a:pt x="13" y="16"/>
                  </a:cubicBezTo>
                  <a:cubicBezTo>
                    <a:pt x="14" y="16"/>
                    <a:pt x="15" y="16"/>
                    <a:pt x="17" y="15"/>
                  </a:cubicBezTo>
                  <a:lnTo>
                    <a:pt x="17" y="18"/>
                  </a:lnTo>
                  <a:cubicBezTo>
                    <a:pt x="15" y="19"/>
                    <a:pt x="14" y="19"/>
                    <a:pt x="13" y="19"/>
                  </a:cubicBezTo>
                  <a:cubicBezTo>
                    <a:pt x="12" y="19"/>
                    <a:pt x="11" y="19"/>
                    <a:pt x="10" y="19"/>
                  </a:cubicBezTo>
                  <a:cubicBezTo>
                    <a:pt x="7" y="19"/>
                    <a:pt x="4" y="19"/>
                    <a:pt x="3" y="17"/>
                  </a:cubicBezTo>
                  <a:cubicBezTo>
                    <a:pt x="1" y="15"/>
                    <a:pt x="0" y="13"/>
                    <a:pt x="0" y="10"/>
                  </a:cubicBezTo>
                  <a:cubicBezTo>
                    <a:pt x="0" y="7"/>
                    <a:pt x="1" y="4"/>
                    <a:pt x="2" y="3"/>
                  </a:cubicBezTo>
                  <a:cubicBezTo>
                    <a:pt x="4" y="1"/>
                    <a:pt x="6" y="0"/>
                    <a:pt x="9" y="0"/>
                  </a:cubicBezTo>
                  <a:cubicBezTo>
                    <a:pt x="12" y="0"/>
                    <a:pt x="14" y="1"/>
                    <a:pt x="15" y="2"/>
                  </a:cubicBezTo>
                  <a:cubicBezTo>
                    <a:pt x="17" y="4"/>
                    <a:pt x="17" y="6"/>
                    <a:pt x="17" y="9"/>
                  </a:cubicBezTo>
                  <a:lnTo>
                    <a:pt x="17" y="9"/>
                  </a:lnTo>
                  <a:close/>
                  <a:moveTo>
                    <a:pt x="14" y="8"/>
                  </a:moveTo>
                  <a:lnTo>
                    <a:pt x="14" y="8"/>
                  </a:lnTo>
                  <a:cubicBezTo>
                    <a:pt x="14" y="6"/>
                    <a:pt x="14" y="5"/>
                    <a:pt x="13" y="4"/>
                  </a:cubicBezTo>
                  <a:cubicBezTo>
                    <a:pt x="12" y="3"/>
                    <a:pt x="11"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1622"/>
            <p:cNvSpPr>
              <a:spLocks/>
            </p:cNvSpPr>
            <p:nvPr/>
          </p:nvSpPr>
          <p:spPr bwMode="auto">
            <a:xfrm>
              <a:off x="4768" y="1643"/>
              <a:ext cx="9"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1 h 24"/>
                <a:gd name="T18" fmla="*/ 12 w 12"/>
                <a:gd name="T19" fmla="*/ 21 h 24"/>
                <a:gd name="T20" fmla="*/ 12 w 12"/>
                <a:gd name="T21" fmla="*/ 24 h 24"/>
                <a:gd name="T22" fmla="*/ 9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7" y="21"/>
                    <a:pt x="9" y="21"/>
                  </a:cubicBezTo>
                  <a:lnTo>
                    <a:pt x="12" y="21"/>
                  </a:lnTo>
                  <a:lnTo>
                    <a:pt x="12" y="24"/>
                  </a:lnTo>
                  <a:lnTo>
                    <a:pt x="9" y="24"/>
                  </a:lnTo>
                  <a:cubicBezTo>
                    <a:pt x="6" y="24"/>
                    <a:pt x="5" y="24"/>
                    <a:pt x="4" y="23"/>
                  </a:cubicBezTo>
                  <a:cubicBezTo>
                    <a:pt x="3" y="22"/>
                    <a:pt x="2" y="20"/>
                    <a:pt x="2" y="18"/>
                  </a:cubicBezTo>
                  <a:lnTo>
                    <a:pt x="2" y="8"/>
                  </a:lnTo>
                  <a:lnTo>
                    <a:pt x="0" y="8"/>
                  </a:lnTo>
                  <a:lnTo>
                    <a:pt x="0" y="5"/>
                  </a:lnTo>
                  <a:lnTo>
                    <a:pt x="2" y="5"/>
                  </a:lnTo>
                  <a:lnTo>
                    <a:pt x="2"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623"/>
            <p:cNvSpPr>
              <a:spLocks noEditPoints="1"/>
            </p:cNvSpPr>
            <p:nvPr/>
          </p:nvSpPr>
          <p:spPr bwMode="auto">
            <a:xfrm>
              <a:off x="4780" y="1647"/>
              <a:ext cx="11" cy="13"/>
            </a:xfrm>
            <a:custGeom>
              <a:avLst/>
              <a:gdLst>
                <a:gd name="T0" fmla="*/ 10 w 16"/>
                <a:gd name="T1" fmla="*/ 10 h 19"/>
                <a:gd name="T2" fmla="*/ 10 w 16"/>
                <a:gd name="T3" fmla="*/ 10 h 19"/>
                <a:gd name="T4" fmla="*/ 4 w 16"/>
                <a:gd name="T5" fmla="*/ 11 h 19"/>
                <a:gd name="T6" fmla="*/ 3 w 16"/>
                <a:gd name="T7" fmla="*/ 13 h 19"/>
                <a:gd name="T8" fmla="*/ 4 w 16"/>
                <a:gd name="T9" fmla="*/ 16 h 19"/>
                <a:gd name="T10" fmla="*/ 7 w 16"/>
                <a:gd name="T11" fmla="*/ 17 h 19"/>
                <a:gd name="T12" fmla="*/ 11 w 16"/>
                <a:gd name="T13" fmla="*/ 15 h 19"/>
                <a:gd name="T14" fmla="*/ 13 w 16"/>
                <a:gd name="T15" fmla="*/ 10 h 19"/>
                <a:gd name="T16" fmla="*/ 13 w 16"/>
                <a:gd name="T17" fmla="*/ 10 h 19"/>
                <a:gd name="T18" fmla="*/ 10 w 16"/>
                <a:gd name="T19" fmla="*/ 10 h 19"/>
                <a:gd name="T20" fmla="*/ 16 w 16"/>
                <a:gd name="T21" fmla="*/ 8 h 19"/>
                <a:gd name="T22" fmla="*/ 16 w 16"/>
                <a:gd name="T23" fmla="*/ 8 h 19"/>
                <a:gd name="T24" fmla="*/ 16 w 16"/>
                <a:gd name="T25" fmla="*/ 19 h 19"/>
                <a:gd name="T26" fmla="*/ 13 w 16"/>
                <a:gd name="T27" fmla="*/ 19 h 19"/>
                <a:gd name="T28" fmla="*/ 13 w 16"/>
                <a:gd name="T29" fmla="*/ 16 h 19"/>
                <a:gd name="T30" fmla="*/ 10 w 16"/>
                <a:gd name="T31" fmla="*/ 19 h 19"/>
                <a:gd name="T32" fmla="*/ 6 w 16"/>
                <a:gd name="T33" fmla="*/ 19 h 19"/>
                <a:gd name="T34" fmla="*/ 2 w 16"/>
                <a:gd name="T35" fmla="*/ 18 h 19"/>
                <a:gd name="T36" fmla="*/ 0 w 16"/>
                <a:gd name="T37" fmla="*/ 14 h 19"/>
                <a:gd name="T38" fmla="*/ 2 w 16"/>
                <a:gd name="T39" fmla="*/ 9 h 19"/>
                <a:gd name="T40" fmla="*/ 8 w 16"/>
                <a:gd name="T41" fmla="*/ 7 h 19"/>
                <a:gd name="T42" fmla="*/ 13 w 16"/>
                <a:gd name="T43" fmla="*/ 7 h 19"/>
                <a:gd name="T44" fmla="*/ 13 w 16"/>
                <a:gd name="T45" fmla="*/ 7 h 19"/>
                <a:gd name="T46" fmla="*/ 11 w 16"/>
                <a:gd name="T47" fmla="*/ 4 h 19"/>
                <a:gd name="T48" fmla="*/ 7 w 16"/>
                <a:gd name="T49" fmla="*/ 3 h 19"/>
                <a:gd name="T50" fmla="*/ 4 w 16"/>
                <a:gd name="T51" fmla="*/ 3 h 19"/>
                <a:gd name="T52" fmla="*/ 1 w 16"/>
                <a:gd name="T53" fmla="*/ 4 h 19"/>
                <a:gd name="T54" fmla="*/ 1 w 16"/>
                <a:gd name="T55" fmla="*/ 1 h 19"/>
                <a:gd name="T56" fmla="*/ 5 w 16"/>
                <a:gd name="T57" fmla="*/ 0 h 19"/>
                <a:gd name="T58" fmla="*/ 8 w 16"/>
                <a:gd name="T59" fmla="*/ 0 h 19"/>
                <a:gd name="T60" fmla="*/ 14 w 16"/>
                <a:gd name="T61" fmla="*/ 2 h 19"/>
                <a:gd name="T62" fmla="*/ 16 w 16"/>
                <a:gd name="T63" fmla="*/ 8 h 19"/>
                <a:gd name="T64" fmla="*/ 16 w 16"/>
                <a:gd name="T6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10" y="10"/>
                  </a:moveTo>
                  <a:lnTo>
                    <a:pt x="10" y="10"/>
                  </a:lnTo>
                  <a:cubicBezTo>
                    <a:pt x="7" y="10"/>
                    <a:pt x="5" y="10"/>
                    <a:pt x="4" y="11"/>
                  </a:cubicBezTo>
                  <a:cubicBezTo>
                    <a:pt x="4" y="11"/>
                    <a:pt x="3" y="12"/>
                    <a:pt x="3" y="13"/>
                  </a:cubicBezTo>
                  <a:cubicBezTo>
                    <a:pt x="3" y="14"/>
                    <a:pt x="3" y="15"/>
                    <a:pt x="4" y="16"/>
                  </a:cubicBezTo>
                  <a:cubicBezTo>
                    <a:pt x="5" y="17"/>
                    <a:pt x="6" y="17"/>
                    <a:pt x="7" y="17"/>
                  </a:cubicBezTo>
                  <a:cubicBezTo>
                    <a:pt x="9" y="17"/>
                    <a:pt x="10" y="16"/>
                    <a:pt x="11" y="15"/>
                  </a:cubicBezTo>
                  <a:cubicBezTo>
                    <a:pt x="12" y="14"/>
                    <a:pt x="13" y="12"/>
                    <a:pt x="13" y="10"/>
                  </a:cubicBezTo>
                  <a:lnTo>
                    <a:pt x="13" y="10"/>
                  </a:lnTo>
                  <a:lnTo>
                    <a:pt x="10" y="10"/>
                  </a:lnTo>
                  <a:close/>
                  <a:moveTo>
                    <a:pt x="16" y="8"/>
                  </a:moveTo>
                  <a:lnTo>
                    <a:pt x="16" y="8"/>
                  </a:lnTo>
                  <a:lnTo>
                    <a:pt x="16" y="19"/>
                  </a:lnTo>
                  <a:lnTo>
                    <a:pt x="13" y="19"/>
                  </a:lnTo>
                  <a:lnTo>
                    <a:pt x="13" y="16"/>
                  </a:lnTo>
                  <a:cubicBezTo>
                    <a:pt x="12" y="17"/>
                    <a:pt x="11" y="18"/>
                    <a:pt x="10" y="19"/>
                  </a:cubicBezTo>
                  <a:cubicBezTo>
                    <a:pt x="9" y="19"/>
                    <a:pt x="8" y="19"/>
                    <a:pt x="6" y="19"/>
                  </a:cubicBezTo>
                  <a:cubicBezTo>
                    <a:pt x="4" y="19"/>
                    <a:pt x="3" y="19"/>
                    <a:pt x="2" y="18"/>
                  </a:cubicBezTo>
                  <a:cubicBezTo>
                    <a:pt x="1" y="17"/>
                    <a:pt x="0" y="15"/>
                    <a:pt x="0" y="14"/>
                  </a:cubicBezTo>
                  <a:cubicBezTo>
                    <a:pt x="0" y="12"/>
                    <a:pt x="1" y="10"/>
                    <a:pt x="2" y="9"/>
                  </a:cubicBezTo>
                  <a:cubicBezTo>
                    <a:pt x="4" y="8"/>
                    <a:pt x="6" y="7"/>
                    <a:pt x="8" y="7"/>
                  </a:cubicBezTo>
                  <a:lnTo>
                    <a:pt x="13" y="7"/>
                  </a:lnTo>
                  <a:lnTo>
                    <a:pt x="13" y="7"/>
                  </a:lnTo>
                  <a:cubicBezTo>
                    <a:pt x="13" y="6"/>
                    <a:pt x="12" y="4"/>
                    <a:pt x="11" y="4"/>
                  </a:cubicBezTo>
                  <a:cubicBezTo>
                    <a:pt x="10" y="3"/>
                    <a:pt x="9" y="3"/>
                    <a:pt x="7" y="3"/>
                  </a:cubicBezTo>
                  <a:cubicBezTo>
                    <a:pt x="6" y="3"/>
                    <a:pt x="5" y="3"/>
                    <a:pt x="4" y="3"/>
                  </a:cubicBezTo>
                  <a:cubicBezTo>
                    <a:pt x="3" y="3"/>
                    <a:pt x="2" y="4"/>
                    <a:pt x="1" y="4"/>
                  </a:cubicBezTo>
                  <a:lnTo>
                    <a:pt x="1" y="1"/>
                  </a:lnTo>
                  <a:cubicBezTo>
                    <a:pt x="2" y="1"/>
                    <a:pt x="4" y="1"/>
                    <a:pt x="5" y="0"/>
                  </a:cubicBezTo>
                  <a:cubicBezTo>
                    <a:pt x="6" y="0"/>
                    <a:pt x="7" y="0"/>
                    <a:pt x="8" y="0"/>
                  </a:cubicBezTo>
                  <a:cubicBezTo>
                    <a:pt x="10" y="0"/>
                    <a:pt x="12" y="1"/>
                    <a:pt x="14" y="2"/>
                  </a:cubicBezTo>
                  <a:cubicBezTo>
                    <a:pt x="15" y="3"/>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1624"/>
            <p:cNvSpPr>
              <a:spLocks/>
            </p:cNvSpPr>
            <p:nvPr/>
          </p:nvSpPr>
          <p:spPr bwMode="auto">
            <a:xfrm>
              <a:off x="4932" y="1748"/>
              <a:ext cx="116" cy="61"/>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625"/>
            <p:cNvSpPr>
              <a:spLocks/>
            </p:cNvSpPr>
            <p:nvPr/>
          </p:nvSpPr>
          <p:spPr bwMode="auto">
            <a:xfrm>
              <a:off x="4932" y="1748"/>
              <a:ext cx="116" cy="61"/>
            </a:xfrm>
            <a:custGeom>
              <a:avLst/>
              <a:gdLst>
                <a:gd name="T0" fmla="*/ 0 w 167"/>
                <a:gd name="T1" fmla="*/ 0 h 88"/>
                <a:gd name="T2" fmla="*/ 0 w 167"/>
                <a:gd name="T3" fmla="*/ 0 h 88"/>
                <a:gd name="T4" fmla="*/ 167 w 167"/>
                <a:gd name="T5" fmla="*/ 0 h 88"/>
                <a:gd name="T6" fmla="*/ 167 w 167"/>
                <a:gd name="T7" fmla="*/ 88 h 88"/>
                <a:gd name="T8" fmla="*/ 0 w 167"/>
                <a:gd name="T9" fmla="*/ 88 h 88"/>
                <a:gd name="T10" fmla="*/ 0 w 167"/>
                <a:gd name="T11" fmla="*/ 0 h 88"/>
              </a:gdLst>
              <a:ahLst/>
              <a:cxnLst>
                <a:cxn ang="0">
                  <a:pos x="T0" y="T1"/>
                </a:cxn>
                <a:cxn ang="0">
                  <a:pos x="T2" y="T3"/>
                </a:cxn>
                <a:cxn ang="0">
                  <a:pos x="T4" y="T5"/>
                </a:cxn>
                <a:cxn ang="0">
                  <a:pos x="T6" y="T7"/>
                </a:cxn>
                <a:cxn ang="0">
                  <a:pos x="T8" y="T9"/>
                </a:cxn>
                <a:cxn ang="0">
                  <a:pos x="T10" y="T11"/>
                </a:cxn>
              </a:cxnLst>
              <a:rect l="0" t="0" r="r" b="b"/>
              <a:pathLst>
                <a:path w="167" h="88">
                  <a:moveTo>
                    <a:pt x="0" y="0"/>
                  </a:moveTo>
                  <a:lnTo>
                    <a:pt x="0" y="0"/>
                  </a:lnTo>
                  <a:lnTo>
                    <a:pt x="167" y="0"/>
                  </a:lnTo>
                  <a:lnTo>
                    <a:pt x="167"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Freeform 1626"/>
            <p:cNvSpPr>
              <a:spLocks/>
            </p:cNvSpPr>
            <p:nvPr/>
          </p:nvSpPr>
          <p:spPr bwMode="auto">
            <a:xfrm>
              <a:off x="4948" y="1766"/>
              <a:ext cx="2"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1627"/>
            <p:cNvSpPr>
              <a:spLocks noEditPoints="1"/>
            </p:cNvSpPr>
            <p:nvPr/>
          </p:nvSpPr>
          <p:spPr bwMode="auto">
            <a:xfrm>
              <a:off x="4955" y="1766"/>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1"/>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1628"/>
            <p:cNvSpPr>
              <a:spLocks/>
            </p:cNvSpPr>
            <p:nvPr/>
          </p:nvSpPr>
          <p:spPr bwMode="auto">
            <a:xfrm>
              <a:off x="4975" y="1766"/>
              <a:ext cx="11"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1629"/>
            <p:cNvSpPr>
              <a:spLocks/>
            </p:cNvSpPr>
            <p:nvPr/>
          </p:nvSpPr>
          <p:spPr bwMode="auto">
            <a:xfrm>
              <a:off x="4990" y="176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1630"/>
            <p:cNvSpPr>
              <a:spLocks/>
            </p:cNvSpPr>
            <p:nvPr/>
          </p:nvSpPr>
          <p:spPr bwMode="auto">
            <a:xfrm>
              <a:off x="5006" y="1766"/>
              <a:ext cx="14"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1631"/>
            <p:cNvSpPr>
              <a:spLocks noEditPoints="1"/>
            </p:cNvSpPr>
            <p:nvPr/>
          </p:nvSpPr>
          <p:spPr bwMode="auto">
            <a:xfrm>
              <a:off x="5021" y="1771"/>
              <a:ext cx="3" cy="12"/>
            </a:xfrm>
            <a:custGeom>
              <a:avLst/>
              <a:gdLst>
                <a:gd name="T0" fmla="*/ 0 w 4"/>
                <a:gd name="T1" fmla="*/ 14 h 18"/>
                <a:gd name="T2" fmla="*/ 0 w 4"/>
                <a:gd name="T3" fmla="*/ 14 h 18"/>
                <a:gd name="T4" fmla="*/ 4 w 4"/>
                <a:gd name="T5" fmla="*/ 14 h 18"/>
                <a:gd name="T6" fmla="*/ 4 w 4"/>
                <a:gd name="T7" fmla="*/ 18 h 18"/>
                <a:gd name="T8" fmla="*/ 0 w 4"/>
                <a:gd name="T9" fmla="*/ 18 h 18"/>
                <a:gd name="T10" fmla="*/ 0 w 4"/>
                <a:gd name="T11" fmla="*/ 14 h 18"/>
                <a:gd name="T12" fmla="*/ 0 w 4"/>
                <a:gd name="T13" fmla="*/ 0 h 18"/>
                <a:gd name="T14" fmla="*/ 0 w 4"/>
                <a:gd name="T15" fmla="*/ 0 h 18"/>
                <a:gd name="T16" fmla="*/ 4 w 4"/>
                <a:gd name="T17" fmla="*/ 0 h 18"/>
                <a:gd name="T18" fmla="*/ 4 w 4"/>
                <a:gd name="T19" fmla="*/ 5 h 18"/>
                <a:gd name="T20" fmla="*/ 0 w 4"/>
                <a:gd name="T21" fmla="*/ 5 h 18"/>
                <a:gd name="T22" fmla="*/ 0 w 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8">
                  <a:moveTo>
                    <a:pt x="0" y="14"/>
                  </a:moveTo>
                  <a:lnTo>
                    <a:pt x="0" y="14"/>
                  </a:lnTo>
                  <a:lnTo>
                    <a:pt x="4" y="14"/>
                  </a:lnTo>
                  <a:lnTo>
                    <a:pt x="4" y="18"/>
                  </a:lnTo>
                  <a:lnTo>
                    <a:pt x="0" y="18"/>
                  </a:lnTo>
                  <a:lnTo>
                    <a:pt x="0" y="14"/>
                  </a:lnTo>
                  <a:close/>
                  <a:moveTo>
                    <a:pt x="0" y="0"/>
                  </a:moveTo>
                  <a:lnTo>
                    <a:pt x="0" y="0"/>
                  </a:lnTo>
                  <a:lnTo>
                    <a:pt x="4" y="0"/>
                  </a:lnTo>
                  <a:lnTo>
                    <a:pt x="4"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1632"/>
            <p:cNvSpPr>
              <a:spLocks noEditPoints="1"/>
            </p:cNvSpPr>
            <p:nvPr/>
          </p:nvSpPr>
          <p:spPr bwMode="auto">
            <a:xfrm>
              <a:off x="5027" y="1765"/>
              <a:ext cx="5" cy="23"/>
            </a:xfrm>
            <a:custGeom>
              <a:avLst/>
              <a:gdLst>
                <a:gd name="T0" fmla="*/ 3 w 6"/>
                <a:gd name="T1" fmla="*/ 7 h 33"/>
                <a:gd name="T2" fmla="*/ 3 w 6"/>
                <a:gd name="T3" fmla="*/ 7 h 33"/>
                <a:gd name="T4" fmla="*/ 6 w 6"/>
                <a:gd name="T5" fmla="*/ 7 h 33"/>
                <a:gd name="T6" fmla="*/ 6 w 6"/>
                <a:gd name="T7" fmla="*/ 26 h 33"/>
                <a:gd name="T8" fmla="*/ 5 w 6"/>
                <a:gd name="T9" fmla="*/ 31 h 33"/>
                <a:gd name="T10" fmla="*/ 1 w 6"/>
                <a:gd name="T11" fmla="*/ 33 h 33"/>
                <a:gd name="T12" fmla="*/ 0 w 6"/>
                <a:gd name="T13" fmla="*/ 33 h 33"/>
                <a:gd name="T14" fmla="*/ 0 w 6"/>
                <a:gd name="T15" fmla="*/ 30 h 33"/>
                <a:gd name="T16" fmla="*/ 0 w 6"/>
                <a:gd name="T17" fmla="*/ 30 h 33"/>
                <a:gd name="T18" fmla="*/ 3 w 6"/>
                <a:gd name="T19" fmla="*/ 30 h 33"/>
                <a:gd name="T20" fmla="*/ 3 w 6"/>
                <a:gd name="T21" fmla="*/ 26 h 33"/>
                <a:gd name="T22" fmla="*/ 3 w 6"/>
                <a:gd name="T23" fmla="*/ 7 h 33"/>
                <a:gd name="T24" fmla="*/ 3 w 6"/>
                <a:gd name="T25" fmla="*/ 0 h 33"/>
                <a:gd name="T26" fmla="*/ 3 w 6"/>
                <a:gd name="T27" fmla="*/ 0 h 33"/>
                <a:gd name="T28" fmla="*/ 6 w 6"/>
                <a:gd name="T29" fmla="*/ 0 h 33"/>
                <a:gd name="T30" fmla="*/ 6 w 6"/>
                <a:gd name="T31" fmla="*/ 4 h 33"/>
                <a:gd name="T32" fmla="*/ 3 w 6"/>
                <a:gd name="T33" fmla="*/ 4 h 33"/>
                <a:gd name="T34" fmla="*/ 3 w 6"/>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3">
                  <a:moveTo>
                    <a:pt x="3" y="7"/>
                  </a:moveTo>
                  <a:lnTo>
                    <a:pt x="3" y="7"/>
                  </a:lnTo>
                  <a:lnTo>
                    <a:pt x="6" y="7"/>
                  </a:lnTo>
                  <a:lnTo>
                    <a:pt x="6" y="26"/>
                  </a:lnTo>
                  <a:cubicBezTo>
                    <a:pt x="6" y="29"/>
                    <a:pt x="6" y="30"/>
                    <a:pt x="5" y="31"/>
                  </a:cubicBezTo>
                  <a:cubicBezTo>
                    <a:pt x="4" y="33"/>
                    <a:pt x="3" y="33"/>
                    <a:pt x="1" y="33"/>
                  </a:cubicBezTo>
                  <a:lnTo>
                    <a:pt x="0" y="33"/>
                  </a:lnTo>
                  <a:lnTo>
                    <a:pt x="0" y="30"/>
                  </a:lnTo>
                  <a:lnTo>
                    <a:pt x="0" y="30"/>
                  </a:lnTo>
                  <a:cubicBezTo>
                    <a:pt x="2" y="30"/>
                    <a:pt x="2" y="30"/>
                    <a:pt x="3" y="30"/>
                  </a:cubicBezTo>
                  <a:cubicBezTo>
                    <a:pt x="3" y="29"/>
                    <a:pt x="3" y="28"/>
                    <a:pt x="3" y="26"/>
                  </a:cubicBezTo>
                  <a:lnTo>
                    <a:pt x="3" y="7"/>
                  </a:lnTo>
                  <a:close/>
                  <a:moveTo>
                    <a:pt x="3" y="0"/>
                  </a:moveTo>
                  <a:lnTo>
                    <a:pt x="3" y="0"/>
                  </a:lnTo>
                  <a:lnTo>
                    <a:pt x="6" y="0"/>
                  </a:lnTo>
                  <a:lnTo>
                    <a:pt x="6" y="4"/>
                  </a:lnTo>
                  <a:lnTo>
                    <a:pt x="3" y="4"/>
                  </a:lnTo>
                  <a:lnTo>
                    <a:pt x="3"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1633"/>
            <p:cNvSpPr>
              <a:spLocks/>
            </p:cNvSpPr>
            <p:nvPr/>
          </p:nvSpPr>
          <p:spPr bwMode="auto">
            <a:xfrm>
              <a:off x="4838" y="162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1634"/>
            <p:cNvSpPr>
              <a:spLocks/>
            </p:cNvSpPr>
            <p:nvPr/>
          </p:nvSpPr>
          <p:spPr bwMode="auto">
            <a:xfrm>
              <a:off x="4838" y="162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1635"/>
            <p:cNvSpPr>
              <a:spLocks noEditPoints="1"/>
            </p:cNvSpPr>
            <p:nvPr/>
          </p:nvSpPr>
          <p:spPr bwMode="auto">
            <a:xfrm>
              <a:off x="4852" y="1642"/>
              <a:ext cx="15" cy="18"/>
            </a:xfrm>
            <a:custGeom>
              <a:avLst/>
              <a:gdLst>
                <a:gd name="T0" fmla="*/ 11 w 22"/>
                <a:gd name="T1" fmla="*/ 4 h 25"/>
                <a:gd name="T2" fmla="*/ 11 w 22"/>
                <a:gd name="T3" fmla="*/ 4 h 25"/>
                <a:gd name="T4" fmla="*/ 7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6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7" y="16"/>
                  </a:lnTo>
                  <a:lnTo>
                    <a:pt x="16" y="16"/>
                  </a:lnTo>
                  <a:lnTo>
                    <a:pt x="11" y="4"/>
                  </a:lnTo>
                  <a:close/>
                  <a:moveTo>
                    <a:pt x="9" y="0"/>
                  </a:moveTo>
                  <a:lnTo>
                    <a:pt x="9" y="0"/>
                  </a:lnTo>
                  <a:lnTo>
                    <a:pt x="13" y="0"/>
                  </a:lnTo>
                  <a:lnTo>
                    <a:pt x="22"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1636"/>
            <p:cNvSpPr>
              <a:spLocks noEditPoints="1"/>
            </p:cNvSpPr>
            <p:nvPr/>
          </p:nvSpPr>
          <p:spPr bwMode="auto">
            <a:xfrm>
              <a:off x="4871" y="1642"/>
              <a:ext cx="13" cy="18"/>
            </a:xfrm>
            <a:custGeom>
              <a:avLst/>
              <a:gdLst>
                <a:gd name="T0" fmla="*/ 11 w 19"/>
                <a:gd name="T1" fmla="*/ 13 h 25"/>
                <a:gd name="T2" fmla="*/ 11 w 19"/>
                <a:gd name="T3" fmla="*/ 13 h 25"/>
                <a:gd name="T4" fmla="*/ 14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7 h 25"/>
                <a:gd name="T32" fmla="*/ 15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4"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7"/>
                  </a:cubicBezTo>
                  <a:cubicBezTo>
                    <a:pt x="16" y="9"/>
                    <a:pt x="15" y="10"/>
                    <a:pt x="15"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1637"/>
            <p:cNvSpPr>
              <a:spLocks/>
            </p:cNvSpPr>
            <p:nvPr/>
          </p:nvSpPr>
          <p:spPr bwMode="auto">
            <a:xfrm>
              <a:off x="4886" y="1642"/>
              <a:ext cx="15" cy="18"/>
            </a:xfrm>
            <a:custGeom>
              <a:avLst/>
              <a:gdLst>
                <a:gd name="T0" fmla="*/ 18 w 22"/>
                <a:gd name="T1" fmla="*/ 21 h 25"/>
                <a:gd name="T2" fmla="*/ 18 w 22"/>
                <a:gd name="T3" fmla="*/ 21 h 25"/>
                <a:gd name="T4" fmla="*/ 18 w 22"/>
                <a:gd name="T5" fmla="*/ 15 h 25"/>
                <a:gd name="T6" fmla="*/ 13 w 22"/>
                <a:gd name="T7" fmla="*/ 15 h 25"/>
                <a:gd name="T8" fmla="*/ 13 w 22"/>
                <a:gd name="T9" fmla="*/ 12 h 25"/>
                <a:gd name="T10" fmla="*/ 22 w 22"/>
                <a:gd name="T11" fmla="*/ 12 h 25"/>
                <a:gd name="T12" fmla="*/ 22 w 22"/>
                <a:gd name="T13" fmla="*/ 23 h 25"/>
                <a:gd name="T14" fmla="*/ 17 w 22"/>
                <a:gd name="T15" fmla="*/ 25 h 25"/>
                <a:gd name="T16" fmla="*/ 12 w 22"/>
                <a:gd name="T17" fmla="*/ 25 h 25"/>
                <a:gd name="T18" fmla="*/ 3 w 22"/>
                <a:gd name="T19" fmla="*/ 22 h 25"/>
                <a:gd name="T20" fmla="*/ 0 w 22"/>
                <a:gd name="T21" fmla="*/ 13 h 25"/>
                <a:gd name="T22" fmla="*/ 3 w 22"/>
                <a:gd name="T23" fmla="*/ 3 h 25"/>
                <a:gd name="T24" fmla="*/ 12 w 22"/>
                <a:gd name="T25" fmla="*/ 0 h 25"/>
                <a:gd name="T26" fmla="*/ 17 w 22"/>
                <a:gd name="T27" fmla="*/ 0 h 25"/>
                <a:gd name="T28" fmla="*/ 21 w 22"/>
                <a:gd name="T29" fmla="*/ 2 h 25"/>
                <a:gd name="T30" fmla="*/ 21 w 22"/>
                <a:gd name="T31" fmla="*/ 6 h 25"/>
                <a:gd name="T32" fmla="*/ 17 w 22"/>
                <a:gd name="T33" fmla="*/ 3 h 25"/>
                <a:gd name="T34" fmla="*/ 13 w 22"/>
                <a:gd name="T35" fmla="*/ 3 h 25"/>
                <a:gd name="T36" fmla="*/ 6 w 22"/>
                <a:gd name="T37" fmla="*/ 5 h 25"/>
                <a:gd name="T38" fmla="*/ 4 w 22"/>
                <a:gd name="T39" fmla="*/ 13 h 25"/>
                <a:gd name="T40" fmla="*/ 6 w 22"/>
                <a:gd name="T41" fmla="*/ 20 h 25"/>
                <a:gd name="T42" fmla="*/ 13 w 22"/>
                <a:gd name="T43" fmla="*/ 23 h 25"/>
                <a:gd name="T44" fmla="*/ 16 w 22"/>
                <a:gd name="T45" fmla="*/ 22 h 25"/>
                <a:gd name="T46" fmla="*/ 18 w 22"/>
                <a:gd name="T47" fmla="*/ 21 h 25"/>
                <a:gd name="T48" fmla="*/ 18 w 22"/>
                <a:gd name="T4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8" y="21"/>
                  </a:moveTo>
                  <a:lnTo>
                    <a:pt x="18" y="21"/>
                  </a:lnTo>
                  <a:lnTo>
                    <a:pt x="18" y="15"/>
                  </a:lnTo>
                  <a:lnTo>
                    <a:pt x="13" y="15"/>
                  </a:lnTo>
                  <a:lnTo>
                    <a:pt x="13" y="12"/>
                  </a:lnTo>
                  <a:lnTo>
                    <a:pt x="22" y="12"/>
                  </a:lnTo>
                  <a:lnTo>
                    <a:pt x="22" y="23"/>
                  </a:lnTo>
                  <a:cubicBezTo>
                    <a:pt x="20" y="24"/>
                    <a:pt x="19" y="24"/>
                    <a:pt x="17" y="25"/>
                  </a:cubicBezTo>
                  <a:cubicBezTo>
                    <a:pt x="16" y="25"/>
                    <a:pt x="14" y="25"/>
                    <a:pt x="12" y="25"/>
                  </a:cubicBezTo>
                  <a:cubicBezTo>
                    <a:pt x="9" y="25"/>
                    <a:pt x="6" y="24"/>
                    <a:pt x="3" y="22"/>
                  </a:cubicBezTo>
                  <a:cubicBezTo>
                    <a:pt x="1" y="20"/>
                    <a:pt x="0" y="17"/>
                    <a:pt x="0" y="13"/>
                  </a:cubicBezTo>
                  <a:cubicBezTo>
                    <a:pt x="0" y="9"/>
                    <a:pt x="1" y="5"/>
                    <a:pt x="3" y="3"/>
                  </a:cubicBezTo>
                  <a:cubicBezTo>
                    <a:pt x="6" y="1"/>
                    <a:pt x="9" y="0"/>
                    <a:pt x="12" y="0"/>
                  </a:cubicBezTo>
                  <a:cubicBezTo>
                    <a:pt x="14" y="0"/>
                    <a:pt x="16" y="0"/>
                    <a:pt x="17" y="0"/>
                  </a:cubicBezTo>
                  <a:cubicBezTo>
                    <a:pt x="18" y="1"/>
                    <a:pt x="20" y="1"/>
                    <a:pt x="21" y="2"/>
                  </a:cubicBezTo>
                  <a:lnTo>
                    <a:pt x="21" y="6"/>
                  </a:lnTo>
                  <a:cubicBezTo>
                    <a:pt x="20" y="5"/>
                    <a:pt x="18" y="4"/>
                    <a:pt x="17" y="3"/>
                  </a:cubicBezTo>
                  <a:cubicBezTo>
                    <a:pt x="16" y="3"/>
                    <a:pt x="14" y="3"/>
                    <a:pt x="13" y="3"/>
                  </a:cubicBezTo>
                  <a:cubicBezTo>
                    <a:pt x="10" y="3"/>
                    <a:pt x="7" y="3"/>
                    <a:pt x="6" y="5"/>
                  </a:cubicBezTo>
                  <a:cubicBezTo>
                    <a:pt x="4" y="7"/>
                    <a:pt x="4" y="9"/>
                    <a:pt x="4" y="13"/>
                  </a:cubicBezTo>
                  <a:cubicBezTo>
                    <a:pt x="4" y="16"/>
                    <a:pt x="4" y="19"/>
                    <a:pt x="6" y="20"/>
                  </a:cubicBezTo>
                  <a:cubicBezTo>
                    <a:pt x="7" y="22"/>
                    <a:pt x="10" y="23"/>
                    <a:pt x="13" y="23"/>
                  </a:cubicBezTo>
                  <a:cubicBezTo>
                    <a:pt x="14" y="23"/>
                    <a:pt x="15" y="23"/>
                    <a:pt x="16" y="22"/>
                  </a:cubicBezTo>
                  <a:cubicBezTo>
                    <a:pt x="17" y="22"/>
                    <a:pt x="18" y="22"/>
                    <a:pt x="18" y="21"/>
                  </a:cubicBezTo>
                  <a:lnTo>
                    <a:pt x="18"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1638"/>
            <p:cNvSpPr>
              <a:spLocks/>
            </p:cNvSpPr>
            <p:nvPr/>
          </p:nvSpPr>
          <p:spPr bwMode="auto">
            <a:xfrm>
              <a:off x="4904" y="1664"/>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1639"/>
            <p:cNvSpPr>
              <a:spLocks/>
            </p:cNvSpPr>
            <p:nvPr/>
          </p:nvSpPr>
          <p:spPr bwMode="auto">
            <a:xfrm>
              <a:off x="4919" y="1642"/>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1640"/>
            <p:cNvSpPr>
              <a:spLocks/>
            </p:cNvSpPr>
            <p:nvPr/>
          </p:nvSpPr>
          <p:spPr bwMode="auto">
            <a:xfrm>
              <a:off x="4933" y="1642"/>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1641"/>
            <p:cNvSpPr>
              <a:spLocks/>
            </p:cNvSpPr>
            <p:nvPr/>
          </p:nvSpPr>
          <p:spPr bwMode="auto">
            <a:xfrm>
              <a:off x="4940" y="1642"/>
              <a:ext cx="13" cy="18"/>
            </a:xfrm>
            <a:custGeom>
              <a:avLst/>
              <a:gdLst>
                <a:gd name="T0" fmla="*/ 16 w 18"/>
                <a:gd name="T1" fmla="*/ 1 h 25"/>
                <a:gd name="T2" fmla="*/ 16 w 18"/>
                <a:gd name="T3" fmla="*/ 1 h 25"/>
                <a:gd name="T4" fmla="*/ 16 w 18"/>
                <a:gd name="T5" fmla="*/ 4 h 25"/>
                <a:gd name="T6" fmla="*/ 13 w 18"/>
                <a:gd name="T7" fmla="*/ 3 h 25"/>
                <a:gd name="T8" fmla="*/ 9 w 18"/>
                <a:gd name="T9" fmla="*/ 2 h 25"/>
                <a:gd name="T10" fmla="*/ 5 w 18"/>
                <a:gd name="T11" fmla="*/ 4 h 25"/>
                <a:gd name="T12" fmla="*/ 4 w 18"/>
                <a:gd name="T13" fmla="*/ 7 h 25"/>
                <a:gd name="T14" fmla="*/ 5 w 18"/>
                <a:gd name="T15" fmla="*/ 9 h 25"/>
                <a:gd name="T16" fmla="*/ 8 w 18"/>
                <a:gd name="T17" fmla="*/ 10 h 25"/>
                <a:gd name="T18" fmla="*/ 10 w 18"/>
                <a:gd name="T19" fmla="*/ 11 h 25"/>
                <a:gd name="T20" fmla="*/ 16 w 18"/>
                <a:gd name="T21" fmla="*/ 13 h 25"/>
                <a:gd name="T22" fmla="*/ 18 w 18"/>
                <a:gd name="T23" fmla="*/ 18 h 25"/>
                <a:gd name="T24" fmla="*/ 15 w 18"/>
                <a:gd name="T25" fmla="*/ 24 h 25"/>
                <a:gd name="T26" fmla="*/ 8 w 18"/>
                <a:gd name="T27" fmla="*/ 25 h 25"/>
                <a:gd name="T28" fmla="*/ 5 w 18"/>
                <a:gd name="T29" fmla="*/ 25 h 25"/>
                <a:gd name="T30" fmla="*/ 0 w 18"/>
                <a:gd name="T31" fmla="*/ 24 h 25"/>
                <a:gd name="T32" fmla="*/ 0 w 18"/>
                <a:gd name="T33" fmla="*/ 20 h 25"/>
                <a:gd name="T34" fmla="*/ 4 w 18"/>
                <a:gd name="T35" fmla="*/ 22 h 25"/>
                <a:gd name="T36" fmla="*/ 8 w 18"/>
                <a:gd name="T37" fmla="*/ 23 h 25"/>
                <a:gd name="T38" fmla="*/ 13 w 18"/>
                <a:gd name="T39" fmla="*/ 22 h 25"/>
                <a:gd name="T40" fmla="*/ 14 w 18"/>
                <a:gd name="T41" fmla="*/ 18 h 25"/>
                <a:gd name="T42" fmla="*/ 13 w 18"/>
                <a:gd name="T43" fmla="*/ 16 h 25"/>
                <a:gd name="T44" fmla="*/ 9 w 18"/>
                <a:gd name="T45" fmla="*/ 14 h 25"/>
                <a:gd name="T46" fmla="*/ 7 w 18"/>
                <a:gd name="T47" fmla="*/ 14 h 25"/>
                <a:gd name="T48" fmla="*/ 2 w 18"/>
                <a:gd name="T49" fmla="*/ 11 h 25"/>
                <a:gd name="T50" fmla="*/ 0 w 18"/>
                <a:gd name="T51" fmla="*/ 7 h 25"/>
                <a:gd name="T52" fmla="*/ 3 w 18"/>
                <a:gd name="T53" fmla="*/ 2 h 25"/>
                <a:gd name="T54" fmla="*/ 9 w 18"/>
                <a:gd name="T55" fmla="*/ 0 h 25"/>
                <a:gd name="T56" fmla="*/ 13 w 18"/>
                <a:gd name="T57" fmla="*/ 0 h 25"/>
                <a:gd name="T58" fmla="*/ 16 w 18"/>
                <a:gd name="T59" fmla="*/ 1 h 25"/>
                <a:gd name="T60" fmla="*/ 16 w 18"/>
                <a:gd name="T6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16" y="1"/>
                  </a:moveTo>
                  <a:lnTo>
                    <a:pt x="16" y="1"/>
                  </a:lnTo>
                  <a:lnTo>
                    <a:pt x="16" y="4"/>
                  </a:lnTo>
                  <a:cubicBezTo>
                    <a:pt x="15" y="4"/>
                    <a:pt x="14" y="3"/>
                    <a:pt x="13" y="3"/>
                  </a:cubicBezTo>
                  <a:cubicBezTo>
                    <a:pt x="12" y="3"/>
                    <a:pt x="10" y="2"/>
                    <a:pt x="9" y="2"/>
                  </a:cubicBezTo>
                  <a:cubicBezTo>
                    <a:pt x="8" y="2"/>
                    <a:pt x="6" y="3"/>
                    <a:pt x="5" y="4"/>
                  </a:cubicBezTo>
                  <a:cubicBezTo>
                    <a:pt x="4" y="4"/>
                    <a:pt x="4" y="5"/>
                    <a:pt x="4" y="7"/>
                  </a:cubicBezTo>
                  <a:cubicBezTo>
                    <a:pt x="4" y="8"/>
                    <a:pt x="4" y="9"/>
                    <a:pt x="5" y="9"/>
                  </a:cubicBezTo>
                  <a:cubicBezTo>
                    <a:pt x="5" y="10"/>
                    <a:pt x="7" y="10"/>
                    <a:pt x="8" y="10"/>
                  </a:cubicBezTo>
                  <a:lnTo>
                    <a:pt x="10" y="11"/>
                  </a:lnTo>
                  <a:cubicBezTo>
                    <a:pt x="13" y="11"/>
                    <a:pt x="15" y="12"/>
                    <a:pt x="16" y="13"/>
                  </a:cubicBezTo>
                  <a:cubicBezTo>
                    <a:pt x="17" y="15"/>
                    <a:pt x="18" y="16"/>
                    <a:pt x="18" y="18"/>
                  </a:cubicBezTo>
                  <a:cubicBezTo>
                    <a:pt x="18" y="21"/>
                    <a:pt x="17" y="22"/>
                    <a:pt x="15" y="24"/>
                  </a:cubicBezTo>
                  <a:cubicBezTo>
                    <a:pt x="14" y="25"/>
                    <a:pt x="11" y="25"/>
                    <a:pt x="8" y="25"/>
                  </a:cubicBezTo>
                  <a:cubicBezTo>
                    <a:pt x="7" y="25"/>
                    <a:pt x="6" y="25"/>
                    <a:pt x="5" y="25"/>
                  </a:cubicBezTo>
                  <a:cubicBezTo>
                    <a:pt x="3" y="25"/>
                    <a:pt x="2" y="24"/>
                    <a:pt x="0" y="24"/>
                  </a:cubicBezTo>
                  <a:lnTo>
                    <a:pt x="0" y="20"/>
                  </a:lnTo>
                  <a:cubicBezTo>
                    <a:pt x="2" y="21"/>
                    <a:pt x="3" y="22"/>
                    <a:pt x="4" y="22"/>
                  </a:cubicBezTo>
                  <a:cubicBezTo>
                    <a:pt x="6" y="23"/>
                    <a:pt x="7" y="23"/>
                    <a:pt x="8" y="23"/>
                  </a:cubicBezTo>
                  <a:cubicBezTo>
                    <a:pt x="10" y="23"/>
                    <a:pt x="12" y="22"/>
                    <a:pt x="13" y="22"/>
                  </a:cubicBezTo>
                  <a:cubicBezTo>
                    <a:pt x="14" y="21"/>
                    <a:pt x="14" y="20"/>
                    <a:pt x="14" y="18"/>
                  </a:cubicBezTo>
                  <a:cubicBezTo>
                    <a:pt x="14" y="17"/>
                    <a:pt x="14" y="16"/>
                    <a:pt x="13" y="16"/>
                  </a:cubicBezTo>
                  <a:cubicBezTo>
                    <a:pt x="12" y="15"/>
                    <a:pt x="11" y="14"/>
                    <a:pt x="9" y="14"/>
                  </a:cubicBezTo>
                  <a:lnTo>
                    <a:pt x="7" y="14"/>
                  </a:lnTo>
                  <a:cubicBezTo>
                    <a:pt x="5" y="13"/>
                    <a:pt x="3" y="12"/>
                    <a:pt x="2" y="11"/>
                  </a:cubicBezTo>
                  <a:cubicBezTo>
                    <a:pt x="1" y="10"/>
                    <a:pt x="0" y="9"/>
                    <a:pt x="0" y="7"/>
                  </a:cubicBezTo>
                  <a:cubicBezTo>
                    <a:pt x="0" y="5"/>
                    <a:pt x="1" y="3"/>
                    <a:pt x="3" y="2"/>
                  </a:cubicBezTo>
                  <a:cubicBezTo>
                    <a:pt x="4" y="0"/>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1642"/>
            <p:cNvSpPr>
              <a:spLocks/>
            </p:cNvSpPr>
            <p:nvPr/>
          </p:nvSpPr>
          <p:spPr bwMode="auto">
            <a:xfrm>
              <a:off x="4954" y="164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1643"/>
            <p:cNvSpPr>
              <a:spLocks/>
            </p:cNvSpPr>
            <p:nvPr/>
          </p:nvSpPr>
          <p:spPr bwMode="auto">
            <a:xfrm>
              <a:off x="4862" y="1687"/>
              <a:ext cx="30" cy="45"/>
            </a:xfrm>
            <a:custGeom>
              <a:avLst/>
              <a:gdLst>
                <a:gd name="T0" fmla="*/ 42 w 42"/>
                <a:gd name="T1" fmla="*/ 0 h 65"/>
                <a:gd name="T2" fmla="*/ 42 w 42"/>
                <a:gd name="T3" fmla="*/ 0 h 65"/>
                <a:gd name="T4" fmla="*/ 0 w 42"/>
                <a:gd name="T5" fmla="*/ 65 h 65"/>
              </a:gdLst>
              <a:ahLst/>
              <a:cxnLst>
                <a:cxn ang="0">
                  <a:pos x="T0" y="T1"/>
                </a:cxn>
                <a:cxn ang="0">
                  <a:pos x="T2" y="T3"/>
                </a:cxn>
                <a:cxn ang="0">
                  <a:pos x="T4" y="T5"/>
                </a:cxn>
              </a:cxnLst>
              <a:rect l="0" t="0" r="r" b="b"/>
              <a:pathLst>
                <a:path w="42" h="65">
                  <a:moveTo>
                    <a:pt x="42" y="0"/>
                  </a:moveTo>
                  <a:lnTo>
                    <a:pt x="42" y="0"/>
                  </a:lnTo>
                  <a:cubicBezTo>
                    <a:pt x="29" y="20"/>
                    <a:pt x="14" y="43"/>
                    <a:pt x="0" y="65"/>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1644"/>
            <p:cNvSpPr>
              <a:spLocks noEditPoints="1"/>
            </p:cNvSpPr>
            <p:nvPr/>
          </p:nvSpPr>
          <p:spPr bwMode="auto">
            <a:xfrm>
              <a:off x="4852" y="1729"/>
              <a:ext cx="15" cy="18"/>
            </a:xfrm>
            <a:custGeom>
              <a:avLst/>
              <a:gdLst>
                <a:gd name="T0" fmla="*/ 21 w 21"/>
                <a:gd name="T1" fmla="*/ 9 h 25"/>
                <a:gd name="T2" fmla="*/ 21 w 21"/>
                <a:gd name="T3" fmla="*/ 9 h 25"/>
                <a:gd name="T4" fmla="*/ 0 w 21"/>
                <a:gd name="T5" fmla="*/ 25 h 25"/>
                <a:gd name="T6" fmla="*/ 6 w 21"/>
                <a:gd name="T7" fmla="*/ 0 h 25"/>
                <a:gd name="T8" fmla="*/ 21 w 21"/>
                <a:gd name="T9" fmla="*/ 9 h 25"/>
                <a:gd name="T10" fmla="*/ 21 w 21"/>
                <a:gd name="T11" fmla="*/ 9 h 25"/>
                <a:gd name="T12" fmla="*/ 21 w 21"/>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9"/>
                  </a:moveTo>
                  <a:lnTo>
                    <a:pt x="21" y="9"/>
                  </a:lnTo>
                  <a:lnTo>
                    <a:pt x="0" y="25"/>
                  </a:lnTo>
                  <a:lnTo>
                    <a:pt x="6" y="0"/>
                  </a:lnTo>
                  <a:lnTo>
                    <a:pt x="21" y="9"/>
                  </a:lnTo>
                  <a:close/>
                  <a:moveTo>
                    <a:pt x="21" y="9"/>
                  </a:moveTo>
                  <a:lnTo>
                    <a:pt x="21" y="9"/>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645"/>
            <p:cNvSpPr>
              <a:spLocks noEditPoints="1"/>
            </p:cNvSpPr>
            <p:nvPr/>
          </p:nvSpPr>
          <p:spPr bwMode="auto">
            <a:xfrm>
              <a:off x="4852" y="1729"/>
              <a:ext cx="15" cy="18"/>
            </a:xfrm>
            <a:custGeom>
              <a:avLst/>
              <a:gdLst>
                <a:gd name="T0" fmla="*/ 21 w 21"/>
                <a:gd name="T1" fmla="*/ 9 h 25"/>
                <a:gd name="T2" fmla="*/ 21 w 21"/>
                <a:gd name="T3" fmla="*/ 9 h 25"/>
                <a:gd name="T4" fmla="*/ 0 w 21"/>
                <a:gd name="T5" fmla="*/ 25 h 25"/>
                <a:gd name="T6" fmla="*/ 6 w 21"/>
                <a:gd name="T7" fmla="*/ 0 h 25"/>
                <a:gd name="T8" fmla="*/ 21 w 21"/>
                <a:gd name="T9" fmla="*/ 9 h 25"/>
                <a:gd name="T10" fmla="*/ 21 w 21"/>
                <a:gd name="T11" fmla="*/ 9 h 25"/>
                <a:gd name="T12" fmla="*/ 21 w 21"/>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21" y="9"/>
                  </a:moveTo>
                  <a:lnTo>
                    <a:pt x="21" y="9"/>
                  </a:lnTo>
                  <a:lnTo>
                    <a:pt x="0" y="25"/>
                  </a:lnTo>
                  <a:lnTo>
                    <a:pt x="6" y="0"/>
                  </a:lnTo>
                  <a:lnTo>
                    <a:pt x="21" y="9"/>
                  </a:lnTo>
                  <a:close/>
                  <a:moveTo>
                    <a:pt x="21" y="9"/>
                  </a:moveTo>
                  <a:lnTo>
                    <a:pt x="21" y="9"/>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Freeform 1646"/>
            <p:cNvSpPr>
              <a:spLocks/>
            </p:cNvSpPr>
            <p:nvPr/>
          </p:nvSpPr>
          <p:spPr bwMode="auto">
            <a:xfrm>
              <a:off x="4931" y="1687"/>
              <a:ext cx="29" cy="45"/>
            </a:xfrm>
            <a:custGeom>
              <a:avLst/>
              <a:gdLst>
                <a:gd name="T0" fmla="*/ 0 w 42"/>
                <a:gd name="T1" fmla="*/ 0 h 65"/>
                <a:gd name="T2" fmla="*/ 0 w 42"/>
                <a:gd name="T3" fmla="*/ 0 h 65"/>
                <a:gd name="T4" fmla="*/ 42 w 42"/>
                <a:gd name="T5" fmla="*/ 65 h 65"/>
              </a:gdLst>
              <a:ahLst/>
              <a:cxnLst>
                <a:cxn ang="0">
                  <a:pos x="T0" y="T1"/>
                </a:cxn>
                <a:cxn ang="0">
                  <a:pos x="T2" y="T3"/>
                </a:cxn>
                <a:cxn ang="0">
                  <a:pos x="T4" y="T5"/>
                </a:cxn>
              </a:cxnLst>
              <a:rect l="0" t="0" r="r" b="b"/>
              <a:pathLst>
                <a:path w="42" h="65">
                  <a:moveTo>
                    <a:pt x="0" y="0"/>
                  </a:moveTo>
                  <a:lnTo>
                    <a:pt x="0" y="0"/>
                  </a:lnTo>
                  <a:cubicBezTo>
                    <a:pt x="13" y="20"/>
                    <a:pt x="28" y="43"/>
                    <a:pt x="42" y="6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1647"/>
            <p:cNvSpPr>
              <a:spLocks noEditPoints="1"/>
            </p:cNvSpPr>
            <p:nvPr/>
          </p:nvSpPr>
          <p:spPr bwMode="auto">
            <a:xfrm>
              <a:off x="4955" y="1729"/>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648"/>
            <p:cNvSpPr>
              <a:spLocks noEditPoints="1"/>
            </p:cNvSpPr>
            <p:nvPr/>
          </p:nvSpPr>
          <p:spPr bwMode="auto">
            <a:xfrm>
              <a:off x="4955" y="1729"/>
              <a:ext cx="15" cy="18"/>
            </a:xfrm>
            <a:custGeom>
              <a:avLst/>
              <a:gdLst>
                <a:gd name="T0" fmla="*/ 15 w 21"/>
                <a:gd name="T1" fmla="*/ 0 h 25"/>
                <a:gd name="T2" fmla="*/ 15 w 21"/>
                <a:gd name="T3" fmla="*/ 0 h 25"/>
                <a:gd name="T4" fmla="*/ 21 w 21"/>
                <a:gd name="T5" fmla="*/ 25 h 25"/>
                <a:gd name="T6" fmla="*/ 0 w 21"/>
                <a:gd name="T7" fmla="*/ 9 h 25"/>
                <a:gd name="T8" fmla="*/ 15 w 21"/>
                <a:gd name="T9" fmla="*/ 0 h 25"/>
                <a:gd name="T10" fmla="*/ 15 w 21"/>
                <a:gd name="T11" fmla="*/ 0 h 25"/>
                <a:gd name="T12" fmla="*/ 15 w 2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15" y="0"/>
                  </a:moveTo>
                  <a:lnTo>
                    <a:pt x="15" y="0"/>
                  </a:lnTo>
                  <a:lnTo>
                    <a:pt x="21" y="25"/>
                  </a:lnTo>
                  <a:lnTo>
                    <a:pt x="0" y="9"/>
                  </a:lnTo>
                  <a:lnTo>
                    <a:pt x="15" y="0"/>
                  </a:lnTo>
                  <a:close/>
                  <a:moveTo>
                    <a:pt x="15" y="0"/>
                  </a:moveTo>
                  <a:lnTo>
                    <a:pt x="1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1649"/>
            <p:cNvSpPr>
              <a:spLocks/>
            </p:cNvSpPr>
            <p:nvPr/>
          </p:nvSpPr>
          <p:spPr bwMode="auto">
            <a:xfrm>
              <a:off x="4642" y="1501"/>
              <a:ext cx="154" cy="61"/>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650"/>
            <p:cNvSpPr>
              <a:spLocks/>
            </p:cNvSpPr>
            <p:nvPr/>
          </p:nvSpPr>
          <p:spPr bwMode="auto">
            <a:xfrm>
              <a:off x="4642" y="1501"/>
              <a:ext cx="154" cy="61"/>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Freeform 1651"/>
            <p:cNvSpPr>
              <a:spLocks/>
            </p:cNvSpPr>
            <p:nvPr/>
          </p:nvSpPr>
          <p:spPr bwMode="auto">
            <a:xfrm>
              <a:off x="4659" y="1519"/>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652"/>
            <p:cNvSpPr>
              <a:spLocks noEditPoints="1"/>
            </p:cNvSpPr>
            <p:nvPr/>
          </p:nvSpPr>
          <p:spPr bwMode="auto">
            <a:xfrm>
              <a:off x="4667" y="1519"/>
              <a:ext cx="15" cy="18"/>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653"/>
            <p:cNvSpPr>
              <a:spLocks/>
            </p:cNvSpPr>
            <p:nvPr/>
          </p:nvSpPr>
          <p:spPr bwMode="auto">
            <a:xfrm>
              <a:off x="4685" y="151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5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5"/>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1654"/>
            <p:cNvSpPr>
              <a:spLocks/>
            </p:cNvSpPr>
            <p:nvPr/>
          </p:nvSpPr>
          <p:spPr bwMode="auto">
            <a:xfrm>
              <a:off x="4702" y="1541"/>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655"/>
            <p:cNvSpPr>
              <a:spLocks/>
            </p:cNvSpPr>
            <p:nvPr/>
          </p:nvSpPr>
          <p:spPr bwMode="auto">
            <a:xfrm>
              <a:off x="4717" y="1519"/>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656"/>
            <p:cNvSpPr>
              <a:spLocks/>
            </p:cNvSpPr>
            <p:nvPr/>
          </p:nvSpPr>
          <p:spPr bwMode="auto">
            <a:xfrm>
              <a:off x="4731" y="1519"/>
              <a:ext cx="15" cy="18"/>
            </a:xfrm>
            <a:custGeom>
              <a:avLst/>
              <a:gdLst>
                <a:gd name="T0" fmla="*/ 1 w 21"/>
                <a:gd name="T1" fmla="*/ 0 h 25"/>
                <a:gd name="T2" fmla="*/ 1 w 21"/>
                <a:gd name="T3" fmla="*/ 0 h 25"/>
                <a:gd name="T4" fmla="*/ 4 w 21"/>
                <a:gd name="T5" fmla="*/ 0 h 25"/>
                <a:gd name="T6" fmla="*/ 10 w 21"/>
                <a:gd name="T7" fmla="*/ 9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5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9"/>
                  </a:lnTo>
                  <a:lnTo>
                    <a:pt x="17" y="0"/>
                  </a:lnTo>
                  <a:lnTo>
                    <a:pt x="20" y="0"/>
                  </a:lnTo>
                  <a:lnTo>
                    <a:pt x="12" y="12"/>
                  </a:lnTo>
                  <a:lnTo>
                    <a:pt x="21" y="25"/>
                  </a:lnTo>
                  <a:lnTo>
                    <a:pt x="17" y="25"/>
                  </a:lnTo>
                  <a:lnTo>
                    <a:pt x="10" y="15"/>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1657"/>
            <p:cNvSpPr>
              <a:spLocks noEditPoints="1"/>
            </p:cNvSpPr>
            <p:nvPr/>
          </p:nvSpPr>
          <p:spPr bwMode="auto">
            <a:xfrm>
              <a:off x="4751" y="1519"/>
              <a:ext cx="11" cy="18"/>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3 w 16"/>
                <a:gd name="T25" fmla="*/ 2 h 25"/>
                <a:gd name="T26" fmla="*/ 16 w 16"/>
                <a:gd name="T27" fmla="*/ 8 h 25"/>
                <a:gd name="T28" fmla="*/ 13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moveTo>
                    <a:pt x="0" y="0"/>
                  </a:moveTo>
                  <a:lnTo>
                    <a:pt x="0" y="0"/>
                  </a:lnTo>
                  <a:lnTo>
                    <a:pt x="7" y="0"/>
                  </a:lnTo>
                  <a:cubicBezTo>
                    <a:pt x="10" y="0"/>
                    <a:pt x="12" y="1"/>
                    <a:pt x="13" y="2"/>
                  </a:cubicBezTo>
                  <a:cubicBezTo>
                    <a:pt x="15" y="3"/>
                    <a:pt x="16" y="5"/>
                    <a:pt x="16" y="8"/>
                  </a:cubicBezTo>
                  <a:cubicBezTo>
                    <a:pt x="16" y="10"/>
                    <a:pt x="15" y="12"/>
                    <a:pt x="13" y="13"/>
                  </a:cubicBezTo>
                  <a:cubicBezTo>
                    <a:pt x="12" y="14"/>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658"/>
            <p:cNvSpPr>
              <a:spLocks noEditPoints="1"/>
            </p:cNvSpPr>
            <p:nvPr/>
          </p:nvSpPr>
          <p:spPr bwMode="auto">
            <a:xfrm>
              <a:off x="4766" y="1519"/>
              <a:ext cx="14" cy="18"/>
            </a:xfrm>
            <a:custGeom>
              <a:avLst/>
              <a:gdLst>
                <a:gd name="T0" fmla="*/ 11 w 19"/>
                <a:gd name="T1" fmla="*/ 13 h 25"/>
                <a:gd name="T2" fmla="*/ 11 w 19"/>
                <a:gd name="T3" fmla="*/ 13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7 h 25"/>
                <a:gd name="T32" fmla="*/ 14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7"/>
                  </a:cubicBezTo>
                  <a:cubicBezTo>
                    <a:pt x="16" y="9"/>
                    <a:pt x="15" y="10"/>
                    <a:pt x="14"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1659"/>
            <p:cNvSpPr>
              <a:spLocks/>
            </p:cNvSpPr>
            <p:nvPr/>
          </p:nvSpPr>
          <p:spPr bwMode="auto">
            <a:xfrm>
              <a:off x="4719" y="1563"/>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Freeform 1660"/>
            <p:cNvSpPr>
              <a:spLocks noEditPoints="1"/>
            </p:cNvSpPr>
            <p:nvPr/>
          </p:nvSpPr>
          <p:spPr bwMode="auto">
            <a:xfrm>
              <a:off x="4714"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661"/>
            <p:cNvSpPr>
              <a:spLocks noEditPoints="1"/>
            </p:cNvSpPr>
            <p:nvPr/>
          </p:nvSpPr>
          <p:spPr bwMode="auto">
            <a:xfrm>
              <a:off x="4714" y="1607"/>
              <a:ext cx="12" cy="16"/>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1662"/>
            <p:cNvSpPr>
              <a:spLocks/>
            </p:cNvSpPr>
            <p:nvPr/>
          </p:nvSpPr>
          <p:spPr bwMode="auto">
            <a:xfrm>
              <a:off x="4768" y="1563"/>
              <a:ext cx="80" cy="51"/>
            </a:xfrm>
            <a:custGeom>
              <a:avLst/>
              <a:gdLst>
                <a:gd name="T0" fmla="*/ 0 w 115"/>
                <a:gd name="T1" fmla="*/ 0 h 73"/>
                <a:gd name="T2" fmla="*/ 0 w 115"/>
                <a:gd name="T3" fmla="*/ 0 h 73"/>
                <a:gd name="T4" fmla="*/ 115 w 115"/>
                <a:gd name="T5" fmla="*/ 73 h 73"/>
              </a:gdLst>
              <a:ahLst/>
              <a:cxnLst>
                <a:cxn ang="0">
                  <a:pos x="T0" y="T1"/>
                </a:cxn>
                <a:cxn ang="0">
                  <a:pos x="T2" y="T3"/>
                </a:cxn>
                <a:cxn ang="0">
                  <a:pos x="T4" y="T5"/>
                </a:cxn>
              </a:cxnLst>
              <a:rect l="0" t="0" r="r" b="b"/>
              <a:pathLst>
                <a:path w="115" h="73">
                  <a:moveTo>
                    <a:pt x="0" y="0"/>
                  </a:moveTo>
                  <a:lnTo>
                    <a:pt x="0" y="0"/>
                  </a:lnTo>
                  <a:cubicBezTo>
                    <a:pt x="35" y="22"/>
                    <a:pt x="78" y="49"/>
                    <a:pt x="115"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Freeform 1663"/>
            <p:cNvSpPr>
              <a:spLocks noEditPoints="1"/>
            </p:cNvSpPr>
            <p:nvPr/>
          </p:nvSpPr>
          <p:spPr bwMode="auto">
            <a:xfrm>
              <a:off x="4845" y="1609"/>
              <a:ext cx="18" cy="15"/>
            </a:xfrm>
            <a:custGeom>
              <a:avLst/>
              <a:gdLst>
                <a:gd name="T0" fmla="*/ 9 w 25"/>
                <a:gd name="T1" fmla="*/ 0 h 21"/>
                <a:gd name="T2" fmla="*/ 9 w 25"/>
                <a:gd name="T3" fmla="*/ 0 h 21"/>
                <a:gd name="T4" fmla="*/ 25 w 25"/>
                <a:gd name="T5" fmla="*/ 21 h 21"/>
                <a:gd name="T6" fmla="*/ 0 w 25"/>
                <a:gd name="T7" fmla="*/ 15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5"/>
                  </a:lnTo>
                  <a:lnTo>
                    <a:pt x="9" y="0"/>
                  </a:lnTo>
                  <a:close/>
                  <a:moveTo>
                    <a:pt x="9" y="0"/>
                  </a:moveTo>
                  <a:lnTo>
                    <a:pt x="9"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664"/>
            <p:cNvSpPr>
              <a:spLocks noEditPoints="1"/>
            </p:cNvSpPr>
            <p:nvPr/>
          </p:nvSpPr>
          <p:spPr bwMode="auto">
            <a:xfrm>
              <a:off x="4845" y="1609"/>
              <a:ext cx="18" cy="15"/>
            </a:xfrm>
            <a:custGeom>
              <a:avLst/>
              <a:gdLst>
                <a:gd name="T0" fmla="*/ 9 w 25"/>
                <a:gd name="T1" fmla="*/ 0 h 21"/>
                <a:gd name="T2" fmla="*/ 9 w 25"/>
                <a:gd name="T3" fmla="*/ 0 h 21"/>
                <a:gd name="T4" fmla="*/ 25 w 25"/>
                <a:gd name="T5" fmla="*/ 21 h 21"/>
                <a:gd name="T6" fmla="*/ 0 w 25"/>
                <a:gd name="T7" fmla="*/ 15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5"/>
                  </a:lnTo>
                  <a:lnTo>
                    <a:pt x="9" y="0"/>
                  </a:lnTo>
                  <a:close/>
                  <a:moveTo>
                    <a:pt x="9" y="0"/>
                  </a:moveTo>
                  <a:lnTo>
                    <a:pt x="9"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1665"/>
            <p:cNvSpPr>
              <a:spLocks/>
            </p:cNvSpPr>
            <p:nvPr/>
          </p:nvSpPr>
          <p:spPr bwMode="auto">
            <a:xfrm>
              <a:off x="4191" y="1377"/>
              <a:ext cx="185" cy="62"/>
            </a:xfrm>
            <a:custGeom>
              <a:avLst/>
              <a:gdLst>
                <a:gd name="T0" fmla="*/ 0 w 264"/>
                <a:gd name="T1" fmla="*/ 0 h 88"/>
                <a:gd name="T2" fmla="*/ 0 w 264"/>
                <a:gd name="T3" fmla="*/ 0 h 88"/>
                <a:gd name="T4" fmla="*/ 264 w 264"/>
                <a:gd name="T5" fmla="*/ 0 h 88"/>
                <a:gd name="T6" fmla="*/ 264 w 264"/>
                <a:gd name="T7" fmla="*/ 88 h 88"/>
                <a:gd name="T8" fmla="*/ 0 w 264"/>
                <a:gd name="T9" fmla="*/ 88 h 88"/>
                <a:gd name="T10" fmla="*/ 0 w 264"/>
                <a:gd name="T11" fmla="*/ 0 h 88"/>
              </a:gdLst>
              <a:ahLst/>
              <a:cxnLst>
                <a:cxn ang="0">
                  <a:pos x="T0" y="T1"/>
                </a:cxn>
                <a:cxn ang="0">
                  <a:pos x="T2" y="T3"/>
                </a:cxn>
                <a:cxn ang="0">
                  <a:pos x="T4" y="T5"/>
                </a:cxn>
                <a:cxn ang="0">
                  <a:pos x="T6" y="T7"/>
                </a:cxn>
                <a:cxn ang="0">
                  <a:pos x="T8" y="T9"/>
                </a:cxn>
                <a:cxn ang="0">
                  <a:pos x="T10" y="T11"/>
                </a:cxn>
              </a:cxnLst>
              <a:rect l="0" t="0" r="r" b="b"/>
              <a:pathLst>
                <a:path w="264" h="88">
                  <a:moveTo>
                    <a:pt x="0" y="0"/>
                  </a:moveTo>
                  <a:lnTo>
                    <a:pt x="0" y="0"/>
                  </a:lnTo>
                  <a:lnTo>
                    <a:pt x="264" y="0"/>
                  </a:lnTo>
                  <a:lnTo>
                    <a:pt x="264"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666"/>
            <p:cNvSpPr>
              <a:spLocks/>
            </p:cNvSpPr>
            <p:nvPr/>
          </p:nvSpPr>
          <p:spPr bwMode="auto">
            <a:xfrm>
              <a:off x="4191" y="1377"/>
              <a:ext cx="185" cy="62"/>
            </a:xfrm>
            <a:custGeom>
              <a:avLst/>
              <a:gdLst>
                <a:gd name="T0" fmla="*/ 0 w 264"/>
                <a:gd name="T1" fmla="*/ 0 h 88"/>
                <a:gd name="T2" fmla="*/ 0 w 264"/>
                <a:gd name="T3" fmla="*/ 0 h 88"/>
                <a:gd name="T4" fmla="*/ 264 w 264"/>
                <a:gd name="T5" fmla="*/ 0 h 88"/>
                <a:gd name="T6" fmla="*/ 264 w 264"/>
                <a:gd name="T7" fmla="*/ 88 h 88"/>
                <a:gd name="T8" fmla="*/ 0 w 264"/>
                <a:gd name="T9" fmla="*/ 88 h 88"/>
                <a:gd name="T10" fmla="*/ 0 w 264"/>
                <a:gd name="T11" fmla="*/ 0 h 88"/>
              </a:gdLst>
              <a:ahLst/>
              <a:cxnLst>
                <a:cxn ang="0">
                  <a:pos x="T0" y="T1"/>
                </a:cxn>
                <a:cxn ang="0">
                  <a:pos x="T2" y="T3"/>
                </a:cxn>
                <a:cxn ang="0">
                  <a:pos x="T4" y="T5"/>
                </a:cxn>
                <a:cxn ang="0">
                  <a:pos x="T6" y="T7"/>
                </a:cxn>
                <a:cxn ang="0">
                  <a:pos x="T8" y="T9"/>
                </a:cxn>
                <a:cxn ang="0">
                  <a:pos x="T10" y="T11"/>
                </a:cxn>
              </a:cxnLst>
              <a:rect l="0" t="0" r="r" b="b"/>
              <a:pathLst>
                <a:path w="264" h="88">
                  <a:moveTo>
                    <a:pt x="0" y="0"/>
                  </a:moveTo>
                  <a:lnTo>
                    <a:pt x="0" y="0"/>
                  </a:lnTo>
                  <a:lnTo>
                    <a:pt x="264" y="0"/>
                  </a:lnTo>
                  <a:lnTo>
                    <a:pt x="264"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1667"/>
            <p:cNvSpPr>
              <a:spLocks noEditPoints="1"/>
            </p:cNvSpPr>
            <p:nvPr/>
          </p:nvSpPr>
          <p:spPr bwMode="auto">
            <a:xfrm>
              <a:off x="4208" y="1396"/>
              <a:ext cx="12" cy="17"/>
            </a:xfrm>
            <a:custGeom>
              <a:avLst/>
              <a:gdLst>
                <a:gd name="T0" fmla="*/ 4 w 18"/>
                <a:gd name="T1" fmla="*/ 13 h 25"/>
                <a:gd name="T2" fmla="*/ 4 w 18"/>
                <a:gd name="T3" fmla="*/ 13 h 25"/>
                <a:gd name="T4" fmla="*/ 4 w 18"/>
                <a:gd name="T5" fmla="*/ 22 h 25"/>
                <a:gd name="T6" fmla="*/ 9 w 18"/>
                <a:gd name="T7" fmla="*/ 22 h 25"/>
                <a:gd name="T8" fmla="*/ 13 w 18"/>
                <a:gd name="T9" fmla="*/ 21 h 25"/>
                <a:gd name="T10" fmla="*/ 14 w 18"/>
                <a:gd name="T11" fmla="*/ 18 h 25"/>
                <a:gd name="T12" fmla="*/ 13 w 18"/>
                <a:gd name="T13" fmla="*/ 14 h 25"/>
                <a:gd name="T14" fmla="*/ 9 w 18"/>
                <a:gd name="T15" fmla="*/ 13 h 25"/>
                <a:gd name="T16" fmla="*/ 4 w 18"/>
                <a:gd name="T17" fmla="*/ 13 h 25"/>
                <a:gd name="T18" fmla="*/ 4 w 18"/>
                <a:gd name="T19" fmla="*/ 3 h 25"/>
                <a:gd name="T20" fmla="*/ 4 w 18"/>
                <a:gd name="T21" fmla="*/ 3 h 25"/>
                <a:gd name="T22" fmla="*/ 4 w 18"/>
                <a:gd name="T23" fmla="*/ 11 h 25"/>
                <a:gd name="T24" fmla="*/ 9 w 18"/>
                <a:gd name="T25" fmla="*/ 11 h 25"/>
                <a:gd name="T26" fmla="*/ 12 w 18"/>
                <a:gd name="T27" fmla="*/ 10 h 25"/>
                <a:gd name="T28" fmla="*/ 13 w 18"/>
                <a:gd name="T29" fmla="*/ 7 h 25"/>
                <a:gd name="T30" fmla="*/ 12 w 18"/>
                <a:gd name="T31" fmla="*/ 4 h 25"/>
                <a:gd name="T32" fmla="*/ 9 w 18"/>
                <a:gd name="T33" fmla="*/ 3 h 25"/>
                <a:gd name="T34" fmla="*/ 4 w 18"/>
                <a:gd name="T35" fmla="*/ 3 h 25"/>
                <a:gd name="T36" fmla="*/ 0 w 18"/>
                <a:gd name="T37" fmla="*/ 0 h 25"/>
                <a:gd name="T38" fmla="*/ 0 w 18"/>
                <a:gd name="T39" fmla="*/ 0 h 25"/>
                <a:gd name="T40" fmla="*/ 9 w 18"/>
                <a:gd name="T41" fmla="*/ 0 h 25"/>
                <a:gd name="T42" fmla="*/ 15 w 18"/>
                <a:gd name="T43" fmla="*/ 2 h 25"/>
                <a:gd name="T44" fmla="*/ 17 w 18"/>
                <a:gd name="T45" fmla="*/ 6 h 25"/>
                <a:gd name="T46" fmla="*/ 16 w 18"/>
                <a:gd name="T47" fmla="*/ 10 h 25"/>
                <a:gd name="T48" fmla="*/ 13 w 18"/>
                <a:gd name="T49" fmla="*/ 12 h 25"/>
                <a:gd name="T50" fmla="*/ 16 w 18"/>
                <a:gd name="T51" fmla="*/ 14 h 25"/>
                <a:gd name="T52" fmla="*/ 18 w 18"/>
                <a:gd name="T53" fmla="*/ 18 h 25"/>
                <a:gd name="T54" fmla="*/ 16 w 18"/>
                <a:gd name="T55" fmla="*/ 23 h 25"/>
                <a:gd name="T56" fmla="*/ 9 w 18"/>
                <a:gd name="T57" fmla="*/ 25 h 25"/>
                <a:gd name="T58" fmla="*/ 0 w 18"/>
                <a:gd name="T59" fmla="*/ 25 h 25"/>
                <a:gd name="T60" fmla="*/ 0 w 18"/>
                <a:gd name="T6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5">
                  <a:moveTo>
                    <a:pt x="4" y="13"/>
                  </a:moveTo>
                  <a:lnTo>
                    <a:pt x="4" y="13"/>
                  </a:lnTo>
                  <a:lnTo>
                    <a:pt x="4" y="22"/>
                  </a:lnTo>
                  <a:lnTo>
                    <a:pt x="9" y="22"/>
                  </a:lnTo>
                  <a:cubicBezTo>
                    <a:pt x="11" y="22"/>
                    <a:pt x="12" y="22"/>
                    <a:pt x="13" y="21"/>
                  </a:cubicBezTo>
                  <a:cubicBezTo>
                    <a:pt x="14" y="20"/>
                    <a:pt x="14" y="19"/>
                    <a:pt x="14" y="18"/>
                  </a:cubicBezTo>
                  <a:cubicBezTo>
                    <a:pt x="14" y="16"/>
                    <a:pt x="14" y="15"/>
                    <a:pt x="13" y="14"/>
                  </a:cubicBezTo>
                  <a:cubicBezTo>
                    <a:pt x="12" y="14"/>
                    <a:pt x="11" y="13"/>
                    <a:pt x="9" y="13"/>
                  </a:cubicBezTo>
                  <a:lnTo>
                    <a:pt x="4" y="13"/>
                  </a:lnTo>
                  <a:close/>
                  <a:moveTo>
                    <a:pt x="4" y="3"/>
                  </a:moveTo>
                  <a:lnTo>
                    <a:pt x="4" y="3"/>
                  </a:lnTo>
                  <a:lnTo>
                    <a:pt x="4" y="11"/>
                  </a:lnTo>
                  <a:lnTo>
                    <a:pt x="9" y="11"/>
                  </a:lnTo>
                  <a:cubicBezTo>
                    <a:pt x="10" y="11"/>
                    <a:pt x="11" y="10"/>
                    <a:pt x="12" y="10"/>
                  </a:cubicBezTo>
                  <a:cubicBezTo>
                    <a:pt x="13" y="9"/>
                    <a:pt x="13" y="8"/>
                    <a:pt x="13" y="7"/>
                  </a:cubicBezTo>
                  <a:cubicBezTo>
                    <a:pt x="13" y="6"/>
                    <a:pt x="13" y="5"/>
                    <a:pt x="12" y="4"/>
                  </a:cubicBezTo>
                  <a:cubicBezTo>
                    <a:pt x="11" y="3"/>
                    <a:pt x="10" y="3"/>
                    <a:pt x="9" y="3"/>
                  </a:cubicBezTo>
                  <a:lnTo>
                    <a:pt x="4" y="3"/>
                  </a:lnTo>
                  <a:close/>
                  <a:moveTo>
                    <a:pt x="0" y="0"/>
                  </a:moveTo>
                  <a:lnTo>
                    <a:pt x="0" y="0"/>
                  </a:lnTo>
                  <a:lnTo>
                    <a:pt x="9" y="0"/>
                  </a:lnTo>
                  <a:cubicBezTo>
                    <a:pt x="11" y="0"/>
                    <a:pt x="13" y="1"/>
                    <a:pt x="15" y="2"/>
                  </a:cubicBezTo>
                  <a:cubicBezTo>
                    <a:pt x="16" y="3"/>
                    <a:pt x="17" y="4"/>
                    <a:pt x="17" y="6"/>
                  </a:cubicBezTo>
                  <a:cubicBezTo>
                    <a:pt x="17" y="8"/>
                    <a:pt x="16" y="9"/>
                    <a:pt x="16" y="10"/>
                  </a:cubicBezTo>
                  <a:cubicBezTo>
                    <a:pt x="15" y="11"/>
                    <a:pt x="14" y="12"/>
                    <a:pt x="13" y="12"/>
                  </a:cubicBezTo>
                  <a:cubicBezTo>
                    <a:pt x="14" y="12"/>
                    <a:pt x="16" y="13"/>
                    <a:pt x="16" y="14"/>
                  </a:cubicBezTo>
                  <a:cubicBezTo>
                    <a:pt x="17" y="15"/>
                    <a:pt x="18" y="16"/>
                    <a:pt x="18" y="18"/>
                  </a:cubicBezTo>
                  <a:cubicBezTo>
                    <a:pt x="18" y="20"/>
                    <a:pt x="17" y="22"/>
                    <a:pt x="16" y="23"/>
                  </a:cubicBezTo>
                  <a:cubicBezTo>
                    <a:pt x="14" y="24"/>
                    <a:pt x="12" y="25"/>
                    <a:pt x="9"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668"/>
            <p:cNvSpPr>
              <a:spLocks/>
            </p:cNvSpPr>
            <p:nvPr/>
          </p:nvSpPr>
          <p:spPr bwMode="auto">
            <a:xfrm>
              <a:off x="4224"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669"/>
            <p:cNvSpPr>
              <a:spLocks/>
            </p:cNvSpPr>
            <p:nvPr/>
          </p:nvSpPr>
          <p:spPr bwMode="auto">
            <a:xfrm>
              <a:off x="4232" y="139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670"/>
            <p:cNvSpPr>
              <a:spLocks noEditPoints="1"/>
            </p:cNvSpPr>
            <p:nvPr/>
          </p:nvSpPr>
          <p:spPr bwMode="auto">
            <a:xfrm>
              <a:off x="4248" y="1396"/>
              <a:ext cx="16" cy="17"/>
            </a:xfrm>
            <a:custGeom>
              <a:avLst/>
              <a:gdLst>
                <a:gd name="T0" fmla="*/ 11 w 22"/>
                <a:gd name="T1" fmla="*/ 4 h 25"/>
                <a:gd name="T2" fmla="*/ 11 w 22"/>
                <a:gd name="T3" fmla="*/ 4 h 25"/>
                <a:gd name="T4" fmla="*/ 6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6"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671"/>
            <p:cNvSpPr>
              <a:spLocks noEditPoints="1"/>
            </p:cNvSpPr>
            <p:nvPr/>
          </p:nvSpPr>
          <p:spPr bwMode="auto">
            <a:xfrm>
              <a:off x="4267" y="1396"/>
              <a:ext cx="13" cy="17"/>
            </a:xfrm>
            <a:custGeom>
              <a:avLst/>
              <a:gdLst>
                <a:gd name="T0" fmla="*/ 11 w 19"/>
                <a:gd name="T1" fmla="*/ 13 h 25"/>
                <a:gd name="T2" fmla="*/ 11 w 19"/>
                <a:gd name="T3" fmla="*/ 13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7 h 25"/>
                <a:gd name="T32" fmla="*/ 14 w 19"/>
                <a:gd name="T33" fmla="*/ 11 h 25"/>
                <a:gd name="T34" fmla="*/ 11 w 19"/>
                <a:gd name="T35" fmla="*/ 13 h 25"/>
                <a:gd name="T36" fmla="*/ 11 w 19"/>
                <a:gd name="T37" fmla="*/ 13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7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3"/>
                  </a:moveTo>
                  <a:lnTo>
                    <a:pt x="11" y="13"/>
                  </a:lnTo>
                  <a:cubicBezTo>
                    <a:pt x="12" y="14"/>
                    <a:pt x="13" y="14"/>
                    <a:pt x="13" y="15"/>
                  </a:cubicBezTo>
                  <a:cubicBezTo>
                    <a:pt x="14" y="16"/>
                    <a:pt x="15" y="17"/>
                    <a:pt x="15" y="18"/>
                  </a:cubicBezTo>
                  <a:lnTo>
                    <a:pt x="19" y="25"/>
                  </a:lnTo>
                  <a:lnTo>
                    <a:pt x="15" y="25"/>
                  </a:lnTo>
                  <a:lnTo>
                    <a:pt x="12" y="19"/>
                  </a:lnTo>
                  <a:cubicBezTo>
                    <a:pt x="11" y="17"/>
                    <a:pt x="10" y="16"/>
                    <a:pt x="10" y="15"/>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7"/>
                  </a:cubicBezTo>
                  <a:cubicBezTo>
                    <a:pt x="16" y="9"/>
                    <a:pt x="15" y="10"/>
                    <a:pt x="14" y="11"/>
                  </a:cubicBezTo>
                  <a:cubicBezTo>
                    <a:pt x="14" y="12"/>
                    <a:pt x="13" y="13"/>
                    <a:pt x="11" y="13"/>
                  </a:cubicBezTo>
                  <a:lnTo>
                    <a:pt x="11" y="13"/>
                  </a:lnTo>
                  <a:close/>
                  <a:moveTo>
                    <a:pt x="3" y="3"/>
                  </a:moveTo>
                  <a:lnTo>
                    <a:pt x="3" y="3"/>
                  </a:lnTo>
                  <a:lnTo>
                    <a:pt x="3" y="12"/>
                  </a:lnTo>
                  <a:lnTo>
                    <a:pt x="7" y="12"/>
                  </a:lnTo>
                  <a:cubicBezTo>
                    <a:pt x="9" y="12"/>
                    <a:pt x="10" y="11"/>
                    <a:pt x="11" y="11"/>
                  </a:cubicBezTo>
                  <a:cubicBezTo>
                    <a:pt x="12" y="10"/>
                    <a:pt x="12" y="9"/>
                    <a:pt x="12" y="7"/>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672"/>
            <p:cNvSpPr>
              <a:spLocks/>
            </p:cNvSpPr>
            <p:nvPr/>
          </p:nvSpPr>
          <p:spPr bwMode="auto">
            <a:xfrm>
              <a:off x="4280" y="1396"/>
              <a:ext cx="14" cy="17"/>
            </a:xfrm>
            <a:custGeom>
              <a:avLst/>
              <a:gdLst>
                <a:gd name="T0" fmla="*/ 0 w 21"/>
                <a:gd name="T1" fmla="*/ 0 h 25"/>
                <a:gd name="T2" fmla="*/ 0 w 21"/>
                <a:gd name="T3" fmla="*/ 0 h 25"/>
                <a:gd name="T4" fmla="*/ 4 w 21"/>
                <a:gd name="T5" fmla="*/ 0 h 25"/>
                <a:gd name="T6" fmla="*/ 11 w 21"/>
                <a:gd name="T7" fmla="*/ 10 h 25"/>
                <a:gd name="T8" fmla="*/ 17 w 21"/>
                <a:gd name="T9" fmla="*/ 0 h 25"/>
                <a:gd name="T10" fmla="*/ 21 w 21"/>
                <a:gd name="T11" fmla="*/ 0 h 25"/>
                <a:gd name="T12" fmla="*/ 12 w 21"/>
                <a:gd name="T13" fmla="*/ 13 h 25"/>
                <a:gd name="T14" fmla="*/ 12 w 21"/>
                <a:gd name="T15" fmla="*/ 25 h 25"/>
                <a:gd name="T16" fmla="*/ 9 w 21"/>
                <a:gd name="T17" fmla="*/ 25 h 25"/>
                <a:gd name="T18" fmla="*/ 9 w 21"/>
                <a:gd name="T19" fmla="*/ 13 h 25"/>
                <a:gd name="T20" fmla="*/ 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0" y="0"/>
                  </a:moveTo>
                  <a:lnTo>
                    <a:pt x="0" y="0"/>
                  </a:lnTo>
                  <a:lnTo>
                    <a:pt x="4" y="0"/>
                  </a:lnTo>
                  <a:lnTo>
                    <a:pt x="11" y="10"/>
                  </a:lnTo>
                  <a:lnTo>
                    <a:pt x="17" y="0"/>
                  </a:lnTo>
                  <a:lnTo>
                    <a:pt x="21" y="0"/>
                  </a:lnTo>
                  <a:lnTo>
                    <a:pt x="12" y="13"/>
                  </a:lnTo>
                  <a:lnTo>
                    <a:pt x="12" y="25"/>
                  </a:lnTo>
                  <a:lnTo>
                    <a:pt x="9" y="25"/>
                  </a:lnTo>
                  <a:lnTo>
                    <a:pt x="9" y="1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673"/>
            <p:cNvSpPr>
              <a:spLocks/>
            </p:cNvSpPr>
            <p:nvPr/>
          </p:nvSpPr>
          <p:spPr bwMode="auto">
            <a:xfrm>
              <a:off x="4295" y="1417"/>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674"/>
            <p:cNvSpPr>
              <a:spLocks noEditPoints="1"/>
            </p:cNvSpPr>
            <p:nvPr/>
          </p:nvSpPr>
          <p:spPr bwMode="auto">
            <a:xfrm>
              <a:off x="4309" y="1396"/>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3"/>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3"/>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4"/>
                    <a:pt x="15" y="26"/>
                    <a:pt x="12" y="26"/>
                  </a:cubicBezTo>
                  <a:cubicBezTo>
                    <a:pt x="8" y="26"/>
                    <a:pt x="6" y="24"/>
                    <a:pt x="3" y="22"/>
                  </a:cubicBezTo>
                  <a:cubicBezTo>
                    <a:pt x="1" y="20"/>
                    <a:pt x="0" y="17"/>
                    <a:pt x="0" y="13"/>
                  </a:cubicBezTo>
                  <a:cubicBezTo>
                    <a:pt x="0" y="9"/>
                    <a:pt x="1" y="6"/>
                    <a:pt x="3"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675"/>
            <p:cNvSpPr>
              <a:spLocks noEditPoints="1"/>
            </p:cNvSpPr>
            <p:nvPr/>
          </p:nvSpPr>
          <p:spPr bwMode="auto">
            <a:xfrm>
              <a:off x="4329" y="1396"/>
              <a:ext cx="12" cy="17"/>
            </a:xfrm>
            <a:custGeom>
              <a:avLst/>
              <a:gdLst>
                <a:gd name="T0" fmla="*/ 4 w 16"/>
                <a:gd name="T1" fmla="*/ 3 h 25"/>
                <a:gd name="T2" fmla="*/ 4 w 16"/>
                <a:gd name="T3" fmla="*/ 3 h 25"/>
                <a:gd name="T4" fmla="*/ 4 w 16"/>
                <a:gd name="T5" fmla="*/ 12 h 25"/>
                <a:gd name="T6" fmla="*/ 8 w 16"/>
                <a:gd name="T7" fmla="*/ 12 h 25"/>
                <a:gd name="T8" fmla="*/ 11 w 16"/>
                <a:gd name="T9" fmla="*/ 11 h 25"/>
                <a:gd name="T10" fmla="*/ 13 w 16"/>
                <a:gd name="T11" fmla="*/ 8 h 25"/>
                <a:gd name="T12" fmla="*/ 11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3"/>
                    <a:pt x="9" y="3"/>
                    <a:pt x="8" y="3"/>
                  </a:cubicBezTo>
                  <a:lnTo>
                    <a:pt x="4" y="3"/>
                  </a:lnTo>
                  <a:close/>
                  <a:moveTo>
                    <a:pt x="0" y="0"/>
                  </a:moveTo>
                  <a:lnTo>
                    <a:pt x="0" y="0"/>
                  </a:lnTo>
                  <a:lnTo>
                    <a:pt x="8" y="0"/>
                  </a:lnTo>
                  <a:cubicBezTo>
                    <a:pt x="11" y="0"/>
                    <a:pt x="13" y="1"/>
                    <a:pt x="14" y="2"/>
                  </a:cubicBezTo>
                  <a:cubicBezTo>
                    <a:pt x="16" y="3"/>
                    <a:pt x="16" y="5"/>
                    <a:pt x="16" y="8"/>
                  </a:cubicBezTo>
                  <a:cubicBezTo>
                    <a:pt x="16" y="10"/>
                    <a:pt x="16" y="12"/>
                    <a:pt x="14" y="13"/>
                  </a:cubicBezTo>
                  <a:cubicBezTo>
                    <a:pt x="13" y="14"/>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676"/>
            <p:cNvSpPr>
              <a:spLocks noEditPoints="1"/>
            </p:cNvSpPr>
            <p:nvPr/>
          </p:nvSpPr>
          <p:spPr bwMode="auto">
            <a:xfrm>
              <a:off x="4345" y="1401"/>
              <a:ext cx="3"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677"/>
            <p:cNvSpPr>
              <a:spLocks/>
            </p:cNvSpPr>
            <p:nvPr/>
          </p:nvSpPr>
          <p:spPr bwMode="auto">
            <a:xfrm>
              <a:off x="4352" y="1405"/>
              <a:ext cx="6" cy="2"/>
            </a:xfrm>
            <a:custGeom>
              <a:avLst/>
              <a:gdLst>
                <a:gd name="T0" fmla="*/ 0 w 9"/>
                <a:gd name="T1" fmla="*/ 0 h 3"/>
                <a:gd name="T2" fmla="*/ 0 w 9"/>
                <a:gd name="T3" fmla="*/ 0 h 3"/>
                <a:gd name="T4" fmla="*/ 9 w 9"/>
                <a:gd name="T5" fmla="*/ 0 h 3"/>
                <a:gd name="T6" fmla="*/ 9 w 9"/>
                <a:gd name="T7" fmla="*/ 3 h 3"/>
                <a:gd name="T8" fmla="*/ 0 w 9"/>
                <a:gd name="T9" fmla="*/ 3 h 3"/>
                <a:gd name="T10" fmla="*/ 0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0" y="0"/>
                  </a:moveTo>
                  <a:lnTo>
                    <a:pt x="0" y="0"/>
                  </a:lnTo>
                  <a:lnTo>
                    <a:pt x="9" y="0"/>
                  </a:lnTo>
                  <a:lnTo>
                    <a:pt x="9" y="3"/>
                  </a:lnTo>
                  <a:lnTo>
                    <a:pt x="0" y="3"/>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678"/>
            <p:cNvSpPr>
              <a:spLocks/>
            </p:cNvSpPr>
            <p:nvPr/>
          </p:nvSpPr>
          <p:spPr bwMode="auto">
            <a:xfrm>
              <a:off x="4283" y="1440"/>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1679"/>
            <p:cNvSpPr>
              <a:spLocks noEditPoints="1"/>
            </p:cNvSpPr>
            <p:nvPr/>
          </p:nvSpPr>
          <p:spPr bwMode="auto">
            <a:xfrm>
              <a:off x="4278" y="1483"/>
              <a:ext cx="11"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680"/>
            <p:cNvSpPr>
              <a:spLocks noEditPoints="1"/>
            </p:cNvSpPr>
            <p:nvPr/>
          </p:nvSpPr>
          <p:spPr bwMode="auto">
            <a:xfrm>
              <a:off x="4278" y="1483"/>
              <a:ext cx="11"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Freeform 1681"/>
            <p:cNvSpPr>
              <a:spLocks/>
            </p:cNvSpPr>
            <p:nvPr/>
          </p:nvSpPr>
          <p:spPr bwMode="auto">
            <a:xfrm>
              <a:off x="4336" y="1440"/>
              <a:ext cx="86" cy="52"/>
            </a:xfrm>
            <a:custGeom>
              <a:avLst/>
              <a:gdLst>
                <a:gd name="T0" fmla="*/ 0 w 124"/>
                <a:gd name="T1" fmla="*/ 0 h 74"/>
                <a:gd name="T2" fmla="*/ 0 w 124"/>
                <a:gd name="T3" fmla="*/ 0 h 74"/>
                <a:gd name="T4" fmla="*/ 124 w 124"/>
                <a:gd name="T5" fmla="*/ 74 h 74"/>
              </a:gdLst>
              <a:ahLst/>
              <a:cxnLst>
                <a:cxn ang="0">
                  <a:pos x="T0" y="T1"/>
                </a:cxn>
                <a:cxn ang="0">
                  <a:pos x="T2" y="T3"/>
                </a:cxn>
                <a:cxn ang="0">
                  <a:pos x="T4" y="T5"/>
                </a:cxn>
              </a:cxnLst>
              <a:rect l="0" t="0" r="r" b="b"/>
              <a:pathLst>
                <a:path w="124" h="74">
                  <a:moveTo>
                    <a:pt x="0" y="0"/>
                  </a:moveTo>
                  <a:lnTo>
                    <a:pt x="0" y="0"/>
                  </a:lnTo>
                  <a:cubicBezTo>
                    <a:pt x="38" y="22"/>
                    <a:pt x="84" y="50"/>
                    <a:pt x="124" y="74"/>
                  </a:cubicBezTo>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1682"/>
            <p:cNvSpPr>
              <a:spLocks noEditPoints="1"/>
            </p:cNvSpPr>
            <p:nvPr/>
          </p:nvSpPr>
          <p:spPr bwMode="auto">
            <a:xfrm>
              <a:off x="4420" y="1487"/>
              <a:ext cx="18" cy="14"/>
            </a:xfrm>
            <a:custGeom>
              <a:avLst/>
              <a:gdLst>
                <a:gd name="T0" fmla="*/ 9 w 25"/>
                <a:gd name="T1" fmla="*/ 0 h 20"/>
                <a:gd name="T2" fmla="*/ 9 w 25"/>
                <a:gd name="T3" fmla="*/ 0 h 20"/>
                <a:gd name="T4" fmla="*/ 25 w 25"/>
                <a:gd name="T5" fmla="*/ 20 h 20"/>
                <a:gd name="T6" fmla="*/ 0 w 25"/>
                <a:gd name="T7" fmla="*/ 15 h 20"/>
                <a:gd name="T8" fmla="*/ 9 w 25"/>
                <a:gd name="T9" fmla="*/ 0 h 20"/>
                <a:gd name="T10" fmla="*/ 9 w 25"/>
                <a:gd name="T11" fmla="*/ 0 h 20"/>
                <a:gd name="T12" fmla="*/ 9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9" y="0"/>
                  </a:moveTo>
                  <a:lnTo>
                    <a:pt x="9" y="0"/>
                  </a:lnTo>
                  <a:lnTo>
                    <a:pt x="25" y="20"/>
                  </a:lnTo>
                  <a:lnTo>
                    <a:pt x="0" y="15"/>
                  </a:lnTo>
                  <a:lnTo>
                    <a:pt x="9" y="0"/>
                  </a:lnTo>
                  <a:close/>
                  <a:moveTo>
                    <a:pt x="9" y="0"/>
                  </a:moveTo>
                  <a:lnTo>
                    <a:pt x="9" y="0"/>
                  </a:lnTo>
                  <a:close/>
                </a:path>
              </a:pathLst>
            </a:custGeom>
            <a:solidFill>
              <a:srgbClr val="555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683"/>
            <p:cNvSpPr>
              <a:spLocks noEditPoints="1"/>
            </p:cNvSpPr>
            <p:nvPr/>
          </p:nvSpPr>
          <p:spPr bwMode="auto">
            <a:xfrm>
              <a:off x="4420" y="1487"/>
              <a:ext cx="18" cy="14"/>
            </a:xfrm>
            <a:custGeom>
              <a:avLst/>
              <a:gdLst>
                <a:gd name="T0" fmla="*/ 9 w 25"/>
                <a:gd name="T1" fmla="*/ 0 h 20"/>
                <a:gd name="T2" fmla="*/ 9 w 25"/>
                <a:gd name="T3" fmla="*/ 0 h 20"/>
                <a:gd name="T4" fmla="*/ 25 w 25"/>
                <a:gd name="T5" fmla="*/ 20 h 20"/>
                <a:gd name="T6" fmla="*/ 0 w 25"/>
                <a:gd name="T7" fmla="*/ 15 h 20"/>
                <a:gd name="T8" fmla="*/ 9 w 25"/>
                <a:gd name="T9" fmla="*/ 0 h 20"/>
                <a:gd name="T10" fmla="*/ 9 w 25"/>
                <a:gd name="T11" fmla="*/ 0 h 20"/>
                <a:gd name="T12" fmla="*/ 9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9" y="0"/>
                  </a:moveTo>
                  <a:lnTo>
                    <a:pt x="9" y="0"/>
                  </a:lnTo>
                  <a:lnTo>
                    <a:pt x="25" y="20"/>
                  </a:lnTo>
                  <a:lnTo>
                    <a:pt x="0" y="15"/>
                  </a:lnTo>
                  <a:lnTo>
                    <a:pt x="9" y="0"/>
                  </a:lnTo>
                  <a:close/>
                  <a:moveTo>
                    <a:pt x="9" y="0"/>
                  </a:moveTo>
                  <a:lnTo>
                    <a:pt x="9" y="0"/>
                  </a:lnTo>
                  <a:close/>
                </a:path>
              </a:pathLst>
            </a:custGeom>
            <a:noFill/>
            <a:ln w="1" cap="flat">
              <a:solidFill>
                <a:srgbClr val="5555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Freeform 1684"/>
            <p:cNvSpPr>
              <a:spLocks/>
            </p:cNvSpPr>
            <p:nvPr/>
          </p:nvSpPr>
          <p:spPr bwMode="auto">
            <a:xfrm>
              <a:off x="4376" y="1435"/>
              <a:ext cx="250" cy="71"/>
            </a:xfrm>
            <a:custGeom>
              <a:avLst/>
              <a:gdLst>
                <a:gd name="T0" fmla="*/ 0 w 356"/>
                <a:gd name="T1" fmla="*/ 0 h 101"/>
                <a:gd name="T2" fmla="*/ 0 w 356"/>
                <a:gd name="T3" fmla="*/ 0 h 101"/>
                <a:gd name="T4" fmla="*/ 21 w 356"/>
                <a:gd name="T5" fmla="*/ 6 h 101"/>
                <a:gd name="T6" fmla="*/ 356 w 356"/>
                <a:gd name="T7" fmla="*/ 101 h 101"/>
              </a:gdLst>
              <a:ahLst/>
              <a:cxnLst>
                <a:cxn ang="0">
                  <a:pos x="T0" y="T1"/>
                </a:cxn>
                <a:cxn ang="0">
                  <a:pos x="T2" y="T3"/>
                </a:cxn>
                <a:cxn ang="0">
                  <a:pos x="T4" y="T5"/>
                </a:cxn>
                <a:cxn ang="0">
                  <a:pos x="T6" y="T7"/>
                </a:cxn>
              </a:cxnLst>
              <a:rect l="0" t="0" r="r" b="b"/>
              <a:pathLst>
                <a:path w="356" h="101">
                  <a:moveTo>
                    <a:pt x="0" y="0"/>
                  </a:moveTo>
                  <a:lnTo>
                    <a:pt x="0" y="0"/>
                  </a:lnTo>
                  <a:cubicBezTo>
                    <a:pt x="7" y="2"/>
                    <a:pt x="14" y="4"/>
                    <a:pt x="21" y="6"/>
                  </a:cubicBezTo>
                  <a:cubicBezTo>
                    <a:pt x="134" y="38"/>
                    <a:pt x="262" y="74"/>
                    <a:pt x="356" y="10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Freeform 1685"/>
            <p:cNvSpPr>
              <a:spLocks noEditPoints="1"/>
            </p:cNvSpPr>
            <p:nvPr/>
          </p:nvSpPr>
          <p:spPr bwMode="auto">
            <a:xfrm>
              <a:off x="4624" y="1500"/>
              <a:ext cx="18" cy="11"/>
            </a:xfrm>
            <a:custGeom>
              <a:avLst/>
              <a:gdLst>
                <a:gd name="T0" fmla="*/ 5 w 26"/>
                <a:gd name="T1" fmla="*/ 0 h 16"/>
                <a:gd name="T2" fmla="*/ 5 w 26"/>
                <a:gd name="T3" fmla="*/ 0 h 16"/>
                <a:gd name="T4" fmla="*/ 26 w 26"/>
                <a:gd name="T5" fmla="*/ 15 h 16"/>
                <a:gd name="T6" fmla="*/ 0 w 26"/>
                <a:gd name="T7" fmla="*/ 16 h 16"/>
                <a:gd name="T8" fmla="*/ 5 w 26"/>
                <a:gd name="T9" fmla="*/ 0 h 16"/>
                <a:gd name="T10" fmla="*/ 5 w 26"/>
                <a:gd name="T11" fmla="*/ 0 h 16"/>
                <a:gd name="T12" fmla="*/ 5 w 2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5" y="0"/>
                  </a:moveTo>
                  <a:lnTo>
                    <a:pt x="5" y="0"/>
                  </a:lnTo>
                  <a:lnTo>
                    <a:pt x="26" y="15"/>
                  </a:lnTo>
                  <a:lnTo>
                    <a:pt x="0" y="16"/>
                  </a:lnTo>
                  <a:lnTo>
                    <a:pt x="5" y="0"/>
                  </a:lnTo>
                  <a:close/>
                  <a:moveTo>
                    <a:pt x="5" y="0"/>
                  </a:moveTo>
                  <a:lnTo>
                    <a:pt x="5"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686"/>
            <p:cNvSpPr>
              <a:spLocks noEditPoints="1"/>
            </p:cNvSpPr>
            <p:nvPr/>
          </p:nvSpPr>
          <p:spPr bwMode="auto">
            <a:xfrm>
              <a:off x="4624" y="1500"/>
              <a:ext cx="18" cy="11"/>
            </a:xfrm>
            <a:custGeom>
              <a:avLst/>
              <a:gdLst>
                <a:gd name="T0" fmla="*/ 5 w 26"/>
                <a:gd name="T1" fmla="*/ 0 h 16"/>
                <a:gd name="T2" fmla="*/ 5 w 26"/>
                <a:gd name="T3" fmla="*/ 0 h 16"/>
                <a:gd name="T4" fmla="*/ 26 w 26"/>
                <a:gd name="T5" fmla="*/ 15 h 16"/>
                <a:gd name="T6" fmla="*/ 0 w 26"/>
                <a:gd name="T7" fmla="*/ 16 h 16"/>
                <a:gd name="T8" fmla="*/ 5 w 26"/>
                <a:gd name="T9" fmla="*/ 0 h 16"/>
                <a:gd name="T10" fmla="*/ 5 w 26"/>
                <a:gd name="T11" fmla="*/ 0 h 16"/>
                <a:gd name="T12" fmla="*/ 5 w 2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5" y="0"/>
                  </a:moveTo>
                  <a:lnTo>
                    <a:pt x="5" y="0"/>
                  </a:lnTo>
                  <a:lnTo>
                    <a:pt x="26" y="15"/>
                  </a:lnTo>
                  <a:lnTo>
                    <a:pt x="0" y="16"/>
                  </a:lnTo>
                  <a:lnTo>
                    <a:pt x="5" y="0"/>
                  </a:lnTo>
                  <a:close/>
                  <a:moveTo>
                    <a:pt x="5" y="0"/>
                  </a:moveTo>
                  <a:lnTo>
                    <a:pt x="5"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Freeform 1687"/>
            <p:cNvSpPr>
              <a:spLocks/>
            </p:cNvSpPr>
            <p:nvPr/>
          </p:nvSpPr>
          <p:spPr bwMode="auto">
            <a:xfrm>
              <a:off x="3997" y="1254"/>
              <a:ext cx="131" cy="62"/>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688"/>
            <p:cNvSpPr>
              <a:spLocks/>
            </p:cNvSpPr>
            <p:nvPr/>
          </p:nvSpPr>
          <p:spPr bwMode="auto">
            <a:xfrm>
              <a:off x="3997" y="1254"/>
              <a:ext cx="131" cy="62"/>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Freeform 1689"/>
            <p:cNvSpPr>
              <a:spLocks/>
            </p:cNvSpPr>
            <p:nvPr/>
          </p:nvSpPr>
          <p:spPr bwMode="auto">
            <a:xfrm>
              <a:off x="4014" y="1272"/>
              <a:ext cx="11"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4" y="12"/>
                    <a:pt x="16" y="13"/>
                  </a:cubicBezTo>
                  <a:cubicBezTo>
                    <a:pt x="17" y="15"/>
                    <a:pt x="17" y="16"/>
                    <a:pt x="17" y="18"/>
                  </a:cubicBezTo>
                  <a:cubicBezTo>
                    <a:pt x="17" y="21"/>
                    <a:pt x="17" y="23"/>
                    <a:pt x="15" y="24"/>
                  </a:cubicBezTo>
                  <a:cubicBezTo>
                    <a:pt x="13" y="25"/>
                    <a:pt x="11" y="26"/>
                    <a:pt x="8" y="26"/>
                  </a:cubicBezTo>
                  <a:cubicBezTo>
                    <a:pt x="7" y="26"/>
                    <a:pt x="5" y="25"/>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4" y="16"/>
                    <a:pt x="13" y="16"/>
                  </a:cubicBezTo>
                  <a:cubicBezTo>
                    <a:pt x="12" y="15"/>
                    <a:pt x="11" y="15"/>
                    <a:pt x="9" y="14"/>
                  </a:cubicBezTo>
                  <a:lnTo>
                    <a:pt x="7" y="14"/>
                  </a:lnTo>
                  <a:cubicBezTo>
                    <a:pt x="5" y="13"/>
                    <a:pt x="3" y="12"/>
                    <a:pt x="2" y="11"/>
                  </a:cubicBezTo>
                  <a:cubicBezTo>
                    <a:pt x="0" y="10"/>
                    <a:pt x="0" y="9"/>
                    <a:pt x="0" y="7"/>
                  </a:cubicBezTo>
                  <a:cubicBezTo>
                    <a:pt x="0" y="5"/>
                    <a:pt x="1" y="3"/>
                    <a:pt x="2" y="2"/>
                  </a:cubicBezTo>
                  <a:cubicBezTo>
                    <a:pt x="4" y="1"/>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690"/>
            <p:cNvSpPr>
              <a:spLocks noEditPoints="1"/>
            </p:cNvSpPr>
            <p:nvPr/>
          </p:nvSpPr>
          <p:spPr bwMode="auto">
            <a:xfrm>
              <a:off x="4029" y="1272"/>
              <a:ext cx="16" cy="18"/>
            </a:xfrm>
            <a:custGeom>
              <a:avLst/>
              <a:gdLst>
                <a:gd name="T0" fmla="*/ 11 w 23"/>
                <a:gd name="T1" fmla="*/ 3 h 26"/>
                <a:gd name="T2" fmla="*/ 11 w 23"/>
                <a:gd name="T3" fmla="*/ 3 h 26"/>
                <a:gd name="T4" fmla="*/ 5 w 23"/>
                <a:gd name="T5" fmla="*/ 5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19 w 23"/>
                <a:gd name="T27" fmla="*/ 3 h 26"/>
                <a:gd name="T28" fmla="*/ 23 w 23"/>
                <a:gd name="T29" fmla="*/ 13 h 26"/>
                <a:gd name="T30" fmla="*/ 19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5"/>
                  </a:cubicBezTo>
                  <a:cubicBezTo>
                    <a:pt x="4" y="7"/>
                    <a:pt x="3" y="10"/>
                    <a:pt x="3" y="13"/>
                  </a:cubicBezTo>
                  <a:cubicBezTo>
                    <a:pt x="3" y="16"/>
                    <a:pt x="4" y="18"/>
                    <a:pt x="5" y="20"/>
                  </a:cubicBezTo>
                  <a:cubicBezTo>
                    <a:pt x="7" y="22"/>
                    <a:pt x="9" y="23"/>
                    <a:pt x="11" y="23"/>
                  </a:cubicBezTo>
                  <a:cubicBezTo>
                    <a:pt x="13" y="23"/>
                    <a:pt x="15" y="22"/>
                    <a:pt x="17" y="20"/>
                  </a:cubicBezTo>
                  <a:cubicBezTo>
                    <a:pt x="18" y="18"/>
                    <a:pt x="19" y="16"/>
                    <a:pt x="19" y="13"/>
                  </a:cubicBezTo>
                  <a:cubicBezTo>
                    <a:pt x="19" y="10"/>
                    <a:pt x="18" y="7"/>
                    <a:pt x="17" y="5"/>
                  </a:cubicBezTo>
                  <a:cubicBezTo>
                    <a:pt x="15" y="4"/>
                    <a:pt x="13" y="3"/>
                    <a:pt x="11" y="3"/>
                  </a:cubicBezTo>
                  <a:lnTo>
                    <a:pt x="11" y="3"/>
                  </a:lnTo>
                  <a:close/>
                  <a:moveTo>
                    <a:pt x="11" y="0"/>
                  </a:moveTo>
                  <a:lnTo>
                    <a:pt x="11" y="0"/>
                  </a:lnTo>
                  <a:cubicBezTo>
                    <a:pt x="15" y="0"/>
                    <a:pt x="17" y="1"/>
                    <a:pt x="19" y="3"/>
                  </a:cubicBezTo>
                  <a:cubicBezTo>
                    <a:pt x="21" y="6"/>
                    <a:pt x="23" y="9"/>
                    <a:pt x="23" y="13"/>
                  </a:cubicBezTo>
                  <a:cubicBezTo>
                    <a:pt x="23" y="17"/>
                    <a:pt x="21" y="20"/>
                    <a:pt x="19" y="22"/>
                  </a:cubicBezTo>
                  <a:cubicBezTo>
                    <a:pt x="17" y="24"/>
                    <a:pt x="15" y="26"/>
                    <a:pt x="11" y="26"/>
                  </a:cubicBezTo>
                  <a:cubicBezTo>
                    <a:pt x="8" y="26"/>
                    <a:pt x="5" y="24"/>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691"/>
            <p:cNvSpPr>
              <a:spLocks/>
            </p:cNvSpPr>
            <p:nvPr/>
          </p:nvSpPr>
          <p:spPr bwMode="auto">
            <a:xfrm>
              <a:off x="4049" y="1272"/>
              <a:ext cx="13" cy="18"/>
            </a:xfrm>
            <a:custGeom>
              <a:avLst/>
              <a:gdLst>
                <a:gd name="T0" fmla="*/ 0 w 19"/>
                <a:gd name="T1" fmla="*/ 0 h 26"/>
                <a:gd name="T2" fmla="*/ 0 w 19"/>
                <a:gd name="T3" fmla="*/ 0 h 26"/>
                <a:gd name="T4" fmla="*/ 4 w 19"/>
                <a:gd name="T5" fmla="*/ 0 h 26"/>
                <a:gd name="T6" fmla="*/ 4 w 19"/>
                <a:gd name="T7" fmla="*/ 15 h 26"/>
                <a:gd name="T8" fmla="*/ 5 w 19"/>
                <a:gd name="T9" fmla="*/ 21 h 26"/>
                <a:gd name="T10" fmla="*/ 10 w 19"/>
                <a:gd name="T11" fmla="*/ 23 h 26"/>
                <a:gd name="T12" fmla="*/ 14 w 19"/>
                <a:gd name="T13" fmla="*/ 21 h 26"/>
                <a:gd name="T14" fmla="*/ 16 w 19"/>
                <a:gd name="T15" fmla="*/ 15 h 26"/>
                <a:gd name="T16" fmla="*/ 16 w 19"/>
                <a:gd name="T17" fmla="*/ 0 h 26"/>
                <a:gd name="T18" fmla="*/ 19 w 19"/>
                <a:gd name="T19" fmla="*/ 0 h 26"/>
                <a:gd name="T20" fmla="*/ 19 w 19"/>
                <a:gd name="T21" fmla="*/ 16 h 26"/>
                <a:gd name="T22" fmla="*/ 17 w 19"/>
                <a:gd name="T23" fmla="*/ 23 h 26"/>
                <a:gd name="T24" fmla="*/ 10 w 19"/>
                <a:gd name="T25" fmla="*/ 26 h 26"/>
                <a:gd name="T26" fmla="*/ 3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4" y="0"/>
                  </a:lnTo>
                  <a:lnTo>
                    <a:pt x="4" y="15"/>
                  </a:lnTo>
                  <a:cubicBezTo>
                    <a:pt x="4" y="18"/>
                    <a:pt x="4" y="20"/>
                    <a:pt x="5" y="21"/>
                  </a:cubicBezTo>
                  <a:cubicBezTo>
                    <a:pt x="6" y="22"/>
                    <a:pt x="7" y="23"/>
                    <a:pt x="10" y="23"/>
                  </a:cubicBezTo>
                  <a:cubicBezTo>
                    <a:pt x="12" y="23"/>
                    <a:pt x="13" y="22"/>
                    <a:pt x="14" y="21"/>
                  </a:cubicBezTo>
                  <a:cubicBezTo>
                    <a:pt x="15" y="20"/>
                    <a:pt x="16" y="18"/>
                    <a:pt x="16" y="15"/>
                  </a:cubicBezTo>
                  <a:lnTo>
                    <a:pt x="16" y="0"/>
                  </a:lnTo>
                  <a:lnTo>
                    <a:pt x="19" y="0"/>
                  </a:lnTo>
                  <a:lnTo>
                    <a:pt x="19" y="16"/>
                  </a:lnTo>
                  <a:cubicBezTo>
                    <a:pt x="19" y="19"/>
                    <a:pt x="18" y="22"/>
                    <a:pt x="17" y="23"/>
                  </a:cubicBezTo>
                  <a:cubicBezTo>
                    <a:pt x="15" y="25"/>
                    <a:pt x="13" y="26"/>
                    <a:pt x="10" y="26"/>
                  </a:cubicBezTo>
                  <a:cubicBezTo>
                    <a:pt x="6" y="26"/>
                    <a:pt x="4" y="25"/>
                    <a:pt x="3" y="23"/>
                  </a:cubicBezTo>
                  <a:cubicBezTo>
                    <a:pt x="1" y="22"/>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692"/>
            <p:cNvSpPr>
              <a:spLocks noEditPoints="1"/>
            </p:cNvSpPr>
            <p:nvPr/>
          </p:nvSpPr>
          <p:spPr bwMode="auto">
            <a:xfrm>
              <a:off x="4067" y="1272"/>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3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3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3" y="14"/>
                    <a:pt x="13" y="14"/>
                    <a:pt x="14" y="15"/>
                  </a:cubicBezTo>
                  <a:cubicBezTo>
                    <a:pt x="15" y="16"/>
                    <a:pt x="15" y="17"/>
                    <a:pt x="16" y="18"/>
                  </a:cubicBezTo>
                  <a:lnTo>
                    <a:pt x="19" y="25"/>
                  </a:lnTo>
                  <a:lnTo>
                    <a:pt x="16" y="25"/>
                  </a:lnTo>
                  <a:lnTo>
                    <a:pt x="13" y="19"/>
                  </a:lnTo>
                  <a:cubicBezTo>
                    <a:pt x="12" y="17"/>
                    <a:pt x="11" y="16"/>
                    <a:pt x="10" y="15"/>
                  </a:cubicBezTo>
                  <a:cubicBezTo>
                    <a:pt x="10" y="15"/>
                    <a:pt x="8" y="15"/>
                    <a:pt x="7" y="15"/>
                  </a:cubicBezTo>
                  <a:lnTo>
                    <a:pt x="3" y="15"/>
                  </a:lnTo>
                  <a:lnTo>
                    <a:pt x="3" y="25"/>
                  </a:lnTo>
                  <a:lnTo>
                    <a:pt x="0" y="25"/>
                  </a:lnTo>
                  <a:lnTo>
                    <a:pt x="0" y="0"/>
                  </a:lnTo>
                  <a:lnTo>
                    <a:pt x="8" y="0"/>
                  </a:lnTo>
                  <a:cubicBezTo>
                    <a:pt x="11" y="0"/>
                    <a:pt x="13"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8" y="12"/>
                  </a:lnTo>
                  <a:cubicBezTo>
                    <a:pt x="9" y="12"/>
                    <a:pt x="11" y="12"/>
                    <a:pt x="11" y="11"/>
                  </a:cubicBezTo>
                  <a:cubicBezTo>
                    <a:pt x="12" y="10"/>
                    <a:pt x="13" y="9"/>
                    <a:pt x="13" y="8"/>
                  </a:cubicBezTo>
                  <a:cubicBezTo>
                    <a:pt x="13" y="6"/>
                    <a:pt x="12" y="5"/>
                    <a:pt x="11" y="4"/>
                  </a:cubicBezTo>
                  <a:cubicBezTo>
                    <a:pt x="11" y="3"/>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693"/>
            <p:cNvSpPr>
              <a:spLocks/>
            </p:cNvSpPr>
            <p:nvPr/>
          </p:nvSpPr>
          <p:spPr bwMode="auto">
            <a:xfrm>
              <a:off x="4082" y="1272"/>
              <a:ext cx="14" cy="18"/>
            </a:xfrm>
            <a:custGeom>
              <a:avLst/>
              <a:gdLst>
                <a:gd name="T0" fmla="*/ 20 w 20"/>
                <a:gd name="T1" fmla="*/ 2 h 26"/>
                <a:gd name="T2" fmla="*/ 20 w 20"/>
                <a:gd name="T3" fmla="*/ 2 h 26"/>
                <a:gd name="T4" fmla="*/ 20 w 20"/>
                <a:gd name="T5" fmla="*/ 6 h 26"/>
                <a:gd name="T6" fmla="*/ 16 w 20"/>
                <a:gd name="T7" fmla="*/ 3 h 26"/>
                <a:gd name="T8" fmla="*/ 12 w 20"/>
                <a:gd name="T9" fmla="*/ 3 h 26"/>
                <a:gd name="T10" fmla="*/ 5 w 20"/>
                <a:gd name="T11" fmla="*/ 5 h 26"/>
                <a:gd name="T12" fmla="*/ 3 w 20"/>
                <a:gd name="T13" fmla="*/ 13 h 26"/>
                <a:gd name="T14" fmla="*/ 5 w 20"/>
                <a:gd name="T15" fmla="*/ 20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3 h 26"/>
                <a:gd name="T34" fmla="*/ 12 w 20"/>
                <a:gd name="T35" fmla="*/ 0 h 26"/>
                <a:gd name="T36" fmla="*/ 16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7" y="4"/>
                    <a:pt x="16" y="3"/>
                  </a:cubicBezTo>
                  <a:cubicBezTo>
                    <a:pt x="15" y="3"/>
                    <a:pt x="13" y="3"/>
                    <a:pt x="12" y="3"/>
                  </a:cubicBezTo>
                  <a:cubicBezTo>
                    <a:pt x="9" y="3"/>
                    <a:pt x="7" y="4"/>
                    <a:pt x="5" y="5"/>
                  </a:cubicBezTo>
                  <a:cubicBezTo>
                    <a:pt x="4" y="7"/>
                    <a:pt x="3" y="10"/>
                    <a:pt x="3" y="13"/>
                  </a:cubicBezTo>
                  <a:cubicBezTo>
                    <a:pt x="3" y="16"/>
                    <a:pt x="4" y="19"/>
                    <a:pt x="5" y="20"/>
                  </a:cubicBezTo>
                  <a:cubicBezTo>
                    <a:pt x="7" y="22"/>
                    <a:pt x="9" y="23"/>
                    <a:pt x="12" y="23"/>
                  </a:cubicBezTo>
                  <a:cubicBezTo>
                    <a:pt x="13" y="23"/>
                    <a:pt x="15" y="23"/>
                    <a:pt x="16" y="22"/>
                  </a:cubicBezTo>
                  <a:cubicBezTo>
                    <a:pt x="17" y="22"/>
                    <a:pt x="19" y="21"/>
                    <a:pt x="20" y="20"/>
                  </a:cubicBezTo>
                  <a:lnTo>
                    <a:pt x="20" y="23"/>
                  </a:lnTo>
                  <a:cubicBezTo>
                    <a:pt x="18" y="24"/>
                    <a:pt x="17" y="25"/>
                    <a:pt x="16" y="25"/>
                  </a:cubicBezTo>
                  <a:cubicBezTo>
                    <a:pt x="15" y="25"/>
                    <a:pt x="13" y="26"/>
                    <a:pt x="12" y="26"/>
                  </a:cubicBezTo>
                  <a:cubicBezTo>
                    <a:pt x="8" y="26"/>
                    <a:pt x="5" y="24"/>
                    <a:pt x="3" y="22"/>
                  </a:cubicBezTo>
                  <a:cubicBezTo>
                    <a:pt x="1" y="20"/>
                    <a:pt x="0" y="17"/>
                    <a:pt x="0" y="13"/>
                  </a:cubicBezTo>
                  <a:cubicBezTo>
                    <a:pt x="0" y="9"/>
                    <a:pt x="1" y="6"/>
                    <a:pt x="3" y="3"/>
                  </a:cubicBezTo>
                  <a:cubicBezTo>
                    <a:pt x="5" y="1"/>
                    <a:pt x="8" y="0"/>
                    <a:pt x="12" y="0"/>
                  </a:cubicBezTo>
                  <a:cubicBezTo>
                    <a:pt x="13" y="0"/>
                    <a:pt x="15" y="0"/>
                    <a:pt x="16" y="1"/>
                  </a:cubicBezTo>
                  <a:cubicBezTo>
                    <a:pt x="17" y="1"/>
                    <a:pt x="19" y="1"/>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694"/>
            <p:cNvSpPr>
              <a:spLocks/>
            </p:cNvSpPr>
            <p:nvPr/>
          </p:nvSpPr>
          <p:spPr bwMode="auto">
            <a:xfrm>
              <a:off x="4099" y="1272"/>
              <a:ext cx="11"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695"/>
            <p:cNvSpPr>
              <a:spLocks/>
            </p:cNvSpPr>
            <p:nvPr/>
          </p:nvSpPr>
          <p:spPr bwMode="auto">
            <a:xfrm>
              <a:off x="4118" y="1316"/>
              <a:ext cx="94" cy="53"/>
            </a:xfrm>
            <a:custGeom>
              <a:avLst/>
              <a:gdLst>
                <a:gd name="T0" fmla="*/ 0 w 135"/>
                <a:gd name="T1" fmla="*/ 0 h 75"/>
                <a:gd name="T2" fmla="*/ 0 w 135"/>
                <a:gd name="T3" fmla="*/ 0 h 75"/>
                <a:gd name="T4" fmla="*/ 135 w 135"/>
                <a:gd name="T5" fmla="*/ 75 h 75"/>
              </a:gdLst>
              <a:ahLst/>
              <a:cxnLst>
                <a:cxn ang="0">
                  <a:pos x="T0" y="T1"/>
                </a:cxn>
                <a:cxn ang="0">
                  <a:pos x="T2" y="T3"/>
                </a:cxn>
                <a:cxn ang="0">
                  <a:pos x="T4" y="T5"/>
                </a:cxn>
              </a:cxnLst>
              <a:rect l="0" t="0" r="r" b="b"/>
              <a:pathLst>
                <a:path w="135" h="75">
                  <a:moveTo>
                    <a:pt x="0" y="0"/>
                  </a:moveTo>
                  <a:lnTo>
                    <a:pt x="0" y="0"/>
                  </a:lnTo>
                  <a:cubicBezTo>
                    <a:pt x="41" y="22"/>
                    <a:pt x="91" y="50"/>
                    <a:pt x="135" y="75"/>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Freeform 1696"/>
            <p:cNvSpPr>
              <a:spLocks noEditPoints="1"/>
            </p:cNvSpPr>
            <p:nvPr/>
          </p:nvSpPr>
          <p:spPr bwMode="auto">
            <a:xfrm>
              <a:off x="4210" y="1364"/>
              <a:ext cx="18" cy="13"/>
            </a:xfrm>
            <a:custGeom>
              <a:avLst/>
              <a:gdLst>
                <a:gd name="T0" fmla="*/ 8 w 26"/>
                <a:gd name="T1" fmla="*/ 0 h 19"/>
                <a:gd name="T2" fmla="*/ 8 w 26"/>
                <a:gd name="T3" fmla="*/ 0 h 19"/>
                <a:gd name="T4" fmla="*/ 26 w 26"/>
                <a:gd name="T5" fmla="*/ 19 h 19"/>
                <a:gd name="T6" fmla="*/ 0 w 26"/>
                <a:gd name="T7" fmla="*/ 14 h 19"/>
                <a:gd name="T8" fmla="*/ 8 w 26"/>
                <a:gd name="T9" fmla="*/ 0 h 19"/>
                <a:gd name="T10" fmla="*/ 8 w 26"/>
                <a:gd name="T11" fmla="*/ 0 h 19"/>
                <a:gd name="T12" fmla="*/ 8 w 2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6" h="19">
                  <a:moveTo>
                    <a:pt x="8" y="0"/>
                  </a:moveTo>
                  <a:lnTo>
                    <a:pt x="8" y="0"/>
                  </a:lnTo>
                  <a:lnTo>
                    <a:pt x="26" y="19"/>
                  </a:lnTo>
                  <a:lnTo>
                    <a:pt x="0" y="14"/>
                  </a:lnTo>
                  <a:lnTo>
                    <a:pt x="8" y="0"/>
                  </a:lnTo>
                  <a:close/>
                  <a:moveTo>
                    <a:pt x="8" y="0"/>
                  </a:moveTo>
                  <a:lnTo>
                    <a:pt x="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697"/>
            <p:cNvSpPr>
              <a:spLocks noEditPoints="1"/>
            </p:cNvSpPr>
            <p:nvPr/>
          </p:nvSpPr>
          <p:spPr bwMode="auto">
            <a:xfrm>
              <a:off x="4210" y="1364"/>
              <a:ext cx="18" cy="13"/>
            </a:xfrm>
            <a:custGeom>
              <a:avLst/>
              <a:gdLst>
                <a:gd name="T0" fmla="*/ 8 w 26"/>
                <a:gd name="T1" fmla="*/ 0 h 19"/>
                <a:gd name="T2" fmla="*/ 8 w 26"/>
                <a:gd name="T3" fmla="*/ 0 h 19"/>
                <a:gd name="T4" fmla="*/ 26 w 26"/>
                <a:gd name="T5" fmla="*/ 19 h 19"/>
                <a:gd name="T6" fmla="*/ 0 w 26"/>
                <a:gd name="T7" fmla="*/ 14 h 19"/>
                <a:gd name="T8" fmla="*/ 8 w 26"/>
                <a:gd name="T9" fmla="*/ 0 h 19"/>
                <a:gd name="T10" fmla="*/ 8 w 26"/>
                <a:gd name="T11" fmla="*/ 0 h 19"/>
                <a:gd name="T12" fmla="*/ 8 w 2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6" h="19">
                  <a:moveTo>
                    <a:pt x="8" y="0"/>
                  </a:moveTo>
                  <a:lnTo>
                    <a:pt x="8" y="0"/>
                  </a:lnTo>
                  <a:lnTo>
                    <a:pt x="26" y="19"/>
                  </a:lnTo>
                  <a:lnTo>
                    <a:pt x="0" y="14"/>
                  </a:lnTo>
                  <a:lnTo>
                    <a:pt x="8" y="0"/>
                  </a:lnTo>
                  <a:close/>
                  <a:moveTo>
                    <a:pt x="8" y="0"/>
                  </a:moveTo>
                  <a:lnTo>
                    <a:pt x="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Freeform 1698"/>
            <p:cNvSpPr>
              <a:spLocks/>
            </p:cNvSpPr>
            <p:nvPr/>
          </p:nvSpPr>
          <p:spPr bwMode="auto">
            <a:xfrm>
              <a:off x="3840"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699"/>
            <p:cNvSpPr>
              <a:spLocks/>
            </p:cNvSpPr>
            <p:nvPr/>
          </p:nvSpPr>
          <p:spPr bwMode="auto">
            <a:xfrm>
              <a:off x="3840" y="1130"/>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 name="Freeform 1700"/>
            <p:cNvSpPr>
              <a:spLocks noEditPoints="1"/>
            </p:cNvSpPr>
            <p:nvPr/>
          </p:nvSpPr>
          <p:spPr bwMode="auto">
            <a:xfrm>
              <a:off x="3855" y="1149"/>
              <a:ext cx="16" cy="17"/>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701"/>
            <p:cNvSpPr>
              <a:spLocks/>
            </p:cNvSpPr>
            <p:nvPr/>
          </p:nvSpPr>
          <p:spPr bwMode="auto">
            <a:xfrm>
              <a:off x="3873" y="1149"/>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4" y="12"/>
                    <a:pt x="16" y="14"/>
                  </a:cubicBezTo>
                  <a:cubicBezTo>
                    <a:pt x="17" y="15"/>
                    <a:pt x="17" y="16"/>
                    <a:pt x="17" y="18"/>
                  </a:cubicBezTo>
                  <a:cubicBezTo>
                    <a:pt x="17" y="21"/>
                    <a:pt x="17" y="23"/>
                    <a:pt x="15" y="24"/>
                  </a:cubicBezTo>
                  <a:cubicBezTo>
                    <a:pt x="13" y="25"/>
                    <a:pt x="11" y="26"/>
                    <a:pt x="8" y="26"/>
                  </a:cubicBezTo>
                  <a:cubicBezTo>
                    <a:pt x="7" y="26"/>
                    <a:pt x="5"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5" y="13"/>
                    <a:pt x="3" y="12"/>
                    <a:pt x="2" y="11"/>
                  </a:cubicBezTo>
                  <a:cubicBezTo>
                    <a:pt x="0" y="10"/>
                    <a:pt x="0" y="9"/>
                    <a:pt x="0" y="7"/>
                  </a:cubicBezTo>
                  <a:cubicBezTo>
                    <a:pt x="0" y="5"/>
                    <a:pt x="1" y="3"/>
                    <a:pt x="2" y="2"/>
                  </a:cubicBezTo>
                  <a:cubicBezTo>
                    <a:pt x="4" y="1"/>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702"/>
            <p:cNvSpPr>
              <a:spLocks/>
            </p:cNvSpPr>
            <p:nvPr/>
          </p:nvSpPr>
          <p:spPr bwMode="auto">
            <a:xfrm>
              <a:off x="3888" y="1149"/>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1"/>
                    <a:pt x="14" y="12"/>
                    <a:pt x="16" y="14"/>
                  </a:cubicBezTo>
                  <a:cubicBezTo>
                    <a:pt x="17" y="15"/>
                    <a:pt x="17" y="16"/>
                    <a:pt x="17" y="18"/>
                  </a:cubicBezTo>
                  <a:cubicBezTo>
                    <a:pt x="17" y="21"/>
                    <a:pt x="17" y="23"/>
                    <a:pt x="15" y="24"/>
                  </a:cubicBezTo>
                  <a:cubicBezTo>
                    <a:pt x="13" y="25"/>
                    <a:pt x="11" y="26"/>
                    <a:pt x="8" y="26"/>
                  </a:cubicBezTo>
                  <a:cubicBezTo>
                    <a:pt x="7" y="26"/>
                    <a:pt x="5"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2"/>
                    <a:pt x="2" y="11"/>
                  </a:cubicBezTo>
                  <a:cubicBezTo>
                    <a:pt x="0" y="10"/>
                    <a:pt x="0" y="9"/>
                    <a:pt x="0" y="7"/>
                  </a:cubicBezTo>
                  <a:cubicBezTo>
                    <a:pt x="0" y="5"/>
                    <a:pt x="1" y="3"/>
                    <a:pt x="2" y="2"/>
                  </a:cubicBezTo>
                  <a:cubicBezTo>
                    <a:pt x="4" y="1"/>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703"/>
            <p:cNvSpPr>
              <a:spLocks/>
            </p:cNvSpPr>
            <p:nvPr/>
          </p:nvSpPr>
          <p:spPr bwMode="auto">
            <a:xfrm>
              <a:off x="3904" y="1149"/>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704"/>
            <p:cNvSpPr>
              <a:spLocks/>
            </p:cNvSpPr>
            <p:nvPr/>
          </p:nvSpPr>
          <p:spPr bwMode="auto">
            <a:xfrm>
              <a:off x="3911" y="1149"/>
              <a:ext cx="15" cy="18"/>
            </a:xfrm>
            <a:custGeom>
              <a:avLst/>
              <a:gdLst>
                <a:gd name="T0" fmla="*/ 19 w 22"/>
                <a:gd name="T1" fmla="*/ 22 h 26"/>
                <a:gd name="T2" fmla="*/ 19 w 22"/>
                <a:gd name="T3" fmla="*/ 22 h 26"/>
                <a:gd name="T4" fmla="*/ 19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4 w 22"/>
                <a:gd name="T19" fmla="*/ 22 h 26"/>
                <a:gd name="T20" fmla="*/ 0 w 22"/>
                <a:gd name="T21" fmla="*/ 13 h 26"/>
                <a:gd name="T22" fmla="*/ 4 w 22"/>
                <a:gd name="T23" fmla="*/ 3 h 26"/>
                <a:gd name="T24" fmla="*/ 13 w 22"/>
                <a:gd name="T25" fmla="*/ 0 h 26"/>
                <a:gd name="T26" fmla="*/ 17 w 22"/>
                <a:gd name="T27" fmla="*/ 1 h 26"/>
                <a:gd name="T28" fmla="*/ 21 w 22"/>
                <a:gd name="T29" fmla="*/ 2 h 26"/>
                <a:gd name="T30" fmla="*/ 21 w 22"/>
                <a:gd name="T31" fmla="*/ 6 h 26"/>
                <a:gd name="T32" fmla="*/ 18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9 w 22"/>
                <a:gd name="T47" fmla="*/ 22 h 26"/>
                <a:gd name="T48" fmla="*/ 19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9" y="22"/>
                  </a:moveTo>
                  <a:lnTo>
                    <a:pt x="19" y="22"/>
                  </a:lnTo>
                  <a:lnTo>
                    <a:pt x="19" y="15"/>
                  </a:lnTo>
                  <a:lnTo>
                    <a:pt x="13" y="15"/>
                  </a:lnTo>
                  <a:lnTo>
                    <a:pt x="13" y="12"/>
                  </a:lnTo>
                  <a:lnTo>
                    <a:pt x="22" y="12"/>
                  </a:lnTo>
                  <a:lnTo>
                    <a:pt x="22" y="23"/>
                  </a:lnTo>
                  <a:cubicBezTo>
                    <a:pt x="21" y="24"/>
                    <a:pt x="19" y="24"/>
                    <a:pt x="18" y="25"/>
                  </a:cubicBezTo>
                  <a:cubicBezTo>
                    <a:pt x="16" y="25"/>
                    <a:pt x="15" y="26"/>
                    <a:pt x="13" y="26"/>
                  </a:cubicBezTo>
                  <a:cubicBezTo>
                    <a:pt x="9" y="26"/>
                    <a:pt x="6" y="25"/>
                    <a:pt x="4" y="22"/>
                  </a:cubicBezTo>
                  <a:cubicBezTo>
                    <a:pt x="2" y="20"/>
                    <a:pt x="0" y="17"/>
                    <a:pt x="0" y="13"/>
                  </a:cubicBezTo>
                  <a:cubicBezTo>
                    <a:pt x="0" y="9"/>
                    <a:pt x="2" y="6"/>
                    <a:pt x="4" y="3"/>
                  </a:cubicBezTo>
                  <a:cubicBezTo>
                    <a:pt x="6" y="1"/>
                    <a:pt x="9" y="0"/>
                    <a:pt x="13" y="0"/>
                  </a:cubicBezTo>
                  <a:cubicBezTo>
                    <a:pt x="14" y="0"/>
                    <a:pt x="16" y="0"/>
                    <a:pt x="17" y="1"/>
                  </a:cubicBezTo>
                  <a:cubicBezTo>
                    <a:pt x="19" y="1"/>
                    <a:pt x="20" y="2"/>
                    <a:pt x="21" y="2"/>
                  </a:cubicBezTo>
                  <a:lnTo>
                    <a:pt x="21" y="6"/>
                  </a:lnTo>
                  <a:cubicBezTo>
                    <a:pt x="20" y="5"/>
                    <a:pt x="19" y="4"/>
                    <a:pt x="18" y="3"/>
                  </a:cubicBezTo>
                  <a:cubicBezTo>
                    <a:pt x="16" y="3"/>
                    <a:pt x="15" y="3"/>
                    <a:pt x="13" y="3"/>
                  </a:cubicBezTo>
                  <a:cubicBezTo>
                    <a:pt x="10" y="3"/>
                    <a:pt x="8" y="4"/>
                    <a:pt x="6" y="5"/>
                  </a:cubicBezTo>
                  <a:cubicBezTo>
                    <a:pt x="5" y="7"/>
                    <a:pt x="4" y="9"/>
                    <a:pt x="4" y="13"/>
                  </a:cubicBezTo>
                  <a:cubicBezTo>
                    <a:pt x="4" y="16"/>
                    <a:pt x="5" y="19"/>
                    <a:pt x="6" y="20"/>
                  </a:cubicBezTo>
                  <a:cubicBezTo>
                    <a:pt x="8" y="22"/>
                    <a:pt x="10" y="23"/>
                    <a:pt x="13" y="23"/>
                  </a:cubicBezTo>
                  <a:cubicBezTo>
                    <a:pt x="14" y="23"/>
                    <a:pt x="15" y="23"/>
                    <a:pt x="16" y="23"/>
                  </a:cubicBezTo>
                  <a:cubicBezTo>
                    <a:pt x="17" y="22"/>
                    <a:pt x="18" y="22"/>
                    <a:pt x="19" y="22"/>
                  </a:cubicBezTo>
                  <a:lnTo>
                    <a:pt x="19"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705"/>
            <p:cNvSpPr>
              <a:spLocks/>
            </p:cNvSpPr>
            <p:nvPr/>
          </p:nvSpPr>
          <p:spPr bwMode="auto">
            <a:xfrm>
              <a:off x="3931" y="1149"/>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706"/>
            <p:cNvSpPr>
              <a:spLocks/>
            </p:cNvSpPr>
            <p:nvPr/>
          </p:nvSpPr>
          <p:spPr bwMode="auto">
            <a:xfrm>
              <a:off x="3902" y="1193"/>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Freeform 1707"/>
            <p:cNvSpPr>
              <a:spLocks noEditPoints="1"/>
            </p:cNvSpPr>
            <p:nvPr/>
          </p:nvSpPr>
          <p:spPr bwMode="auto">
            <a:xfrm>
              <a:off x="3895" y="1236"/>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708"/>
            <p:cNvSpPr>
              <a:spLocks noEditPoints="1"/>
            </p:cNvSpPr>
            <p:nvPr/>
          </p:nvSpPr>
          <p:spPr bwMode="auto">
            <a:xfrm>
              <a:off x="3895" y="1236"/>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Freeform 1709"/>
            <p:cNvSpPr>
              <a:spLocks/>
            </p:cNvSpPr>
            <p:nvPr/>
          </p:nvSpPr>
          <p:spPr bwMode="auto">
            <a:xfrm>
              <a:off x="3942" y="1193"/>
              <a:ext cx="66" cy="50"/>
            </a:xfrm>
            <a:custGeom>
              <a:avLst/>
              <a:gdLst>
                <a:gd name="T0" fmla="*/ 0 w 94"/>
                <a:gd name="T1" fmla="*/ 0 h 72"/>
                <a:gd name="T2" fmla="*/ 0 w 94"/>
                <a:gd name="T3" fmla="*/ 0 h 72"/>
                <a:gd name="T4" fmla="*/ 94 w 94"/>
                <a:gd name="T5" fmla="*/ 72 h 72"/>
              </a:gdLst>
              <a:ahLst/>
              <a:cxnLst>
                <a:cxn ang="0">
                  <a:pos x="T0" y="T1"/>
                </a:cxn>
                <a:cxn ang="0">
                  <a:pos x="T2" y="T3"/>
                </a:cxn>
                <a:cxn ang="0">
                  <a:pos x="T4" y="T5"/>
                </a:cxn>
              </a:cxnLst>
              <a:rect l="0" t="0" r="r" b="b"/>
              <a:pathLst>
                <a:path w="94" h="72">
                  <a:moveTo>
                    <a:pt x="0" y="0"/>
                  </a:moveTo>
                  <a:lnTo>
                    <a:pt x="0" y="0"/>
                  </a:lnTo>
                  <a:cubicBezTo>
                    <a:pt x="29" y="22"/>
                    <a:pt x="63" y="48"/>
                    <a:pt x="94"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Freeform 1710"/>
            <p:cNvSpPr>
              <a:spLocks noEditPoints="1"/>
            </p:cNvSpPr>
            <p:nvPr/>
          </p:nvSpPr>
          <p:spPr bwMode="auto">
            <a:xfrm>
              <a:off x="4004" y="1238"/>
              <a:ext cx="18" cy="16"/>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711"/>
            <p:cNvSpPr>
              <a:spLocks noEditPoints="1"/>
            </p:cNvSpPr>
            <p:nvPr/>
          </p:nvSpPr>
          <p:spPr bwMode="auto">
            <a:xfrm>
              <a:off x="4004" y="1238"/>
              <a:ext cx="18" cy="16"/>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Freeform 1712"/>
            <p:cNvSpPr>
              <a:spLocks/>
            </p:cNvSpPr>
            <p:nvPr/>
          </p:nvSpPr>
          <p:spPr bwMode="auto">
            <a:xfrm>
              <a:off x="2553" y="1007"/>
              <a:ext cx="239"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713"/>
            <p:cNvSpPr>
              <a:spLocks/>
            </p:cNvSpPr>
            <p:nvPr/>
          </p:nvSpPr>
          <p:spPr bwMode="auto">
            <a:xfrm>
              <a:off x="2553" y="1007"/>
              <a:ext cx="239"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Freeform 1714"/>
            <p:cNvSpPr>
              <a:spLocks/>
            </p:cNvSpPr>
            <p:nvPr/>
          </p:nvSpPr>
          <p:spPr bwMode="auto">
            <a:xfrm>
              <a:off x="2568" y="102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2"/>
                    <a:pt x="14" y="12"/>
                    <a:pt x="16" y="14"/>
                  </a:cubicBezTo>
                  <a:cubicBezTo>
                    <a:pt x="17" y="15"/>
                    <a:pt x="17" y="16"/>
                    <a:pt x="17" y="18"/>
                  </a:cubicBezTo>
                  <a:cubicBezTo>
                    <a:pt x="17" y="21"/>
                    <a:pt x="17" y="23"/>
                    <a:pt x="15" y="24"/>
                  </a:cubicBezTo>
                  <a:cubicBezTo>
                    <a:pt x="13" y="25"/>
                    <a:pt x="11" y="26"/>
                    <a:pt x="8" y="26"/>
                  </a:cubicBezTo>
                  <a:cubicBezTo>
                    <a:pt x="7" y="26"/>
                    <a:pt x="6"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4" y="16"/>
                    <a:pt x="13" y="16"/>
                  </a:cubicBezTo>
                  <a:cubicBezTo>
                    <a:pt x="12" y="15"/>
                    <a:pt x="11" y="15"/>
                    <a:pt x="9" y="14"/>
                  </a:cubicBezTo>
                  <a:lnTo>
                    <a:pt x="7" y="14"/>
                  </a:lnTo>
                  <a:cubicBezTo>
                    <a:pt x="5" y="13"/>
                    <a:pt x="3" y="13"/>
                    <a:pt x="2" y="11"/>
                  </a:cubicBezTo>
                  <a:cubicBezTo>
                    <a:pt x="1"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715"/>
            <p:cNvSpPr>
              <a:spLocks/>
            </p:cNvSpPr>
            <p:nvPr/>
          </p:nvSpPr>
          <p:spPr bwMode="auto">
            <a:xfrm>
              <a:off x="2582"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716"/>
            <p:cNvSpPr>
              <a:spLocks noEditPoints="1"/>
            </p:cNvSpPr>
            <p:nvPr/>
          </p:nvSpPr>
          <p:spPr bwMode="auto">
            <a:xfrm>
              <a:off x="2596" y="1025"/>
              <a:ext cx="17" cy="18"/>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717"/>
            <p:cNvSpPr>
              <a:spLocks/>
            </p:cNvSpPr>
            <p:nvPr/>
          </p:nvSpPr>
          <p:spPr bwMode="auto">
            <a:xfrm>
              <a:off x="2612"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718"/>
            <p:cNvSpPr>
              <a:spLocks/>
            </p:cNvSpPr>
            <p:nvPr/>
          </p:nvSpPr>
          <p:spPr bwMode="auto">
            <a:xfrm>
              <a:off x="2629" y="1025"/>
              <a:ext cx="12"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719"/>
            <p:cNvSpPr>
              <a:spLocks/>
            </p:cNvSpPr>
            <p:nvPr/>
          </p:nvSpPr>
          <p:spPr bwMode="auto">
            <a:xfrm>
              <a:off x="2645" y="1025"/>
              <a:ext cx="16" cy="18"/>
            </a:xfrm>
            <a:custGeom>
              <a:avLst/>
              <a:gdLst>
                <a:gd name="T0" fmla="*/ 0 w 23"/>
                <a:gd name="T1" fmla="*/ 0 h 25"/>
                <a:gd name="T2" fmla="*/ 0 w 23"/>
                <a:gd name="T3" fmla="*/ 0 h 25"/>
                <a:gd name="T4" fmla="*/ 5 w 23"/>
                <a:gd name="T5" fmla="*/ 0 h 25"/>
                <a:gd name="T6" fmla="*/ 11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3 w 23"/>
                <a:gd name="T23" fmla="*/ 3 h 25"/>
                <a:gd name="T24" fmla="*/ 3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1" y="17"/>
                  </a:lnTo>
                  <a:lnTo>
                    <a:pt x="18" y="0"/>
                  </a:lnTo>
                  <a:lnTo>
                    <a:pt x="23" y="0"/>
                  </a:lnTo>
                  <a:lnTo>
                    <a:pt x="23" y="25"/>
                  </a:lnTo>
                  <a:lnTo>
                    <a:pt x="20" y="25"/>
                  </a:lnTo>
                  <a:lnTo>
                    <a:pt x="20" y="3"/>
                  </a:lnTo>
                  <a:lnTo>
                    <a:pt x="13" y="20"/>
                  </a:lnTo>
                  <a:lnTo>
                    <a:pt x="10" y="20"/>
                  </a:lnTo>
                  <a:lnTo>
                    <a:pt x="3" y="3"/>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720"/>
            <p:cNvSpPr>
              <a:spLocks/>
            </p:cNvSpPr>
            <p:nvPr/>
          </p:nvSpPr>
          <p:spPr bwMode="auto">
            <a:xfrm>
              <a:off x="2665" y="1025"/>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721"/>
            <p:cNvSpPr>
              <a:spLocks/>
            </p:cNvSpPr>
            <p:nvPr/>
          </p:nvSpPr>
          <p:spPr bwMode="auto">
            <a:xfrm>
              <a:off x="2680" y="1025"/>
              <a:ext cx="14"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722"/>
            <p:cNvSpPr>
              <a:spLocks/>
            </p:cNvSpPr>
            <p:nvPr/>
          </p:nvSpPr>
          <p:spPr bwMode="auto">
            <a:xfrm>
              <a:off x="2697"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723"/>
            <p:cNvSpPr>
              <a:spLocks/>
            </p:cNvSpPr>
            <p:nvPr/>
          </p:nvSpPr>
          <p:spPr bwMode="auto">
            <a:xfrm>
              <a:off x="2711" y="1047"/>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724"/>
            <p:cNvSpPr>
              <a:spLocks/>
            </p:cNvSpPr>
            <p:nvPr/>
          </p:nvSpPr>
          <p:spPr bwMode="auto">
            <a:xfrm>
              <a:off x="2727" y="1025"/>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25"/>
            <p:cNvSpPr>
              <a:spLocks/>
            </p:cNvSpPr>
            <p:nvPr/>
          </p:nvSpPr>
          <p:spPr bwMode="auto">
            <a:xfrm>
              <a:off x="2741" y="1025"/>
              <a:ext cx="2"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26"/>
            <p:cNvSpPr>
              <a:spLocks/>
            </p:cNvSpPr>
            <p:nvPr/>
          </p:nvSpPr>
          <p:spPr bwMode="auto">
            <a:xfrm>
              <a:off x="2748" y="1025"/>
              <a:ext cx="12" cy="18"/>
            </a:xfrm>
            <a:custGeom>
              <a:avLst/>
              <a:gdLst>
                <a:gd name="T0" fmla="*/ 16 w 18"/>
                <a:gd name="T1" fmla="*/ 1 h 26"/>
                <a:gd name="T2" fmla="*/ 16 w 18"/>
                <a:gd name="T3" fmla="*/ 1 h 26"/>
                <a:gd name="T4" fmla="*/ 16 w 18"/>
                <a:gd name="T5" fmla="*/ 5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1 h 26"/>
                <a:gd name="T18" fmla="*/ 10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10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5"/>
                  </a:lnTo>
                  <a:cubicBezTo>
                    <a:pt x="15" y="4"/>
                    <a:pt x="14" y="3"/>
                    <a:pt x="13" y="3"/>
                  </a:cubicBezTo>
                  <a:cubicBezTo>
                    <a:pt x="12" y="3"/>
                    <a:pt x="10" y="3"/>
                    <a:pt x="9" y="3"/>
                  </a:cubicBezTo>
                  <a:cubicBezTo>
                    <a:pt x="8" y="3"/>
                    <a:pt x="6" y="3"/>
                    <a:pt x="5" y="4"/>
                  </a:cubicBezTo>
                  <a:cubicBezTo>
                    <a:pt x="4" y="4"/>
                    <a:pt x="4" y="5"/>
                    <a:pt x="4" y="7"/>
                  </a:cubicBezTo>
                  <a:cubicBezTo>
                    <a:pt x="4" y="8"/>
                    <a:pt x="4" y="9"/>
                    <a:pt x="5" y="9"/>
                  </a:cubicBezTo>
                  <a:cubicBezTo>
                    <a:pt x="5" y="10"/>
                    <a:pt x="7" y="10"/>
                    <a:pt x="8" y="11"/>
                  </a:cubicBezTo>
                  <a:lnTo>
                    <a:pt x="10" y="11"/>
                  </a:lnTo>
                  <a:cubicBezTo>
                    <a:pt x="13" y="12"/>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0" y="24"/>
                  </a:cubicBezTo>
                  <a:lnTo>
                    <a:pt x="0" y="21"/>
                  </a:lnTo>
                  <a:cubicBezTo>
                    <a:pt x="2" y="21"/>
                    <a:pt x="3" y="22"/>
                    <a:pt x="4"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10" y="14"/>
                  </a:cubicBezTo>
                  <a:lnTo>
                    <a:pt x="7" y="14"/>
                  </a:lnTo>
                  <a:cubicBezTo>
                    <a:pt x="5" y="13"/>
                    <a:pt x="3" y="13"/>
                    <a:pt x="2" y="11"/>
                  </a:cubicBezTo>
                  <a:cubicBezTo>
                    <a:pt x="1" y="10"/>
                    <a:pt x="0" y="9"/>
                    <a:pt x="0" y="7"/>
                  </a:cubicBezTo>
                  <a:cubicBezTo>
                    <a:pt x="0" y="5"/>
                    <a:pt x="1" y="3"/>
                    <a:pt x="3" y="2"/>
                  </a:cubicBezTo>
                  <a:cubicBezTo>
                    <a:pt x="4" y="1"/>
                    <a:pt x="6" y="0"/>
                    <a:pt x="9" y="0"/>
                  </a:cubicBezTo>
                  <a:cubicBezTo>
                    <a:pt x="10" y="0"/>
                    <a:pt x="11" y="0"/>
                    <a:pt x="13" y="0"/>
                  </a:cubicBezTo>
                  <a:cubicBezTo>
                    <a:pt x="14"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7"/>
            <p:cNvSpPr>
              <a:spLocks/>
            </p:cNvSpPr>
            <p:nvPr/>
          </p:nvSpPr>
          <p:spPr bwMode="auto">
            <a:xfrm>
              <a:off x="2762"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28"/>
            <p:cNvSpPr>
              <a:spLocks/>
            </p:cNvSpPr>
            <p:nvPr/>
          </p:nvSpPr>
          <p:spPr bwMode="auto">
            <a:xfrm>
              <a:off x="2452" y="1069"/>
              <a:ext cx="145" cy="61"/>
            </a:xfrm>
            <a:custGeom>
              <a:avLst/>
              <a:gdLst>
                <a:gd name="T0" fmla="*/ 208 w 208"/>
                <a:gd name="T1" fmla="*/ 0 h 86"/>
                <a:gd name="T2" fmla="*/ 208 w 208"/>
                <a:gd name="T3" fmla="*/ 0 h 86"/>
                <a:gd name="T4" fmla="*/ 0 w 208"/>
                <a:gd name="T5" fmla="*/ 86 h 86"/>
              </a:gdLst>
              <a:ahLst/>
              <a:cxnLst>
                <a:cxn ang="0">
                  <a:pos x="T0" y="T1"/>
                </a:cxn>
                <a:cxn ang="0">
                  <a:pos x="T2" y="T3"/>
                </a:cxn>
                <a:cxn ang="0">
                  <a:pos x="T4" y="T5"/>
                </a:cxn>
              </a:cxnLst>
              <a:rect l="0" t="0" r="r" b="b"/>
              <a:pathLst>
                <a:path w="208" h="86">
                  <a:moveTo>
                    <a:pt x="208" y="0"/>
                  </a:moveTo>
                  <a:lnTo>
                    <a:pt x="208" y="0"/>
                  </a:lnTo>
                  <a:cubicBezTo>
                    <a:pt x="145" y="26"/>
                    <a:pt x="64" y="59"/>
                    <a:pt x="0" y="86"/>
                  </a:cubicBezTo>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Freeform 1729"/>
            <p:cNvSpPr>
              <a:spLocks noEditPoints="1"/>
            </p:cNvSpPr>
            <p:nvPr/>
          </p:nvSpPr>
          <p:spPr bwMode="auto">
            <a:xfrm>
              <a:off x="2435" y="1124"/>
              <a:ext cx="19" cy="12"/>
            </a:xfrm>
            <a:custGeom>
              <a:avLst/>
              <a:gdLst>
                <a:gd name="T0" fmla="*/ 26 w 26"/>
                <a:gd name="T1" fmla="*/ 16 h 17"/>
                <a:gd name="T2" fmla="*/ 26 w 26"/>
                <a:gd name="T3" fmla="*/ 16 h 17"/>
                <a:gd name="T4" fmla="*/ 0 w 26"/>
                <a:gd name="T5" fmla="*/ 17 h 17"/>
                <a:gd name="T6" fmla="*/ 19 w 26"/>
                <a:gd name="T7" fmla="*/ 0 h 17"/>
                <a:gd name="T8" fmla="*/ 26 w 26"/>
                <a:gd name="T9" fmla="*/ 16 h 17"/>
                <a:gd name="T10" fmla="*/ 26 w 26"/>
                <a:gd name="T11" fmla="*/ 16 h 17"/>
                <a:gd name="T12" fmla="*/ 26 w 26"/>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6"/>
                  </a:moveTo>
                  <a:lnTo>
                    <a:pt x="26" y="16"/>
                  </a:lnTo>
                  <a:lnTo>
                    <a:pt x="0" y="17"/>
                  </a:lnTo>
                  <a:lnTo>
                    <a:pt x="19" y="0"/>
                  </a:lnTo>
                  <a:lnTo>
                    <a:pt x="26" y="16"/>
                  </a:lnTo>
                  <a:close/>
                  <a:moveTo>
                    <a:pt x="26" y="16"/>
                  </a:moveTo>
                  <a:lnTo>
                    <a:pt x="26" y="16"/>
                  </a:lnTo>
                  <a:close/>
                </a:path>
              </a:pathLst>
            </a:custGeom>
            <a:solidFill>
              <a:srgbClr val="FF555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30"/>
            <p:cNvSpPr>
              <a:spLocks noEditPoints="1"/>
            </p:cNvSpPr>
            <p:nvPr/>
          </p:nvSpPr>
          <p:spPr bwMode="auto">
            <a:xfrm>
              <a:off x="2435" y="1124"/>
              <a:ext cx="19" cy="12"/>
            </a:xfrm>
            <a:custGeom>
              <a:avLst/>
              <a:gdLst>
                <a:gd name="T0" fmla="*/ 26 w 26"/>
                <a:gd name="T1" fmla="*/ 16 h 17"/>
                <a:gd name="T2" fmla="*/ 26 w 26"/>
                <a:gd name="T3" fmla="*/ 16 h 17"/>
                <a:gd name="T4" fmla="*/ 0 w 26"/>
                <a:gd name="T5" fmla="*/ 17 h 17"/>
                <a:gd name="T6" fmla="*/ 19 w 26"/>
                <a:gd name="T7" fmla="*/ 0 h 17"/>
                <a:gd name="T8" fmla="*/ 26 w 26"/>
                <a:gd name="T9" fmla="*/ 16 h 17"/>
                <a:gd name="T10" fmla="*/ 26 w 26"/>
                <a:gd name="T11" fmla="*/ 16 h 17"/>
                <a:gd name="T12" fmla="*/ 26 w 26"/>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6"/>
                  </a:moveTo>
                  <a:lnTo>
                    <a:pt x="26" y="16"/>
                  </a:lnTo>
                  <a:lnTo>
                    <a:pt x="0" y="17"/>
                  </a:lnTo>
                  <a:lnTo>
                    <a:pt x="19" y="0"/>
                  </a:lnTo>
                  <a:lnTo>
                    <a:pt x="26" y="16"/>
                  </a:lnTo>
                  <a:close/>
                  <a:moveTo>
                    <a:pt x="26" y="16"/>
                  </a:moveTo>
                  <a:lnTo>
                    <a:pt x="26" y="16"/>
                  </a:lnTo>
                  <a:close/>
                </a:path>
              </a:pathLst>
            </a:custGeom>
            <a:noFill/>
            <a:ln w="1" cap="flat">
              <a:solidFill>
                <a:srgbClr val="FF555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Freeform 1731"/>
            <p:cNvSpPr>
              <a:spLocks/>
            </p:cNvSpPr>
            <p:nvPr/>
          </p:nvSpPr>
          <p:spPr bwMode="auto">
            <a:xfrm>
              <a:off x="2673" y="1069"/>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Freeform 1732"/>
            <p:cNvSpPr>
              <a:spLocks noEditPoints="1"/>
            </p:cNvSpPr>
            <p:nvPr/>
          </p:nvSpPr>
          <p:spPr bwMode="auto">
            <a:xfrm>
              <a:off x="2667"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1733"/>
            <p:cNvSpPr>
              <a:spLocks noEditPoints="1"/>
            </p:cNvSpPr>
            <p:nvPr/>
          </p:nvSpPr>
          <p:spPr bwMode="auto">
            <a:xfrm>
              <a:off x="2667"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Freeform 1734"/>
            <p:cNvSpPr>
              <a:spLocks/>
            </p:cNvSpPr>
            <p:nvPr/>
          </p:nvSpPr>
          <p:spPr bwMode="auto">
            <a:xfrm>
              <a:off x="2755" y="1069"/>
              <a:ext cx="178" cy="68"/>
            </a:xfrm>
            <a:custGeom>
              <a:avLst/>
              <a:gdLst>
                <a:gd name="T0" fmla="*/ 0 w 255"/>
                <a:gd name="T1" fmla="*/ 0 h 97"/>
                <a:gd name="T2" fmla="*/ 0 w 255"/>
                <a:gd name="T3" fmla="*/ 0 h 97"/>
                <a:gd name="T4" fmla="*/ 255 w 255"/>
                <a:gd name="T5" fmla="*/ 97 h 97"/>
              </a:gdLst>
              <a:ahLst/>
              <a:cxnLst>
                <a:cxn ang="0">
                  <a:pos x="T0" y="T1"/>
                </a:cxn>
                <a:cxn ang="0">
                  <a:pos x="T2" y="T3"/>
                </a:cxn>
                <a:cxn ang="0">
                  <a:pos x="T4" y="T5"/>
                </a:cxn>
              </a:cxnLst>
              <a:rect l="0" t="0" r="r" b="b"/>
              <a:pathLst>
                <a:path w="255" h="97">
                  <a:moveTo>
                    <a:pt x="0" y="0"/>
                  </a:moveTo>
                  <a:lnTo>
                    <a:pt x="0" y="0"/>
                  </a:lnTo>
                  <a:cubicBezTo>
                    <a:pt x="79" y="30"/>
                    <a:pt x="182" y="69"/>
                    <a:pt x="255" y="9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Freeform 1735"/>
            <p:cNvSpPr>
              <a:spLocks noEditPoints="1"/>
            </p:cNvSpPr>
            <p:nvPr/>
          </p:nvSpPr>
          <p:spPr bwMode="auto">
            <a:xfrm>
              <a:off x="2932" y="1132"/>
              <a:ext cx="18" cy="12"/>
            </a:xfrm>
            <a:custGeom>
              <a:avLst/>
              <a:gdLst>
                <a:gd name="T0" fmla="*/ 6 w 26"/>
                <a:gd name="T1" fmla="*/ 0 h 17"/>
                <a:gd name="T2" fmla="*/ 6 w 26"/>
                <a:gd name="T3" fmla="*/ 0 h 17"/>
                <a:gd name="T4" fmla="*/ 26 w 26"/>
                <a:gd name="T5" fmla="*/ 17 h 17"/>
                <a:gd name="T6" fmla="*/ 0 w 26"/>
                <a:gd name="T7" fmla="*/ 16 h 17"/>
                <a:gd name="T8" fmla="*/ 6 w 26"/>
                <a:gd name="T9" fmla="*/ 0 h 17"/>
                <a:gd name="T10" fmla="*/ 6 w 26"/>
                <a:gd name="T11" fmla="*/ 0 h 17"/>
                <a:gd name="T12" fmla="*/ 6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6" y="0"/>
                  </a:moveTo>
                  <a:lnTo>
                    <a:pt x="6" y="0"/>
                  </a:lnTo>
                  <a:lnTo>
                    <a:pt x="26" y="17"/>
                  </a:lnTo>
                  <a:lnTo>
                    <a:pt x="0" y="16"/>
                  </a:lnTo>
                  <a:lnTo>
                    <a:pt x="6" y="0"/>
                  </a:lnTo>
                  <a:close/>
                  <a:moveTo>
                    <a:pt x="6" y="0"/>
                  </a:moveTo>
                  <a:lnTo>
                    <a:pt x="6"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1736"/>
            <p:cNvSpPr>
              <a:spLocks noEditPoints="1"/>
            </p:cNvSpPr>
            <p:nvPr/>
          </p:nvSpPr>
          <p:spPr bwMode="auto">
            <a:xfrm>
              <a:off x="2932" y="1132"/>
              <a:ext cx="18" cy="12"/>
            </a:xfrm>
            <a:custGeom>
              <a:avLst/>
              <a:gdLst>
                <a:gd name="T0" fmla="*/ 6 w 26"/>
                <a:gd name="T1" fmla="*/ 0 h 17"/>
                <a:gd name="T2" fmla="*/ 6 w 26"/>
                <a:gd name="T3" fmla="*/ 0 h 17"/>
                <a:gd name="T4" fmla="*/ 26 w 26"/>
                <a:gd name="T5" fmla="*/ 17 h 17"/>
                <a:gd name="T6" fmla="*/ 0 w 26"/>
                <a:gd name="T7" fmla="*/ 16 h 17"/>
                <a:gd name="T8" fmla="*/ 6 w 26"/>
                <a:gd name="T9" fmla="*/ 0 h 17"/>
                <a:gd name="T10" fmla="*/ 6 w 26"/>
                <a:gd name="T11" fmla="*/ 0 h 17"/>
                <a:gd name="T12" fmla="*/ 6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6" y="0"/>
                  </a:moveTo>
                  <a:lnTo>
                    <a:pt x="6" y="0"/>
                  </a:lnTo>
                  <a:lnTo>
                    <a:pt x="26" y="17"/>
                  </a:lnTo>
                  <a:lnTo>
                    <a:pt x="0" y="16"/>
                  </a:lnTo>
                  <a:lnTo>
                    <a:pt x="6" y="0"/>
                  </a:lnTo>
                  <a:close/>
                  <a:moveTo>
                    <a:pt x="6" y="0"/>
                  </a:moveTo>
                  <a:lnTo>
                    <a:pt x="6"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Freeform 1737"/>
            <p:cNvSpPr>
              <a:spLocks/>
            </p:cNvSpPr>
            <p:nvPr/>
          </p:nvSpPr>
          <p:spPr bwMode="auto">
            <a:xfrm>
              <a:off x="2793" y="1050"/>
              <a:ext cx="1029" cy="104"/>
            </a:xfrm>
            <a:custGeom>
              <a:avLst/>
              <a:gdLst>
                <a:gd name="T0" fmla="*/ 0 w 1469"/>
                <a:gd name="T1" fmla="*/ 0 h 147"/>
                <a:gd name="T2" fmla="*/ 0 w 1469"/>
                <a:gd name="T3" fmla="*/ 0 h 147"/>
                <a:gd name="T4" fmla="*/ 1469 w 1469"/>
                <a:gd name="T5" fmla="*/ 147 h 147"/>
              </a:gdLst>
              <a:ahLst/>
              <a:cxnLst>
                <a:cxn ang="0">
                  <a:pos x="T0" y="T1"/>
                </a:cxn>
                <a:cxn ang="0">
                  <a:pos x="T2" y="T3"/>
                </a:cxn>
                <a:cxn ang="0">
                  <a:pos x="T4" y="T5"/>
                </a:cxn>
              </a:cxnLst>
              <a:rect l="0" t="0" r="r" b="b"/>
              <a:pathLst>
                <a:path w="1469" h="147">
                  <a:moveTo>
                    <a:pt x="0" y="0"/>
                  </a:moveTo>
                  <a:lnTo>
                    <a:pt x="0" y="0"/>
                  </a:lnTo>
                  <a:cubicBezTo>
                    <a:pt x="356" y="35"/>
                    <a:pt x="1169" y="117"/>
                    <a:pt x="1469" y="14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Freeform 1738"/>
            <p:cNvSpPr>
              <a:spLocks noEditPoints="1"/>
            </p:cNvSpPr>
            <p:nvPr/>
          </p:nvSpPr>
          <p:spPr bwMode="auto">
            <a:xfrm>
              <a:off x="3822" y="1148"/>
              <a:ext cx="17" cy="12"/>
            </a:xfrm>
            <a:custGeom>
              <a:avLst/>
              <a:gdLst>
                <a:gd name="T0" fmla="*/ 2 w 25"/>
                <a:gd name="T1" fmla="*/ 0 h 17"/>
                <a:gd name="T2" fmla="*/ 2 w 25"/>
                <a:gd name="T3" fmla="*/ 0 h 17"/>
                <a:gd name="T4" fmla="*/ 25 w 25"/>
                <a:gd name="T5" fmla="*/ 11 h 17"/>
                <a:gd name="T6" fmla="*/ 0 w 25"/>
                <a:gd name="T7" fmla="*/ 17 h 17"/>
                <a:gd name="T8" fmla="*/ 2 w 25"/>
                <a:gd name="T9" fmla="*/ 0 h 17"/>
                <a:gd name="T10" fmla="*/ 2 w 25"/>
                <a:gd name="T11" fmla="*/ 0 h 17"/>
                <a:gd name="T12" fmla="*/ 2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 y="0"/>
                  </a:moveTo>
                  <a:lnTo>
                    <a:pt x="2" y="0"/>
                  </a:lnTo>
                  <a:lnTo>
                    <a:pt x="25" y="11"/>
                  </a:lnTo>
                  <a:lnTo>
                    <a:pt x="0" y="17"/>
                  </a:lnTo>
                  <a:lnTo>
                    <a:pt x="2" y="0"/>
                  </a:lnTo>
                  <a:close/>
                  <a:moveTo>
                    <a:pt x="2" y="0"/>
                  </a:moveTo>
                  <a:lnTo>
                    <a:pt x="2"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1739"/>
            <p:cNvSpPr>
              <a:spLocks noEditPoints="1"/>
            </p:cNvSpPr>
            <p:nvPr/>
          </p:nvSpPr>
          <p:spPr bwMode="auto">
            <a:xfrm>
              <a:off x="3822" y="1148"/>
              <a:ext cx="17" cy="12"/>
            </a:xfrm>
            <a:custGeom>
              <a:avLst/>
              <a:gdLst>
                <a:gd name="T0" fmla="*/ 2 w 25"/>
                <a:gd name="T1" fmla="*/ 0 h 17"/>
                <a:gd name="T2" fmla="*/ 2 w 25"/>
                <a:gd name="T3" fmla="*/ 0 h 17"/>
                <a:gd name="T4" fmla="*/ 25 w 25"/>
                <a:gd name="T5" fmla="*/ 11 h 17"/>
                <a:gd name="T6" fmla="*/ 0 w 25"/>
                <a:gd name="T7" fmla="*/ 17 h 17"/>
                <a:gd name="T8" fmla="*/ 2 w 25"/>
                <a:gd name="T9" fmla="*/ 0 h 17"/>
                <a:gd name="T10" fmla="*/ 2 w 25"/>
                <a:gd name="T11" fmla="*/ 0 h 17"/>
                <a:gd name="T12" fmla="*/ 2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 y="0"/>
                  </a:moveTo>
                  <a:lnTo>
                    <a:pt x="2" y="0"/>
                  </a:lnTo>
                  <a:lnTo>
                    <a:pt x="25" y="11"/>
                  </a:lnTo>
                  <a:lnTo>
                    <a:pt x="0" y="17"/>
                  </a:lnTo>
                  <a:lnTo>
                    <a:pt x="2" y="0"/>
                  </a:lnTo>
                  <a:close/>
                  <a:moveTo>
                    <a:pt x="2" y="0"/>
                  </a:moveTo>
                  <a:lnTo>
                    <a:pt x="2"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Freeform 1740"/>
            <p:cNvSpPr>
              <a:spLocks/>
            </p:cNvSpPr>
            <p:nvPr/>
          </p:nvSpPr>
          <p:spPr bwMode="auto">
            <a:xfrm>
              <a:off x="1854" y="883"/>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1741"/>
            <p:cNvSpPr>
              <a:spLocks/>
            </p:cNvSpPr>
            <p:nvPr/>
          </p:nvSpPr>
          <p:spPr bwMode="auto">
            <a:xfrm>
              <a:off x="1854" y="883"/>
              <a:ext cx="92"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Freeform 1742"/>
            <p:cNvSpPr>
              <a:spLocks/>
            </p:cNvSpPr>
            <p:nvPr/>
          </p:nvSpPr>
          <p:spPr bwMode="auto">
            <a:xfrm>
              <a:off x="1876" y="902"/>
              <a:ext cx="10" cy="17"/>
            </a:xfrm>
            <a:custGeom>
              <a:avLst/>
              <a:gdLst>
                <a:gd name="T0" fmla="*/ 0 w 15"/>
                <a:gd name="T1" fmla="*/ 0 h 25"/>
                <a:gd name="T2" fmla="*/ 0 w 15"/>
                <a:gd name="T3" fmla="*/ 0 h 25"/>
                <a:gd name="T4" fmla="*/ 15 w 15"/>
                <a:gd name="T5" fmla="*/ 0 h 25"/>
                <a:gd name="T6" fmla="*/ 15 w 15"/>
                <a:gd name="T7" fmla="*/ 3 h 25"/>
                <a:gd name="T8" fmla="*/ 4 w 15"/>
                <a:gd name="T9" fmla="*/ 3 h 25"/>
                <a:gd name="T10" fmla="*/ 4 w 15"/>
                <a:gd name="T11" fmla="*/ 11 h 25"/>
                <a:gd name="T12" fmla="*/ 13 w 15"/>
                <a:gd name="T13" fmla="*/ 11 h 25"/>
                <a:gd name="T14" fmla="*/ 13 w 15"/>
                <a:gd name="T15" fmla="*/ 13 h 25"/>
                <a:gd name="T16" fmla="*/ 4 w 15"/>
                <a:gd name="T17" fmla="*/ 13 h 25"/>
                <a:gd name="T18" fmla="*/ 4 w 15"/>
                <a:gd name="T19" fmla="*/ 25 h 25"/>
                <a:gd name="T20" fmla="*/ 0 w 15"/>
                <a:gd name="T21" fmla="*/ 25 h 25"/>
                <a:gd name="T22" fmla="*/ 0 w 1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0" y="0"/>
                  </a:moveTo>
                  <a:lnTo>
                    <a:pt x="0" y="0"/>
                  </a:lnTo>
                  <a:lnTo>
                    <a:pt x="15" y="0"/>
                  </a:lnTo>
                  <a:lnTo>
                    <a:pt x="15" y="3"/>
                  </a:lnTo>
                  <a:lnTo>
                    <a:pt x="4" y="3"/>
                  </a:lnTo>
                  <a:lnTo>
                    <a:pt x="4" y="11"/>
                  </a:lnTo>
                  <a:lnTo>
                    <a:pt x="13" y="11"/>
                  </a:lnTo>
                  <a:lnTo>
                    <a:pt x="13" y="13"/>
                  </a:lnTo>
                  <a:lnTo>
                    <a:pt x="4" y="1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1743"/>
            <p:cNvSpPr>
              <a:spLocks noEditPoints="1"/>
            </p:cNvSpPr>
            <p:nvPr/>
          </p:nvSpPr>
          <p:spPr bwMode="auto">
            <a:xfrm>
              <a:off x="1889" y="902"/>
              <a:ext cx="16" cy="18"/>
            </a:xfrm>
            <a:custGeom>
              <a:avLst/>
              <a:gdLst>
                <a:gd name="T0" fmla="*/ 11 w 23"/>
                <a:gd name="T1" fmla="*/ 3 h 26"/>
                <a:gd name="T2" fmla="*/ 11 w 23"/>
                <a:gd name="T3" fmla="*/ 3 h 26"/>
                <a:gd name="T4" fmla="*/ 6 w 23"/>
                <a:gd name="T5" fmla="*/ 5 h 26"/>
                <a:gd name="T6" fmla="*/ 4 w 23"/>
                <a:gd name="T7" fmla="*/ 13 h 26"/>
                <a:gd name="T8" fmla="*/ 6 w 23"/>
                <a:gd name="T9" fmla="*/ 20 h 26"/>
                <a:gd name="T10" fmla="*/ 11 w 23"/>
                <a:gd name="T11" fmla="*/ 23 h 26"/>
                <a:gd name="T12" fmla="*/ 17 w 23"/>
                <a:gd name="T13" fmla="*/ 20 h 26"/>
                <a:gd name="T14" fmla="*/ 19 w 23"/>
                <a:gd name="T15" fmla="*/ 13 h 26"/>
                <a:gd name="T16" fmla="*/ 17 w 23"/>
                <a:gd name="T17" fmla="*/ 5 h 26"/>
                <a:gd name="T18" fmla="*/ 11 w 23"/>
                <a:gd name="T19" fmla="*/ 3 h 26"/>
                <a:gd name="T20" fmla="*/ 11 w 23"/>
                <a:gd name="T21" fmla="*/ 3 h 26"/>
                <a:gd name="T22" fmla="*/ 11 w 23"/>
                <a:gd name="T23" fmla="*/ 0 h 26"/>
                <a:gd name="T24" fmla="*/ 11 w 23"/>
                <a:gd name="T25" fmla="*/ 0 h 26"/>
                <a:gd name="T26" fmla="*/ 20 w 23"/>
                <a:gd name="T27" fmla="*/ 3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3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5"/>
                  </a:cubicBezTo>
                  <a:cubicBezTo>
                    <a:pt x="4" y="7"/>
                    <a:pt x="4" y="10"/>
                    <a:pt x="4" y="13"/>
                  </a:cubicBezTo>
                  <a:cubicBezTo>
                    <a:pt x="4" y="16"/>
                    <a:pt x="4" y="18"/>
                    <a:pt x="6" y="20"/>
                  </a:cubicBezTo>
                  <a:cubicBezTo>
                    <a:pt x="7" y="22"/>
                    <a:pt x="9" y="23"/>
                    <a:pt x="11" y="23"/>
                  </a:cubicBezTo>
                  <a:cubicBezTo>
                    <a:pt x="14" y="23"/>
                    <a:pt x="16" y="22"/>
                    <a:pt x="17" y="20"/>
                  </a:cubicBezTo>
                  <a:cubicBezTo>
                    <a:pt x="19" y="18"/>
                    <a:pt x="19" y="16"/>
                    <a:pt x="19" y="13"/>
                  </a:cubicBezTo>
                  <a:cubicBezTo>
                    <a:pt x="19" y="10"/>
                    <a:pt x="19" y="7"/>
                    <a:pt x="17" y="5"/>
                  </a:cubicBezTo>
                  <a:cubicBezTo>
                    <a:pt x="16" y="4"/>
                    <a:pt x="14" y="3"/>
                    <a:pt x="11" y="3"/>
                  </a:cubicBezTo>
                  <a:lnTo>
                    <a:pt x="11" y="3"/>
                  </a:lnTo>
                  <a:close/>
                  <a:moveTo>
                    <a:pt x="11" y="0"/>
                  </a:moveTo>
                  <a:lnTo>
                    <a:pt x="11" y="0"/>
                  </a:lnTo>
                  <a:cubicBezTo>
                    <a:pt x="15" y="0"/>
                    <a:pt x="18" y="1"/>
                    <a:pt x="20" y="3"/>
                  </a:cubicBezTo>
                  <a:cubicBezTo>
                    <a:pt x="22" y="6"/>
                    <a:pt x="23" y="9"/>
                    <a:pt x="23" y="13"/>
                  </a:cubicBezTo>
                  <a:cubicBezTo>
                    <a:pt x="23" y="17"/>
                    <a:pt x="22" y="20"/>
                    <a:pt x="20" y="22"/>
                  </a:cubicBezTo>
                  <a:cubicBezTo>
                    <a:pt x="18" y="25"/>
                    <a:pt x="15" y="26"/>
                    <a:pt x="11" y="26"/>
                  </a:cubicBezTo>
                  <a:cubicBezTo>
                    <a:pt x="8" y="26"/>
                    <a:pt x="5" y="25"/>
                    <a:pt x="3" y="22"/>
                  </a:cubicBezTo>
                  <a:cubicBezTo>
                    <a:pt x="1" y="20"/>
                    <a:pt x="0" y="17"/>
                    <a:pt x="0" y="13"/>
                  </a:cubicBezTo>
                  <a:cubicBezTo>
                    <a:pt x="0" y="9"/>
                    <a:pt x="1" y="6"/>
                    <a:pt x="3" y="3"/>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744"/>
            <p:cNvSpPr>
              <a:spLocks noEditPoints="1"/>
            </p:cNvSpPr>
            <p:nvPr/>
          </p:nvSpPr>
          <p:spPr bwMode="auto">
            <a:xfrm>
              <a:off x="1910" y="902"/>
              <a:ext cx="13" cy="17"/>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8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8 w 19"/>
                <a:gd name="T45" fmla="*/ 12 h 25"/>
                <a:gd name="T46" fmla="*/ 11 w 19"/>
                <a:gd name="T47" fmla="*/ 11 h 25"/>
                <a:gd name="T48" fmla="*/ 12 w 19"/>
                <a:gd name="T49" fmla="*/ 8 h 25"/>
                <a:gd name="T50" fmla="*/ 11 w 19"/>
                <a:gd name="T51" fmla="*/ 4 h 25"/>
                <a:gd name="T52" fmla="*/ 8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6" y="25"/>
                  </a:lnTo>
                  <a:lnTo>
                    <a:pt x="12" y="19"/>
                  </a:lnTo>
                  <a:cubicBezTo>
                    <a:pt x="12" y="17"/>
                    <a:pt x="11" y="16"/>
                    <a:pt x="10" y="16"/>
                  </a:cubicBezTo>
                  <a:cubicBezTo>
                    <a:pt x="9" y="15"/>
                    <a:pt x="8" y="15"/>
                    <a:pt x="7" y="15"/>
                  </a:cubicBezTo>
                  <a:lnTo>
                    <a:pt x="3" y="15"/>
                  </a:lnTo>
                  <a:lnTo>
                    <a:pt x="3" y="25"/>
                  </a:lnTo>
                  <a:lnTo>
                    <a:pt x="0" y="25"/>
                  </a:lnTo>
                  <a:lnTo>
                    <a:pt x="0" y="0"/>
                  </a:lnTo>
                  <a:lnTo>
                    <a:pt x="8" y="0"/>
                  </a:lnTo>
                  <a:cubicBezTo>
                    <a:pt x="10" y="0"/>
                    <a:pt x="12"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8" y="12"/>
                  </a:lnTo>
                  <a:cubicBezTo>
                    <a:pt x="9" y="12"/>
                    <a:pt x="10" y="12"/>
                    <a:pt x="11" y="11"/>
                  </a:cubicBezTo>
                  <a:cubicBezTo>
                    <a:pt x="12" y="10"/>
                    <a:pt x="12" y="9"/>
                    <a:pt x="12" y="8"/>
                  </a:cubicBezTo>
                  <a:cubicBezTo>
                    <a:pt x="12" y="6"/>
                    <a:pt x="12" y="5"/>
                    <a:pt x="11" y="4"/>
                  </a:cubicBezTo>
                  <a:cubicBezTo>
                    <a:pt x="10" y="4"/>
                    <a:pt x="9" y="3"/>
                    <a:pt x="8"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745"/>
            <p:cNvSpPr>
              <a:spLocks/>
            </p:cNvSpPr>
            <p:nvPr/>
          </p:nvSpPr>
          <p:spPr bwMode="auto">
            <a:xfrm>
              <a:off x="1800" y="946"/>
              <a:ext cx="61" cy="50"/>
            </a:xfrm>
            <a:custGeom>
              <a:avLst/>
              <a:gdLst>
                <a:gd name="T0" fmla="*/ 87 w 87"/>
                <a:gd name="T1" fmla="*/ 0 h 71"/>
                <a:gd name="T2" fmla="*/ 87 w 87"/>
                <a:gd name="T3" fmla="*/ 0 h 71"/>
                <a:gd name="T4" fmla="*/ 0 w 87"/>
                <a:gd name="T5" fmla="*/ 71 h 71"/>
              </a:gdLst>
              <a:ahLst/>
              <a:cxnLst>
                <a:cxn ang="0">
                  <a:pos x="T0" y="T1"/>
                </a:cxn>
                <a:cxn ang="0">
                  <a:pos x="T2" y="T3"/>
                </a:cxn>
                <a:cxn ang="0">
                  <a:pos x="T4" y="T5"/>
                </a:cxn>
              </a:cxnLst>
              <a:rect l="0" t="0" r="r" b="b"/>
              <a:pathLst>
                <a:path w="87" h="71">
                  <a:moveTo>
                    <a:pt x="87" y="0"/>
                  </a:moveTo>
                  <a:lnTo>
                    <a:pt x="87" y="0"/>
                  </a:lnTo>
                  <a:cubicBezTo>
                    <a:pt x="61" y="22"/>
                    <a:pt x="29" y="48"/>
                    <a:pt x="0" y="7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Freeform 1746"/>
            <p:cNvSpPr>
              <a:spLocks noEditPoints="1"/>
            </p:cNvSpPr>
            <p:nvPr/>
          </p:nvSpPr>
          <p:spPr bwMode="auto">
            <a:xfrm>
              <a:off x="1787" y="991"/>
              <a:ext cx="17" cy="16"/>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1747"/>
            <p:cNvSpPr>
              <a:spLocks noEditPoints="1"/>
            </p:cNvSpPr>
            <p:nvPr/>
          </p:nvSpPr>
          <p:spPr bwMode="auto">
            <a:xfrm>
              <a:off x="1787" y="991"/>
              <a:ext cx="17" cy="16"/>
            </a:xfrm>
            <a:custGeom>
              <a:avLst/>
              <a:gdLst>
                <a:gd name="T0" fmla="*/ 24 w 24"/>
                <a:gd name="T1" fmla="*/ 13 h 22"/>
                <a:gd name="T2" fmla="*/ 24 w 24"/>
                <a:gd name="T3" fmla="*/ 13 h 22"/>
                <a:gd name="T4" fmla="*/ 0 w 24"/>
                <a:gd name="T5" fmla="*/ 22 h 22"/>
                <a:gd name="T6" fmla="*/ 13 w 24"/>
                <a:gd name="T7" fmla="*/ 0 h 22"/>
                <a:gd name="T8" fmla="*/ 24 w 24"/>
                <a:gd name="T9" fmla="*/ 13 h 22"/>
                <a:gd name="T10" fmla="*/ 24 w 24"/>
                <a:gd name="T11" fmla="*/ 13 h 22"/>
                <a:gd name="T12" fmla="*/ 24 w 24"/>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13"/>
                  </a:moveTo>
                  <a:lnTo>
                    <a:pt x="24" y="13"/>
                  </a:lnTo>
                  <a:lnTo>
                    <a:pt x="0" y="22"/>
                  </a:lnTo>
                  <a:lnTo>
                    <a:pt x="13" y="0"/>
                  </a:lnTo>
                  <a:lnTo>
                    <a:pt x="24" y="13"/>
                  </a:lnTo>
                  <a:close/>
                  <a:moveTo>
                    <a:pt x="24" y="13"/>
                  </a:moveTo>
                  <a:lnTo>
                    <a:pt x="24" y="13"/>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Freeform 1748"/>
            <p:cNvSpPr>
              <a:spLocks/>
            </p:cNvSpPr>
            <p:nvPr/>
          </p:nvSpPr>
          <p:spPr bwMode="auto">
            <a:xfrm>
              <a:off x="1900" y="946"/>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Freeform 1749"/>
            <p:cNvSpPr>
              <a:spLocks noEditPoints="1"/>
            </p:cNvSpPr>
            <p:nvPr/>
          </p:nvSpPr>
          <p:spPr bwMode="auto">
            <a:xfrm>
              <a:off x="1893"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750"/>
            <p:cNvSpPr>
              <a:spLocks noEditPoints="1"/>
            </p:cNvSpPr>
            <p:nvPr/>
          </p:nvSpPr>
          <p:spPr bwMode="auto">
            <a:xfrm>
              <a:off x="1893" y="989"/>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Freeform 1751"/>
            <p:cNvSpPr>
              <a:spLocks/>
            </p:cNvSpPr>
            <p:nvPr/>
          </p:nvSpPr>
          <p:spPr bwMode="auto">
            <a:xfrm>
              <a:off x="1946" y="922"/>
              <a:ext cx="590" cy="94"/>
            </a:xfrm>
            <a:custGeom>
              <a:avLst/>
              <a:gdLst>
                <a:gd name="T0" fmla="*/ 0 w 842"/>
                <a:gd name="T1" fmla="*/ 0 h 134"/>
                <a:gd name="T2" fmla="*/ 0 w 842"/>
                <a:gd name="T3" fmla="*/ 0 h 134"/>
                <a:gd name="T4" fmla="*/ 842 w 842"/>
                <a:gd name="T5" fmla="*/ 134 h 134"/>
              </a:gdLst>
              <a:ahLst/>
              <a:cxnLst>
                <a:cxn ang="0">
                  <a:pos x="T0" y="T1"/>
                </a:cxn>
                <a:cxn ang="0">
                  <a:pos x="T2" y="T3"/>
                </a:cxn>
                <a:cxn ang="0">
                  <a:pos x="T4" y="T5"/>
                </a:cxn>
              </a:cxnLst>
              <a:rect l="0" t="0" r="r" b="b"/>
              <a:pathLst>
                <a:path w="842" h="134">
                  <a:moveTo>
                    <a:pt x="0" y="0"/>
                  </a:moveTo>
                  <a:lnTo>
                    <a:pt x="0" y="0"/>
                  </a:lnTo>
                  <a:cubicBezTo>
                    <a:pt x="164" y="26"/>
                    <a:pt x="589" y="94"/>
                    <a:pt x="842" y="13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Freeform 1752"/>
            <p:cNvSpPr>
              <a:spLocks noEditPoints="1"/>
            </p:cNvSpPr>
            <p:nvPr/>
          </p:nvSpPr>
          <p:spPr bwMode="auto">
            <a:xfrm>
              <a:off x="2535" y="1010"/>
              <a:ext cx="18" cy="12"/>
            </a:xfrm>
            <a:custGeom>
              <a:avLst/>
              <a:gdLst>
                <a:gd name="T0" fmla="*/ 3 w 26"/>
                <a:gd name="T1" fmla="*/ 0 h 17"/>
                <a:gd name="T2" fmla="*/ 3 w 26"/>
                <a:gd name="T3" fmla="*/ 0 h 17"/>
                <a:gd name="T4" fmla="*/ 26 w 26"/>
                <a:gd name="T5" fmla="*/ 12 h 17"/>
                <a:gd name="T6" fmla="*/ 0 w 26"/>
                <a:gd name="T7" fmla="*/ 17 h 17"/>
                <a:gd name="T8" fmla="*/ 3 w 26"/>
                <a:gd name="T9" fmla="*/ 0 h 17"/>
                <a:gd name="T10" fmla="*/ 3 w 26"/>
                <a:gd name="T11" fmla="*/ 0 h 17"/>
                <a:gd name="T12" fmla="*/ 3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3" y="0"/>
                  </a:moveTo>
                  <a:lnTo>
                    <a:pt x="3" y="0"/>
                  </a:lnTo>
                  <a:lnTo>
                    <a:pt x="26" y="12"/>
                  </a:lnTo>
                  <a:lnTo>
                    <a:pt x="0" y="17"/>
                  </a:lnTo>
                  <a:lnTo>
                    <a:pt x="3" y="0"/>
                  </a:lnTo>
                  <a:close/>
                  <a:moveTo>
                    <a:pt x="3" y="0"/>
                  </a:moveTo>
                  <a:lnTo>
                    <a:pt x="3"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753"/>
            <p:cNvSpPr>
              <a:spLocks noEditPoints="1"/>
            </p:cNvSpPr>
            <p:nvPr/>
          </p:nvSpPr>
          <p:spPr bwMode="auto">
            <a:xfrm>
              <a:off x="2535" y="1010"/>
              <a:ext cx="18" cy="12"/>
            </a:xfrm>
            <a:custGeom>
              <a:avLst/>
              <a:gdLst>
                <a:gd name="T0" fmla="*/ 3 w 26"/>
                <a:gd name="T1" fmla="*/ 0 h 17"/>
                <a:gd name="T2" fmla="*/ 3 w 26"/>
                <a:gd name="T3" fmla="*/ 0 h 17"/>
                <a:gd name="T4" fmla="*/ 26 w 26"/>
                <a:gd name="T5" fmla="*/ 12 h 17"/>
                <a:gd name="T6" fmla="*/ 0 w 26"/>
                <a:gd name="T7" fmla="*/ 17 h 17"/>
                <a:gd name="T8" fmla="*/ 3 w 26"/>
                <a:gd name="T9" fmla="*/ 0 h 17"/>
                <a:gd name="T10" fmla="*/ 3 w 26"/>
                <a:gd name="T11" fmla="*/ 0 h 17"/>
                <a:gd name="T12" fmla="*/ 3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3" y="0"/>
                  </a:moveTo>
                  <a:lnTo>
                    <a:pt x="3" y="0"/>
                  </a:lnTo>
                  <a:lnTo>
                    <a:pt x="26" y="12"/>
                  </a:lnTo>
                  <a:lnTo>
                    <a:pt x="0" y="17"/>
                  </a:lnTo>
                  <a:lnTo>
                    <a:pt x="3" y="0"/>
                  </a:lnTo>
                  <a:close/>
                  <a:moveTo>
                    <a:pt x="3" y="0"/>
                  </a:moveTo>
                  <a:lnTo>
                    <a:pt x="3"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Freeform 1754"/>
            <p:cNvSpPr>
              <a:spLocks/>
            </p:cNvSpPr>
            <p:nvPr/>
          </p:nvSpPr>
          <p:spPr bwMode="auto">
            <a:xfrm>
              <a:off x="4162" y="1254"/>
              <a:ext cx="216" cy="62"/>
            </a:xfrm>
            <a:custGeom>
              <a:avLst/>
              <a:gdLst>
                <a:gd name="T0" fmla="*/ 0 w 308"/>
                <a:gd name="T1" fmla="*/ 0 h 88"/>
                <a:gd name="T2" fmla="*/ 0 w 308"/>
                <a:gd name="T3" fmla="*/ 0 h 88"/>
                <a:gd name="T4" fmla="*/ 308 w 308"/>
                <a:gd name="T5" fmla="*/ 0 h 88"/>
                <a:gd name="T6" fmla="*/ 308 w 308"/>
                <a:gd name="T7" fmla="*/ 88 h 88"/>
                <a:gd name="T8" fmla="*/ 0 w 308"/>
                <a:gd name="T9" fmla="*/ 88 h 88"/>
                <a:gd name="T10" fmla="*/ 0 w 308"/>
                <a:gd name="T11" fmla="*/ 0 h 88"/>
              </a:gdLst>
              <a:ahLst/>
              <a:cxnLst>
                <a:cxn ang="0">
                  <a:pos x="T0" y="T1"/>
                </a:cxn>
                <a:cxn ang="0">
                  <a:pos x="T2" y="T3"/>
                </a:cxn>
                <a:cxn ang="0">
                  <a:pos x="T4" y="T5"/>
                </a:cxn>
                <a:cxn ang="0">
                  <a:pos x="T6" y="T7"/>
                </a:cxn>
                <a:cxn ang="0">
                  <a:pos x="T8" y="T9"/>
                </a:cxn>
                <a:cxn ang="0">
                  <a:pos x="T10" y="T11"/>
                </a:cxn>
              </a:cxnLst>
              <a:rect l="0" t="0" r="r" b="b"/>
              <a:pathLst>
                <a:path w="308" h="88">
                  <a:moveTo>
                    <a:pt x="0" y="0"/>
                  </a:moveTo>
                  <a:lnTo>
                    <a:pt x="0" y="0"/>
                  </a:lnTo>
                  <a:lnTo>
                    <a:pt x="308" y="0"/>
                  </a:lnTo>
                  <a:lnTo>
                    <a:pt x="308"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755"/>
            <p:cNvSpPr>
              <a:spLocks/>
            </p:cNvSpPr>
            <p:nvPr/>
          </p:nvSpPr>
          <p:spPr bwMode="auto">
            <a:xfrm>
              <a:off x="4162" y="1254"/>
              <a:ext cx="216" cy="62"/>
            </a:xfrm>
            <a:custGeom>
              <a:avLst/>
              <a:gdLst>
                <a:gd name="T0" fmla="*/ 0 w 308"/>
                <a:gd name="T1" fmla="*/ 0 h 88"/>
                <a:gd name="T2" fmla="*/ 0 w 308"/>
                <a:gd name="T3" fmla="*/ 0 h 88"/>
                <a:gd name="T4" fmla="*/ 308 w 308"/>
                <a:gd name="T5" fmla="*/ 0 h 88"/>
                <a:gd name="T6" fmla="*/ 308 w 308"/>
                <a:gd name="T7" fmla="*/ 88 h 88"/>
                <a:gd name="T8" fmla="*/ 0 w 308"/>
                <a:gd name="T9" fmla="*/ 88 h 88"/>
                <a:gd name="T10" fmla="*/ 0 w 308"/>
                <a:gd name="T11" fmla="*/ 0 h 88"/>
              </a:gdLst>
              <a:ahLst/>
              <a:cxnLst>
                <a:cxn ang="0">
                  <a:pos x="T0" y="T1"/>
                </a:cxn>
                <a:cxn ang="0">
                  <a:pos x="T2" y="T3"/>
                </a:cxn>
                <a:cxn ang="0">
                  <a:pos x="T4" y="T5"/>
                </a:cxn>
                <a:cxn ang="0">
                  <a:pos x="T6" y="T7"/>
                </a:cxn>
                <a:cxn ang="0">
                  <a:pos x="T8" y="T9"/>
                </a:cxn>
                <a:cxn ang="0">
                  <a:pos x="T10" y="T11"/>
                </a:cxn>
              </a:cxnLst>
              <a:rect l="0" t="0" r="r" b="b"/>
              <a:pathLst>
                <a:path w="308" h="88">
                  <a:moveTo>
                    <a:pt x="0" y="0"/>
                  </a:moveTo>
                  <a:lnTo>
                    <a:pt x="0" y="0"/>
                  </a:lnTo>
                  <a:lnTo>
                    <a:pt x="308" y="0"/>
                  </a:lnTo>
                  <a:lnTo>
                    <a:pt x="308"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Freeform 1756"/>
            <p:cNvSpPr>
              <a:spLocks/>
            </p:cNvSpPr>
            <p:nvPr/>
          </p:nvSpPr>
          <p:spPr bwMode="auto">
            <a:xfrm>
              <a:off x="4179" y="127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1757"/>
            <p:cNvSpPr>
              <a:spLocks noEditPoints="1"/>
            </p:cNvSpPr>
            <p:nvPr/>
          </p:nvSpPr>
          <p:spPr bwMode="auto">
            <a:xfrm>
              <a:off x="4187" y="1272"/>
              <a:ext cx="14" cy="18"/>
            </a:xfrm>
            <a:custGeom>
              <a:avLst/>
              <a:gdLst>
                <a:gd name="T0" fmla="*/ 3 w 20"/>
                <a:gd name="T1" fmla="*/ 3 h 25"/>
                <a:gd name="T2" fmla="*/ 3 w 20"/>
                <a:gd name="T3" fmla="*/ 3 h 25"/>
                <a:gd name="T4" fmla="*/ 3 w 20"/>
                <a:gd name="T5" fmla="*/ 22 h 25"/>
                <a:gd name="T6" fmla="*/ 7 w 20"/>
                <a:gd name="T7" fmla="*/ 22 h 25"/>
                <a:gd name="T8" fmla="*/ 15 w 20"/>
                <a:gd name="T9" fmla="*/ 20 h 25"/>
                <a:gd name="T10" fmla="*/ 17 w 20"/>
                <a:gd name="T11" fmla="*/ 13 h 25"/>
                <a:gd name="T12" fmla="*/ 15 w 20"/>
                <a:gd name="T13" fmla="*/ 5 h 25"/>
                <a:gd name="T14" fmla="*/ 7 w 20"/>
                <a:gd name="T15" fmla="*/ 3 h 25"/>
                <a:gd name="T16" fmla="*/ 3 w 20"/>
                <a:gd name="T17" fmla="*/ 3 h 25"/>
                <a:gd name="T18" fmla="*/ 0 w 20"/>
                <a:gd name="T19" fmla="*/ 0 h 25"/>
                <a:gd name="T20" fmla="*/ 0 w 20"/>
                <a:gd name="T21" fmla="*/ 0 h 25"/>
                <a:gd name="T22" fmla="*/ 7 w 20"/>
                <a:gd name="T23" fmla="*/ 0 h 25"/>
                <a:gd name="T24" fmla="*/ 17 w 20"/>
                <a:gd name="T25" fmla="*/ 3 h 25"/>
                <a:gd name="T26" fmla="*/ 20 w 20"/>
                <a:gd name="T27" fmla="*/ 13 h 25"/>
                <a:gd name="T28" fmla="*/ 17 w 20"/>
                <a:gd name="T29" fmla="*/ 22 h 25"/>
                <a:gd name="T30" fmla="*/ 7 w 20"/>
                <a:gd name="T31" fmla="*/ 25 h 25"/>
                <a:gd name="T32" fmla="*/ 0 w 20"/>
                <a:gd name="T33" fmla="*/ 25 h 25"/>
                <a:gd name="T34" fmla="*/ 0 w 20"/>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3" y="3"/>
                  </a:moveTo>
                  <a:lnTo>
                    <a:pt x="3" y="3"/>
                  </a:lnTo>
                  <a:lnTo>
                    <a:pt x="3" y="22"/>
                  </a:lnTo>
                  <a:lnTo>
                    <a:pt x="7" y="22"/>
                  </a:lnTo>
                  <a:cubicBezTo>
                    <a:pt x="10" y="22"/>
                    <a:pt x="13" y="22"/>
                    <a:pt x="15" y="20"/>
                  </a:cubicBezTo>
                  <a:cubicBezTo>
                    <a:pt x="16" y="19"/>
                    <a:pt x="17" y="16"/>
                    <a:pt x="17" y="13"/>
                  </a:cubicBezTo>
                  <a:cubicBezTo>
                    <a:pt x="17" y="9"/>
                    <a:pt x="16" y="7"/>
                    <a:pt x="15" y="5"/>
                  </a:cubicBezTo>
                  <a:cubicBezTo>
                    <a:pt x="13" y="4"/>
                    <a:pt x="10" y="3"/>
                    <a:pt x="7" y="3"/>
                  </a:cubicBezTo>
                  <a:lnTo>
                    <a:pt x="3" y="3"/>
                  </a:lnTo>
                  <a:close/>
                  <a:moveTo>
                    <a:pt x="0" y="0"/>
                  </a:moveTo>
                  <a:lnTo>
                    <a:pt x="0" y="0"/>
                  </a:lnTo>
                  <a:lnTo>
                    <a:pt x="7" y="0"/>
                  </a:lnTo>
                  <a:cubicBezTo>
                    <a:pt x="11" y="0"/>
                    <a:pt x="15" y="1"/>
                    <a:pt x="17" y="3"/>
                  </a:cubicBezTo>
                  <a:cubicBezTo>
                    <a:pt x="19" y="5"/>
                    <a:pt x="20" y="8"/>
                    <a:pt x="20" y="13"/>
                  </a:cubicBezTo>
                  <a:cubicBezTo>
                    <a:pt x="20" y="17"/>
                    <a:pt x="19"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758"/>
            <p:cNvSpPr>
              <a:spLocks/>
            </p:cNvSpPr>
            <p:nvPr/>
          </p:nvSpPr>
          <p:spPr bwMode="auto">
            <a:xfrm>
              <a:off x="4205" y="1272"/>
              <a:ext cx="12" cy="18"/>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759"/>
            <p:cNvSpPr>
              <a:spLocks/>
            </p:cNvSpPr>
            <p:nvPr/>
          </p:nvSpPr>
          <p:spPr bwMode="auto">
            <a:xfrm>
              <a:off x="4221" y="127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760"/>
            <p:cNvSpPr>
              <a:spLocks/>
            </p:cNvSpPr>
            <p:nvPr/>
          </p:nvSpPr>
          <p:spPr bwMode="auto">
            <a:xfrm>
              <a:off x="4236"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761"/>
            <p:cNvSpPr>
              <a:spLocks noEditPoints="1"/>
            </p:cNvSpPr>
            <p:nvPr/>
          </p:nvSpPr>
          <p:spPr bwMode="auto">
            <a:xfrm>
              <a:off x="4252" y="1278"/>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1762"/>
            <p:cNvSpPr>
              <a:spLocks/>
            </p:cNvSpPr>
            <p:nvPr/>
          </p:nvSpPr>
          <p:spPr bwMode="auto">
            <a:xfrm>
              <a:off x="4257" y="1272"/>
              <a:ext cx="6" cy="23"/>
            </a:xfrm>
            <a:custGeom>
              <a:avLst/>
              <a:gdLst>
                <a:gd name="T0" fmla="*/ 5 w 8"/>
                <a:gd name="T1" fmla="*/ 0 h 32"/>
                <a:gd name="T2" fmla="*/ 5 w 8"/>
                <a:gd name="T3" fmla="*/ 0 h 32"/>
                <a:gd name="T4" fmla="*/ 8 w 8"/>
                <a:gd name="T5" fmla="*/ 0 h 32"/>
                <a:gd name="T6" fmla="*/ 8 w 8"/>
                <a:gd name="T7" fmla="*/ 23 h 32"/>
                <a:gd name="T8" fmla="*/ 7 w 8"/>
                <a:gd name="T9" fmla="*/ 30 h 32"/>
                <a:gd name="T10" fmla="*/ 1 w 8"/>
                <a:gd name="T11" fmla="*/ 32 h 32"/>
                <a:gd name="T12" fmla="*/ 0 w 8"/>
                <a:gd name="T13" fmla="*/ 32 h 32"/>
                <a:gd name="T14" fmla="*/ 0 w 8"/>
                <a:gd name="T15" fmla="*/ 29 h 32"/>
                <a:gd name="T16" fmla="*/ 1 w 8"/>
                <a:gd name="T17" fmla="*/ 29 h 32"/>
                <a:gd name="T18" fmla="*/ 4 w 8"/>
                <a:gd name="T19" fmla="*/ 28 h 32"/>
                <a:gd name="T20" fmla="*/ 5 w 8"/>
                <a:gd name="T21" fmla="*/ 23 h 32"/>
                <a:gd name="T22" fmla="*/ 5 w 8"/>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2">
                  <a:moveTo>
                    <a:pt x="5" y="0"/>
                  </a:moveTo>
                  <a:lnTo>
                    <a:pt x="5" y="0"/>
                  </a:lnTo>
                  <a:lnTo>
                    <a:pt x="8" y="0"/>
                  </a:lnTo>
                  <a:lnTo>
                    <a:pt x="8" y="23"/>
                  </a:lnTo>
                  <a:cubicBezTo>
                    <a:pt x="8" y="26"/>
                    <a:pt x="8" y="29"/>
                    <a:pt x="7" y="30"/>
                  </a:cubicBezTo>
                  <a:cubicBezTo>
                    <a:pt x="5" y="31"/>
                    <a:pt x="4" y="32"/>
                    <a:pt x="1" y="32"/>
                  </a:cubicBezTo>
                  <a:lnTo>
                    <a:pt x="0" y="32"/>
                  </a:lnTo>
                  <a:lnTo>
                    <a:pt x="0" y="29"/>
                  </a:lnTo>
                  <a:lnTo>
                    <a:pt x="1" y="29"/>
                  </a:lnTo>
                  <a:cubicBezTo>
                    <a:pt x="2" y="29"/>
                    <a:pt x="3" y="29"/>
                    <a:pt x="4" y="28"/>
                  </a:cubicBezTo>
                  <a:cubicBezTo>
                    <a:pt x="5" y="27"/>
                    <a:pt x="5" y="26"/>
                    <a:pt x="5" y="23"/>
                  </a:cubicBez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1763"/>
            <p:cNvSpPr>
              <a:spLocks/>
            </p:cNvSpPr>
            <p:nvPr/>
          </p:nvSpPr>
          <p:spPr bwMode="auto">
            <a:xfrm>
              <a:off x="4266" y="1294"/>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1764"/>
            <p:cNvSpPr>
              <a:spLocks/>
            </p:cNvSpPr>
            <p:nvPr/>
          </p:nvSpPr>
          <p:spPr bwMode="auto">
            <a:xfrm>
              <a:off x="4281" y="1271"/>
              <a:ext cx="11" cy="19"/>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1 w 16"/>
                <a:gd name="T11" fmla="*/ 11 h 26"/>
                <a:gd name="T12" fmla="*/ 8 w 16"/>
                <a:gd name="T13" fmla="*/ 10 h 26"/>
                <a:gd name="T14" fmla="*/ 4 w 16"/>
                <a:gd name="T15" fmla="*/ 11 h 26"/>
                <a:gd name="T16" fmla="*/ 3 w 16"/>
                <a:gd name="T17" fmla="*/ 16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1" y="11"/>
                  </a:cubicBezTo>
                  <a:cubicBezTo>
                    <a:pt x="11" y="10"/>
                    <a:pt x="10" y="10"/>
                    <a:pt x="8" y="10"/>
                  </a:cubicBezTo>
                  <a:cubicBezTo>
                    <a:pt x="7" y="10"/>
                    <a:pt x="5" y="10"/>
                    <a:pt x="4" y="11"/>
                  </a:cubicBezTo>
                  <a:cubicBezTo>
                    <a:pt x="4" y="12"/>
                    <a:pt x="3" y="14"/>
                    <a:pt x="3" y="16"/>
                  </a:cubicBezTo>
                  <a:lnTo>
                    <a:pt x="3" y="26"/>
                  </a:lnTo>
                  <a:lnTo>
                    <a:pt x="0" y="26"/>
                  </a:lnTo>
                  <a:lnTo>
                    <a:pt x="0" y="0"/>
                  </a:lnTo>
                  <a:lnTo>
                    <a:pt x="3" y="0"/>
                  </a:lnTo>
                  <a:lnTo>
                    <a:pt x="3" y="10"/>
                  </a:lnTo>
                  <a:cubicBezTo>
                    <a:pt x="4" y="9"/>
                    <a:pt x="5" y="9"/>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1765"/>
            <p:cNvSpPr>
              <a:spLocks noEditPoints="1"/>
            </p:cNvSpPr>
            <p:nvPr/>
          </p:nvSpPr>
          <p:spPr bwMode="auto">
            <a:xfrm>
              <a:off x="4296" y="1271"/>
              <a:ext cx="3" cy="19"/>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766"/>
            <p:cNvSpPr>
              <a:spLocks/>
            </p:cNvSpPr>
            <p:nvPr/>
          </p:nvSpPr>
          <p:spPr bwMode="auto">
            <a:xfrm>
              <a:off x="4302" y="1276"/>
              <a:ext cx="10" cy="14"/>
            </a:xfrm>
            <a:custGeom>
              <a:avLst/>
              <a:gdLst>
                <a:gd name="T0" fmla="*/ 13 w 14"/>
                <a:gd name="T1" fmla="*/ 1 h 20"/>
                <a:gd name="T2" fmla="*/ 13 w 14"/>
                <a:gd name="T3" fmla="*/ 1 h 20"/>
                <a:gd name="T4" fmla="*/ 13 w 14"/>
                <a:gd name="T5" fmla="*/ 4 h 20"/>
                <a:gd name="T6" fmla="*/ 10 w 14"/>
                <a:gd name="T7" fmla="*/ 3 h 20"/>
                <a:gd name="T8" fmla="*/ 8 w 14"/>
                <a:gd name="T9" fmla="*/ 3 h 20"/>
                <a:gd name="T10" fmla="*/ 4 w 14"/>
                <a:gd name="T11" fmla="*/ 3 h 20"/>
                <a:gd name="T12" fmla="*/ 3 w 14"/>
                <a:gd name="T13" fmla="*/ 5 h 20"/>
                <a:gd name="T14" fmla="*/ 4 w 14"/>
                <a:gd name="T15" fmla="*/ 7 h 20"/>
                <a:gd name="T16" fmla="*/ 7 w 14"/>
                <a:gd name="T17" fmla="*/ 8 h 20"/>
                <a:gd name="T18" fmla="*/ 8 w 14"/>
                <a:gd name="T19" fmla="*/ 9 h 20"/>
                <a:gd name="T20" fmla="*/ 13 w 14"/>
                <a:gd name="T21" fmla="*/ 10 h 20"/>
                <a:gd name="T22" fmla="*/ 14 w 14"/>
                <a:gd name="T23" fmla="*/ 14 h 20"/>
                <a:gd name="T24" fmla="*/ 12 w 14"/>
                <a:gd name="T25" fmla="*/ 18 h 20"/>
                <a:gd name="T26" fmla="*/ 6 w 14"/>
                <a:gd name="T27" fmla="*/ 20 h 20"/>
                <a:gd name="T28" fmla="*/ 3 w 14"/>
                <a:gd name="T29" fmla="*/ 19 h 20"/>
                <a:gd name="T30" fmla="*/ 0 w 14"/>
                <a:gd name="T31" fmla="*/ 18 h 20"/>
                <a:gd name="T32" fmla="*/ 0 w 14"/>
                <a:gd name="T33" fmla="*/ 15 h 20"/>
                <a:gd name="T34" fmla="*/ 3 w 14"/>
                <a:gd name="T35" fmla="*/ 17 h 20"/>
                <a:gd name="T36" fmla="*/ 6 w 14"/>
                <a:gd name="T37" fmla="*/ 17 h 20"/>
                <a:gd name="T38" fmla="*/ 10 w 14"/>
                <a:gd name="T39" fmla="*/ 16 h 20"/>
                <a:gd name="T40" fmla="*/ 11 w 14"/>
                <a:gd name="T41" fmla="*/ 14 h 20"/>
                <a:gd name="T42" fmla="*/ 10 w 14"/>
                <a:gd name="T43" fmla="*/ 12 h 20"/>
                <a:gd name="T44" fmla="*/ 6 w 14"/>
                <a:gd name="T45" fmla="*/ 11 h 20"/>
                <a:gd name="T46" fmla="*/ 5 w 14"/>
                <a:gd name="T47" fmla="*/ 11 h 20"/>
                <a:gd name="T48" fmla="*/ 1 w 14"/>
                <a:gd name="T49" fmla="*/ 9 h 20"/>
                <a:gd name="T50" fmla="*/ 0 w 14"/>
                <a:gd name="T51" fmla="*/ 6 h 20"/>
                <a:gd name="T52" fmla="*/ 2 w 14"/>
                <a:gd name="T53" fmla="*/ 2 h 20"/>
                <a:gd name="T54" fmla="*/ 7 w 14"/>
                <a:gd name="T55" fmla="*/ 0 h 20"/>
                <a:gd name="T56" fmla="*/ 10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2" y="4"/>
                    <a:pt x="11" y="3"/>
                    <a:pt x="10" y="3"/>
                  </a:cubicBezTo>
                  <a:cubicBezTo>
                    <a:pt x="9" y="3"/>
                    <a:pt x="8" y="3"/>
                    <a:pt x="8" y="3"/>
                  </a:cubicBezTo>
                  <a:cubicBezTo>
                    <a:pt x="6" y="3"/>
                    <a:pt x="5" y="3"/>
                    <a:pt x="4" y="3"/>
                  </a:cubicBezTo>
                  <a:cubicBezTo>
                    <a:pt x="3" y="4"/>
                    <a:pt x="3" y="5"/>
                    <a:pt x="3" y="5"/>
                  </a:cubicBezTo>
                  <a:cubicBezTo>
                    <a:pt x="3" y="6"/>
                    <a:pt x="3" y="7"/>
                    <a:pt x="4" y="7"/>
                  </a:cubicBezTo>
                  <a:cubicBezTo>
                    <a:pt x="4" y="8"/>
                    <a:pt x="5" y="8"/>
                    <a:pt x="7" y="8"/>
                  </a:cubicBezTo>
                  <a:lnTo>
                    <a:pt x="8" y="9"/>
                  </a:lnTo>
                  <a:cubicBezTo>
                    <a:pt x="10" y="9"/>
                    <a:pt x="12" y="10"/>
                    <a:pt x="13" y="10"/>
                  </a:cubicBezTo>
                  <a:cubicBezTo>
                    <a:pt x="14" y="11"/>
                    <a:pt x="14" y="13"/>
                    <a:pt x="14" y="14"/>
                  </a:cubicBezTo>
                  <a:cubicBezTo>
                    <a:pt x="14" y="16"/>
                    <a:pt x="13" y="17"/>
                    <a:pt x="12" y="18"/>
                  </a:cubicBezTo>
                  <a:cubicBezTo>
                    <a:pt x="11" y="19"/>
                    <a:pt x="9" y="20"/>
                    <a:pt x="6" y="20"/>
                  </a:cubicBezTo>
                  <a:cubicBezTo>
                    <a:pt x="5" y="20"/>
                    <a:pt x="4" y="20"/>
                    <a:pt x="3" y="19"/>
                  </a:cubicBezTo>
                  <a:cubicBezTo>
                    <a:pt x="2" y="19"/>
                    <a:pt x="1" y="19"/>
                    <a:pt x="0" y="18"/>
                  </a:cubicBezTo>
                  <a:lnTo>
                    <a:pt x="0" y="15"/>
                  </a:lnTo>
                  <a:cubicBezTo>
                    <a:pt x="1" y="16"/>
                    <a:pt x="2" y="16"/>
                    <a:pt x="3" y="17"/>
                  </a:cubicBezTo>
                  <a:cubicBezTo>
                    <a:pt x="4" y="17"/>
                    <a:pt x="5" y="17"/>
                    <a:pt x="6" y="17"/>
                  </a:cubicBezTo>
                  <a:cubicBezTo>
                    <a:pt x="8" y="17"/>
                    <a:pt x="9" y="17"/>
                    <a:pt x="10" y="16"/>
                  </a:cubicBezTo>
                  <a:cubicBezTo>
                    <a:pt x="11" y="16"/>
                    <a:pt x="11" y="15"/>
                    <a:pt x="11" y="14"/>
                  </a:cubicBezTo>
                  <a:cubicBezTo>
                    <a:pt x="11" y="13"/>
                    <a:pt x="11" y="13"/>
                    <a:pt x="10" y="12"/>
                  </a:cubicBezTo>
                  <a:cubicBezTo>
                    <a:pt x="10" y="12"/>
                    <a:pt x="8" y="11"/>
                    <a:pt x="6" y="11"/>
                  </a:cubicBezTo>
                  <a:lnTo>
                    <a:pt x="5" y="11"/>
                  </a:lnTo>
                  <a:cubicBezTo>
                    <a:pt x="3" y="10"/>
                    <a:pt x="2" y="10"/>
                    <a:pt x="1" y="9"/>
                  </a:cubicBezTo>
                  <a:cubicBezTo>
                    <a:pt x="0" y="8"/>
                    <a:pt x="0" y="7"/>
                    <a:pt x="0" y="6"/>
                  </a:cubicBezTo>
                  <a:cubicBezTo>
                    <a:pt x="0" y="4"/>
                    <a:pt x="1" y="2"/>
                    <a:pt x="2" y="2"/>
                  </a:cubicBezTo>
                  <a:cubicBezTo>
                    <a:pt x="3" y="1"/>
                    <a:pt x="5" y="0"/>
                    <a:pt x="7" y="0"/>
                  </a:cubicBezTo>
                  <a:cubicBezTo>
                    <a:pt x="8" y="0"/>
                    <a:pt x="9" y="0"/>
                    <a:pt x="10" y="0"/>
                  </a:cubicBezTo>
                  <a:cubicBezTo>
                    <a:pt x="11" y="1"/>
                    <a:pt x="12"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767"/>
            <p:cNvSpPr>
              <a:spLocks/>
            </p:cNvSpPr>
            <p:nvPr/>
          </p:nvSpPr>
          <p:spPr bwMode="auto">
            <a:xfrm>
              <a:off x="4313" y="1273"/>
              <a:ext cx="8" cy="17"/>
            </a:xfrm>
            <a:custGeom>
              <a:avLst/>
              <a:gdLst>
                <a:gd name="T0" fmla="*/ 6 w 12"/>
                <a:gd name="T1" fmla="*/ 0 h 24"/>
                <a:gd name="T2" fmla="*/ 6 w 12"/>
                <a:gd name="T3" fmla="*/ 0 h 24"/>
                <a:gd name="T4" fmla="*/ 6 w 12"/>
                <a:gd name="T5" fmla="*/ 6 h 24"/>
                <a:gd name="T6" fmla="*/ 12 w 12"/>
                <a:gd name="T7" fmla="*/ 6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6 h 24"/>
                <a:gd name="T34" fmla="*/ 3 w 12"/>
                <a:gd name="T35" fmla="*/ 6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6"/>
                  </a:lnTo>
                  <a:lnTo>
                    <a:pt x="12" y="6"/>
                  </a:lnTo>
                  <a:lnTo>
                    <a:pt x="12" y="8"/>
                  </a:lnTo>
                  <a:lnTo>
                    <a:pt x="6" y="8"/>
                  </a:lnTo>
                  <a:lnTo>
                    <a:pt x="6" y="18"/>
                  </a:lnTo>
                  <a:cubicBezTo>
                    <a:pt x="6" y="20"/>
                    <a:pt x="6" y="21"/>
                    <a:pt x="6" y="21"/>
                  </a:cubicBezTo>
                  <a:cubicBezTo>
                    <a:pt x="7" y="21"/>
                    <a:pt x="8" y="22"/>
                    <a:pt x="9" y="22"/>
                  </a:cubicBezTo>
                  <a:lnTo>
                    <a:pt x="12" y="22"/>
                  </a:lnTo>
                  <a:lnTo>
                    <a:pt x="12" y="24"/>
                  </a:lnTo>
                  <a:lnTo>
                    <a:pt x="9" y="24"/>
                  </a:lnTo>
                  <a:cubicBezTo>
                    <a:pt x="6" y="24"/>
                    <a:pt x="5" y="24"/>
                    <a:pt x="4" y="23"/>
                  </a:cubicBezTo>
                  <a:cubicBezTo>
                    <a:pt x="3" y="22"/>
                    <a:pt x="3" y="20"/>
                    <a:pt x="3" y="18"/>
                  </a:cubicBezTo>
                  <a:lnTo>
                    <a:pt x="3" y="8"/>
                  </a:lnTo>
                  <a:lnTo>
                    <a:pt x="0" y="8"/>
                  </a:lnTo>
                  <a:lnTo>
                    <a:pt x="0" y="6"/>
                  </a:lnTo>
                  <a:lnTo>
                    <a:pt x="3" y="6"/>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1768"/>
            <p:cNvSpPr>
              <a:spLocks noEditPoints="1"/>
            </p:cNvSpPr>
            <p:nvPr/>
          </p:nvSpPr>
          <p:spPr bwMode="auto">
            <a:xfrm>
              <a:off x="4324" y="1276"/>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2 w 17"/>
                <a:gd name="T13" fmla="*/ 15 h 20"/>
                <a:gd name="T14" fmla="*/ 14 w 17"/>
                <a:gd name="T15" fmla="*/ 10 h 20"/>
                <a:gd name="T16" fmla="*/ 12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1" y="16"/>
                    <a:pt x="12" y="15"/>
                  </a:cubicBezTo>
                  <a:cubicBezTo>
                    <a:pt x="13" y="14"/>
                    <a:pt x="14" y="12"/>
                    <a:pt x="14" y="10"/>
                  </a:cubicBezTo>
                  <a:cubicBezTo>
                    <a:pt x="14" y="8"/>
                    <a:pt x="13" y="6"/>
                    <a:pt x="12" y="5"/>
                  </a:cubicBezTo>
                  <a:cubicBezTo>
                    <a:pt x="11" y="3"/>
                    <a:pt x="10" y="3"/>
                    <a:pt x="9" y="3"/>
                  </a:cubicBezTo>
                  <a:lnTo>
                    <a:pt x="9" y="3"/>
                  </a:lnTo>
                  <a:close/>
                  <a:moveTo>
                    <a:pt x="9" y="0"/>
                  </a:moveTo>
                  <a:lnTo>
                    <a:pt x="9" y="0"/>
                  </a:lnTo>
                  <a:cubicBezTo>
                    <a:pt x="11" y="0"/>
                    <a:pt x="13" y="1"/>
                    <a:pt x="15" y="3"/>
                  </a:cubicBezTo>
                  <a:cubicBezTo>
                    <a:pt x="16" y="4"/>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4"/>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1769"/>
            <p:cNvSpPr>
              <a:spLocks/>
            </p:cNvSpPr>
            <p:nvPr/>
          </p:nvSpPr>
          <p:spPr bwMode="auto">
            <a:xfrm>
              <a:off x="4338" y="1276"/>
              <a:ext cx="8" cy="14"/>
            </a:xfrm>
            <a:custGeom>
              <a:avLst/>
              <a:gdLst>
                <a:gd name="T0" fmla="*/ 11 w 11"/>
                <a:gd name="T1" fmla="*/ 3 h 19"/>
                <a:gd name="T2" fmla="*/ 11 w 11"/>
                <a:gd name="T3" fmla="*/ 3 h 19"/>
                <a:gd name="T4" fmla="*/ 10 w 11"/>
                <a:gd name="T5" fmla="*/ 3 h 19"/>
                <a:gd name="T6" fmla="*/ 9 w 11"/>
                <a:gd name="T7" fmla="*/ 3 h 19"/>
                <a:gd name="T8" fmla="*/ 5 w 11"/>
                <a:gd name="T9" fmla="*/ 5 h 19"/>
                <a:gd name="T10" fmla="*/ 3 w 11"/>
                <a:gd name="T11" fmla="*/ 9 h 19"/>
                <a:gd name="T12" fmla="*/ 3 w 11"/>
                <a:gd name="T13" fmla="*/ 19 h 19"/>
                <a:gd name="T14" fmla="*/ 0 w 11"/>
                <a:gd name="T15" fmla="*/ 19 h 19"/>
                <a:gd name="T16" fmla="*/ 0 w 11"/>
                <a:gd name="T17" fmla="*/ 1 h 19"/>
                <a:gd name="T18" fmla="*/ 3 w 11"/>
                <a:gd name="T19" fmla="*/ 1 h 19"/>
                <a:gd name="T20" fmla="*/ 3 w 11"/>
                <a:gd name="T21" fmla="*/ 3 h 19"/>
                <a:gd name="T22" fmla="*/ 6 w 11"/>
                <a:gd name="T23" fmla="*/ 1 h 19"/>
                <a:gd name="T24" fmla="*/ 10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1" y="3"/>
                    <a:pt x="11" y="3"/>
                    <a:pt x="10" y="3"/>
                  </a:cubicBezTo>
                  <a:cubicBezTo>
                    <a:pt x="10" y="3"/>
                    <a:pt x="9" y="3"/>
                    <a:pt x="9" y="3"/>
                  </a:cubicBezTo>
                  <a:cubicBezTo>
                    <a:pt x="7" y="3"/>
                    <a:pt x="6" y="3"/>
                    <a:pt x="5" y="5"/>
                  </a:cubicBezTo>
                  <a:cubicBezTo>
                    <a:pt x="4" y="6"/>
                    <a:pt x="3" y="7"/>
                    <a:pt x="3" y="9"/>
                  </a:cubicBezTo>
                  <a:lnTo>
                    <a:pt x="3" y="19"/>
                  </a:lnTo>
                  <a:lnTo>
                    <a:pt x="0" y="19"/>
                  </a:lnTo>
                  <a:lnTo>
                    <a:pt x="0" y="1"/>
                  </a:lnTo>
                  <a:lnTo>
                    <a:pt x="3" y="1"/>
                  </a:lnTo>
                  <a:lnTo>
                    <a:pt x="3" y="3"/>
                  </a:lnTo>
                  <a:cubicBezTo>
                    <a:pt x="4" y="2"/>
                    <a:pt x="5" y="1"/>
                    <a:pt x="6" y="1"/>
                  </a:cubicBezTo>
                  <a:cubicBezTo>
                    <a:pt x="7" y="0"/>
                    <a:pt x="8" y="0"/>
                    <a:pt x="10" y="0"/>
                  </a:cubicBezTo>
                  <a:cubicBezTo>
                    <a:pt x="10" y="0"/>
                    <a:pt x="10" y="0"/>
                    <a:pt x="10" y="0"/>
                  </a:cubicBezTo>
                  <a:cubicBezTo>
                    <a:pt x="11" y="0"/>
                    <a:pt x="11"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1770"/>
            <p:cNvSpPr>
              <a:spLocks/>
            </p:cNvSpPr>
            <p:nvPr/>
          </p:nvSpPr>
          <p:spPr bwMode="auto">
            <a:xfrm>
              <a:off x="4348" y="1277"/>
              <a:ext cx="12" cy="18"/>
            </a:xfrm>
            <a:custGeom>
              <a:avLst/>
              <a:gdLst>
                <a:gd name="T0" fmla="*/ 10 w 18"/>
                <a:gd name="T1" fmla="*/ 20 h 25"/>
                <a:gd name="T2" fmla="*/ 10 w 18"/>
                <a:gd name="T3" fmla="*/ 20 h 25"/>
                <a:gd name="T4" fmla="*/ 7 w 18"/>
                <a:gd name="T5" fmla="*/ 24 h 25"/>
                <a:gd name="T6" fmla="*/ 4 w 18"/>
                <a:gd name="T7" fmla="*/ 25 h 25"/>
                <a:gd name="T8" fmla="*/ 2 w 18"/>
                <a:gd name="T9" fmla="*/ 25 h 25"/>
                <a:gd name="T10" fmla="*/ 2 w 18"/>
                <a:gd name="T11" fmla="*/ 23 h 25"/>
                <a:gd name="T12" fmla="*/ 3 w 18"/>
                <a:gd name="T13" fmla="*/ 23 h 25"/>
                <a:gd name="T14" fmla="*/ 5 w 18"/>
                <a:gd name="T15" fmla="*/ 22 h 25"/>
                <a:gd name="T16" fmla="*/ 7 w 18"/>
                <a:gd name="T17" fmla="*/ 19 h 25"/>
                <a:gd name="T18" fmla="*/ 7 w 18"/>
                <a:gd name="T19" fmla="*/ 18 h 25"/>
                <a:gd name="T20" fmla="*/ 0 w 18"/>
                <a:gd name="T21" fmla="*/ 0 h 25"/>
                <a:gd name="T22" fmla="*/ 3 w 18"/>
                <a:gd name="T23" fmla="*/ 0 h 25"/>
                <a:gd name="T24" fmla="*/ 9 w 18"/>
                <a:gd name="T25" fmla="*/ 14 h 25"/>
                <a:gd name="T26" fmla="*/ 15 w 18"/>
                <a:gd name="T27" fmla="*/ 0 h 25"/>
                <a:gd name="T28" fmla="*/ 18 w 18"/>
                <a:gd name="T29" fmla="*/ 0 h 25"/>
                <a:gd name="T30" fmla="*/ 10 w 18"/>
                <a:gd name="T31"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5">
                  <a:moveTo>
                    <a:pt x="10" y="20"/>
                  </a:moveTo>
                  <a:lnTo>
                    <a:pt x="10" y="20"/>
                  </a:lnTo>
                  <a:cubicBezTo>
                    <a:pt x="9" y="22"/>
                    <a:pt x="8" y="24"/>
                    <a:pt x="7" y="24"/>
                  </a:cubicBezTo>
                  <a:cubicBezTo>
                    <a:pt x="7" y="25"/>
                    <a:pt x="5" y="25"/>
                    <a:pt x="4" y="25"/>
                  </a:cubicBezTo>
                  <a:lnTo>
                    <a:pt x="2" y="25"/>
                  </a:lnTo>
                  <a:lnTo>
                    <a:pt x="2" y="23"/>
                  </a:lnTo>
                  <a:lnTo>
                    <a:pt x="3" y="23"/>
                  </a:lnTo>
                  <a:cubicBezTo>
                    <a:pt x="4" y="23"/>
                    <a:pt x="5" y="22"/>
                    <a:pt x="5" y="22"/>
                  </a:cubicBezTo>
                  <a:cubicBezTo>
                    <a:pt x="6" y="22"/>
                    <a:pt x="6" y="21"/>
                    <a:pt x="7" y="19"/>
                  </a:cubicBezTo>
                  <a:lnTo>
                    <a:pt x="7" y="18"/>
                  </a:lnTo>
                  <a:lnTo>
                    <a:pt x="0" y="0"/>
                  </a:lnTo>
                  <a:lnTo>
                    <a:pt x="3" y="0"/>
                  </a:lnTo>
                  <a:lnTo>
                    <a:pt x="9" y="14"/>
                  </a:lnTo>
                  <a:lnTo>
                    <a:pt x="15" y="0"/>
                  </a:lnTo>
                  <a:lnTo>
                    <a:pt x="18" y="0"/>
                  </a:lnTo>
                  <a:lnTo>
                    <a:pt x="10" y="2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1771"/>
            <p:cNvSpPr>
              <a:spLocks/>
            </p:cNvSpPr>
            <p:nvPr/>
          </p:nvSpPr>
          <p:spPr bwMode="auto">
            <a:xfrm>
              <a:off x="4406"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1772"/>
            <p:cNvSpPr>
              <a:spLocks/>
            </p:cNvSpPr>
            <p:nvPr/>
          </p:nvSpPr>
          <p:spPr bwMode="auto">
            <a:xfrm>
              <a:off x="4406" y="1377"/>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1773"/>
            <p:cNvSpPr>
              <a:spLocks/>
            </p:cNvSpPr>
            <p:nvPr/>
          </p:nvSpPr>
          <p:spPr bwMode="auto">
            <a:xfrm>
              <a:off x="4423"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774"/>
            <p:cNvSpPr>
              <a:spLocks noEditPoints="1"/>
            </p:cNvSpPr>
            <p:nvPr/>
          </p:nvSpPr>
          <p:spPr bwMode="auto">
            <a:xfrm>
              <a:off x="4431" y="1396"/>
              <a:ext cx="15" cy="17"/>
            </a:xfrm>
            <a:custGeom>
              <a:avLst/>
              <a:gdLst>
                <a:gd name="T0" fmla="*/ 3 w 21"/>
                <a:gd name="T1" fmla="*/ 3 h 25"/>
                <a:gd name="T2" fmla="*/ 3 w 21"/>
                <a:gd name="T3" fmla="*/ 3 h 25"/>
                <a:gd name="T4" fmla="*/ 3 w 21"/>
                <a:gd name="T5" fmla="*/ 22 h 25"/>
                <a:gd name="T6" fmla="*/ 8 w 21"/>
                <a:gd name="T7" fmla="*/ 22 h 25"/>
                <a:gd name="T8" fmla="*/ 15 w 21"/>
                <a:gd name="T9" fmla="*/ 20 h 25"/>
                <a:gd name="T10" fmla="*/ 17 w 21"/>
                <a:gd name="T11" fmla="*/ 13 h 25"/>
                <a:gd name="T12" fmla="*/ 15 w 21"/>
                <a:gd name="T13" fmla="*/ 5 h 25"/>
                <a:gd name="T14" fmla="*/ 8 w 21"/>
                <a:gd name="T15" fmla="*/ 3 h 25"/>
                <a:gd name="T16" fmla="*/ 3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8" y="22"/>
                  </a:lnTo>
                  <a:cubicBezTo>
                    <a:pt x="11" y="22"/>
                    <a:pt x="13" y="22"/>
                    <a:pt x="15" y="20"/>
                  </a:cubicBezTo>
                  <a:cubicBezTo>
                    <a:pt x="17" y="18"/>
                    <a:pt x="17" y="16"/>
                    <a:pt x="17" y="13"/>
                  </a:cubicBezTo>
                  <a:cubicBezTo>
                    <a:pt x="17" y="9"/>
                    <a:pt x="17" y="7"/>
                    <a:pt x="15" y="5"/>
                  </a:cubicBezTo>
                  <a:cubicBezTo>
                    <a:pt x="13" y="4"/>
                    <a:pt x="11" y="3"/>
                    <a:pt x="8" y="3"/>
                  </a:cubicBezTo>
                  <a:lnTo>
                    <a:pt x="3"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1775"/>
            <p:cNvSpPr>
              <a:spLocks/>
            </p:cNvSpPr>
            <p:nvPr/>
          </p:nvSpPr>
          <p:spPr bwMode="auto">
            <a:xfrm>
              <a:off x="4450" y="1396"/>
              <a:ext cx="12"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1776"/>
            <p:cNvSpPr>
              <a:spLocks/>
            </p:cNvSpPr>
            <p:nvPr/>
          </p:nvSpPr>
          <p:spPr bwMode="auto">
            <a:xfrm>
              <a:off x="4466" y="139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1777"/>
            <p:cNvSpPr>
              <a:spLocks/>
            </p:cNvSpPr>
            <p:nvPr/>
          </p:nvSpPr>
          <p:spPr bwMode="auto">
            <a:xfrm>
              <a:off x="4481"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778"/>
            <p:cNvSpPr>
              <a:spLocks noEditPoints="1"/>
            </p:cNvSpPr>
            <p:nvPr/>
          </p:nvSpPr>
          <p:spPr bwMode="auto">
            <a:xfrm>
              <a:off x="4497" y="1401"/>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779"/>
            <p:cNvSpPr>
              <a:spLocks noEditPoints="1"/>
            </p:cNvSpPr>
            <p:nvPr/>
          </p:nvSpPr>
          <p:spPr bwMode="auto">
            <a:xfrm>
              <a:off x="4505" y="1395"/>
              <a:ext cx="2" cy="18"/>
            </a:xfrm>
            <a:custGeom>
              <a:avLst/>
              <a:gdLst>
                <a:gd name="T0" fmla="*/ 0 w 3"/>
                <a:gd name="T1" fmla="*/ 7 h 26"/>
                <a:gd name="T2" fmla="*/ 0 w 3"/>
                <a:gd name="T3" fmla="*/ 7 h 26"/>
                <a:gd name="T4" fmla="*/ 3 w 3"/>
                <a:gd name="T5" fmla="*/ 7 h 26"/>
                <a:gd name="T6" fmla="*/ 3 w 3"/>
                <a:gd name="T7" fmla="*/ 26 h 26"/>
                <a:gd name="T8" fmla="*/ 0 w 3"/>
                <a:gd name="T9" fmla="*/ 26 h 26"/>
                <a:gd name="T10" fmla="*/ 0 w 3"/>
                <a:gd name="T11" fmla="*/ 7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7"/>
                  </a:moveTo>
                  <a:lnTo>
                    <a:pt x="0" y="7"/>
                  </a:lnTo>
                  <a:lnTo>
                    <a:pt x="3" y="7"/>
                  </a:lnTo>
                  <a:lnTo>
                    <a:pt x="3" y="26"/>
                  </a:lnTo>
                  <a:lnTo>
                    <a:pt x="0" y="26"/>
                  </a:lnTo>
                  <a:lnTo>
                    <a:pt x="0" y="7"/>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780"/>
            <p:cNvSpPr>
              <a:spLocks/>
            </p:cNvSpPr>
            <p:nvPr/>
          </p:nvSpPr>
          <p:spPr bwMode="auto">
            <a:xfrm>
              <a:off x="4510" y="1396"/>
              <a:ext cx="8"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7" y="22"/>
                    <a:pt x="9" y="22"/>
                  </a:cubicBezTo>
                  <a:lnTo>
                    <a:pt x="12" y="22"/>
                  </a:lnTo>
                  <a:lnTo>
                    <a:pt x="12" y="24"/>
                  </a:lnTo>
                  <a:lnTo>
                    <a:pt x="9" y="24"/>
                  </a:lnTo>
                  <a:cubicBezTo>
                    <a:pt x="6" y="24"/>
                    <a:pt x="5" y="24"/>
                    <a:pt x="4" y="23"/>
                  </a:cubicBezTo>
                  <a:cubicBezTo>
                    <a:pt x="3" y="22"/>
                    <a:pt x="2" y="20"/>
                    <a:pt x="2" y="18"/>
                  </a:cubicBezTo>
                  <a:lnTo>
                    <a:pt x="2" y="8"/>
                  </a:lnTo>
                  <a:lnTo>
                    <a:pt x="0" y="8"/>
                  </a:lnTo>
                  <a:lnTo>
                    <a:pt x="0" y="5"/>
                  </a:lnTo>
                  <a:lnTo>
                    <a:pt x="2" y="5"/>
                  </a:lnTo>
                  <a:lnTo>
                    <a:pt x="2"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781"/>
            <p:cNvSpPr>
              <a:spLocks noEditPoints="1"/>
            </p:cNvSpPr>
            <p:nvPr/>
          </p:nvSpPr>
          <p:spPr bwMode="auto">
            <a:xfrm>
              <a:off x="4521" y="1400"/>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6 w 17"/>
                <a:gd name="T15" fmla="*/ 15 h 20"/>
                <a:gd name="T16" fmla="*/ 16 w 17"/>
                <a:gd name="T17" fmla="*/ 18 h 20"/>
                <a:gd name="T18" fmla="*/ 13 w 17"/>
                <a:gd name="T19" fmla="*/ 19 h 20"/>
                <a:gd name="T20" fmla="*/ 9 w 17"/>
                <a:gd name="T21" fmla="*/ 20 h 20"/>
                <a:gd name="T22" fmla="*/ 2 w 17"/>
                <a:gd name="T23" fmla="*/ 17 h 20"/>
                <a:gd name="T24" fmla="*/ 0 w 17"/>
                <a:gd name="T25" fmla="*/ 10 h 20"/>
                <a:gd name="T26" fmla="*/ 2 w 17"/>
                <a:gd name="T27" fmla="*/ 3 h 20"/>
                <a:gd name="T28" fmla="*/ 9 w 17"/>
                <a:gd name="T29" fmla="*/ 0 h 20"/>
                <a:gd name="T30" fmla="*/ 15 w 17"/>
                <a:gd name="T31" fmla="*/ 2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6"/>
                    <a:pt x="8" y="17"/>
                    <a:pt x="10" y="17"/>
                  </a:cubicBezTo>
                  <a:cubicBezTo>
                    <a:pt x="11" y="17"/>
                    <a:pt x="12" y="17"/>
                    <a:pt x="13" y="17"/>
                  </a:cubicBezTo>
                  <a:cubicBezTo>
                    <a:pt x="14" y="16"/>
                    <a:pt x="15" y="16"/>
                    <a:pt x="16" y="15"/>
                  </a:cubicBezTo>
                  <a:lnTo>
                    <a:pt x="16" y="18"/>
                  </a:lnTo>
                  <a:cubicBezTo>
                    <a:pt x="15" y="19"/>
                    <a:pt x="14" y="19"/>
                    <a:pt x="13" y="19"/>
                  </a:cubicBezTo>
                  <a:cubicBezTo>
                    <a:pt x="12" y="19"/>
                    <a:pt x="11" y="20"/>
                    <a:pt x="9" y="20"/>
                  </a:cubicBezTo>
                  <a:cubicBezTo>
                    <a:pt x="6" y="20"/>
                    <a:pt x="4" y="19"/>
                    <a:pt x="2" y="17"/>
                  </a:cubicBezTo>
                  <a:cubicBezTo>
                    <a:pt x="1" y="15"/>
                    <a:pt x="0" y="13"/>
                    <a:pt x="0" y="10"/>
                  </a:cubicBezTo>
                  <a:cubicBezTo>
                    <a:pt x="0" y="7"/>
                    <a:pt x="1" y="5"/>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3" y="5"/>
                    <a:pt x="13" y="4"/>
                  </a:cubicBezTo>
                  <a:cubicBezTo>
                    <a:pt x="12" y="3"/>
                    <a:pt x="10"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782"/>
            <p:cNvSpPr>
              <a:spLocks/>
            </p:cNvSpPr>
            <p:nvPr/>
          </p:nvSpPr>
          <p:spPr bwMode="auto">
            <a:xfrm>
              <a:off x="4536" y="1400"/>
              <a:ext cx="8" cy="13"/>
            </a:xfrm>
            <a:custGeom>
              <a:avLst/>
              <a:gdLst>
                <a:gd name="T0" fmla="*/ 11 w 11"/>
                <a:gd name="T1" fmla="*/ 3 h 19"/>
                <a:gd name="T2" fmla="*/ 11 w 11"/>
                <a:gd name="T3" fmla="*/ 3 h 19"/>
                <a:gd name="T4" fmla="*/ 10 w 11"/>
                <a:gd name="T5" fmla="*/ 3 h 19"/>
                <a:gd name="T6" fmla="*/ 9 w 11"/>
                <a:gd name="T7" fmla="*/ 3 h 19"/>
                <a:gd name="T8" fmla="*/ 5 w 11"/>
                <a:gd name="T9" fmla="*/ 4 h 19"/>
                <a:gd name="T10" fmla="*/ 3 w 11"/>
                <a:gd name="T11" fmla="*/ 9 h 19"/>
                <a:gd name="T12" fmla="*/ 3 w 11"/>
                <a:gd name="T13" fmla="*/ 19 h 19"/>
                <a:gd name="T14" fmla="*/ 0 w 11"/>
                <a:gd name="T15" fmla="*/ 19 h 19"/>
                <a:gd name="T16" fmla="*/ 0 w 11"/>
                <a:gd name="T17" fmla="*/ 0 h 19"/>
                <a:gd name="T18" fmla="*/ 3 w 11"/>
                <a:gd name="T19" fmla="*/ 0 h 19"/>
                <a:gd name="T20" fmla="*/ 3 w 11"/>
                <a:gd name="T21" fmla="*/ 3 h 19"/>
                <a:gd name="T22" fmla="*/ 6 w 11"/>
                <a:gd name="T23" fmla="*/ 1 h 19"/>
                <a:gd name="T24" fmla="*/ 10 w 11"/>
                <a:gd name="T25" fmla="*/ 0 h 19"/>
                <a:gd name="T26" fmla="*/ 10 w 11"/>
                <a:gd name="T27" fmla="*/ 0 h 19"/>
                <a:gd name="T28" fmla="*/ 11 w 11"/>
                <a:gd name="T29" fmla="*/ 0 h 19"/>
                <a:gd name="T30" fmla="*/ 11 w 11"/>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3"/>
                  </a:moveTo>
                  <a:lnTo>
                    <a:pt x="11" y="3"/>
                  </a:lnTo>
                  <a:cubicBezTo>
                    <a:pt x="11" y="3"/>
                    <a:pt x="10" y="3"/>
                    <a:pt x="10" y="3"/>
                  </a:cubicBezTo>
                  <a:cubicBezTo>
                    <a:pt x="10" y="3"/>
                    <a:pt x="9" y="3"/>
                    <a:pt x="9" y="3"/>
                  </a:cubicBezTo>
                  <a:cubicBezTo>
                    <a:pt x="7" y="3"/>
                    <a:pt x="6" y="3"/>
                    <a:pt x="5" y="4"/>
                  </a:cubicBezTo>
                  <a:cubicBezTo>
                    <a:pt x="4" y="6"/>
                    <a:pt x="3" y="7"/>
                    <a:pt x="3" y="9"/>
                  </a:cubicBezTo>
                  <a:lnTo>
                    <a:pt x="3" y="19"/>
                  </a:lnTo>
                  <a:lnTo>
                    <a:pt x="0" y="19"/>
                  </a:lnTo>
                  <a:lnTo>
                    <a:pt x="0" y="0"/>
                  </a:lnTo>
                  <a:lnTo>
                    <a:pt x="3" y="0"/>
                  </a:lnTo>
                  <a:lnTo>
                    <a:pt x="3" y="3"/>
                  </a:lnTo>
                  <a:cubicBezTo>
                    <a:pt x="4" y="2"/>
                    <a:pt x="5" y="1"/>
                    <a:pt x="6" y="1"/>
                  </a:cubicBezTo>
                  <a:cubicBezTo>
                    <a:pt x="7" y="0"/>
                    <a:pt x="8" y="0"/>
                    <a:pt x="10" y="0"/>
                  </a:cubicBezTo>
                  <a:cubicBezTo>
                    <a:pt x="10" y="0"/>
                    <a:pt x="10" y="0"/>
                    <a:pt x="10" y="0"/>
                  </a:cubicBezTo>
                  <a:cubicBezTo>
                    <a:pt x="10" y="0"/>
                    <a:pt x="11" y="0"/>
                    <a:pt x="11" y="0"/>
                  </a:cubicBezTo>
                  <a:lnTo>
                    <a:pt x="11" y="3"/>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783"/>
            <p:cNvSpPr>
              <a:spLocks/>
            </p:cNvSpPr>
            <p:nvPr/>
          </p:nvSpPr>
          <p:spPr bwMode="auto">
            <a:xfrm>
              <a:off x="4408" y="1254"/>
              <a:ext cx="148" cy="62"/>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1784"/>
            <p:cNvSpPr>
              <a:spLocks/>
            </p:cNvSpPr>
            <p:nvPr/>
          </p:nvSpPr>
          <p:spPr bwMode="auto">
            <a:xfrm>
              <a:off x="4408" y="1254"/>
              <a:ext cx="148" cy="62"/>
            </a:xfrm>
            <a:custGeom>
              <a:avLst/>
              <a:gdLst>
                <a:gd name="T0" fmla="*/ 0 w 211"/>
                <a:gd name="T1" fmla="*/ 0 h 88"/>
                <a:gd name="T2" fmla="*/ 0 w 211"/>
                <a:gd name="T3" fmla="*/ 0 h 88"/>
                <a:gd name="T4" fmla="*/ 211 w 211"/>
                <a:gd name="T5" fmla="*/ 0 h 88"/>
                <a:gd name="T6" fmla="*/ 211 w 211"/>
                <a:gd name="T7" fmla="*/ 88 h 88"/>
                <a:gd name="T8" fmla="*/ 0 w 211"/>
                <a:gd name="T9" fmla="*/ 88 h 88"/>
                <a:gd name="T10" fmla="*/ 0 w 211"/>
                <a:gd name="T11" fmla="*/ 0 h 88"/>
              </a:gdLst>
              <a:ahLst/>
              <a:cxnLst>
                <a:cxn ang="0">
                  <a:pos x="T0" y="T1"/>
                </a:cxn>
                <a:cxn ang="0">
                  <a:pos x="T2" y="T3"/>
                </a:cxn>
                <a:cxn ang="0">
                  <a:pos x="T4" y="T5"/>
                </a:cxn>
                <a:cxn ang="0">
                  <a:pos x="T6" y="T7"/>
                </a:cxn>
                <a:cxn ang="0">
                  <a:pos x="T8" y="T9"/>
                </a:cxn>
                <a:cxn ang="0">
                  <a:pos x="T10" y="T11"/>
                </a:cxn>
              </a:cxnLst>
              <a:rect l="0" t="0" r="r" b="b"/>
              <a:pathLst>
                <a:path w="211" h="88">
                  <a:moveTo>
                    <a:pt x="0" y="0"/>
                  </a:moveTo>
                  <a:lnTo>
                    <a:pt x="0" y="0"/>
                  </a:lnTo>
                  <a:lnTo>
                    <a:pt x="211" y="0"/>
                  </a:lnTo>
                  <a:lnTo>
                    <a:pt x="21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Freeform 1785"/>
            <p:cNvSpPr>
              <a:spLocks noEditPoints="1"/>
            </p:cNvSpPr>
            <p:nvPr/>
          </p:nvSpPr>
          <p:spPr bwMode="auto">
            <a:xfrm>
              <a:off x="4422" y="1272"/>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786"/>
            <p:cNvSpPr>
              <a:spLocks noEditPoints="1"/>
            </p:cNvSpPr>
            <p:nvPr/>
          </p:nvSpPr>
          <p:spPr bwMode="auto">
            <a:xfrm>
              <a:off x="4441" y="1272"/>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5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8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3" y="14"/>
                    <a:pt x="14" y="15"/>
                  </a:cubicBezTo>
                  <a:cubicBezTo>
                    <a:pt x="15" y="16"/>
                    <a:pt x="15" y="17"/>
                    <a:pt x="16" y="18"/>
                  </a:cubicBezTo>
                  <a:lnTo>
                    <a:pt x="20" y="25"/>
                  </a:lnTo>
                  <a:lnTo>
                    <a:pt x="16" y="25"/>
                  </a:lnTo>
                  <a:lnTo>
                    <a:pt x="13" y="19"/>
                  </a:lnTo>
                  <a:cubicBezTo>
                    <a:pt x="12" y="17"/>
                    <a:pt x="11" y="16"/>
                    <a:pt x="10" y="15"/>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4" y="12"/>
                    <a:pt x="13" y="13"/>
                    <a:pt x="12" y="14"/>
                  </a:cubicBezTo>
                  <a:lnTo>
                    <a:pt x="12" y="14"/>
                  </a:lnTo>
                  <a:close/>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3"/>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787"/>
            <p:cNvSpPr>
              <a:spLocks/>
            </p:cNvSpPr>
            <p:nvPr/>
          </p:nvSpPr>
          <p:spPr bwMode="auto">
            <a:xfrm>
              <a:off x="4457" y="1272"/>
              <a:ext cx="14" cy="18"/>
            </a:xfrm>
            <a:custGeom>
              <a:avLst/>
              <a:gdLst>
                <a:gd name="T0" fmla="*/ 18 w 21"/>
                <a:gd name="T1" fmla="*/ 22 h 26"/>
                <a:gd name="T2" fmla="*/ 18 w 21"/>
                <a:gd name="T3" fmla="*/ 22 h 26"/>
                <a:gd name="T4" fmla="*/ 18 w 21"/>
                <a:gd name="T5" fmla="*/ 15 h 26"/>
                <a:gd name="T6" fmla="*/ 12 w 21"/>
                <a:gd name="T7" fmla="*/ 15 h 26"/>
                <a:gd name="T8" fmla="*/ 12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1 h 26"/>
                <a:gd name="T28" fmla="*/ 21 w 21"/>
                <a:gd name="T29" fmla="*/ 2 h 26"/>
                <a:gd name="T30" fmla="*/ 21 w 21"/>
                <a:gd name="T31" fmla="*/ 6 h 26"/>
                <a:gd name="T32" fmla="*/ 17 w 21"/>
                <a:gd name="T33" fmla="*/ 3 h 26"/>
                <a:gd name="T34" fmla="*/ 12 w 21"/>
                <a:gd name="T35" fmla="*/ 3 h 26"/>
                <a:gd name="T36" fmla="*/ 5 w 21"/>
                <a:gd name="T37" fmla="*/ 5 h 26"/>
                <a:gd name="T38" fmla="*/ 3 w 21"/>
                <a:gd name="T39" fmla="*/ 13 h 26"/>
                <a:gd name="T40" fmla="*/ 5 w 21"/>
                <a:gd name="T41" fmla="*/ 20 h 26"/>
                <a:gd name="T42" fmla="*/ 12 w 21"/>
                <a:gd name="T43" fmla="*/ 23 h 26"/>
                <a:gd name="T44" fmla="*/ 15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2" y="15"/>
                  </a:lnTo>
                  <a:lnTo>
                    <a:pt x="12" y="12"/>
                  </a:lnTo>
                  <a:lnTo>
                    <a:pt x="21" y="12"/>
                  </a:lnTo>
                  <a:lnTo>
                    <a:pt x="21" y="23"/>
                  </a:lnTo>
                  <a:cubicBezTo>
                    <a:pt x="20" y="24"/>
                    <a:pt x="19" y="24"/>
                    <a:pt x="17" y="25"/>
                  </a:cubicBezTo>
                  <a:cubicBezTo>
                    <a:pt x="15"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19" y="1"/>
                    <a:pt x="21" y="2"/>
                  </a:cubicBezTo>
                  <a:lnTo>
                    <a:pt x="21" y="6"/>
                  </a:lnTo>
                  <a:cubicBezTo>
                    <a:pt x="19" y="5"/>
                    <a:pt x="18" y="4"/>
                    <a:pt x="17" y="3"/>
                  </a:cubicBezTo>
                  <a:cubicBezTo>
                    <a:pt x="15" y="3"/>
                    <a:pt x="14" y="3"/>
                    <a:pt x="12" y="3"/>
                  </a:cubicBezTo>
                  <a:cubicBezTo>
                    <a:pt x="9" y="3"/>
                    <a:pt x="7" y="4"/>
                    <a:pt x="5" y="5"/>
                  </a:cubicBezTo>
                  <a:cubicBezTo>
                    <a:pt x="4" y="7"/>
                    <a:pt x="3" y="9"/>
                    <a:pt x="3" y="13"/>
                  </a:cubicBezTo>
                  <a:cubicBezTo>
                    <a:pt x="3" y="16"/>
                    <a:pt x="4" y="19"/>
                    <a:pt x="5" y="20"/>
                  </a:cubicBezTo>
                  <a:cubicBezTo>
                    <a:pt x="7" y="22"/>
                    <a:pt x="9" y="23"/>
                    <a:pt x="12" y="23"/>
                  </a:cubicBezTo>
                  <a:cubicBezTo>
                    <a:pt x="13" y="23"/>
                    <a:pt x="14" y="23"/>
                    <a:pt x="15" y="23"/>
                  </a:cubicBezTo>
                  <a:cubicBezTo>
                    <a:pt x="16"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1788"/>
            <p:cNvSpPr>
              <a:spLocks/>
            </p:cNvSpPr>
            <p:nvPr/>
          </p:nvSpPr>
          <p:spPr bwMode="auto">
            <a:xfrm>
              <a:off x="4474" y="1294"/>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789"/>
            <p:cNvSpPr>
              <a:spLocks/>
            </p:cNvSpPr>
            <p:nvPr/>
          </p:nvSpPr>
          <p:spPr bwMode="auto">
            <a:xfrm>
              <a:off x="4490" y="1272"/>
              <a:ext cx="10"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1790"/>
            <p:cNvSpPr>
              <a:spLocks/>
            </p:cNvSpPr>
            <p:nvPr/>
          </p:nvSpPr>
          <p:spPr bwMode="auto">
            <a:xfrm>
              <a:off x="4504" y="127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791"/>
            <p:cNvSpPr>
              <a:spLocks/>
            </p:cNvSpPr>
            <p:nvPr/>
          </p:nvSpPr>
          <p:spPr bwMode="auto">
            <a:xfrm>
              <a:off x="4511" y="1272"/>
              <a:ext cx="12" cy="18"/>
            </a:xfrm>
            <a:custGeom>
              <a:avLst/>
              <a:gdLst>
                <a:gd name="T0" fmla="*/ 16 w 17"/>
                <a:gd name="T1" fmla="*/ 1 h 26"/>
                <a:gd name="T2" fmla="*/ 16 w 17"/>
                <a:gd name="T3" fmla="*/ 1 h 26"/>
                <a:gd name="T4" fmla="*/ 16 w 17"/>
                <a:gd name="T5" fmla="*/ 4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3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4"/>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2" y="11"/>
                    <a:pt x="14" y="12"/>
                    <a:pt x="16" y="13"/>
                  </a:cubicBezTo>
                  <a:cubicBezTo>
                    <a:pt x="17" y="15"/>
                    <a:pt x="17" y="16"/>
                    <a:pt x="17" y="18"/>
                  </a:cubicBezTo>
                  <a:cubicBezTo>
                    <a:pt x="17" y="21"/>
                    <a:pt x="16" y="23"/>
                    <a:pt x="15" y="24"/>
                  </a:cubicBezTo>
                  <a:cubicBezTo>
                    <a:pt x="13" y="25"/>
                    <a:pt x="11" y="26"/>
                    <a:pt x="8" y="26"/>
                  </a:cubicBezTo>
                  <a:cubicBezTo>
                    <a:pt x="7" y="26"/>
                    <a:pt x="5" y="25"/>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2"/>
                    <a:pt x="2" y="11"/>
                  </a:cubicBezTo>
                  <a:cubicBezTo>
                    <a:pt x="0" y="10"/>
                    <a:pt x="0" y="9"/>
                    <a:pt x="0" y="7"/>
                  </a:cubicBezTo>
                  <a:cubicBezTo>
                    <a:pt x="0" y="5"/>
                    <a:pt x="1" y="3"/>
                    <a:pt x="2" y="2"/>
                  </a:cubicBezTo>
                  <a:cubicBezTo>
                    <a:pt x="4" y="1"/>
                    <a:pt x="6" y="0"/>
                    <a:pt x="9" y="0"/>
                  </a:cubicBezTo>
                  <a:cubicBezTo>
                    <a:pt x="10" y="0"/>
                    <a:pt x="11" y="0"/>
                    <a:pt x="12" y="0"/>
                  </a:cubicBezTo>
                  <a:cubicBezTo>
                    <a:pt x="13"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1792"/>
            <p:cNvSpPr>
              <a:spLocks/>
            </p:cNvSpPr>
            <p:nvPr/>
          </p:nvSpPr>
          <p:spPr bwMode="auto">
            <a:xfrm>
              <a:off x="4524" y="1272"/>
              <a:ext cx="15"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1793"/>
            <p:cNvSpPr>
              <a:spLocks/>
            </p:cNvSpPr>
            <p:nvPr/>
          </p:nvSpPr>
          <p:spPr bwMode="auto">
            <a:xfrm>
              <a:off x="4482" y="1316"/>
              <a:ext cx="1" cy="44"/>
            </a:xfrm>
            <a:custGeom>
              <a:avLst/>
              <a:gdLst>
                <a:gd name="T0" fmla="*/ 0 w 1"/>
                <a:gd name="T1" fmla="*/ 0 h 62"/>
                <a:gd name="T2" fmla="*/ 0 w 1"/>
                <a:gd name="T3" fmla="*/ 0 h 62"/>
                <a:gd name="T4" fmla="*/ 1 w 1"/>
                <a:gd name="T5" fmla="*/ 62 h 62"/>
              </a:gdLst>
              <a:ahLst/>
              <a:cxnLst>
                <a:cxn ang="0">
                  <a:pos x="T0" y="T1"/>
                </a:cxn>
                <a:cxn ang="0">
                  <a:pos x="T2" y="T3"/>
                </a:cxn>
                <a:cxn ang="0">
                  <a:pos x="T4" y="T5"/>
                </a:cxn>
              </a:cxnLst>
              <a:rect l="0" t="0" r="r" b="b"/>
              <a:pathLst>
                <a:path w="1" h="62">
                  <a:moveTo>
                    <a:pt x="0" y="0"/>
                  </a:moveTo>
                  <a:lnTo>
                    <a:pt x="0" y="0"/>
                  </a:lnTo>
                  <a:cubicBezTo>
                    <a:pt x="0" y="19"/>
                    <a:pt x="1" y="41"/>
                    <a:pt x="1"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Freeform 1794"/>
            <p:cNvSpPr>
              <a:spLocks noEditPoints="1"/>
            </p:cNvSpPr>
            <p:nvPr/>
          </p:nvSpPr>
          <p:spPr bwMode="auto">
            <a:xfrm>
              <a:off x="4476"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1795"/>
            <p:cNvSpPr>
              <a:spLocks noEditPoints="1"/>
            </p:cNvSpPr>
            <p:nvPr/>
          </p:nvSpPr>
          <p:spPr bwMode="auto">
            <a:xfrm>
              <a:off x="4476"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Freeform 1796"/>
            <p:cNvSpPr>
              <a:spLocks/>
            </p:cNvSpPr>
            <p:nvPr/>
          </p:nvSpPr>
          <p:spPr bwMode="auto">
            <a:xfrm>
              <a:off x="4299" y="1130"/>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1797"/>
            <p:cNvSpPr>
              <a:spLocks/>
            </p:cNvSpPr>
            <p:nvPr/>
          </p:nvSpPr>
          <p:spPr bwMode="auto">
            <a:xfrm>
              <a:off x="4299" y="1130"/>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 name="Freeform 1798"/>
            <p:cNvSpPr>
              <a:spLocks/>
            </p:cNvSpPr>
            <p:nvPr/>
          </p:nvSpPr>
          <p:spPr bwMode="auto">
            <a:xfrm>
              <a:off x="4315" y="1149"/>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1799"/>
            <p:cNvSpPr>
              <a:spLocks noEditPoints="1"/>
            </p:cNvSpPr>
            <p:nvPr/>
          </p:nvSpPr>
          <p:spPr bwMode="auto">
            <a:xfrm>
              <a:off x="4323" y="1149"/>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7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3" y="22"/>
                    <a:pt x="15" y="20"/>
                  </a:cubicBezTo>
                  <a:cubicBezTo>
                    <a:pt x="17" y="19"/>
                    <a:pt x="17" y="16"/>
                    <a:pt x="17" y="13"/>
                  </a:cubicBezTo>
                  <a:cubicBezTo>
                    <a:pt x="17" y="9"/>
                    <a:pt x="17" y="7"/>
                    <a:pt x="15" y="5"/>
                  </a:cubicBezTo>
                  <a:cubicBezTo>
                    <a:pt x="13"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1800"/>
            <p:cNvSpPr>
              <a:spLocks/>
            </p:cNvSpPr>
            <p:nvPr/>
          </p:nvSpPr>
          <p:spPr bwMode="auto">
            <a:xfrm>
              <a:off x="4341" y="1149"/>
              <a:ext cx="15" cy="17"/>
            </a:xfrm>
            <a:custGeom>
              <a:avLst/>
              <a:gdLst>
                <a:gd name="T0" fmla="*/ 1 w 22"/>
                <a:gd name="T1" fmla="*/ 0 h 25"/>
                <a:gd name="T2" fmla="*/ 1 w 22"/>
                <a:gd name="T3" fmla="*/ 0 h 25"/>
                <a:gd name="T4" fmla="*/ 5 w 22"/>
                <a:gd name="T5" fmla="*/ 0 h 25"/>
                <a:gd name="T6" fmla="*/ 11 w 22"/>
                <a:gd name="T7" fmla="*/ 10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5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10"/>
                  </a:lnTo>
                  <a:lnTo>
                    <a:pt x="17" y="0"/>
                  </a:lnTo>
                  <a:lnTo>
                    <a:pt x="21" y="0"/>
                  </a:lnTo>
                  <a:lnTo>
                    <a:pt x="13" y="12"/>
                  </a:lnTo>
                  <a:lnTo>
                    <a:pt x="22"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1801"/>
            <p:cNvSpPr>
              <a:spLocks/>
            </p:cNvSpPr>
            <p:nvPr/>
          </p:nvSpPr>
          <p:spPr bwMode="auto">
            <a:xfrm>
              <a:off x="4358" y="1170"/>
              <a:ext cx="12" cy="2"/>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1802"/>
            <p:cNvSpPr>
              <a:spLocks/>
            </p:cNvSpPr>
            <p:nvPr/>
          </p:nvSpPr>
          <p:spPr bwMode="auto">
            <a:xfrm>
              <a:off x="4373" y="1149"/>
              <a:ext cx="12"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1803"/>
            <p:cNvSpPr>
              <a:spLocks/>
            </p:cNvSpPr>
            <p:nvPr/>
          </p:nvSpPr>
          <p:spPr bwMode="auto">
            <a:xfrm>
              <a:off x="4387" y="1149"/>
              <a:ext cx="15" cy="17"/>
            </a:xfrm>
            <a:custGeom>
              <a:avLst/>
              <a:gdLst>
                <a:gd name="T0" fmla="*/ 1 w 22"/>
                <a:gd name="T1" fmla="*/ 0 h 25"/>
                <a:gd name="T2" fmla="*/ 1 w 22"/>
                <a:gd name="T3" fmla="*/ 0 h 25"/>
                <a:gd name="T4" fmla="*/ 5 w 22"/>
                <a:gd name="T5" fmla="*/ 0 h 25"/>
                <a:gd name="T6" fmla="*/ 11 w 22"/>
                <a:gd name="T7" fmla="*/ 10 h 25"/>
                <a:gd name="T8" fmla="*/ 17 w 22"/>
                <a:gd name="T9" fmla="*/ 0 h 25"/>
                <a:gd name="T10" fmla="*/ 21 w 22"/>
                <a:gd name="T11" fmla="*/ 0 h 25"/>
                <a:gd name="T12" fmla="*/ 13 w 22"/>
                <a:gd name="T13" fmla="*/ 12 h 25"/>
                <a:gd name="T14" fmla="*/ 22 w 22"/>
                <a:gd name="T15" fmla="*/ 25 h 25"/>
                <a:gd name="T16" fmla="*/ 18 w 22"/>
                <a:gd name="T17" fmla="*/ 25 h 25"/>
                <a:gd name="T18" fmla="*/ 11 w 22"/>
                <a:gd name="T19" fmla="*/ 15 h 25"/>
                <a:gd name="T20" fmla="*/ 4 w 22"/>
                <a:gd name="T21" fmla="*/ 25 h 25"/>
                <a:gd name="T22" fmla="*/ 0 w 22"/>
                <a:gd name="T23" fmla="*/ 25 h 25"/>
                <a:gd name="T24" fmla="*/ 9 w 22"/>
                <a:gd name="T25" fmla="*/ 12 h 25"/>
                <a:gd name="T26" fmla="*/ 1 w 2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5">
                  <a:moveTo>
                    <a:pt x="1" y="0"/>
                  </a:moveTo>
                  <a:lnTo>
                    <a:pt x="1" y="0"/>
                  </a:lnTo>
                  <a:lnTo>
                    <a:pt x="5" y="0"/>
                  </a:lnTo>
                  <a:lnTo>
                    <a:pt x="11" y="10"/>
                  </a:lnTo>
                  <a:lnTo>
                    <a:pt x="17" y="0"/>
                  </a:lnTo>
                  <a:lnTo>
                    <a:pt x="21" y="0"/>
                  </a:lnTo>
                  <a:lnTo>
                    <a:pt x="13" y="12"/>
                  </a:lnTo>
                  <a:lnTo>
                    <a:pt x="22" y="25"/>
                  </a:lnTo>
                  <a:lnTo>
                    <a:pt x="18" y="25"/>
                  </a:lnTo>
                  <a:lnTo>
                    <a:pt x="11" y="15"/>
                  </a:lnTo>
                  <a:lnTo>
                    <a:pt x="4" y="25"/>
                  </a:lnTo>
                  <a:lnTo>
                    <a:pt x="0" y="25"/>
                  </a:lnTo>
                  <a:lnTo>
                    <a:pt x="9"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1804"/>
            <p:cNvSpPr>
              <a:spLocks noEditPoints="1"/>
            </p:cNvSpPr>
            <p:nvPr/>
          </p:nvSpPr>
          <p:spPr bwMode="auto">
            <a:xfrm>
              <a:off x="4406" y="1149"/>
              <a:ext cx="12" cy="17"/>
            </a:xfrm>
            <a:custGeom>
              <a:avLst/>
              <a:gdLst>
                <a:gd name="T0" fmla="*/ 4 w 16"/>
                <a:gd name="T1" fmla="*/ 3 h 25"/>
                <a:gd name="T2" fmla="*/ 4 w 16"/>
                <a:gd name="T3" fmla="*/ 3 h 25"/>
                <a:gd name="T4" fmla="*/ 4 w 16"/>
                <a:gd name="T5" fmla="*/ 12 h 25"/>
                <a:gd name="T6" fmla="*/ 8 w 16"/>
                <a:gd name="T7" fmla="*/ 12 h 25"/>
                <a:gd name="T8" fmla="*/ 11 w 16"/>
                <a:gd name="T9" fmla="*/ 11 h 25"/>
                <a:gd name="T10" fmla="*/ 13 w 16"/>
                <a:gd name="T11" fmla="*/ 8 h 25"/>
                <a:gd name="T12" fmla="*/ 11 w 16"/>
                <a:gd name="T13" fmla="*/ 4 h 25"/>
                <a:gd name="T14" fmla="*/ 8 w 16"/>
                <a:gd name="T15" fmla="*/ 3 h 25"/>
                <a:gd name="T16" fmla="*/ 4 w 16"/>
                <a:gd name="T17" fmla="*/ 3 h 25"/>
                <a:gd name="T18" fmla="*/ 0 w 16"/>
                <a:gd name="T19" fmla="*/ 0 h 25"/>
                <a:gd name="T20" fmla="*/ 0 w 16"/>
                <a:gd name="T21" fmla="*/ 0 h 25"/>
                <a:gd name="T22" fmla="*/ 8 w 16"/>
                <a:gd name="T23" fmla="*/ 0 h 25"/>
                <a:gd name="T24" fmla="*/ 14 w 16"/>
                <a:gd name="T25" fmla="*/ 2 h 25"/>
                <a:gd name="T26" fmla="*/ 16 w 16"/>
                <a:gd name="T27" fmla="*/ 8 h 25"/>
                <a:gd name="T28" fmla="*/ 14 w 16"/>
                <a:gd name="T29" fmla="*/ 13 h 25"/>
                <a:gd name="T30" fmla="*/ 8 w 16"/>
                <a:gd name="T31" fmla="*/ 15 h 25"/>
                <a:gd name="T32" fmla="*/ 4 w 16"/>
                <a:gd name="T33" fmla="*/ 15 h 25"/>
                <a:gd name="T34" fmla="*/ 4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4"/>
                    <a:pt x="9" y="3"/>
                    <a:pt x="8" y="3"/>
                  </a:cubicBezTo>
                  <a:lnTo>
                    <a:pt x="4" y="3"/>
                  </a:lnTo>
                  <a:close/>
                  <a:moveTo>
                    <a:pt x="0" y="0"/>
                  </a:moveTo>
                  <a:lnTo>
                    <a:pt x="0" y="0"/>
                  </a:lnTo>
                  <a:lnTo>
                    <a:pt x="8" y="0"/>
                  </a:lnTo>
                  <a:cubicBezTo>
                    <a:pt x="11" y="0"/>
                    <a:pt x="13" y="1"/>
                    <a:pt x="14" y="2"/>
                  </a:cubicBezTo>
                  <a:cubicBezTo>
                    <a:pt x="16" y="4"/>
                    <a:pt x="16" y="5"/>
                    <a:pt x="16" y="8"/>
                  </a:cubicBezTo>
                  <a:cubicBezTo>
                    <a:pt x="16" y="10"/>
                    <a:pt x="16" y="12"/>
                    <a:pt x="14" y="13"/>
                  </a:cubicBezTo>
                  <a:cubicBezTo>
                    <a:pt x="13" y="15"/>
                    <a:pt x="11" y="15"/>
                    <a:pt x="8" y="15"/>
                  </a:cubicBezTo>
                  <a:lnTo>
                    <a:pt x="4" y="15"/>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1805"/>
            <p:cNvSpPr>
              <a:spLocks noEditPoints="1"/>
            </p:cNvSpPr>
            <p:nvPr/>
          </p:nvSpPr>
          <p:spPr bwMode="auto">
            <a:xfrm>
              <a:off x="4422" y="1149"/>
              <a:ext cx="14" cy="17"/>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0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1 w 20"/>
                <a:gd name="T47" fmla="*/ 11 h 25"/>
                <a:gd name="T48" fmla="*/ 13 w 20"/>
                <a:gd name="T49" fmla="*/ 8 h 25"/>
                <a:gd name="T50" fmla="*/ 11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3" y="14"/>
                    <a:pt x="14" y="15"/>
                  </a:cubicBezTo>
                  <a:cubicBezTo>
                    <a:pt x="15" y="16"/>
                    <a:pt x="15" y="17"/>
                    <a:pt x="16" y="18"/>
                  </a:cubicBezTo>
                  <a:lnTo>
                    <a:pt x="20" y="25"/>
                  </a:lnTo>
                  <a:lnTo>
                    <a:pt x="16" y="25"/>
                  </a:lnTo>
                  <a:lnTo>
                    <a:pt x="13" y="19"/>
                  </a:lnTo>
                  <a:cubicBezTo>
                    <a:pt x="12" y="17"/>
                    <a:pt x="11" y="16"/>
                    <a:pt x="10"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4" y="12"/>
                    <a:pt x="13" y="13"/>
                    <a:pt x="12" y="14"/>
                  </a:cubicBezTo>
                  <a:lnTo>
                    <a:pt x="12" y="14"/>
                  </a:lnTo>
                  <a:close/>
                  <a:moveTo>
                    <a:pt x="4" y="3"/>
                  </a:moveTo>
                  <a:lnTo>
                    <a:pt x="4" y="3"/>
                  </a:lnTo>
                  <a:lnTo>
                    <a:pt x="4" y="12"/>
                  </a:lnTo>
                  <a:lnTo>
                    <a:pt x="8" y="12"/>
                  </a:lnTo>
                  <a:cubicBezTo>
                    <a:pt x="9" y="12"/>
                    <a:pt x="11" y="12"/>
                    <a:pt x="11" y="11"/>
                  </a:cubicBezTo>
                  <a:cubicBezTo>
                    <a:pt x="12" y="10"/>
                    <a:pt x="13" y="9"/>
                    <a:pt x="13" y="8"/>
                  </a:cubicBezTo>
                  <a:cubicBezTo>
                    <a:pt x="13" y="6"/>
                    <a:pt x="12" y="5"/>
                    <a:pt x="11" y="4"/>
                  </a:cubicBezTo>
                  <a:cubicBezTo>
                    <a:pt x="11" y="4"/>
                    <a:pt x="9"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1806"/>
            <p:cNvSpPr>
              <a:spLocks/>
            </p:cNvSpPr>
            <p:nvPr/>
          </p:nvSpPr>
          <p:spPr bwMode="auto">
            <a:xfrm>
              <a:off x="4308" y="1193"/>
              <a:ext cx="41" cy="47"/>
            </a:xfrm>
            <a:custGeom>
              <a:avLst/>
              <a:gdLst>
                <a:gd name="T0" fmla="*/ 58 w 58"/>
                <a:gd name="T1" fmla="*/ 0 h 67"/>
                <a:gd name="T2" fmla="*/ 58 w 58"/>
                <a:gd name="T3" fmla="*/ 0 h 67"/>
                <a:gd name="T4" fmla="*/ 0 w 58"/>
                <a:gd name="T5" fmla="*/ 67 h 67"/>
              </a:gdLst>
              <a:ahLst/>
              <a:cxnLst>
                <a:cxn ang="0">
                  <a:pos x="T0" y="T1"/>
                </a:cxn>
                <a:cxn ang="0">
                  <a:pos x="T2" y="T3"/>
                </a:cxn>
                <a:cxn ang="0">
                  <a:pos x="T4" y="T5"/>
                </a:cxn>
              </a:cxnLst>
              <a:rect l="0" t="0" r="r" b="b"/>
              <a:pathLst>
                <a:path w="58" h="67">
                  <a:moveTo>
                    <a:pt x="58" y="0"/>
                  </a:moveTo>
                  <a:lnTo>
                    <a:pt x="58" y="0"/>
                  </a:lnTo>
                  <a:cubicBezTo>
                    <a:pt x="40" y="20"/>
                    <a:pt x="19" y="45"/>
                    <a:pt x="0" y="6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Freeform 1807"/>
            <p:cNvSpPr>
              <a:spLocks noEditPoints="1"/>
            </p:cNvSpPr>
            <p:nvPr/>
          </p:nvSpPr>
          <p:spPr bwMode="auto">
            <a:xfrm>
              <a:off x="4296" y="1236"/>
              <a:ext cx="17" cy="17"/>
            </a:xfrm>
            <a:custGeom>
              <a:avLst/>
              <a:gdLst>
                <a:gd name="T0" fmla="*/ 23 w 23"/>
                <a:gd name="T1" fmla="*/ 11 h 24"/>
                <a:gd name="T2" fmla="*/ 23 w 23"/>
                <a:gd name="T3" fmla="*/ 11 h 24"/>
                <a:gd name="T4" fmla="*/ 0 w 23"/>
                <a:gd name="T5" fmla="*/ 24 h 24"/>
                <a:gd name="T6" fmla="*/ 10 w 23"/>
                <a:gd name="T7" fmla="*/ 0 h 24"/>
                <a:gd name="T8" fmla="*/ 23 w 23"/>
                <a:gd name="T9" fmla="*/ 11 h 24"/>
                <a:gd name="T10" fmla="*/ 23 w 23"/>
                <a:gd name="T11" fmla="*/ 11 h 24"/>
                <a:gd name="T12" fmla="*/ 23 w 23"/>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1"/>
                  </a:moveTo>
                  <a:lnTo>
                    <a:pt x="23" y="11"/>
                  </a:lnTo>
                  <a:lnTo>
                    <a:pt x="0" y="24"/>
                  </a:lnTo>
                  <a:lnTo>
                    <a:pt x="10" y="0"/>
                  </a:lnTo>
                  <a:lnTo>
                    <a:pt x="23" y="11"/>
                  </a:lnTo>
                  <a:close/>
                  <a:moveTo>
                    <a:pt x="23" y="11"/>
                  </a:moveTo>
                  <a:lnTo>
                    <a:pt x="23" y="11"/>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1808"/>
            <p:cNvSpPr>
              <a:spLocks noEditPoints="1"/>
            </p:cNvSpPr>
            <p:nvPr/>
          </p:nvSpPr>
          <p:spPr bwMode="auto">
            <a:xfrm>
              <a:off x="4296" y="1236"/>
              <a:ext cx="17" cy="17"/>
            </a:xfrm>
            <a:custGeom>
              <a:avLst/>
              <a:gdLst>
                <a:gd name="T0" fmla="*/ 23 w 23"/>
                <a:gd name="T1" fmla="*/ 11 h 24"/>
                <a:gd name="T2" fmla="*/ 23 w 23"/>
                <a:gd name="T3" fmla="*/ 11 h 24"/>
                <a:gd name="T4" fmla="*/ 0 w 23"/>
                <a:gd name="T5" fmla="*/ 24 h 24"/>
                <a:gd name="T6" fmla="*/ 10 w 23"/>
                <a:gd name="T7" fmla="*/ 0 h 24"/>
                <a:gd name="T8" fmla="*/ 23 w 23"/>
                <a:gd name="T9" fmla="*/ 11 h 24"/>
                <a:gd name="T10" fmla="*/ 23 w 23"/>
                <a:gd name="T11" fmla="*/ 11 h 24"/>
                <a:gd name="T12" fmla="*/ 23 w 23"/>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1"/>
                  </a:moveTo>
                  <a:lnTo>
                    <a:pt x="23" y="11"/>
                  </a:lnTo>
                  <a:lnTo>
                    <a:pt x="0" y="24"/>
                  </a:lnTo>
                  <a:lnTo>
                    <a:pt x="10" y="0"/>
                  </a:lnTo>
                  <a:lnTo>
                    <a:pt x="23" y="11"/>
                  </a:lnTo>
                  <a:close/>
                  <a:moveTo>
                    <a:pt x="23" y="11"/>
                  </a:moveTo>
                  <a:lnTo>
                    <a:pt x="23" y="11"/>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Freeform 1809"/>
            <p:cNvSpPr>
              <a:spLocks/>
            </p:cNvSpPr>
            <p:nvPr/>
          </p:nvSpPr>
          <p:spPr bwMode="auto">
            <a:xfrm>
              <a:off x="4402" y="1193"/>
              <a:ext cx="41" cy="47"/>
            </a:xfrm>
            <a:custGeom>
              <a:avLst/>
              <a:gdLst>
                <a:gd name="T0" fmla="*/ 0 w 58"/>
                <a:gd name="T1" fmla="*/ 0 h 67"/>
                <a:gd name="T2" fmla="*/ 0 w 58"/>
                <a:gd name="T3" fmla="*/ 0 h 67"/>
                <a:gd name="T4" fmla="*/ 58 w 58"/>
                <a:gd name="T5" fmla="*/ 67 h 67"/>
              </a:gdLst>
              <a:ahLst/>
              <a:cxnLst>
                <a:cxn ang="0">
                  <a:pos x="T0" y="T1"/>
                </a:cxn>
                <a:cxn ang="0">
                  <a:pos x="T2" y="T3"/>
                </a:cxn>
                <a:cxn ang="0">
                  <a:pos x="T4" y="T5"/>
                </a:cxn>
              </a:cxnLst>
              <a:rect l="0" t="0" r="r" b="b"/>
              <a:pathLst>
                <a:path w="58" h="67">
                  <a:moveTo>
                    <a:pt x="0" y="0"/>
                  </a:moveTo>
                  <a:lnTo>
                    <a:pt x="0" y="0"/>
                  </a:lnTo>
                  <a:cubicBezTo>
                    <a:pt x="18" y="20"/>
                    <a:pt x="39" y="45"/>
                    <a:pt x="58" y="6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Freeform 1810"/>
            <p:cNvSpPr>
              <a:spLocks noEditPoints="1"/>
            </p:cNvSpPr>
            <p:nvPr/>
          </p:nvSpPr>
          <p:spPr bwMode="auto">
            <a:xfrm>
              <a:off x="4439" y="1236"/>
              <a:ext cx="16" cy="17"/>
            </a:xfrm>
            <a:custGeom>
              <a:avLst/>
              <a:gdLst>
                <a:gd name="T0" fmla="*/ 13 w 23"/>
                <a:gd name="T1" fmla="*/ 0 h 24"/>
                <a:gd name="T2" fmla="*/ 13 w 23"/>
                <a:gd name="T3" fmla="*/ 0 h 24"/>
                <a:gd name="T4" fmla="*/ 23 w 23"/>
                <a:gd name="T5" fmla="*/ 24 h 24"/>
                <a:gd name="T6" fmla="*/ 0 w 23"/>
                <a:gd name="T7" fmla="*/ 11 h 24"/>
                <a:gd name="T8" fmla="*/ 13 w 23"/>
                <a:gd name="T9" fmla="*/ 0 h 24"/>
                <a:gd name="T10" fmla="*/ 13 w 23"/>
                <a:gd name="T11" fmla="*/ 0 h 24"/>
                <a:gd name="T12" fmla="*/ 13 w 23"/>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13" y="0"/>
                  </a:moveTo>
                  <a:lnTo>
                    <a:pt x="13" y="0"/>
                  </a:lnTo>
                  <a:lnTo>
                    <a:pt x="23" y="24"/>
                  </a:lnTo>
                  <a:lnTo>
                    <a:pt x="0" y="11"/>
                  </a:lnTo>
                  <a:lnTo>
                    <a:pt x="13" y="0"/>
                  </a:lnTo>
                  <a:close/>
                  <a:moveTo>
                    <a:pt x="13" y="0"/>
                  </a:moveTo>
                  <a:lnTo>
                    <a:pt x="13"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1811"/>
            <p:cNvSpPr>
              <a:spLocks noEditPoints="1"/>
            </p:cNvSpPr>
            <p:nvPr/>
          </p:nvSpPr>
          <p:spPr bwMode="auto">
            <a:xfrm>
              <a:off x="4439" y="1236"/>
              <a:ext cx="16" cy="17"/>
            </a:xfrm>
            <a:custGeom>
              <a:avLst/>
              <a:gdLst>
                <a:gd name="T0" fmla="*/ 13 w 23"/>
                <a:gd name="T1" fmla="*/ 0 h 24"/>
                <a:gd name="T2" fmla="*/ 13 w 23"/>
                <a:gd name="T3" fmla="*/ 0 h 24"/>
                <a:gd name="T4" fmla="*/ 23 w 23"/>
                <a:gd name="T5" fmla="*/ 24 h 24"/>
                <a:gd name="T6" fmla="*/ 0 w 23"/>
                <a:gd name="T7" fmla="*/ 11 h 24"/>
                <a:gd name="T8" fmla="*/ 13 w 23"/>
                <a:gd name="T9" fmla="*/ 0 h 24"/>
                <a:gd name="T10" fmla="*/ 13 w 23"/>
                <a:gd name="T11" fmla="*/ 0 h 24"/>
                <a:gd name="T12" fmla="*/ 13 w 23"/>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13" y="0"/>
                  </a:moveTo>
                  <a:lnTo>
                    <a:pt x="13" y="0"/>
                  </a:lnTo>
                  <a:lnTo>
                    <a:pt x="23" y="24"/>
                  </a:lnTo>
                  <a:lnTo>
                    <a:pt x="0" y="11"/>
                  </a:lnTo>
                  <a:lnTo>
                    <a:pt x="13" y="0"/>
                  </a:lnTo>
                  <a:close/>
                  <a:moveTo>
                    <a:pt x="13" y="0"/>
                  </a:moveTo>
                  <a:lnTo>
                    <a:pt x="13"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Freeform 1812"/>
            <p:cNvSpPr>
              <a:spLocks/>
            </p:cNvSpPr>
            <p:nvPr/>
          </p:nvSpPr>
          <p:spPr bwMode="auto">
            <a:xfrm>
              <a:off x="4313" y="1007"/>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014"/>
          <p:cNvGrpSpPr>
            <a:grpSpLocks/>
          </p:cNvGrpSpPr>
          <p:nvPr/>
        </p:nvGrpSpPr>
        <p:grpSpPr bwMode="auto">
          <a:xfrm>
            <a:off x="946150" y="1273175"/>
            <a:ext cx="7426325" cy="1468438"/>
            <a:chOff x="548" y="514"/>
            <a:chExt cx="4678" cy="925"/>
          </a:xfrm>
        </p:grpSpPr>
        <p:sp>
          <p:nvSpPr>
            <p:cNvPr id="57" name="Freeform 1814"/>
            <p:cNvSpPr>
              <a:spLocks/>
            </p:cNvSpPr>
            <p:nvPr/>
          </p:nvSpPr>
          <p:spPr bwMode="auto">
            <a:xfrm>
              <a:off x="4313" y="1007"/>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815"/>
            <p:cNvSpPr>
              <a:spLocks/>
            </p:cNvSpPr>
            <p:nvPr/>
          </p:nvSpPr>
          <p:spPr bwMode="auto">
            <a:xfrm>
              <a:off x="4326" y="1025"/>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816"/>
            <p:cNvSpPr>
              <a:spLocks noEditPoints="1"/>
            </p:cNvSpPr>
            <p:nvPr/>
          </p:nvSpPr>
          <p:spPr bwMode="auto">
            <a:xfrm>
              <a:off x="4341" y="1025"/>
              <a:ext cx="15" cy="18"/>
            </a:xfrm>
            <a:custGeom>
              <a:avLst/>
              <a:gdLst>
                <a:gd name="T0" fmla="*/ 11 w 22"/>
                <a:gd name="T1" fmla="*/ 4 h 25"/>
                <a:gd name="T2" fmla="*/ 11 w 22"/>
                <a:gd name="T3" fmla="*/ 4 h 25"/>
                <a:gd name="T4" fmla="*/ 6 w 22"/>
                <a:gd name="T5" fmla="*/ 16 h 25"/>
                <a:gd name="T6" fmla="*/ 15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5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6" y="16"/>
                  </a:lnTo>
                  <a:lnTo>
                    <a:pt x="15" y="16"/>
                  </a:lnTo>
                  <a:lnTo>
                    <a:pt x="11" y="4"/>
                  </a:lnTo>
                  <a:close/>
                  <a:moveTo>
                    <a:pt x="9" y="0"/>
                  </a:moveTo>
                  <a:lnTo>
                    <a:pt x="9" y="0"/>
                  </a:lnTo>
                  <a:lnTo>
                    <a:pt x="13" y="0"/>
                  </a:lnTo>
                  <a:lnTo>
                    <a:pt x="22" y="25"/>
                  </a:lnTo>
                  <a:lnTo>
                    <a:pt x="19" y="25"/>
                  </a:lnTo>
                  <a:lnTo>
                    <a:pt x="17" y="19"/>
                  </a:lnTo>
                  <a:lnTo>
                    <a:pt x="5"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817"/>
            <p:cNvSpPr>
              <a:spLocks noEditPoints="1"/>
            </p:cNvSpPr>
            <p:nvPr/>
          </p:nvSpPr>
          <p:spPr bwMode="auto">
            <a:xfrm>
              <a:off x="4359" y="1025"/>
              <a:ext cx="14" cy="18"/>
            </a:xfrm>
            <a:custGeom>
              <a:avLst/>
              <a:gdLst>
                <a:gd name="T0" fmla="*/ 12 w 20"/>
                <a:gd name="T1" fmla="*/ 14 h 25"/>
                <a:gd name="T2" fmla="*/ 12 w 20"/>
                <a:gd name="T3" fmla="*/ 14 h 25"/>
                <a:gd name="T4" fmla="*/ 14 w 20"/>
                <a:gd name="T5" fmla="*/ 15 h 25"/>
                <a:gd name="T6" fmla="*/ 16 w 20"/>
                <a:gd name="T7" fmla="*/ 18 h 25"/>
                <a:gd name="T8" fmla="*/ 20 w 20"/>
                <a:gd name="T9" fmla="*/ 25 h 25"/>
                <a:gd name="T10" fmla="*/ 16 w 20"/>
                <a:gd name="T11" fmla="*/ 25 h 25"/>
                <a:gd name="T12" fmla="*/ 13 w 20"/>
                <a:gd name="T13" fmla="*/ 19 h 25"/>
                <a:gd name="T14" fmla="*/ 11 w 20"/>
                <a:gd name="T15" fmla="*/ 16 h 25"/>
                <a:gd name="T16" fmla="*/ 7 w 20"/>
                <a:gd name="T17" fmla="*/ 15 h 25"/>
                <a:gd name="T18" fmla="*/ 4 w 20"/>
                <a:gd name="T19" fmla="*/ 15 h 25"/>
                <a:gd name="T20" fmla="*/ 4 w 20"/>
                <a:gd name="T21" fmla="*/ 25 h 25"/>
                <a:gd name="T22" fmla="*/ 0 w 20"/>
                <a:gd name="T23" fmla="*/ 25 h 25"/>
                <a:gd name="T24" fmla="*/ 0 w 20"/>
                <a:gd name="T25" fmla="*/ 0 h 25"/>
                <a:gd name="T26" fmla="*/ 8 w 20"/>
                <a:gd name="T27" fmla="*/ 0 h 25"/>
                <a:gd name="T28" fmla="*/ 14 w 20"/>
                <a:gd name="T29" fmla="*/ 2 h 25"/>
                <a:gd name="T30" fmla="*/ 16 w 20"/>
                <a:gd name="T31" fmla="*/ 8 h 25"/>
                <a:gd name="T32" fmla="*/ 15 w 20"/>
                <a:gd name="T33" fmla="*/ 11 h 25"/>
                <a:gd name="T34" fmla="*/ 12 w 20"/>
                <a:gd name="T35" fmla="*/ 14 h 25"/>
                <a:gd name="T36" fmla="*/ 12 w 20"/>
                <a:gd name="T37" fmla="*/ 14 h 25"/>
                <a:gd name="T38" fmla="*/ 4 w 20"/>
                <a:gd name="T39" fmla="*/ 3 h 25"/>
                <a:gd name="T40" fmla="*/ 4 w 20"/>
                <a:gd name="T41" fmla="*/ 3 h 25"/>
                <a:gd name="T42" fmla="*/ 4 w 20"/>
                <a:gd name="T43" fmla="*/ 12 h 25"/>
                <a:gd name="T44" fmla="*/ 8 w 20"/>
                <a:gd name="T45" fmla="*/ 12 h 25"/>
                <a:gd name="T46" fmla="*/ 12 w 20"/>
                <a:gd name="T47" fmla="*/ 11 h 25"/>
                <a:gd name="T48" fmla="*/ 13 w 20"/>
                <a:gd name="T49" fmla="*/ 8 h 25"/>
                <a:gd name="T50" fmla="*/ 12 w 20"/>
                <a:gd name="T51" fmla="*/ 4 h 25"/>
                <a:gd name="T52" fmla="*/ 8 w 20"/>
                <a:gd name="T53" fmla="*/ 3 h 25"/>
                <a:gd name="T54" fmla="*/ 4 w 20"/>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5">
                  <a:moveTo>
                    <a:pt x="12" y="14"/>
                  </a:moveTo>
                  <a:lnTo>
                    <a:pt x="12" y="14"/>
                  </a:lnTo>
                  <a:cubicBezTo>
                    <a:pt x="13" y="14"/>
                    <a:pt x="14" y="14"/>
                    <a:pt x="14" y="15"/>
                  </a:cubicBezTo>
                  <a:cubicBezTo>
                    <a:pt x="15" y="16"/>
                    <a:pt x="16" y="17"/>
                    <a:pt x="16" y="18"/>
                  </a:cubicBezTo>
                  <a:lnTo>
                    <a:pt x="20" y="25"/>
                  </a:lnTo>
                  <a:lnTo>
                    <a:pt x="16" y="25"/>
                  </a:lnTo>
                  <a:lnTo>
                    <a:pt x="13" y="19"/>
                  </a:lnTo>
                  <a:cubicBezTo>
                    <a:pt x="12" y="17"/>
                    <a:pt x="11" y="16"/>
                    <a:pt x="11" y="16"/>
                  </a:cubicBezTo>
                  <a:cubicBezTo>
                    <a:pt x="10" y="15"/>
                    <a:pt x="9" y="15"/>
                    <a:pt x="7" y="15"/>
                  </a:cubicBezTo>
                  <a:lnTo>
                    <a:pt x="4" y="15"/>
                  </a:lnTo>
                  <a:lnTo>
                    <a:pt x="4" y="25"/>
                  </a:lnTo>
                  <a:lnTo>
                    <a:pt x="0" y="25"/>
                  </a:lnTo>
                  <a:lnTo>
                    <a:pt x="0" y="0"/>
                  </a:lnTo>
                  <a:lnTo>
                    <a:pt x="8" y="0"/>
                  </a:lnTo>
                  <a:cubicBezTo>
                    <a:pt x="11" y="0"/>
                    <a:pt x="13" y="1"/>
                    <a:pt x="14" y="2"/>
                  </a:cubicBezTo>
                  <a:cubicBezTo>
                    <a:pt x="16" y="3"/>
                    <a:pt x="16" y="5"/>
                    <a:pt x="16" y="8"/>
                  </a:cubicBezTo>
                  <a:cubicBezTo>
                    <a:pt x="16" y="9"/>
                    <a:pt x="16" y="10"/>
                    <a:pt x="15" y="11"/>
                  </a:cubicBezTo>
                  <a:cubicBezTo>
                    <a:pt x="15" y="12"/>
                    <a:pt x="14" y="13"/>
                    <a:pt x="12" y="14"/>
                  </a:cubicBezTo>
                  <a:lnTo>
                    <a:pt x="12" y="14"/>
                  </a:lnTo>
                  <a:close/>
                  <a:moveTo>
                    <a:pt x="4" y="3"/>
                  </a:moveTo>
                  <a:lnTo>
                    <a:pt x="4" y="3"/>
                  </a:lnTo>
                  <a:lnTo>
                    <a:pt x="4" y="12"/>
                  </a:lnTo>
                  <a:lnTo>
                    <a:pt x="8" y="12"/>
                  </a:lnTo>
                  <a:cubicBezTo>
                    <a:pt x="10" y="12"/>
                    <a:pt x="11" y="12"/>
                    <a:pt x="12" y="11"/>
                  </a:cubicBezTo>
                  <a:cubicBezTo>
                    <a:pt x="13" y="10"/>
                    <a:pt x="13" y="9"/>
                    <a:pt x="13" y="8"/>
                  </a:cubicBezTo>
                  <a:cubicBezTo>
                    <a:pt x="13" y="6"/>
                    <a:pt x="13" y="5"/>
                    <a:pt x="12" y="4"/>
                  </a:cubicBezTo>
                  <a:cubicBezTo>
                    <a:pt x="11" y="4"/>
                    <a:pt x="10" y="3"/>
                    <a:pt x="8" y="3"/>
                  </a:cubicBezTo>
                  <a:lnTo>
                    <a:pt x="4"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818"/>
            <p:cNvSpPr>
              <a:spLocks/>
            </p:cNvSpPr>
            <p:nvPr/>
          </p:nvSpPr>
          <p:spPr bwMode="auto">
            <a:xfrm>
              <a:off x="4375" y="1025"/>
              <a:ext cx="15" cy="18"/>
            </a:xfrm>
            <a:custGeom>
              <a:avLst/>
              <a:gdLst>
                <a:gd name="T0" fmla="*/ 18 w 21"/>
                <a:gd name="T1" fmla="*/ 22 h 26"/>
                <a:gd name="T2" fmla="*/ 18 w 21"/>
                <a:gd name="T3" fmla="*/ 22 h 26"/>
                <a:gd name="T4" fmla="*/ 18 w 21"/>
                <a:gd name="T5" fmla="*/ 15 h 26"/>
                <a:gd name="T6" fmla="*/ 13 w 21"/>
                <a:gd name="T7" fmla="*/ 15 h 26"/>
                <a:gd name="T8" fmla="*/ 13 w 21"/>
                <a:gd name="T9" fmla="*/ 12 h 26"/>
                <a:gd name="T10" fmla="*/ 21 w 21"/>
                <a:gd name="T11" fmla="*/ 12 h 26"/>
                <a:gd name="T12" fmla="*/ 21 w 21"/>
                <a:gd name="T13" fmla="*/ 23 h 26"/>
                <a:gd name="T14" fmla="*/ 17 w 21"/>
                <a:gd name="T15" fmla="*/ 25 h 26"/>
                <a:gd name="T16" fmla="*/ 12 w 21"/>
                <a:gd name="T17" fmla="*/ 26 h 26"/>
                <a:gd name="T18" fmla="*/ 3 w 21"/>
                <a:gd name="T19" fmla="*/ 22 h 26"/>
                <a:gd name="T20" fmla="*/ 0 w 21"/>
                <a:gd name="T21" fmla="*/ 13 h 26"/>
                <a:gd name="T22" fmla="*/ 3 w 21"/>
                <a:gd name="T23" fmla="*/ 3 h 26"/>
                <a:gd name="T24" fmla="*/ 12 w 21"/>
                <a:gd name="T25" fmla="*/ 0 h 26"/>
                <a:gd name="T26" fmla="*/ 17 w 21"/>
                <a:gd name="T27" fmla="*/ 1 h 26"/>
                <a:gd name="T28" fmla="*/ 21 w 21"/>
                <a:gd name="T29" fmla="*/ 2 h 26"/>
                <a:gd name="T30" fmla="*/ 21 w 21"/>
                <a:gd name="T31" fmla="*/ 6 h 26"/>
                <a:gd name="T32" fmla="*/ 17 w 21"/>
                <a:gd name="T33" fmla="*/ 4 h 26"/>
                <a:gd name="T34" fmla="*/ 12 w 21"/>
                <a:gd name="T35" fmla="*/ 3 h 26"/>
                <a:gd name="T36" fmla="*/ 6 w 21"/>
                <a:gd name="T37" fmla="*/ 5 h 26"/>
                <a:gd name="T38" fmla="*/ 3 w 21"/>
                <a:gd name="T39" fmla="*/ 13 h 26"/>
                <a:gd name="T40" fmla="*/ 6 w 21"/>
                <a:gd name="T41" fmla="*/ 20 h 26"/>
                <a:gd name="T42" fmla="*/ 12 w 21"/>
                <a:gd name="T43" fmla="*/ 23 h 26"/>
                <a:gd name="T44" fmla="*/ 16 w 21"/>
                <a:gd name="T45" fmla="*/ 23 h 26"/>
                <a:gd name="T46" fmla="*/ 18 w 21"/>
                <a:gd name="T47" fmla="*/ 22 h 26"/>
                <a:gd name="T48" fmla="*/ 18 w 21"/>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6">
                  <a:moveTo>
                    <a:pt x="18" y="22"/>
                  </a:moveTo>
                  <a:lnTo>
                    <a:pt x="18" y="22"/>
                  </a:lnTo>
                  <a:lnTo>
                    <a:pt x="18" y="15"/>
                  </a:lnTo>
                  <a:lnTo>
                    <a:pt x="13" y="15"/>
                  </a:lnTo>
                  <a:lnTo>
                    <a:pt x="13" y="12"/>
                  </a:lnTo>
                  <a:lnTo>
                    <a:pt x="21" y="12"/>
                  </a:lnTo>
                  <a:lnTo>
                    <a:pt x="21" y="23"/>
                  </a:lnTo>
                  <a:cubicBezTo>
                    <a:pt x="20" y="24"/>
                    <a:pt x="19" y="25"/>
                    <a:pt x="17" y="25"/>
                  </a:cubicBezTo>
                  <a:cubicBezTo>
                    <a:pt x="16" y="25"/>
                    <a:pt x="14" y="26"/>
                    <a:pt x="12" y="26"/>
                  </a:cubicBezTo>
                  <a:cubicBezTo>
                    <a:pt x="8" y="26"/>
                    <a:pt x="5" y="25"/>
                    <a:pt x="3" y="22"/>
                  </a:cubicBezTo>
                  <a:cubicBezTo>
                    <a:pt x="1" y="20"/>
                    <a:pt x="0" y="17"/>
                    <a:pt x="0" y="13"/>
                  </a:cubicBezTo>
                  <a:cubicBezTo>
                    <a:pt x="0" y="9"/>
                    <a:pt x="1" y="6"/>
                    <a:pt x="3" y="3"/>
                  </a:cubicBezTo>
                  <a:cubicBezTo>
                    <a:pt x="5" y="1"/>
                    <a:pt x="8" y="0"/>
                    <a:pt x="12" y="0"/>
                  </a:cubicBezTo>
                  <a:cubicBezTo>
                    <a:pt x="14" y="0"/>
                    <a:pt x="15" y="0"/>
                    <a:pt x="17" y="1"/>
                  </a:cubicBezTo>
                  <a:cubicBezTo>
                    <a:pt x="18" y="1"/>
                    <a:pt x="20" y="2"/>
                    <a:pt x="21" y="2"/>
                  </a:cubicBezTo>
                  <a:lnTo>
                    <a:pt x="21" y="6"/>
                  </a:lnTo>
                  <a:cubicBezTo>
                    <a:pt x="20" y="5"/>
                    <a:pt x="18" y="4"/>
                    <a:pt x="17" y="4"/>
                  </a:cubicBezTo>
                  <a:cubicBezTo>
                    <a:pt x="15" y="3"/>
                    <a:pt x="14" y="3"/>
                    <a:pt x="12" y="3"/>
                  </a:cubicBezTo>
                  <a:cubicBezTo>
                    <a:pt x="9" y="3"/>
                    <a:pt x="7" y="4"/>
                    <a:pt x="6" y="5"/>
                  </a:cubicBezTo>
                  <a:cubicBezTo>
                    <a:pt x="4" y="7"/>
                    <a:pt x="3" y="10"/>
                    <a:pt x="3" y="13"/>
                  </a:cubicBezTo>
                  <a:cubicBezTo>
                    <a:pt x="3" y="16"/>
                    <a:pt x="4" y="19"/>
                    <a:pt x="6" y="20"/>
                  </a:cubicBezTo>
                  <a:cubicBezTo>
                    <a:pt x="7" y="22"/>
                    <a:pt x="9" y="23"/>
                    <a:pt x="12" y="23"/>
                  </a:cubicBezTo>
                  <a:cubicBezTo>
                    <a:pt x="14" y="23"/>
                    <a:pt x="15" y="23"/>
                    <a:pt x="16" y="23"/>
                  </a:cubicBezTo>
                  <a:cubicBezTo>
                    <a:pt x="17" y="22"/>
                    <a:pt x="17"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819"/>
            <p:cNvSpPr>
              <a:spLocks/>
            </p:cNvSpPr>
            <p:nvPr/>
          </p:nvSpPr>
          <p:spPr bwMode="auto">
            <a:xfrm>
              <a:off x="4395" y="1025"/>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820"/>
            <p:cNvSpPr>
              <a:spLocks/>
            </p:cNvSpPr>
            <p:nvPr/>
          </p:nvSpPr>
          <p:spPr bwMode="auto">
            <a:xfrm>
              <a:off x="4408" y="1025"/>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821"/>
            <p:cNvSpPr>
              <a:spLocks/>
            </p:cNvSpPr>
            <p:nvPr/>
          </p:nvSpPr>
          <p:spPr bwMode="auto">
            <a:xfrm>
              <a:off x="4376" y="1069"/>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822"/>
            <p:cNvSpPr>
              <a:spLocks noEditPoints="1"/>
            </p:cNvSpPr>
            <p:nvPr/>
          </p:nvSpPr>
          <p:spPr bwMode="auto">
            <a:xfrm>
              <a:off x="4370"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823"/>
            <p:cNvSpPr>
              <a:spLocks noEditPoints="1"/>
            </p:cNvSpPr>
            <p:nvPr/>
          </p:nvSpPr>
          <p:spPr bwMode="auto">
            <a:xfrm>
              <a:off x="4370" y="1113"/>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824"/>
            <p:cNvSpPr>
              <a:spLocks/>
            </p:cNvSpPr>
            <p:nvPr/>
          </p:nvSpPr>
          <p:spPr bwMode="auto">
            <a:xfrm>
              <a:off x="4586" y="1254"/>
              <a:ext cx="267" cy="62"/>
            </a:xfrm>
            <a:custGeom>
              <a:avLst/>
              <a:gdLst>
                <a:gd name="T0" fmla="*/ 0 w 381"/>
                <a:gd name="T1" fmla="*/ 0 h 88"/>
                <a:gd name="T2" fmla="*/ 0 w 381"/>
                <a:gd name="T3" fmla="*/ 0 h 88"/>
                <a:gd name="T4" fmla="*/ 381 w 381"/>
                <a:gd name="T5" fmla="*/ 0 h 88"/>
                <a:gd name="T6" fmla="*/ 381 w 381"/>
                <a:gd name="T7" fmla="*/ 88 h 88"/>
                <a:gd name="T8" fmla="*/ 0 w 381"/>
                <a:gd name="T9" fmla="*/ 88 h 88"/>
                <a:gd name="T10" fmla="*/ 0 w 381"/>
                <a:gd name="T11" fmla="*/ 0 h 88"/>
              </a:gdLst>
              <a:ahLst/>
              <a:cxnLst>
                <a:cxn ang="0">
                  <a:pos x="T0" y="T1"/>
                </a:cxn>
                <a:cxn ang="0">
                  <a:pos x="T2" y="T3"/>
                </a:cxn>
                <a:cxn ang="0">
                  <a:pos x="T4" y="T5"/>
                </a:cxn>
                <a:cxn ang="0">
                  <a:pos x="T6" y="T7"/>
                </a:cxn>
                <a:cxn ang="0">
                  <a:pos x="T8" y="T9"/>
                </a:cxn>
                <a:cxn ang="0">
                  <a:pos x="T10" y="T11"/>
                </a:cxn>
              </a:cxnLst>
              <a:rect l="0" t="0" r="r" b="b"/>
              <a:pathLst>
                <a:path w="381" h="88">
                  <a:moveTo>
                    <a:pt x="0" y="0"/>
                  </a:moveTo>
                  <a:lnTo>
                    <a:pt x="0" y="0"/>
                  </a:lnTo>
                  <a:lnTo>
                    <a:pt x="381" y="0"/>
                  </a:lnTo>
                  <a:lnTo>
                    <a:pt x="381"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825"/>
            <p:cNvSpPr>
              <a:spLocks/>
            </p:cNvSpPr>
            <p:nvPr/>
          </p:nvSpPr>
          <p:spPr bwMode="auto">
            <a:xfrm>
              <a:off x="4586" y="1254"/>
              <a:ext cx="267" cy="62"/>
            </a:xfrm>
            <a:custGeom>
              <a:avLst/>
              <a:gdLst>
                <a:gd name="T0" fmla="*/ 0 w 381"/>
                <a:gd name="T1" fmla="*/ 0 h 88"/>
                <a:gd name="T2" fmla="*/ 0 w 381"/>
                <a:gd name="T3" fmla="*/ 0 h 88"/>
                <a:gd name="T4" fmla="*/ 381 w 381"/>
                <a:gd name="T5" fmla="*/ 0 h 88"/>
                <a:gd name="T6" fmla="*/ 381 w 381"/>
                <a:gd name="T7" fmla="*/ 88 h 88"/>
                <a:gd name="T8" fmla="*/ 0 w 381"/>
                <a:gd name="T9" fmla="*/ 88 h 88"/>
                <a:gd name="T10" fmla="*/ 0 w 381"/>
                <a:gd name="T11" fmla="*/ 0 h 88"/>
              </a:gdLst>
              <a:ahLst/>
              <a:cxnLst>
                <a:cxn ang="0">
                  <a:pos x="T0" y="T1"/>
                </a:cxn>
                <a:cxn ang="0">
                  <a:pos x="T2" y="T3"/>
                </a:cxn>
                <a:cxn ang="0">
                  <a:pos x="T4" y="T5"/>
                </a:cxn>
                <a:cxn ang="0">
                  <a:pos x="T6" y="T7"/>
                </a:cxn>
                <a:cxn ang="0">
                  <a:pos x="T8" y="T9"/>
                </a:cxn>
                <a:cxn ang="0">
                  <a:pos x="T10" y="T11"/>
                </a:cxn>
              </a:cxnLst>
              <a:rect l="0" t="0" r="r" b="b"/>
              <a:pathLst>
                <a:path w="381" h="88">
                  <a:moveTo>
                    <a:pt x="0" y="0"/>
                  </a:moveTo>
                  <a:lnTo>
                    <a:pt x="0" y="0"/>
                  </a:lnTo>
                  <a:lnTo>
                    <a:pt x="381" y="0"/>
                  </a:lnTo>
                  <a:lnTo>
                    <a:pt x="381"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826"/>
            <p:cNvSpPr>
              <a:spLocks/>
            </p:cNvSpPr>
            <p:nvPr/>
          </p:nvSpPr>
          <p:spPr bwMode="auto">
            <a:xfrm>
              <a:off x="4603" y="1272"/>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827"/>
            <p:cNvSpPr>
              <a:spLocks noEditPoints="1"/>
            </p:cNvSpPr>
            <p:nvPr/>
          </p:nvSpPr>
          <p:spPr bwMode="auto">
            <a:xfrm>
              <a:off x="4611" y="1272"/>
              <a:ext cx="15" cy="18"/>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9"/>
                    <a:pt x="17" y="16"/>
                    <a:pt x="17" y="13"/>
                  </a:cubicBezTo>
                  <a:cubicBezTo>
                    <a:pt x="17" y="9"/>
                    <a:pt x="16" y="7"/>
                    <a:pt x="15" y="5"/>
                  </a:cubicBezTo>
                  <a:cubicBezTo>
                    <a:pt x="13" y="4"/>
                    <a:pt x="11" y="3"/>
                    <a:pt x="7" y="3"/>
                  </a:cubicBezTo>
                  <a:lnTo>
                    <a:pt x="3" y="3"/>
                  </a:lnTo>
                  <a:close/>
                  <a:moveTo>
                    <a:pt x="0" y="0"/>
                  </a:moveTo>
                  <a:lnTo>
                    <a:pt x="0" y="0"/>
                  </a:lnTo>
                  <a:lnTo>
                    <a:pt x="7" y="0"/>
                  </a:lnTo>
                  <a:cubicBezTo>
                    <a:pt x="11" y="0"/>
                    <a:pt x="15" y="1"/>
                    <a:pt x="17" y="3"/>
                  </a:cubicBezTo>
                  <a:cubicBezTo>
                    <a:pt x="19" y="5"/>
                    <a:pt x="21" y="8"/>
                    <a:pt x="21" y="13"/>
                  </a:cubicBezTo>
                  <a:cubicBezTo>
                    <a:pt x="21" y="17"/>
                    <a:pt x="19"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828"/>
            <p:cNvSpPr>
              <a:spLocks/>
            </p:cNvSpPr>
            <p:nvPr/>
          </p:nvSpPr>
          <p:spPr bwMode="auto">
            <a:xfrm>
              <a:off x="4630" y="1272"/>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5 w 16"/>
                <a:gd name="T13" fmla="*/ 11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5" y="11"/>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829"/>
            <p:cNvSpPr>
              <a:spLocks/>
            </p:cNvSpPr>
            <p:nvPr/>
          </p:nvSpPr>
          <p:spPr bwMode="auto">
            <a:xfrm>
              <a:off x="4645" y="1272"/>
              <a:ext cx="13" cy="18"/>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830"/>
            <p:cNvSpPr>
              <a:spLocks/>
            </p:cNvSpPr>
            <p:nvPr/>
          </p:nvSpPr>
          <p:spPr bwMode="auto">
            <a:xfrm>
              <a:off x="4661" y="1272"/>
              <a:ext cx="14" cy="18"/>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831"/>
            <p:cNvSpPr>
              <a:spLocks noEditPoints="1"/>
            </p:cNvSpPr>
            <p:nvPr/>
          </p:nvSpPr>
          <p:spPr bwMode="auto">
            <a:xfrm>
              <a:off x="4677" y="1278"/>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832"/>
            <p:cNvSpPr>
              <a:spLocks/>
            </p:cNvSpPr>
            <p:nvPr/>
          </p:nvSpPr>
          <p:spPr bwMode="auto">
            <a:xfrm>
              <a:off x="4684" y="1276"/>
              <a:ext cx="10" cy="14"/>
            </a:xfrm>
            <a:custGeom>
              <a:avLst/>
              <a:gdLst>
                <a:gd name="T0" fmla="*/ 14 w 14"/>
                <a:gd name="T1" fmla="*/ 1 h 20"/>
                <a:gd name="T2" fmla="*/ 14 w 14"/>
                <a:gd name="T3" fmla="*/ 1 h 20"/>
                <a:gd name="T4" fmla="*/ 14 w 14"/>
                <a:gd name="T5" fmla="*/ 4 h 20"/>
                <a:gd name="T6" fmla="*/ 12 w 14"/>
                <a:gd name="T7" fmla="*/ 3 h 20"/>
                <a:gd name="T8" fmla="*/ 9 w 14"/>
                <a:gd name="T9" fmla="*/ 3 h 20"/>
                <a:gd name="T10" fmla="*/ 5 w 14"/>
                <a:gd name="T11" fmla="*/ 5 h 20"/>
                <a:gd name="T12" fmla="*/ 3 w 14"/>
                <a:gd name="T13" fmla="*/ 10 h 20"/>
                <a:gd name="T14" fmla="*/ 5 w 14"/>
                <a:gd name="T15" fmla="*/ 15 h 20"/>
                <a:gd name="T16" fmla="*/ 9 w 14"/>
                <a:gd name="T17" fmla="*/ 17 h 20"/>
                <a:gd name="T18" fmla="*/ 12 w 14"/>
                <a:gd name="T19" fmla="*/ 17 h 20"/>
                <a:gd name="T20" fmla="*/ 14 w 14"/>
                <a:gd name="T21" fmla="*/ 16 h 20"/>
                <a:gd name="T22" fmla="*/ 14 w 14"/>
                <a:gd name="T23" fmla="*/ 18 h 20"/>
                <a:gd name="T24" fmla="*/ 12 w 14"/>
                <a:gd name="T25" fmla="*/ 19 h 20"/>
                <a:gd name="T26" fmla="*/ 9 w 14"/>
                <a:gd name="T27" fmla="*/ 20 h 20"/>
                <a:gd name="T28" fmla="*/ 2 w 14"/>
                <a:gd name="T29" fmla="*/ 17 h 20"/>
                <a:gd name="T30" fmla="*/ 0 w 14"/>
                <a:gd name="T31" fmla="*/ 10 h 20"/>
                <a:gd name="T32" fmla="*/ 2 w 14"/>
                <a:gd name="T33" fmla="*/ 3 h 20"/>
                <a:gd name="T34" fmla="*/ 9 w 14"/>
                <a:gd name="T35" fmla="*/ 0 h 20"/>
                <a:gd name="T36" fmla="*/ 12 w 14"/>
                <a:gd name="T37" fmla="*/ 0 h 20"/>
                <a:gd name="T38" fmla="*/ 14 w 14"/>
                <a:gd name="T39" fmla="*/ 1 h 20"/>
                <a:gd name="T40" fmla="*/ 14 w 14"/>
                <a:gd name="T4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20">
                  <a:moveTo>
                    <a:pt x="14" y="1"/>
                  </a:moveTo>
                  <a:lnTo>
                    <a:pt x="14" y="1"/>
                  </a:lnTo>
                  <a:lnTo>
                    <a:pt x="14" y="4"/>
                  </a:lnTo>
                  <a:cubicBezTo>
                    <a:pt x="13" y="4"/>
                    <a:pt x="13" y="3"/>
                    <a:pt x="12" y="3"/>
                  </a:cubicBezTo>
                  <a:cubicBezTo>
                    <a:pt x="11" y="3"/>
                    <a:pt x="10" y="3"/>
                    <a:pt x="9" y="3"/>
                  </a:cubicBezTo>
                  <a:cubicBezTo>
                    <a:pt x="7" y="3"/>
                    <a:pt x="6" y="3"/>
                    <a:pt x="5" y="5"/>
                  </a:cubicBezTo>
                  <a:cubicBezTo>
                    <a:pt x="3" y="6"/>
                    <a:pt x="3" y="8"/>
                    <a:pt x="3" y="10"/>
                  </a:cubicBezTo>
                  <a:cubicBezTo>
                    <a:pt x="3" y="12"/>
                    <a:pt x="3" y="14"/>
                    <a:pt x="5" y="15"/>
                  </a:cubicBezTo>
                  <a:cubicBezTo>
                    <a:pt x="6" y="16"/>
                    <a:pt x="7" y="17"/>
                    <a:pt x="9" y="17"/>
                  </a:cubicBezTo>
                  <a:cubicBezTo>
                    <a:pt x="10" y="17"/>
                    <a:pt x="11" y="17"/>
                    <a:pt x="12" y="17"/>
                  </a:cubicBezTo>
                  <a:cubicBezTo>
                    <a:pt x="13" y="16"/>
                    <a:pt x="13" y="16"/>
                    <a:pt x="14" y="16"/>
                  </a:cubicBezTo>
                  <a:lnTo>
                    <a:pt x="14" y="18"/>
                  </a:lnTo>
                  <a:cubicBezTo>
                    <a:pt x="14" y="19"/>
                    <a:pt x="13" y="19"/>
                    <a:pt x="12" y="19"/>
                  </a:cubicBezTo>
                  <a:cubicBezTo>
                    <a:pt x="11" y="20"/>
                    <a:pt x="10" y="20"/>
                    <a:pt x="9" y="20"/>
                  </a:cubicBezTo>
                  <a:cubicBezTo>
                    <a:pt x="6" y="20"/>
                    <a:pt x="4" y="19"/>
                    <a:pt x="2" y="17"/>
                  </a:cubicBezTo>
                  <a:cubicBezTo>
                    <a:pt x="0" y="15"/>
                    <a:pt x="0" y="13"/>
                    <a:pt x="0" y="10"/>
                  </a:cubicBezTo>
                  <a:cubicBezTo>
                    <a:pt x="0" y="7"/>
                    <a:pt x="0" y="4"/>
                    <a:pt x="2" y="3"/>
                  </a:cubicBezTo>
                  <a:cubicBezTo>
                    <a:pt x="4" y="1"/>
                    <a:pt x="6" y="0"/>
                    <a:pt x="9" y="0"/>
                  </a:cubicBezTo>
                  <a:cubicBezTo>
                    <a:pt x="10" y="0"/>
                    <a:pt x="11" y="0"/>
                    <a:pt x="12" y="0"/>
                  </a:cubicBezTo>
                  <a:cubicBezTo>
                    <a:pt x="13" y="1"/>
                    <a:pt x="14" y="1"/>
                    <a:pt x="14" y="1"/>
                  </a:cubicBezTo>
                  <a:lnTo>
                    <a:pt x="14"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833"/>
            <p:cNvSpPr>
              <a:spLocks noEditPoints="1"/>
            </p:cNvSpPr>
            <p:nvPr/>
          </p:nvSpPr>
          <p:spPr bwMode="auto">
            <a:xfrm>
              <a:off x="4696" y="1276"/>
              <a:ext cx="11"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2 w 17"/>
                <a:gd name="T13" fmla="*/ 15 h 20"/>
                <a:gd name="T14" fmla="*/ 14 w 17"/>
                <a:gd name="T15" fmla="*/ 10 h 20"/>
                <a:gd name="T16" fmla="*/ 12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2" y="16"/>
                    <a:pt x="12" y="15"/>
                  </a:cubicBezTo>
                  <a:cubicBezTo>
                    <a:pt x="13" y="14"/>
                    <a:pt x="14" y="12"/>
                    <a:pt x="14" y="10"/>
                  </a:cubicBezTo>
                  <a:cubicBezTo>
                    <a:pt x="14" y="8"/>
                    <a:pt x="13" y="6"/>
                    <a:pt x="12" y="5"/>
                  </a:cubicBezTo>
                  <a:cubicBezTo>
                    <a:pt x="12" y="3"/>
                    <a:pt x="10" y="3"/>
                    <a:pt x="9" y="3"/>
                  </a:cubicBezTo>
                  <a:lnTo>
                    <a:pt x="9" y="3"/>
                  </a:lnTo>
                  <a:close/>
                  <a:moveTo>
                    <a:pt x="9" y="0"/>
                  </a:moveTo>
                  <a:lnTo>
                    <a:pt x="9" y="0"/>
                  </a:lnTo>
                  <a:cubicBezTo>
                    <a:pt x="11" y="0"/>
                    <a:pt x="13" y="1"/>
                    <a:pt x="15" y="3"/>
                  </a:cubicBezTo>
                  <a:cubicBezTo>
                    <a:pt x="16" y="4"/>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4"/>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834"/>
            <p:cNvSpPr>
              <a:spLocks/>
            </p:cNvSpPr>
            <p:nvPr/>
          </p:nvSpPr>
          <p:spPr bwMode="auto">
            <a:xfrm>
              <a:off x="4710" y="1276"/>
              <a:ext cx="20" cy="14"/>
            </a:xfrm>
            <a:custGeom>
              <a:avLst/>
              <a:gdLst>
                <a:gd name="T0" fmla="*/ 15 w 28"/>
                <a:gd name="T1" fmla="*/ 4 h 19"/>
                <a:gd name="T2" fmla="*/ 15 w 28"/>
                <a:gd name="T3" fmla="*/ 4 h 19"/>
                <a:gd name="T4" fmla="*/ 18 w 28"/>
                <a:gd name="T5" fmla="*/ 1 h 19"/>
                <a:gd name="T6" fmla="*/ 22 w 28"/>
                <a:gd name="T7" fmla="*/ 0 h 19"/>
                <a:gd name="T8" fmla="*/ 26 w 28"/>
                <a:gd name="T9" fmla="*/ 2 h 19"/>
                <a:gd name="T10" fmla="*/ 28 w 28"/>
                <a:gd name="T11" fmla="*/ 8 h 19"/>
                <a:gd name="T12" fmla="*/ 28 w 28"/>
                <a:gd name="T13" fmla="*/ 19 h 19"/>
                <a:gd name="T14" fmla="*/ 25 w 28"/>
                <a:gd name="T15" fmla="*/ 19 h 19"/>
                <a:gd name="T16" fmla="*/ 25 w 28"/>
                <a:gd name="T17" fmla="*/ 8 h 19"/>
                <a:gd name="T18" fmla="*/ 24 w 28"/>
                <a:gd name="T19" fmla="*/ 4 h 19"/>
                <a:gd name="T20" fmla="*/ 21 w 28"/>
                <a:gd name="T21" fmla="*/ 3 h 19"/>
                <a:gd name="T22" fmla="*/ 17 w 28"/>
                <a:gd name="T23" fmla="*/ 4 h 19"/>
                <a:gd name="T24" fmla="*/ 16 w 28"/>
                <a:gd name="T25" fmla="*/ 9 h 19"/>
                <a:gd name="T26" fmla="*/ 16 w 28"/>
                <a:gd name="T27" fmla="*/ 19 h 19"/>
                <a:gd name="T28" fmla="*/ 13 w 28"/>
                <a:gd name="T29" fmla="*/ 19 h 19"/>
                <a:gd name="T30" fmla="*/ 13 w 28"/>
                <a:gd name="T31" fmla="*/ 8 h 19"/>
                <a:gd name="T32" fmla="*/ 12 w 28"/>
                <a:gd name="T33" fmla="*/ 4 h 19"/>
                <a:gd name="T34" fmla="*/ 9 w 28"/>
                <a:gd name="T35" fmla="*/ 3 h 19"/>
                <a:gd name="T36" fmla="*/ 5 w 28"/>
                <a:gd name="T37" fmla="*/ 4 h 19"/>
                <a:gd name="T38" fmla="*/ 4 w 28"/>
                <a:gd name="T39" fmla="*/ 9 h 19"/>
                <a:gd name="T40" fmla="*/ 4 w 28"/>
                <a:gd name="T41" fmla="*/ 19 h 19"/>
                <a:gd name="T42" fmla="*/ 0 w 28"/>
                <a:gd name="T43" fmla="*/ 19 h 19"/>
                <a:gd name="T44" fmla="*/ 0 w 28"/>
                <a:gd name="T45" fmla="*/ 1 h 19"/>
                <a:gd name="T46" fmla="*/ 4 w 28"/>
                <a:gd name="T47" fmla="*/ 1 h 19"/>
                <a:gd name="T48" fmla="*/ 4 w 28"/>
                <a:gd name="T49" fmla="*/ 3 h 19"/>
                <a:gd name="T50" fmla="*/ 6 w 28"/>
                <a:gd name="T51" fmla="*/ 1 h 19"/>
                <a:gd name="T52" fmla="*/ 10 w 28"/>
                <a:gd name="T53" fmla="*/ 0 h 19"/>
                <a:gd name="T54" fmla="*/ 13 w 28"/>
                <a:gd name="T55" fmla="*/ 1 h 19"/>
                <a:gd name="T56" fmla="*/ 15 w 28"/>
                <a:gd name="T57" fmla="*/ 4 h 19"/>
                <a:gd name="T58" fmla="*/ 15 w 28"/>
                <a:gd name="T5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15" y="4"/>
                  </a:moveTo>
                  <a:lnTo>
                    <a:pt x="15" y="4"/>
                  </a:lnTo>
                  <a:cubicBezTo>
                    <a:pt x="16" y="3"/>
                    <a:pt x="17" y="2"/>
                    <a:pt x="18" y="1"/>
                  </a:cubicBezTo>
                  <a:cubicBezTo>
                    <a:pt x="19" y="0"/>
                    <a:pt x="20" y="0"/>
                    <a:pt x="22" y="0"/>
                  </a:cubicBezTo>
                  <a:cubicBezTo>
                    <a:pt x="23" y="0"/>
                    <a:pt x="25" y="1"/>
                    <a:pt x="26" y="2"/>
                  </a:cubicBezTo>
                  <a:cubicBezTo>
                    <a:pt x="27" y="4"/>
                    <a:pt x="28" y="5"/>
                    <a:pt x="28" y="8"/>
                  </a:cubicBezTo>
                  <a:lnTo>
                    <a:pt x="28" y="19"/>
                  </a:lnTo>
                  <a:lnTo>
                    <a:pt x="25" y="19"/>
                  </a:lnTo>
                  <a:lnTo>
                    <a:pt x="25" y="8"/>
                  </a:lnTo>
                  <a:cubicBezTo>
                    <a:pt x="25" y="6"/>
                    <a:pt x="24" y="5"/>
                    <a:pt x="24" y="4"/>
                  </a:cubicBezTo>
                  <a:cubicBezTo>
                    <a:pt x="23" y="3"/>
                    <a:pt x="22" y="3"/>
                    <a:pt x="21" y="3"/>
                  </a:cubicBezTo>
                  <a:cubicBezTo>
                    <a:pt x="19" y="3"/>
                    <a:pt x="18" y="3"/>
                    <a:pt x="17" y="4"/>
                  </a:cubicBezTo>
                  <a:cubicBezTo>
                    <a:pt x="16" y="5"/>
                    <a:pt x="16" y="7"/>
                    <a:pt x="16" y="9"/>
                  </a:cubicBezTo>
                  <a:lnTo>
                    <a:pt x="16" y="19"/>
                  </a:lnTo>
                  <a:lnTo>
                    <a:pt x="13" y="19"/>
                  </a:lnTo>
                  <a:lnTo>
                    <a:pt x="13" y="8"/>
                  </a:lnTo>
                  <a:cubicBezTo>
                    <a:pt x="13" y="6"/>
                    <a:pt x="12" y="5"/>
                    <a:pt x="12" y="4"/>
                  </a:cubicBezTo>
                  <a:cubicBezTo>
                    <a:pt x="11" y="3"/>
                    <a:pt x="10" y="3"/>
                    <a:pt x="9" y="3"/>
                  </a:cubicBezTo>
                  <a:cubicBezTo>
                    <a:pt x="7" y="3"/>
                    <a:pt x="6" y="3"/>
                    <a:pt x="5" y="4"/>
                  </a:cubicBezTo>
                  <a:cubicBezTo>
                    <a:pt x="4" y="5"/>
                    <a:pt x="4" y="7"/>
                    <a:pt x="4" y="9"/>
                  </a:cubicBezTo>
                  <a:lnTo>
                    <a:pt x="4" y="19"/>
                  </a:lnTo>
                  <a:lnTo>
                    <a:pt x="0" y="19"/>
                  </a:lnTo>
                  <a:lnTo>
                    <a:pt x="0" y="1"/>
                  </a:lnTo>
                  <a:lnTo>
                    <a:pt x="4" y="1"/>
                  </a:lnTo>
                  <a:lnTo>
                    <a:pt x="4" y="3"/>
                  </a:lnTo>
                  <a:cubicBezTo>
                    <a:pt x="4" y="2"/>
                    <a:pt x="5" y="1"/>
                    <a:pt x="6" y="1"/>
                  </a:cubicBezTo>
                  <a:cubicBezTo>
                    <a:pt x="7" y="0"/>
                    <a:pt x="8" y="0"/>
                    <a:pt x="10" y="0"/>
                  </a:cubicBezTo>
                  <a:cubicBezTo>
                    <a:pt x="11" y="0"/>
                    <a:pt x="12" y="0"/>
                    <a:pt x="13" y="1"/>
                  </a:cubicBezTo>
                  <a:cubicBezTo>
                    <a:pt x="14" y="2"/>
                    <a:pt x="15" y="3"/>
                    <a:pt x="15" y="4"/>
                  </a:cubicBezTo>
                  <a:lnTo>
                    <a:pt x="15"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835"/>
            <p:cNvSpPr>
              <a:spLocks noEditPoints="1"/>
            </p:cNvSpPr>
            <p:nvPr/>
          </p:nvSpPr>
          <p:spPr bwMode="auto">
            <a:xfrm>
              <a:off x="4733" y="1276"/>
              <a:ext cx="11" cy="19"/>
            </a:xfrm>
            <a:custGeom>
              <a:avLst/>
              <a:gdLst>
                <a:gd name="T0" fmla="*/ 3 w 16"/>
                <a:gd name="T1" fmla="*/ 16 h 26"/>
                <a:gd name="T2" fmla="*/ 3 w 16"/>
                <a:gd name="T3" fmla="*/ 16 h 26"/>
                <a:gd name="T4" fmla="*/ 3 w 16"/>
                <a:gd name="T5" fmla="*/ 26 h 26"/>
                <a:gd name="T6" fmla="*/ 0 w 16"/>
                <a:gd name="T7" fmla="*/ 26 h 26"/>
                <a:gd name="T8" fmla="*/ 0 w 16"/>
                <a:gd name="T9" fmla="*/ 1 h 26"/>
                <a:gd name="T10" fmla="*/ 3 w 16"/>
                <a:gd name="T11" fmla="*/ 1 h 26"/>
                <a:gd name="T12" fmla="*/ 3 w 16"/>
                <a:gd name="T13" fmla="*/ 3 h 26"/>
                <a:gd name="T14" fmla="*/ 5 w 16"/>
                <a:gd name="T15" fmla="*/ 1 h 26"/>
                <a:gd name="T16" fmla="*/ 9 w 16"/>
                <a:gd name="T17" fmla="*/ 0 h 26"/>
                <a:gd name="T18" fmla="*/ 14 w 16"/>
                <a:gd name="T19" fmla="*/ 3 h 26"/>
                <a:gd name="T20" fmla="*/ 16 w 16"/>
                <a:gd name="T21" fmla="*/ 10 h 26"/>
                <a:gd name="T22" fmla="*/ 14 w 16"/>
                <a:gd name="T23" fmla="*/ 17 h 26"/>
                <a:gd name="T24" fmla="*/ 9 w 16"/>
                <a:gd name="T25" fmla="*/ 20 h 26"/>
                <a:gd name="T26" fmla="*/ 5 w 16"/>
                <a:gd name="T27" fmla="*/ 19 h 26"/>
                <a:gd name="T28" fmla="*/ 3 w 16"/>
                <a:gd name="T29" fmla="*/ 16 h 26"/>
                <a:gd name="T30" fmla="*/ 3 w 16"/>
                <a:gd name="T31" fmla="*/ 16 h 26"/>
                <a:gd name="T32" fmla="*/ 13 w 16"/>
                <a:gd name="T33" fmla="*/ 10 h 26"/>
                <a:gd name="T34" fmla="*/ 13 w 16"/>
                <a:gd name="T35" fmla="*/ 10 h 26"/>
                <a:gd name="T36" fmla="*/ 12 w 16"/>
                <a:gd name="T37" fmla="*/ 5 h 26"/>
                <a:gd name="T38" fmla="*/ 8 w 16"/>
                <a:gd name="T39" fmla="*/ 3 h 26"/>
                <a:gd name="T40" fmla="*/ 4 w 16"/>
                <a:gd name="T41" fmla="*/ 5 h 26"/>
                <a:gd name="T42" fmla="*/ 3 w 16"/>
                <a:gd name="T43" fmla="*/ 10 h 26"/>
                <a:gd name="T44" fmla="*/ 4 w 16"/>
                <a:gd name="T45" fmla="*/ 15 h 26"/>
                <a:gd name="T46" fmla="*/ 8 w 16"/>
                <a:gd name="T47" fmla="*/ 17 h 26"/>
                <a:gd name="T48" fmla="*/ 12 w 16"/>
                <a:gd name="T49" fmla="*/ 15 h 26"/>
                <a:gd name="T50" fmla="*/ 13 w 16"/>
                <a:gd name="T51" fmla="*/ 10 h 26"/>
                <a:gd name="T52" fmla="*/ 13 w 16"/>
                <a:gd name="T5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3" y="16"/>
                  </a:moveTo>
                  <a:lnTo>
                    <a:pt x="3" y="16"/>
                  </a:lnTo>
                  <a:lnTo>
                    <a:pt x="3" y="26"/>
                  </a:lnTo>
                  <a:lnTo>
                    <a:pt x="0" y="26"/>
                  </a:lnTo>
                  <a:lnTo>
                    <a:pt x="0" y="1"/>
                  </a:lnTo>
                  <a:lnTo>
                    <a:pt x="3" y="1"/>
                  </a:lnTo>
                  <a:lnTo>
                    <a:pt x="3" y="3"/>
                  </a:lnTo>
                  <a:cubicBezTo>
                    <a:pt x="3" y="2"/>
                    <a:pt x="4" y="1"/>
                    <a:pt x="5" y="1"/>
                  </a:cubicBezTo>
                  <a:cubicBezTo>
                    <a:pt x="6" y="0"/>
                    <a:pt x="7" y="0"/>
                    <a:pt x="9" y="0"/>
                  </a:cubicBezTo>
                  <a:cubicBezTo>
                    <a:pt x="11" y="0"/>
                    <a:pt x="13" y="1"/>
                    <a:pt x="14" y="3"/>
                  </a:cubicBezTo>
                  <a:cubicBezTo>
                    <a:pt x="16" y="5"/>
                    <a:pt x="16" y="7"/>
                    <a:pt x="16" y="10"/>
                  </a:cubicBezTo>
                  <a:cubicBezTo>
                    <a:pt x="16" y="13"/>
                    <a:pt x="16" y="15"/>
                    <a:pt x="14" y="17"/>
                  </a:cubicBezTo>
                  <a:cubicBezTo>
                    <a:pt x="13" y="19"/>
                    <a:pt x="11" y="20"/>
                    <a:pt x="9" y="20"/>
                  </a:cubicBezTo>
                  <a:cubicBezTo>
                    <a:pt x="7" y="20"/>
                    <a:pt x="6" y="19"/>
                    <a:pt x="5" y="19"/>
                  </a:cubicBezTo>
                  <a:cubicBezTo>
                    <a:pt x="4" y="18"/>
                    <a:pt x="3" y="17"/>
                    <a:pt x="3" y="16"/>
                  </a:cubicBezTo>
                  <a:lnTo>
                    <a:pt x="3" y="16"/>
                  </a:lnTo>
                  <a:close/>
                  <a:moveTo>
                    <a:pt x="13" y="10"/>
                  </a:moveTo>
                  <a:lnTo>
                    <a:pt x="13" y="10"/>
                  </a:lnTo>
                  <a:cubicBezTo>
                    <a:pt x="13" y="8"/>
                    <a:pt x="13" y="6"/>
                    <a:pt x="12" y="5"/>
                  </a:cubicBezTo>
                  <a:cubicBezTo>
                    <a:pt x="11" y="3"/>
                    <a:pt x="9" y="3"/>
                    <a:pt x="8" y="3"/>
                  </a:cubicBezTo>
                  <a:cubicBezTo>
                    <a:pt x="6" y="3"/>
                    <a:pt x="5" y="3"/>
                    <a:pt x="4" y="5"/>
                  </a:cubicBezTo>
                  <a:cubicBezTo>
                    <a:pt x="3" y="6"/>
                    <a:pt x="3" y="8"/>
                    <a:pt x="3" y="10"/>
                  </a:cubicBezTo>
                  <a:cubicBezTo>
                    <a:pt x="3" y="12"/>
                    <a:pt x="3" y="14"/>
                    <a:pt x="4" y="15"/>
                  </a:cubicBezTo>
                  <a:cubicBezTo>
                    <a:pt x="5" y="16"/>
                    <a:pt x="6" y="17"/>
                    <a:pt x="8" y="17"/>
                  </a:cubicBezTo>
                  <a:cubicBezTo>
                    <a:pt x="9" y="17"/>
                    <a:pt x="11" y="16"/>
                    <a:pt x="12" y="15"/>
                  </a:cubicBezTo>
                  <a:cubicBezTo>
                    <a:pt x="13" y="14"/>
                    <a:pt x="13" y="12"/>
                    <a:pt x="13" y="10"/>
                  </a:cubicBezTo>
                  <a:lnTo>
                    <a:pt x="13" y="1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836"/>
            <p:cNvSpPr>
              <a:spLocks noEditPoints="1"/>
            </p:cNvSpPr>
            <p:nvPr/>
          </p:nvSpPr>
          <p:spPr bwMode="auto">
            <a:xfrm>
              <a:off x="4747" y="1276"/>
              <a:ext cx="10" cy="14"/>
            </a:xfrm>
            <a:custGeom>
              <a:avLst/>
              <a:gdLst>
                <a:gd name="T0" fmla="*/ 0 w 15"/>
                <a:gd name="T1" fmla="*/ 12 h 20"/>
                <a:gd name="T2" fmla="*/ 0 w 15"/>
                <a:gd name="T3" fmla="*/ 12 h 20"/>
                <a:gd name="T4" fmla="*/ 0 w 15"/>
                <a:gd name="T5" fmla="*/ 1 h 20"/>
                <a:gd name="T6" fmla="*/ 3 w 15"/>
                <a:gd name="T7" fmla="*/ 1 h 20"/>
                <a:gd name="T8" fmla="*/ 3 w 15"/>
                <a:gd name="T9" fmla="*/ 12 h 20"/>
                <a:gd name="T10" fmla="*/ 4 w 15"/>
                <a:gd name="T11" fmla="*/ 16 h 20"/>
                <a:gd name="T12" fmla="*/ 7 w 15"/>
                <a:gd name="T13" fmla="*/ 17 h 20"/>
                <a:gd name="T14" fmla="*/ 11 w 15"/>
                <a:gd name="T15" fmla="*/ 15 h 20"/>
                <a:gd name="T16" fmla="*/ 12 w 15"/>
                <a:gd name="T17" fmla="*/ 11 h 20"/>
                <a:gd name="T18" fmla="*/ 12 w 15"/>
                <a:gd name="T19" fmla="*/ 1 h 20"/>
                <a:gd name="T20" fmla="*/ 15 w 15"/>
                <a:gd name="T21" fmla="*/ 1 h 20"/>
                <a:gd name="T22" fmla="*/ 15 w 15"/>
                <a:gd name="T23" fmla="*/ 19 h 20"/>
                <a:gd name="T24" fmla="*/ 12 w 15"/>
                <a:gd name="T25" fmla="*/ 19 h 20"/>
                <a:gd name="T26" fmla="*/ 12 w 15"/>
                <a:gd name="T27" fmla="*/ 16 h 20"/>
                <a:gd name="T28" fmla="*/ 10 w 15"/>
                <a:gd name="T29" fmla="*/ 19 h 20"/>
                <a:gd name="T30" fmla="*/ 6 w 15"/>
                <a:gd name="T31" fmla="*/ 20 h 20"/>
                <a:gd name="T32" fmla="*/ 1 w 15"/>
                <a:gd name="T33" fmla="*/ 18 h 20"/>
                <a:gd name="T34" fmla="*/ 0 w 15"/>
                <a:gd name="T35" fmla="*/ 12 h 20"/>
                <a:gd name="T36" fmla="*/ 0 w 15"/>
                <a:gd name="T37" fmla="*/ 12 h 20"/>
                <a:gd name="T38" fmla="*/ 7 w 15"/>
                <a:gd name="T39" fmla="*/ 0 h 20"/>
                <a:gd name="T40" fmla="*/ 7 w 15"/>
                <a:gd name="T41" fmla="*/ 0 h 20"/>
                <a:gd name="T42" fmla="*/ 7 w 15"/>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0" y="12"/>
                  </a:moveTo>
                  <a:lnTo>
                    <a:pt x="0" y="12"/>
                  </a:lnTo>
                  <a:lnTo>
                    <a:pt x="0" y="1"/>
                  </a:lnTo>
                  <a:lnTo>
                    <a:pt x="3" y="1"/>
                  </a:lnTo>
                  <a:lnTo>
                    <a:pt x="3" y="12"/>
                  </a:lnTo>
                  <a:cubicBezTo>
                    <a:pt x="3" y="13"/>
                    <a:pt x="3" y="15"/>
                    <a:pt x="4" y="16"/>
                  </a:cubicBezTo>
                  <a:cubicBezTo>
                    <a:pt x="4" y="17"/>
                    <a:pt x="5" y="17"/>
                    <a:pt x="7" y="17"/>
                  </a:cubicBezTo>
                  <a:cubicBezTo>
                    <a:pt x="8" y="17"/>
                    <a:pt x="10" y="16"/>
                    <a:pt x="11" y="15"/>
                  </a:cubicBezTo>
                  <a:cubicBezTo>
                    <a:pt x="12" y="14"/>
                    <a:pt x="12" y="13"/>
                    <a:pt x="12" y="11"/>
                  </a:cubicBezTo>
                  <a:lnTo>
                    <a:pt x="12" y="1"/>
                  </a:lnTo>
                  <a:lnTo>
                    <a:pt x="15" y="1"/>
                  </a:lnTo>
                  <a:lnTo>
                    <a:pt x="15" y="19"/>
                  </a:lnTo>
                  <a:lnTo>
                    <a:pt x="12" y="19"/>
                  </a:lnTo>
                  <a:lnTo>
                    <a:pt x="12" y="16"/>
                  </a:lnTo>
                  <a:cubicBezTo>
                    <a:pt x="11" y="17"/>
                    <a:pt x="10" y="18"/>
                    <a:pt x="10" y="19"/>
                  </a:cubicBezTo>
                  <a:cubicBezTo>
                    <a:pt x="9" y="19"/>
                    <a:pt x="7" y="20"/>
                    <a:pt x="6" y="20"/>
                  </a:cubicBezTo>
                  <a:cubicBezTo>
                    <a:pt x="4" y="20"/>
                    <a:pt x="2" y="19"/>
                    <a:pt x="1" y="18"/>
                  </a:cubicBezTo>
                  <a:cubicBezTo>
                    <a:pt x="0" y="16"/>
                    <a:pt x="0" y="14"/>
                    <a:pt x="0" y="12"/>
                  </a:cubicBezTo>
                  <a:lnTo>
                    <a:pt x="0" y="12"/>
                  </a:lnTo>
                  <a:close/>
                  <a:moveTo>
                    <a:pt x="7" y="0"/>
                  </a:moveTo>
                  <a:lnTo>
                    <a:pt x="7" y="0"/>
                  </a:lnTo>
                  <a:lnTo>
                    <a:pt x="7"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837"/>
            <p:cNvSpPr>
              <a:spLocks/>
            </p:cNvSpPr>
            <p:nvPr/>
          </p:nvSpPr>
          <p:spPr bwMode="auto">
            <a:xfrm>
              <a:off x="4761" y="1273"/>
              <a:ext cx="7"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5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5"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838"/>
            <p:cNvSpPr>
              <a:spLocks noEditPoints="1"/>
            </p:cNvSpPr>
            <p:nvPr/>
          </p:nvSpPr>
          <p:spPr bwMode="auto">
            <a:xfrm>
              <a:off x="4771" y="1276"/>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7 w 17"/>
                <a:gd name="T15" fmla="*/ 15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6"/>
                    <a:pt x="8" y="17"/>
                    <a:pt x="10" y="17"/>
                  </a:cubicBezTo>
                  <a:cubicBezTo>
                    <a:pt x="11" y="17"/>
                    <a:pt x="12" y="17"/>
                    <a:pt x="13" y="17"/>
                  </a:cubicBezTo>
                  <a:cubicBezTo>
                    <a:pt x="14" y="16"/>
                    <a:pt x="16" y="16"/>
                    <a:pt x="17" y="15"/>
                  </a:cubicBezTo>
                  <a:lnTo>
                    <a:pt x="17" y="18"/>
                  </a:lnTo>
                  <a:cubicBezTo>
                    <a:pt x="16" y="19"/>
                    <a:pt x="14" y="19"/>
                    <a:pt x="13" y="19"/>
                  </a:cubicBezTo>
                  <a:cubicBezTo>
                    <a:pt x="12" y="20"/>
                    <a:pt x="11" y="20"/>
                    <a:pt x="10" y="20"/>
                  </a:cubicBezTo>
                  <a:cubicBezTo>
                    <a:pt x="7" y="20"/>
                    <a:pt x="4" y="19"/>
                    <a:pt x="3" y="17"/>
                  </a:cubicBezTo>
                  <a:cubicBezTo>
                    <a:pt x="1" y="15"/>
                    <a:pt x="0" y="13"/>
                    <a:pt x="0" y="10"/>
                  </a:cubicBezTo>
                  <a:cubicBezTo>
                    <a:pt x="0" y="7"/>
                    <a:pt x="1" y="5"/>
                    <a:pt x="3" y="3"/>
                  </a:cubicBezTo>
                  <a:cubicBezTo>
                    <a:pt x="4" y="1"/>
                    <a:pt x="6" y="0"/>
                    <a:pt x="9" y="0"/>
                  </a:cubicBezTo>
                  <a:cubicBezTo>
                    <a:pt x="12" y="0"/>
                    <a:pt x="14" y="1"/>
                    <a:pt x="15" y="3"/>
                  </a:cubicBezTo>
                  <a:cubicBezTo>
                    <a:pt x="17" y="4"/>
                    <a:pt x="17" y="6"/>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839"/>
            <p:cNvSpPr>
              <a:spLocks/>
            </p:cNvSpPr>
            <p:nvPr/>
          </p:nvSpPr>
          <p:spPr bwMode="auto">
            <a:xfrm>
              <a:off x="4785" y="1272"/>
              <a:ext cx="14" cy="18"/>
            </a:xfrm>
            <a:custGeom>
              <a:avLst/>
              <a:gdLst>
                <a:gd name="T0" fmla="*/ 20 w 20"/>
                <a:gd name="T1" fmla="*/ 2 h 26"/>
                <a:gd name="T2" fmla="*/ 20 w 20"/>
                <a:gd name="T3" fmla="*/ 2 h 26"/>
                <a:gd name="T4" fmla="*/ 20 w 20"/>
                <a:gd name="T5" fmla="*/ 6 h 26"/>
                <a:gd name="T6" fmla="*/ 17 w 20"/>
                <a:gd name="T7" fmla="*/ 3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2 w 20"/>
                <a:gd name="T27" fmla="*/ 26 h 26"/>
                <a:gd name="T28" fmla="*/ 4 w 20"/>
                <a:gd name="T29" fmla="*/ 22 h 26"/>
                <a:gd name="T30" fmla="*/ 0 w 20"/>
                <a:gd name="T31" fmla="*/ 13 h 26"/>
                <a:gd name="T32" fmla="*/ 4 w 20"/>
                <a:gd name="T33" fmla="*/ 3 h 26"/>
                <a:gd name="T34" fmla="*/ 12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3"/>
                  </a:cubicBezTo>
                  <a:cubicBezTo>
                    <a:pt x="15"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7" y="22"/>
                  </a:cubicBezTo>
                  <a:cubicBezTo>
                    <a:pt x="18" y="22"/>
                    <a:pt x="19" y="21"/>
                    <a:pt x="20" y="20"/>
                  </a:cubicBezTo>
                  <a:lnTo>
                    <a:pt x="20" y="23"/>
                  </a:lnTo>
                  <a:cubicBezTo>
                    <a:pt x="19" y="24"/>
                    <a:pt x="18" y="25"/>
                    <a:pt x="17" y="25"/>
                  </a:cubicBezTo>
                  <a:cubicBezTo>
                    <a:pt x="15" y="25"/>
                    <a:pt x="14" y="26"/>
                    <a:pt x="12" y="26"/>
                  </a:cubicBezTo>
                  <a:cubicBezTo>
                    <a:pt x="9" y="26"/>
                    <a:pt x="6" y="24"/>
                    <a:pt x="4" y="22"/>
                  </a:cubicBezTo>
                  <a:cubicBezTo>
                    <a:pt x="1" y="20"/>
                    <a:pt x="0" y="17"/>
                    <a:pt x="0" y="13"/>
                  </a:cubicBezTo>
                  <a:cubicBezTo>
                    <a:pt x="0" y="9"/>
                    <a:pt x="1" y="6"/>
                    <a:pt x="4" y="3"/>
                  </a:cubicBezTo>
                  <a:cubicBezTo>
                    <a:pt x="6" y="1"/>
                    <a:pt x="9" y="0"/>
                    <a:pt x="12" y="0"/>
                  </a:cubicBezTo>
                  <a:cubicBezTo>
                    <a:pt x="14" y="0"/>
                    <a:pt x="15" y="0"/>
                    <a:pt x="17" y="1"/>
                  </a:cubicBezTo>
                  <a:cubicBezTo>
                    <a:pt x="18" y="1"/>
                    <a:pt x="19" y="1"/>
                    <a:pt x="20" y="2"/>
                  </a:cubicBezTo>
                  <a:lnTo>
                    <a:pt x="20" y="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840"/>
            <p:cNvSpPr>
              <a:spLocks noEditPoints="1"/>
            </p:cNvSpPr>
            <p:nvPr/>
          </p:nvSpPr>
          <p:spPr bwMode="auto">
            <a:xfrm>
              <a:off x="4802" y="1276"/>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3 w 17"/>
                <a:gd name="T13" fmla="*/ 15 h 20"/>
                <a:gd name="T14" fmla="*/ 14 w 17"/>
                <a:gd name="T15" fmla="*/ 10 h 20"/>
                <a:gd name="T16" fmla="*/ 13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6"/>
                    <a:pt x="7" y="17"/>
                    <a:pt x="9" y="17"/>
                  </a:cubicBezTo>
                  <a:cubicBezTo>
                    <a:pt x="10" y="17"/>
                    <a:pt x="12" y="16"/>
                    <a:pt x="13" y="15"/>
                  </a:cubicBezTo>
                  <a:cubicBezTo>
                    <a:pt x="14" y="14"/>
                    <a:pt x="14" y="12"/>
                    <a:pt x="14" y="10"/>
                  </a:cubicBezTo>
                  <a:cubicBezTo>
                    <a:pt x="14" y="8"/>
                    <a:pt x="14" y="6"/>
                    <a:pt x="13" y="5"/>
                  </a:cubicBezTo>
                  <a:cubicBezTo>
                    <a:pt x="12" y="3"/>
                    <a:pt x="10" y="3"/>
                    <a:pt x="9" y="3"/>
                  </a:cubicBezTo>
                  <a:lnTo>
                    <a:pt x="9" y="3"/>
                  </a:lnTo>
                  <a:close/>
                  <a:moveTo>
                    <a:pt x="9" y="0"/>
                  </a:moveTo>
                  <a:lnTo>
                    <a:pt x="9" y="0"/>
                  </a:lnTo>
                  <a:cubicBezTo>
                    <a:pt x="11" y="0"/>
                    <a:pt x="13" y="1"/>
                    <a:pt x="15" y="3"/>
                  </a:cubicBezTo>
                  <a:cubicBezTo>
                    <a:pt x="16" y="4"/>
                    <a:pt x="17" y="7"/>
                    <a:pt x="17" y="10"/>
                  </a:cubicBezTo>
                  <a:cubicBezTo>
                    <a:pt x="17" y="13"/>
                    <a:pt x="16" y="15"/>
                    <a:pt x="15" y="17"/>
                  </a:cubicBezTo>
                  <a:cubicBezTo>
                    <a:pt x="13" y="19"/>
                    <a:pt x="11" y="20"/>
                    <a:pt x="9" y="20"/>
                  </a:cubicBezTo>
                  <a:cubicBezTo>
                    <a:pt x="6" y="20"/>
                    <a:pt x="4" y="19"/>
                    <a:pt x="2" y="17"/>
                  </a:cubicBezTo>
                  <a:cubicBezTo>
                    <a:pt x="1" y="15"/>
                    <a:pt x="0" y="13"/>
                    <a:pt x="0" y="10"/>
                  </a:cubicBezTo>
                  <a:cubicBezTo>
                    <a:pt x="0" y="7"/>
                    <a:pt x="1" y="4"/>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841"/>
            <p:cNvSpPr>
              <a:spLocks/>
            </p:cNvSpPr>
            <p:nvPr/>
          </p:nvSpPr>
          <p:spPr bwMode="auto">
            <a:xfrm>
              <a:off x="4816" y="1276"/>
              <a:ext cx="10" cy="14"/>
            </a:xfrm>
            <a:custGeom>
              <a:avLst/>
              <a:gdLst>
                <a:gd name="T0" fmla="*/ 13 w 14"/>
                <a:gd name="T1" fmla="*/ 1 h 20"/>
                <a:gd name="T2" fmla="*/ 13 w 14"/>
                <a:gd name="T3" fmla="*/ 1 h 20"/>
                <a:gd name="T4" fmla="*/ 13 w 14"/>
                <a:gd name="T5" fmla="*/ 4 h 20"/>
                <a:gd name="T6" fmla="*/ 11 w 14"/>
                <a:gd name="T7" fmla="*/ 3 h 20"/>
                <a:gd name="T8" fmla="*/ 8 w 14"/>
                <a:gd name="T9" fmla="*/ 3 h 20"/>
                <a:gd name="T10" fmla="*/ 4 w 14"/>
                <a:gd name="T11" fmla="*/ 3 h 20"/>
                <a:gd name="T12" fmla="*/ 3 w 14"/>
                <a:gd name="T13" fmla="*/ 5 h 20"/>
                <a:gd name="T14" fmla="*/ 4 w 14"/>
                <a:gd name="T15" fmla="*/ 7 h 20"/>
                <a:gd name="T16" fmla="*/ 7 w 14"/>
                <a:gd name="T17" fmla="*/ 8 h 20"/>
                <a:gd name="T18" fmla="*/ 8 w 14"/>
                <a:gd name="T19" fmla="*/ 9 h 20"/>
                <a:gd name="T20" fmla="*/ 13 w 14"/>
                <a:gd name="T21" fmla="*/ 10 h 20"/>
                <a:gd name="T22" fmla="*/ 14 w 14"/>
                <a:gd name="T23" fmla="*/ 14 h 20"/>
                <a:gd name="T24" fmla="*/ 12 w 14"/>
                <a:gd name="T25" fmla="*/ 18 h 20"/>
                <a:gd name="T26" fmla="*/ 7 w 14"/>
                <a:gd name="T27" fmla="*/ 20 h 20"/>
                <a:gd name="T28" fmla="*/ 4 w 14"/>
                <a:gd name="T29" fmla="*/ 19 h 20"/>
                <a:gd name="T30" fmla="*/ 0 w 14"/>
                <a:gd name="T31" fmla="*/ 18 h 20"/>
                <a:gd name="T32" fmla="*/ 0 w 14"/>
                <a:gd name="T33" fmla="*/ 15 h 20"/>
                <a:gd name="T34" fmla="*/ 4 w 14"/>
                <a:gd name="T35" fmla="*/ 17 h 20"/>
                <a:gd name="T36" fmla="*/ 7 w 14"/>
                <a:gd name="T37" fmla="*/ 17 h 20"/>
                <a:gd name="T38" fmla="*/ 10 w 14"/>
                <a:gd name="T39" fmla="*/ 16 h 20"/>
                <a:gd name="T40" fmla="*/ 11 w 14"/>
                <a:gd name="T41" fmla="*/ 14 h 20"/>
                <a:gd name="T42" fmla="*/ 10 w 14"/>
                <a:gd name="T43" fmla="*/ 12 h 20"/>
                <a:gd name="T44" fmla="*/ 7 w 14"/>
                <a:gd name="T45" fmla="*/ 11 h 20"/>
                <a:gd name="T46" fmla="*/ 6 w 14"/>
                <a:gd name="T47" fmla="*/ 11 h 20"/>
                <a:gd name="T48" fmla="*/ 2 w 14"/>
                <a:gd name="T49" fmla="*/ 9 h 20"/>
                <a:gd name="T50" fmla="*/ 0 w 14"/>
                <a:gd name="T51" fmla="*/ 6 h 20"/>
                <a:gd name="T52" fmla="*/ 2 w 14"/>
                <a:gd name="T53" fmla="*/ 2 h 20"/>
                <a:gd name="T54" fmla="*/ 8 w 14"/>
                <a:gd name="T55" fmla="*/ 0 h 20"/>
                <a:gd name="T56" fmla="*/ 11 w 14"/>
                <a:gd name="T57" fmla="*/ 0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3" y="4"/>
                    <a:pt x="12" y="3"/>
                    <a:pt x="11" y="3"/>
                  </a:cubicBezTo>
                  <a:cubicBezTo>
                    <a:pt x="10" y="3"/>
                    <a:pt x="9" y="3"/>
                    <a:pt x="8" y="3"/>
                  </a:cubicBezTo>
                  <a:cubicBezTo>
                    <a:pt x="6" y="3"/>
                    <a:pt x="5" y="3"/>
                    <a:pt x="4" y="3"/>
                  </a:cubicBezTo>
                  <a:cubicBezTo>
                    <a:pt x="4" y="4"/>
                    <a:pt x="3" y="5"/>
                    <a:pt x="3" y="5"/>
                  </a:cubicBezTo>
                  <a:cubicBezTo>
                    <a:pt x="3" y="6"/>
                    <a:pt x="4" y="7"/>
                    <a:pt x="4" y="7"/>
                  </a:cubicBezTo>
                  <a:cubicBezTo>
                    <a:pt x="5" y="8"/>
                    <a:pt x="6" y="8"/>
                    <a:pt x="7" y="8"/>
                  </a:cubicBezTo>
                  <a:lnTo>
                    <a:pt x="8" y="9"/>
                  </a:lnTo>
                  <a:cubicBezTo>
                    <a:pt x="11" y="9"/>
                    <a:pt x="12" y="10"/>
                    <a:pt x="13" y="10"/>
                  </a:cubicBezTo>
                  <a:cubicBezTo>
                    <a:pt x="14" y="11"/>
                    <a:pt x="14" y="13"/>
                    <a:pt x="14" y="14"/>
                  </a:cubicBezTo>
                  <a:cubicBezTo>
                    <a:pt x="14" y="16"/>
                    <a:pt x="14" y="17"/>
                    <a:pt x="12" y="18"/>
                  </a:cubicBezTo>
                  <a:cubicBezTo>
                    <a:pt x="11" y="19"/>
                    <a:pt x="9" y="20"/>
                    <a:pt x="7" y="20"/>
                  </a:cubicBezTo>
                  <a:cubicBezTo>
                    <a:pt x="6" y="20"/>
                    <a:pt x="5" y="20"/>
                    <a:pt x="4" y="19"/>
                  </a:cubicBezTo>
                  <a:cubicBezTo>
                    <a:pt x="3" y="19"/>
                    <a:pt x="1" y="19"/>
                    <a:pt x="0" y="18"/>
                  </a:cubicBezTo>
                  <a:lnTo>
                    <a:pt x="0" y="15"/>
                  </a:lnTo>
                  <a:cubicBezTo>
                    <a:pt x="1" y="16"/>
                    <a:pt x="2" y="16"/>
                    <a:pt x="4" y="17"/>
                  </a:cubicBezTo>
                  <a:cubicBezTo>
                    <a:pt x="5" y="17"/>
                    <a:pt x="6" y="17"/>
                    <a:pt x="7" y="17"/>
                  </a:cubicBezTo>
                  <a:cubicBezTo>
                    <a:pt x="8" y="17"/>
                    <a:pt x="9" y="17"/>
                    <a:pt x="10" y="16"/>
                  </a:cubicBezTo>
                  <a:cubicBezTo>
                    <a:pt x="11" y="16"/>
                    <a:pt x="11" y="15"/>
                    <a:pt x="11" y="14"/>
                  </a:cubicBezTo>
                  <a:cubicBezTo>
                    <a:pt x="11" y="13"/>
                    <a:pt x="11" y="13"/>
                    <a:pt x="10" y="12"/>
                  </a:cubicBezTo>
                  <a:cubicBezTo>
                    <a:pt x="10" y="12"/>
                    <a:pt x="9" y="11"/>
                    <a:pt x="7" y="11"/>
                  </a:cubicBezTo>
                  <a:lnTo>
                    <a:pt x="6" y="11"/>
                  </a:lnTo>
                  <a:cubicBezTo>
                    <a:pt x="4" y="10"/>
                    <a:pt x="2" y="10"/>
                    <a:pt x="2" y="9"/>
                  </a:cubicBezTo>
                  <a:cubicBezTo>
                    <a:pt x="1" y="8"/>
                    <a:pt x="0" y="7"/>
                    <a:pt x="0" y="6"/>
                  </a:cubicBezTo>
                  <a:cubicBezTo>
                    <a:pt x="0" y="4"/>
                    <a:pt x="1" y="2"/>
                    <a:pt x="2" y="2"/>
                  </a:cubicBezTo>
                  <a:cubicBezTo>
                    <a:pt x="3" y="1"/>
                    <a:pt x="5" y="0"/>
                    <a:pt x="8" y="0"/>
                  </a:cubicBezTo>
                  <a:cubicBezTo>
                    <a:pt x="9" y="0"/>
                    <a:pt x="10" y="0"/>
                    <a:pt x="11" y="0"/>
                  </a:cubicBezTo>
                  <a:cubicBezTo>
                    <a:pt x="12" y="1"/>
                    <a:pt x="13"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842"/>
            <p:cNvSpPr>
              <a:spLocks/>
            </p:cNvSpPr>
            <p:nvPr/>
          </p:nvSpPr>
          <p:spPr bwMode="auto">
            <a:xfrm>
              <a:off x="4827" y="1273"/>
              <a:ext cx="8" cy="17"/>
            </a:xfrm>
            <a:custGeom>
              <a:avLst/>
              <a:gdLst>
                <a:gd name="T0" fmla="*/ 5 w 11"/>
                <a:gd name="T1" fmla="*/ 0 h 24"/>
                <a:gd name="T2" fmla="*/ 5 w 11"/>
                <a:gd name="T3" fmla="*/ 0 h 24"/>
                <a:gd name="T4" fmla="*/ 5 w 11"/>
                <a:gd name="T5" fmla="*/ 6 h 24"/>
                <a:gd name="T6" fmla="*/ 11 w 11"/>
                <a:gd name="T7" fmla="*/ 6 h 24"/>
                <a:gd name="T8" fmla="*/ 11 w 11"/>
                <a:gd name="T9" fmla="*/ 8 h 24"/>
                <a:gd name="T10" fmla="*/ 5 w 11"/>
                <a:gd name="T11" fmla="*/ 8 h 24"/>
                <a:gd name="T12" fmla="*/ 5 w 11"/>
                <a:gd name="T13" fmla="*/ 18 h 24"/>
                <a:gd name="T14" fmla="*/ 6 w 11"/>
                <a:gd name="T15" fmla="*/ 21 h 24"/>
                <a:gd name="T16" fmla="*/ 8 w 11"/>
                <a:gd name="T17" fmla="*/ 22 h 24"/>
                <a:gd name="T18" fmla="*/ 11 w 11"/>
                <a:gd name="T19" fmla="*/ 22 h 24"/>
                <a:gd name="T20" fmla="*/ 11 w 11"/>
                <a:gd name="T21" fmla="*/ 24 h 24"/>
                <a:gd name="T22" fmla="*/ 8 w 11"/>
                <a:gd name="T23" fmla="*/ 24 h 24"/>
                <a:gd name="T24" fmla="*/ 3 w 11"/>
                <a:gd name="T25" fmla="*/ 23 h 24"/>
                <a:gd name="T26" fmla="*/ 2 w 11"/>
                <a:gd name="T27" fmla="*/ 18 h 24"/>
                <a:gd name="T28" fmla="*/ 2 w 11"/>
                <a:gd name="T29" fmla="*/ 8 h 24"/>
                <a:gd name="T30" fmla="*/ 0 w 11"/>
                <a:gd name="T31" fmla="*/ 8 h 24"/>
                <a:gd name="T32" fmla="*/ 0 w 11"/>
                <a:gd name="T33" fmla="*/ 6 h 24"/>
                <a:gd name="T34" fmla="*/ 2 w 11"/>
                <a:gd name="T35" fmla="*/ 6 h 24"/>
                <a:gd name="T36" fmla="*/ 2 w 11"/>
                <a:gd name="T37" fmla="*/ 0 h 24"/>
                <a:gd name="T38" fmla="*/ 5 w 11"/>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4">
                  <a:moveTo>
                    <a:pt x="5" y="0"/>
                  </a:moveTo>
                  <a:lnTo>
                    <a:pt x="5" y="0"/>
                  </a:lnTo>
                  <a:lnTo>
                    <a:pt x="5" y="6"/>
                  </a:lnTo>
                  <a:lnTo>
                    <a:pt x="11" y="6"/>
                  </a:lnTo>
                  <a:lnTo>
                    <a:pt x="11" y="8"/>
                  </a:lnTo>
                  <a:lnTo>
                    <a:pt x="5" y="8"/>
                  </a:lnTo>
                  <a:lnTo>
                    <a:pt x="5" y="18"/>
                  </a:lnTo>
                  <a:cubicBezTo>
                    <a:pt x="5" y="20"/>
                    <a:pt x="5" y="21"/>
                    <a:pt x="6" y="21"/>
                  </a:cubicBezTo>
                  <a:cubicBezTo>
                    <a:pt x="6" y="21"/>
                    <a:pt x="7" y="22"/>
                    <a:pt x="8" y="22"/>
                  </a:cubicBezTo>
                  <a:lnTo>
                    <a:pt x="11" y="22"/>
                  </a:lnTo>
                  <a:lnTo>
                    <a:pt x="11" y="24"/>
                  </a:lnTo>
                  <a:lnTo>
                    <a:pt x="8" y="24"/>
                  </a:lnTo>
                  <a:cubicBezTo>
                    <a:pt x="6" y="24"/>
                    <a:pt x="4" y="24"/>
                    <a:pt x="3" y="23"/>
                  </a:cubicBezTo>
                  <a:cubicBezTo>
                    <a:pt x="2" y="22"/>
                    <a:pt x="2" y="20"/>
                    <a:pt x="2" y="18"/>
                  </a:cubicBezTo>
                  <a:lnTo>
                    <a:pt x="2" y="8"/>
                  </a:lnTo>
                  <a:lnTo>
                    <a:pt x="0" y="8"/>
                  </a:lnTo>
                  <a:lnTo>
                    <a:pt x="0" y="6"/>
                  </a:lnTo>
                  <a:lnTo>
                    <a:pt x="2" y="6"/>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843"/>
            <p:cNvSpPr>
              <a:spLocks/>
            </p:cNvSpPr>
            <p:nvPr/>
          </p:nvSpPr>
          <p:spPr bwMode="auto">
            <a:xfrm>
              <a:off x="4733" y="1377"/>
              <a:ext cx="131" cy="62"/>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844"/>
            <p:cNvSpPr>
              <a:spLocks/>
            </p:cNvSpPr>
            <p:nvPr/>
          </p:nvSpPr>
          <p:spPr bwMode="auto">
            <a:xfrm>
              <a:off x="4733" y="1377"/>
              <a:ext cx="131" cy="62"/>
            </a:xfrm>
            <a:custGeom>
              <a:avLst/>
              <a:gdLst>
                <a:gd name="T0" fmla="*/ 0 w 186"/>
                <a:gd name="T1" fmla="*/ 0 h 88"/>
                <a:gd name="T2" fmla="*/ 0 w 186"/>
                <a:gd name="T3" fmla="*/ 0 h 88"/>
                <a:gd name="T4" fmla="*/ 186 w 186"/>
                <a:gd name="T5" fmla="*/ 0 h 88"/>
                <a:gd name="T6" fmla="*/ 186 w 186"/>
                <a:gd name="T7" fmla="*/ 88 h 88"/>
                <a:gd name="T8" fmla="*/ 0 w 186"/>
                <a:gd name="T9" fmla="*/ 88 h 88"/>
                <a:gd name="T10" fmla="*/ 0 w 186"/>
                <a:gd name="T11" fmla="*/ 0 h 88"/>
              </a:gdLst>
              <a:ahLst/>
              <a:cxnLst>
                <a:cxn ang="0">
                  <a:pos x="T0" y="T1"/>
                </a:cxn>
                <a:cxn ang="0">
                  <a:pos x="T2" y="T3"/>
                </a:cxn>
                <a:cxn ang="0">
                  <a:pos x="T4" y="T5"/>
                </a:cxn>
                <a:cxn ang="0">
                  <a:pos x="T6" y="T7"/>
                </a:cxn>
                <a:cxn ang="0">
                  <a:pos x="T8" y="T9"/>
                </a:cxn>
                <a:cxn ang="0">
                  <a:pos x="T10" y="T11"/>
                </a:cxn>
              </a:cxnLst>
              <a:rect l="0" t="0" r="r" b="b"/>
              <a:pathLst>
                <a:path w="186" h="88">
                  <a:moveTo>
                    <a:pt x="0" y="0"/>
                  </a:moveTo>
                  <a:lnTo>
                    <a:pt x="0" y="0"/>
                  </a:lnTo>
                  <a:lnTo>
                    <a:pt x="186" y="0"/>
                  </a:lnTo>
                  <a:lnTo>
                    <a:pt x="18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845"/>
            <p:cNvSpPr>
              <a:spLocks/>
            </p:cNvSpPr>
            <p:nvPr/>
          </p:nvSpPr>
          <p:spPr bwMode="auto">
            <a:xfrm>
              <a:off x="4750"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846"/>
            <p:cNvSpPr>
              <a:spLocks noEditPoints="1"/>
            </p:cNvSpPr>
            <p:nvPr/>
          </p:nvSpPr>
          <p:spPr bwMode="auto">
            <a:xfrm>
              <a:off x="4758" y="1396"/>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2" y="0"/>
                    <a:pt x="15" y="1"/>
                    <a:pt x="17" y="3"/>
                  </a:cubicBezTo>
                  <a:cubicBezTo>
                    <a:pt x="20" y="5"/>
                    <a:pt x="21" y="8"/>
                    <a:pt x="21" y="13"/>
                  </a:cubicBezTo>
                  <a:cubicBezTo>
                    <a:pt x="21" y="17"/>
                    <a:pt x="20" y="20"/>
                    <a:pt x="17"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847"/>
            <p:cNvSpPr>
              <a:spLocks/>
            </p:cNvSpPr>
            <p:nvPr/>
          </p:nvSpPr>
          <p:spPr bwMode="auto">
            <a:xfrm>
              <a:off x="4777" y="139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6 w 16"/>
                <a:gd name="T13" fmla="*/ 10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6" y="10"/>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848"/>
            <p:cNvSpPr>
              <a:spLocks/>
            </p:cNvSpPr>
            <p:nvPr/>
          </p:nvSpPr>
          <p:spPr bwMode="auto">
            <a:xfrm>
              <a:off x="4792" y="1396"/>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849"/>
            <p:cNvSpPr>
              <a:spLocks/>
            </p:cNvSpPr>
            <p:nvPr/>
          </p:nvSpPr>
          <p:spPr bwMode="auto">
            <a:xfrm>
              <a:off x="4808"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8 w 21"/>
                <a:gd name="T13" fmla="*/ 25 h 25"/>
                <a:gd name="T14" fmla="*/ 8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8" y="25"/>
                  </a:lnTo>
                  <a:lnTo>
                    <a:pt x="8"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850"/>
            <p:cNvSpPr>
              <a:spLocks noEditPoints="1"/>
            </p:cNvSpPr>
            <p:nvPr/>
          </p:nvSpPr>
          <p:spPr bwMode="auto">
            <a:xfrm>
              <a:off x="4824" y="1401"/>
              <a:ext cx="2"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851"/>
            <p:cNvSpPr>
              <a:spLocks/>
            </p:cNvSpPr>
            <p:nvPr/>
          </p:nvSpPr>
          <p:spPr bwMode="auto">
            <a:xfrm>
              <a:off x="4831" y="1396"/>
              <a:ext cx="14" cy="17"/>
            </a:xfrm>
            <a:custGeom>
              <a:avLst/>
              <a:gdLst>
                <a:gd name="T0" fmla="*/ 1 w 21"/>
                <a:gd name="T1" fmla="*/ 0 h 25"/>
                <a:gd name="T2" fmla="*/ 1 w 21"/>
                <a:gd name="T3" fmla="*/ 0 h 25"/>
                <a:gd name="T4" fmla="*/ 5 w 21"/>
                <a:gd name="T5" fmla="*/ 0 h 25"/>
                <a:gd name="T6" fmla="*/ 11 w 21"/>
                <a:gd name="T7" fmla="*/ 10 h 25"/>
                <a:gd name="T8" fmla="*/ 17 w 21"/>
                <a:gd name="T9" fmla="*/ 0 h 25"/>
                <a:gd name="T10" fmla="*/ 21 w 21"/>
                <a:gd name="T11" fmla="*/ 0 h 25"/>
                <a:gd name="T12" fmla="*/ 13 w 21"/>
                <a:gd name="T13" fmla="*/ 12 h 25"/>
                <a:gd name="T14" fmla="*/ 21 w 21"/>
                <a:gd name="T15" fmla="*/ 25 h 25"/>
                <a:gd name="T16" fmla="*/ 18 w 21"/>
                <a:gd name="T17" fmla="*/ 25 h 25"/>
                <a:gd name="T18" fmla="*/ 11 w 21"/>
                <a:gd name="T19" fmla="*/ 15 h 25"/>
                <a:gd name="T20" fmla="*/ 4 w 21"/>
                <a:gd name="T21" fmla="*/ 25 h 25"/>
                <a:gd name="T22" fmla="*/ 0 w 21"/>
                <a:gd name="T23" fmla="*/ 25 h 25"/>
                <a:gd name="T24" fmla="*/ 9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5" y="0"/>
                  </a:lnTo>
                  <a:lnTo>
                    <a:pt x="11" y="10"/>
                  </a:lnTo>
                  <a:lnTo>
                    <a:pt x="17" y="0"/>
                  </a:lnTo>
                  <a:lnTo>
                    <a:pt x="21" y="0"/>
                  </a:lnTo>
                  <a:lnTo>
                    <a:pt x="13" y="12"/>
                  </a:lnTo>
                  <a:lnTo>
                    <a:pt x="21" y="25"/>
                  </a:lnTo>
                  <a:lnTo>
                    <a:pt x="18" y="25"/>
                  </a:lnTo>
                  <a:lnTo>
                    <a:pt x="11" y="15"/>
                  </a:lnTo>
                  <a:lnTo>
                    <a:pt x="4" y="25"/>
                  </a:lnTo>
                  <a:lnTo>
                    <a:pt x="0" y="25"/>
                  </a:lnTo>
                  <a:lnTo>
                    <a:pt x="9" y="12"/>
                  </a:lnTo>
                  <a:lnTo>
                    <a:pt x="1"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852"/>
            <p:cNvSpPr>
              <a:spLocks/>
            </p:cNvSpPr>
            <p:nvPr/>
          </p:nvSpPr>
          <p:spPr bwMode="auto">
            <a:xfrm>
              <a:off x="4894" y="1377"/>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853"/>
            <p:cNvSpPr>
              <a:spLocks/>
            </p:cNvSpPr>
            <p:nvPr/>
          </p:nvSpPr>
          <p:spPr bwMode="auto">
            <a:xfrm>
              <a:off x="4894" y="1377"/>
              <a:ext cx="126" cy="62"/>
            </a:xfrm>
            <a:custGeom>
              <a:avLst/>
              <a:gdLst>
                <a:gd name="T0" fmla="*/ 0 w 180"/>
                <a:gd name="T1" fmla="*/ 0 h 88"/>
                <a:gd name="T2" fmla="*/ 0 w 180"/>
                <a:gd name="T3" fmla="*/ 0 h 88"/>
                <a:gd name="T4" fmla="*/ 180 w 180"/>
                <a:gd name="T5" fmla="*/ 0 h 88"/>
                <a:gd name="T6" fmla="*/ 180 w 180"/>
                <a:gd name="T7" fmla="*/ 88 h 88"/>
                <a:gd name="T8" fmla="*/ 0 w 180"/>
                <a:gd name="T9" fmla="*/ 88 h 88"/>
                <a:gd name="T10" fmla="*/ 0 w 180"/>
                <a:gd name="T11" fmla="*/ 0 h 88"/>
              </a:gdLst>
              <a:ahLst/>
              <a:cxnLst>
                <a:cxn ang="0">
                  <a:pos x="T0" y="T1"/>
                </a:cxn>
                <a:cxn ang="0">
                  <a:pos x="T2" y="T3"/>
                </a:cxn>
                <a:cxn ang="0">
                  <a:pos x="T4" y="T5"/>
                </a:cxn>
                <a:cxn ang="0">
                  <a:pos x="T6" y="T7"/>
                </a:cxn>
                <a:cxn ang="0">
                  <a:pos x="T8" y="T9"/>
                </a:cxn>
                <a:cxn ang="0">
                  <a:pos x="T10" y="T11"/>
                </a:cxn>
              </a:cxnLst>
              <a:rect l="0" t="0" r="r" b="b"/>
              <a:pathLst>
                <a:path w="180" h="88">
                  <a:moveTo>
                    <a:pt x="0" y="0"/>
                  </a:moveTo>
                  <a:lnTo>
                    <a:pt x="0" y="0"/>
                  </a:lnTo>
                  <a:lnTo>
                    <a:pt x="180" y="0"/>
                  </a:lnTo>
                  <a:lnTo>
                    <a:pt x="18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1854"/>
            <p:cNvSpPr>
              <a:spLocks/>
            </p:cNvSpPr>
            <p:nvPr/>
          </p:nvSpPr>
          <p:spPr bwMode="auto">
            <a:xfrm>
              <a:off x="4911" y="1396"/>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855"/>
            <p:cNvSpPr>
              <a:spLocks noEditPoints="1"/>
            </p:cNvSpPr>
            <p:nvPr/>
          </p:nvSpPr>
          <p:spPr bwMode="auto">
            <a:xfrm>
              <a:off x="4919" y="1396"/>
              <a:ext cx="15" cy="17"/>
            </a:xfrm>
            <a:custGeom>
              <a:avLst/>
              <a:gdLst>
                <a:gd name="T0" fmla="*/ 3 w 21"/>
                <a:gd name="T1" fmla="*/ 3 h 25"/>
                <a:gd name="T2" fmla="*/ 3 w 21"/>
                <a:gd name="T3" fmla="*/ 3 h 25"/>
                <a:gd name="T4" fmla="*/ 3 w 21"/>
                <a:gd name="T5" fmla="*/ 22 h 25"/>
                <a:gd name="T6" fmla="*/ 7 w 21"/>
                <a:gd name="T7" fmla="*/ 22 h 25"/>
                <a:gd name="T8" fmla="*/ 15 w 21"/>
                <a:gd name="T9" fmla="*/ 20 h 25"/>
                <a:gd name="T10" fmla="*/ 17 w 21"/>
                <a:gd name="T11" fmla="*/ 13 h 25"/>
                <a:gd name="T12" fmla="*/ 15 w 21"/>
                <a:gd name="T13" fmla="*/ 5 h 25"/>
                <a:gd name="T14" fmla="*/ 7 w 21"/>
                <a:gd name="T15" fmla="*/ 3 h 25"/>
                <a:gd name="T16" fmla="*/ 3 w 21"/>
                <a:gd name="T17" fmla="*/ 3 h 25"/>
                <a:gd name="T18" fmla="*/ 0 w 21"/>
                <a:gd name="T19" fmla="*/ 0 h 25"/>
                <a:gd name="T20" fmla="*/ 0 w 21"/>
                <a:gd name="T21" fmla="*/ 0 h 25"/>
                <a:gd name="T22" fmla="*/ 7 w 21"/>
                <a:gd name="T23" fmla="*/ 0 h 25"/>
                <a:gd name="T24" fmla="*/ 17 w 21"/>
                <a:gd name="T25" fmla="*/ 3 h 25"/>
                <a:gd name="T26" fmla="*/ 21 w 21"/>
                <a:gd name="T27" fmla="*/ 13 h 25"/>
                <a:gd name="T28" fmla="*/ 17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3" y="3"/>
                  </a:moveTo>
                  <a:lnTo>
                    <a:pt x="3" y="3"/>
                  </a:lnTo>
                  <a:lnTo>
                    <a:pt x="3" y="22"/>
                  </a:lnTo>
                  <a:lnTo>
                    <a:pt x="7" y="22"/>
                  </a:lnTo>
                  <a:cubicBezTo>
                    <a:pt x="11" y="22"/>
                    <a:pt x="13" y="22"/>
                    <a:pt x="15" y="20"/>
                  </a:cubicBezTo>
                  <a:cubicBezTo>
                    <a:pt x="16" y="18"/>
                    <a:pt x="17" y="16"/>
                    <a:pt x="17" y="13"/>
                  </a:cubicBezTo>
                  <a:cubicBezTo>
                    <a:pt x="17" y="9"/>
                    <a:pt x="16" y="7"/>
                    <a:pt x="15" y="5"/>
                  </a:cubicBezTo>
                  <a:cubicBezTo>
                    <a:pt x="13" y="4"/>
                    <a:pt x="11" y="3"/>
                    <a:pt x="7" y="3"/>
                  </a:cubicBezTo>
                  <a:lnTo>
                    <a:pt x="3" y="3"/>
                  </a:lnTo>
                  <a:close/>
                  <a:moveTo>
                    <a:pt x="0" y="0"/>
                  </a:moveTo>
                  <a:lnTo>
                    <a:pt x="0" y="0"/>
                  </a:lnTo>
                  <a:lnTo>
                    <a:pt x="7" y="0"/>
                  </a:lnTo>
                  <a:cubicBezTo>
                    <a:pt x="11" y="0"/>
                    <a:pt x="15" y="1"/>
                    <a:pt x="17" y="3"/>
                  </a:cubicBezTo>
                  <a:cubicBezTo>
                    <a:pt x="19" y="5"/>
                    <a:pt x="21" y="8"/>
                    <a:pt x="21" y="13"/>
                  </a:cubicBezTo>
                  <a:cubicBezTo>
                    <a:pt x="21" y="17"/>
                    <a:pt x="19" y="20"/>
                    <a:pt x="17" y="22"/>
                  </a:cubicBezTo>
                  <a:cubicBezTo>
                    <a:pt x="15" y="24"/>
                    <a:pt x="11"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856"/>
            <p:cNvSpPr>
              <a:spLocks/>
            </p:cNvSpPr>
            <p:nvPr/>
          </p:nvSpPr>
          <p:spPr bwMode="auto">
            <a:xfrm>
              <a:off x="4938" y="1396"/>
              <a:ext cx="11" cy="17"/>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0 h 25"/>
                <a:gd name="T12" fmla="*/ 15 w 16"/>
                <a:gd name="T13" fmla="*/ 10 h 25"/>
                <a:gd name="T14" fmla="*/ 15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0"/>
                  </a:lnTo>
                  <a:lnTo>
                    <a:pt x="15" y="10"/>
                  </a:lnTo>
                  <a:lnTo>
                    <a:pt x="15"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857"/>
            <p:cNvSpPr>
              <a:spLocks/>
            </p:cNvSpPr>
            <p:nvPr/>
          </p:nvSpPr>
          <p:spPr bwMode="auto">
            <a:xfrm>
              <a:off x="4953" y="1396"/>
              <a:ext cx="14"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4 w 19"/>
                <a:gd name="T15" fmla="*/ 25 h 25"/>
                <a:gd name="T16" fmla="*/ 3 w 19"/>
                <a:gd name="T17" fmla="*/ 4 h 25"/>
                <a:gd name="T18" fmla="*/ 3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858"/>
            <p:cNvSpPr>
              <a:spLocks/>
            </p:cNvSpPr>
            <p:nvPr/>
          </p:nvSpPr>
          <p:spPr bwMode="auto">
            <a:xfrm>
              <a:off x="4969" y="1396"/>
              <a:ext cx="14" cy="17"/>
            </a:xfrm>
            <a:custGeom>
              <a:avLst/>
              <a:gdLst>
                <a:gd name="T0" fmla="*/ 0 w 21"/>
                <a:gd name="T1" fmla="*/ 0 h 25"/>
                <a:gd name="T2" fmla="*/ 0 w 21"/>
                <a:gd name="T3" fmla="*/ 0 h 25"/>
                <a:gd name="T4" fmla="*/ 21 w 21"/>
                <a:gd name="T5" fmla="*/ 0 h 25"/>
                <a:gd name="T6" fmla="*/ 21 w 21"/>
                <a:gd name="T7" fmla="*/ 3 h 25"/>
                <a:gd name="T8" fmla="*/ 13 w 21"/>
                <a:gd name="T9" fmla="*/ 3 h 25"/>
                <a:gd name="T10" fmla="*/ 13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3" y="3"/>
                  </a:lnTo>
                  <a:lnTo>
                    <a:pt x="13"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859"/>
            <p:cNvSpPr>
              <a:spLocks noEditPoints="1"/>
            </p:cNvSpPr>
            <p:nvPr/>
          </p:nvSpPr>
          <p:spPr bwMode="auto">
            <a:xfrm>
              <a:off x="4985" y="1401"/>
              <a:ext cx="2" cy="12"/>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860"/>
            <p:cNvSpPr>
              <a:spLocks/>
            </p:cNvSpPr>
            <p:nvPr/>
          </p:nvSpPr>
          <p:spPr bwMode="auto">
            <a:xfrm>
              <a:off x="4992" y="1400"/>
              <a:ext cx="12" cy="18"/>
            </a:xfrm>
            <a:custGeom>
              <a:avLst/>
              <a:gdLst>
                <a:gd name="T0" fmla="*/ 10 w 18"/>
                <a:gd name="T1" fmla="*/ 21 h 26"/>
                <a:gd name="T2" fmla="*/ 10 w 18"/>
                <a:gd name="T3" fmla="*/ 21 h 26"/>
                <a:gd name="T4" fmla="*/ 7 w 18"/>
                <a:gd name="T5" fmla="*/ 25 h 26"/>
                <a:gd name="T6" fmla="*/ 4 w 18"/>
                <a:gd name="T7" fmla="*/ 26 h 26"/>
                <a:gd name="T8" fmla="*/ 1 w 18"/>
                <a:gd name="T9" fmla="*/ 26 h 26"/>
                <a:gd name="T10" fmla="*/ 1 w 18"/>
                <a:gd name="T11" fmla="*/ 24 h 26"/>
                <a:gd name="T12" fmla="*/ 3 w 18"/>
                <a:gd name="T13" fmla="*/ 24 h 26"/>
                <a:gd name="T14" fmla="*/ 5 w 18"/>
                <a:gd name="T15" fmla="*/ 23 h 26"/>
                <a:gd name="T16" fmla="*/ 7 w 18"/>
                <a:gd name="T17" fmla="*/ 20 h 26"/>
                <a:gd name="T18" fmla="*/ 7 w 18"/>
                <a:gd name="T19" fmla="*/ 19 h 26"/>
                <a:gd name="T20" fmla="*/ 0 w 18"/>
                <a:gd name="T21" fmla="*/ 0 h 26"/>
                <a:gd name="T22" fmla="*/ 3 w 18"/>
                <a:gd name="T23" fmla="*/ 0 h 26"/>
                <a:gd name="T24" fmla="*/ 9 w 18"/>
                <a:gd name="T25" fmla="*/ 15 h 26"/>
                <a:gd name="T26" fmla="*/ 15 w 18"/>
                <a:gd name="T27" fmla="*/ 0 h 26"/>
                <a:gd name="T28" fmla="*/ 18 w 18"/>
                <a:gd name="T29" fmla="*/ 0 h 26"/>
                <a:gd name="T30" fmla="*/ 10 w 18"/>
                <a:gd name="T31"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6">
                  <a:moveTo>
                    <a:pt x="10" y="21"/>
                  </a:moveTo>
                  <a:lnTo>
                    <a:pt x="10" y="21"/>
                  </a:lnTo>
                  <a:cubicBezTo>
                    <a:pt x="9" y="23"/>
                    <a:pt x="8" y="24"/>
                    <a:pt x="7" y="25"/>
                  </a:cubicBezTo>
                  <a:cubicBezTo>
                    <a:pt x="6" y="26"/>
                    <a:pt x="5" y="26"/>
                    <a:pt x="4" y="26"/>
                  </a:cubicBezTo>
                  <a:lnTo>
                    <a:pt x="1" y="26"/>
                  </a:lnTo>
                  <a:lnTo>
                    <a:pt x="1" y="24"/>
                  </a:lnTo>
                  <a:lnTo>
                    <a:pt x="3" y="24"/>
                  </a:lnTo>
                  <a:cubicBezTo>
                    <a:pt x="4" y="24"/>
                    <a:pt x="5" y="23"/>
                    <a:pt x="5" y="23"/>
                  </a:cubicBezTo>
                  <a:cubicBezTo>
                    <a:pt x="6" y="23"/>
                    <a:pt x="6" y="22"/>
                    <a:pt x="7" y="20"/>
                  </a:cubicBezTo>
                  <a:lnTo>
                    <a:pt x="7" y="19"/>
                  </a:lnTo>
                  <a:lnTo>
                    <a:pt x="0" y="0"/>
                  </a:lnTo>
                  <a:lnTo>
                    <a:pt x="3" y="0"/>
                  </a:lnTo>
                  <a:lnTo>
                    <a:pt x="9" y="15"/>
                  </a:lnTo>
                  <a:lnTo>
                    <a:pt x="15" y="0"/>
                  </a:lnTo>
                  <a:lnTo>
                    <a:pt x="18" y="0"/>
                  </a:lnTo>
                  <a:lnTo>
                    <a:pt x="10" y="2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861"/>
            <p:cNvSpPr>
              <a:spLocks/>
            </p:cNvSpPr>
            <p:nvPr/>
          </p:nvSpPr>
          <p:spPr bwMode="auto">
            <a:xfrm>
              <a:off x="5051" y="1377"/>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862"/>
            <p:cNvSpPr>
              <a:spLocks/>
            </p:cNvSpPr>
            <p:nvPr/>
          </p:nvSpPr>
          <p:spPr bwMode="auto">
            <a:xfrm>
              <a:off x="5051" y="1377"/>
              <a:ext cx="175" cy="62"/>
            </a:xfrm>
            <a:custGeom>
              <a:avLst/>
              <a:gdLst>
                <a:gd name="T0" fmla="*/ 0 w 250"/>
                <a:gd name="T1" fmla="*/ 0 h 88"/>
                <a:gd name="T2" fmla="*/ 0 w 250"/>
                <a:gd name="T3" fmla="*/ 0 h 88"/>
                <a:gd name="T4" fmla="*/ 250 w 250"/>
                <a:gd name="T5" fmla="*/ 0 h 88"/>
                <a:gd name="T6" fmla="*/ 250 w 250"/>
                <a:gd name="T7" fmla="*/ 88 h 88"/>
                <a:gd name="T8" fmla="*/ 0 w 250"/>
                <a:gd name="T9" fmla="*/ 88 h 88"/>
                <a:gd name="T10" fmla="*/ 0 w 250"/>
                <a:gd name="T11" fmla="*/ 0 h 88"/>
              </a:gdLst>
              <a:ahLst/>
              <a:cxnLst>
                <a:cxn ang="0">
                  <a:pos x="T0" y="T1"/>
                </a:cxn>
                <a:cxn ang="0">
                  <a:pos x="T2" y="T3"/>
                </a:cxn>
                <a:cxn ang="0">
                  <a:pos x="T4" y="T5"/>
                </a:cxn>
                <a:cxn ang="0">
                  <a:pos x="T6" y="T7"/>
                </a:cxn>
                <a:cxn ang="0">
                  <a:pos x="T8" y="T9"/>
                </a:cxn>
                <a:cxn ang="0">
                  <a:pos x="T10" y="T11"/>
                </a:cxn>
              </a:cxnLst>
              <a:rect l="0" t="0" r="r" b="b"/>
              <a:pathLst>
                <a:path w="250" h="88">
                  <a:moveTo>
                    <a:pt x="0" y="0"/>
                  </a:moveTo>
                  <a:lnTo>
                    <a:pt x="0" y="0"/>
                  </a:lnTo>
                  <a:lnTo>
                    <a:pt x="250" y="0"/>
                  </a:lnTo>
                  <a:lnTo>
                    <a:pt x="25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863"/>
            <p:cNvSpPr>
              <a:spLocks/>
            </p:cNvSpPr>
            <p:nvPr/>
          </p:nvSpPr>
          <p:spPr bwMode="auto">
            <a:xfrm>
              <a:off x="5067" y="1396"/>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864"/>
            <p:cNvSpPr>
              <a:spLocks noEditPoints="1"/>
            </p:cNvSpPr>
            <p:nvPr/>
          </p:nvSpPr>
          <p:spPr bwMode="auto">
            <a:xfrm>
              <a:off x="5075" y="1396"/>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8"/>
                    <a:pt x="18" y="16"/>
                    <a:pt x="18" y="13"/>
                  </a:cubicBezTo>
                  <a:cubicBezTo>
                    <a:pt x="18" y="9"/>
                    <a:pt x="17" y="7"/>
                    <a:pt x="15" y="5"/>
                  </a:cubicBezTo>
                  <a:cubicBezTo>
                    <a:pt x="14" y="4"/>
                    <a:pt x="11" y="3"/>
                    <a:pt x="8" y="3"/>
                  </a:cubicBezTo>
                  <a:lnTo>
                    <a:pt x="4" y="3"/>
                  </a:lnTo>
                  <a:close/>
                  <a:moveTo>
                    <a:pt x="0" y="0"/>
                  </a:moveTo>
                  <a:lnTo>
                    <a:pt x="0" y="0"/>
                  </a:lnTo>
                  <a:lnTo>
                    <a:pt x="7" y="0"/>
                  </a:lnTo>
                  <a:cubicBezTo>
                    <a:pt x="12" y="0"/>
                    <a:pt x="15" y="1"/>
                    <a:pt x="18" y="3"/>
                  </a:cubicBezTo>
                  <a:cubicBezTo>
                    <a:pt x="20" y="5"/>
                    <a:pt x="21" y="8"/>
                    <a:pt x="21" y="13"/>
                  </a:cubicBezTo>
                  <a:cubicBezTo>
                    <a:pt x="21" y="17"/>
                    <a:pt x="20" y="20"/>
                    <a:pt x="18" y="22"/>
                  </a:cubicBezTo>
                  <a:cubicBezTo>
                    <a:pt x="15"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865"/>
            <p:cNvSpPr>
              <a:spLocks/>
            </p:cNvSpPr>
            <p:nvPr/>
          </p:nvSpPr>
          <p:spPr bwMode="auto">
            <a:xfrm>
              <a:off x="5095" y="1396"/>
              <a:ext cx="11" cy="17"/>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0 h 25"/>
                <a:gd name="T12" fmla="*/ 15 w 16"/>
                <a:gd name="T13" fmla="*/ 10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0"/>
                  </a:lnTo>
                  <a:lnTo>
                    <a:pt x="15" y="10"/>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866"/>
            <p:cNvSpPr>
              <a:spLocks/>
            </p:cNvSpPr>
            <p:nvPr/>
          </p:nvSpPr>
          <p:spPr bwMode="auto">
            <a:xfrm>
              <a:off x="5110" y="1396"/>
              <a:ext cx="13" cy="17"/>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4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4"/>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867"/>
            <p:cNvSpPr>
              <a:spLocks/>
            </p:cNvSpPr>
            <p:nvPr/>
          </p:nvSpPr>
          <p:spPr bwMode="auto">
            <a:xfrm>
              <a:off x="5125" y="1396"/>
              <a:ext cx="15" cy="17"/>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868"/>
            <p:cNvSpPr>
              <a:spLocks noEditPoints="1"/>
            </p:cNvSpPr>
            <p:nvPr/>
          </p:nvSpPr>
          <p:spPr bwMode="auto">
            <a:xfrm>
              <a:off x="5141" y="1401"/>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869"/>
            <p:cNvSpPr>
              <a:spLocks/>
            </p:cNvSpPr>
            <p:nvPr/>
          </p:nvSpPr>
          <p:spPr bwMode="auto">
            <a:xfrm>
              <a:off x="5148" y="1396"/>
              <a:ext cx="8" cy="17"/>
            </a:xfrm>
            <a:custGeom>
              <a:avLst/>
              <a:gdLst>
                <a:gd name="T0" fmla="*/ 6 w 12"/>
                <a:gd name="T1" fmla="*/ 0 h 24"/>
                <a:gd name="T2" fmla="*/ 6 w 12"/>
                <a:gd name="T3" fmla="*/ 0 h 24"/>
                <a:gd name="T4" fmla="*/ 6 w 12"/>
                <a:gd name="T5" fmla="*/ 5 h 24"/>
                <a:gd name="T6" fmla="*/ 12 w 12"/>
                <a:gd name="T7" fmla="*/ 5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5"/>
                  </a:lnTo>
                  <a:lnTo>
                    <a:pt x="12" y="5"/>
                  </a:lnTo>
                  <a:lnTo>
                    <a:pt x="12" y="8"/>
                  </a:lnTo>
                  <a:lnTo>
                    <a:pt x="6" y="8"/>
                  </a:lnTo>
                  <a:lnTo>
                    <a:pt x="6" y="18"/>
                  </a:lnTo>
                  <a:cubicBezTo>
                    <a:pt x="6" y="19"/>
                    <a:pt x="6" y="20"/>
                    <a:pt x="6" y="21"/>
                  </a:cubicBezTo>
                  <a:cubicBezTo>
                    <a:pt x="7" y="21"/>
                    <a:pt x="7" y="22"/>
                    <a:pt x="9" y="22"/>
                  </a:cubicBezTo>
                  <a:lnTo>
                    <a:pt x="12" y="22"/>
                  </a:lnTo>
                  <a:lnTo>
                    <a:pt x="12" y="24"/>
                  </a:lnTo>
                  <a:lnTo>
                    <a:pt x="9" y="24"/>
                  </a:lnTo>
                  <a:cubicBezTo>
                    <a:pt x="6" y="24"/>
                    <a:pt x="5" y="24"/>
                    <a:pt x="4" y="23"/>
                  </a:cubicBezTo>
                  <a:cubicBezTo>
                    <a:pt x="3" y="22"/>
                    <a:pt x="2" y="20"/>
                    <a:pt x="2" y="18"/>
                  </a:cubicBezTo>
                  <a:lnTo>
                    <a:pt x="2" y="8"/>
                  </a:lnTo>
                  <a:lnTo>
                    <a:pt x="0" y="8"/>
                  </a:lnTo>
                  <a:lnTo>
                    <a:pt x="0" y="5"/>
                  </a:lnTo>
                  <a:lnTo>
                    <a:pt x="2" y="5"/>
                  </a:lnTo>
                  <a:lnTo>
                    <a:pt x="2"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870"/>
            <p:cNvSpPr>
              <a:spLocks/>
            </p:cNvSpPr>
            <p:nvPr/>
          </p:nvSpPr>
          <p:spPr bwMode="auto">
            <a:xfrm>
              <a:off x="5160" y="1395"/>
              <a:ext cx="11" cy="18"/>
            </a:xfrm>
            <a:custGeom>
              <a:avLst/>
              <a:gdLst>
                <a:gd name="T0" fmla="*/ 16 w 16"/>
                <a:gd name="T1" fmla="*/ 15 h 26"/>
                <a:gd name="T2" fmla="*/ 16 w 16"/>
                <a:gd name="T3" fmla="*/ 15 h 26"/>
                <a:gd name="T4" fmla="*/ 16 w 16"/>
                <a:gd name="T5" fmla="*/ 26 h 26"/>
                <a:gd name="T6" fmla="*/ 13 w 16"/>
                <a:gd name="T7" fmla="*/ 26 h 26"/>
                <a:gd name="T8" fmla="*/ 13 w 16"/>
                <a:gd name="T9" fmla="*/ 15 h 26"/>
                <a:gd name="T10" fmla="*/ 12 w 16"/>
                <a:gd name="T11" fmla="*/ 11 h 26"/>
                <a:gd name="T12" fmla="*/ 8 w 16"/>
                <a:gd name="T13" fmla="*/ 10 h 26"/>
                <a:gd name="T14" fmla="*/ 5 w 16"/>
                <a:gd name="T15" fmla="*/ 11 h 26"/>
                <a:gd name="T16" fmla="*/ 3 w 16"/>
                <a:gd name="T17" fmla="*/ 16 h 26"/>
                <a:gd name="T18" fmla="*/ 3 w 16"/>
                <a:gd name="T19" fmla="*/ 26 h 26"/>
                <a:gd name="T20" fmla="*/ 0 w 16"/>
                <a:gd name="T21" fmla="*/ 26 h 26"/>
                <a:gd name="T22" fmla="*/ 0 w 16"/>
                <a:gd name="T23" fmla="*/ 0 h 26"/>
                <a:gd name="T24" fmla="*/ 3 w 16"/>
                <a:gd name="T25" fmla="*/ 0 h 26"/>
                <a:gd name="T26" fmla="*/ 3 w 16"/>
                <a:gd name="T27" fmla="*/ 10 h 26"/>
                <a:gd name="T28" fmla="*/ 6 w 16"/>
                <a:gd name="T29" fmla="*/ 8 h 26"/>
                <a:gd name="T30" fmla="*/ 9 w 16"/>
                <a:gd name="T31" fmla="*/ 7 h 26"/>
                <a:gd name="T32" fmla="*/ 14 w 16"/>
                <a:gd name="T33" fmla="*/ 9 h 26"/>
                <a:gd name="T34" fmla="*/ 16 w 16"/>
                <a:gd name="T35" fmla="*/ 15 h 26"/>
                <a:gd name="T36" fmla="*/ 16 w 16"/>
                <a:gd name="T3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6">
                  <a:moveTo>
                    <a:pt x="16" y="15"/>
                  </a:moveTo>
                  <a:lnTo>
                    <a:pt x="16" y="15"/>
                  </a:lnTo>
                  <a:lnTo>
                    <a:pt x="16" y="26"/>
                  </a:lnTo>
                  <a:lnTo>
                    <a:pt x="13" y="26"/>
                  </a:lnTo>
                  <a:lnTo>
                    <a:pt x="13" y="15"/>
                  </a:lnTo>
                  <a:cubicBezTo>
                    <a:pt x="13" y="13"/>
                    <a:pt x="12" y="12"/>
                    <a:pt x="12" y="11"/>
                  </a:cubicBezTo>
                  <a:cubicBezTo>
                    <a:pt x="11" y="10"/>
                    <a:pt x="10" y="10"/>
                    <a:pt x="8" y="10"/>
                  </a:cubicBezTo>
                  <a:cubicBezTo>
                    <a:pt x="7" y="10"/>
                    <a:pt x="5" y="10"/>
                    <a:pt x="5" y="11"/>
                  </a:cubicBezTo>
                  <a:cubicBezTo>
                    <a:pt x="4" y="12"/>
                    <a:pt x="3" y="14"/>
                    <a:pt x="3" y="16"/>
                  </a:cubicBezTo>
                  <a:lnTo>
                    <a:pt x="3" y="26"/>
                  </a:lnTo>
                  <a:lnTo>
                    <a:pt x="0" y="26"/>
                  </a:lnTo>
                  <a:lnTo>
                    <a:pt x="0" y="0"/>
                  </a:lnTo>
                  <a:lnTo>
                    <a:pt x="3" y="0"/>
                  </a:lnTo>
                  <a:lnTo>
                    <a:pt x="3" y="10"/>
                  </a:lnTo>
                  <a:cubicBezTo>
                    <a:pt x="4" y="9"/>
                    <a:pt x="5" y="8"/>
                    <a:pt x="6" y="8"/>
                  </a:cubicBezTo>
                  <a:cubicBezTo>
                    <a:pt x="7" y="7"/>
                    <a:pt x="8" y="7"/>
                    <a:pt x="9" y="7"/>
                  </a:cubicBezTo>
                  <a:cubicBezTo>
                    <a:pt x="11" y="7"/>
                    <a:pt x="13" y="8"/>
                    <a:pt x="14" y="9"/>
                  </a:cubicBezTo>
                  <a:cubicBezTo>
                    <a:pt x="15" y="10"/>
                    <a:pt x="16" y="12"/>
                    <a:pt x="16" y="15"/>
                  </a:cubicBezTo>
                  <a:lnTo>
                    <a:pt x="16" y="15"/>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871"/>
            <p:cNvSpPr>
              <a:spLocks noEditPoints="1"/>
            </p:cNvSpPr>
            <p:nvPr/>
          </p:nvSpPr>
          <p:spPr bwMode="auto">
            <a:xfrm>
              <a:off x="5174" y="1400"/>
              <a:ext cx="12" cy="14"/>
            </a:xfrm>
            <a:custGeom>
              <a:avLst/>
              <a:gdLst>
                <a:gd name="T0" fmla="*/ 17 w 17"/>
                <a:gd name="T1" fmla="*/ 9 h 20"/>
                <a:gd name="T2" fmla="*/ 17 w 17"/>
                <a:gd name="T3" fmla="*/ 9 h 20"/>
                <a:gd name="T4" fmla="*/ 17 w 17"/>
                <a:gd name="T5" fmla="*/ 11 h 20"/>
                <a:gd name="T6" fmla="*/ 3 w 17"/>
                <a:gd name="T7" fmla="*/ 11 h 20"/>
                <a:gd name="T8" fmla="*/ 5 w 17"/>
                <a:gd name="T9" fmla="*/ 15 h 20"/>
                <a:gd name="T10" fmla="*/ 10 w 17"/>
                <a:gd name="T11" fmla="*/ 17 h 20"/>
                <a:gd name="T12" fmla="*/ 13 w 17"/>
                <a:gd name="T13" fmla="*/ 17 h 20"/>
                <a:gd name="T14" fmla="*/ 16 w 17"/>
                <a:gd name="T15" fmla="*/ 15 h 20"/>
                <a:gd name="T16" fmla="*/ 16 w 17"/>
                <a:gd name="T17" fmla="*/ 18 h 20"/>
                <a:gd name="T18" fmla="*/ 13 w 17"/>
                <a:gd name="T19" fmla="*/ 19 h 20"/>
                <a:gd name="T20" fmla="*/ 9 w 17"/>
                <a:gd name="T21" fmla="*/ 20 h 20"/>
                <a:gd name="T22" fmla="*/ 2 w 17"/>
                <a:gd name="T23" fmla="*/ 17 h 20"/>
                <a:gd name="T24" fmla="*/ 0 w 17"/>
                <a:gd name="T25" fmla="*/ 10 h 20"/>
                <a:gd name="T26" fmla="*/ 2 w 17"/>
                <a:gd name="T27" fmla="*/ 3 h 20"/>
                <a:gd name="T28" fmla="*/ 9 w 17"/>
                <a:gd name="T29" fmla="*/ 0 h 20"/>
                <a:gd name="T30" fmla="*/ 15 w 17"/>
                <a:gd name="T31" fmla="*/ 2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5"/>
                  </a:cubicBezTo>
                  <a:cubicBezTo>
                    <a:pt x="6" y="16"/>
                    <a:pt x="8" y="17"/>
                    <a:pt x="10" y="17"/>
                  </a:cubicBezTo>
                  <a:cubicBezTo>
                    <a:pt x="11" y="17"/>
                    <a:pt x="12" y="17"/>
                    <a:pt x="13" y="17"/>
                  </a:cubicBezTo>
                  <a:cubicBezTo>
                    <a:pt x="14" y="16"/>
                    <a:pt x="15" y="16"/>
                    <a:pt x="16" y="15"/>
                  </a:cubicBezTo>
                  <a:lnTo>
                    <a:pt x="16" y="18"/>
                  </a:lnTo>
                  <a:cubicBezTo>
                    <a:pt x="15" y="19"/>
                    <a:pt x="14" y="19"/>
                    <a:pt x="13" y="19"/>
                  </a:cubicBezTo>
                  <a:cubicBezTo>
                    <a:pt x="12" y="19"/>
                    <a:pt x="11" y="20"/>
                    <a:pt x="9" y="20"/>
                  </a:cubicBezTo>
                  <a:cubicBezTo>
                    <a:pt x="7" y="20"/>
                    <a:pt x="4" y="19"/>
                    <a:pt x="2" y="17"/>
                  </a:cubicBezTo>
                  <a:cubicBezTo>
                    <a:pt x="1" y="15"/>
                    <a:pt x="0" y="13"/>
                    <a:pt x="0" y="10"/>
                  </a:cubicBezTo>
                  <a:cubicBezTo>
                    <a:pt x="0" y="7"/>
                    <a:pt x="1" y="5"/>
                    <a:pt x="2" y="3"/>
                  </a:cubicBezTo>
                  <a:cubicBezTo>
                    <a:pt x="4" y="1"/>
                    <a:pt x="6" y="0"/>
                    <a:pt x="9" y="0"/>
                  </a:cubicBezTo>
                  <a:cubicBezTo>
                    <a:pt x="11" y="0"/>
                    <a:pt x="13" y="1"/>
                    <a:pt x="15" y="2"/>
                  </a:cubicBezTo>
                  <a:cubicBezTo>
                    <a:pt x="16" y="4"/>
                    <a:pt x="17" y="6"/>
                    <a:pt x="17" y="9"/>
                  </a:cubicBezTo>
                  <a:lnTo>
                    <a:pt x="17" y="9"/>
                  </a:lnTo>
                  <a:close/>
                  <a:moveTo>
                    <a:pt x="14" y="8"/>
                  </a:moveTo>
                  <a:lnTo>
                    <a:pt x="14" y="8"/>
                  </a:lnTo>
                  <a:cubicBezTo>
                    <a:pt x="14" y="6"/>
                    <a:pt x="14" y="5"/>
                    <a:pt x="13" y="4"/>
                  </a:cubicBezTo>
                  <a:cubicBezTo>
                    <a:pt x="12" y="3"/>
                    <a:pt x="10" y="3"/>
                    <a:pt x="9" y="3"/>
                  </a:cubicBezTo>
                  <a:cubicBezTo>
                    <a:pt x="7" y="3"/>
                    <a:pt x="6" y="3"/>
                    <a:pt x="5" y="4"/>
                  </a:cubicBezTo>
                  <a:cubicBezTo>
                    <a:pt x="4" y="5"/>
                    <a:pt x="3" y="6"/>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872"/>
            <p:cNvSpPr>
              <a:spLocks/>
            </p:cNvSpPr>
            <p:nvPr/>
          </p:nvSpPr>
          <p:spPr bwMode="auto">
            <a:xfrm>
              <a:off x="5188" y="1396"/>
              <a:ext cx="8" cy="17"/>
            </a:xfrm>
            <a:custGeom>
              <a:avLst/>
              <a:gdLst>
                <a:gd name="T0" fmla="*/ 5 w 12"/>
                <a:gd name="T1" fmla="*/ 0 h 24"/>
                <a:gd name="T2" fmla="*/ 5 w 12"/>
                <a:gd name="T3" fmla="*/ 0 h 24"/>
                <a:gd name="T4" fmla="*/ 5 w 12"/>
                <a:gd name="T5" fmla="*/ 5 h 24"/>
                <a:gd name="T6" fmla="*/ 12 w 12"/>
                <a:gd name="T7" fmla="*/ 5 h 24"/>
                <a:gd name="T8" fmla="*/ 12 w 12"/>
                <a:gd name="T9" fmla="*/ 8 h 24"/>
                <a:gd name="T10" fmla="*/ 5 w 12"/>
                <a:gd name="T11" fmla="*/ 8 h 24"/>
                <a:gd name="T12" fmla="*/ 5 w 12"/>
                <a:gd name="T13" fmla="*/ 18 h 24"/>
                <a:gd name="T14" fmla="*/ 6 w 12"/>
                <a:gd name="T15" fmla="*/ 21 h 24"/>
                <a:gd name="T16" fmla="*/ 8 w 12"/>
                <a:gd name="T17" fmla="*/ 22 h 24"/>
                <a:gd name="T18" fmla="*/ 12 w 12"/>
                <a:gd name="T19" fmla="*/ 22 h 24"/>
                <a:gd name="T20" fmla="*/ 12 w 12"/>
                <a:gd name="T21" fmla="*/ 24 h 24"/>
                <a:gd name="T22" fmla="*/ 8 w 12"/>
                <a:gd name="T23" fmla="*/ 24 h 24"/>
                <a:gd name="T24" fmla="*/ 4 w 12"/>
                <a:gd name="T25" fmla="*/ 23 h 24"/>
                <a:gd name="T26" fmla="*/ 2 w 12"/>
                <a:gd name="T27" fmla="*/ 18 h 24"/>
                <a:gd name="T28" fmla="*/ 2 w 12"/>
                <a:gd name="T29" fmla="*/ 8 h 24"/>
                <a:gd name="T30" fmla="*/ 0 w 12"/>
                <a:gd name="T31" fmla="*/ 8 h 24"/>
                <a:gd name="T32" fmla="*/ 0 w 12"/>
                <a:gd name="T33" fmla="*/ 5 h 24"/>
                <a:gd name="T34" fmla="*/ 2 w 12"/>
                <a:gd name="T35" fmla="*/ 5 h 24"/>
                <a:gd name="T36" fmla="*/ 2 w 12"/>
                <a:gd name="T37" fmla="*/ 0 h 24"/>
                <a:gd name="T38" fmla="*/ 5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5" y="0"/>
                  </a:moveTo>
                  <a:lnTo>
                    <a:pt x="5" y="0"/>
                  </a:lnTo>
                  <a:lnTo>
                    <a:pt x="5" y="5"/>
                  </a:lnTo>
                  <a:lnTo>
                    <a:pt x="12" y="5"/>
                  </a:lnTo>
                  <a:lnTo>
                    <a:pt x="12" y="8"/>
                  </a:lnTo>
                  <a:lnTo>
                    <a:pt x="5" y="8"/>
                  </a:lnTo>
                  <a:lnTo>
                    <a:pt x="5" y="18"/>
                  </a:lnTo>
                  <a:cubicBezTo>
                    <a:pt x="5" y="19"/>
                    <a:pt x="6" y="20"/>
                    <a:pt x="6" y="21"/>
                  </a:cubicBezTo>
                  <a:cubicBezTo>
                    <a:pt x="6" y="21"/>
                    <a:pt x="7" y="22"/>
                    <a:pt x="8" y="22"/>
                  </a:cubicBezTo>
                  <a:lnTo>
                    <a:pt x="12" y="22"/>
                  </a:lnTo>
                  <a:lnTo>
                    <a:pt x="12" y="24"/>
                  </a:lnTo>
                  <a:lnTo>
                    <a:pt x="8" y="24"/>
                  </a:lnTo>
                  <a:cubicBezTo>
                    <a:pt x="6" y="24"/>
                    <a:pt x="5" y="24"/>
                    <a:pt x="4" y="23"/>
                  </a:cubicBezTo>
                  <a:cubicBezTo>
                    <a:pt x="3" y="22"/>
                    <a:pt x="2" y="20"/>
                    <a:pt x="2" y="18"/>
                  </a:cubicBezTo>
                  <a:lnTo>
                    <a:pt x="2" y="8"/>
                  </a:lnTo>
                  <a:lnTo>
                    <a:pt x="0" y="8"/>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873"/>
            <p:cNvSpPr>
              <a:spLocks noEditPoints="1"/>
            </p:cNvSpPr>
            <p:nvPr/>
          </p:nvSpPr>
          <p:spPr bwMode="auto">
            <a:xfrm>
              <a:off x="5199" y="1400"/>
              <a:ext cx="11" cy="14"/>
            </a:xfrm>
            <a:custGeom>
              <a:avLst/>
              <a:gdLst>
                <a:gd name="T0" fmla="*/ 9 w 16"/>
                <a:gd name="T1" fmla="*/ 10 h 20"/>
                <a:gd name="T2" fmla="*/ 9 w 16"/>
                <a:gd name="T3" fmla="*/ 10 h 20"/>
                <a:gd name="T4" fmla="*/ 4 w 16"/>
                <a:gd name="T5" fmla="*/ 11 h 20"/>
                <a:gd name="T6" fmla="*/ 3 w 16"/>
                <a:gd name="T7" fmla="*/ 13 h 20"/>
                <a:gd name="T8" fmla="*/ 4 w 16"/>
                <a:gd name="T9" fmla="*/ 16 h 20"/>
                <a:gd name="T10" fmla="*/ 7 w 16"/>
                <a:gd name="T11" fmla="*/ 17 h 20"/>
                <a:gd name="T12" fmla="*/ 11 w 16"/>
                <a:gd name="T13" fmla="*/ 15 h 20"/>
                <a:gd name="T14" fmla="*/ 12 w 16"/>
                <a:gd name="T15" fmla="*/ 10 h 20"/>
                <a:gd name="T16" fmla="*/ 12 w 16"/>
                <a:gd name="T17" fmla="*/ 10 h 20"/>
                <a:gd name="T18" fmla="*/ 9 w 16"/>
                <a:gd name="T19" fmla="*/ 10 h 20"/>
                <a:gd name="T20" fmla="*/ 16 w 16"/>
                <a:gd name="T21" fmla="*/ 8 h 20"/>
                <a:gd name="T22" fmla="*/ 16 w 16"/>
                <a:gd name="T23" fmla="*/ 8 h 20"/>
                <a:gd name="T24" fmla="*/ 16 w 16"/>
                <a:gd name="T25" fmla="*/ 19 h 20"/>
                <a:gd name="T26" fmla="*/ 12 w 16"/>
                <a:gd name="T27" fmla="*/ 19 h 20"/>
                <a:gd name="T28" fmla="*/ 12 w 16"/>
                <a:gd name="T29" fmla="*/ 16 h 20"/>
                <a:gd name="T30" fmla="*/ 10 w 16"/>
                <a:gd name="T31" fmla="*/ 19 h 20"/>
                <a:gd name="T32" fmla="*/ 6 w 16"/>
                <a:gd name="T33" fmla="*/ 20 h 20"/>
                <a:gd name="T34" fmla="*/ 1 w 16"/>
                <a:gd name="T35" fmla="*/ 18 h 20"/>
                <a:gd name="T36" fmla="*/ 0 w 16"/>
                <a:gd name="T37" fmla="*/ 14 h 20"/>
                <a:gd name="T38" fmla="*/ 2 w 16"/>
                <a:gd name="T39" fmla="*/ 9 h 20"/>
                <a:gd name="T40" fmla="*/ 8 w 16"/>
                <a:gd name="T41" fmla="*/ 7 h 20"/>
                <a:gd name="T42" fmla="*/ 12 w 16"/>
                <a:gd name="T43" fmla="*/ 7 h 20"/>
                <a:gd name="T44" fmla="*/ 12 w 16"/>
                <a:gd name="T45" fmla="*/ 7 h 20"/>
                <a:gd name="T46" fmla="*/ 11 w 16"/>
                <a:gd name="T47" fmla="*/ 4 h 20"/>
                <a:gd name="T48" fmla="*/ 7 w 16"/>
                <a:gd name="T49" fmla="*/ 3 h 20"/>
                <a:gd name="T50" fmla="*/ 4 w 16"/>
                <a:gd name="T51" fmla="*/ 3 h 20"/>
                <a:gd name="T52" fmla="*/ 1 w 16"/>
                <a:gd name="T53" fmla="*/ 4 h 20"/>
                <a:gd name="T54" fmla="*/ 1 w 16"/>
                <a:gd name="T55" fmla="*/ 1 h 20"/>
                <a:gd name="T56" fmla="*/ 4 w 16"/>
                <a:gd name="T57" fmla="*/ 0 h 20"/>
                <a:gd name="T58" fmla="*/ 7 w 16"/>
                <a:gd name="T59" fmla="*/ 0 h 20"/>
                <a:gd name="T60" fmla="*/ 14 w 16"/>
                <a:gd name="T61" fmla="*/ 2 h 20"/>
                <a:gd name="T62" fmla="*/ 16 w 16"/>
                <a:gd name="T63" fmla="*/ 8 h 20"/>
                <a:gd name="T64" fmla="*/ 16 w 16"/>
                <a:gd name="T6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0">
                  <a:moveTo>
                    <a:pt x="9" y="10"/>
                  </a:moveTo>
                  <a:lnTo>
                    <a:pt x="9" y="10"/>
                  </a:lnTo>
                  <a:cubicBezTo>
                    <a:pt x="7" y="10"/>
                    <a:pt x="5" y="10"/>
                    <a:pt x="4" y="11"/>
                  </a:cubicBezTo>
                  <a:cubicBezTo>
                    <a:pt x="3" y="11"/>
                    <a:pt x="3" y="12"/>
                    <a:pt x="3" y="13"/>
                  </a:cubicBezTo>
                  <a:cubicBezTo>
                    <a:pt x="3" y="15"/>
                    <a:pt x="3" y="15"/>
                    <a:pt x="4" y="16"/>
                  </a:cubicBezTo>
                  <a:cubicBezTo>
                    <a:pt x="5" y="17"/>
                    <a:pt x="6" y="17"/>
                    <a:pt x="7" y="17"/>
                  </a:cubicBezTo>
                  <a:cubicBezTo>
                    <a:pt x="9" y="17"/>
                    <a:pt x="10" y="16"/>
                    <a:pt x="11" y="15"/>
                  </a:cubicBezTo>
                  <a:cubicBezTo>
                    <a:pt x="12" y="14"/>
                    <a:pt x="12" y="12"/>
                    <a:pt x="12" y="10"/>
                  </a:cubicBezTo>
                  <a:lnTo>
                    <a:pt x="12" y="10"/>
                  </a:lnTo>
                  <a:lnTo>
                    <a:pt x="9" y="10"/>
                  </a:lnTo>
                  <a:close/>
                  <a:moveTo>
                    <a:pt x="16" y="8"/>
                  </a:moveTo>
                  <a:lnTo>
                    <a:pt x="16" y="8"/>
                  </a:lnTo>
                  <a:lnTo>
                    <a:pt x="16" y="19"/>
                  </a:lnTo>
                  <a:lnTo>
                    <a:pt x="12" y="19"/>
                  </a:lnTo>
                  <a:lnTo>
                    <a:pt x="12" y="16"/>
                  </a:lnTo>
                  <a:cubicBezTo>
                    <a:pt x="12" y="17"/>
                    <a:pt x="11" y="18"/>
                    <a:pt x="10" y="19"/>
                  </a:cubicBezTo>
                  <a:cubicBezTo>
                    <a:pt x="9" y="19"/>
                    <a:pt x="8" y="20"/>
                    <a:pt x="6" y="20"/>
                  </a:cubicBezTo>
                  <a:cubicBezTo>
                    <a:pt x="4" y="20"/>
                    <a:pt x="3" y="19"/>
                    <a:pt x="1" y="18"/>
                  </a:cubicBezTo>
                  <a:cubicBezTo>
                    <a:pt x="0" y="17"/>
                    <a:pt x="0" y="15"/>
                    <a:pt x="0" y="14"/>
                  </a:cubicBezTo>
                  <a:cubicBezTo>
                    <a:pt x="0" y="12"/>
                    <a:pt x="0" y="10"/>
                    <a:pt x="2" y="9"/>
                  </a:cubicBezTo>
                  <a:cubicBezTo>
                    <a:pt x="3" y="8"/>
                    <a:pt x="5" y="7"/>
                    <a:pt x="8" y="7"/>
                  </a:cubicBezTo>
                  <a:lnTo>
                    <a:pt x="12" y="7"/>
                  </a:lnTo>
                  <a:lnTo>
                    <a:pt x="12" y="7"/>
                  </a:lnTo>
                  <a:cubicBezTo>
                    <a:pt x="12" y="6"/>
                    <a:pt x="12" y="5"/>
                    <a:pt x="11" y="4"/>
                  </a:cubicBezTo>
                  <a:cubicBezTo>
                    <a:pt x="10" y="3"/>
                    <a:pt x="9" y="3"/>
                    <a:pt x="7" y="3"/>
                  </a:cubicBezTo>
                  <a:cubicBezTo>
                    <a:pt x="6" y="3"/>
                    <a:pt x="5" y="3"/>
                    <a:pt x="4" y="3"/>
                  </a:cubicBezTo>
                  <a:cubicBezTo>
                    <a:pt x="3" y="3"/>
                    <a:pt x="2" y="4"/>
                    <a:pt x="1" y="4"/>
                  </a:cubicBezTo>
                  <a:lnTo>
                    <a:pt x="1" y="1"/>
                  </a:lnTo>
                  <a:cubicBezTo>
                    <a:pt x="2" y="1"/>
                    <a:pt x="3" y="1"/>
                    <a:pt x="4" y="0"/>
                  </a:cubicBezTo>
                  <a:cubicBezTo>
                    <a:pt x="5" y="0"/>
                    <a:pt x="6" y="0"/>
                    <a:pt x="7" y="0"/>
                  </a:cubicBezTo>
                  <a:cubicBezTo>
                    <a:pt x="10" y="0"/>
                    <a:pt x="12" y="1"/>
                    <a:pt x="14" y="2"/>
                  </a:cubicBezTo>
                  <a:cubicBezTo>
                    <a:pt x="15" y="4"/>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874"/>
            <p:cNvSpPr>
              <a:spLocks/>
            </p:cNvSpPr>
            <p:nvPr/>
          </p:nvSpPr>
          <p:spPr bwMode="auto">
            <a:xfrm>
              <a:off x="4884" y="125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875"/>
            <p:cNvSpPr>
              <a:spLocks/>
            </p:cNvSpPr>
            <p:nvPr/>
          </p:nvSpPr>
          <p:spPr bwMode="auto">
            <a:xfrm>
              <a:off x="4884" y="1254"/>
              <a:ext cx="147" cy="62"/>
            </a:xfrm>
            <a:custGeom>
              <a:avLst/>
              <a:gdLst>
                <a:gd name="T0" fmla="*/ 0 w 210"/>
                <a:gd name="T1" fmla="*/ 0 h 88"/>
                <a:gd name="T2" fmla="*/ 0 w 210"/>
                <a:gd name="T3" fmla="*/ 0 h 88"/>
                <a:gd name="T4" fmla="*/ 210 w 210"/>
                <a:gd name="T5" fmla="*/ 0 h 88"/>
                <a:gd name="T6" fmla="*/ 210 w 210"/>
                <a:gd name="T7" fmla="*/ 88 h 88"/>
                <a:gd name="T8" fmla="*/ 0 w 210"/>
                <a:gd name="T9" fmla="*/ 88 h 88"/>
                <a:gd name="T10" fmla="*/ 0 w 210"/>
                <a:gd name="T11" fmla="*/ 0 h 88"/>
              </a:gdLst>
              <a:ahLst/>
              <a:cxnLst>
                <a:cxn ang="0">
                  <a:pos x="T0" y="T1"/>
                </a:cxn>
                <a:cxn ang="0">
                  <a:pos x="T2" y="T3"/>
                </a:cxn>
                <a:cxn ang="0">
                  <a:pos x="T4" y="T5"/>
                </a:cxn>
                <a:cxn ang="0">
                  <a:pos x="T6" y="T7"/>
                </a:cxn>
                <a:cxn ang="0">
                  <a:pos x="T8" y="T9"/>
                </a:cxn>
                <a:cxn ang="0">
                  <a:pos x="T10" y="T11"/>
                </a:cxn>
              </a:cxnLst>
              <a:rect l="0" t="0" r="r" b="b"/>
              <a:pathLst>
                <a:path w="210" h="88">
                  <a:moveTo>
                    <a:pt x="0" y="0"/>
                  </a:moveTo>
                  <a:lnTo>
                    <a:pt x="0" y="0"/>
                  </a:lnTo>
                  <a:lnTo>
                    <a:pt x="210" y="0"/>
                  </a:lnTo>
                  <a:lnTo>
                    <a:pt x="21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876"/>
            <p:cNvSpPr>
              <a:spLocks noEditPoints="1"/>
            </p:cNvSpPr>
            <p:nvPr/>
          </p:nvSpPr>
          <p:spPr bwMode="auto">
            <a:xfrm>
              <a:off x="4898" y="1272"/>
              <a:ext cx="15" cy="18"/>
            </a:xfrm>
            <a:custGeom>
              <a:avLst/>
              <a:gdLst>
                <a:gd name="T0" fmla="*/ 11 w 22"/>
                <a:gd name="T1" fmla="*/ 4 h 25"/>
                <a:gd name="T2" fmla="*/ 11 w 22"/>
                <a:gd name="T3" fmla="*/ 4 h 25"/>
                <a:gd name="T4" fmla="*/ 7 w 22"/>
                <a:gd name="T5" fmla="*/ 16 h 25"/>
                <a:gd name="T6" fmla="*/ 16 w 22"/>
                <a:gd name="T7" fmla="*/ 16 h 25"/>
                <a:gd name="T8" fmla="*/ 11 w 22"/>
                <a:gd name="T9" fmla="*/ 4 h 25"/>
                <a:gd name="T10" fmla="*/ 9 w 22"/>
                <a:gd name="T11" fmla="*/ 0 h 25"/>
                <a:gd name="T12" fmla="*/ 9 w 22"/>
                <a:gd name="T13" fmla="*/ 0 h 25"/>
                <a:gd name="T14" fmla="*/ 13 w 22"/>
                <a:gd name="T15" fmla="*/ 0 h 25"/>
                <a:gd name="T16" fmla="*/ 22 w 22"/>
                <a:gd name="T17" fmla="*/ 25 h 25"/>
                <a:gd name="T18" fmla="*/ 19 w 22"/>
                <a:gd name="T19" fmla="*/ 25 h 25"/>
                <a:gd name="T20" fmla="*/ 17 w 22"/>
                <a:gd name="T21" fmla="*/ 19 h 25"/>
                <a:gd name="T22" fmla="*/ 6 w 22"/>
                <a:gd name="T23" fmla="*/ 19 h 25"/>
                <a:gd name="T24" fmla="*/ 3 w 22"/>
                <a:gd name="T25" fmla="*/ 25 h 25"/>
                <a:gd name="T26" fmla="*/ 0 w 22"/>
                <a:gd name="T27" fmla="*/ 25 h 25"/>
                <a:gd name="T28" fmla="*/ 9 w 22"/>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11" y="4"/>
                  </a:moveTo>
                  <a:lnTo>
                    <a:pt x="11" y="4"/>
                  </a:lnTo>
                  <a:lnTo>
                    <a:pt x="7" y="16"/>
                  </a:lnTo>
                  <a:lnTo>
                    <a:pt x="16" y="16"/>
                  </a:lnTo>
                  <a:lnTo>
                    <a:pt x="11" y="4"/>
                  </a:lnTo>
                  <a:close/>
                  <a:moveTo>
                    <a:pt x="9" y="0"/>
                  </a:moveTo>
                  <a:lnTo>
                    <a:pt x="9" y="0"/>
                  </a:lnTo>
                  <a:lnTo>
                    <a:pt x="13" y="0"/>
                  </a:lnTo>
                  <a:lnTo>
                    <a:pt x="22" y="25"/>
                  </a:lnTo>
                  <a:lnTo>
                    <a:pt x="19" y="25"/>
                  </a:lnTo>
                  <a:lnTo>
                    <a:pt x="17" y="19"/>
                  </a:lnTo>
                  <a:lnTo>
                    <a:pt x="6" y="19"/>
                  </a:lnTo>
                  <a:lnTo>
                    <a:pt x="3" y="25"/>
                  </a:lnTo>
                  <a:lnTo>
                    <a:pt x="0" y="25"/>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877"/>
            <p:cNvSpPr>
              <a:spLocks noEditPoints="1"/>
            </p:cNvSpPr>
            <p:nvPr/>
          </p:nvSpPr>
          <p:spPr bwMode="auto">
            <a:xfrm>
              <a:off x="4917" y="1272"/>
              <a:ext cx="13" cy="18"/>
            </a:xfrm>
            <a:custGeom>
              <a:avLst/>
              <a:gdLst>
                <a:gd name="T0" fmla="*/ 11 w 19"/>
                <a:gd name="T1" fmla="*/ 14 h 25"/>
                <a:gd name="T2" fmla="*/ 11 w 19"/>
                <a:gd name="T3" fmla="*/ 14 h 25"/>
                <a:gd name="T4" fmla="*/ 13 w 19"/>
                <a:gd name="T5" fmla="*/ 15 h 25"/>
                <a:gd name="T6" fmla="*/ 16 w 19"/>
                <a:gd name="T7" fmla="*/ 18 h 25"/>
                <a:gd name="T8" fmla="*/ 19 w 19"/>
                <a:gd name="T9" fmla="*/ 25 h 25"/>
                <a:gd name="T10" fmla="*/ 15 w 19"/>
                <a:gd name="T11" fmla="*/ 25 h 25"/>
                <a:gd name="T12" fmla="*/ 12 w 19"/>
                <a:gd name="T13" fmla="*/ 19 h 25"/>
                <a:gd name="T14" fmla="*/ 10 w 19"/>
                <a:gd name="T15" fmla="*/ 15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6" y="18"/>
                  </a:cubicBezTo>
                  <a:lnTo>
                    <a:pt x="19" y="25"/>
                  </a:lnTo>
                  <a:lnTo>
                    <a:pt x="15" y="25"/>
                  </a:lnTo>
                  <a:lnTo>
                    <a:pt x="12" y="19"/>
                  </a:lnTo>
                  <a:cubicBezTo>
                    <a:pt x="11" y="17"/>
                    <a:pt x="11" y="16"/>
                    <a:pt x="10" y="15"/>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5" y="10"/>
                    <a:pt x="15"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3"/>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878"/>
            <p:cNvSpPr>
              <a:spLocks/>
            </p:cNvSpPr>
            <p:nvPr/>
          </p:nvSpPr>
          <p:spPr bwMode="auto">
            <a:xfrm>
              <a:off x="4932" y="1272"/>
              <a:ext cx="16" cy="18"/>
            </a:xfrm>
            <a:custGeom>
              <a:avLst/>
              <a:gdLst>
                <a:gd name="T0" fmla="*/ 18 w 22"/>
                <a:gd name="T1" fmla="*/ 22 h 26"/>
                <a:gd name="T2" fmla="*/ 18 w 22"/>
                <a:gd name="T3" fmla="*/ 22 h 26"/>
                <a:gd name="T4" fmla="*/ 18 w 22"/>
                <a:gd name="T5" fmla="*/ 15 h 26"/>
                <a:gd name="T6" fmla="*/ 13 w 22"/>
                <a:gd name="T7" fmla="*/ 15 h 26"/>
                <a:gd name="T8" fmla="*/ 13 w 22"/>
                <a:gd name="T9" fmla="*/ 12 h 26"/>
                <a:gd name="T10" fmla="*/ 22 w 22"/>
                <a:gd name="T11" fmla="*/ 12 h 26"/>
                <a:gd name="T12" fmla="*/ 22 w 22"/>
                <a:gd name="T13" fmla="*/ 23 h 26"/>
                <a:gd name="T14" fmla="*/ 17 w 22"/>
                <a:gd name="T15" fmla="*/ 25 h 26"/>
                <a:gd name="T16" fmla="*/ 12 w 22"/>
                <a:gd name="T17" fmla="*/ 26 h 26"/>
                <a:gd name="T18" fmla="*/ 3 w 22"/>
                <a:gd name="T19" fmla="*/ 22 h 26"/>
                <a:gd name="T20" fmla="*/ 0 w 22"/>
                <a:gd name="T21" fmla="*/ 13 h 26"/>
                <a:gd name="T22" fmla="*/ 3 w 22"/>
                <a:gd name="T23" fmla="*/ 3 h 26"/>
                <a:gd name="T24" fmla="*/ 12 w 22"/>
                <a:gd name="T25" fmla="*/ 0 h 26"/>
                <a:gd name="T26" fmla="*/ 17 w 22"/>
                <a:gd name="T27" fmla="*/ 1 h 26"/>
                <a:gd name="T28" fmla="*/ 21 w 22"/>
                <a:gd name="T29" fmla="*/ 2 h 26"/>
                <a:gd name="T30" fmla="*/ 21 w 22"/>
                <a:gd name="T31" fmla="*/ 6 h 26"/>
                <a:gd name="T32" fmla="*/ 17 w 22"/>
                <a:gd name="T33" fmla="*/ 3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8 w 22"/>
                <a:gd name="T47" fmla="*/ 22 h 26"/>
                <a:gd name="T48" fmla="*/ 18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8" y="22"/>
                  </a:moveTo>
                  <a:lnTo>
                    <a:pt x="18" y="22"/>
                  </a:lnTo>
                  <a:lnTo>
                    <a:pt x="18" y="15"/>
                  </a:lnTo>
                  <a:lnTo>
                    <a:pt x="13" y="15"/>
                  </a:lnTo>
                  <a:lnTo>
                    <a:pt x="13" y="12"/>
                  </a:lnTo>
                  <a:lnTo>
                    <a:pt x="22" y="12"/>
                  </a:lnTo>
                  <a:lnTo>
                    <a:pt x="22" y="23"/>
                  </a:lnTo>
                  <a:cubicBezTo>
                    <a:pt x="20" y="24"/>
                    <a:pt x="19" y="24"/>
                    <a:pt x="17" y="25"/>
                  </a:cubicBezTo>
                  <a:cubicBezTo>
                    <a:pt x="16" y="25"/>
                    <a:pt x="14" y="26"/>
                    <a:pt x="12" y="26"/>
                  </a:cubicBezTo>
                  <a:cubicBezTo>
                    <a:pt x="9" y="26"/>
                    <a:pt x="5" y="25"/>
                    <a:pt x="3" y="22"/>
                  </a:cubicBezTo>
                  <a:cubicBezTo>
                    <a:pt x="1" y="20"/>
                    <a:pt x="0" y="17"/>
                    <a:pt x="0" y="13"/>
                  </a:cubicBezTo>
                  <a:cubicBezTo>
                    <a:pt x="0" y="9"/>
                    <a:pt x="1" y="6"/>
                    <a:pt x="3" y="3"/>
                  </a:cubicBezTo>
                  <a:cubicBezTo>
                    <a:pt x="5" y="1"/>
                    <a:pt x="9" y="0"/>
                    <a:pt x="12" y="0"/>
                  </a:cubicBezTo>
                  <a:cubicBezTo>
                    <a:pt x="14" y="0"/>
                    <a:pt x="16" y="0"/>
                    <a:pt x="17" y="1"/>
                  </a:cubicBezTo>
                  <a:cubicBezTo>
                    <a:pt x="18" y="1"/>
                    <a:pt x="20" y="1"/>
                    <a:pt x="21" y="2"/>
                  </a:cubicBezTo>
                  <a:lnTo>
                    <a:pt x="21" y="6"/>
                  </a:lnTo>
                  <a:cubicBezTo>
                    <a:pt x="20" y="5"/>
                    <a:pt x="18" y="4"/>
                    <a:pt x="17" y="3"/>
                  </a:cubicBezTo>
                  <a:cubicBezTo>
                    <a:pt x="16" y="3"/>
                    <a:pt x="14" y="3"/>
                    <a:pt x="13" y="3"/>
                  </a:cubicBezTo>
                  <a:cubicBezTo>
                    <a:pt x="10" y="3"/>
                    <a:pt x="7" y="4"/>
                    <a:pt x="6" y="5"/>
                  </a:cubicBezTo>
                  <a:cubicBezTo>
                    <a:pt x="4" y="7"/>
                    <a:pt x="4" y="9"/>
                    <a:pt x="4" y="13"/>
                  </a:cubicBezTo>
                  <a:cubicBezTo>
                    <a:pt x="4" y="16"/>
                    <a:pt x="4" y="19"/>
                    <a:pt x="6" y="20"/>
                  </a:cubicBezTo>
                  <a:cubicBezTo>
                    <a:pt x="7" y="22"/>
                    <a:pt x="10" y="23"/>
                    <a:pt x="13" y="23"/>
                  </a:cubicBezTo>
                  <a:cubicBezTo>
                    <a:pt x="14" y="23"/>
                    <a:pt x="15" y="23"/>
                    <a:pt x="16" y="23"/>
                  </a:cubicBezTo>
                  <a:cubicBezTo>
                    <a:pt x="17" y="22"/>
                    <a:pt x="18" y="22"/>
                    <a:pt x="18" y="22"/>
                  </a:cubicBezTo>
                  <a:lnTo>
                    <a:pt x="18"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879"/>
            <p:cNvSpPr>
              <a:spLocks/>
            </p:cNvSpPr>
            <p:nvPr/>
          </p:nvSpPr>
          <p:spPr bwMode="auto">
            <a:xfrm>
              <a:off x="4950" y="1294"/>
              <a:ext cx="12"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880"/>
            <p:cNvSpPr>
              <a:spLocks/>
            </p:cNvSpPr>
            <p:nvPr/>
          </p:nvSpPr>
          <p:spPr bwMode="auto">
            <a:xfrm>
              <a:off x="4965" y="1272"/>
              <a:ext cx="11" cy="18"/>
            </a:xfrm>
            <a:custGeom>
              <a:avLst/>
              <a:gdLst>
                <a:gd name="T0" fmla="*/ 0 w 16"/>
                <a:gd name="T1" fmla="*/ 0 h 25"/>
                <a:gd name="T2" fmla="*/ 0 w 16"/>
                <a:gd name="T3" fmla="*/ 0 h 25"/>
                <a:gd name="T4" fmla="*/ 4 w 16"/>
                <a:gd name="T5" fmla="*/ 0 h 25"/>
                <a:gd name="T6" fmla="*/ 4 w 16"/>
                <a:gd name="T7" fmla="*/ 22 h 25"/>
                <a:gd name="T8" fmla="*/ 16 w 16"/>
                <a:gd name="T9" fmla="*/ 22 h 25"/>
                <a:gd name="T10" fmla="*/ 16 w 16"/>
                <a:gd name="T11" fmla="*/ 25 h 25"/>
                <a:gd name="T12" fmla="*/ 0 w 16"/>
                <a:gd name="T13" fmla="*/ 25 h 25"/>
                <a:gd name="T14" fmla="*/ 0 w 16"/>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5">
                  <a:moveTo>
                    <a:pt x="0" y="0"/>
                  </a:moveTo>
                  <a:lnTo>
                    <a:pt x="0" y="0"/>
                  </a:lnTo>
                  <a:lnTo>
                    <a:pt x="4" y="0"/>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881"/>
            <p:cNvSpPr>
              <a:spLocks/>
            </p:cNvSpPr>
            <p:nvPr/>
          </p:nvSpPr>
          <p:spPr bwMode="auto">
            <a:xfrm>
              <a:off x="4979" y="1272"/>
              <a:ext cx="3" cy="18"/>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882"/>
            <p:cNvSpPr>
              <a:spLocks/>
            </p:cNvSpPr>
            <p:nvPr/>
          </p:nvSpPr>
          <p:spPr bwMode="auto">
            <a:xfrm>
              <a:off x="4986" y="1272"/>
              <a:ext cx="13" cy="18"/>
            </a:xfrm>
            <a:custGeom>
              <a:avLst/>
              <a:gdLst>
                <a:gd name="T0" fmla="*/ 16 w 18"/>
                <a:gd name="T1" fmla="*/ 1 h 26"/>
                <a:gd name="T2" fmla="*/ 16 w 18"/>
                <a:gd name="T3" fmla="*/ 1 h 26"/>
                <a:gd name="T4" fmla="*/ 16 w 18"/>
                <a:gd name="T5" fmla="*/ 4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1 h 26"/>
                <a:gd name="T18" fmla="*/ 10 w 18"/>
                <a:gd name="T19" fmla="*/ 11 h 26"/>
                <a:gd name="T20" fmla="*/ 16 w 18"/>
                <a:gd name="T21" fmla="*/ 13 h 26"/>
                <a:gd name="T22" fmla="*/ 18 w 18"/>
                <a:gd name="T23" fmla="*/ 18 h 26"/>
                <a:gd name="T24" fmla="*/ 15 w 18"/>
                <a:gd name="T25" fmla="*/ 24 h 26"/>
                <a:gd name="T26" fmla="*/ 8 w 18"/>
                <a:gd name="T27" fmla="*/ 26 h 26"/>
                <a:gd name="T28" fmla="*/ 4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9 w 18"/>
                <a:gd name="T45" fmla="*/ 14 h 26"/>
                <a:gd name="T46" fmla="*/ 7 w 18"/>
                <a:gd name="T47" fmla="*/ 14 h 26"/>
                <a:gd name="T48" fmla="*/ 2 w 18"/>
                <a:gd name="T49" fmla="*/ 11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4"/>
                  </a:lnTo>
                  <a:cubicBezTo>
                    <a:pt x="15" y="4"/>
                    <a:pt x="14" y="3"/>
                    <a:pt x="13" y="3"/>
                  </a:cubicBezTo>
                  <a:cubicBezTo>
                    <a:pt x="12" y="3"/>
                    <a:pt x="10" y="3"/>
                    <a:pt x="9" y="3"/>
                  </a:cubicBezTo>
                  <a:cubicBezTo>
                    <a:pt x="8" y="3"/>
                    <a:pt x="6" y="3"/>
                    <a:pt x="5" y="4"/>
                  </a:cubicBezTo>
                  <a:cubicBezTo>
                    <a:pt x="4" y="4"/>
                    <a:pt x="4" y="5"/>
                    <a:pt x="4" y="7"/>
                  </a:cubicBezTo>
                  <a:cubicBezTo>
                    <a:pt x="4" y="8"/>
                    <a:pt x="4" y="9"/>
                    <a:pt x="5" y="9"/>
                  </a:cubicBezTo>
                  <a:cubicBezTo>
                    <a:pt x="5" y="10"/>
                    <a:pt x="7" y="10"/>
                    <a:pt x="8" y="11"/>
                  </a:cubicBezTo>
                  <a:lnTo>
                    <a:pt x="10" y="11"/>
                  </a:lnTo>
                  <a:cubicBezTo>
                    <a:pt x="13" y="11"/>
                    <a:pt x="15" y="12"/>
                    <a:pt x="16" y="13"/>
                  </a:cubicBezTo>
                  <a:cubicBezTo>
                    <a:pt x="17" y="15"/>
                    <a:pt x="18" y="16"/>
                    <a:pt x="18" y="18"/>
                  </a:cubicBezTo>
                  <a:cubicBezTo>
                    <a:pt x="18" y="21"/>
                    <a:pt x="17" y="23"/>
                    <a:pt x="15" y="24"/>
                  </a:cubicBezTo>
                  <a:cubicBezTo>
                    <a:pt x="14" y="25"/>
                    <a:pt x="11" y="26"/>
                    <a:pt x="8" y="26"/>
                  </a:cubicBezTo>
                  <a:cubicBezTo>
                    <a:pt x="7" y="26"/>
                    <a:pt x="6" y="25"/>
                    <a:pt x="4" y="25"/>
                  </a:cubicBezTo>
                  <a:cubicBezTo>
                    <a:pt x="3" y="25"/>
                    <a:pt x="2" y="25"/>
                    <a:pt x="0" y="24"/>
                  </a:cubicBezTo>
                  <a:lnTo>
                    <a:pt x="0" y="21"/>
                  </a:lnTo>
                  <a:cubicBezTo>
                    <a:pt x="2" y="21"/>
                    <a:pt x="3" y="22"/>
                    <a:pt x="4"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9" y="14"/>
                  </a:cubicBezTo>
                  <a:lnTo>
                    <a:pt x="7" y="14"/>
                  </a:lnTo>
                  <a:cubicBezTo>
                    <a:pt x="5" y="13"/>
                    <a:pt x="3" y="12"/>
                    <a:pt x="2" y="11"/>
                  </a:cubicBezTo>
                  <a:cubicBezTo>
                    <a:pt x="1" y="10"/>
                    <a:pt x="0" y="9"/>
                    <a:pt x="0" y="7"/>
                  </a:cubicBezTo>
                  <a:cubicBezTo>
                    <a:pt x="0" y="5"/>
                    <a:pt x="1" y="3"/>
                    <a:pt x="3" y="2"/>
                  </a:cubicBezTo>
                  <a:cubicBezTo>
                    <a:pt x="4" y="1"/>
                    <a:pt x="6" y="0"/>
                    <a:pt x="9" y="0"/>
                  </a:cubicBezTo>
                  <a:cubicBezTo>
                    <a:pt x="10" y="0"/>
                    <a:pt x="11" y="0"/>
                    <a:pt x="13" y="0"/>
                  </a:cubicBezTo>
                  <a:cubicBezTo>
                    <a:pt x="14" y="0"/>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883"/>
            <p:cNvSpPr>
              <a:spLocks/>
            </p:cNvSpPr>
            <p:nvPr/>
          </p:nvSpPr>
          <p:spPr bwMode="auto">
            <a:xfrm>
              <a:off x="5000" y="1272"/>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884"/>
            <p:cNvSpPr>
              <a:spLocks/>
            </p:cNvSpPr>
            <p:nvPr/>
          </p:nvSpPr>
          <p:spPr bwMode="auto">
            <a:xfrm>
              <a:off x="4852" y="1316"/>
              <a:ext cx="66" cy="51"/>
            </a:xfrm>
            <a:custGeom>
              <a:avLst/>
              <a:gdLst>
                <a:gd name="T0" fmla="*/ 94 w 94"/>
                <a:gd name="T1" fmla="*/ 0 h 72"/>
                <a:gd name="T2" fmla="*/ 94 w 94"/>
                <a:gd name="T3" fmla="*/ 0 h 72"/>
                <a:gd name="T4" fmla="*/ 0 w 94"/>
                <a:gd name="T5" fmla="*/ 72 h 72"/>
              </a:gdLst>
              <a:ahLst/>
              <a:cxnLst>
                <a:cxn ang="0">
                  <a:pos x="T0" y="T1"/>
                </a:cxn>
                <a:cxn ang="0">
                  <a:pos x="T2" y="T3"/>
                </a:cxn>
                <a:cxn ang="0">
                  <a:pos x="T4" y="T5"/>
                </a:cxn>
              </a:cxnLst>
              <a:rect l="0" t="0" r="r" b="b"/>
              <a:pathLst>
                <a:path w="94" h="72">
                  <a:moveTo>
                    <a:pt x="94" y="0"/>
                  </a:moveTo>
                  <a:lnTo>
                    <a:pt x="94" y="0"/>
                  </a:lnTo>
                  <a:cubicBezTo>
                    <a:pt x="65" y="22"/>
                    <a:pt x="31" y="48"/>
                    <a:pt x="0"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1885"/>
            <p:cNvSpPr>
              <a:spLocks noEditPoints="1"/>
            </p:cNvSpPr>
            <p:nvPr/>
          </p:nvSpPr>
          <p:spPr bwMode="auto">
            <a:xfrm>
              <a:off x="4838" y="1362"/>
              <a:ext cx="18" cy="15"/>
            </a:xfrm>
            <a:custGeom>
              <a:avLst/>
              <a:gdLst>
                <a:gd name="T0" fmla="*/ 25 w 25"/>
                <a:gd name="T1" fmla="*/ 14 h 22"/>
                <a:gd name="T2" fmla="*/ 25 w 25"/>
                <a:gd name="T3" fmla="*/ 14 h 22"/>
                <a:gd name="T4" fmla="*/ 0 w 25"/>
                <a:gd name="T5" fmla="*/ 22 h 22"/>
                <a:gd name="T6" fmla="*/ 14 w 25"/>
                <a:gd name="T7" fmla="*/ 0 h 22"/>
                <a:gd name="T8" fmla="*/ 25 w 25"/>
                <a:gd name="T9" fmla="*/ 14 h 22"/>
                <a:gd name="T10" fmla="*/ 25 w 25"/>
                <a:gd name="T11" fmla="*/ 14 h 22"/>
                <a:gd name="T12" fmla="*/ 25 w 25"/>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25" y="14"/>
                  </a:moveTo>
                  <a:lnTo>
                    <a:pt x="25" y="14"/>
                  </a:lnTo>
                  <a:lnTo>
                    <a:pt x="0" y="22"/>
                  </a:lnTo>
                  <a:lnTo>
                    <a:pt x="14" y="0"/>
                  </a:lnTo>
                  <a:lnTo>
                    <a:pt x="25" y="14"/>
                  </a:lnTo>
                  <a:close/>
                  <a:moveTo>
                    <a:pt x="25" y="14"/>
                  </a:moveTo>
                  <a:lnTo>
                    <a:pt x="25" y="14"/>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86"/>
            <p:cNvSpPr>
              <a:spLocks noEditPoints="1"/>
            </p:cNvSpPr>
            <p:nvPr/>
          </p:nvSpPr>
          <p:spPr bwMode="auto">
            <a:xfrm>
              <a:off x="4838" y="1362"/>
              <a:ext cx="18" cy="15"/>
            </a:xfrm>
            <a:custGeom>
              <a:avLst/>
              <a:gdLst>
                <a:gd name="T0" fmla="*/ 25 w 25"/>
                <a:gd name="T1" fmla="*/ 14 h 22"/>
                <a:gd name="T2" fmla="*/ 25 w 25"/>
                <a:gd name="T3" fmla="*/ 14 h 22"/>
                <a:gd name="T4" fmla="*/ 0 w 25"/>
                <a:gd name="T5" fmla="*/ 22 h 22"/>
                <a:gd name="T6" fmla="*/ 14 w 25"/>
                <a:gd name="T7" fmla="*/ 0 h 22"/>
                <a:gd name="T8" fmla="*/ 25 w 25"/>
                <a:gd name="T9" fmla="*/ 14 h 22"/>
                <a:gd name="T10" fmla="*/ 25 w 25"/>
                <a:gd name="T11" fmla="*/ 14 h 22"/>
                <a:gd name="T12" fmla="*/ 25 w 25"/>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25" y="14"/>
                  </a:moveTo>
                  <a:lnTo>
                    <a:pt x="25" y="14"/>
                  </a:lnTo>
                  <a:lnTo>
                    <a:pt x="0" y="22"/>
                  </a:lnTo>
                  <a:lnTo>
                    <a:pt x="14" y="0"/>
                  </a:lnTo>
                  <a:lnTo>
                    <a:pt x="25" y="14"/>
                  </a:lnTo>
                  <a:close/>
                  <a:moveTo>
                    <a:pt x="25" y="14"/>
                  </a:moveTo>
                  <a:lnTo>
                    <a:pt x="25" y="14"/>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887"/>
            <p:cNvSpPr>
              <a:spLocks/>
            </p:cNvSpPr>
            <p:nvPr/>
          </p:nvSpPr>
          <p:spPr bwMode="auto">
            <a:xfrm>
              <a:off x="4957" y="1316"/>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888"/>
            <p:cNvSpPr>
              <a:spLocks noEditPoints="1"/>
            </p:cNvSpPr>
            <p:nvPr/>
          </p:nvSpPr>
          <p:spPr bwMode="auto">
            <a:xfrm>
              <a:off x="4951"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889"/>
            <p:cNvSpPr>
              <a:spLocks noEditPoints="1"/>
            </p:cNvSpPr>
            <p:nvPr/>
          </p:nvSpPr>
          <p:spPr bwMode="auto">
            <a:xfrm>
              <a:off x="4951" y="1360"/>
              <a:ext cx="13" cy="17"/>
            </a:xfrm>
            <a:custGeom>
              <a:avLst/>
              <a:gdLst>
                <a:gd name="T0" fmla="*/ 18 w 18"/>
                <a:gd name="T1" fmla="*/ 0 h 24"/>
                <a:gd name="T2" fmla="*/ 18 w 18"/>
                <a:gd name="T3" fmla="*/ 0 h 24"/>
                <a:gd name="T4" fmla="*/ 9 w 18"/>
                <a:gd name="T5" fmla="*/ 24 h 24"/>
                <a:gd name="T6" fmla="*/ 0 w 18"/>
                <a:gd name="T7" fmla="*/ 0 h 24"/>
                <a:gd name="T8" fmla="*/ 18 w 18"/>
                <a:gd name="T9" fmla="*/ 0 h 24"/>
                <a:gd name="T10" fmla="*/ 18 w 18"/>
                <a:gd name="T11" fmla="*/ 0 h 24"/>
                <a:gd name="T12" fmla="*/ 18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18" y="0"/>
                  </a:moveTo>
                  <a:lnTo>
                    <a:pt x="18" y="0"/>
                  </a:lnTo>
                  <a:lnTo>
                    <a:pt x="9" y="24"/>
                  </a:lnTo>
                  <a:lnTo>
                    <a:pt x="0" y="0"/>
                  </a:lnTo>
                  <a:lnTo>
                    <a:pt x="18" y="0"/>
                  </a:lnTo>
                  <a:close/>
                  <a:moveTo>
                    <a:pt x="18" y="0"/>
                  </a:moveTo>
                  <a:lnTo>
                    <a:pt x="1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890"/>
            <p:cNvSpPr>
              <a:spLocks/>
            </p:cNvSpPr>
            <p:nvPr/>
          </p:nvSpPr>
          <p:spPr bwMode="auto">
            <a:xfrm>
              <a:off x="5003" y="1316"/>
              <a:ext cx="76" cy="51"/>
            </a:xfrm>
            <a:custGeom>
              <a:avLst/>
              <a:gdLst>
                <a:gd name="T0" fmla="*/ 0 w 108"/>
                <a:gd name="T1" fmla="*/ 0 h 73"/>
                <a:gd name="T2" fmla="*/ 0 w 108"/>
                <a:gd name="T3" fmla="*/ 0 h 73"/>
                <a:gd name="T4" fmla="*/ 108 w 108"/>
                <a:gd name="T5" fmla="*/ 73 h 73"/>
              </a:gdLst>
              <a:ahLst/>
              <a:cxnLst>
                <a:cxn ang="0">
                  <a:pos x="T0" y="T1"/>
                </a:cxn>
                <a:cxn ang="0">
                  <a:pos x="T2" y="T3"/>
                </a:cxn>
                <a:cxn ang="0">
                  <a:pos x="T4" y="T5"/>
                </a:cxn>
              </a:cxnLst>
              <a:rect l="0" t="0" r="r" b="b"/>
              <a:pathLst>
                <a:path w="108" h="73">
                  <a:moveTo>
                    <a:pt x="0" y="0"/>
                  </a:moveTo>
                  <a:lnTo>
                    <a:pt x="0" y="0"/>
                  </a:lnTo>
                  <a:cubicBezTo>
                    <a:pt x="33" y="22"/>
                    <a:pt x="73" y="49"/>
                    <a:pt x="108" y="7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891"/>
            <p:cNvSpPr>
              <a:spLocks noEditPoints="1"/>
            </p:cNvSpPr>
            <p:nvPr/>
          </p:nvSpPr>
          <p:spPr bwMode="auto">
            <a:xfrm>
              <a:off x="5076" y="1363"/>
              <a:ext cx="17" cy="14"/>
            </a:xfrm>
            <a:custGeom>
              <a:avLst/>
              <a:gdLst>
                <a:gd name="T0" fmla="*/ 9 w 25"/>
                <a:gd name="T1" fmla="*/ 0 h 21"/>
                <a:gd name="T2" fmla="*/ 9 w 25"/>
                <a:gd name="T3" fmla="*/ 0 h 21"/>
                <a:gd name="T4" fmla="*/ 25 w 25"/>
                <a:gd name="T5" fmla="*/ 21 h 21"/>
                <a:gd name="T6" fmla="*/ 0 w 25"/>
                <a:gd name="T7" fmla="*/ 14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4"/>
                  </a:lnTo>
                  <a:lnTo>
                    <a:pt x="9" y="0"/>
                  </a:lnTo>
                  <a:close/>
                  <a:moveTo>
                    <a:pt x="9" y="0"/>
                  </a:moveTo>
                  <a:lnTo>
                    <a:pt x="9"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892"/>
            <p:cNvSpPr>
              <a:spLocks noEditPoints="1"/>
            </p:cNvSpPr>
            <p:nvPr/>
          </p:nvSpPr>
          <p:spPr bwMode="auto">
            <a:xfrm>
              <a:off x="5076" y="1363"/>
              <a:ext cx="17" cy="14"/>
            </a:xfrm>
            <a:custGeom>
              <a:avLst/>
              <a:gdLst>
                <a:gd name="T0" fmla="*/ 9 w 25"/>
                <a:gd name="T1" fmla="*/ 0 h 21"/>
                <a:gd name="T2" fmla="*/ 9 w 25"/>
                <a:gd name="T3" fmla="*/ 0 h 21"/>
                <a:gd name="T4" fmla="*/ 25 w 25"/>
                <a:gd name="T5" fmla="*/ 21 h 21"/>
                <a:gd name="T6" fmla="*/ 0 w 25"/>
                <a:gd name="T7" fmla="*/ 14 h 21"/>
                <a:gd name="T8" fmla="*/ 9 w 25"/>
                <a:gd name="T9" fmla="*/ 0 h 21"/>
                <a:gd name="T10" fmla="*/ 9 w 25"/>
                <a:gd name="T11" fmla="*/ 0 h 21"/>
                <a:gd name="T12" fmla="*/ 9 w 2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9" y="0"/>
                  </a:moveTo>
                  <a:lnTo>
                    <a:pt x="9" y="0"/>
                  </a:lnTo>
                  <a:lnTo>
                    <a:pt x="25" y="21"/>
                  </a:lnTo>
                  <a:lnTo>
                    <a:pt x="0" y="14"/>
                  </a:lnTo>
                  <a:lnTo>
                    <a:pt x="9" y="0"/>
                  </a:lnTo>
                  <a:close/>
                  <a:moveTo>
                    <a:pt x="9" y="0"/>
                  </a:moveTo>
                  <a:lnTo>
                    <a:pt x="9"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893"/>
            <p:cNvSpPr>
              <a:spLocks/>
            </p:cNvSpPr>
            <p:nvPr/>
          </p:nvSpPr>
          <p:spPr bwMode="auto">
            <a:xfrm>
              <a:off x="4642" y="1130"/>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894"/>
            <p:cNvSpPr>
              <a:spLocks/>
            </p:cNvSpPr>
            <p:nvPr/>
          </p:nvSpPr>
          <p:spPr bwMode="auto">
            <a:xfrm>
              <a:off x="4642" y="1130"/>
              <a:ext cx="154" cy="62"/>
            </a:xfrm>
            <a:custGeom>
              <a:avLst/>
              <a:gdLst>
                <a:gd name="T0" fmla="*/ 0 w 220"/>
                <a:gd name="T1" fmla="*/ 0 h 88"/>
                <a:gd name="T2" fmla="*/ 0 w 220"/>
                <a:gd name="T3" fmla="*/ 0 h 88"/>
                <a:gd name="T4" fmla="*/ 220 w 220"/>
                <a:gd name="T5" fmla="*/ 0 h 88"/>
                <a:gd name="T6" fmla="*/ 220 w 220"/>
                <a:gd name="T7" fmla="*/ 88 h 88"/>
                <a:gd name="T8" fmla="*/ 0 w 220"/>
                <a:gd name="T9" fmla="*/ 88 h 88"/>
                <a:gd name="T10" fmla="*/ 0 w 220"/>
                <a:gd name="T11" fmla="*/ 0 h 88"/>
              </a:gdLst>
              <a:ahLst/>
              <a:cxnLst>
                <a:cxn ang="0">
                  <a:pos x="T0" y="T1"/>
                </a:cxn>
                <a:cxn ang="0">
                  <a:pos x="T2" y="T3"/>
                </a:cxn>
                <a:cxn ang="0">
                  <a:pos x="T4" y="T5"/>
                </a:cxn>
                <a:cxn ang="0">
                  <a:pos x="T6" y="T7"/>
                </a:cxn>
                <a:cxn ang="0">
                  <a:pos x="T8" y="T9"/>
                </a:cxn>
                <a:cxn ang="0">
                  <a:pos x="T10" y="T11"/>
                </a:cxn>
              </a:cxnLst>
              <a:rect l="0" t="0" r="r" b="b"/>
              <a:pathLst>
                <a:path w="220" h="88">
                  <a:moveTo>
                    <a:pt x="0" y="0"/>
                  </a:moveTo>
                  <a:lnTo>
                    <a:pt x="0" y="0"/>
                  </a:lnTo>
                  <a:lnTo>
                    <a:pt x="220" y="0"/>
                  </a:lnTo>
                  <a:lnTo>
                    <a:pt x="220"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895"/>
            <p:cNvSpPr>
              <a:spLocks/>
            </p:cNvSpPr>
            <p:nvPr/>
          </p:nvSpPr>
          <p:spPr bwMode="auto">
            <a:xfrm>
              <a:off x="4659" y="1149"/>
              <a:ext cx="3" cy="17"/>
            </a:xfrm>
            <a:custGeom>
              <a:avLst/>
              <a:gdLst>
                <a:gd name="T0" fmla="*/ 0 w 4"/>
                <a:gd name="T1" fmla="*/ 0 h 25"/>
                <a:gd name="T2" fmla="*/ 0 w 4"/>
                <a:gd name="T3" fmla="*/ 0 h 25"/>
                <a:gd name="T4" fmla="*/ 4 w 4"/>
                <a:gd name="T5" fmla="*/ 0 h 25"/>
                <a:gd name="T6" fmla="*/ 4 w 4"/>
                <a:gd name="T7" fmla="*/ 25 h 25"/>
                <a:gd name="T8" fmla="*/ 0 w 4"/>
                <a:gd name="T9" fmla="*/ 25 h 25"/>
                <a:gd name="T10" fmla="*/ 0 w 4"/>
                <a:gd name="T11" fmla="*/ 0 h 25"/>
              </a:gdLst>
              <a:ahLst/>
              <a:cxnLst>
                <a:cxn ang="0">
                  <a:pos x="T0" y="T1"/>
                </a:cxn>
                <a:cxn ang="0">
                  <a:pos x="T2" y="T3"/>
                </a:cxn>
                <a:cxn ang="0">
                  <a:pos x="T4" y="T5"/>
                </a:cxn>
                <a:cxn ang="0">
                  <a:pos x="T6" y="T7"/>
                </a:cxn>
                <a:cxn ang="0">
                  <a:pos x="T8" y="T9"/>
                </a:cxn>
                <a:cxn ang="0">
                  <a:pos x="T10" y="T11"/>
                </a:cxn>
              </a:cxnLst>
              <a:rect l="0" t="0" r="r" b="b"/>
              <a:pathLst>
                <a:path w="4" h="25">
                  <a:moveTo>
                    <a:pt x="0" y="0"/>
                  </a:moveTo>
                  <a:lnTo>
                    <a:pt x="0" y="0"/>
                  </a:lnTo>
                  <a:lnTo>
                    <a:pt x="4" y="0"/>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896"/>
            <p:cNvSpPr>
              <a:spLocks noEditPoints="1"/>
            </p:cNvSpPr>
            <p:nvPr/>
          </p:nvSpPr>
          <p:spPr bwMode="auto">
            <a:xfrm>
              <a:off x="4667" y="1149"/>
              <a:ext cx="15" cy="17"/>
            </a:xfrm>
            <a:custGeom>
              <a:avLst/>
              <a:gdLst>
                <a:gd name="T0" fmla="*/ 4 w 21"/>
                <a:gd name="T1" fmla="*/ 3 h 25"/>
                <a:gd name="T2" fmla="*/ 4 w 21"/>
                <a:gd name="T3" fmla="*/ 3 h 25"/>
                <a:gd name="T4" fmla="*/ 4 w 21"/>
                <a:gd name="T5" fmla="*/ 22 h 25"/>
                <a:gd name="T6" fmla="*/ 8 w 21"/>
                <a:gd name="T7" fmla="*/ 22 h 25"/>
                <a:gd name="T8" fmla="*/ 15 w 21"/>
                <a:gd name="T9" fmla="*/ 20 h 25"/>
                <a:gd name="T10" fmla="*/ 18 w 21"/>
                <a:gd name="T11" fmla="*/ 13 h 25"/>
                <a:gd name="T12" fmla="*/ 15 w 21"/>
                <a:gd name="T13" fmla="*/ 5 h 25"/>
                <a:gd name="T14" fmla="*/ 8 w 21"/>
                <a:gd name="T15" fmla="*/ 3 h 25"/>
                <a:gd name="T16" fmla="*/ 4 w 21"/>
                <a:gd name="T17" fmla="*/ 3 h 25"/>
                <a:gd name="T18" fmla="*/ 0 w 21"/>
                <a:gd name="T19" fmla="*/ 0 h 25"/>
                <a:gd name="T20" fmla="*/ 0 w 21"/>
                <a:gd name="T21" fmla="*/ 0 h 25"/>
                <a:gd name="T22" fmla="*/ 7 w 21"/>
                <a:gd name="T23" fmla="*/ 0 h 25"/>
                <a:gd name="T24" fmla="*/ 18 w 21"/>
                <a:gd name="T25" fmla="*/ 3 h 25"/>
                <a:gd name="T26" fmla="*/ 21 w 21"/>
                <a:gd name="T27" fmla="*/ 13 h 25"/>
                <a:gd name="T28" fmla="*/ 18 w 21"/>
                <a:gd name="T29" fmla="*/ 22 h 25"/>
                <a:gd name="T30" fmla="*/ 7 w 21"/>
                <a:gd name="T31" fmla="*/ 25 h 25"/>
                <a:gd name="T32" fmla="*/ 0 w 21"/>
                <a:gd name="T33" fmla="*/ 25 h 25"/>
                <a:gd name="T34" fmla="*/ 0 w 21"/>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5">
                  <a:moveTo>
                    <a:pt x="4" y="3"/>
                  </a:moveTo>
                  <a:lnTo>
                    <a:pt x="4" y="3"/>
                  </a:lnTo>
                  <a:lnTo>
                    <a:pt x="4" y="22"/>
                  </a:lnTo>
                  <a:lnTo>
                    <a:pt x="8" y="22"/>
                  </a:lnTo>
                  <a:cubicBezTo>
                    <a:pt x="11" y="22"/>
                    <a:pt x="14" y="22"/>
                    <a:pt x="15" y="20"/>
                  </a:cubicBezTo>
                  <a:cubicBezTo>
                    <a:pt x="17" y="19"/>
                    <a:pt x="18" y="16"/>
                    <a:pt x="18" y="13"/>
                  </a:cubicBezTo>
                  <a:cubicBezTo>
                    <a:pt x="18" y="9"/>
                    <a:pt x="17" y="7"/>
                    <a:pt x="15" y="5"/>
                  </a:cubicBezTo>
                  <a:cubicBezTo>
                    <a:pt x="14" y="4"/>
                    <a:pt x="11" y="3"/>
                    <a:pt x="8" y="3"/>
                  </a:cubicBezTo>
                  <a:lnTo>
                    <a:pt x="4" y="3"/>
                  </a:lnTo>
                  <a:close/>
                  <a:moveTo>
                    <a:pt x="0" y="0"/>
                  </a:moveTo>
                  <a:lnTo>
                    <a:pt x="0" y="0"/>
                  </a:lnTo>
                  <a:lnTo>
                    <a:pt x="7" y="0"/>
                  </a:lnTo>
                  <a:cubicBezTo>
                    <a:pt x="12" y="0"/>
                    <a:pt x="16" y="1"/>
                    <a:pt x="18" y="3"/>
                  </a:cubicBezTo>
                  <a:cubicBezTo>
                    <a:pt x="20" y="5"/>
                    <a:pt x="21" y="8"/>
                    <a:pt x="21" y="13"/>
                  </a:cubicBezTo>
                  <a:cubicBezTo>
                    <a:pt x="21" y="17"/>
                    <a:pt x="20" y="20"/>
                    <a:pt x="18" y="22"/>
                  </a:cubicBezTo>
                  <a:cubicBezTo>
                    <a:pt x="16" y="24"/>
                    <a:pt x="12" y="25"/>
                    <a:pt x="7" y="25"/>
                  </a:cubicBez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897"/>
            <p:cNvSpPr>
              <a:spLocks/>
            </p:cNvSpPr>
            <p:nvPr/>
          </p:nvSpPr>
          <p:spPr bwMode="auto">
            <a:xfrm>
              <a:off x="4685" y="1149"/>
              <a:ext cx="15" cy="17"/>
            </a:xfrm>
            <a:custGeom>
              <a:avLst/>
              <a:gdLst>
                <a:gd name="T0" fmla="*/ 1 w 21"/>
                <a:gd name="T1" fmla="*/ 0 h 25"/>
                <a:gd name="T2" fmla="*/ 1 w 21"/>
                <a:gd name="T3" fmla="*/ 0 h 25"/>
                <a:gd name="T4" fmla="*/ 4 w 21"/>
                <a:gd name="T5" fmla="*/ 0 h 25"/>
                <a:gd name="T6" fmla="*/ 10 w 21"/>
                <a:gd name="T7" fmla="*/ 10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5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10"/>
                  </a:lnTo>
                  <a:lnTo>
                    <a:pt x="17" y="0"/>
                  </a:lnTo>
                  <a:lnTo>
                    <a:pt x="20" y="0"/>
                  </a:lnTo>
                  <a:lnTo>
                    <a:pt x="12" y="12"/>
                  </a:lnTo>
                  <a:lnTo>
                    <a:pt x="21" y="25"/>
                  </a:lnTo>
                  <a:lnTo>
                    <a:pt x="17" y="25"/>
                  </a:lnTo>
                  <a:lnTo>
                    <a:pt x="10" y="15"/>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898"/>
            <p:cNvSpPr>
              <a:spLocks/>
            </p:cNvSpPr>
            <p:nvPr/>
          </p:nvSpPr>
          <p:spPr bwMode="auto">
            <a:xfrm>
              <a:off x="4702" y="1170"/>
              <a:ext cx="12" cy="2"/>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99"/>
            <p:cNvSpPr>
              <a:spLocks/>
            </p:cNvSpPr>
            <p:nvPr/>
          </p:nvSpPr>
          <p:spPr bwMode="auto">
            <a:xfrm>
              <a:off x="4717" y="1149"/>
              <a:ext cx="11" cy="17"/>
            </a:xfrm>
            <a:custGeom>
              <a:avLst/>
              <a:gdLst>
                <a:gd name="T0" fmla="*/ 0 w 16"/>
                <a:gd name="T1" fmla="*/ 0 h 25"/>
                <a:gd name="T2" fmla="*/ 0 w 16"/>
                <a:gd name="T3" fmla="*/ 0 h 25"/>
                <a:gd name="T4" fmla="*/ 16 w 16"/>
                <a:gd name="T5" fmla="*/ 0 h 25"/>
                <a:gd name="T6" fmla="*/ 16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00"/>
            <p:cNvSpPr>
              <a:spLocks/>
            </p:cNvSpPr>
            <p:nvPr/>
          </p:nvSpPr>
          <p:spPr bwMode="auto">
            <a:xfrm>
              <a:off x="4731" y="1149"/>
              <a:ext cx="15" cy="17"/>
            </a:xfrm>
            <a:custGeom>
              <a:avLst/>
              <a:gdLst>
                <a:gd name="T0" fmla="*/ 1 w 21"/>
                <a:gd name="T1" fmla="*/ 0 h 25"/>
                <a:gd name="T2" fmla="*/ 1 w 21"/>
                <a:gd name="T3" fmla="*/ 0 h 25"/>
                <a:gd name="T4" fmla="*/ 4 w 21"/>
                <a:gd name="T5" fmla="*/ 0 h 25"/>
                <a:gd name="T6" fmla="*/ 10 w 21"/>
                <a:gd name="T7" fmla="*/ 10 h 25"/>
                <a:gd name="T8" fmla="*/ 17 w 21"/>
                <a:gd name="T9" fmla="*/ 0 h 25"/>
                <a:gd name="T10" fmla="*/ 20 w 21"/>
                <a:gd name="T11" fmla="*/ 0 h 25"/>
                <a:gd name="T12" fmla="*/ 12 w 21"/>
                <a:gd name="T13" fmla="*/ 12 h 25"/>
                <a:gd name="T14" fmla="*/ 21 w 21"/>
                <a:gd name="T15" fmla="*/ 25 h 25"/>
                <a:gd name="T16" fmla="*/ 17 w 21"/>
                <a:gd name="T17" fmla="*/ 25 h 25"/>
                <a:gd name="T18" fmla="*/ 10 w 21"/>
                <a:gd name="T19" fmla="*/ 15 h 25"/>
                <a:gd name="T20" fmla="*/ 3 w 21"/>
                <a:gd name="T21" fmla="*/ 25 h 25"/>
                <a:gd name="T22" fmla="*/ 0 w 21"/>
                <a:gd name="T23" fmla="*/ 25 h 25"/>
                <a:gd name="T24" fmla="*/ 8 w 21"/>
                <a:gd name="T25" fmla="*/ 12 h 25"/>
                <a:gd name="T26" fmla="*/ 1 w 21"/>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5">
                  <a:moveTo>
                    <a:pt x="1" y="0"/>
                  </a:moveTo>
                  <a:lnTo>
                    <a:pt x="1" y="0"/>
                  </a:lnTo>
                  <a:lnTo>
                    <a:pt x="4" y="0"/>
                  </a:lnTo>
                  <a:lnTo>
                    <a:pt x="10" y="10"/>
                  </a:lnTo>
                  <a:lnTo>
                    <a:pt x="17" y="0"/>
                  </a:lnTo>
                  <a:lnTo>
                    <a:pt x="20" y="0"/>
                  </a:lnTo>
                  <a:lnTo>
                    <a:pt x="12" y="12"/>
                  </a:lnTo>
                  <a:lnTo>
                    <a:pt x="21" y="25"/>
                  </a:lnTo>
                  <a:lnTo>
                    <a:pt x="17" y="25"/>
                  </a:lnTo>
                  <a:lnTo>
                    <a:pt x="10" y="15"/>
                  </a:lnTo>
                  <a:lnTo>
                    <a:pt x="3" y="25"/>
                  </a:lnTo>
                  <a:lnTo>
                    <a:pt x="0" y="25"/>
                  </a:lnTo>
                  <a:lnTo>
                    <a:pt x="8" y="12"/>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901"/>
            <p:cNvSpPr>
              <a:spLocks noEditPoints="1"/>
            </p:cNvSpPr>
            <p:nvPr/>
          </p:nvSpPr>
          <p:spPr bwMode="auto">
            <a:xfrm>
              <a:off x="4751" y="1149"/>
              <a:ext cx="11" cy="17"/>
            </a:xfrm>
            <a:custGeom>
              <a:avLst/>
              <a:gdLst>
                <a:gd name="T0" fmla="*/ 3 w 16"/>
                <a:gd name="T1" fmla="*/ 3 h 25"/>
                <a:gd name="T2" fmla="*/ 3 w 16"/>
                <a:gd name="T3" fmla="*/ 3 h 25"/>
                <a:gd name="T4" fmla="*/ 3 w 16"/>
                <a:gd name="T5" fmla="*/ 12 h 25"/>
                <a:gd name="T6" fmla="*/ 7 w 16"/>
                <a:gd name="T7" fmla="*/ 12 h 25"/>
                <a:gd name="T8" fmla="*/ 11 w 16"/>
                <a:gd name="T9" fmla="*/ 11 h 25"/>
                <a:gd name="T10" fmla="*/ 12 w 16"/>
                <a:gd name="T11" fmla="*/ 8 h 25"/>
                <a:gd name="T12" fmla="*/ 11 w 16"/>
                <a:gd name="T13" fmla="*/ 4 h 25"/>
                <a:gd name="T14" fmla="*/ 7 w 16"/>
                <a:gd name="T15" fmla="*/ 3 h 25"/>
                <a:gd name="T16" fmla="*/ 3 w 16"/>
                <a:gd name="T17" fmla="*/ 3 h 25"/>
                <a:gd name="T18" fmla="*/ 0 w 16"/>
                <a:gd name="T19" fmla="*/ 0 h 25"/>
                <a:gd name="T20" fmla="*/ 0 w 16"/>
                <a:gd name="T21" fmla="*/ 0 h 25"/>
                <a:gd name="T22" fmla="*/ 7 w 16"/>
                <a:gd name="T23" fmla="*/ 0 h 25"/>
                <a:gd name="T24" fmla="*/ 13 w 16"/>
                <a:gd name="T25" fmla="*/ 2 h 25"/>
                <a:gd name="T26" fmla="*/ 16 w 16"/>
                <a:gd name="T27" fmla="*/ 8 h 25"/>
                <a:gd name="T28" fmla="*/ 13 w 16"/>
                <a:gd name="T29" fmla="*/ 13 h 25"/>
                <a:gd name="T30" fmla="*/ 7 w 16"/>
                <a:gd name="T31" fmla="*/ 15 h 25"/>
                <a:gd name="T32" fmla="*/ 3 w 16"/>
                <a:gd name="T33" fmla="*/ 15 h 25"/>
                <a:gd name="T34" fmla="*/ 3 w 16"/>
                <a:gd name="T35" fmla="*/ 25 h 25"/>
                <a:gd name="T36" fmla="*/ 0 w 16"/>
                <a:gd name="T37" fmla="*/ 25 h 25"/>
                <a:gd name="T38" fmla="*/ 0 w 1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5">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moveTo>
                    <a:pt x="0" y="0"/>
                  </a:moveTo>
                  <a:lnTo>
                    <a:pt x="0" y="0"/>
                  </a:lnTo>
                  <a:lnTo>
                    <a:pt x="7" y="0"/>
                  </a:lnTo>
                  <a:cubicBezTo>
                    <a:pt x="10" y="0"/>
                    <a:pt x="12" y="1"/>
                    <a:pt x="13" y="2"/>
                  </a:cubicBezTo>
                  <a:cubicBezTo>
                    <a:pt x="15" y="4"/>
                    <a:pt x="16" y="5"/>
                    <a:pt x="16" y="8"/>
                  </a:cubicBezTo>
                  <a:cubicBezTo>
                    <a:pt x="16" y="10"/>
                    <a:pt x="15" y="12"/>
                    <a:pt x="13" y="13"/>
                  </a:cubicBezTo>
                  <a:cubicBezTo>
                    <a:pt x="12" y="15"/>
                    <a:pt x="10" y="15"/>
                    <a:pt x="7" y="15"/>
                  </a:cubicBezTo>
                  <a:lnTo>
                    <a:pt x="3" y="1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902"/>
            <p:cNvSpPr>
              <a:spLocks noEditPoints="1"/>
            </p:cNvSpPr>
            <p:nvPr/>
          </p:nvSpPr>
          <p:spPr bwMode="auto">
            <a:xfrm>
              <a:off x="4766" y="1149"/>
              <a:ext cx="14" cy="17"/>
            </a:xfrm>
            <a:custGeom>
              <a:avLst/>
              <a:gdLst>
                <a:gd name="T0" fmla="*/ 11 w 19"/>
                <a:gd name="T1" fmla="*/ 14 h 25"/>
                <a:gd name="T2" fmla="*/ 11 w 19"/>
                <a:gd name="T3" fmla="*/ 14 h 25"/>
                <a:gd name="T4" fmla="*/ 13 w 19"/>
                <a:gd name="T5" fmla="*/ 15 h 25"/>
                <a:gd name="T6" fmla="*/ 15 w 19"/>
                <a:gd name="T7" fmla="*/ 18 h 25"/>
                <a:gd name="T8" fmla="*/ 19 w 19"/>
                <a:gd name="T9" fmla="*/ 25 h 25"/>
                <a:gd name="T10" fmla="*/ 15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3 w 19"/>
                <a:gd name="T29" fmla="*/ 2 h 25"/>
                <a:gd name="T30" fmla="*/ 16 w 19"/>
                <a:gd name="T31" fmla="*/ 8 h 25"/>
                <a:gd name="T32" fmla="*/ 14 w 19"/>
                <a:gd name="T33" fmla="*/ 11 h 25"/>
                <a:gd name="T34" fmla="*/ 11 w 19"/>
                <a:gd name="T35" fmla="*/ 14 h 25"/>
                <a:gd name="T36" fmla="*/ 11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1" y="14"/>
                  </a:moveTo>
                  <a:lnTo>
                    <a:pt x="11" y="14"/>
                  </a:lnTo>
                  <a:cubicBezTo>
                    <a:pt x="12" y="14"/>
                    <a:pt x="13" y="14"/>
                    <a:pt x="13" y="15"/>
                  </a:cubicBezTo>
                  <a:cubicBezTo>
                    <a:pt x="14" y="16"/>
                    <a:pt x="15" y="17"/>
                    <a:pt x="15" y="18"/>
                  </a:cubicBezTo>
                  <a:lnTo>
                    <a:pt x="19" y="25"/>
                  </a:lnTo>
                  <a:lnTo>
                    <a:pt x="15" y="25"/>
                  </a:lnTo>
                  <a:lnTo>
                    <a:pt x="12" y="19"/>
                  </a:lnTo>
                  <a:cubicBezTo>
                    <a:pt x="11" y="17"/>
                    <a:pt x="10" y="16"/>
                    <a:pt x="10" y="16"/>
                  </a:cubicBezTo>
                  <a:cubicBezTo>
                    <a:pt x="9" y="15"/>
                    <a:pt x="8" y="15"/>
                    <a:pt x="7" y="15"/>
                  </a:cubicBezTo>
                  <a:lnTo>
                    <a:pt x="3" y="15"/>
                  </a:lnTo>
                  <a:lnTo>
                    <a:pt x="3" y="25"/>
                  </a:lnTo>
                  <a:lnTo>
                    <a:pt x="0" y="25"/>
                  </a:lnTo>
                  <a:lnTo>
                    <a:pt x="0" y="0"/>
                  </a:lnTo>
                  <a:lnTo>
                    <a:pt x="7" y="0"/>
                  </a:lnTo>
                  <a:cubicBezTo>
                    <a:pt x="10" y="0"/>
                    <a:pt x="12" y="1"/>
                    <a:pt x="13" y="2"/>
                  </a:cubicBezTo>
                  <a:cubicBezTo>
                    <a:pt x="15" y="3"/>
                    <a:pt x="16" y="5"/>
                    <a:pt x="16" y="8"/>
                  </a:cubicBezTo>
                  <a:cubicBezTo>
                    <a:pt x="16" y="9"/>
                    <a:pt x="15" y="10"/>
                    <a:pt x="14" y="11"/>
                  </a:cubicBezTo>
                  <a:cubicBezTo>
                    <a:pt x="14" y="12"/>
                    <a:pt x="13" y="13"/>
                    <a:pt x="11" y="14"/>
                  </a:cubicBezTo>
                  <a:lnTo>
                    <a:pt x="11"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903"/>
            <p:cNvSpPr>
              <a:spLocks/>
            </p:cNvSpPr>
            <p:nvPr/>
          </p:nvSpPr>
          <p:spPr bwMode="auto">
            <a:xfrm>
              <a:off x="4719" y="1193"/>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904"/>
            <p:cNvSpPr>
              <a:spLocks noEditPoints="1"/>
            </p:cNvSpPr>
            <p:nvPr/>
          </p:nvSpPr>
          <p:spPr bwMode="auto">
            <a:xfrm>
              <a:off x="4714" y="1236"/>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905"/>
            <p:cNvSpPr>
              <a:spLocks noEditPoints="1"/>
            </p:cNvSpPr>
            <p:nvPr/>
          </p:nvSpPr>
          <p:spPr bwMode="auto">
            <a:xfrm>
              <a:off x="4714" y="1236"/>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906"/>
            <p:cNvSpPr>
              <a:spLocks/>
            </p:cNvSpPr>
            <p:nvPr/>
          </p:nvSpPr>
          <p:spPr bwMode="auto">
            <a:xfrm>
              <a:off x="4780" y="1193"/>
              <a:ext cx="102" cy="53"/>
            </a:xfrm>
            <a:custGeom>
              <a:avLst/>
              <a:gdLst>
                <a:gd name="T0" fmla="*/ 0 w 147"/>
                <a:gd name="T1" fmla="*/ 0 h 76"/>
                <a:gd name="T2" fmla="*/ 0 w 147"/>
                <a:gd name="T3" fmla="*/ 0 h 76"/>
                <a:gd name="T4" fmla="*/ 147 w 147"/>
                <a:gd name="T5" fmla="*/ 76 h 76"/>
              </a:gdLst>
              <a:ahLst/>
              <a:cxnLst>
                <a:cxn ang="0">
                  <a:pos x="T0" y="T1"/>
                </a:cxn>
                <a:cxn ang="0">
                  <a:pos x="T2" y="T3"/>
                </a:cxn>
                <a:cxn ang="0">
                  <a:pos x="T4" y="T5"/>
                </a:cxn>
              </a:cxnLst>
              <a:rect l="0" t="0" r="r" b="b"/>
              <a:pathLst>
                <a:path w="147" h="76">
                  <a:moveTo>
                    <a:pt x="0" y="0"/>
                  </a:moveTo>
                  <a:lnTo>
                    <a:pt x="0" y="0"/>
                  </a:lnTo>
                  <a:cubicBezTo>
                    <a:pt x="44" y="23"/>
                    <a:pt x="99" y="51"/>
                    <a:pt x="147" y="76"/>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907"/>
            <p:cNvSpPr>
              <a:spLocks noEditPoints="1"/>
            </p:cNvSpPr>
            <p:nvPr/>
          </p:nvSpPr>
          <p:spPr bwMode="auto">
            <a:xfrm>
              <a:off x="4880" y="1240"/>
              <a:ext cx="17" cy="14"/>
            </a:xfrm>
            <a:custGeom>
              <a:avLst/>
              <a:gdLst>
                <a:gd name="T0" fmla="*/ 8 w 25"/>
                <a:gd name="T1" fmla="*/ 0 h 19"/>
                <a:gd name="T2" fmla="*/ 8 w 25"/>
                <a:gd name="T3" fmla="*/ 0 h 19"/>
                <a:gd name="T4" fmla="*/ 25 w 25"/>
                <a:gd name="T5" fmla="*/ 19 h 19"/>
                <a:gd name="T6" fmla="*/ 0 w 25"/>
                <a:gd name="T7" fmla="*/ 15 h 19"/>
                <a:gd name="T8" fmla="*/ 8 w 25"/>
                <a:gd name="T9" fmla="*/ 0 h 19"/>
                <a:gd name="T10" fmla="*/ 8 w 25"/>
                <a:gd name="T11" fmla="*/ 0 h 19"/>
                <a:gd name="T12" fmla="*/ 8 w 2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8" y="0"/>
                  </a:moveTo>
                  <a:lnTo>
                    <a:pt x="8" y="0"/>
                  </a:lnTo>
                  <a:lnTo>
                    <a:pt x="25" y="19"/>
                  </a:lnTo>
                  <a:lnTo>
                    <a:pt x="0" y="15"/>
                  </a:lnTo>
                  <a:lnTo>
                    <a:pt x="8" y="0"/>
                  </a:lnTo>
                  <a:close/>
                  <a:moveTo>
                    <a:pt x="8" y="0"/>
                  </a:moveTo>
                  <a:lnTo>
                    <a:pt x="8"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908"/>
            <p:cNvSpPr>
              <a:spLocks noEditPoints="1"/>
            </p:cNvSpPr>
            <p:nvPr/>
          </p:nvSpPr>
          <p:spPr bwMode="auto">
            <a:xfrm>
              <a:off x="4880" y="1240"/>
              <a:ext cx="17" cy="14"/>
            </a:xfrm>
            <a:custGeom>
              <a:avLst/>
              <a:gdLst>
                <a:gd name="T0" fmla="*/ 8 w 25"/>
                <a:gd name="T1" fmla="*/ 0 h 19"/>
                <a:gd name="T2" fmla="*/ 8 w 25"/>
                <a:gd name="T3" fmla="*/ 0 h 19"/>
                <a:gd name="T4" fmla="*/ 25 w 25"/>
                <a:gd name="T5" fmla="*/ 19 h 19"/>
                <a:gd name="T6" fmla="*/ 0 w 25"/>
                <a:gd name="T7" fmla="*/ 15 h 19"/>
                <a:gd name="T8" fmla="*/ 8 w 25"/>
                <a:gd name="T9" fmla="*/ 0 h 19"/>
                <a:gd name="T10" fmla="*/ 8 w 25"/>
                <a:gd name="T11" fmla="*/ 0 h 19"/>
                <a:gd name="T12" fmla="*/ 8 w 2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8" y="0"/>
                  </a:moveTo>
                  <a:lnTo>
                    <a:pt x="8" y="0"/>
                  </a:lnTo>
                  <a:lnTo>
                    <a:pt x="25" y="19"/>
                  </a:lnTo>
                  <a:lnTo>
                    <a:pt x="0" y="15"/>
                  </a:lnTo>
                  <a:lnTo>
                    <a:pt x="8" y="0"/>
                  </a:lnTo>
                  <a:close/>
                  <a:moveTo>
                    <a:pt x="8" y="0"/>
                  </a:moveTo>
                  <a:lnTo>
                    <a:pt x="8"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909"/>
            <p:cNvSpPr>
              <a:spLocks/>
            </p:cNvSpPr>
            <p:nvPr/>
          </p:nvSpPr>
          <p:spPr bwMode="auto">
            <a:xfrm>
              <a:off x="4509" y="1007"/>
              <a:ext cx="130"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910"/>
            <p:cNvSpPr>
              <a:spLocks/>
            </p:cNvSpPr>
            <p:nvPr/>
          </p:nvSpPr>
          <p:spPr bwMode="auto">
            <a:xfrm>
              <a:off x="4509" y="1007"/>
              <a:ext cx="130" cy="62"/>
            </a:xfrm>
            <a:custGeom>
              <a:avLst/>
              <a:gdLst>
                <a:gd name="T0" fmla="*/ 0 w 185"/>
                <a:gd name="T1" fmla="*/ 0 h 88"/>
                <a:gd name="T2" fmla="*/ 0 w 185"/>
                <a:gd name="T3" fmla="*/ 0 h 88"/>
                <a:gd name="T4" fmla="*/ 185 w 185"/>
                <a:gd name="T5" fmla="*/ 0 h 88"/>
                <a:gd name="T6" fmla="*/ 185 w 185"/>
                <a:gd name="T7" fmla="*/ 88 h 88"/>
                <a:gd name="T8" fmla="*/ 0 w 185"/>
                <a:gd name="T9" fmla="*/ 88 h 88"/>
                <a:gd name="T10" fmla="*/ 0 w 185"/>
                <a:gd name="T11" fmla="*/ 0 h 88"/>
              </a:gdLst>
              <a:ahLst/>
              <a:cxnLst>
                <a:cxn ang="0">
                  <a:pos x="T0" y="T1"/>
                </a:cxn>
                <a:cxn ang="0">
                  <a:pos x="T2" y="T3"/>
                </a:cxn>
                <a:cxn ang="0">
                  <a:pos x="T4" y="T5"/>
                </a:cxn>
                <a:cxn ang="0">
                  <a:pos x="T6" y="T7"/>
                </a:cxn>
                <a:cxn ang="0">
                  <a:pos x="T8" y="T9"/>
                </a:cxn>
                <a:cxn ang="0">
                  <a:pos x="T10" y="T11"/>
                </a:cxn>
              </a:cxnLst>
              <a:rect l="0" t="0" r="r" b="b"/>
              <a:pathLst>
                <a:path w="185" h="88">
                  <a:moveTo>
                    <a:pt x="0" y="0"/>
                  </a:moveTo>
                  <a:lnTo>
                    <a:pt x="0" y="0"/>
                  </a:lnTo>
                  <a:lnTo>
                    <a:pt x="185" y="0"/>
                  </a:lnTo>
                  <a:lnTo>
                    <a:pt x="185"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911"/>
            <p:cNvSpPr>
              <a:spLocks/>
            </p:cNvSpPr>
            <p:nvPr/>
          </p:nvSpPr>
          <p:spPr bwMode="auto">
            <a:xfrm>
              <a:off x="4525" y="1025"/>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1 w 17"/>
                <a:gd name="T49" fmla="*/ 11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3"/>
                    <a:pt x="12" y="3"/>
                  </a:cubicBezTo>
                  <a:cubicBezTo>
                    <a:pt x="11" y="3"/>
                    <a:pt x="10" y="3"/>
                    <a:pt x="9" y="3"/>
                  </a:cubicBezTo>
                  <a:cubicBezTo>
                    <a:pt x="7" y="3"/>
                    <a:pt x="6" y="3"/>
                    <a:pt x="5" y="4"/>
                  </a:cubicBezTo>
                  <a:cubicBezTo>
                    <a:pt x="4" y="4"/>
                    <a:pt x="3" y="5"/>
                    <a:pt x="3" y="7"/>
                  </a:cubicBezTo>
                  <a:cubicBezTo>
                    <a:pt x="3" y="8"/>
                    <a:pt x="3" y="9"/>
                    <a:pt x="4" y="9"/>
                  </a:cubicBezTo>
                  <a:cubicBezTo>
                    <a:pt x="5" y="10"/>
                    <a:pt x="6" y="10"/>
                    <a:pt x="8" y="11"/>
                  </a:cubicBezTo>
                  <a:lnTo>
                    <a:pt x="10" y="11"/>
                  </a:lnTo>
                  <a:cubicBezTo>
                    <a:pt x="12" y="12"/>
                    <a:pt x="14" y="12"/>
                    <a:pt x="15" y="14"/>
                  </a:cubicBezTo>
                  <a:cubicBezTo>
                    <a:pt x="17" y="15"/>
                    <a:pt x="17" y="16"/>
                    <a:pt x="17" y="18"/>
                  </a:cubicBezTo>
                  <a:cubicBezTo>
                    <a:pt x="17" y="21"/>
                    <a:pt x="16" y="23"/>
                    <a:pt x="15" y="24"/>
                  </a:cubicBezTo>
                  <a:cubicBezTo>
                    <a:pt x="13" y="25"/>
                    <a:pt x="11" y="26"/>
                    <a:pt x="8" y="26"/>
                  </a:cubicBezTo>
                  <a:cubicBezTo>
                    <a:pt x="6" y="26"/>
                    <a:pt x="5" y="26"/>
                    <a:pt x="4" y="25"/>
                  </a:cubicBezTo>
                  <a:cubicBezTo>
                    <a:pt x="3" y="25"/>
                    <a:pt x="1" y="25"/>
                    <a:pt x="0" y="24"/>
                  </a:cubicBezTo>
                  <a:lnTo>
                    <a:pt x="0" y="21"/>
                  </a:lnTo>
                  <a:cubicBezTo>
                    <a:pt x="1" y="21"/>
                    <a:pt x="3" y="22"/>
                    <a:pt x="4" y="22"/>
                  </a:cubicBezTo>
                  <a:cubicBezTo>
                    <a:pt x="5" y="23"/>
                    <a:pt x="6"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3"/>
                    <a:pt x="1" y="11"/>
                  </a:cubicBezTo>
                  <a:cubicBezTo>
                    <a:pt x="0" y="10"/>
                    <a:pt x="0" y="9"/>
                    <a:pt x="0" y="7"/>
                  </a:cubicBezTo>
                  <a:cubicBezTo>
                    <a:pt x="0" y="5"/>
                    <a:pt x="0" y="3"/>
                    <a:pt x="2" y="2"/>
                  </a:cubicBezTo>
                  <a:cubicBezTo>
                    <a:pt x="4" y="1"/>
                    <a:pt x="6" y="0"/>
                    <a:pt x="8" y="0"/>
                  </a:cubicBezTo>
                  <a:cubicBezTo>
                    <a:pt x="10"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912"/>
            <p:cNvSpPr>
              <a:spLocks noEditPoints="1"/>
            </p:cNvSpPr>
            <p:nvPr/>
          </p:nvSpPr>
          <p:spPr bwMode="auto">
            <a:xfrm>
              <a:off x="4540" y="1025"/>
              <a:ext cx="16" cy="18"/>
            </a:xfrm>
            <a:custGeom>
              <a:avLst/>
              <a:gdLst>
                <a:gd name="T0" fmla="*/ 12 w 23"/>
                <a:gd name="T1" fmla="*/ 3 h 26"/>
                <a:gd name="T2" fmla="*/ 12 w 23"/>
                <a:gd name="T3" fmla="*/ 3 h 26"/>
                <a:gd name="T4" fmla="*/ 6 w 23"/>
                <a:gd name="T5" fmla="*/ 5 h 26"/>
                <a:gd name="T6" fmla="*/ 4 w 23"/>
                <a:gd name="T7" fmla="*/ 13 h 26"/>
                <a:gd name="T8" fmla="*/ 6 w 23"/>
                <a:gd name="T9" fmla="*/ 20 h 26"/>
                <a:gd name="T10" fmla="*/ 12 w 23"/>
                <a:gd name="T11" fmla="*/ 23 h 26"/>
                <a:gd name="T12" fmla="*/ 18 w 23"/>
                <a:gd name="T13" fmla="*/ 20 h 26"/>
                <a:gd name="T14" fmla="*/ 20 w 23"/>
                <a:gd name="T15" fmla="*/ 13 h 26"/>
                <a:gd name="T16" fmla="*/ 18 w 23"/>
                <a:gd name="T17" fmla="*/ 5 h 26"/>
                <a:gd name="T18" fmla="*/ 12 w 23"/>
                <a:gd name="T19" fmla="*/ 3 h 26"/>
                <a:gd name="T20" fmla="*/ 12 w 23"/>
                <a:gd name="T21" fmla="*/ 3 h 26"/>
                <a:gd name="T22" fmla="*/ 12 w 23"/>
                <a:gd name="T23" fmla="*/ 0 h 26"/>
                <a:gd name="T24" fmla="*/ 12 w 23"/>
                <a:gd name="T25" fmla="*/ 0 h 26"/>
                <a:gd name="T26" fmla="*/ 20 w 23"/>
                <a:gd name="T27" fmla="*/ 3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3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5"/>
                  </a:cubicBezTo>
                  <a:cubicBezTo>
                    <a:pt x="5" y="7"/>
                    <a:pt x="4" y="10"/>
                    <a:pt x="4" y="13"/>
                  </a:cubicBezTo>
                  <a:cubicBezTo>
                    <a:pt x="4" y="16"/>
                    <a:pt x="5" y="18"/>
                    <a:pt x="6" y="20"/>
                  </a:cubicBezTo>
                  <a:cubicBezTo>
                    <a:pt x="7" y="22"/>
                    <a:pt x="9" y="23"/>
                    <a:pt x="12" y="23"/>
                  </a:cubicBezTo>
                  <a:cubicBezTo>
                    <a:pt x="14" y="23"/>
                    <a:pt x="16" y="22"/>
                    <a:pt x="18" y="20"/>
                  </a:cubicBezTo>
                  <a:cubicBezTo>
                    <a:pt x="19" y="18"/>
                    <a:pt x="20" y="16"/>
                    <a:pt x="20" y="13"/>
                  </a:cubicBezTo>
                  <a:cubicBezTo>
                    <a:pt x="20" y="10"/>
                    <a:pt x="19" y="7"/>
                    <a:pt x="18" y="5"/>
                  </a:cubicBezTo>
                  <a:cubicBezTo>
                    <a:pt x="16" y="4"/>
                    <a:pt x="14" y="3"/>
                    <a:pt x="12" y="3"/>
                  </a:cubicBezTo>
                  <a:lnTo>
                    <a:pt x="12" y="3"/>
                  </a:lnTo>
                  <a:close/>
                  <a:moveTo>
                    <a:pt x="12" y="0"/>
                  </a:moveTo>
                  <a:lnTo>
                    <a:pt x="12" y="0"/>
                  </a:lnTo>
                  <a:cubicBezTo>
                    <a:pt x="15" y="0"/>
                    <a:pt x="18" y="1"/>
                    <a:pt x="20" y="3"/>
                  </a:cubicBezTo>
                  <a:cubicBezTo>
                    <a:pt x="22" y="6"/>
                    <a:pt x="23" y="9"/>
                    <a:pt x="23" y="13"/>
                  </a:cubicBezTo>
                  <a:cubicBezTo>
                    <a:pt x="23" y="17"/>
                    <a:pt x="22" y="20"/>
                    <a:pt x="20" y="22"/>
                  </a:cubicBezTo>
                  <a:cubicBezTo>
                    <a:pt x="18" y="25"/>
                    <a:pt x="15" y="26"/>
                    <a:pt x="12" y="26"/>
                  </a:cubicBezTo>
                  <a:cubicBezTo>
                    <a:pt x="8" y="26"/>
                    <a:pt x="6" y="25"/>
                    <a:pt x="3" y="22"/>
                  </a:cubicBezTo>
                  <a:cubicBezTo>
                    <a:pt x="1" y="20"/>
                    <a:pt x="0" y="17"/>
                    <a:pt x="0" y="13"/>
                  </a:cubicBezTo>
                  <a:cubicBezTo>
                    <a:pt x="0" y="9"/>
                    <a:pt x="1" y="6"/>
                    <a:pt x="3" y="3"/>
                  </a:cubicBezTo>
                  <a:cubicBezTo>
                    <a:pt x="6"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913"/>
            <p:cNvSpPr>
              <a:spLocks/>
            </p:cNvSpPr>
            <p:nvPr/>
          </p:nvSpPr>
          <p:spPr bwMode="auto">
            <a:xfrm>
              <a:off x="4560" y="1025"/>
              <a:ext cx="14" cy="18"/>
            </a:xfrm>
            <a:custGeom>
              <a:avLst/>
              <a:gdLst>
                <a:gd name="T0" fmla="*/ 0 w 19"/>
                <a:gd name="T1" fmla="*/ 0 h 26"/>
                <a:gd name="T2" fmla="*/ 0 w 19"/>
                <a:gd name="T3" fmla="*/ 0 h 26"/>
                <a:gd name="T4" fmla="*/ 3 w 19"/>
                <a:gd name="T5" fmla="*/ 0 h 26"/>
                <a:gd name="T6" fmla="*/ 3 w 19"/>
                <a:gd name="T7" fmla="*/ 15 h 26"/>
                <a:gd name="T8" fmla="*/ 5 w 19"/>
                <a:gd name="T9" fmla="*/ 21 h 26"/>
                <a:gd name="T10" fmla="*/ 9 w 19"/>
                <a:gd name="T11" fmla="*/ 23 h 26"/>
                <a:gd name="T12" fmla="*/ 14 w 19"/>
                <a:gd name="T13" fmla="*/ 21 h 26"/>
                <a:gd name="T14" fmla="*/ 16 w 19"/>
                <a:gd name="T15" fmla="*/ 15 h 26"/>
                <a:gd name="T16" fmla="*/ 16 w 19"/>
                <a:gd name="T17" fmla="*/ 0 h 26"/>
                <a:gd name="T18" fmla="*/ 19 w 19"/>
                <a:gd name="T19" fmla="*/ 0 h 26"/>
                <a:gd name="T20" fmla="*/ 19 w 19"/>
                <a:gd name="T21" fmla="*/ 16 h 26"/>
                <a:gd name="T22" fmla="*/ 16 w 19"/>
                <a:gd name="T23" fmla="*/ 23 h 26"/>
                <a:gd name="T24" fmla="*/ 9 w 19"/>
                <a:gd name="T25" fmla="*/ 26 h 26"/>
                <a:gd name="T26" fmla="*/ 2 w 19"/>
                <a:gd name="T27" fmla="*/ 23 h 26"/>
                <a:gd name="T28" fmla="*/ 0 w 19"/>
                <a:gd name="T29" fmla="*/ 16 h 26"/>
                <a:gd name="T30" fmla="*/ 0 w 19"/>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6">
                  <a:moveTo>
                    <a:pt x="0" y="0"/>
                  </a:moveTo>
                  <a:lnTo>
                    <a:pt x="0" y="0"/>
                  </a:lnTo>
                  <a:lnTo>
                    <a:pt x="3" y="0"/>
                  </a:lnTo>
                  <a:lnTo>
                    <a:pt x="3" y="15"/>
                  </a:lnTo>
                  <a:cubicBezTo>
                    <a:pt x="3" y="18"/>
                    <a:pt x="4" y="20"/>
                    <a:pt x="5" y="21"/>
                  </a:cubicBezTo>
                  <a:cubicBezTo>
                    <a:pt x="6" y="22"/>
                    <a:pt x="7" y="23"/>
                    <a:pt x="9" y="23"/>
                  </a:cubicBezTo>
                  <a:cubicBezTo>
                    <a:pt x="12" y="23"/>
                    <a:pt x="13" y="22"/>
                    <a:pt x="14" y="21"/>
                  </a:cubicBezTo>
                  <a:cubicBezTo>
                    <a:pt x="15" y="20"/>
                    <a:pt x="16" y="18"/>
                    <a:pt x="16" y="15"/>
                  </a:cubicBezTo>
                  <a:lnTo>
                    <a:pt x="16" y="0"/>
                  </a:lnTo>
                  <a:lnTo>
                    <a:pt x="19" y="0"/>
                  </a:lnTo>
                  <a:lnTo>
                    <a:pt x="19" y="16"/>
                  </a:lnTo>
                  <a:cubicBezTo>
                    <a:pt x="19" y="19"/>
                    <a:pt x="18" y="22"/>
                    <a:pt x="16" y="23"/>
                  </a:cubicBezTo>
                  <a:cubicBezTo>
                    <a:pt x="15" y="25"/>
                    <a:pt x="13" y="26"/>
                    <a:pt x="9" y="26"/>
                  </a:cubicBezTo>
                  <a:cubicBezTo>
                    <a:pt x="6" y="26"/>
                    <a:pt x="4" y="25"/>
                    <a:pt x="2" y="23"/>
                  </a:cubicBezTo>
                  <a:cubicBezTo>
                    <a:pt x="1" y="22"/>
                    <a:pt x="0" y="19"/>
                    <a:pt x="0" y="16"/>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914"/>
            <p:cNvSpPr>
              <a:spLocks noEditPoints="1"/>
            </p:cNvSpPr>
            <p:nvPr/>
          </p:nvSpPr>
          <p:spPr bwMode="auto">
            <a:xfrm>
              <a:off x="4579" y="1025"/>
              <a:ext cx="13" cy="18"/>
            </a:xfrm>
            <a:custGeom>
              <a:avLst/>
              <a:gdLst>
                <a:gd name="T0" fmla="*/ 12 w 19"/>
                <a:gd name="T1" fmla="*/ 14 h 25"/>
                <a:gd name="T2" fmla="*/ 12 w 19"/>
                <a:gd name="T3" fmla="*/ 14 h 25"/>
                <a:gd name="T4" fmla="*/ 14 w 19"/>
                <a:gd name="T5" fmla="*/ 15 h 25"/>
                <a:gd name="T6" fmla="*/ 16 w 19"/>
                <a:gd name="T7" fmla="*/ 18 h 25"/>
                <a:gd name="T8" fmla="*/ 19 w 19"/>
                <a:gd name="T9" fmla="*/ 25 h 25"/>
                <a:gd name="T10" fmla="*/ 16 w 19"/>
                <a:gd name="T11" fmla="*/ 25 h 25"/>
                <a:gd name="T12" fmla="*/ 12 w 19"/>
                <a:gd name="T13" fmla="*/ 19 h 25"/>
                <a:gd name="T14" fmla="*/ 10 w 19"/>
                <a:gd name="T15" fmla="*/ 16 h 25"/>
                <a:gd name="T16" fmla="*/ 7 w 19"/>
                <a:gd name="T17" fmla="*/ 15 h 25"/>
                <a:gd name="T18" fmla="*/ 3 w 19"/>
                <a:gd name="T19" fmla="*/ 15 h 25"/>
                <a:gd name="T20" fmla="*/ 3 w 19"/>
                <a:gd name="T21" fmla="*/ 25 h 25"/>
                <a:gd name="T22" fmla="*/ 0 w 19"/>
                <a:gd name="T23" fmla="*/ 25 h 25"/>
                <a:gd name="T24" fmla="*/ 0 w 19"/>
                <a:gd name="T25" fmla="*/ 0 h 25"/>
                <a:gd name="T26" fmla="*/ 7 w 19"/>
                <a:gd name="T27" fmla="*/ 0 h 25"/>
                <a:gd name="T28" fmla="*/ 14 w 19"/>
                <a:gd name="T29" fmla="*/ 2 h 25"/>
                <a:gd name="T30" fmla="*/ 16 w 19"/>
                <a:gd name="T31" fmla="*/ 8 h 25"/>
                <a:gd name="T32" fmla="*/ 15 w 19"/>
                <a:gd name="T33" fmla="*/ 11 h 25"/>
                <a:gd name="T34" fmla="*/ 12 w 19"/>
                <a:gd name="T35" fmla="*/ 14 h 25"/>
                <a:gd name="T36" fmla="*/ 12 w 19"/>
                <a:gd name="T37" fmla="*/ 14 h 25"/>
                <a:gd name="T38" fmla="*/ 3 w 19"/>
                <a:gd name="T39" fmla="*/ 3 h 25"/>
                <a:gd name="T40" fmla="*/ 3 w 19"/>
                <a:gd name="T41" fmla="*/ 3 h 25"/>
                <a:gd name="T42" fmla="*/ 3 w 19"/>
                <a:gd name="T43" fmla="*/ 12 h 25"/>
                <a:gd name="T44" fmla="*/ 7 w 19"/>
                <a:gd name="T45" fmla="*/ 12 h 25"/>
                <a:gd name="T46" fmla="*/ 11 w 19"/>
                <a:gd name="T47" fmla="*/ 11 h 25"/>
                <a:gd name="T48" fmla="*/ 12 w 19"/>
                <a:gd name="T49" fmla="*/ 8 h 25"/>
                <a:gd name="T50" fmla="*/ 11 w 19"/>
                <a:gd name="T51" fmla="*/ 4 h 25"/>
                <a:gd name="T52" fmla="*/ 7 w 19"/>
                <a:gd name="T53" fmla="*/ 3 h 25"/>
                <a:gd name="T54" fmla="*/ 3 w 19"/>
                <a:gd name="T5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12" y="14"/>
                  </a:moveTo>
                  <a:lnTo>
                    <a:pt x="12" y="14"/>
                  </a:lnTo>
                  <a:cubicBezTo>
                    <a:pt x="12" y="14"/>
                    <a:pt x="13" y="14"/>
                    <a:pt x="14" y="15"/>
                  </a:cubicBezTo>
                  <a:cubicBezTo>
                    <a:pt x="14" y="16"/>
                    <a:pt x="15" y="17"/>
                    <a:pt x="16" y="18"/>
                  </a:cubicBezTo>
                  <a:lnTo>
                    <a:pt x="19" y="25"/>
                  </a:lnTo>
                  <a:lnTo>
                    <a:pt x="16" y="25"/>
                  </a:lnTo>
                  <a:lnTo>
                    <a:pt x="12" y="19"/>
                  </a:lnTo>
                  <a:cubicBezTo>
                    <a:pt x="12" y="17"/>
                    <a:pt x="11" y="16"/>
                    <a:pt x="10" y="16"/>
                  </a:cubicBezTo>
                  <a:cubicBezTo>
                    <a:pt x="9" y="15"/>
                    <a:pt x="8" y="15"/>
                    <a:pt x="7" y="15"/>
                  </a:cubicBezTo>
                  <a:lnTo>
                    <a:pt x="3" y="15"/>
                  </a:lnTo>
                  <a:lnTo>
                    <a:pt x="3" y="25"/>
                  </a:lnTo>
                  <a:lnTo>
                    <a:pt x="0" y="25"/>
                  </a:lnTo>
                  <a:lnTo>
                    <a:pt x="0" y="0"/>
                  </a:lnTo>
                  <a:lnTo>
                    <a:pt x="7" y="0"/>
                  </a:lnTo>
                  <a:cubicBezTo>
                    <a:pt x="10" y="0"/>
                    <a:pt x="12" y="1"/>
                    <a:pt x="14" y="2"/>
                  </a:cubicBezTo>
                  <a:cubicBezTo>
                    <a:pt x="15" y="3"/>
                    <a:pt x="16" y="5"/>
                    <a:pt x="16" y="8"/>
                  </a:cubicBezTo>
                  <a:cubicBezTo>
                    <a:pt x="16" y="9"/>
                    <a:pt x="16" y="10"/>
                    <a:pt x="15" y="11"/>
                  </a:cubicBezTo>
                  <a:cubicBezTo>
                    <a:pt x="14" y="12"/>
                    <a:pt x="13" y="13"/>
                    <a:pt x="12" y="14"/>
                  </a:cubicBezTo>
                  <a:lnTo>
                    <a:pt x="12" y="14"/>
                  </a:lnTo>
                  <a:close/>
                  <a:moveTo>
                    <a:pt x="3" y="3"/>
                  </a:moveTo>
                  <a:lnTo>
                    <a:pt x="3" y="3"/>
                  </a:lnTo>
                  <a:lnTo>
                    <a:pt x="3" y="12"/>
                  </a:lnTo>
                  <a:lnTo>
                    <a:pt x="7" y="12"/>
                  </a:lnTo>
                  <a:cubicBezTo>
                    <a:pt x="9" y="12"/>
                    <a:pt x="10" y="12"/>
                    <a:pt x="11" y="11"/>
                  </a:cubicBezTo>
                  <a:cubicBezTo>
                    <a:pt x="12" y="10"/>
                    <a:pt x="12" y="9"/>
                    <a:pt x="12" y="8"/>
                  </a:cubicBezTo>
                  <a:cubicBezTo>
                    <a:pt x="12" y="6"/>
                    <a:pt x="12" y="5"/>
                    <a:pt x="11" y="4"/>
                  </a:cubicBezTo>
                  <a:cubicBezTo>
                    <a:pt x="10" y="4"/>
                    <a:pt x="9" y="3"/>
                    <a:pt x="7" y="3"/>
                  </a:cubicBezTo>
                  <a:lnTo>
                    <a:pt x="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915"/>
            <p:cNvSpPr>
              <a:spLocks/>
            </p:cNvSpPr>
            <p:nvPr/>
          </p:nvSpPr>
          <p:spPr bwMode="auto">
            <a:xfrm>
              <a:off x="4593" y="1025"/>
              <a:ext cx="14" cy="18"/>
            </a:xfrm>
            <a:custGeom>
              <a:avLst/>
              <a:gdLst>
                <a:gd name="T0" fmla="*/ 20 w 20"/>
                <a:gd name="T1" fmla="*/ 2 h 26"/>
                <a:gd name="T2" fmla="*/ 20 w 20"/>
                <a:gd name="T3" fmla="*/ 2 h 26"/>
                <a:gd name="T4" fmla="*/ 20 w 20"/>
                <a:gd name="T5" fmla="*/ 6 h 26"/>
                <a:gd name="T6" fmla="*/ 17 w 20"/>
                <a:gd name="T7" fmla="*/ 4 h 26"/>
                <a:gd name="T8" fmla="*/ 13 w 20"/>
                <a:gd name="T9" fmla="*/ 3 h 26"/>
                <a:gd name="T10" fmla="*/ 6 w 20"/>
                <a:gd name="T11" fmla="*/ 5 h 26"/>
                <a:gd name="T12" fmla="*/ 4 w 20"/>
                <a:gd name="T13" fmla="*/ 13 h 26"/>
                <a:gd name="T14" fmla="*/ 6 w 20"/>
                <a:gd name="T15" fmla="*/ 20 h 26"/>
                <a:gd name="T16" fmla="*/ 13 w 20"/>
                <a:gd name="T17" fmla="*/ 23 h 26"/>
                <a:gd name="T18" fmla="*/ 17 w 20"/>
                <a:gd name="T19" fmla="*/ 22 h 26"/>
                <a:gd name="T20" fmla="*/ 20 w 20"/>
                <a:gd name="T21" fmla="*/ 20 h 26"/>
                <a:gd name="T22" fmla="*/ 20 w 20"/>
                <a:gd name="T23" fmla="*/ 23 h 26"/>
                <a:gd name="T24" fmla="*/ 17 w 20"/>
                <a:gd name="T25" fmla="*/ 25 h 26"/>
                <a:gd name="T26" fmla="*/ 13 w 20"/>
                <a:gd name="T27" fmla="*/ 26 h 26"/>
                <a:gd name="T28" fmla="*/ 4 w 20"/>
                <a:gd name="T29" fmla="*/ 22 h 26"/>
                <a:gd name="T30" fmla="*/ 0 w 20"/>
                <a:gd name="T31" fmla="*/ 13 h 26"/>
                <a:gd name="T32" fmla="*/ 4 w 20"/>
                <a:gd name="T33" fmla="*/ 3 h 26"/>
                <a:gd name="T34" fmla="*/ 13 w 20"/>
                <a:gd name="T35" fmla="*/ 0 h 26"/>
                <a:gd name="T36" fmla="*/ 17 w 20"/>
                <a:gd name="T37" fmla="*/ 1 h 26"/>
                <a:gd name="T38" fmla="*/ 20 w 20"/>
                <a:gd name="T39" fmla="*/ 2 h 26"/>
                <a:gd name="T40" fmla="*/ 20 w 20"/>
                <a:gd name="T4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2"/>
                  </a:moveTo>
                  <a:lnTo>
                    <a:pt x="20" y="2"/>
                  </a:lnTo>
                  <a:lnTo>
                    <a:pt x="20" y="6"/>
                  </a:lnTo>
                  <a:cubicBezTo>
                    <a:pt x="19" y="5"/>
                    <a:pt x="18" y="4"/>
                    <a:pt x="17" y="4"/>
                  </a:cubicBezTo>
                  <a:cubicBezTo>
                    <a:pt x="16" y="3"/>
                    <a:pt x="14"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6" y="23"/>
                    <a:pt x="17" y="22"/>
                  </a:cubicBezTo>
                  <a:cubicBezTo>
                    <a:pt x="18" y="22"/>
                    <a:pt x="19" y="21"/>
                    <a:pt x="20" y="20"/>
                  </a:cubicBezTo>
                  <a:lnTo>
                    <a:pt x="20" y="23"/>
                  </a:lnTo>
                  <a:cubicBezTo>
                    <a:pt x="19" y="24"/>
                    <a:pt x="18" y="25"/>
                    <a:pt x="17" y="25"/>
                  </a:cubicBezTo>
                  <a:cubicBezTo>
                    <a:pt x="15" y="26"/>
                    <a:pt x="14" y="26"/>
                    <a:pt x="13" y="26"/>
                  </a:cubicBezTo>
                  <a:cubicBezTo>
                    <a:pt x="9" y="26"/>
                    <a:pt x="6" y="25"/>
                    <a:pt x="4" y="22"/>
                  </a:cubicBezTo>
                  <a:cubicBezTo>
                    <a:pt x="2" y="20"/>
                    <a:pt x="0" y="17"/>
                    <a:pt x="0" y="13"/>
                  </a:cubicBezTo>
                  <a:cubicBezTo>
                    <a:pt x="0" y="9"/>
                    <a:pt x="2" y="6"/>
                    <a:pt x="4" y="3"/>
                  </a:cubicBezTo>
                  <a:cubicBezTo>
                    <a:pt x="6" y="1"/>
                    <a:pt x="9" y="0"/>
                    <a:pt x="13" y="0"/>
                  </a:cubicBezTo>
                  <a:cubicBezTo>
                    <a:pt x="14" y="0"/>
                    <a:pt x="15" y="0"/>
                    <a:pt x="17" y="1"/>
                  </a:cubicBezTo>
                  <a:cubicBezTo>
                    <a:pt x="18" y="1"/>
                    <a:pt x="19" y="2"/>
                    <a:pt x="20" y="2"/>
                  </a:cubicBezTo>
                  <a:lnTo>
                    <a:pt x="2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916"/>
            <p:cNvSpPr>
              <a:spLocks/>
            </p:cNvSpPr>
            <p:nvPr/>
          </p:nvSpPr>
          <p:spPr bwMode="auto">
            <a:xfrm>
              <a:off x="4611" y="1025"/>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917"/>
            <p:cNvSpPr>
              <a:spLocks/>
            </p:cNvSpPr>
            <p:nvPr/>
          </p:nvSpPr>
          <p:spPr bwMode="auto">
            <a:xfrm>
              <a:off x="4611" y="1069"/>
              <a:ext cx="59" cy="50"/>
            </a:xfrm>
            <a:custGeom>
              <a:avLst/>
              <a:gdLst>
                <a:gd name="T0" fmla="*/ 0 w 84"/>
                <a:gd name="T1" fmla="*/ 0 h 71"/>
                <a:gd name="T2" fmla="*/ 0 w 84"/>
                <a:gd name="T3" fmla="*/ 0 h 71"/>
                <a:gd name="T4" fmla="*/ 84 w 84"/>
                <a:gd name="T5" fmla="*/ 71 h 71"/>
              </a:gdLst>
              <a:ahLst/>
              <a:cxnLst>
                <a:cxn ang="0">
                  <a:pos x="T0" y="T1"/>
                </a:cxn>
                <a:cxn ang="0">
                  <a:pos x="T2" y="T3"/>
                </a:cxn>
                <a:cxn ang="0">
                  <a:pos x="T4" y="T5"/>
                </a:cxn>
              </a:cxnLst>
              <a:rect l="0" t="0" r="r" b="b"/>
              <a:pathLst>
                <a:path w="84" h="71">
                  <a:moveTo>
                    <a:pt x="0" y="0"/>
                  </a:moveTo>
                  <a:lnTo>
                    <a:pt x="0" y="0"/>
                  </a:lnTo>
                  <a:cubicBezTo>
                    <a:pt x="25" y="21"/>
                    <a:pt x="56" y="47"/>
                    <a:pt x="84" y="71"/>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918"/>
            <p:cNvSpPr>
              <a:spLocks noEditPoints="1"/>
            </p:cNvSpPr>
            <p:nvPr/>
          </p:nvSpPr>
          <p:spPr bwMode="auto">
            <a:xfrm>
              <a:off x="4666" y="1115"/>
              <a:ext cx="17" cy="15"/>
            </a:xfrm>
            <a:custGeom>
              <a:avLst/>
              <a:gdLst>
                <a:gd name="T0" fmla="*/ 11 w 24"/>
                <a:gd name="T1" fmla="*/ 0 h 22"/>
                <a:gd name="T2" fmla="*/ 11 w 24"/>
                <a:gd name="T3" fmla="*/ 0 h 22"/>
                <a:gd name="T4" fmla="*/ 24 w 24"/>
                <a:gd name="T5" fmla="*/ 22 h 22"/>
                <a:gd name="T6" fmla="*/ 0 w 24"/>
                <a:gd name="T7" fmla="*/ 13 h 22"/>
                <a:gd name="T8" fmla="*/ 11 w 24"/>
                <a:gd name="T9" fmla="*/ 0 h 22"/>
                <a:gd name="T10" fmla="*/ 11 w 24"/>
                <a:gd name="T11" fmla="*/ 0 h 22"/>
                <a:gd name="T12" fmla="*/ 11 w 2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11" y="0"/>
                  </a:moveTo>
                  <a:lnTo>
                    <a:pt x="11" y="0"/>
                  </a:lnTo>
                  <a:lnTo>
                    <a:pt x="24" y="22"/>
                  </a:lnTo>
                  <a:lnTo>
                    <a:pt x="0" y="13"/>
                  </a:lnTo>
                  <a:lnTo>
                    <a:pt x="11" y="0"/>
                  </a:lnTo>
                  <a:close/>
                  <a:moveTo>
                    <a:pt x="11" y="0"/>
                  </a:moveTo>
                  <a:lnTo>
                    <a:pt x="11"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919"/>
            <p:cNvSpPr>
              <a:spLocks noEditPoints="1"/>
            </p:cNvSpPr>
            <p:nvPr/>
          </p:nvSpPr>
          <p:spPr bwMode="auto">
            <a:xfrm>
              <a:off x="4666" y="1115"/>
              <a:ext cx="17" cy="15"/>
            </a:xfrm>
            <a:custGeom>
              <a:avLst/>
              <a:gdLst>
                <a:gd name="T0" fmla="*/ 11 w 24"/>
                <a:gd name="T1" fmla="*/ 0 h 22"/>
                <a:gd name="T2" fmla="*/ 11 w 24"/>
                <a:gd name="T3" fmla="*/ 0 h 22"/>
                <a:gd name="T4" fmla="*/ 24 w 24"/>
                <a:gd name="T5" fmla="*/ 22 h 22"/>
                <a:gd name="T6" fmla="*/ 0 w 24"/>
                <a:gd name="T7" fmla="*/ 13 h 22"/>
                <a:gd name="T8" fmla="*/ 11 w 24"/>
                <a:gd name="T9" fmla="*/ 0 h 22"/>
                <a:gd name="T10" fmla="*/ 11 w 24"/>
                <a:gd name="T11" fmla="*/ 0 h 22"/>
                <a:gd name="T12" fmla="*/ 11 w 2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11" y="0"/>
                  </a:moveTo>
                  <a:lnTo>
                    <a:pt x="11" y="0"/>
                  </a:lnTo>
                  <a:lnTo>
                    <a:pt x="24" y="22"/>
                  </a:lnTo>
                  <a:lnTo>
                    <a:pt x="0" y="13"/>
                  </a:lnTo>
                  <a:lnTo>
                    <a:pt x="11" y="0"/>
                  </a:lnTo>
                  <a:close/>
                  <a:moveTo>
                    <a:pt x="11" y="0"/>
                  </a:moveTo>
                  <a:lnTo>
                    <a:pt x="11"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920"/>
            <p:cNvSpPr>
              <a:spLocks/>
            </p:cNvSpPr>
            <p:nvPr/>
          </p:nvSpPr>
          <p:spPr bwMode="auto">
            <a:xfrm>
              <a:off x="4314" y="883"/>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921"/>
            <p:cNvSpPr>
              <a:spLocks/>
            </p:cNvSpPr>
            <p:nvPr/>
          </p:nvSpPr>
          <p:spPr bwMode="auto">
            <a:xfrm>
              <a:off x="4314" y="883"/>
              <a:ext cx="123" cy="62"/>
            </a:xfrm>
            <a:custGeom>
              <a:avLst/>
              <a:gdLst>
                <a:gd name="T0" fmla="*/ 0 w 176"/>
                <a:gd name="T1" fmla="*/ 0 h 88"/>
                <a:gd name="T2" fmla="*/ 0 w 176"/>
                <a:gd name="T3" fmla="*/ 0 h 88"/>
                <a:gd name="T4" fmla="*/ 176 w 176"/>
                <a:gd name="T5" fmla="*/ 0 h 88"/>
                <a:gd name="T6" fmla="*/ 176 w 176"/>
                <a:gd name="T7" fmla="*/ 88 h 88"/>
                <a:gd name="T8" fmla="*/ 0 w 176"/>
                <a:gd name="T9" fmla="*/ 88 h 88"/>
                <a:gd name="T10" fmla="*/ 0 w 176"/>
                <a:gd name="T11" fmla="*/ 0 h 88"/>
              </a:gdLst>
              <a:ahLst/>
              <a:cxnLst>
                <a:cxn ang="0">
                  <a:pos x="T0" y="T1"/>
                </a:cxn>
                <a:cxn ang="0">
                  <a:pos x="T2" y="T3"/>
                </a:cxn>
                <a:cxn ang="0">
                  <a:pos x="T4" y="T5"/>
                </a:cxn>
                <a:cxn ang="0">
                  <a:pos x="T6" y="T7"/>
                </a:cxn>
                <a:cxn ang="0">
                  <a:pos x="T8" y="T9"/>
                </a:cxn>
                <a:cxn ang="0">
                  <a:pos x="T10" y="T11"/>
                </a:cxn>
              </a:cxnLst>
              <a:rect l="0" t="0" r="r" b="b"/>
              <a:pathLst>
                <a:path w="176" h="88">
                  <a:moveTo>
                    <a:pt x="0" y="0"/>
                  </a:moveTo>
                  <a:lnTo>
                    <a:pt x="0" y="0"/>
                  </a:lnTo>
                  <a:lnTo>
                    <a:pt x="176" y="0"/>
                  </a:lnTo>
                  <a:lnTo>
                    <a:pt x="1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922"/>
            <p:cNvSpPr>
              <a:spLocks noEditPoints="1"/>
            </p:cNvSpPr>
            <p:nvPr/>
          </p:nvSpPr>
          <p:spPr bwMode="auto">
            <a:xfrm>
              <a:off x="4329" y="902"/>
              <a:ext cx="16" cy="17"/>
            </a:xfrm>
            <a:custGeom>
              <a:avLst/>
              <a:gdLst>
                <a:gd name="T0" fmla="*/ 11 w 23"/>
                <a:gd name="T1" fmla="*/ 4 h 25"/>
                <a:gd name="T2" fmla="*/ 11 w 23"/>
                <a:gd name="T3" fmla="*/ 4 h 25"/>
                <a:gd name="T4" fmla="*/ 7 w 23"/>
                <a:gd name="T5" fmla="*/ 16 h 25"/>
                <a:gd name="T6" fmla="*/ 16 w 23"/>
                <a:gd name="T7" fmla="*/ 16 h 25"/>
                <a:gd name="T8" fmla="*/ 11 w 23"/>
                <a:gd name="T9" fmla="*/ 4 h 25"/>
                <a:gd name="T10" fmla="*/ 10 w 23"/>
                <a:gd name="T11" fmla="*/ 0 h 25"/>
                <a:gd name="T12" fmla="*/ 10 w 23"/>
                <a:gd name="T13" fmla="*/ 0 h 25"/>
                <a:gd name="T14" fmla="*/ 13 w 23"/>
                <a:gd name="T15" fmla="*/ 0 h 25"/>
                <a:gd name="T16" fmla="*/ 23 w 23"/>
                <a:gd name="T17" fmla="*/ 25 h 25"/>
                <a:gd name="T18" fmla="*/ 19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1" y="4"/>
                  </a:moveTo>
                  <a:lnTo>
                    <a:pt x="11" y="4"/>
                  </a:lnTo>
                  <a:lnTo>
                    <a:pt x="7" y="16"/>
                  </a:lnTo>
                  <a:lnTo>
                    <a:pt x="16" y="16"/>
                  </a:lnTo>
                  <a:lnTo>
                    <a:pt x="11" y="4"/>
                  </a:lnTo>
                  <a:close/>
                  <a:moveTo>
                    <a:pt x="10" y="0"/>
                  </a:moveTo>
                  <a:lnTo>
                    <a:pt x="10" y="0"/>
                  </a:lnTo>
                  <a:lnTo>
                    <a:pt x="13" y="0"/>
                  </a:lnTo>
                  <a:lnTo>
                    <a:pt x="23" y="25"/>
                  </a:lnTo>
                  <a:lnTo>
                    <a:pt x="19"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923"/>
            <p:cNvSpPr>
              <a:spLocks/>
            </p:cNvSpPr>
            <p:nvPr/>
          </p:nvSpPr>
          <p:spPr bwMode="auto">
            <a:xfrm>
              <a:off x="4347" y="902"/>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3" y="12"/>
                    <a:pt x="14" y="12"/>
                    <a:pt x="16" y="14"/>
                  </a:cubicBezTo>
                  <a:cubicBezTo>
                    <a:pt x="17" y="15"/>
                    <a:pt x="17" y="16"/>
                    <a:pt x="17" y="18"/>
                  </a:cubicBezTo>
                  <a:cubicBezTo>
                    <a:pt x="17" y="21"/>
                    <a:pt x="17" y="23"/>
                    <a:pt x="15" y="24"/>
                  </a:cubicBezTo>
                  <a:cubicBezTo>
                    <a:pt x="13" y="25"/>
                    <a:pt x="11" y="26"/>
                    <a:pt x="8" y="26"/>
                  </a:cubicBezTo>
                  <a:cubicBezTo>
                    <a:pt x="7" y="26"/>
                    <a:pt x="5"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3"/>
                    <a:pt x="2" y="11"/>
                  </a:cubicBezTo>
                  <a:cubicBezTo>
                    <a:pt x="0"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924"/>
            <p:cNvSpPr>
              <a:spLocks/>
            </p:cNvSpPr>
            <p:nvPr/>
          </p:nvSpPr>
          <p:spPr bwMode="auto">
            <a:xfrm>
              <a:off x="4362" y="902"/>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1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3"/>
                    <a:pt x="12" y="3"/>
                  </a:cubicBezTo>
                  <a:cubicBezTo>
                    <a:pt x="11" y="3"/>
                    <a:pt x="10" y="3"/>
                    <a:pt x="9" y="3"/>
                  </a:cubicBezTo>
                  <a:cubicBezTo>
                    <a:pt x="7" y="3"/>
                    <a:pt x="6" y="3"/>
                    <a:pt x="5" y="4"/>
                  </a:cubicBezTo>
                  <a:cubicBezTo>
                    <a:pt x="4" y="4"/>
                    <a:pt x="3" y="5"/>
                    <a:pt x="3" y="7"/>
                  </a:cubicBezTo>
                  <a:cubicBezTo>
                    <a:pt x="3" y="8"/>
                    <a:pt x="4" y="9"/>
                    <a:pt x="4" y="9"/>
                  </a:cubicBezTo>
                  <a:cubicBezTo>
                    <a:pt x="5" y="10"/>
                    <a:pt x="6" y="10"/>
                    <a:pt x="8" y="11"/>
                  </a:cubicBezTo>
                  <a:lnTo>
                    <a:pt x="10" y="11"/>
                  </a:lnTo>
                  <a:cubicBezTo>
                    <a:pt x="12" y="12"/>
                    <a:pt x="14" y="12"/>
                    <a:pt x="16" y="14"/>
                  </a:cubicBezTo>
                  <a:cubicBezTo>
                    <a:pt x="17" y="15"/>
                    <a:pt x="17" y="16"/>
                    <a:pt x="17" y="18"/>
                  </a:cubicBezTo>
                  <a:cubicBezTo>
                    <a:pt x="17" y="21"/>
                    <a:pt x="16" y="23"/>
                    <a:pt x="15" y="24"/>
                  </a:cubicBezTo>
                  <a:cubicBezTo>
                    <a:pt x="13" y="25"/>
                    <a:pt x="11" y="26"/>
                    <a:pt x="8" y="26"/>
                  </a:cubicBezTo>
                  <a:cubicBezTo>
                    <a:pt x="7" y="26"/>
                    <a:pt x="5" y="26"/>
                    <a:pt x="4" y="25"/>
                  </a:cubicBezTo>
                  <a:cubicBezTo>
                    <a:pt x="3" y="25"/>
                    <a:pt x="1" y="25"/>
                    <a:pt x="0" y="24"/>
                  </a:cubicBezTo>
                  <a:lnTo>
                    <a:pt x="0" y="21"/>
                  </a:lnTo>
                  <a:cubicBezTo>
                    <a:pt x="1" y="21"/>
                    <a:pt x="3" y="22"/>
                    <a:pt x="4" y="22"/>
                  </a:cubicBezTo>
                  <a:cubicBezTo>
                    <a:pt x="5" y="23"/>
                    <a:pt x="7" y="23"/>
                    <a:pt x="8" y="23"/>
                  </a:cubicBezTo>
                  <a:cubicBezTo>
                    <a:pt x="10" y="23"/>
                    <a:pt x="11" y="23"/>
                    <a:pt x="12" y="22"/>
                  </a:cubicBezTo>
                  <a:cubicBezTo>
                    <a:pt x="13" y="21"/>
                    <a:pt x="14" y="20"/>
                    <a:pt x="14" y="19"/>
                  </a:cubicBezTo>
                  <a:cubicBezTo>
                    <a:pt x="14" y="17"/>
                    <a:pt x="13" y="16"/>
                    <a:pt x="13" y="16"/>
                  </a:cubicBezTo>
                  <a:cubicBezTo>
                    <a:pt x="12" y="15"/>
                    <a:pt x="11" y="15"/>
                    <a:pt x="9" y="14"/>
                  </a:cubicBezTo>
                  <a:lnTo>
                    <a:pt x="7" y="14"/>
                  </a:lnTo>
                  <a:cubicBezTo>
                    <a:pt x="4" y="13"/>
                    <a:pt x="3" y="13"/>
                    <a:pt x="2" y="11"/>
                  </a:cubicBezTo>
                  <a:cubicBezTo>
                    <a:pt x="0" y="10"/>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925"/>
            <p:cNvSpPr>
              <a:spLocks/>
            </p:cNvSpPr>
            <p:nvPr/>
          </p:nvSpPr>
          <p:spPr bwMode="auto">
            <a:xfrm>
              <a:off x="4378" y="902"/>
              <a:ext cx="2" cy="17"/>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926"/>
            <p:cNvSpPr>
              <a:spLocks/>
            </p:cNvSpPr>
            <p:nvPr/>
          </p:nvSpPr>
          <p:spPr bwMode="auto">
            <a:xfrm>
              <a:off x="4385" y="902"/>
              <a:ext cx="15" cy="18"/>
            </a:xfrm>
            <a:custGeom>
              <a:avLst/>
              <a:gdLst>
                <a:gd name="T0" fmla="*/ 19 w 22"/>
                <a:gd name="T1" fmla="*/ 22 h 26"/>
                <a:gd name="T2" fmla="*/ 19 w 22"/>
                <a:gd name="T3" fmla="*/ 22 h 26"/>
                <a:gd name="T4" fmla="*/ 19 w 22"/>
                <a:gd name="T5" fmla="*/ 15 h 26"/>
                <a:gd name="T6" fmla="*/ 13 w 22"/>
                <a:gd name="T7" fmla="*/ 15 h 26"/>
                <a:gd name="T8" fmla="*/ 13 w 22"/>
                <a:gd name="T9" fmla="*/ 12 h 26"/>
                <a:gd name="T10" fmla="*/ 22 w 22"/>
                <a:gd name="T11" fmla="*/ 12 h 26"/>
                <a:gd name="T12" fmla="*/ 22 w 22"/>
                <a:gd name="T13" fmla="*/ 23 h 26"/>
                <a:gd name="T14" fmla="*/ 18 w 22"/>
                <a:gd name="T15" fmla="*/ 25 h 26"/>
                <a:gd name="T16" fmla="*/ 13 w 22"/>
                <a:gd name="T17" fmla="*/ 26 h 26"/>
                <a:gd name="T18" fmla="*/ 4 w 22"/>
                <a:gd name="T19" fmla="*/ 22 h 26"/>
                <a:gd name="T20" fmla="*/ 0 w 22"/>
                <a:gd name="T21" fmla="*/ 13 h 26"/>
                <a:gd name="T22" fmla="*/ 4 w 22"/>
                <a:gd name="T23" fmla="*/ 3 h 26"/>
                <a:gd name="T24" fmla="*/ 13 w 22"/>
                <a:gd name="T25" fmla="*/ 0 h 26"/>
                <a:gd name="T26" fmla="*/ 17 w 22"/>
                <a:gd name="T27" fmla="*/ 1 h 26"/>
                <a:gd name="T28" fmla="*/ 21 w 22"/>
                <a:gd name="T29" fmla="*/ 2 h 26"/>
                <a:gd name="T30" fmla="*/ 21 w 22"/>
                <a:gd name="T31" fmla="*/ 6 h 26"/>
                <a:gd name="T32" fmla="*/ 18 w 22"/>
                <a:gd name="T33" fmla="*/ 4 h 26"/>
                <a:gd name="T34" fmla="*/ 13 w 22"/>
                <a:gd name="T35" fmla="*/ 3 h 26"/>
                <a:gd name="T36" fmla="*/ 6 w 22"/>
                <a:gd name="T37" fmla="*/ 5 h 26"/>
                <a:gd name="T38" fmla="*/ 4 w 22"/>
                <a:gd name="T39" fmla="*/ 13 h 26"/>
                <a:gd name="T40" fmla="*/ 6 w 22"/>
                <a:gd name="T41" fmla="*/ 20 h 26"/>
                <a:gd name="T42" fmla="*/ 13 w 22"/>
                <a:gd name="T43" fmla="*/ 23 h 26"/>
                <a:gd name="T44" fmla="*/ 16 w 22"/>
                <a:gd name="T45" fmla="*/ 23 h 26"/>
                <a:gd name="T46" fmla="*/ 19 w 22"/>
                <a:gd name="T47" fmla="*/ 22 h 26"/>
                <a:gd name="T48" fmla="*/ 19 w 22"/>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9" y="22"/>
                  </a:moveTo>
                  <a:lnTo>
                    <a:pt x="19" y="22"/>
                  </a:lnTo>
                  <a:lnTo>
                    <a:pt x="19" y="15"/>
                  </a:lnTo>
                  <a:lnTo>
                    <a:pt x="13" y="15"/>
                  </a:lnTo>
                  <a:lnTo>
                    <a:pt x="13" y="12"/>
                  </a:lnTo>
                  <a:lnTo>
                    <a:pt x="22" y="12"/>
                  </a:lnTo>
                  <a:lnTo>
                    <a:pt x="22" y="23"/>
                  </a:lnTo>
                  <a:cubicBezTo>
                    <a:pt x="21" y="24"/>
                    <a:pt x="19" y="25"/>
                    <a:pt x="18" y="25"/>
                  </a:cubicBezTo>
                  <a:cubicBezTo>
                    <a:pt x="16" y="25"/>
                    <a:pt x="15" y="26"/>
                    <a:pt x="13" y="26"/>
                  </a:cubicBezTo>
                  <a:cubicBezTo>
                    <a:pt x="9" y="26"/>
                    <a:pt x="6" y="25"/>
                    <a:pt x="4" y="22"/>
                  </a:cubicBezTo>
                  <a:cubicBezTo>
                    <a:pt x="2" y="20"/>
                    <a:pt x="0" y="17"/>
                    <a:pt x="0" y="13"/>
                  </a:cubicBezTo>
                  <a:cubicBezTo>
                    <a:pt x="0" y="9"/>
                    <a:pt x="2" y="6"/>
                    <a:pt x="4" y="3"/>
                  </a:cubicBezTo>
                  <a:cubicBezTo>
                    <a:pt x="6" y="1"/>
                    <a:pt x="9" y="0"/>
                    <a:pt x="13" y="0"/>
                  </a:cubicBezTo>
                  <a:cubicBezTo>
                    <a:pt x="14" y="0"/>
                    <a:pt x="16" y="0"/>
                    <a:pt x="17" y="1"/>
                  </a:cubicBezTo>
                  <a:cubicBezTo>
                    <a:pt x="19" y="1"/>
                    <a:pt x="20" y="2"/>
                    <a:pt x="21" y="2"/>
                  </a:cubicBezTo>
                  <a:lnTo>
                    <a:pt x="21" y="6"/>
                  </a:lnTo>
                  <a:cubicBezTo>
                    <a:pt x="20" y="5"/>
                    <a:pt x="19" y="4"/>
                    <a:pt x="18" y="4"/>
                  </a:cubicBezTo>
                  <a:cubicBezTo>
                    <a:pt x="16" y="3"/>
                    <a:pt x="15" y="3"/>
                    <a:pt x="13" y="3"/>
                  </a:cubicBezTo>
                  <a:cubicBezTo>
                    <a:pt x="10" y="3"/>
                    <a:pt x="8" y="4"/>
                    <a:pt x="6" y="5"/>
                  </a:cubicBezTo>
                  <a:cubicBezTo>
                    <a:pt x="5" y="7"/>
                    <a:pt x="4" y="10"/>
                    <a:pt x="4" y="13"/>
                  </a:cubicBezTo>
                  <a:cubicBezTo>
                    <a:pt x="4" y="16"/>
                    <a:pt x="5" y="19"/>
                    <a:pt x="6" y="20"/>
                  </a:cubicBezTo>
                  <a:cubicBezTo>
                    <a:pt x="8" y="22"/>
                    <a:pt x="10" y="23"/>
                    <a:pt x="13" y="23"/>
                  </a:cubicBezTo>
                  <a:cubicBezTo>
                    <a:pt x="14" y="23"/>
                    <a:pt x="15" y="23"/>
                    <a:pt x="16" y="23"/>
                  </a:cubicBezTo>
                  <a:cubicBezTo>
                    <a:pt x="17" y="22"/>
                    <a:pt x="18" y="22"/>
                    <a:pt x="19" y="22"/>
                  </a:cubicBezTo>
                  <a:lnTo>
                    <a:pt x="19"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927"/>
            <p:cNvSpPr>
              <a:spLocks/>
            </p:cNvSpPr>
            <p:nvPr/>
          </p:nvSpPr>
          <p:spPr bwMode="auto">
            <a:xfrm>
              <a:off x="4405" y="902"/>
              <a:ext cx="13" cy="17"/>
            </a:xfrm>
            <a:custGeom>
              <a:avLst/>
              <a:gdLst>
                <a:gd name="T0" fmla="*/ 0 w 19"/>
                <a:gd name="T1" fmla="*/ 0 h 25"/>
                <a:gd name="T2" fmla="*/ 0 w 19"/>
                <a:gd name="T3" fmla="*/ 0 h 25"/>
                <a:gd name="T4" fmla="*/ 5 w 19"/>
                <a:gd name="T5" fmla="*/ 0 h 25"/>
                <a:gd name="T6" fmla="*/ 16 w 19"/>
                <a:gd name="T7" fmla="*/ 21 h 25"/>
                <a:gd name="T8" fmla="*/ 16 w 19"/>
                <a:gd name="T9" fmla="*/ 0 h 25"/>
                <a:gd name="T10" fmla="*/ 19 w 19"/>
                <a:gd name="T11" fmla="*/ 0 h 25"/>
                <a:gd name="T12" fmla="*/ 19 w 19"/>
                <a:gd name="T13" fmla="*/ 25 h 25"/>
                <a:gd name="T14" fmla="*/ 15 w 19"/>
                <a:gd name="T15" fmla="*/ 25 h 25"/>
                <a:gd name="T16" fmla="*/ 4 w 19"/>
                <a:gd name="T17" fmla="*/ 4 h 25"/>
                <a:gd name="T18" fmla="*/ 4 w 19"/>
                <a:gd name="T19" fmla="*/ 25 h 25"/>
                <a:gd name="T20" fmla="*/ 0 w 19"/>
                <a:gd name="T21" fmla="*/ 25 h 25"/>
                <a:gd name="T22" fmla="*/ 0 w 1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5">
                  <a:moveTo>
                    <a:pt x="0" y="0"/>
                  </a:moveTo>
                  <a:lnTo>
                    <a:pt x="0" y="0"/>
                  </a:lnTo>
                  <a:lnTo>
                    <a:pt x="5" y="0"/>
                  </a:lnTo>
                  <a:lnTo>
                    <a:pt x="16" y="21"/>
                  </a:lnTo>
                  <a:lnTo>
                    <a:pt x="16" y="0"/>
                  </a:lnTo>
                  <a:lnTo>
                    <a:pt x="19" y="0"/>
                  </a:lnTo>
                  <a:lnTo>
                    <a:pt x="19" y="25"/>
                  </a:lnTo>
                  <a:lnTo>
                    <a:pt x="15" y="25"/>
                  </a:lnTo>
                  <a:lnTo>
                    <a:pt x="4" y="4"/>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928"/>
            <p:cNvSpPr>
              <a:spLocks/>
            </p:cNvSpPr>
            <p:nvPr/>
          </p:nvSpPr>
          <p:spPr bwMode="auto">
            <a:xfrm>
              <a:off x="4376" y="946"/>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929"/>
            <p:cNvSpPr>
              <a:spLocks noEditPoints="1"/>
            </p:cNvSpPr>
            <p:nvPr/>
          </p:nvSpPr>
          <p:spPr bwMode="auto">
            <a:xfrm>
              <a:off x="4370" y="989"/>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930"/>
            <p:cNvSpPr>
              <a:spLocks noEditPoints="1"/>
            </p:cNvSpPr>
            <p:nvPr/>
          </p:nvSpPr>
          <p:spPr bwMode="auto">
            <a:xfrm>
              <a:off x="4370" y="989"/>
              <a:ext cx="12" cy="17"/>
            </a:xfrm>
            <a:custGeom>
              <a:avLst/>
              <a:gdLst>
                <a:gd name="T0" fmla="*/ 17 w 17"/>
                <a:gd name="T1" fmla="*/ 0 h 24"/>
                <a:gd name="T2" fmla="*/ 17 w 17"/>
                <a:gd name="T3" fmla="*/ 0 h 24"/>
                <a:gd name="T4" fmla="*/ 8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8"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931"/>
            <p:cNvSpPr>
              <a:spLocks/>
            </p:cNvSpPr>
            <p:nvPr/>
          </p:nvSpPr>
          <p:spPr bwMode="auto">
            <a:xfrm>
              <a:off x="4426" y="946"/>
              <a:ext cx="83" cy="52"/>
            </a:xfrm>
            <a:custGeom>
              <a:avLst/>
              <a:gdLst>
                <a:gd name="T0" fmla="*/ 0 w 119"/>
                <a:gd name="T1" fmla="*/ 0 h 74"/>
                <a:gd name="T2" fmla="*/ 0 w 119"/>
                <a:gd name="T3" fmla="*/ 0 h 74"/>
                <a:gd name="T4" fmla="*/ 119 w 119"/>
                <a:gd name="T5" fmla="*/ 74 h 74"/>
              </a:gdLst>
              <a:ahLst/>
              <a:cxnLst>
                <a:cxn ang="0">
                  <a:pos x="T0" y="T1"/>
                </a:cxn>
                <a:cxn ang="0">
                  <a:pos x="T2" y="T3"/>
                </a:cxn>
                <a:cxn ang="0">
                  <a:pos x="T4" y="T5"/>
                </a:cxn>
              </a:cxnLst>
              <a:rect l="0" t="0" r="r" b="b"/>
              <a:pathLst>
                <a:path w="119" h="74">
                  <a:moveTo>
                    <a:pt x="0" y="0"/>
                  </a:moveTo>
                  <a:lnTo>
                    <a:pt x="0" y="0"/>
                  </a:lnTo>
                  <a:cubicBezTo>
                    <a:pt x="36" y="22"/>
                    <a:pt x="80" y="50"/>
                    <a:pt x="119" y="74"/>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932"/>
            <p:cNvSpPr>
              <a:spLocks noEditPoints="1"/>
            </p:cNvSpPr>
            <p:nvPr/>
          </p:nvSpPr>
          <p:spPr bwMode="auto">
            <a:xfrm>
              <a:off x="4507" y="993"/>
              <a:ext cx="17" cy="14"/>
            </a:xfrm>
            <a:custGeom>
              <a:avLst/>
              <a:gdLst>
                <a:gd name="T0" fmla="*/ 9 w 25"/>
                <a:gd name="T1" fmla="*/ 0 h 20"/>
                <a:gd name="T2" fmla="*/ 9 w 25"/>
                <a:gd name="T3" fmla="*/ 0 h 20"/>
                <a:gd name="T4" fmla="*/ 25 w 25"/>
                <a:gd name="T5" fmla="*/ 20 h 20"/>
                <a:gd name="T6" fmla="*/ 0 w 25"/>
                <a:gd name="T7" fmla="*/ 14 h 20"/>
                <a:gd name="T8" fmla="*/ 9 w 25"/>
                <a:gd name="T9" fmla="*/ 0 h 20"/>
                <a:gd name="T10" fmla="*/ 9 w 25"/>
                <a:gd name="T11" fmla="*/ 0 h 20"/>
                <a:gd name="T12" fmla="*/ 9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9" y="0"/>
                  </a:moveTo>
                  <a:lnTo>
                    <a:pt x="9" y="0"/>
                  </a:lnTo>
                  <a:lnTo>
                    <a:pt x="25" y="20"/>
                  </a:lnTo>
                  <a:lnTo>
                    <a:pt x="0" y="14"/>
                  </a:lnTo>
                  <a:lnTo>
                    <a:pt x="9" y="0"/>
                  </a:lnTo>
                  <a:close/>
                  <a:moveTo>
                    <a:pt x="9" y="0"/>
                  </a:moveTo>
                  <a:lnTo>
                    <a:pt x="9"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933"/>
            <p:cNvSpPr>
              <a:spLocks noEditPoints="1"/>
            </p:cNvSpPr>
            <p:nvPr/>
          </p:nvSpPr>
          <p:spPr bwMode="auto">
            <a:xfrm>
              <a:off x="4507" y="993"/>
              <a:ext cx="17" cy="14"/>
            </a:xfrm>
            <a:custGeom>
              <a:avLst/>
              <a:gdLst>
                <a:gd name="T0" fmla="*/ 9 w 25"/>
                <a:gd name="T1" fmla="*/ 0 h 20"/>
                <a:gd name="T2" fmla="*/ 9 w 25"/>
                <a:gd name="T3" fmla="*/ 0 h 20"/>
                <a:gd name="T4" fmla="*/ 25 w 25"/>
                <a:gd name="T5" fmla="*/ 20 h 20"/>
                <a:gd name="T6" fmla="*/ 0 w 25"/>
                <a:gd name="T7" fmla="*/ 14 h 20"/>
                <a:gd name="T8" fmla="*/ 9 w 25"/>
                <a:gd name="T9" fmla="*/ 0 h 20"/>
                <a:gd name="T10" fmla="*/ 9 w 25"/>
                <a:gd name="T11" fmla="*/ 0 h 20"/>
                <a:gd name="T12" fmla="*/ 9 w 2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5" h="20">
                  <a:moveTo>
                    <a:pt x="9" y="0"/>
                  </a:moveTo>
                  <a:lnTo>
                    <a:pt x="9" y="0"/>
                  </a:lnTo>
                  <a:lnTo>
                    <a:pt x="25" y="20"/>
                  </a:lnTo>
                  <a:lnTo>
                    <a:pt x="0" y="14"/>
                  </a:lnTo>
                  <a:lnTo>
                    <a:pt x="9" y="0"/>
                  </a:lnTo>
                  <a:close/>
                  <a:moveTo>
                    <a:pt x="9" y="0"/>
                  </a:moveTo>
                  <a:lnTo>
                    <a:pt x="9"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934"/>
            <p:cNvSpPr>
              <a:spLocks/>
            </p:cNvSpPr>
            <p:nvPr/>
          </p:nvSpPr>
          <p:spPr bwMode="auto">
            <a:xfrm>
              <a:off x="1780" y="760"/>
              <a:ext cx="240" cy="62"/>
            </a:xfrm>
            <a:custGeom>
              <a:avLst/>
              <a:gdLst>
                <a:gd name="T0" fmla="*/ 0 w 342"/>
                <a:gd name="T1" fmla="*/ 0 h 89"/>
                <a:gd name="T2" fmla="*/ 0 w 342"/>
                <a:gd name="T3" fmla="*/ 0 h 89"/>
                <a:gd name="T4" fmla="*/ 342 w 342"/>
                <a:gd name="T5" fmla="*/ 0 h 89"/>
                <a:gd name="T6" fmla="*/ 342 w 342"/>
                <a:gd name="T7" fmla="*/ 89 h 89"/>
                <a:gd name="T8" fmla="*/ 0 w 342"/>
                <a:gd name="T9" fmla="*/ 89 h 89"/>
                <a:gd name="T10" fmla="*/ 0 w 342"/>
                <a:gd name="T11" fmla="*/ 0 h 89"/>
              </a:gdLst>
              <a:ahLst/>
              <a:cxnLst>
                <a:cxn ang="0">
                  <a:pos x="T0" y="T1"/>
                </a:cxn>
                <a:cxn ang="0">
                  <a:pos x="T2" y="T3"/>
                </a:cxn>
                <a:cxn ang="0">
                  <a:pos x="T4" y="T5"/>
                </a:cxn>
                <a:cxn ang="0">
                  <a:pos x="T6" y="T7"/>
                </a:cxn>
                <a:cxn ang="0">
                  <a:pos x="T8" y="T9"/>
                </a:cxn>
                <a:cxn ang="0">
                  <a:pos x="T10" y="T11"/>
                </a:cxn>
              </a:cxnLst>
              <a:rect l="0" t="0" r="r" b="b"/>
              <a:pathLst>
                <a:path w="342" h="89">
                  <a:moveTo>
                    <a:pt x="0" y="0"/>
                  </a:moveTo>
                  <a:lnTo>
                    <a:pt x="0" y="0"/>
                  </a:lnTo>
                  <a:lnTo>
                    <a:pt x="342" y="0"/>
                  </a:lnTo>
                  <a:lnTo>
                    <a:pt x="342" y="89"/>
                  </a:lnTo>
                  <a:lnTo>
                    <a:pt x="0" y="89"/>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935"/>
            <p:cNvSpPr>
              <a:spLocks/>
            </p:cNvSpPr>
            <p:nvPr/>
          </p:nvSpPr>
          <p:spPr bwMode="auto">
            <a:xfrm>
              <a:off x="1780" y="760"/>
              <a:ext cx="240" cy="62"/>
            </a:xfrm>
            <a:custGeom>
              <a:avLst/>
              <a:gdLst>
                <a:gd name="T0" fmla="*/ 0 w 342"/>
                <a:gd name="T1" fmla="*/ 0 h 89"/>
                <a:gd name="T2" fmla="*/ 0 w 342"/>
                <a:gd name="T3" fmla="*/ 0 h 89"/>
                <a:gd name="T4" fmla="*/ 342 w 342"/>
                <a:gd name="T5" fmla="*/ 0 h 89"/>
                <a:gd name="T6" fmla="*/ 342 w 342"/>
                <a:gd name="T7" fmla="*/ 89 h 89"/>
                <a:gd name="T8" fmla="*/ 0 w 342"/>
                <a:gd name="T9" fmla="*/ 89 h 89"/>
                <a:gd name="T10" fmla="*/ 0 w 342"/>
                <a:gd name="T11" fmla="*/ 0 h 89"/>
              </a:gdLst>
              <a:ahLst/>
              <a:cxnLst>
                <a:cxn ang="0">
                  <a:pos x="T0" y="T1"/>
                </a:cxn>
                <a:cxn ang="0">
                  <a:pos x="T2" y="T3"/>
                </a:cxn>
                <a:cxn ang="0">
                  <a:pos x="T4" y="T5"/>
                </a:cxn>
                <a:cxn ang="0">
                  <a:pos x="T6" y="T7"/>
                </a:cxn>
                <a:cxn ang="0">
                  <a:pos x="T8" y="T9"/>
                </a:cxn>
                <a:cxn ang="0">
                  <a:pos x="T10" y="T11"/>
                </a:cxn>
              </a:cxnLst>
              <a:rect l="0" t="0" r="r" b="b"/>
              <a:pathLst>
                <a:path w="342" h="89">
                  <a:moveTo>
                    <a:pt x="0" y="0"/>
                  </a:moveTo>
                  <a:lnTo>
                    <a:pt x="0" y="0"/>
                  </a:lnTo>
                  <a:lnTo>
                    <a:pt x="342" y="0"/>
                  </a:lnTo>
                  <a:lnTo>
                    <a:pt x="342" y="89"/>
                  </a:lnTo>
                  <a:lnTo>
                    <a:pt x="0" y="89"/>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936"/>
            <p:cNvSpPr>
              <a:spLocks/>
            </p:cNvSpPr>
            <p:nvPr/>
          </p:nvSpPr>
          <p:spPr bwMode="auto">
            <a:xfrm>
              <a:off x="1795" y="778"/>
              <a:ext cx="12" cy="18"/>
            </a:xfrm>
            <a:custGeom>
              <a:avLst/>
              <a:gdLst>
                <a:gd name="T0" fmla="*/ 16 w 18"/>
                <a:gd name="T1" fmla="*/ 1 h 26"/>
                <a:gd name="T2" fmla="*/ 16 w 18"/>
                <a:gd name="T3" fmla="*/ 1 h 26"/>
                <a:gd name="T4" fmla="*/ 16 w 18"/>
                <a:gd name="T5" fmla="*/ 5 h 26"/>
                <a:gd name="T6" fmla="*/ 13 w 18"/>
                <a:gd name="T7" fmla="*/ 3 h 26"/>
                <a:gd name="T8" fmla="*/ 9 w 18"/>
                <a:gd name="T9" fmla="*/ 3 h 26"/>
                <a:gd name="T10" fmla="*/ 5 w 18"/>
                <a:gd name="T11" fmla="*/ 4 h 26"/>
                <a:gd name="T12" fmla="*/ 4 w 18"/>
                <a:gd name="T13" fmla="*/ 7 h 26"/>
                <a:gd name="T14" fmla="*/ 5 w 18"/>
                <a:gd name="T15" fmla="*/ 9 h 26"/>
                <a:gd name="T16" fmla="*/ 8 w 18"/>
                <a:gd name="T17" fmla="*/ 11 h 26"/>
                <a:gd name="T18" fmla="*/ 10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0 w 18"/>
                <a:gd name="T31" fmla="*/ 24 h 26"/>
                <a:gd name="T32" fmla="*/ 0 w 18"/>
                <a:gd name="T33" fmla="*/ 21 h 26"/>
                <a:gd name="T34" fmla="*/ 4 w 18"/>
                <a:gd name="T35" fmla="*/ 22 h 26"/>
                <a:gd name="T36" fmla="*/ 8 w 18"/>
                <a:gd name="T37" fmla="*/ 23 h 26"/>
                <a:gd name="T38" fmla="*/ 13 w 18"/>
                <a:gd name="T39" fmla="*/ 22 h 26"/>
                <a:gd name="T40" fmla="*/ 14 w 18"/>
                <a:gd name="T41" fmla="*/ 19 h 26"/>
                <a:gd name="T42" fmla="*/ 13 w 18"/>
                <a:gd name="T43" fmla="*/ 16 h 26"/>
                <a:gd name="T44" fmla="*/ 9 w 18"/>
                <a:gd name="T45" fmla="*/ 14 h 26"/>
                <a:gd name="T46" fmla="*/ 7 w 18"/>
                <a:gd name="T47" fmla="*/ 14 h 26"/>
                <a:gd name="T48" fmla="*/ 2 w 18"/>
                <a:gd name="T49" fmla="*/ 12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5"/>
                  </a:lnTo>
                  <a:cubicBezTo>
                    <a:pt x="15" y="4"/>
                    <a:pt x="14" y="3"/>
                    <a:pt x="13" y="3"/>
                  </a:cubicBezTo>
                  <a:cubicBezTo>
                    <a:pt x="12" y="3"/>
                    <a:pt x="10" y="3"/>
                    <a:pt x="9" y="3"/>
                  </a:cubicBezTo>
                  <a:cubicBezTo>
                    <a:pt x="8" y="3"/>
                    <a:pt x="6" y="3"/>
                    <a:pt x="5" y="4"/>
                  </a:cubicBezTo>
                  <a:cubicBezTo>
                    <a:pt x="4" y="5"/>
                    <a:pt x="4" y="6"/>
                    <a:pt x="4" y="7"/>
                  </a:cubicBezTo>
                  <a:cubicBezTo>
                    <a:pt x="4" y="8"/>
                    <a:pt x="4" y="9"/>
                    <a:pt x="5" y="9"/>
                  </a:cubicBezTo>
                  <a:cubicBezTo>
                    <a:pt x="5" y="10"/>
                    <a:pt x="7" y="10"/>
                    <a:pt x="8" y="11"/>
                  </a:cubicBezTo>
                  <a:lnTo>
                    <a:pt x="10" y="11"/>
                  </a:lnTo>
                  <a:cubicBezTo>
                    <a:pt x="13" y="12"/>
                    <a:pt x="15" y="12"/>
                    <a:pt x="16" y="14"/>
                  </a:cubicBezTo>
                  <a:cubicBezTo>
                    <a:pt x="17" y="15"/>
                    <a:pt x="18" y="16"/>
                    <a:pt x="18" y="18"/>
                  </a:cubicBezTo>
                  <a:cubicBezTo>
                    <a:pt x="18" y="21"/>
                    <a:pt x="17" y="23"/>
                    <a:pt x="15" y="24"/>
                  </a:cubicBezTo>
                  <a:cubicBezTo>
                    <a:pt x="14" y="25"/>
                    <a:pt x="11" y="26"/>
                    <a:pt x="8" y="26"/>
                  </a:cubicBezTo>
                  <a:cubicBezTo>
                    <a:pt x="7" y="26"/>
                    <a:pt x="6" y="26"/>
                    <a:pt x="5" y="25"/>
                  </a:cubicBezTo>
                  <a:cubicBezTo>
                    <a:pt x="3" y="25"/>
                    <a:pt x="2" y="25"/>
                    <a:pt x="0" y="24"/>
                  </a:cubicBezTo>
                  <a:lnTo>
                    <a:pt x="0" y="21"/>
                  </a:lnTo>
                  <a:cubicBezTo>
                    <a:pt x="2" y="21"/>
                    <a:pt x="3" y="22"/>
                    <a:pt x="4" y="22"/>
                  </a:cubicBezTo>
                  <a:cubicBezTo>
                    <a:pt x="6" y="23"/>
                    <a:pt x="7" y="23"/>
                    <a:pt x="8" y="23"/>
                  </a:cubicBezTo>
                  <a:cubicBezTo>
                    <a:pt x="10" y="23"/>
                    <a:pt x="12" y="23"/>
                    <a:pt x="13" y="22"/>
                  </a:cubicBezTo>
                  <a:cubicBezTo>
                    <a:pt x="14" y="21"/>
                    <a:pt x="14" y="20"/>
                    <a:pt x="14" y="19"/>
                  </a:cubicBezTo>
                  <a:cubicBezTo>
                    <a:pt x="14" y="17"/>
                    <a:pt x="14" y="16"/>
                    <a:pt x="13" y="16"/>
                  </a:cubicBezTo>
                  <a:cubicBezTo>
                    <a:pt x="12" y="15"/>
                    <a:pt x="11" y="15"/>
                    <a:pt x="9" y="14"/>
                  </a:cubicBezTo>
                  <a:lnTo>
                    <a:pt x="7" y="14"/>
                  </a:lnTo>
                  <a:cubicBezTo>
                    <a:pt x="5" y="13"/>
                    <a:pt x="3" y="13"/>
                    <a:pt x="2" y="12"/>
                  </a:cubicBezTo>
                  <a:cubicBezTo>
                    <a:pt x="1" y="10"/>
                    <a:pt x="0" y="9"/>
                    <a:pt x="0" y="7"/>
                  </a:cubicBezTo>
                  <a:cubicBezTo>
                    <a:pt x="0" y="5"/>
                    <a:pt x="1" y="3"/>
                    <a:pt x="3" y="2"/>
                  </a:cubicBezTo>
                  <a:cubicBezTo>
                    <a:pt x="4" y="1"/>
                    <a:pt x="6" y="0"/>
                    <a:pt x="9" y="0"/>
                  </a:cubicBezTo>
                  <a:cubicBezTo>
                    <a:pt x="10" y="0"/>
                    <a:pt x="11" y="0"/>
                    <a:pt x="13" y="0"/>
                  </a:cubicBezTo>
                  <a:cubicBezTo>
                    <a:pt x="14"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937"/>
            <p:cNvSpPr>
              <a:spLocks/>
            </p:cNvSpPr>
            <p:nvPr/>
          </p:nvSpPr>
          <p:spPr bwMode="auto">
            <a:xfrm>
              <a:off x="1809" y="778"/>
              <a:ext cx="14"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938"/>
            <p:cNvSpPr>
              <a:spLocks noEditPoints="1"/>
            </p:cNvSpPr>
            <p:nvPr/>
          </p:nvSpPr>
          <p:spPr bwMode="auto">
            <a:xfrm>
              <a:off x="1823" y="778"/>
              <a:ext cx="16" cy="18"/>
            </a:xfrm>
            <a:custGeom>
              <a:avLst/>
              <a:gdLst>
                <a:gd name="T0" fmla="*/ 12 w 23"/>
                <a:gd name="T1" fmla="*/ 4 h 25"/>
                <a:gd name="T2" fmla="*/ 12 w 23"/>
                <a:gd name="T3" fmla="*/ 4 h 25"/>
                <a:gd name="T4" fmla="*/ 7 w 23"/>
                <a:gd name="T5" fmla="*/ 16 h 25"/>
                <a:gd name="T6" fmla="*/ 16 w 23"/>
                <a:gd name="T7" fmla="*/ 16 h 25"/>
                <a:gd name="T8" fmla="*/ 12 w 23"/>
                <a:gd name="T9" fmla="*/ 4 h 25"/>
                <a:gd name="T10" fmla="*/ 10 w 23"/>
                <a:gd name="T11" fmla="*/ 0 h 25"/>
                <a:gd name="T12" fmla="*/ 10 w 23"/>
                <a:gd name="T13" fmla="*/ 0 h 25"/>
                <a:gd name="T14" fmla="*/ 14 w 23"/>
                <a:gd name="T15" fmla="*/ 0 h 25"/>
                <a:gd name="T16" fmla="*/ 23 w 23"/>
                <a:gd name="T17" fmla="*/ 25 h 25"/>
                <a:gd name="T18" fmla="*/ 20 w 23"/>
                <a:gd name="T19" fmla="*/ 25 h 25"/>
                <a:gd name="T20" fmla="*/ 17 w 23"/>
                <a:gd name="T21" fmla="*/ 19 h 25"/>
                <a:gd name="T22" fmla="*/ 6 w 23"/>
                <a:gd name="T23" fmla="*/ 19 h 25"/>
                <a:gd name="T24" fmla="*/ 4 w 23"/>
                <a:gd name="T25" fmla="*/ 25 h 25"/>
                <a:gd name="T26" fmla="*/ 0 w 23"/>
                <a:gd name="T27" fmla="*/ 25 h 25"/>
                <a:gd name="T28" fmla="*/ 1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12" y="4"/>
                  </a:moveTo>
                  <a:lnTo>
                    <a:pt x="12" y="4"/>
                  </a:lnTo>
                  <a:lnTo>
                    <a:pt x="7" y="16"/>
                  </a:lnTo>
                  <a:lnTo>
                    <a:pt x="16" y="16"/>
                  </a:lnTo>
                  <a:lnTo>
                    <a:pt x="12" y="4"/>
                  </a:lnTo>
                  <a:close/>
                  <a:moveTo>
                    <a:pt x="10" y="0"/>
                  </a:moveTo>
                  <a:lnTo>
                    <a:pt x="10" y="0"/>
                  </a:lnTo>
                  <a:lnTo>
                    <a:pt x="14" y="0"/>
                  </a:lnTo>
                  <a:lnTo>
                    <a:pt x="23" y="25"/>
                  </a:lnTo>
                  <a:lnTo>
                    <a:pt x="20" y="25"/>
                  </a:lnTo>
                  <a:lnTo>
                    <a:pt x="17" y="19"/>
                  </a:lnTo>
                  <a:lnTo>
                    <a:pt x="6" y="19"/>
                  </a:lnTo>
                  <a:lnTo>
                    <a:pt x="4" y="25"/>
                  </a:lnTo>
                  <a:lnTo>
                    <a:pt x="0" y="25"/>
                  </a:ln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939"/>
            <p:cNvSpPr>
              <a:spLocks/>
            </p:cNvSpPr>
            <p:nvPr/>
          </p:nvSpPr>
          <p:spPr bwMode="auto">
            <a:xfrm>
              <a:off x="1838"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940"/>
            <p:cNvSpPr>
              <a:spLocks/>
            </p:cNvSpPr>
            <p:nvPr/>
          </p:nvSpPr>
          <p:spPr bwMode="auto">
            <a:xfrm>
              <a:off x="1856" y="778"/>
              <a:ext cx="11" cy="18"/>
            </a:xfrm>
            <a:custGeom>
              <a:avLst/>
              <a:gdLst>
                <a:gd name="T0" fmla="*/ 0 w 16"/>
                <a:gd name="T1" fmla="*/ 0 h 25"/>
                <a:gd name="T2" fmla="*/ 0 w 16"/>
                <a:gd name="T3" fmla="*/ 0 h 25"/>
                <a:gd name="T4" fmla="*/ 16 w 16"/>
                <a:gd name="T5" fmla="*/ 0 h 25"/>
                <a:gd name="T6" fmla="*/ 16 w 16"/>
                <a:gd name="T7" fmla="*/ 3 h 25"/>
                <a:gd name="T8" fmla="*/ 4 w 16"/>
                <a:gd name="T9" fmla="*/ 3 h 25"/>
                <a:gd name="T10" fmla="*/ 4 w 16"/>
                <a:gd name="T11" fmla="*/ 11 h 25"/>
                <a:gd name="T12" fmla="*/ 16 w 16"/>
                <a:gd name="T13" fmla="*/ 11 h 25"/>
                <a:gd name="T14" fmla="*/ 16 w 16"/>
                <a:gd name="T15" fmla="*/ 13 h 25"/>
                <a:gd name="T16" fmla="*/ 4 w 16"/>
                <a:gd name="T17" fmla="*/ 13 h 25"/>
                <a:gd name="T18" fmla="*/ 4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6" y="0"/>
                  </a:lnTo>
                  <a:lnTo>
                    <a:pt x="16" y="3"/>
                  </a:lnTo>
                  <a:lnTo>
                    <a:pt x="4" y="3"/>
                  </a:lnTo>
                  <a:lnTo>
                    <a:pt x="4" y="11"/>
                  </a:lnTo>
                  <a:lnTo>
                    <a:pt x="16" y="11"/>
                  </a:lnTo>
                  <a:lnTo>
                    <a:pt x="16" y="13"/>
                  </a:lnTo>
                  <a:lnTo>
                    <a:pt x="4" y="13"/>
                  </a:lnTo>
                  <a:lnTo>
                    <a:pt x="4"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941"/>
            <p:cNvSpPr>
              <a:spLocks/>
            </p:cNvSpPr>
            <p:nvPr/>
          </p:nvSpPr>
          <p:spPr bwMode="auto">
            <a:xfrm>
              <a:off x="1871" y="778"/>
              <a:ext cx="16" cy="18"/>
            </a:xfrm>
            <a:custGeom>
              <a:avLst/>
              <a:gdLst>
                <a:gd name="T0" fmla="*/ 0 w 23"/>
                <a:gd name="T1" fmla="*/ 0 h 25"/>
                <a:gd name="T2" fmla="*/ 0 w 23"/>
                <a:gd name="T3" fmla="*/ 0 h 25"/>
                <a:gd name="T4" fmla="*/ 5 w 23"/>
                <a:gd name="T5" fmla="*/ 0 h 25"/>
                <a:gd name="T6" fmla="*/ 12 w 23"/>
                <a:gd name="T7" fmla="*/ 17 h 25"/>
                <a:gd name="T8" fmla="*/ 18 w 23"/>
                <a:gd name="T9" fmla="*/ 0 h 25"/>
                <a:gd name="T10" fmla="*/ 23 w 23"/>
                <a:gd name="T11" fmla="*/ 0 h 25"/>
                <a:gd name="T12" fmla="*/ 23 w 23"/>
                <a:gd name="T13" fmla="*/ 25 h 25"/>
                <a:gd name="T14" fmla="*/ 20 w 23"/>
                <a:gd name="T15" fmla="*/ 25 h 25"/>
                <a:gd name="T16" fmla="*/ 20 w 23"/>
                <a:gd name="T17" fmla="*/ 3 h 25"/>
                <a:gd name="T18" fmla="*/ 13 w 23"/>
                <a:gd name="T19" fmla="*/ 20 h 25"/>
                <a:gd name="T20" fmla="*/ 10 w 23"/>
                <a:gd name="T21" fmla="*/ 20 h 25"/>
                <a:gd name="T22" fmla="*/ 4 w 23"/>
                <a:gd name="T23" fmla="*/ 3 h 25"/>
                <a:gd name="T24" fmla="*/ 4 w 23"/>
                <a:gd name="T25" fmla="*/ 25 h 25"/>
                <a:gd name="T26" fmla="*/ 0 w 23"/>
                <a:gd name="T27" fmla="*/ 25 h 25"/>
                <a:gd name="T28" fmla="*/ 0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0" y="0"/>
                  </a:moveTo>
                  <a:lnTo>
                    <a:pt x="0" y="0"/>
                  </a:lnTo>
                  <a:lnTo>
                    <a:pt x="5" y="0"/>
                  </a:lnTo>
                  <a:lnTo>
                    <a:pt x="12" y="17"/>
                  </a:lnTo>
                  <a:lnTo>
                    <a:pt x="18" y="0"/>
                  </a:lnTo>
                  <a:lnTo>
                    <a:pt x="23" y="0"/>
                  </a:lnTo>
                  <a:lnTo>
                    <a:pt x="23" y="25"/>
                  </a:lnTo>
                  <a:lnTo>
                    <a:pt x="20" y="25"/>
                  </a:lnTo>
                  <a:lnTo>
                    <a:pt x="20" y="3"/>
                  </a:lnTo>
                  <a:lnTo>
                    <a:pt x="13" y="20"/>
                  </a:lnTo>
                  <a:lnTo>
                    <a:pt x="10" y="20"/>
                  </a:lnTo>
                  <a:lnTo>
                    <a:pt x="4" y="3"/>
                  </a:lnTo>
                  <a:lnTo>
                    <a:pt x="4"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942"/>
            <p:cNvSpPr>
              <a:spLocks/>
            </p:cNvSpPr>
            <p:nvPr/>
          </p:nvSpPr>
          <p:spPr bwMode="auto">
            <a:xfrm>
              <a:off x="1892" y="778"/>
              <a:ext cx="11" cy="18"/>
            </a:xfrm>
            <a:custGeom>
              <a:avLst/>
              <a:gdLst>
                <a:gd name="T0" fmla="*/ 0 w 16"/>
                <a:gd name="T1" fmla="*/ 0 h 25"/>
                <a:gd name="T2" fmla="*/ 0 w 16"/>
                <a:gd name="T3" fmla="*/ 0 h 25"/>
                <a:gd name="T4" fmla="*/ 15 w 16"/>
                <a:gd name="T5" fmla="*/ 0 h 25"/>
                <a:gd name="T6" fmla="*/ 15 w 16"/>
                <a:gd name="T7" fmla="*/ 3 h 25"/>
                <a:gd name="T8" fmla="*/ 3 w 16"/>
                <a:gd name="T9" fmla="*/ 3 h 25"/>
                <a:gd name="T10" fmla="*/ 3 w 16"/>
                <a:gd name="T11" fmla="*/ 11 h 25"/>
                <a:gd name="T12" fmla="*/ 15 w 16"/>
                <a:gd name="T13" fmla="*/ 11 h 25"/>
                <a:gd name="T14" fmla="*/ 15 w 16"/>
                <a:gd name="T15" fmla="*/ 13 h 25"/>
                <a:gd name="T16" fmla="*/ 3 w 16"/>
                <a:gd name="T17" fmla="*/ 13 h 25"/>
                <a:gd name="T18" fmla="*/ 3 w 16"/>
                <a:gd name="T19" fmla="*/ 22 h 25"/>
                <a:gd name="T20" fmla="*/ 16 w 16"/>
                <a:gd name="T21" fmla="*/ 22 h 25"/>
                <a:gd name="T22" fmla="*/ 16 w 16"/>
                <a:gd name="T23" fmla="*/ 25 h 25"/>
                <a:gd name="T24" fmla="*/ 0 w 16"/>
                <a:gd name="T25" fmla="*/ 25 h 25"/>
                <a:gd name="T26" fmla="*/ 0 w 16"/>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0"/>
                  </a:moveTo>
                  <a:lnTo>
                    <a:pt x="0" y="0"/>
                  </a:lnTo>
                  <a:lnTo>
                    <a:pt x="15" y="0"/>
                  </a:lnTo>
                  <a:lnTo>
                    <a:pt x="15" y="3"/>
                  </a:lnTo>
                  <a:lnTo>
                    <a:pt x="3" y="3"/>
                  </a:lnTo>
                  <a:lnTo>
                    <a:pt x="3" y="11"/>
                  </a:lnTo>
                  <a:lnTo>
                    <a:pt x="15" y="11"/>
                  </a:lnTo>
                  <a:lnTo>
                    <a:pt x="15" y="13"/>
                  </a:lnTo>
                  <a:lnTo>
                    <a:pt x="3" y="13"/>
                  </a:lnTo>
                  <a:lnTo>
                    <a:pt x="3" y="22"/>
                  </a:lnTo>
                  <a:lnTo>
                    <a:pt x="16" y="22"/>
                  </a:lnTo>
                  <a:lnTo>
                    <a:pt x="16"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943"/>
            <p:cNvSpPr>
              <a:spLocks/>
            </p:cNvSpPr>
            <p:nvPr/>
          </p:nvSpPr>
          <p:spPr bwMode="auto">
            <a:xfrm>
              <a:off x="1907" y="778"/>
              <a:ext cx="13" cy="18"/>
            </a:xfrm>
            <a:custGeom>
              <a:avLst/>
              <a:gdLst>
                <a:gd name="T0" fmla="*/ 0 w 18"/>
                <a:gd name="T1" fmla="*/ 0 h 25"/>
                <a:gd name="T2" fmla="*/ 0 w 18"/>
                <a:gd name="T3" fmla="*/ 0 h 25"/>
                <a:gd name="T4" fmla="*/ 4 w 18"/>
                <a:gd name="T5" fmla="*/ 0 h 25"/>
                <a:gd name="T6" fmla="*/ 15 w 18"/>
                <a:gd name="T7" fmla="*/ 21 h 25"/>
                <a:gd name="T8" fmla="*/ 15 w 18"/>
                <a:gd name="T9" fmla="*/ 0 h 25"/>
                <a:gd name="T10" fmla="*/ 18 w 18"/>
                <a:gd name="T11" fmla="*/ 0 h 25"/>
                <a:gd name="T12" fmla="*/ 18 w 18"/>
                <a:gd name="T13" fmla="*/ 25 h 25"/>
                <a:gd name="T14" fmla="*/ 14 w 18"/>
                <a:gd name="T15" fmla="*/ 25 h 25"/>
                <a:gd name="T16" fmla="*/ 3 w 18"/>
                <a:gd name="T17" fmla="*/ 5 h 25"/>
                <a:gd name="T18" fmla="*/ 3 w 18"/>
                <a:gd name="T19" fmla="*/ 25 h 25"/>
                <a:gd name="T20" fmla="*/ 0 w 18"/>
                <a:gd name="T21" fmla="*/ 25 h 25"/>
                <a:gd name="T22" fmla="*/ 0 w 1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5">
                  <a:moveTo>
                    <a:pt x="0" y="0"/>
                  </a:moveTo>
                  <a:lnTo>
                    <a:pt x="0" y="0"/>
                  </a:lnTo>
                  <a:lnTo>
                    <a:pt x="4" y="0"/>
                  </a:lnTo>
                  <a:lnTo>
                    <a:pt x="15" y="21"/>
                  </a:lnTo>
                  <a:lnTo>
                    <a:pt x="15" y="0"/>
                  </a:lnTo>
                  <a:lnTo>
                    <a:pt x="18" y="0"/>
                  </a:lnTo>
                  <a:lnTo>
                    <a:pt x="18" y="25"/>
                  </a:lnTo>
                  <a:lnTo>
                    <a:pt x="14" y="25"/>
                  </a:lnTo>
                  <a:lnTo>
                    <a:pt x="3" y="5"/>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944"/>
            <p:cNvSpPr>
              <a:spLocks/>
            </p:cNvSpPr>
            <p:nvPr/>
          </p:nvSpPr>
          <p:spPr bwMode="auto">
            <a:xfrm>
              <a:off x="1923"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945"/>
            <p:cNvSpPr>
              <a:spLocks/>
            </p:cNvSpPr>
            <p:nvPr/>
          </p:nvSpPr>
          <p:spPr bwMode="auto">
            <a:xfrm>
              <a:off x="1938" y="800"/>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946"/>
            <p:cNvSpPr>
              <a:spLocks/>
            </p:cNvSpPr>
            <p:nvPr/>
          </p:nvSpPr>
          <p:spPr bwMode="auto">
            <a:xfrm>
              <a:off x="1954" y="778"/>
              <a:ext cx="10" cy="18"/>
            </a:xfrm>
            <a:custGeom>
              <a:avLst/>
              <a:gdLst>
                <a:gd name="T0" fmla="*/ 0 w 15"/>
                <a:gd name="T1" fmla="*/ 0 h 25"/>
                <a:gd name="T2" fmla="*/ 0 w 15"/>
                <a:gd name="T3" fmla="*/ 0 h 25"/>
                <a:gd name="T4" fmla="*/ 3 w 15"/>
                <a:gd name="T5" fmla="*/ 0 h 25"/>
                <a:gd name="T6" fmla="*/ 3 w 15"/>
                <a:gd name="T7" fmla="*/ 22 h 25"/>
                <a:gd name="T8" fmla="*/ 15 w 15"/>
                <a:gd name="T9" fmla="*/ 22 h 25"/>
                <a:gd name="T10" fmla="*/ 15 w 15"/>
                <a:gd name="T11" fmla="*/ 25 h 25"/>
                <a:gd name="T12" fmla="*/ 0 w 15"/>
                <a:gd name="T13" fmla="*/ 25 h 25"/>
                <a:gd name="T14" fmla="*/ 0 w 1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5">
                  <a:moveTo>
                    <a:pt x="0" y="0"/>
                  </a:moveTo>
                  <a:lnTo>
                    <a:pt x="0" y="0"/>
                  </a:lnTo>
                  <a:lnTo>
                    <a:pt x="3" y="0"/>
                  </a:lnTo>
                  <a:lnTo>
                    <a:pt x="3" y="22"/>
                  </a:lnTo>
                  <a:lnTo>
                    <a:pt x="15" y="22"/>
                  </a:lnTo>
                  <a:lnTo>
                    <a:pt x="15"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947"/>
            <p:cNvSpPr>
              <a:spLocks/>
            </p:cNvSpPr>
            <p:nvPr/>
          </p:nvSpPr>
          <p:spPr bwMode="auto">
            <a:xfrm>
              <a:off x="1968" y="778"/>
              <a:ext cx="2" cy="18"/>
            </a:xfrm>
            <a:custGeom>
              <a:avLst/>
              <a:gdLst>
                <a:gd name="T0" fmla="*/ 0 w 3"/>
                <a:gd name="T1" fmla="*/ 0 h 25"/>
                <a:gd name="T2" fmla="*/ 0 w 3"/>
                <a:gd name="T3" fmla="*/ 0 h 25"/>
                <a:gd name="T4" fmla="*/ 3 w 3"/>
                <a:gd name="T5" fmla="*/ 0 h 25"/>
                <a:gd name="T6" fmla="*/ 3 w 3"/>
                <a:gd name="T7" fmla="*/ 25 h 25"/>
                <a:gd name="T8" fmla="*/ 0 w 3"/>
                <a:gd name="T9" fmla="*/ 25 h 25"/>
                <a:gd name="T10" fmla="*/ 0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0" y="0"/>
                  </a:moveTo>
                  <a:lnTo>
                    <a:pt x="0" y="0"/>
                  </a:lnTo>
                  <a:lnTo>
                    <a:pt x="3" y="0"/>
                  </a:lnTo>
                  <a:lnTo>
                    <a:pt x="3" y="25"/>
                  </a:lnTo>
                  <a:lnTo>
                    <a:pt x="0"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948"/>
            <p:cNvSpPr>
              <a:spLocks/>
            </p:cNvSpPr>
            <p:nvPr/>
          </p:nvSpPr>
          <p:spPr bwMode="auto">
            <a:xfrm>
              <a:off x="1975" y="778"/>
              <a:ext cx="12" cy="18"/>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5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2 h 26"/>
                <a:gd name="T36" fmla="*/ 8 w 17"/>
                <a:gd name="T37" fmla="*/ 23 h 26"/>
                <a:gd name="T38" fmla="*/ 12 w 17"/>
                <a:gd name="T39" fmla="*/ 22 h 26"/>
                <a:gd name="T40" fmla="*/ 14 w 17"/>
                <a:gd name="T41" fmla="*/ 19 h 26"/>
                <a:gd name="T42" fmla="*/ 12 w 17"/>
                <a:gd name="T43" fmla="*/ 16 h 26"/>
                <a:gd name="T44" fmla="*/ 9 w 17"/>
                <a:gd name="T45" fmla="*/ 14 h 26"/>
                <a:gd name="T46" fmla="*/ 7 w 17"/>
                <a:gd name="T47" fmla="*/ 14 h 26"/>
                <a:gd name="T48" fmla="*/ 1 w 17"/>
                <a:gd name="T49" fmla="*/ 12 h 26"/>
                <a:gd name="T50" fmla="*/ 0 w 17"/>
                <a:gd name="T51" fmla="*/ 7 h 26"/>
                <a:gd name="T52" fmla="*/ 2 w 17"/>
                <a:gd name="T53" fmla="*/ 2 h 26"/>
                <a:gd name="T54" fmla="*/ 8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4" y="4"/>
                    <a:pt x="13" y="3"/>
                    <a:pt x="12" y="3"/>
                  </a:cubicBezTo>
                  <a:cubicBezTo>
                    <a:pt x="11" y="3"/>
                    <a:pt x="10" y="3"/>
                    <a:pt x="9" y="3"/>
                  </a:cubicBezTo>
                  <a:cubicBezTo>
                    <a:pt x="7" y="3"/>
                    <a:pt x="6" y="3"/>
                    <a:pt x="5" y="4"/>
                  </a:cubicBezTo>
                  <a:cubicBezTo>
                    <a:pt x="4" y="5"/>
                    <a:pt x="3" y="6"/>
                    <a:pt x="3" y="7"/>
                  </a:cubicBezTo>
                  <a:cubicBezTo>
                    <a:pt x="3" y="8"/>
                    <a:pt x="3" y="9"/>
                    <a:pt x="4" y="9"/>
                  </a:cubicBezTo>
                  <a:cubicBezTo>
                    <a:pt x="5" y="10"/>
                    <a:pt x="6" y="10"/>
                    <a:pt x="8" y="11"/>
                  </a:cubicBezTo>
                  <a:lnTo>
                    <a:pt x="10" y="11"/>
                  </a:lnTo>
                  <a:cubicBezTo>
                    <a:pt x="12" y="12"/>
                    <a:pt x="14" y="12"/>
                    <a:pt x="15" y="14"/>
                  </a:cubicBezTo>
                  <a:cubicBezTo>
                    <a:pt x="17" y="15"/>
                    <a:pt x="17" y="16"/>
                    <a:pt x="17" y="18"/>
                  </a:cubicBezTo>
                  <a:cubicBezTo>
                    <a:pt x="17" y="21"/>
                    <a:pt x="16" y="23"/>
                    <a:pt x="15" y="24"/>
                  </a:cubicBezTo>
                  <a:cubicBezTo>
                    <a:pt x="13" y="25"/>
                    <a:pt x="11" y="26"/>
                    <a:pt x="8" y="26"/>
                  </a:cubicBezTo>
                  <a:cubicBezTo>
                    <a:pt x="6" y="26"/>
                    <a:pt x="5" y="26"/>
                    <a:pt x="4" y="25"/>
                  </a:cubicBezTo>
                  <a:cubicBezTo>
                    <a:pt x="3" y="25"/>
                    <a:pt x="1" y="25"/>
                    <a:pt x="0" y="24"/>
                  </a:cubicBezTo>
                  <a:lnTo>
                    <a:pt x="0" y="21"/>
                  </a:lnTo>
                  <a:cubicBezTo>
                    <a:pt x="1" y="21"/>
                    <a:pt x="2" y="22"/>
                    <a:pt x="4" y="22"/>
                  </a:cubicBezTo>
                  <a:cubicBezTo>
                    <a:pt x="5" y="23"/>
                    <a:pt x="6" y="23"/>
                    <a:pt x="8" y="23"/>
                  </a:cubicBezTo>
                  <a:cubicBezTo>
                    <a:pt x="10" y="23"/>
                    <a:pt x="11" y="23"/>
                    <a:pt x="12" y="22"/>
                  </a:cubicBezTo>
                  <a:cubicBezTo>
                    <a:pt x="13" y="21"/>
                    <a:pt x="14" y="20"/>
                    <a:pt x="14" y="19"/>
                  </a:cubicBezTo>
                  <a:cubicBezTo>
                    <a:pt x="14" y="17"/>
                    <a:pt x="13" y="16"/>
                    <a:pt x="12" y="16"/>
                  </a:cubicBezTo>
                  <a:cubicBezTo>
                    <a:pt x="12" y="15"/>
                    <a:pt x="11" y="15"/>
                    <a:pt x="9" y="14"/>
                  </a:cubicBezTo>
                  <a:lnTo>
                    <a:pt x="7" y="14"/>
                  </a:lnTo>
                  <a:cubicBezTo>
                    <a:pt x="4" y="13"/>
                    <a:pt x="2" y="13"/>
                    <a:pt x="1" y="12"/>
                  </a:cubicBezTo>
                  <a:cubicBezTo>
                    <a:pt x="0" y="10"/>
                    <a:pt x="0" y="9"/>
                    <a:pt x="0" y="7"/>
                  </a:cubicBezTo>
                  <a:cubicBezTo>
                    <a:pt x="0" y="5"/>
                    <a:pt x="0" y="3"/>
                    <a:pt x="2" y="2"/>
                  </a:cubicBezTo>
                  <a:cubicBezTo>
                    <a:pt x="4" y="1"/>
                    <a:pt x="6" y="0"/>
                    <a:pt x="8" y="0"/>
                  </a:cubicBezTo>
                  <a:cubicBezTo>
                    <a:pt x="10" y="0"/>
                    <a:pt x="11" y="0"/>
                    <a:pt x="12" y="0"/>
                  </a:cubicBezTo>
                  <a:cubicBezTo>
                    <a:pt x="13" y="1"/>
                    <a:pt x="14"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949"/>
            <p:cNvSpPr>
              <a:spLocks/>
            </p:cNvSpPr>
            <p:nvPr/>
          </p:nvSpPr>
          <p:spPr bwMode="auto">
            <a:xfrm>
              <a:off x="1988" y="778"/>
              <a:ext cx="15" cy="18"/>
            </a:xfrm>
            <a:custGeom>
              <a:avLst/>
              <a:gdLst>
                <a:gd name="T0" fmla="*/ 0 w 21"/>
                <a:gd name="T1" fmla="*/ 0 h 25"/>
                <a:gd name="T2" fmla="*/ 0 w 21"/>
                <a:gd name="T3" fmla="*/ 0 h 25"/>
                <a:gd name="T4" fmla="*/ 21 w 21"/>
                <a:gd name="T5" fmla="*/ 0 h 25"/>
                <a:gd name="T6" fmla="*/ 21 w 21"/>
                <a:gd name="T7" fmla="*/ 3 h 25"/>
                <a:gd name="T8" fmla="*/ 12 w 21"/>
                <a:gd name="T9" fmla="*/ 3 h 25"/>
                <a:gd name="T10" fmla="*/ 12 w 21"/>
                <a:gd name="T11" fmla="*/ 25 h 25"/>
                <a:gd name="T12" fmla="*/ 9 w 21"/>
                <a:gd name="T13" fmla="*/ 25 h 25"/>
                <a:gd name="T14" fmla="*/ 9 w 21"/>
                <a:gd name="T15" fmla="*/ 3 h 25"/>
                <a:gd name="T16" fmla="*/ 0 w 21"/>
                <a:gd name="T17" fmla="*/ 3 h 25"/>
                <a:gd name="T18" fmla="*/ 0 w 2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0"/>
                  </a:moveTo>
                  <a:lnTo>
                    <a:pt x="0" y="0"/>
                  </a:lnTo>
                  <a:lnTo>
                    <a:pt x="21" y="0"/>
                  </a:lnTo>
                  <a:lnTo>
                    <a:pt x="21" y="3"/>
                  </a:lnTo>
                  <a:lnTo>
                    <a:pt x="12" y="3"/>
                  </a:lnTo>
                  <a:lnTo>
                    <a:pt x="12" y="25"/>
                  </a:lnTo>
                  <a:lnTo>
                    <a:pt x="9" y="25"/>
                  </a:lnTo>
                  <a:lnTo>
                    <a:pt x="9" y="3"/>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950"/>
            <p:cNvSpPr>
              <a:spLocks/>
            </p:cNvSpPr>
            <p:nvPr/>
          </p:nvSpPr>
          <p:spPr bwMode="auto">
            <a:xfrm>
              <a:off x="1900" y="822"/>
              <a:ext cx="0" cy="44"/>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951"/>
            <p:cNvSpPr>
              <a:spLocks noEditPoints="1"/>
            </p:cNvSpPr>
            <p:nvPr/>
          </p:nvSpPr>
          <p:spPr bwMode="auto">
            <a:xfrm>
              <a:off x="1893"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952"/>
            <p:cNvSpPr>
              <a:spLocks noEditPoints="1"/>
            </p:cNvSpPr>
            <p:nvPr/>
          </p:nvSpPr>
          <p:spPr bwMode="auto">
            <a:xfrm>
              <a:off x="1893" y="866"/>
              <a:ext cx="12" cy="17"/>
            </a:xfrm>
            <a:custGeom>
              <a:avLst/>
              <a:gdLst>
                <a:gd name="T0" fmla="*/ 17 w 17"/>
                <a:gd name="T1" fmla="*/ 0 h 24"/>
                <a:gd name="T2" fmla="*/ 17 w 17"/>
                <a:gd name="T3" fmla="*/ 0 h 24"/>
                <a:gd name="T4" fmla="*/ 9 w 17"/>
                <a:gd name="T5" fmla="*/ 24 h 24"/>
                <a:gd name="T6" fmla="*/ 0 w 17"/>
                <a:gd name="T7" fmla="*/ 0 h 24"/>
                <a:gd name="T8" fmla="*/ 17 w 17"/>
                <a:gd name="T9" fmla="*/ 0 h 24"/>
                <a:gd name="T10" fmla="*/ 17 w 17"/>
                <a:gd name="T11" fmla="*/ 0 h 24"/>
                <a:gd name="T12" fmla="*/ 17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0"/>
                  </a:moveTo>
                  <a:lnTo>
                    <a:pt x="17" y="0"/>
                  </a:lnTo>
                  <a:lnTo>
                    <a:pt x="9" y="24"/>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953"/>
            <p:cNvSpPr>
              <a:spLocks/>
            </p:cNvSpPr>
            <p:nvPr/>
          </p:nvSpPr>
          <p:spPr bwMode="auto">
            <a:xfrm>
              <a:off x="2020" y="797"/>
              <a:ext cx="2276" cy="114"/>
            </a:xfrm>
            <a:custGeom>
              <a:avLst/>
              <a:gdLst>
                <a:gd name="T0" fmla="*/ 0 w 3252"/>
                <a:gd name="T1" fmla="*/ 0 h 162"/>
                <a:gd name="T2" fmla="*/ 0 w 3252"/>
                <a:gd name="T3" fmla="*/ 0 h 162"/>
                <a:gd name="T4" fmla="*/ 3252 w 3252"/>
                <a:gd name="T5" fmla="*/ 162 h 162"/>
              </a:gdLst>
              <a:ahLst/>
              <a:cxnLst>
                <a:cxn ang="0">
                  <a:pos x="T0" y="T1"/>
                </a:cxn>
                <a:cxn ang="0">
                  <a:pos x="T2" y="T3"/>
                </a:cxn>
                <a:cxn ang="0">
                  <a:pos x="T4" y="T5"/>
                </a:cxn>
              </a:cxnLst>
              <a:rect l="0" t="0" r="r" b="b"/>
              <a:pathLst>
                <a:path w="3252" h="162">
                  <a:moveTo>
                    <a:pt x="0" y="0"/>
                  </a:moveTo>
                  <a:lnTo>
                    <a:pt x="0" y="0"/>
                  </a:lnTo>
                  <a:cubicBezTo>
                    <a:pt x="621" y="31"/>
                    <a:pt x="2738" y="136"/>
                    <a:pt x="3252" y="1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54"/>
            <p:cNvSpPr>
              <a:spLocks noEditPoints="1"/>
            </p:cNvSpPr>
            <p:nvPr/>
          </p:nvSpPr>
          <p:spPr bwMode="auto">
            <a:xfrm>
              <a:off x="4296" y="904"/>
              <a:ext cx="18" cy="12"/>
            </a:xfrm>
            <a:custGeom>
              <a:avLst/>
              <a:gdLst>
                <a:gd name="T0" fmla="*/ 1 w 25"/>
                <a:gd name="T1" fmla="*/ 0 h 17"/>
                <a:gd name="T2" fmla="*/ 1 w 25"/>
                <a:gd name="T3" fmla="*/ 0 h 17"/>
                <a:gd name="T4" fmla="*/ 25 w 25"/>
                <a:gd name="T5" fmla="*/ 10 h 17"/>
                <a:gd name="T6" fmla="*/ 0 w 25"/>
                <a:gd name="T7" fmla="*/ 17 h 17"/>
                <a:gd name="T8" fmla="*/ 1 w 25"/>
                <a:gd name="T9" fmla="*/ 0 h 17"/>
                <a:gd name="T10" fmla="*/ 1 w 25"/>
                <a:gd name="T11" fmla="*/ 0 h 17"/>
                <a:gd name="T12" fmla="*/ 1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1" y="0"/>
                  </a:moveTo>
                  <a:lnTo>
                    <a:pt x="1" y="0"/>
                  </a:lnTo>
                  <a:lnTo>
                    <a:pt x="25" y="10"/>
                  </a:lnTo>
                  <a:lnTo>
                    <a:pt x="0" y="17"/>
                  </a:lnTo>
                  <a:lnTo>
                    <a:pt x="1" y="0"/>
                  </a:lnTo>
                  <a:close/>
                  <a:moveTo>
                    <a:pt x="1" y="0"/>
                  </a:moveTo>
                  <a:lnTo>
                    <a:pt x="1"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955"/>
            <p:cNvSpPr>
              <a:spLocks noEditPoints="1"/>
            </p:cNvSpPr>
            <p:nvPr/>
          </p:nvSpPr>
          <p:spPr bwMode="auto">
            <a:xfrm>
              <a:off x="4296" y="904"/>
              <a:ext cx="18" cy="12"/>
            </a:xfrm>
            <a:custGeom>
              <a:avLst/>
              <a:gdLst>
                <a:gd name="T0" fmla="*/ 1 w 25"/>
                <a:gd name="T1" fmla="*/ 0 h 17"/>
                <a:gd name="T2" fmla="*/ 1 w 25"/>
                <a:gd name="T3" fmla="*/ 0 h 17"/>
                <a:gd name="T4" fmla="*/ 25 w 25"/>
                <a:gd name="T5" fmla="*/ 10 h 17"/>
                <a:gd name="T6" fmla="*/ 0 w 25"/>
                <a:gd name="T7" fmla="*/ 17 h 17"/>
                <a:gd name="T8" fmla="*/ 1 w 25"/>
                <a:gd name="T9" fmla="*/ 0 h 17"/>
                <a:gd name="T10" fmla="*/ 1 w 25"/>
                <a:gd name="T11" fmla="*/ 0 h 17"/>
                <a:gd name="T12" fmla="*/ 1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1" y="0"/>
                  </a:moveTo>
                  <a:lnTo>
                    <a:pt x="1" y="0"/>
                  </a:lnTo>
                  <a:lnTo>
                    <a:pt x="25" y="10"/>
                  </a:lnTo>
                  <a:lnTo>
                    <a:pt x="0" y="17"/>
                  </a:lnTo>
                  <a:lnTo>
                    <a:pt x="1" y="0"/>
                  </a:lnTo>
                  <a:close/>
                  <a:moveTo>
                    <a:pt x="1" y="0"/>
                  </a:moveTo>
                  <a:lnTo>
                    <a:pt x="1"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956"/>
            <p:cNvSpPr>
              <a:spLocks/>
            </p:cNvSpPr>
            <p:nvPr/>
          </p:nvSpPr>
          <p:spPr bwMode="auto">
            <a:xfrm>
              <a:off x="1056" y="637"/>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57"/>
            <p:cNvSpPr>
              <a:spLocks/>
            </p:cNvSpPr>
            <p:nvPr/>
          </p:nvSpPr>
          <p:spPr bwMode="auto">
            <a:xfrm>
              <a:off x="1056" y="637"/>
              <a:ext cx="93" cy="62"/>
            </a:xfrm>
            <a:custGeom>
              <a:avLst/>
              <a:gdLst>
                <a:gd name="T0" fmla="*/ 0 w 132"/>
                <a:gd name="T1" fmla="*/ 0 h 88"/>
                <a:gd name="T2" fmla="*/ 0 w 132"/>
                <a:gd name="T3" fmla="*/ 0 h 88"/>
                <a:gd name="T4" fmla="*/ 132 w 132"/>
                <a:gd name="T5" fmla="*/ 0 h 88"/>
                <a:gd name="T6" fmla="*/ 132 w 132"/>
                <a:gd name="T7" fmla="*/ 88 h 88"/>
                <a:gd name="T8" fmla="*/ 0 w 132"/>
                <a:gd name="T9" fmla="*/ 88 h 88"/>
                <a:gd name="T10" fmla="*/ 0 w 132"/>
                <a:gd name="T11" fmla="*/ 0 h 88"/>
              </a:gdLst>
              <a:ahLst/>
              <a:cxnLst>
                <a:cxn ang="0">
                  <a:pos x="T0" y="T1"/>
                </a:cxn>
                <a:cxn ang="0">
                  <a:pos x="T2" y="T3"/>
                </a:cxn>
                <a:cxn ang="0">
                  <a:pos x="T4" y="T5"/>
                </a:cxn>
                <a:cxn ang="0">
                  <a:pos x="T6" y="T7"/>
                </a:cxn>
                <a:cxn ang="0">
                  <a:pos x="T8" y="T9"/>
                </a:cxn>
                <a:cxn ang="0">
                  <a:pos x="T10" y="T11"/>
                </a:cxn>
              </a:cxnLst>
              <a:rect l="0" t="0" r="r" b="b"/>
              <a:pathLst>
                <a:path w="132" h="88">
                  <a:moveTo>
                    <a:pt x="0" y="0"/>
                  </a:moveTo>
                  <a:lnTo>
                    <a:pt x="0" y="0"/>
                  </a:lnTo>
                  <a:lnTo>
                    <a:pt x="132" y="0"/>
                  </a:lnTo>
                  <a:lnTo>
                    <a:pt x="13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958"/>
            <p:cNvSpPr>
              <a:spLocks/>
            </p:cNvSpPr>
            <p:nvPr/>
          </p:nvSpPr>
          <p:spPr bwMode="auto">
            <a:xfrm>
              <a:off x="1078" y="655"/>
              <a:ext cx="11" cy="17"/>
            </a:xfrm>
            <a:custGeom>
              <a:avLst/>
              <a:gdLst>
                <a:gd name="T0" fmla="*/ 0 w 15"/>
                <a:gd name="T1" fmla="*/ 0 h 24"/>
                <a:gd name="T2" fmla="*/ 0 w 15"/>
                <a:gd name="T3" fmla="*/ 0 h 24"/>
                <a:gd name="T4" fmla="*/ 15 w 15"/>
                <a:gd name="T5" fmla="*/ 0 h 24"/>
                <a:gd name="T6" fmla="*/ 15 w 15"/>
                <a:gd name="T7" fmla="*/ 2 h 24"/>
                <a:gd name="T8" fmla="*/ 4 w 15"/>
                <a:gd name="T9" fmla="*/ 2 h 24"/>
                <a:gd name="T10" fmla="*/ 4 w 15"/>
                <a:gd name="T11" fmla="*/ 10 h 24"/>
                <a:gd name="T12" fmla="*/ 14 w 15"/>
                <a:gd name="T13" fmla="*/ 10 h 24"/>
                <a:gd name="T14" fmla="*/ 14 w 15"/>
                <a:gd name="T15" fmla="*/ 12 h 24"/>
                <a:gd name="T16" fmla="*/ 4 w 15"/>
                <a:gd name="T17" fmla="*/ 12 h 24"/>
                <a:gd name="T18" fmla="*/ 4 w 15"/>
                <a:gd name="T19" fmla="*/ 24 h 24"/>
                <a:gd name="T20" fmla="*/ 0 w 15"/>
                <a:gd name="T21" fmla="*/ 24 h 24"/>
                <a:gd name="T22" fmla="*/ 0 w 15"/>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4">
                  <a:moveTo>
                    <a:pt x="0" y="0"/>
                  </a:moveTo>
                  <a:lnTo>
                    <a:pt x="0" y="0"/>
                  </a:lnTo>
                  <a:lnTo>
                    <a:pt x="15" y="0"/>
                  </a:lnTo>
                  <a:lnTo>
                    <a:pt x="15" y="2"/>
                  </a:lnTo>
                  <a:lnTo>
                    <a:pt x="4" y="2"/>
                  </a:lnTo>
                  <a:lnTo>
                    <a:pt x="4" y="10"/>
                  </a:lnTo>
                  <a:lnTo>
                    <a:pt x="14" y="10"/>
                  </a:lnTo>
                  <a:lnTo>
                    <a:pt x="14" y="12"/>
                  </a:lnTo>
                  <a:lnTo>
                    <a:pt x="4" y="12"/>
                  </a:lnTo>
                  <a:lnTo>
                    <a:pt x="4"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959"/>
            <p:cNvSpPr>
              <a:spLocks noEditPoints="1"/>
            </p:cNvSpPr>
            <p:nvPr/>
          </p:nvSpPr>
          <p:spPr bwMode="auto">
            <a:xfrm>
              <a:off x="1092" y="655"/>
              <a:ext cx="16" cy="18"/>
            </a:xfrm>
            <a:custGeom>
              <a:avLst/>
              <a:gdLst>
                <a:gd name="T0" fmla="*/ 12 w 23"/>
                <a:gd name="T1" fmla="*/ 3 h 26"/>
                <a:gd name="T2" fmla="*/ 12 w 23"/>
                <a:gd name="T3" fmla="*/ 3 h 26"/>
                <a:gd name="T4" fmla="*/ 6 w 23"/>
                <a:gd name="T5" fmla="*/ 6 h 26"/>
                <a:gd name="T6" fmla="*/ 4 w 23"/>
                <a:gd name="T7" fmla="*/ 13 h 26"/>
                <a:gd name="T8" fmla="*/ 6 w 23"/>
                <a:gd name="T9" fmla="*/ 20 h 26"/>
                <a:gd name="T10" fmla="*/ 12 w 23"/>
                <a:gd name="T11" fmla="*/ 23 h 26"/>
                <a:gd name="T12" fmla="*/ 17 w 23"/>
                <a:gd name="T13" fmla="*/ 20 h 26"/>
                <a:gd name="T14" fmla="*/ 20 w 23"/>
                <a:gd name="T15" fmla="*/ 13 h 26"/>
                <a:gd name="T16" fmla="*/ 17 w 23"/>
                <a:gd name="T17" fmla="*/ 6 h 26"/>
                <a:gd name="T18" fmla="*/ 12 w 23"/>
                <a:gd name="T19" fmla="*/ 3 h 26"/>
                <a:gd name="T20" fmla="*/ 12 w 23"/>
                <a:gd name="T21" fmla="*/ 3 h 26"/>
                <a:gd name="T22" fmla="*/ 12 w 23"/>
                <a:gd name="T23" fmla="*/ 0 h 26"/>
                <a:gd name="T24" fmla="*/ 12 w 23"/>
                <a:gd name="T25" fmla="*/ 0 h 26"/>
                <a:gd name="T26" fmla="*/ 20 w 23"/>
                <a:gd name="T27" fmla="*/ 4 h 26"/>
                <a:gd name="T28" fmla="*/ 23 w 23"/>
                <a:gd name="T29" fmla="*/ 13 h 26"/>
                <a:gd name="T30" fmla="*/ 20 w 23"/>
                <a:gd name="T31" fmla="*/ 22 h 26"/>
                <a:gd name="T32" fmla="*/ 12 w 23"/>
                <a:gd name="T33" fmla="*/ 26 h 26"/>
                <a:gd name="T34" fmla="*/ 3 w 23"/>
                <a:gd name="T35" fmla="*/ 22 h 26"/>
                <a:gd name="T36" fmla="*/ 0 w 23"/>
                <a:gd name="T37" fmla="*/ 13 h 26"/>
                <a:gd name="T38" fmla="*/ 3 w 23"/>
                <a:gd name="T39" fmla="*/ 4 h 26"/>
                <a:gd name="T40" fmla="*/ 12 w 23"/>
                <a:gd name="T41" fmla="*/ 0 h 26"/>
                <a:gd name="T42" fmla="*/ 12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2" y="3"/>
                  </a:moveTo>
                  <a:lnTo>
                    <a:pt x="12" y="3"/>
                  </a:lnTo>
                  <a:cubicBezTo>
                    <a:pt x="9" y="3"/>
                    <a:pt x="7" y="4"/>
                    <a:pt x="6" y="6"/>
                  </a:cubicBezTo>
                  <a:cubicBezTo>
                    <a:pt x="4" y="7"/>
                    <a:pt x="4" y="10"/>
                    <a:pt x="4" y="13"/>
                  </a:cubicBezTo>
                  <a:cubicBezTo>
                    <a:pt x="4" y="16"/>
                    <a:pt x="4" y="19"/>
                    <a:pt x="6" y="20"/>
                  </a:cubicBezTo>
                  <a:cubicBezTo>
                    <a:pt x="7" y="22"/>
                    <a:pt x="9" y="23"/>
                    <a:pt x="12" y="23"/>
                  </a:cubicBezTo>
                  <a:cubicBezTo>
                    <a:pt x="14" y="23"/>
                    <a:pt x="16" y="22"/>
                    <a:pt x="17" y="20"/>
                  </a:cubicBezTo>
                  <a:cubicBezTo>
                    <a:pt x="19" y="19"/>
                    <a:pt x="20" y="16"/>
                    <a:pt x="20" y="13"/>
                  </a:cubicBezTo>
                  <a:cubicBezTo>
                    <a:pt x="20" y="10"/>
                    <a:pt x="19" y="7"/>
                    <a:pt x="17" y="6"/>
                  </a:cubicBezTo>
                  <a:cubicBezTo>
                    <a:pt x="16" y="4"/>
                    <a:pt x="14" y="3"/>
                    <a:pt x="12" y="3"/>
                  </a:cubicBezTo>
                  <a:lnTo>
                    <a:pt x="12" y="3"/>
                  </a:lnTo>
                  <a:close/>
                  <a:moveTo>
                    <a:pt x="12" y="0"/>
                  </a:moveTo>
                  <a:lnTo>
                    <a:pt x="12" y="0"/>
                  </a:lnTo>
                  <a:cubicBezTo>
                    <a:pt x="15" y="0"/>
                    <a:pt x="18" y="1"/>
                    <a:pt x="20" y="4"/>
                  </a:cubicBezTo>
                  <a:cubicBezTo>
                    <a:pt x="22" y="6"/>
                    <a:pt x="23" y="9"/>
                    <a:pt x="23" y="13"/>
                  </a:cubicBezTo>
                  <a:cubicBezTo>
                    <a:pt x="23" y="17"/>
                    <a:pt x="22" y="20"/>
                    <a:pt x="20" y="22"/>
                  </a:cubicBezTo>
                  <a:cubicBezTo>
                    <a:pt x="18" y="25"/>
                    <a:pt x="15" y="26"/>
                    <a:pt x="12" y="26"/>
                  </a:cubicBezTo>
                  <a:cubicBezTo>
                    <a:pt x="8" y="26"/>
                    <a:pt x="5" y="25"/>
                    <a:pt x="3" y="22"/>
                  </a:cubicBezTo>
                  <a:cubicBezTo>
                    <a:pt x="1" y="20"/>
                    <a:pt x="0" y="17"/>
                    <a:pt x="0" y="13"/>
                  </a:cubicBezTo>
                  <a:cubicBezTo>
                    <a:pt x="0" y="9"/>
                    <a:pt x="1" y="6"/>
                    <a:pt x="3" y="4"/>
                  </a:cubicBezTo>
                  <a:cubicBezTo>
                    <a:pt x="5" y="1"/>
                    <a:pt x="8" y="0"/>
                    <a:pt x="12" y="0"/>
                  </a:cubicBez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960"/>
            <p:cNvSpPr>
              <a:spLocks noEditPoints="1"/>
            </p:cNvSpPr>
            <p:nvPr/>
          </p:nvSpPr>
          <p:spPr bwMode="auto">
            <a:xfrm>
              <a:off x="1112" y="655"/>
              <a:ext cx="13" cy="17"/>
            </a:xfrm>
            <a:custGeom>
              <a:avLst/>
              <a:gdLst>
                <a:gd name="T0" fmla="*/ 12 w 19"/>
                <a:gd name="T1" fmla="*/ 13 h 24"/>
                <a:gd name="T2" fmla="*/ 12 w 19"/>
                <a:gd name="T3" fmla="*/ 13 h 24"/>
                <a:gd name="T4" fmla="*/ 14 w 19"/>
                <a:gd name="T5" fmla="*/ 14 h 24"/>
                <a:gd name="T6" fmla="*/ 16 w 19"/>
                <a:gd name="T7" fmla="*/ 18 h 24"/>
                <a:gd name="T8" fmla="*/ 19 w 19"/>
                <a:gd name="T9" fmla="*/ 24 h 24"/>
                <a:gd name="T10" fmla="*/ 16 w 19"/>
                <a:gd name="T11" fmla="*/ 24 h 24"/>
                <a:gd name="T12" fmla="*/ 13 w 19"/>
                <a:gd name="T13" fmla="*/ 18 h 24"/>
                <a:gd name="T14" fmla="*/ 10 w 19"/>
                <a:gd name="T15" fmla="*/ 15 h 24"/>
                <a:gd name="T16" fmla="*/ 7 w 19"/>
                <a:gd name="T17" fmla="*/ 14 h 24"/>
                <a:gd name="T18" fmla="*/ 3 w 19"/>
                <a:gd name="T19" fmla="*/ 14 h 24"/>
                <a:gd name="T20" fmla="*/ 3 w 19"/>
                <a:gd name="T21" fmla="*/ 24 h 24"/>
                <a:gd name="T22" fmla="*/ 0 w 19"/>
                <a:gd name="T23" fmla="*/ 24 h 24"/>
                <a:gd name="T24" fmla="*/ 0 w 19"/>
                <a:gd name="T25" fmla="*/ 0 h 24"/>
                <a:gd name="T26" fmla="*/ 8 w 19"/>
                <a:gd name="T27" fmla="*/ 0 h 24"/>
                <a:gd name="T28" fmla="*/ 14 w 19"/>
                <a:gd name="T29" fmla="*/ 1 h 24"/>
                <a:gd name="T30" fmla="*/ 16 w 19"/>
                <a:gd name="T31" fmla="*/ 7 h 24"/>
                <a:gd name="T32" fmla="*/ 15 w 19"/>
                <a:gd name="T33" fmla="*/ 11 h 24"/>
                <a:gd name="T34" fmla="*/ 12 w 19"/>
                <a:gd name="T35" fmla="*/ 13 h 24"/>
                <a:gd name="T36" fmla="*/ 12 w 19"/>
                <a:gd name="T37" fmla="*/ 13 h 24"/>
                <a:gd name="T38" fmla="*/ 3 w 19"/>
                <a:gd name="T39" fmla="*/ 2 h 24"/>
                <a:gd name="T40" fmla="*/ 3 w 19"/>
                <a:gd name="T41" fmla="*/ 2 h 24"/>
                <a:gd name="T42" fmla="*/ 3 w 19"/>
                <a:gd name="T43" fmla="*/ 11 h 24"/>
                <a:gd name="T44" fmla="*/ 8 w 19"/>
                <a:gd name="T45" fmla="*/ 11 h 24"/>
                <a:gd name="T46" fmla="*/ 11 w 19"/>
                <a:gd name="T47" fmla="*/ 10 h 24"/>
                <a:gd name="T48" fmla="*/ 13 w 19"/>
                <a:gd name="T49" fmla="*/ 7 h 24"/>
                <a:gd name="T50" fmla="*/ 11 w 19"/>
                <a:gd name="T51" fmla="*/ 3 h 24"/>
                <a:gd name="T52" fmla="*/ 8 w 19"/>
                <a:gd name="T53" fmla="*/ 2 h 24"/>
                <a:gd name="T54" fmla="*/ 3 w 19"/>
                <a:gd name="T5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4">
                  <a:moveTo>
                    <a:pt x="12" y="13"/>
                  </a:moveTo>
                  <a:lnTo>
                    <a:pt x="12" y="13"/>
                  </a:lnTo>
                  <a:cubicBezTo>
                    <a:pt x="13" y="13"/>
                    <a:pt x="13" y="13"/>
                    <a:pt x="14" y="14"/>
                  </a:cubicBezTo>
                  <a:cubicBezTo>
                    <a:pt x="15" y="15"/>
                    <a:pt x="15" y="16"/>
                    <a:pt x="16" y="18"/>
                  </a:cubicBezTo>
                  <a:lnTo>
                    <a:pt x="19" y="24"/>
                  </a:lnTo>
                  <a:lnTo>
                    <a:pt x="16" y="24"/>
                  </a:lnTo>
                  <a:lnTo>
                    <a:pt x="13" y="18"/>
                  </a:lnTo>
                  <a:cubicBezTo>
                    <a:pt x="12" y="16"/>
                    <a:pt x="11" y="15"/>
                    <a:pt x="10" y="15"/>
                  </a:cubicBezTo>
                  <a:cubicBezTo>
                    <a:pt x="9" y="14"/>
                    <a:pt x="8" y="14"/>
                    <a:pt x="7" y="14"/>
                  </a:cubicBezTo>
                  <a:lnTo>
                    <a:pt x="3" y="14"/>
                  </a:lnTo>
                  <a:lnTo>
                    <a:pt x="3" y="24"/>
                  </a:lnTo>
                  <a:lnTo>
                    <a:pt x="0" y="24"/>
                  </a:lnTo>
                  <a:lnTo>
                    <a:pt x="0" y="0"/>
                  </a:lnTo>
                  <a:lnTo>
                    <a:pt x="8" y="0"/>
                  </a:lnTo>
                  <a:cubicBezTo>
                    <a:pt x="10" y="0"/>
                    <a:pt x="13" y="0"/>
                    <a:pt x="14" y="1"/>
                  </a:cubicBezTo>
                  <a:cubicBezTo>
                    <a:pt x="15" y="2"/>
                    <a:pt x="16" y="4"/>
                    <a:pt x="16" y="7"/>
                  </a:cubicBezTo>
                  <a:cubicBezTo>
                    <a:pt x="16" y="8"/>
                    <a:pt x="16" y="10"/>
                    <a:pt x="15" y="11"/>
                  </a:cubicBezTo>
                  <a:cubicBezTo>
                    <a:pt x="14" y="12"/>
                    <a:pt x="13" y="12"/>
                    <a:pt x="12" y="13"/>
                  </a:cubicBezTo>
                  <a:lnTo>
                    <a:pt x="12" y="13"/>
                  </a:lnTo>
                  <a:close/>
                  <a:moveTo>
                    <a:pt x="3" y="2"/>
                  </a:moveTo>
                  <a:lnTo>
                    <a:pt x="3" y="2"/>
                  </a:lnTo>
                  <a:lnTo>
                    <a:pt x="3" y="11"/>
                  </a:lnTo>
                  <a:lnTo>
                    <a:pt x="8" y="11"/>
                  </a:lnTo>
                  <a:cubicBezTo>
                    <a:pt x="9" y="11"/>
                    <a:pt x="10" y="11"/>
                    <a:pt x="11" y="10"/>
                  </a:cubicBezTo>
                  <a:cubicBezTo>
                    <a:pt x="12" y="9"/>
                    <a:pt x="13" y="8"/>
                    <a:pt x="13" y="7"/>
                  </a:cubicBezTo>
                  <a:cubicBezTo>
                    <a:pt x="13" y="5"/>
                    <a:pt x="12" y="4"/>
                    <a:pt x="11" y="3"/>
                  </a:cubicBezTo>
                  <a:cubicBezTo>
                    <a:pt x="10" y="3"/>
                    <a:pt x="9" y="2"/>
                    <a:pt x="8" y="2"/>
                  </a:cubicBezTo>
                  <a:lnTo>
                    <a:pt x="3"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961"/>
            <p:cNvSpPr>
              <a:spLocks/>
            </p:cNvSpPr>
            <p:nvPr/>
          </p:nvSpPr>
          <p:spPr bwMode="auto">
            <a:xfrm>
              <a:off x="1102" y="699"/>
              <a:ext cx="0" cy="43"/>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962"/>
            <p:cNvSpPr>
              <a:spLocks noEditPoints="1"/>
            </p:cNvSpPr>
            <p:nvPr/>
          </p:nvSpPr>
          <p:spPr bwMode="auto">
            <a:xfrm>
              <a:off x="1096"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963"/>
            <p:cNvSpPr>
              <a:spLocks noEditPoints="1"/>
            </p:cNvSpPr>
            <p:nvPr/>
          </p:nvSpPr>
          <p:spPr bwMode="auto">
            <a:xfrm>
              <a:off x="1096" y="742"/>
              <a:ext cx="12" cy="1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964"/>
            <p:cNvSpPr>
              <a:spLocks/>
            </p:cNvSpPr>
            <p:nvPr/>
          </p:nvSpPr>
          <p:spPr bwMode="auto">
            <a:xfrm>
              <a:off x="1142" y="699"/>
              <a:ext cx="65" cy="50"/>
            </a:xfrm>
            <a:custGeom>
              <a:avLst/>
              <a:gdLst>
                <a:gd name="T0" fmla="*/ 0 w 93"/>
                <a:gd name="T1" fmla="*/ 0 h 72"/>
                <a:gd name="T2" fmla="*/ 0 w 93"/>
                <a:gd name="T3" fmla="*/ 0 h 72"/>
                <a:gd name="T4" fmla="*/ 93 w 93"/>
                <a:gd name="T5" fmla="*/ 72 h 72"/>
              </a:gdLst>
              <a:ahLst/>
              <a:cxnLst>
                <a:cxn ang="0">
                  <a:pos x="T0" y="T1"/>
                </a:cxn>
                <a:cxn ang="0">
                  <a:pos x="T2" y="T3"/>
                </a:cxn>
                <a:cxn ang="0">
                  <a:pos x="T4" y="T5"/>
                </a:cxn>
              </a:cxnLst>
              <a:rect l="0" t="0" r="r" b="b"/>
              <a:pathLst>
                <a:path w="93" h="72">
                  <a:moveTo>
                    <a:pt x="0" y="0"/>
                  </a:moveTo>
                  <a:lnTo>
                    <a:pt x="0" y="0"/>
                  </a:lnTo>
                  <a:cubicBezTo>
                    <a:pt x="28" y="22"/>
                    <a:pt x="63" y="49"/>
                    <a:pt x="93" y="7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1965"/>
            <p:cNvSpPr>
              <a:spLocks noEditPoints="1"/>
            </p:cNvSpPr>
            <p:nvPr/>
          </p:nvSpPr>
          <p:spPr bwMode="auto">
            <a:xfrm>
              <a:off x="1204" y="745"/>
              <a:ext cx="17" cy="15"/>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966"/>
            <p:cNvSpPr>
              <a:spLocks noEditPoints="1"/>
            </p:cNvSpPr>
            <p:nvPr/>
          </p:nvSpPr>
          <p:spPr bwMode="auto">
            <a:xfrm>
              <a:off x="1204" y="745"/>
              <a:ext cx="17" cy="15"/>
            </a:xfrm>
            <a:custGeom>
              <a:avLst/>
              <a:gdLst>
                <a:gd name="T0" fmla="*/ 11 w 25"/>
                <a:gd name="T1" fmla="*/ 0 h 22"/>
                <a:gd name="T2" fmla="*/ 11 w 25"/>
                <a:gd name="T3" fmla="*/ 0 h 22"/>
                <a:gd name="T4" fmla="*/ 25 w 25"/>
                <a:gd name="T5" fmla="*/ 22 h 22"/>
                <a:gd name="T6" fmla="*/ 0 w 25"/>
                <a:gd name="T7" fmla="*/ 14 h 22"/>
                <a:gd name="T8" fmla="*/ 11 w 25"/>
                <a:gd name="T9" fmla="*/ 0 h 22"/>
                <a:gd name="T10" fmla="*/ 11 w 25"/>
                <a:gd name="T11" fmla="*/ 0 h 22"/>
                <a:gd name="T12" fmla="*/ 11 w 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1" y="0"/>
                  </a:moveTo>
                  <a:lnTo>
                    <a:pt x="11" y="0"/>
                  </a:lnTo>
                  <a:lnTo>
                    <a:pt x="25" y="22"/>
                  </a:lnTo>
                  <a:lnTo>
                    <a:pt x="0" y="14"/>
                  </a:lnTo>
                  <a:lnTo>
                    <a:pt x="11" y="0"/>
                  </a:lnTo>
                  <a:close/>
                  <a:moveTo>
                    <a:pt x="11" y="0"/>
                  </a:moveTo>
                  <a:lnTo>
                    <a:pt x="11"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1967"/>
            <p:cNvSpPr>
              <a:spLocks/>
            </p:cNvSpPr>
            <p:nvPr/>
          </p:nvSpPr>
          <p:spPr bwMode="auto">
            <a:xfrm>
              <a:off x="1149" y="693"/>
              <a:ext cx="614" cy="87"/>
            </a:xfrm>
            <a:custGeom>
              <a:avLst/>
              <a:gdLst>
                <a:gd name="T0" fmla="*/ 0 w 877"/>
                <a:gd name="T1" fmla="*/ 0 h 123"/>
                <a:gd name="T2" fmla="*/ 0 w 877"/>
                <a:gd name="T3" fmla="*/ 0 h 123"/>
                <a:gd name="T4" fmla="*/ 22 w 877"/>
                <a:gd name="T5" fmla="*/ 8 h 123"/>
                <a:gd name="T6" fmla="*/ 877 w 877"/>
                <a:gd name="T7" fmla="*/ 123 h 123"/>
              </a:gdLst>
              <a:ahLst/>
              <a:cxnLst>
                <a:cxn ang="0">
                  <a:pos x="T0" y="T1"/>
                </a:cxn>
                <a:cxn ang="0">
                  <a:pos x="T2" y="T3"/>
                </a:cxn>
                <a:cxn ang="0">
                  <a:pos x="T4" y="T5"/>
                </a:cxn>
                <a:cxn ang="0">
                  <a:pos x="T6" y="T7"/>
                </a:cxn>
              </a:cxnLst>
              <a:rect l="0" t="0" r="r" b="b"/>
              <a:pathLst>
                <a:path w="877" h="123">
                  <a:moveTo>
                    <a:pt x="0" y="0"/>
                  </a:moveTo>
                  <a:lnTo>
                    <a:pt x="0" y="0"/>
                  </a:lnTo>
                  <a:cubicBezTo>
                    <a:pt x="7" y="3"/>
                    <a:pt x="14" y="5"/>
                    <a:pt x="22" y="8"/>
                  </a:cubicBezTo>
                  <a:cubicBezTo>
                    <a:pt x="177" y="55"/>
                    <a:pt x="618" y="100"/>
                    <a:pt x="877" y="123"/>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968"/>
            <p:cNvSpPr>
              <a:spLocks noEditPoints="1"/>
            </p:cNvSpPr>
            <p:nvPr/>
          </p:nvSpPr>
          <p:spPr bwMode="auto">
            <a:xfrm>
              <a:off x="1762" y="773"/>
              <a:ext cx="17" cy="12"/>
            </a:xfrm>
            <a:custGeom>
              <a:avLst/>
              <a:gdLst>
                <a:gd name="T0" fmla="*/ 2 w 25"/>
                <a:gd name="T1" fmla="*/ 0 h 17"/>
                <a:gd name="T2" fmla="*/ 2 w 25"/>
                <a:gd name="T3" fmla="*/ 0 h 17"/>
                <a:gd name="T4" fmla="*/ 25 w 25"/>
                <a:gd name="T5" fmla="*/ 11 h 17"/>
                <a:gd name="T6" fmla="*/ 0 w 25"/>
                <a:gd name="T7" fmla="*/ 17 h 17"/>
                <a:gd name="T8" fmla="*/ 2 w 25"/>
                <a:gd name="T9" fmla="*/ 0 h 17"/>
                <a:gd name="T10" fmla="*/ 2 w 25"/>
                <a:gd name="T11" fmla="*/ 0 h 17"/>
                <a:gd name="T12" fmla="*/ 2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 y="0"/>
                  </a:moveTo>
                  <a:lnTo>
                    <a:pt x="2" y="0"/>
                  </a:lnTo>
                  <a:lnTo>
                    <a:pt x="25" y="11"/>
                  </a:lnTo>
                  <a:lnTo>
                    <a:pt x="0" y="17"/>
                  </a:lnTo>
                  <a:lnTo>
                    <a:pt x="2" y="0"/>
                  </a:lnTo>
                  <a:close/>
                  <a:moveTo>
                    <a:pt x="2" y="0"/>
                  </a:moveTo>
                  <a:lnTo>
                    <a:pt x="2"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969"/>
            <p:cNvSpPr>
              <a:spLocks noEditPoints="1"/>
            </p:cNvSpPr>
            <p:nvPr/>
          </p:nvSpPr>
          <p:spPr bwMode="auto">
            <a:xfrm>
              <a:off x="1762" y="773"/>
              <a:ext cx="17" cy="12"/>
            </a:xfrm>
            <a:custGeom>
              <a:avLst/>
              <a:gdLst>
                <a:gd name="T0" fmla="*/ 2 w 25"/>
                <a:gd name="T1" fmla="*/ 0 h 17"/>
                <a:gd name="T2" fmla="*/ 2 w 25"/>
                <a:gd name="T3" fmla="*/ 0 h 17"/>
                <a:gd name="T4" fmla="*/ 25 w 25"/>
                <a:gd name="T5" fmla="*/ 11 h 17"/>
                <a:gd name="T6" fmla="*/ 0 w 25"/>
                <a:gd name="T7" fmla="*/ 17 h 17"/>
                <a:gd name="T8" fmla="*/ 2 w 25"/>
                <a:gd name="T9" fmla="*/ 0 h 17"/>
                <a:gd name="T10" fmla="*/ 2 w 25"/>
                <a:gd name="T11" fmla="*/ 0 h 17"/>
                <a:gd name="T12" fmla="*/ 2 w 2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 h="17">
                  <a:moveTo>
                    <a:pt x="2" y="0"/>
                  </a:moveTo>
                  <a:lnTo>
                    <a:pt x="2" y="0"/>
                  </a:lnTo>
                  <a:lnTo>
                    <a:pt x="25" y="11"/>
                  </a:lnTo>
                  <a:lnTo>
                    <a:pt x="0" y="17"/>
                  </a:lnTo>
                  <a:lnTo>
                    <a:pt x="2" y="0"/>
                  </a:lnTo>
                  <a:close/>
                  <a:moveTo>
                    <a:pt x="2" y="0"/>
                  </a:moveTo>
                  <a:lnTo>
                    <a:pt x="2"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70"/>
            <p:cNvSpPr>
              <a:spLocks/>
            </p:cNvSpPr>
            <p:nvPr/>
          </p:nvSpPr>
          <p:spPr bwMode="auto">
            <a:xfrm>
              <a:off x="1179" y="637"/>
              <a:ext cx="264" cy="62"/>
            </a:xfrm>
            <a:custGeom>
              <a:avLst/>
              <a:gdLst>
                <a:gd name="T0" fmla="*/ 0 w 376"/>
                <a:gd name="T1" fmla="*/ 0 h 88"/>
                <a:gd name="T2" fmla="*/ 0 w 376"/>
                <a:gd name="T3" fmla="*/ 0 h 88"/>
                <a:gd name="T4" fmla="*/ 376 w 376"/>
                <a:gd name="T5" fmla="*/ 0 h 88"/>
                <a:gd name="T6" fmla="*/ 376 w 376"/>
                <a:gd name="T7" fmla="*/ 88 h 88"/>
                <a:gd name="T8" fmla="*/ 0 w 376"/>
                <a:gd name="T9" fmla="*/ 88 h 88"/>
                <a:gd name="T10" fmla="*/ 0 w 376"/>
                <a:gd name="T11" fmla="*/ 0 h 88"/>
              </a:gdLst>
              <a:ahLst/>
              <a:cxnLst>
                <a:cxn ang="0">
                  <a:pos x="T0" y="T1"/>
                </a:cxn>
                <a:cxn ang="0">
                  <a:pos x="T2" y="T3"/>
                </a:cxn>
                <a:cxn ang="0">
                  <a:pos x="T4" y="T5"/>
                </a:cxn>
                <a:cxn ang="0">
                  <a:pos x="T6" y="T7"/>
                </a:cxn>
                <a:cxn ang="0">
                  <a:pos x="T8" y="T9"/>
                </a:cxn>
                <a:cxn ang="0">
                  <a:pos x="T10" y="T11"/>
                </a:cxn>
              </a:cxnLst>
              <a:rect l="0" t="0" r="r" b="b"/>
              <a:pathLst>
                <a:path w="376" h="88">
                  <a:moveTo>
                    <a:pt x="0" y="0"/>
                  </a:moveTo>
                  <a:lnTo>
                    <a:pt x="0" y="0"/>
                  </a:lnTo>
                  <a:lnTo>
                    <a:pt x="376" y="0"/>
                  </a:lnTo>
                  <a:lnTo>
                    <a:pt x="376"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971"/>
            <p:cNvSpPr>
              <a:spLocks/>
            </p:cNvSpPr>
            <p:nvPr/>
          </p:nvSpPr>
          <p:spPr bwMode="auto">
            <a:xfrm>
              <a:off x="1179" y="637"/>
              <a:ext cx="264" cy="62"/>
            </a:xfrm>
            <a:custGeom>
              <a:avLst/>
              <a:gdLst>
                <a:gd name="T0" fmla="*/ 0 w 376"/>
                <a:gd name="T1" fmla="*/ 0 h 88"/>
                <a:gd name="T2" fmla="*/ 0 w 376"/>
                <a:gd name="T3" fmla="*/ 0 h 88"/>
                <a:gd name="T4" fmla="*/ 376 w 376"/>
                <a:gd name="T5" fmla="*/ 0 h 88"/>
                <a:gd name="T6" fmla="*/ 376 w 376"/>
                <a:gd name="T7" fmla="*/ 88 h 88"/>
                <a:gd name="T8" fmla="*/ 0 w 376"/>
                <a:gd name="T9" fmla="*/ 88 h 88"/>
                <a:gd name="T10" fmla="*/ 0 w 376"/>
                <a:gd name="T11" fmla="*/ 0 h 88"/>
              </a:gdLst>
              <a:ahLst/>
              <a:cxnLst>
                <a:cxn ang="0">
                  <a:pos x="T0" y="T1"/>
                </a:cxn>
                <a:cxn ang="0">
                  <a:pos x="T2" y="T3"/>
                </a:cxn>
                <a:cxn ang="0">
                  <a:pos x="T4" y="T5"/>
                </a:cxn>
                <a:cxn ang="0">
                  <a:pos x="T6" y="T7"/>
                </a:cxn>
                <a:cxn ang="0">
                  <a:pos x="T8" y="T9"/>
                </a:cxn>
                <a:cxn ang="0">
                  <a:pos x="T10" y="T11"/>
                </a:cxn>
              </a:cxnLst>
              <a:rect l="0" t="0" r="r" b="b"/>
              <a:pathLst>
                <a:path w="376" h="88">
                  <a:moveTo>
                    <a:pt x="0" y="0"/>
                  </a:moveTo>
                  <a:lnTo>
                    <a:pt x="0" y="0"/>
                  </a:lnTo>
                  <a:lnTo>
                    <a:pt x="376" y="0"/>
                  </a:lnTo>
                  <a:lnTo>
                    <a:pt x="376"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72"/>
            <p:cNvSpPr>
              <a:spLocks/>
            </p:cNvSpPr>
            <p:nvPr/>
          </p:nvSpPr>
          <p:spPr bwMode="auto">
            <a:xfrm>
              <a:off x="1196" y="655"/>
              <a:ext cx="13" cy="17"/>
            </a:xfrm>
            <a:custGeom>
              <a:avLst/>
              <a:gdLst>
                <a:gd name="T0" fmla="*/ 0 w 19"/>
                <a:gd name="T1" fmla="*/ 0 h 24"/>
                <a:gd name="T2" fmla="*/ 0 w 19"/>
                <a:gd name="T3" fmla="*/ 0 h 24"/>
                <a:gd name="T4" fmla="*/ 4 w 19"/>
                <a:gd name="T5" fmla="*/ 0 h 24"/>
                <a:gd name="T6" fmla="*/ 15 w 19"/>
                <a:gd name="T7" fmla="*/ 20 h 24"/>
                <a:gd name="T8" fmla="*/ 15 w 19"/>
                <a:gd name="T9" fmla="*/ 0 h 24"/>
                <a:gd name="T10" fmla="*/ 19 w 19"/>
                <a:gd name="T11" fmla="*/ 0 h 24"/>
                <a:gd name="T12" fmla="*/ 19 w 19"/>
                <a:gd name="T13" fmla="*/ 24 h 24"/>
                <a:gd name="T14" fmla="*/ 14 w 19"/>
                <a:gd name="T15" fmla="*/ 24 h 24"/>
                <a:gd name="T16" fmla="*/ 3 w 19"/>
                <a:gd name="T17" fmla="*/ 4 h 24"/>
                <a:gd name="T18" fmla="*/ 3 w 19"/>
                <a:gd name="T19" fmla="*/ 24 h 24"/>
                <a:gd name="T20" fmla="*/ 0 w 19"/>
                <a:gd name="T21" fmla="*/ 24 h 24"/>
                <a:gd name="T22" fmla="*/ 0 w 19"/>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4">
                  <a:moveTo>
                    <a:pt x="0" y="0"/>
                  </a:moveTo>
                  <a:lnTo>
                    <a:pt x="0" y="0"/>
                  </a:lnTo>
                  <a:lnTo>
                    <a:pt x="4" y="0"/>
                  </a:lnTo>
                  <a:lnTo>
                    <a:pt x="15" y="20"/>
                  </a:lnTo>
                  <a:lnTo>
                    <a:pt x="15" y="0"/>
                  </a:lnTo>
                  <a:lnTo>
                    <a:pt x="19" y="0"/>
                  </a:lnTo>
                  <a:lnTo>
                    <a:pt x="19"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973"/>
            <p:cNvSpPr>
              <a:spLocks noEditPoints="1"/>
            </p:cNvSpPr>
            <p:nvPr/>
          </p:nvSpPr>
          <p:spPr bwMode="auto">
            <a:xfrm>
              <a:off x="1213" y="655"/>
              <a:ext cx="16" cy="18"/>
            </a:xfrm>
            <a:custGeom>
              <a:avLst/>
              <a:gdLst>
                <a:gd name="T0" fmla="*/ 11 w 23"/>
                <a:gd name="T1" fmla="*/ 3 h 26"/>
                <a:gd name="T2" fmla="*/ 11 w 23"/>
                <a:gd name="T3" fmla="*/ 3 h 26"/>
                <a:gd name="T4" fmla="*/ 6 w 23"/>
                <a:gd name="T5" fmla="*/ 6 h 26"/>
                <a:gd name="T6" fmla="*/ 4 w 23"/>
                <a:gd name="T7" fmla="*/ 13 h 26"/>
                <a:gd name="T8" fmla="*/ 6 w 23"/>
                <a:gd name="T9" fmla="*/ 20 h 26"/>
                <a:gd name="T10" fmla="*/ 11 w 23"/>
                <a:gd name="T11" fmla="*/ 23 h 26"/>
                <a:gd name="T12" fmla="*/ 17 w 23"/>
                <a:gd name="T13" fmla="*/ 20 h 26"/>
                <a:gd name="T14" fmla="*/ 19 w 23"/>
                <a:gd name="T15" fmla="*/ 13 h 26"/>
                <a:gd name="T16" fmla="*/ 17 w 23"/>
                <a:gd name="T17" fmla="*/ 6 h 26"/>
                <a:gd name="T18" fmla="*/ 11 w 23"/>
                <a:gd name="T19" fmla="*/ 3 h 26"/>
                <a:gd name="T20" fmla="*/ 11 w 23"/>
                <a:gd name="T21" fmla="*/ 3 h 26"/>
                <a:gd name="T22" fmla="*/ 11 w 23"/>
                <a:gd name="T23" fmla="*/ 0 h 26"/>
                <a:gd name="T24" fmla="*/ 11 w 23"/>
                <a:gd name="T25" fmla="*/ 0 h 26"/>
                <a:gd name="T26" fmla="*/ 20 w 23"/>
                <a:gd name="T27" fmla="*/ 4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4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6"/>
                  </a:cubicBezTo>
                  <a:cubicBezTo>
                    <a:pt x="4" y="7"/>
                    <a:pt x="4" y="10"/>
                    <a:pt x="4" y="13"/>
                  </a:cubicBezTo>
                  <a:cubicBezTo>
                    <a:pt x="4" y="16"/>
                    <a:pt x="4" y="19"/>
                    <a:pt x="6" y="20"/>
                  </a:cubicBezTo>
                  <a:cubicBezTo>
                    <a:pt x="7" y="22"/>
                    <a:pt x="9" y="23"/>
                    <a:pt x="11" y="23"/>
                  </a:cubicBezTo>
                  <a:cubicBezTo>
                    <a:pt x="14" y="23"/>
                    <a:pt x="16" y="22"/>
                    <a:pt x="17" y="20"/>
                  </a:cubicBezTo>
                  <a:cubicBezTo>
                    <a:pt x="19" y="19"/>
                    <a:pt x="19" y="16"/>
                    <a:pt x="19" y="13"/>
                  </a:cubicBezTo>
                  <a:cubicBezTo>
                    <a:pt x="19" y="10"/>
                    <a:pt x="19" y="7"/>
                    <a:pt x="17" y="6"/>
                  </a:cubicBezTo>
                  <a:cubicBezTo>
                    <a:pt x="16" y="4"/>
                    <a:pt x="14" y="3"/>
                    <a:pt x="11" y="3"/>
                  </a:cubicBezTo>
                  <a:lnTo>
                    <a:pt x="11" y="3"/>
                  </a:lnTo>
                  <a:close/>
                  <a:moveTo>
                    <a:pt x="11" y="0"/>
                  </a:moveTo>
                  <a:lnTo>
                    <a:pt x="11" y="0"/>
                  </a:lnTo>
                  <a:cubicBezTo>
                    <a:pt x="15" y="0"/>
                    <a:pt x="18" y="1"/>
                    <a:pt x="20" y="4"/>
                  </a:cubicBezTo>
                  <a:cubicBezTo>
                    <a:pt x="22" y="6"/>
                    <a:pt x="23" y="9"/>
                    <a:pt x="23" y="13"/>
                  </a:cubicBezTo>
                  <a:cubicBezTo>
                    <a:pt x="23" y="17"/>
                    <a:pt x="22" y="20"/>
                    <a:pt x="20" y="22"/>
                  </a:cubicBezTo>
                  <a:cubicBezTo>
                    <a:pt x="18" y="25"/>
                    <a:pt x="15" y="26"/>
                    <a:pt x="11" y="26"/>
                  </a:cubicBezTo>
                  <a:cubicBezTo>
                    <a:pt x="8" y="26"/>
                    <a:pt x="5" y="25"/>
                    <a:pt x="3" y="22"/>
                  </a:cubicBezTo>
                  <a:cubicBezTo>
                    <a:pt x="1" y="20"/>
                    <a:pt x="0" y="17"/>
                    <a:pt x="0" y="13"/>
                  </a:cubicBezTo>
                  <a:cubicBezTo>
                    <a:pt x="0" y="9"/>
                    <a:pt x="1" y="6"/>
                    <a:pt x="3" y="4"/>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974"/>
            <p:cNvSpPr>
              <a:spLocks/>
            </p:cNvSpPr>
            <p:nvPr/>
          </p:nvSpPr>
          <p:spPr bwMode="auto">
            <a:xfrm>
              <a:off x="1230" y="677"/>
              <a:ext cx="13" cy="1"/>
            </a:xfrm>
            <a:custGeom>
              <a:avLst/>
              <a:gdLst>
                <a:gd name="T0" fmla="*/ 18 w 18"/>
                <a:gd name="T1" fmla="*/ 0 h 2"/>
                <a:gd name="T2" fmla="*/ 18 w 18"/>
                <a:gd name="T3" fmla="*/ 0 h 2"/>
                <a:gd name="T4" fmla="*/ 18 w 18"/>
                <a:gd name="T5" fmla="*/ 2 h 2"/>
                <a:gd name="T6" fmla="*/ 0 w 18"/>
                <a:gd name="T7" fmla="*/ 2 h 2"/>
                <a:gd name="T8" fmla="*/ 0 w 18"/>
                <a:gd name="T9" fmla="*/ 0 h 2"/>
                <a:gd name="T10" fmla="*/ 18 w 18"/>
                <a:gd name="T11" fmla="*/ 0 h 2"/>
              </a:gdLst>
              <a:ahLst/>
              <a:cxnLst>
                <a:cxn ang="0">
                  <a:pos x="T0" y="T1"/>
                </a:cxn>
                <a:cxn ang="0">
                  <a:pos x="T2" y="T3"/>
                </a:cxn>
                <a:cxn ang="0">
                  <a:pos x="T4" y="T5"/>
                </a:cxn>
                <a:cxn ang="0">
                  <a:pos x="T6" y="T7"/>
                </a:cxn>
                <a:cxn ang="0">
                  <a:pos x="T8" y="T9"/>
                </a:cxn>
                <a:cxn ang="0">
                  <a:pos x="T10" y="T11"/>
                </a:cxn>
              </a:cxnLst>
              <a:rect l="0" t="0" r="r" b="b"/>
              <a:pathLst>
                <a:path w="18" h="2">
                  <a:moveTo>
                    <a:pt x="18" y="0"/>
                  </a:moveTo>
                  <a:lnTo>
                    <a:pt x="18" y="0"/>
                  </a:lnTo>
                  <a:lnTo>
                    <a:pt x="18" y="2"/>
                  </a:lnTo>
                  <a:lnTo>
                    <a:pt x="0" y="2"/>
                  </a:lnTo>
                  <a:lnTo>
                    <a:pt x="0"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975"/>
            <p:cNvSpPr>
              <a:spLocks noEditPoints="1"/>
            </p:cNvSpPr>
            <p:nvPr/>
          </p:nvSpPr>
          <p:spPr bwMode="auto">
            <a:xfrm>
              <a:off x="1245" y="655"/>
              <a:ext cx="16" cy="18"/>
            </a:xfrm>
            <a:custGeom>
              <a:avLst/>
              <a:gdLst>
                <a:gd name="T0" fmla="*/ 11 w 23"/>
                <a:gd name="T1" fmla="*/ 3 h 26"/>
                <a:gd name="T2" fmla="*/ 11 w 23"/>
                <a:gd name="T3" fmla="*/ 3 h 26"/>
                <a:gd name="T4" fmla="*/ 6 w 23"/>
                <a:gd name="T5" fmla="*/ 6 h 26"/>
                <a:gd name="T6" fmla="*/ 3 w 23"/>
                <a:gd name="T7" fmla="*/ 13 h 26"/>
                <a:gd name="T8" fmla="*/ 6 w 23"/>
                <a:gd name="T9" fmla="*/ 20 h 26"/>
                <a:gd name="T10" fmla="*/ 11 w 23"/>
                <a:gd name="T11" fmla="*/ 23 h 26"/>
                <a:gd name="T12" fmla="*/ 17 w 23"/>
                <a:gd name="T13" fmla="*/ 20 h 26"/>
                <a:gd name="T14" fmla="*/ 19 w 23"/>
                <a:gd name="T15" fmla="*/ 13 h 26"/>
                <a:gd name="T16" fmla="*/ 17 w 23"/>
                <a:gd name="T17" fmla="*/ 6 h 26"/>
                <a:gd name="T18" fmla="*/ 11 w 23"/>
                <a:gd name="T19" fmla="*/ 3 h 26"/>
                <a:gd name="T20" fmla="*/ 11 w 23"/>
                <a:gd name="T21" fmla="*/ 3 h 26"/>
                <a:gd name="T22" fmla="*/ 11 w 23"/>
                <a:gd name="T23" fmla="*/ 0 h 26"/>
                <a:gd name="T24" fmla="*/ 11 w 23"/>
                <a:gd name="T25" fmla="*/ 0 h 26"/>
                <a:gd name="T26" fmla="*/ 20 w 23"/>
                <a:gd name="T27" fmla="*/ 4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4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6" y="6"/>
                  </a:cubicBezTo>
                  <a:cubicBezTo>
                    <a:pt x="4" y="7"/>
                    <a:pt x="3" y="10"/>
                    <a:pt x="3" y="13"/>
                  </a:cubicBezTo>
                  <a:cubicBezTo>
                    <a:pt x="3" y="16"/>
                    <a:pt x="4" y="19"/>
                    <a:pt x="6" y="20"/>
                  </a:cubicBezTo>
                  <a:cubicBezTo>
                    <a:pt x="7" y="22"/>
                    <a:pt x="9" y="23"/>
                    <a:pt x="11" y="23"/>
                  </a:cubicBezTo>
                  <a:cubicBezTo>
                    <a:pt x="14" y="23"/>
                    <a:pt x="16" y="22"/>
                    <a:pt x="17" y="20"/>
                  </a:cubicBezTo>
                  <a:cubicBezTo>
                    <a:pt x="19" y="19"/>
                    <a:pt x="19" y="16"/>
                    <a:pt x="19" y="13"/>
                  </a:cubicBezTo>
                  <a:cubicBezTo>
                    <a:pt x="19" y="10"/>
                    <a:pt x="19" y="7"/>
                    <a:pt x="17" y="6"/>
                  </a:cubicBezTo>
                  <a:cubicBezTo>
                    <a:pt x="16" y="4"/>
                    <a:pt x="14" y="3"/>
                    <a:pt x="11" y="3"/>
                  </a:cubicBezTo>
                  <a:lnTo>
                    <a:pt x="11" y="3"/>
                  </a:lnTo>
                  <a:close/>
                  <a:moveTo>
                    <a:pt x="11" y="0"/>
                  </a:moveTo>
                  <a:lnTo>
                    <a:pt x="11" y="0"/>
                  </a:lnTo>
                  <a:cubicBezTo>
                    <a:pt x="15" y="0"/>
                    <a:pt x="18" y="1"/>
                    <a:pt x="20" y="4"/>
                  </a:cubicBezTo>
                  <a:cubicBezTo>
                    <a:pt x="22" y="6"/>
                    <a:pt x="23" y="9"/>
                    <a:pt x="23" y="13"/>
                  </a:cubicBezTo>
                  <a:cubicBezTo>
                    <a:pt x="23" y="17"/>
                    <a:pt x="22" y="20"/>
                    <a:pt x="20" y="22"/>
                  </a:cubicBezTo>
                  <a:cubicBezTo>
                    <a:pt x="18" y="25"/>
                    <a:pt x="15" y="26"/>
                    <a:pt x="11" y="26"/>
                  </a:cubicBezTo>
                  <a:cubicBezTo>
                    <a:pt x="8" y="26"/>
                    <a:pt x="5" y="25"/>
                    <a:pt x="3" y="22"/>
                  </a:cubicBezTo>
                  <a:cubicBezTo>
                    <a:pt x="1" y="20"/>
                    <a:pt x="0" y="17"/>
                    <a:pt x="0" y="13"/>
                  </a:cubicBezTo>
                  <a:cubicBezTo>
                    <a:pt x="0" y="9"/>
                    <a:pt x="1" y="6"/>
                    <a:pt x="3" y="4"/>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976"/>
            <p:cNvSpPr>
              <a:spLocks noEditPoints="1"/>
            </p:cNvSpPr>
            <p:nvPr/>
          </p:nvSpPr>
          <p:spPr bwMode="auto">
            <a:xfrm>
              <a:off x="1265" y="655"/>
              <a:ext cx="12" cy="17"/>
            </a:xfrm>
            <a:custGeom>
              <a:avLst/>
              <a:gdLst>
                <a:gd name="T0" fmla="*/ 3 w 16"/>
                <a:gd name="T1" fmla="*/ 2 h 24"/>
                <a:gd name="T2" fmla="*/ 3 w 16"/>
                <a:gd name="T3" fmla="*/ 2 h 24"/>
                <a:gd name="T4" fmla="*/ 3 w 16"/>
                <a:gd name="T5" fmla="*/ 12 h 24"/>
                <a:gd name="T6" fmla="*/ 7 w 16"/>
                <a:gd name="T7" fmla="*/ 12 h 24"/>
                <a:gd name="T8" fmla="*/ 11 w 16"/>
                <a:gd name="T9" fmla="*/ 10 h 24"/>
                <a:gd name="T10" fmla="*/ 12 w 16"/>
                <a:gd name="T11" fmla="*/ 7 h 24"/>
                <a:gd name="T12" fmla="*/ 11 w 16"/>
                <a:gd name="T13" fmla="*/ 3 h 24"/>
                <a:gd name="T14" fmla="*/ 7 w 16"/>
                <a:gd name="T15" fmla="*/ 2 h 24"/>
                <a:gd name="T16" fmla="*/ 3 w 16"/>
                <a:gd name="T17" fmla="*/ 2 h 24"/>
                <a:gd name="T18" fmla="*/ 0 w 16"/>
                <a:gd name="T19" fmla="*/ 0 h 24"/>
                <a:gd name="T20" fmla="*/ 0 w 16"/>
                <a:gd name="T21" fmla="*/ 0 h 24"/>
                <a:gd name="T22" fmla="*/ 7 w 16"/>
                <a:gd name="T23" fmla="*/ 0 h 24"/>
                <a:gd name="T24" fmla="*/ 14 w 16"/>
                <a:gd name="T25" fmla="*/ 1 h 24"/>
                <a:gd name="T26" fmla="*/ 16 w 16"/>
                <a:gd name="T27" fmla="*/ 7 h 24"/>
                <a:gd name="T28" fmla="*/ 14 w 16"/>
                <a:gd name="T29" fmla="*/ 12 h 24"/>
                <a:gd name="T30" fmla="*/ 7 w 16"/>
                <a:gd name="T31" fmla="*/ 14 h 24"/>
                <a:gd name="T32" fmla="*/ 3 w 16"/>
                <a:gd name="T33" fmla="*/ 14 h 24"/>
                <a:gd name="T34" fmla="*/ 3 w 16"/>
                <a:gd name="T35" fmla="*/ 24 h 24"/>
                <a:gd name="T36" fmla="*/ 0 w 16"/>
                <a:gd name="T37" fmla="*/ 24 h 24"/>
                <a:gd name="T38" fmla="*/ 0 w 16"/>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4">
                  <a:moveTo>
                    <a:pt x="3" y="2"/>
                  </a:moveTo>
                  <a:lnTo>
                    <a:pt x="3" y="2"/>
                  </a:lnTo>
                  <a:lnTo>
                    <a:pt x="3" y="12"/>
                  </a:lnTo>
                  <a:lnTo>
                    <a:pt x="7" y="12"/>
                  </a:lnTo>
                  <a:cubicBezTo>
                    <a:pt x="9" y="12"/>
                    <a:pt x="10" y="11"/>
                    <a:pt x="11" y="10"/>
                  </a:cubicBezTo>
                  <a:cubicBezTo>
                    <a:pt x="12" y="10"/>
                    <a:pt x="12" y="8"/>
                    <a:pt x="12" y="7"/>
                  </a:cubicBezTo>
                  <a:cubicBezTo>
                    <a:pt x="12" y="5"/>
                    <a:pt x="12" y="4"/>
                    <a:pt x="11" y="3"/>
                  </a:cubicBezTo>
                  <a:cubicBezTo>
                    <a:pt x="10" y="3"/>
                    <a:pt x="9" y="2"/>
                    <a:pt x="7" y="2"/>
                  </a:cubicBezTo>
                  <a:lnTo>
                    <a:pt x="3" y="2"/>
                  </a:lnTo>
                  <a:close/>
                  <a:moveTo>
                    <a:pt x="0" y="0"/>
                  </a:moveTo>
                  <a:lnTo>
                    <a:pt x="0" y="0"/>
                  </a:lnTo>
                  <a:lnTo>
                    <a:pt x="7" y="0"/>
                  </a:lnTo>
                  <a:cubicBezTo>
                    <a:pt x="10" y="0"/>
                    <a:pt x="12" y="0"/>
                    <a:pt x="14" y="1"/>
                  </a:cubicBezTo>
                  <a:cubicBezTo>
                    <a:pt x="15" y="3"/>
                    <a:pt x="16" y="5"/>
                    <a:pt x="16" y="7"/>
                  </a:cubicBezTo>
                  <a:cubicBezTo>
                    <a:pt x="16" y="9"/>
                    <a:pt x="15" y="11"/>
                    <a:pt x="14" y="12"/>
                  </a:cubicBezTo>
                  <a:cubicBezTo>
                    <a:pt x="12" y="14"/>
                    <a:pt x="10" y="14"/>
                    <a:pt x="7" y="14"/>
                  </a:cubicBezTo>
                  <a:lnTo>
                    <a:pt x="3" y="1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977"/>
            <p:cNvSpPr>
              <a:spLocks noEditPoints="1"/>
            </p:cNvSpPr>
            <p:nvPr/>
          </p:nvSpPr>
          <p:spPr bwMode="auto">
            <a:xfrm>
              <a:off x="1281" y="660"/>
              <a:ext cx="3" cy="12"/>
            </a:xfrm>
            <a:custGeom>
              <a:avLst/>
              <a:gdLst>
                <a:gd name="T0" fmla="*/ 0 w 4"/>
                <a:gd name="T1" fmla="*/ 13 h 17"/>
                <a:gd name="T2" fmla="*/ 0 w 4"/>
                <a:gd name="T3" fmla="*/ 13 h 17"/>
                <a:gd name="T4" fmla="*/ 4 w 4"/>
                <a:gd name="T5" fmla="*/ 13 h 17"/>
                <a:gd name="T6" fmla="*/ 4 w 4"/>
                <a:gd name="T7" fmla="*/ 17 h 17"/>
                <a:gd name="T8" fmla="*/ 0 w 4"/>
                <a:gd name="T9" fmla="*/ 17 h 17"/>
                <a:gd name="T10" fmla="*/ 0 w 4"/>
                <a:gd name="T11" fmla="*/ 13 h 17"/>
                <a:gd name="T12" fmla="*/ 0 w 4"/>
                <a:gd name="T13" fmla="*/ 0 h 17"/>
                <a:gd name="T14" fmla="*/ 0 w 4"/>
                <a:gd name="T15" fmla="*/ 0 h 17"/>
                <a:gd name="T16" fmla="*/ 4 w 4"/>
                <a:gd name="T17" fmla="*/ 0 h 17"/>
                <a:gd name="T18" fmla="*/ 4 w 4"/>
                <a:gd name="T19" fmla="*/ 4 h 17"/>
                <a:gd name="T20" fmla="*/ 0 w 4"/>
                <a:gd name="T21" fmla="*/ 4 h 17"/>
                <a:gd name="T22" fmla="*/ 0 w 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0" y="13"/>
                  </a:moveTo>
                  <a:lnTo>
                    <a:pt x="0" y="13"/>
                  </a:lnTo>
                  <a:lnTo>
                    <a:pt x="4" y="13"/>
                  </a:lnTo>
                  <a:lnTo>
                    <a:pt x="4" y="17"/>
                  </a:lnTo>
                  <a:lnTo>
                    <a:pt x="0" y="17"/>
                  </a:lnTo>
                  <a:lnTo>
                    <a:pt x="0" y="13"/>
                  </a:lnTo>
                  <a:close/>
                  <a:moveTo>
                    <a:pt x="0" y="0"/>
                  </a:moveTo>
                  <a:lnTo>
                    <a:pt x="0" y="0"/>
                  </a:lnTo>
                  <a:lnTo>
                    <a:pt x="4" y="0"/>
                  </a:lnTo>
                  <a:lnTo>
                    <a:pt x="4"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978"/>
            <p:cNvSpPr>
              <a:spLocks noEditPoints="1"/>
            </p:cNvSpPr>
            <p:nvPr/>
          </p:nvSpPr>
          <p:spPr bwMode="auto">
            <a:xfrm>
              <a:off x="1289" y="659"/>
              <a:ext cx="12" cy="14"/>
            </a:xfrm>
            <a:custGeom>
              <a:avLst/>
              <a:gdLst>
                <a:gd name="T0" fmla="*/ 17 w 17"/>
                <a:gd name="T1" fmla="*/ 9 h 20"/>
                <a:gd name="T2" fmla="*/ 17 w 17"/>
                <a:gd name="T3" fmla="*/ 9 h 20"/>
                <a:gd name="T4" fmla="*/ 17 w 17"/>
                <a:gd name="T5" fmla="*/ 11 h 20"/>
                <a:gd name="T6" fmla="*/ 3 w 17"/>
                <a:gd name="T7" fmla="*/ 11 h 20"/>
                <a:gd name="T8" fmla="*/ 5 w 17"/>
                <a:gd name="T9" fmla="*/ 16 h 20"/>
                <a:gd name="T10" fmla="*/ 10 w 17"/>
                <a:gd name="T11" fmla="*/ 17 h 20"/>
                <a:gd name="T12" fmla="*/ 13 w 17"/>
                <a:gd name="T13" fmla="*/ 17 h 20"/>
                <a:gd name="T14" fmla="*/ 16 w 17"/>
                <a:gd name="T15" fmla="*/ 15 h 20"/>
                <a:gd name="T16" fmla="*/ 16 w 17"/>
                <a:gd name="T17" fmla="*/ 18 h 20"/>
                <a:gd name="T18" fmla="*/ 13 w 17"/>
                <a:gd name="T19" fmla="*/ 19 h 20"/>
                <a:gd name="T20" fmla="*/ 9 w 17"/>
                <a:gd name="T21" fmla="*/ 20 h 20"/>
                <a:gd name="T22" fmla="*/ 2 w 17"/>
                <a:gd name="T23" fmla="*/ 17 h 20"/>
                <a:gd name="T24" fmla="*/ 0 w 17"/>
                <a:gd name="T25" fmla="*/ 10 h 20"/>
                <a:gd name="T26" fmla="*/ 2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4"/>
                    <a:pt x="5" y="16"/>
                  </a:cubicBezTo>
                  <a:cubicBezTo>
                    <a:pt x="6" y="17"/>
                    <a:pt x="8" y="17"/>
                    <a:pt x="10" y="17"/>
                  </a:cubicBezTo>
                  <a:cubicBezTo>
                    <a:pt x="11" y="17"/>
                    <a:pt x="12" y="17"/>
                    <a:pt x="13" y="17"/>
                  </a:cubicBezTo>
                  <a:cubicBezTo>
                    <a:pt x="14" y="16"/>
                    <a:pt x="15" y="16"/>
                    <a:pt x="16" y="15"/>
                  </a:cubicBezTo>
                  <a:lnTo>
                    <a:pt x="16" y="18"/>
                  </a:lnTo>
                  <a:cubicBezTo>
                    <a:pt x="15" y="19"/>
                    <a:pt x="14" y="19"/>
                    <a:pt x="13" y="19"/>
                  </a:cubicBezTo>
                  <a:cubicBezTo>
                    <a:pt x="12" y="20"/>
                    <a:pt x="11" y="20"/>
                    <a:pt x="9" y="20"/>
                  </a:cubicBezTo>
                  <a:cubicBezTo>
                    <a:pt x="6" y="20"/>
                    <a:pt x="4" y="19"/>
                    <a:pt x="2" y="17"/>
                  </a:cubicBezTo>
                  <a:cubicBezTo>
                    <a:pt x="1" y="15"/>
                    <a:pt x="0" y="13"/>
                    <a:pt x="0" y="10"/>
                  </a:cubicBezTo>
                  <a:cubicBezTo>
                    <a:pt x="0" y="7"/>
                    <a:pt x="1" y="5"/>
                    <a:pt x="2" y="3"/>
                  </a:cubicBezTo>
                  <a:cubicBezTo>
                    <a:pt x="4" y="1"/>
                    <a:pt x="6" y="0"/>
                    <a:pt x="9" y="0"/>
                  </a:cubicBezTo>
                  <a:cubicBezTo>
                    <a:pt x="11" y="0"/>
                    <a:pt x="13" y="1"/>
                    <a:pt x="15" y="3"/>
                  </a:cubicBezTo>
                  <a:cubicBezTo>
                    <a:pt x="16" y="4"/>
                    <a:pt x="17" y="6"/>
                    <a:pt x="17" y="9"/>
                  </a:cubicBezTo>
                  <a:lnTo>
                    <a:pt x="17" y="9"/>
                  </a:lnTo>
                  <a:close/>
                  <a:moveTo>
                    <a:pt x="14" y="8"/>
                  </a:moveTo>
                  <a:lnTo>
                    <a:pt x="14" y="8"/>
                  </a:lnTo>
                  <a:cubicBezTo>
                    <a:pt x="14" y="7"/>
                    <a:pt x="13" y="5"/>
                    <a:pt x="13" y="4"/>
                  </a:cubicBezTo>
                  <a:cubicBezTo>
                    <a:pt x="12" y="3"/>
                    <a:pt x="10" y="3"/>
                    <a:pt x="9" y="3"/>
                  </a:cubicBezTo>
                  <a:cubicBezTo>
                    <a:pt x="7" y="3"/>
                    <a:pt x="6" y="3"/>
                    <a:pt x="5" y="4"/>
                  </a:cubicBezTo>
                  <a:cubicBezTo>
                    <a:pt x="4" y="5"/>
                    <a:pt x="3" y="7"/>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979"/>
            <p:cNvSpPr>
              <a:spLocks/>
            </p:cNvSpPr>
            <p:nvPr/>
          </p:nvSpPr>
          <p:spPr bwMode="auto">
            <a:xfrm>
              <a:off x="1304" y="659"/>
              <a:ext cx="11"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4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2" y="5"/>
                    <a:pt x="12" y="4"/>
                  </a:cubicBezTo>
                  <a:cubicBezTo>
                    <a:pt x="11" y="3"/>
                    <a:pt x="10" y="3"/>
                    <a:pt x="9" y="3"/>
                  </a:cubicBezTo>
                  <a:cubicBezTo>
                    <a:pt x="7" y="3"/>
                    <a:pt x="6" y="3"/>
                    <a:pt x="5" y="4"/>
                  </a:cubicBezTo>
                  <a:cubicBezTo>
                    <a:pt x="4" y="6"/>
                    <a:pt x="3" y="7"/>
                    <a:pt x="3" y="9"/>
                  </a:cubicBezTo>
                  <a:lnTo>
                    <a:pt x="3" y="19"/>
                  </a:lnTo>
                  <a:lnTo>
                    <a:pt x="0" y="19"/>
                  </a:lnTo>
                  <a:lnTo>
                    <a:pt x="0" y="1"/>
                  </a:lnTo>
                  <a:lnTo>
                    <a:pt x="3" y="1"/>
                  </a:lnTo>
                  <a:lnTo>
                    <a:pt x="3" y="4"/>
                  </a:lnTo>
                  <a:cubicBezTo>
                    <a:pt x="4" y="2"/>
                    <a:pt x="5" y="2"/>
                    <a:pt x="6" y="1"/>
                  </a:cubicBezTo>
                  <a:cubicBezTo>
                    <a:pt x="7" y="1"/>
                    <a:pt x="8" y="0"/>
                    <a:pt x="9" y="0"/>
                  </a:cubicBezTo>
                  <a:cubicBezTo>
                    <a:pt x="11" y="0"/>
                    <a:pt x="13" y="1"/>
                    <a:pt x="14" y="2"/>
                  </a:cubicBezTo>
                  <a:cubicBezTo>
                    <a:pt x="15" y="4"/>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80"/>
            <p:cNvSpPr>
              <a:spLocks noEditPoints="1"/>
            </p:cNvSpPr>
            <p:nvPr/>
          </p:nvSpPr>
          <p:spPr bwMode="auto">
            <a:xfrm>
              <a:off x="1319" y="654"/>
              <a:ext cx="11" cy="19"/>
            </a:xfrm>
            <a:custGeom>
              <a:avLst/>
              <a:gdLst>
                <a:gd name="T0" fmla="*/ 13 w 16"/>
                <a:gd name="T1" fmla="*/ 11 h 27"/>
                <a:gd name="T2" fmla="*/ 13 w 16"/>
                <a:gd name="T3" fmla="*/ 11 h 27"/>
                <a:gd name="T4" fmla="*/ 13 w 16"/>
                <a:gd name="T5" fmla="*/ 0 h 27"/>
                <a:gd name="T6" fmla="*/ 16 w 16"/>
                <a:gd name="T7" fmla="*/ 0 h 27"/>
                <a:gd name="T8" fmla="*/ 16 w 16"/>
                <a:gd name="T9" fmla="*/ 26 h 27"/>
                <a:gd name="T10" fmla="*/ 13 w 16"/>
                <a:gd name="T11" fmla="*/ 26 h 27"/>
                <a:gd name="T12" fmla="*/ 13 w 16"/>
                <a:gd name="T13" fmla="*/ 24 h 27"/>
                <a:gd name="T14" fmla="*/ 11 w 16"/>
                <a:gd name="T15" fmla="*/ 26 h 27"/>
                <a:gd name="T16" fmla="*/ 7 w 16"/>
                <a:gd name="T17" fmla="*/ 27 h 27"/>
                <a:gd name="T18" fmla="*/ 2 w 16"/>
                <a:gd name="T19" fmla="*/ 24 h 27"/>
                <a:gd name="T20" fmla="*/ 0 w 16"/>
                <a:gd name="T21" fmla="*/ 17 h 27"/>
                <a:gd name="T22" fmla="*/ 2 w 16"/>
                <a:gd name="T23" fmla="*/ 10 h 27"/>
                <a:gd name="T24" fmla="*/ 7 w 16"/>
                <a:gd name="T25" fmla="*/ 7 h 27"/>
                <a:gd name="T26" fmla="*/ 11 w 16"/>
                <a:gd name="T27" fmla="*/ 8 h 27"/>
                <a:gd name="T28" fmla="*/ 13 w 16"/>
                <a:gd name="T29" fmla="*/ 11 h 27"/>
                <a:gd name="T30" fmla="*/ 13 w 16"/>
                <a:gd name="T31" fmla="*/ 11 h 27"/>
                <a:gd name="T32" fmla="*/ 3 w 16"/>
                <a:gd name="T33" fmla="*/ 17 h 27"/>
                <a:gd name="T34" fmla="*/ 3 w 16"/>
                <a:gd name="T35" fmla="*/ 17 h 27"/>
                <a:gd name="T36" fmla="*/ 4 w 16"/>
                <a:gd name="T37" fmla="*/ 22 h 27"/>
                <a:gd name="T38" fmla="*/ 8 w 16"/>
                <a:gd name="T39" fmla="*/ 24 h 27"/>
                <a:gd name="T40" fmla="*/ 12 w 16"/>
                <a:gd name="T41" fmla="*/ 22 h 27"/>
                <a:gd name="T42" fmla="*/ 13 w 16"/>
                <a:gd name="T43" fmla="*/ 17 h 27"/>
                <a:gd name="T44" fmla="*/ 12 w 16"/>
                <a:gd name="T45" fmla="*/ 12 h 27"/>
                <a:gd name="T46" fmla="*/ 8 w 16"/>
                <a:gd name="T47" fmla="*/ 10 h 27"/>
                <a:gd name="T48" fmla="*/ 4 w 16"/>
                <a:gd name="T49" fmla="*/ 12 h 27"/>
                <a:gd name="T50" fmla="*/ 3 w 16"/>
                <a:gd name="T51" fmla="*/ 17 h 27"/>
                <a:gd name="T52" fmla="*/ 3 w 16"/>
                <a:gd name="T53"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7">
                  <a:moveTo>
                    <a:pt x="13" y="11"/>
                  </a:moveTo>
                  <a:lnTo>
                    <a:pt x="13" y="11"/>
                  </a:lnTo>
                  <a:lnTo>
                    <a:pt x="13" y="0"/>
                  </a:lnTo>
                  <a:lnTo>
                    <a:pt x="16" y="0"/>
                  </a:lnTo>
                  <a:lnTo>
                    <a:pt x="16" y="26"/>
                  </a:lnTo>
                  <a:lnTo>
                    <a:pt x="13" y="26"/>
                  </a:lnTo>
                  <a:lnTo>
                    <a:pt x="13" y="24"/>
                  </a:lnTo>
                  <a:cubicBezTo>
                    <a:pt x="13" y="25"/>
                    <a:pt x="12" y="25"/>
                    <a:pt x="11" y="26"/>
                  </a:cubicBezTo>
                  <a:cubicBezTo>
                    <a:pt x="10" y="27"/>
                    <a:pt x="9" y="27"/>
                    <a:pt x="7" y="27"/>
                  </a:cubicBezTo>
                  <a:cubicBezTo>
                    <a:pt x="5" y="27"/>
                    <a:pt x="3" y="26"/>
                    <a:pt x="2" y="24"/>
                  </a:cubicBezTo>
                  <a:cubicBezTo>
                    <a:pt x="1" y="22"/>
                    <a:pt x="0" y="20"/>
                    <a:pt x="0" y="17"/>
                  </a:cubicBezTo>
                  <a:cubicBezTo>
                    <a:pt x="0" y="14"/>
                    <a:pt x="1" y="12"/>
                    <a:pt x="2" y="10"/>
                  </a:cubicBezTo>
                  <a:cubicBezTo>
                    <a:pt x="3" y="8"/>
                    <a:pt x="5" y="7"/>
                    <a:pt x="7" y="7"/>
                  </a:cubicBezTo>
                  <a:cubicBezTo>
                    <a:pt x="9" y="7"/>
                    <a:pt x="10" y="8"/>
                    <a:pt x="11" y="8"/>
                  </a:cubicBezTo>
                  <a:cubicBezTo>
                    <a:pt x="12" y="9"/>
                    <a:pt x="13" y="9"/>
                    <a:pt x="13" y="11"/>
                  </a:cubicBezTo>
                  <a:lnTo>
                    <a:pt x="13" y="11"/>
                  </a:lnTo>
                  <a:close/>
                  <a:moveTo>
                    <a:pt x="3" y="17"/>
                  </a:moveTo>
                  <a:lnTo>
                    <a:pt x="3" y="17"/>
                  </a:lnTo>
                  <a:cubicBezTo>
                    <a:pt x="3" y="19"/>
                    <a:pt x="3" y="21"/>
                    <a:pt x="4" y="22"/>
                  </a:cubicBezTo>
                  <a:cubicBezTo>
                    <a:pt x="5" y="24"/>
                    <a:pt x="7" y="24"/>
                    <a:pt x="8" y="24"/>
                  </a:cubicBezTo>
                  <a:cubicBezTo>
                    <a:pt x="10" y="24"/>
                    <a:pt x="11" y="24"/>
                    <a:pt x="12" y="22"/>
                  </a:cubicBezTo>
                  <a:cubicBezTo>
                    <a:pt x="13" y="21"/>
                    <a:pt x="13" y="19"/>
                    <a:pt x="13" y="17"/>
                  </a:cubicBezTo>
                  <a:cubicBezTo>
                    <a:pt x="13" y="15"/>
                    <a:pt x="13" y="13"/>
                    <a:pt x="12" y="12"/>
                  </a:cubicBezTo>
                  <a:cubicBezTo>
                    <a:pt x="11" y="10"/>
                    <a:pt x="10" y="10"/>
                    <a:pt x="8" y="10"/>
                  </a:cubicBezTo>
                  <a:cubicBezTo>
                    <a:pt x="7" y="10"/>
                    <a:pt x="5" y="10"/>
                    <a:pt x="4" y="12"/>
                  </a:cubicBezTo>
                  <a:cubicBezTo>
                    <a:pt x="3" y="13"/>
                    <a:pt x="3" y="15"/>
                    <a:pt x="3" y="17"/>
                  </a:cubicBezTo>
                  <a:lnTo>
                    <a:pt x="3" y="17"/>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981"/>
            <p:cNvSpPr>
              <a:spLocks/>
            </p:cNvSpPr>
            <p:nvPr/>
          </p:nvSpPr>
          <p:spPr bwMode="auto">
            <a:xfrm>
              <a:off x="1332" y="654"/>
              <a:ext cx="8" cy="18"/>
            </a:xfrm>
            <a:custGeom>
              <a:avLst/>
              <a:gdLst>
                <a:gd name="T0" fmla="*/ 12 w 12"/>
                <a:gd name="T1" fmla="*/ 0 h 26"/>
                <a:gd name="T2" fmla="*/ 12 w 12"/>
                <a:gd name="T3" fmla="*/ 0 h 26"/>
                <a:gd name="T4" fmla="*/ 12 w 12"/>
                <a:gd name="T5" fmla="*/ 3 h 26"/>
                <a:gd name="T6" fmla="*/ 9 w 12"/>
                <a:gd name="T7" fmla="*/ 3 h 26"/>
                <a:gd name="T8" fmla="*/ 7 w 12"/>
                <a:gd name="T9" fmla="*/ 4 h 26"/>
                <a:gd name="T10" fmla="*/ 6 w 12"/>
                <a:gd name="T11" fmla="*/ 6 h 26"/>
                <a:gd name="T12" fmla="*/ 6 w 12"/>
                <a:gd name="T13" fmla="*/ 8 h 26"/>
                <a:gd name="T14" fmla="*/ 11 w 12"/>
                <a:gd name="T15" fmla="*/ 8 h 26"/>
                <a:gd name="T16" fmla="*/ 11 w 12"/>
                <a:gd name="T17" fmla="*/ 10 h 26"/>
                <a:gd name="T18" fmla="*/ 6 w 12"/>
                <a:gd name="T19" fmla="*/ 10 h 26"/>
                <a:gd name="T20" fmla="*/ 6 w 12"/>
                <a:gd name="T21" fmla="*/ 26 h 26"/>
                <a:gd name="T22" fmla="*/ 3 w 12"/>
                <a:gd name="T23" fmla="*/ 26 h 26"/>
                <a:gd name="T24" fmla="*/ 3 w 12"/>
                <a:gd name="T25" fmla="*/ 10 h 26"/>
                <a:gd name="T26" fmla="*/ 0 w 12"/>
                <a:gd name="T27" fmla="*/ 10 h 26"/>
                <a:gd name="T28" fmla="*/ 0 w 12"/>
                <a:gd name="T29" fmla="*/ 8 h 26"/>
                <a:gd name="T30" fmla="*/ 3 w 12"/>
                <a:gd name="T31" fmla="*/ 8 h 26"/>
                <a:gd name="T32" fmla="*/ 3 w 12"/>
                <a:gd name="T33" fmla="*/ 6 h 26"/>
                <a:gd name="T34" fmla="*/ 4 w 12"/>
                <a:gd name="T35" fmla="*/ 2 h 26"/>
                <a:gd name="T36" fmla="*/ 9 w 12"/>
                <a:gd name="T37" fmla="*/ 0 h 26"/>
                <a:gd name="T38" fmla="*/ 12 w 12"/>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6">
                  <a:moveTo>
                    <a:pt x="12" y="0"/>
                  </a:moveTo>
                  <a:lnTo>
                    <a:pt x="12" y="0"/>
                  </a:lnTo>
                  <a:lnTo>
                    <a:pt x="12" y="3"/>
                  </a:lnTo>
                  <a:lnTo>
                    <a:pt x="9" y="3"/>
                  </a:lnTo>
                  <a:cubicBezTo>
                    <a:pt x="8" y="3"/>
                    <a:pt x="7" y="3"/>
                    <a:pt x="7" y="4"/>
                  </a:cubicBezTo>
                  <a:cubicBezTo>
                    <a:pt x="6" y="4"/>
                    <a:pt x="6" y="5"/>
                    <a:pt x="6" y="6"/>
                  </a:cubicBezTo>
                  <a:lnTo>
                    <a:pt x="6" y="8"/>
                  </a:lnTo>
                  <a:lnTo>
                    <a:pt x="11" y="8"/>
                  </a:lnTo>
                  <a:lnTo>
                    <a:pt x="11" y="10"/>
                  </a:lnTo>
                  <a:lnTo>
                    <a:pt x="6" y="10"/>
                  </a:lnTo>
                  <a:lnTo>
                    <a:pt x="6" y="26"/>
                  </a:lnTo>
                  <a:lnTo>
                    <a:pt x="3" y="26"/>
                  </a:lnTo>
                  <a:lnTo>
                    <a:pt x="3" y="10"/>
                  </a:lnTo>
                  <a:lnTo>
                    <a:pt x="0" y="10"/>
                  </a:lnTo>
                  <a:lnTo>
                    <a:pt x="0" y="8"/>
                  </a:lnTo>
                  <a:lnTo>
                    <a:pt x="3" y="8"/>
                  </a:lnTo>
                  <a:lnTo>
                    <a:pt x="3" y="6"/>
                  </a:lnTo>
                  <a:cubicBezTo>
                    <a:pt x="3" y="4"/>
                    <a:pt x="3" y="3"/>
                    <a:pt x="4" y="2"/>
                  </a:cubicBezTo>
                  <a:cubicBezTo>
                    <a:pt x="5" y="1"/>
                    <a:pt x="7" y="0"/>
                    <a:pt x="9" y="0"/>
                  </a:cubicBezTo>
                  <a:lnTo>
                    <a:pt x="12"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982"/>
            <p:cNvSpPr>
              <a:spLocks noEditPoints="1"/>
            </p:cNvSpPr>
            <p:nvPr/>
          </p:nvSpPr>
          <p:spPr bwMode="auto">
            <a:xfrm>
              <a:off x="1341" y="659"/>
              <a:ext cx="11" cy="14"/>
            </a:xfrm>
            <a:custGeom>
              <a:avLst/>
              <a:gdLst>
                <a:gd name="T0" fmla="*/ 0 w 16"/>
                <a:gd name="T1" fmla="*/ 12 h 20"/>
                <a:gd name="T2" fmla="*/ 0 w 16"/>
                <a:gd name="T3" fmla="*/ 12 h 20"/>
                <a:gd name="T4" fmla="*/ 0 w 16"/>
                <a:gd name="T5" fmla="*/ 1 h 20"/>
                <a:gd name="T6" fmla="*/ 3 w 16"/>
                <a:gd name="T7" fmla="*/ 1 h 20"/>
                <a:gd name="T8" fmla="*/ 3 w 16"/>
                <a:gd name="T9" fmla="*/ 12 h 20"/>
                <a:gd name="T10" fmla="*/ 4 w 16"/>
                <a:gd name="T11" fmla="*/ 16 h 20"/>
                <a:gd name="T12" fmla="*/ 7 w 16"/>
                <a:gd name="T13" fmla="*/ 17 h 20"/>
                <a:gd name="T14" fmla="*/ 11 w 16"/>
                <a:gd name="T15" fmla="*/ 16 h 20"/>
                <a:gd name="T16" fmla="*/ 13 w 16"/>
                <a:gd name="T17" fmla="*/ 11 h 20"/>
                <a:gd name="T18" fmla="*/ 13 w 16"/>
                <a:gd name="T19" fmla="*/ 1 h 20"/>
                <a:gd name="T20" fmla="*/ 16 w 16"/>
                <a:gd name="T21" fmla="*/ 1 h 20"/>
                <a:gd name="T22" fmla="*/ 16 w 16"/>
                <a:gd name="T23" fmla="*/ 19 h 20"/>
                <a:gd name="T24" fmla="*/ 13 w 16"/>
                <a:gd name="T25" fmla="*/ 19 h 20"/>
                <a:gd name="T26" fmla="*/ 13 w 16"/>
                <a:gd name="T27" fmla="*/ 16 h 20"/>
                <a:gd name="T28" fmla="*/ 10 w 16"/>
                <a:gd name="T29" fmla="*/ 19 h 20"/>
                <a:gd name="T30" fmla="*/ 7 w 16"/>
                <a:gd name="T31" fmla="*/ 20 h 20"/>
                <a:gd name="T32" fmla="*/ 2 w 16"/>
                <a:gd name="T33" fmla="*/ 18 h 20"/>
                <a:gd name="T34" fmla="*/ 0 w 16"/>
                <a:gd name="T35" fmla="*/ 12 h 20"/>
                <a:gd name="T36" fmla="*/ 0 w 16"/>
                <a:gd name="T37" fmla="*/ 12 h 20"/>
                <a:gd name="T38" fmla="*/ 8 w 16"/>
                <a:gd name="T39" fmla="*/ 0 h 20"/>
                <a:gd name="T40" fmla="*/ 8 w 16"/>
                <a:gd name="T41" fmla="*/ 0 h 20"/>
                <a:gd name="T42" fmla="*/ 8 w 16"/>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20">
                  <a:moveTo>
                    <a:pt x="0" y="12"/>
                  </a:moveTo>
                  <a:lnTo>
                    <a:pt x="0" y="12"/>
                  </a:lnTo>
                  <a:lnTo>
                    <a:pt x="0" y="1"/>
                  </a:lnTo>
                  <a:lnTo>
                    <a:pt x="3" y="1"/>
                  </a:lnTo>
                  <a:lnTo>
                    <a:pt x="3" y="12"/>
                  </a:lnTo>
                  <a:cubicBezTo>
                    <a:pt x="3" y="14"/>
                    <a:pt x="3" y="15"/>
                    <a:pt x="4" y="16"/>
                  </a:cubicBezTo>
                  <a:cubicBezTo>
                    <a:pt x="5" y="17"/>
                    <a:pt x="6" y="17"/>
                    <a:pt x="7" y="17"/>
                  </a:cubicBezTo>
                  <a:cubicBezTo>
                    <a:pt x="9" y="17"/>
                    <a:pt x="10" y="17"/>
                    <a:pt x="11" y="16"/>
                  </a:cubicBezTo>
                  <a:cubicBezTo>
                    <a:pt x="12" y="15"/>
                    <a:pt x="13" y="13"/>
                    <a:pt x="13" y="11"/>
                  </a:cubicBezTo>
                  <a:lnTo>
                    <a:pt x="13" y="1"/>
                  </a:lnTo>
                  <a:lnTo>
                    <a:pt x="16" y="1"/>
                  </a:lnTo>
                  <a:lnTo>
                    <a:pt x="16" y="19"/>
                  </a:lnTo>
                  <a:lnTo>
                    <a:pt x="13" y="19"/>
                  </a:lnTo>
                  <a:lnTo>
                    <a:pt x="13" y="16"/>
                  </a:lnTo>
                  <a:cubicBezTo>
                    <a:pt x="12" y="18"/>
                    <a:pt x="11" y="18"/>
                    <a:pt x="10" y="19"/>
                  </a:cubicBezTo>
                  <a:cubicBezTo>
                    <a:pt x="9" y="20"/>
                    <a:pt x="8" y="20"/>
                    <a:pt x="7" y="20"/>
                  </a:cubicBezTo>
                  <a:cubicBezTo>
                    <a:pt x="4" y="20"/>
                    <a:pt x="3" y="19"/>
                    <a:pt x="2" y="18"/>
                  </a:cubicBezTo>
                  <a:cubicBezTo>
                    <a:pt x="1" y="16"/>
                    <a:pt x="0" y="15"/>
                    <a:pt x="0" y="12"/>
                  </a:cubicBezTo>
                  <a:lnTo>
                    <a:pt x="0" y="12"/>
                  </a:lnTo>
                  <a:close/>
                  <a:moveTo>
                    <a:pt x="8" y="0"/>
                  </a:moveTo>
                  <a:lnTo>
                    <a:pt x="8" y="0"/>
                  </a:lnTo>
                  <a:lnTo>
                    <a:pt x="8"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983"/>
            <p:cNvSpPr>
              <a:spLocks/>
            </p:cNvSpPr>
            <p:nvPr/>
          </p:nvSpPr>
          <p:spPr bwMode="auto">
            <a:xfrm>
              <a:off x="1356" y="659"/>
              <a:ext cx="12" cy="13"/>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4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4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6"/>
                    <a:pt x="12" y="5"/>
                    <a:pt x="12" y="4"/>
                  </a:cubicBezTo>
                  <a:cubicBezTo>
                    <a:pt x="11" y="3"/>
                    <a:pt x="10" y="3"/>
                    <a:pt x="9" y="3"/>
                  </a:cubicBezTo>
                  <a:cubicBezTo>
                    <a:pt x="7" y="3"/>
                    <a:pt x="6" y="3"/>
                    <a:pt x="5" y="4"/>
                  </a:cubicBezTo>
                  <a:cubicBezTo>
                    <a:pt x="4" y="6"/>
                    <a:pt x="3" y="7"/>
                    <a:pt x="3" y="9"/>
                  </a:cubicBezTo>
                  <a:lnTo>
                    <a:pt x="3" y="19"/>
                  </a:lnTo>
                  <a:lnTo>
                    <a:pt x="0" y="19"/>
                  </a:lnTo>
                  <a:lnTo>
                    <a:pt x="0" y="1"/>
                  </a:lnTo>
                  <a:lnTo>
                    <a:pt x="3" y="1"/>
                  </a:lnTo>
                  <a:lnTo>
                    <a:pt x="3" y="4"/>
                  </a:lnTo>
                  <a:cubicBezTo>
                    <a:pt x="4" y="2"/>
                    <a:pt x="5" y="2"/>
                    <a:pt x="6" y="1"/>
                  </a:cubicBezTo>
                  <a:cubicBezTo>
                    <a:pt x="7" y="1"/>
                    <a:pt x="8" y="0"/>
                    <a:pt x="9" y="0"/>
                  </a:cubicBezTo>
                  <a:cubicBezTo>
                    <a:pt x="11" y="0"/>
                    <a:pt x="13" y="1"/>
                    <a:pt x="14" y="2"/>
                  </a:cubicBezTo>
                  <a:cubicBezTo>
                    <a:pt x="15" y="4"/>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1984"/>
            <p:cNvSpPr>
              <a:spLocks/>
            </p:cNvSpPr>
            <p:nvPr/>
          </p:nvSpPr>
          <p:spPr bwMode="auto">
            <a:xfrm>
              <a:off x="1371" y="659"/>
              <a:ext cx="11" cy="14"/>
            </a:xfrm>
            <a:custGeom>
              <a:avLst/>
              <a:gdLst>
                <a:gd name="T0" fmla="*/ 15 w 15"/>
                <a:gd name="T1" fmla="*/ 1 h 20"/>
                <a:gd name="T2" fmla="*/ 15 w 15"/>
                <a:gd name="T3" fmla="*/ 1 h 20"/>
                <a:gd name="T4" fmla="*/ 15 w 15"/>
                <a:gd name="T5" fmla="*/ 4 h 20"/>
                <a:gd name="T6" fmla="*/ 12 w 15"/>
                <a:gd name="T7" fmla="*/ 3 h 20"/>
                <a:gd name="T8" fmla="*/ 9 w 15"/>
                <a:gd name="T9" fmla="*/ 3 h 20"/>
                <a:gd name="T10" fmla="*/ 5 w 15"/>
                <a:gd name="T11" fmla="*/ 5 h 20"/>
                <a:gd name="T12" fmla="*/ 3 w 15"/>
                <a:gd name="T13" fmla="*/ 10 h 20"/>
                <a:gd name="T14" fmla="*/ 5 w 15"/>
                <a:gd name="T15" fmla="*/ 15 h 20"/>
                <a:gd name="T16" fmla="*/ 9 w 15"/>
                <a:gd name="T17" fmla="*/ 17 h 20"/>
                <a:gd name="T18" fmla="*/ 12 w 15"/>
                <a:gd name="T19" fmla="*/ 17 h 20"/>
                <a:gd name="T20" fmla="*/ 15 w 15"/>
                <a:gd name="T21" fmla="*/ 16 h 20"/>
                <a:gd name="T22" fmla="*/ 15 w 15"/>
                <a:gd name="T23" fmla="*/ 19 h 20"/>
                <a:gd name="T24" fmla="*/ 12 w 15"/>
                <a:gd name="T25" fmla="*/ 19 h 20"/>
                <a:gd name="T26" fmla="*/ 9 w 15"/>
                <a:gd name="T27" fmla="*/ 20 h 20"/>
                <a:gd name="T28" fmla="*/ 2 w 15"/>
                <a:gd name="T29" fmla="*/ 17 h 20"/>
                <a:gd name="T30" fmla="*/ 0 w 15"/>
                <a:gd name="T31" fmla="*/ 10 h 20"/>
                <a:gd name="T32" fmla="*/ 2 w 15"/>
                <a:gd name="T33" fmla="*/ 3 h 20"/>
                <a:gd name="T34" fmla="*/ 9 w 15"/>
                <a:gd name="T35" fmla="*/ 0 h 20"/>
                <a:gd name="T36" fmla="*/ 12 w 15"/>
                <a:gd name="T37" fmla="*/ 1 h 20"/>
                <a:gd name="T38" fmla="*/ 15 w 15"/>
                <a:gd name="T39" fmla="*/ 1 h 20"/>
                <a:gd name="T40" fmla="*/ 15 w 15"/>
                <a:gd name="T4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0">
                  <a:moveTo>
                    <a:pt x="15" y="1"/>
                  </a:moveTo>
                  <a:lnTo>
                    <a:pt x="15" y="1"/>
                  </a:lnTo>
                  <a:lnTo>
                    <a:pt x="15" y="4"/>
                  </a:lnTo>
                  <a:cubicBezTo>
                    <a:pt x="14" y="4"/>
                    <a:pt x="13" y="3"/>
                    <a:pt x="12" y="3"/>
                  </a:cubicBezTo>
                  <a:cubicBezTo>
                    <a:pt x="11" y="3"/>
                    <a:pt x="10" y="3"/>
                    <a:pt x="9" y="3"/>
                  </a:cubicBezTo>
                  <a:cubicBezTo>
                    <a:pt x="7" y="3"/>
                    <a:pt x="6" y="3"/>
                    <a:pt x="5" y="5"/>
                  </a:cubicBezTo>
                  <a:cubicBezTo>
                    <a:pt x="4" y="6"/>
                    <a:pt x="3" y="8"/>
                    <a:pt x="3" y="10"/>
                  </a:cubicBezTo>
                  <a:cubicBezTo>
                    <a:pt x="3" y="12"/>
                    <a:pt x="4" y="14"/>
                    <a:pt x="5" y="15"/>
                  </a:cubicBezTo>
                  <a:cubicBezTo>
                    <a:pt x="6" y="17"/>
                    <a:pt x="7" y="17"/>
                    <a:pt x="9" y="17"/>
                  </a:cubicBezTo>
                  <a:cubicBezTo>
                    <a:pt x="10" y="17"/>
                    <a:pt x="11" y="17"/>
                    <a:pt x="12" y="17"/>
                  </a:cubicBezTo>
                  <a:cubicBezTo>
                    <a:pt x="13" y="17"/>
                    <a:pt x="14" y="16"/>
                    <a:pt x="15" y="16"/>
                  </a:cubicBezTo>
                  <a:lnTo>
                    <a:pt x="15" y="19"/>
                  </a:lnTo>
                  <a:cubicBezTo>
                    <a:pt x="14" y="19"/>
                    <a:pt x="13" y="19"/>
                    <a:pt x="12" y="19"/>
                  </a:cubicBezTo>
                  <a:cubicBezTo>
                    <a:pt x="11" y="20"/>
                    <a:pt x="10" y="20"/>
                    <a:pt x="9" y="20"/>
                  </a:cubicBezTo>
                  <a:cubicBezTo>
                    <a:pt x="6" y="20"/>
                    <a:pt x="4" y="19"/>
                    <a:pt x="2" y="17"/>
                  </a:cubicBezTo>
                  <a:cubicBezTo>
                    <a:pt x="1" y="15"/>
                    <a:pt x="0" y="13"/>
                    <a:pt x="0" y="10"/>
                  </a:cubicBezTo>
                  <a:cubicBezTo>
                    <a:pt x="0" y="7"/>
                    <a:pt x="1" y="5"/>
                    <a:pt x="2" y="3"/>
                  </a:cubicBezTo>
                  <a:cubicBezTo>
                    <a:pt x="4" y="1"/>
                    <a:pt x="6" y="0"/>
                    <a:pt x="9" y="0"/>
                  </a:cubicBezTo>
                  <a:cubicBezTo>
                    <a:pt x="10" y="0"/>
                    <a:pt x="11" y="0"/>
                    <a:pt x="12" y="1"/>
                  </a:cubicBezTo>
                  <a:cubicBezTo>
                    <a:pt x="13" y="1"/>
                    <a:pt x="14" y="1"/>
                    <a:pt x="15" y="1"/>
                  </a:cubicBezTo>
                  <a:lnTo>
                    <a:pt x="15"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985"/>
            <p:cNvSpPr>
              <a:spLocks/>
            </p:cNvSpPr>
            <p:nvPr/>
          </p:nvSpPr>
          <p:spPr bwMode="auto">
            <a:xfrm>
              <a:off x="1382" y="655"/>
              <a:ext cx="8" cy="17"/>
            </a:xfrm>
            <a:custGeom>
              <a:avLst/>
              <a:gdLst>
                <a:gd name="T0" fmla="*/ 6 w 12"/>
                <a:gd name="T1" fmla="*/ 0 h 24"/>
                <a:gd name="T2" fmla="*/ 6 w 12"/>
                <a:gd name="T3" fmla="*/ 0 h 24"/>
                <a:gd name="T4" fmla="*/ 6 w 12"/>
                <a:gd name="T5" fmla="*/ 6 h 24"/>
                <a:gd name="T6" fmla="*/ 12 w 12"/>
                <a:gd name="T7" fmla="*/ 6 h 24"/>
                <a:gd name="T8" fmla="*/ 12 w 12"/>
                <a:gd name="T9" fmla="*/ 8 h 24"/>
                <a:gd name="T10" fmla="*/ 6 w 12"/>
                <a:gd name="T11" fmla="*/ 8 h 24"/>
                <a:gd name="T12" fmla="*/ 6 w 12"/>
                <a:gd name="T13" fmla="*/ 18 h 24"/>
                <a:gd name="T14" fmla="*/ 6 w 12"/>
                <a:gd name="T15" fmla="*/ 21 h 24"/>
                <a:gd name="T16" fmla="*/ 9 w 12"/>
                <a:gd name="T17" fmla="*/ 22 h 24"/>
                <a:gd name="T18" fmla="*/ 12 w 12"/>
                <a:gd name="T19" fmla="*/ 22 h 24"/>
                <a:gd name="T20" fmla="*/ 12 w 12"/>
                <a:gd name="T21" fmla="*/ 24 h 24"/>
                <a:gd name="T22" fmla="*/ 9 w 12"/>
                <a:gd name="T23" fmla="*/ 24 h 24"/>
                <a:gd name="T24" fmla="*/ 4 w 12"/>
                <a:gd name="T25" fmla="*/ 23 h 24"/>
                <a:gd name="T26" fmla="*/ 3 w 12"/>
                <a:gd name="T27" fmla="*/ 18 h 24"/>
                <a:gd name="T28" fmla="*/ 3 w 12"/>
                <a:gd name="T29" fmla="*/ 8 h 24"/>
                <a:gd name="T30" fmla="*/ 0 w 12"/>
                <a:gd name="T31" fmla="*/ 8 h 24"/>
                <a:gd name="T32" fmla="*/ 0 w 12"/>
                <a:gd name="T33" fmla="*/ 6 h 24"/>
                <a:gd name="T34" fmla="*/ 3 w 12"/>
                <a:gd name="T35" fmla="*/ 6 h 24"/>
                <a:gd name="T36" fmla="*/ 3 w 12"/>
                <a:gd name="T37" fmla="*/ 0 h 24"/>
                <a:gd name="T38" fmla="*/ 6 w 12"/>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6" y="0"/>
                  </a:moveTo>
                  <a:lnTo>
                    <a:pt x="6" y="0"/>
                  </a:lnTo>
                  <a:lnTo>
                    <a:pt x="6" y="6"/>
                  </a:lnTo>
                  <a:lnTo>
                    <a:pt x="12" y="6"/>
                  </a:lnTo>
                  <a:lnTo>
                    <a:pt x="12" y="8"/>
                  </a:lnTo>
                  <a:lnTo>
                    <a:pt x="6" y="8"/>
                  </a:lnTo>
                  <a:lnTo>
                    <a:pt x="6" y="18"/>
                  </a:lnTo>
                  <a:cubicBezTo>
                    <a:pt x="6" y="20"/>
                    <a:pt x="6" y="21"/>
                    <a:pt x="6" y="21"/>
                  </a:cubicBezTo>
                  <a:cubicBezTo>
                    <a:pt x="7" y="22"/>
                    <a:pt x="8" y="22"/>
                    <a:pt x="9" y="22"/>
                  </a:cubicBezTo>
                  <a:lnTo>
                    <a:pt x="12" y="22"/>
                  </a:lnTo>
                  <a:lnTo>
                    <a:pt x="12" y="24"/>
                  </a:lnTo>
                  <a:lnTo>
                    <a:pt x="9" y="24"/>
                  </a:lnTo>
                  <a:cubicBezTo>
                    <a:pt x="7" y="24"/>
                    <a:pt x="5" y="24"/>
                    <a:pt x="4" y="23"/>
                  </a:cubicBezTo>
                  <a:cubicBezTo>
                    <a:pt x="3" y="22"/>
                    <a:pt x="3" y="21"/>
                    <a:pt x="3" y="18"/>
                  </a:cubicBezTo>
                  <a:lnTo>
                    <a:pt x="3" y="8"/>
                  </a:lnTo>
                  <a:lnTo>
                    <a:pt x="0" y="8"/>
                  </a:lnTo>
                  <a:lnTo>
                    <a:pt x="0" y="6"/>
                  </a:lnTo>
                  <a:lnTo>
                    <a:pt x="3" y="6"/>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1986"/>
            <p:cNvSpPr>
              <a:spLocks noEditPoints="1"/>
            </p:cNvSpPr>
            <p:nvPr/>
          </p:nvSpPr>
          <p:spPr bwMode="auto">
            <a:xfrm>
              <a:off x="1394" y="654"/>
              <a:ext cx="2" cy="18"/>
            </a:xfrm>
            <a:custGeom>
              <a:avLst/>
              <a:gdLst>
                <a:gd name="T0" fmla="*/ 0 w 3"/>
                <a:gd name="T1" fmla="*/ 8 h 26"/>
                <a:gd name="T2" fmla="*/ 0 w 3"/>
                <a:gd name="T3" fmla="*/ 8 h 26"/>
                <a:gd name="T4" fmla="*/ 3 w 3"/>
                <a:gd name="T5" fmla="*/ 8 h 26"/>
                <a:gd name="T6" fmla="*/ 3 w 3"/>
                <a:gd name="T7" fmla="*/ 26 h 26"/>
                <a:gd name="T8" fmla="*/ 0 w 3"/>
                <a:gd name="T9" fmla="*/ 26 h 26"/>
                <a:gd name="T10" fmla="*/ 0 w 3"/>
                <a:gd name="T11" fmla="*/ 8 h 26"/>
                <a:gd name="T12" fmla="*/ 0 w 3"/>
                <a:gd name="T13" fmla="*/ 0 h 26"/>
                <a:gd name="T14" fmla="*/ 0 w 3"/>
                <a:gd name="T15" fmla="*/ 0 h 26"/>
                <a:gd name="T16" fmla="*/ 3 w 3"/>
                <a:gd name="T17" fmla="*/ 0 h 26"/>
                <a:gd name="T18" fmla="*/ 3 w 3"/>
                <a:gd name="T19" fmla="*/ 4 h 26"/>
                <a:gd name="T20" fmla="*/ 0 w 3"/>
                <a:gd name="T21" fmla="*/ 4 h 26"/>
                <a:gd name="T22" fmla="*/ 0 w 3"/>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6">
                  <a:moveTo>
                    <a:pt x="0" y="8"/>
                  </a:moveTo>
                  <a:lnTo>
                    <a:pt x="0" y="8"/>
                  </a:lnTo>
                  <a:lnTo>
                    <a:pt x="3" y="8"/>
                  </a:lnTo>
                  <a:lnTo>
                    <a:pt x="3" y="26"/>
                  </a:lnTo>
                  <a:lnTo>
                    <a:pt x="0" y="26"/>
                  </a:lnTo>
                  <a:lnTo>
                    <a:pt x="0" y="8"/>
                  </a:lnTo>
                  <a:close/>
                  <a:moveTo>
                    <a:pt x="0" y="0"/>
                  </a:moveTo>
                  <a:lnTo>
                    <a:pt x="0" y="0"/>
                  </a:lnTo>
                  <a:lnTo>
                    <a:pt x="3" y="0"/>
                  </a:lnTo>
                  <a:lnTo>
                    <a:pt x="3" y="4"/>
                  </a:lnTo>
                  <a:lnTo>
                    <a:pt x="0" y="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987"/>
            <p:cNvSpPr>
              <a:spLocks noEditPoints="1"/>
            </p:cNvSpPr>
            <p:nvPr/>
          </p:nvSpPr>
          <p:spPr bwMode="auto">
            <a:xfrm>
              <a:off x="1399" y="659"/>
              <a:ext cx="12" cy="14"/>
            </a:xfrm>
            <a:custGeom>
              <a:avLst/>
              <a:gdLst>
                <a:gd name="T0" fmla="*/ 9 w 17"/>
                <a:gd name="T1" fmla="*/ 3 h 20"/>
                <a:gd name="T2" fmla="*/ 9 w 17"/>
                <a:gd name="T3" fmla="*/ 3 h 20"/>
                <a:gd name="T4" fmla="*/ 5 w 17"/>
                <a:gd name="T5" fmla="*/ 5 h 20"/>
                <a:gd name="T6" fmla="*/ 3 w 17"/>
                <a:gd name="T7" fmla="*/ 10 h 20"/>
                <a:gd name="T8" fmla="*/ 5 w 17"/>
                <a:gd name="T9" fmla="*/ 15 h 20"/>
                <a:gd name="T10" fmla="*/ 9 w 17"/>
                <a:gd name="T11" fmla="*/ 17 h 20"/>
                <a:gd name="T12" fmla="*/ 13 w 17"/>
                <a:gd name="T13" fmla="*/ 15 h 20"/>
                <a:gd name="T14" fmla="*/ 14 w 17"/>
                <a:gd name="T15" fmla="*/ 10 h 20"/>
                <a:gd name="T16" fmla="*/ 13 w 17"/>
                <a:gd name="T17" fmla="*/ 5 h 20"/>
                <a:gd name="T18" fmla="*/ 9 w 17"/>
                <a:gd name="T19" fmla="*/ 3 h 20"/>
                <a:gd name="T20" fmla="*/ 9 w 17"/>
                <a:gd name="T21" fmla="*/ 3 h 20"/>
                <a:gd name="T22" fmla="*/ 9 w 17"/>
                <a:gd name="T23" fmla="*/ 0 h 20"/>
                <a:gd name="T24" fmla="*/ 9 w 17"/>
                <a:gd name="T25" fmla="*/ 0 h 20"/>
                <a:gd name="T26" fmla="*/ 15 w 17"/>
                <a:gd name="T27" fmla="*/ 3 h 20"/>
                <a:gd name="T28" fmla="*/ 17 w 17"/>
                <a:gd name="T29" fmla="*/ 10 h 20"/>
                <a:gd name="T30" fmla="*/ 15 w 17"/>
                <a:gd name="T31" fmla="*/ 17 h 20"/>
                <a:gd name="T32" fmla="*/ 9 w 17"/>
                <a:gd name="T33" fmla="*/ 20 h 20"/>
                <a:gd name="T34" fmla="*/ 2 w 17"/>
                <a:gd name="T35" fmla="*/ 17 h 20"/>
                <a:gd name="T36" fmla="*/ 0 w 17"/>
                <a:gd name="T37" fmla="*/ 10 h 20"/>
                <a:gd name="T38" fmla="*/ 2 w 17"/>
                <a:gd name="T39" fmla="*/ 3 h 20"/>
                <a:gd name="T40" fmla="*/ 9 w 17"/>
                <a:gd name="T41" fmla="*/ 0 h 20"/>
                <a:gd name="T42" fmla="*/ 9 w 17"/>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9" y="3"/>
                  </a:moveTo>
                  <a:lnTo>
                    <a:pt x="9" y="3"/>
                  </a:lnTo>
                  <a:cubicBezTo>
                    <a:pt x="7" y="3"/>
                    <a:pt x="6" y="3"/>
                    <a:pt x="5" y="5"/>
                  </a:cubicBezTo>
                  <a:cubicBezTo>
                    <a:pt x="4" y="6"/>
                    <a:pt x="3" y="8"/>
                    <a:pt x="3" y="10"/>
                  </a:cubicBezTo>
                  <a:cubicBezTo>
                    <a:pt x="3" y="12"/>
                    <a:pt x="4" y="14"/>
                    <a:pt x="5" y="15"/>
                  </a:cubicBezTo>
                  <a:cubicBezTo>
                    <a:pt x="6" y="17"/>
                    <a:pt x="7" y="17"/>
                    <a:pt x="9" y="17"/>
                  </a:cubicBezTo>
                  <a:cubicBezTo>
                    <a:pt x="10" y="17"/>
                    <a:pt x="12" y="17"/>
                    <a:pt x="13" y="15"/>
                  </a:cubicBezTo>
                  <a:cubicBezTo>
                    <a:pt x="14" y="14"/>
                    <a:pt x="14" y="12"/>
                    <a:pt x="14" y="10"/>
                  </a:cubicBezTo>
                  <a:cubicBezTo>
                    <a:pt x="14" y="8"/>
                    <a:pt x="14" y="6"/>
                    <a:pt x="13" y="5"/>
                  </a:cubicBezTo>
                  <a:cubicBezTo>
                    <a:pt x="12" y="4"/>
                    <a:pt x="10" y="3"/>
                    <a:pt x="9" y="3"/>
                  </a:cubicBezTo>
                  <a:lnTo>
                    <a:pt x="9" y="3"/>
                  </a:lnTo>
                  <a:close/>
                  <a:moveTo>
                    <a:pt x="9" y="0"/>
                  </a:moveTo>
                  <a:lnTo>
                    <a:pt x="9" y="0"/>
                  </a:lnTo>
                  <a:cubicBezTo>
                    <a:pt x="11" y="0"/>
                    <a:pt x="13" y="1"/>
                    <a:pt x="15" y="3"/>
                  </a:cubicBezTo>
                  <a:cubicBezTo>
                    <a:pt x="17" y="5"/>
                    <a:pt x="17" y="7"/>
                    <a:pt x="17" y="10"/>
                  </a:cubicBezTo>
                  <a:cubicBezTo>
                    <a:pt x="17" y="13"/>
                    <a:pt x="17" y="15"/>
                    <a:pt x="15" y="17"/>
                  </a:cubicBezTo>
                  <a:cubicBezTo>
                    <a:pt x="13" y="19"/>
                    <a:pt x="11" y="20"/>
                    <a:pt x="9" y="20"/>
                  </a:cubicBezTo>
                  <a:cubicBezTo>
                    <a:pt x="6" y="20"/>
                    <a:pt x="4" y="19"/>
                    <a:pt x="2" y="17"/>
                  </a:cubicBezTo>
                  <a:cubicBezTo>
                    <a:pt x="1" y="15"/>
                    <a:pt x="0" y="13"/>
                    <a:pt x="0" y="10"/>
                  </a:cubicBezTo>
                  <a:cubicBezTo>
                    <a:pt x="0" y="7"/>
                    <a:pt x="1" y="5"/>
                    <a:pt x="2" y="3"/>
                  </a:cubicBezTo>
                  <a:cubicBezTo>
                    <a:pt x="4" y="1"/>
                    <a:pt x="6" y="0"/>
                    <a:pt x="9" y="0"/>
                  </a:cubicBezTo>
                  <a:lnTo>
                    <a:pt x="9"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1988"/>
            <p:cNvSpPr>
              <a:spLocks/>
            </p:cNvSpPr>
            <p:nvPr/>
          </p:nvSpPr>
          <p:spPr bwMode="auto">
            <a:xfrm>
              <a:off x="1415" y="659"/>
              <a:ext cx="10" cy="13"/>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4 h 19"/>
                <a:gd name="T16" fmla="*/ 3 w 15"/>
                <a:gd name="T17" fmla="*/ 9 h 19"/>
                <a:gd name="T18" fmla="*/ 3 w 15"/>
                <a:gd name="T19" fmla="*/ 19 h 19"/>
                <a:gd name="T20" fmla="*/ 0 w 15"/>
                <a:gd name="T21" fmla="*/ 19 h 19"/>
                <a:gd name="T22" fmla="*/ 0 w 15"/>
                <a:gd name="T23" fmla="*/ 1 h 19"/>
                <a:gd name="T24" fmla="*/ 3 w 15"/>
                <a:gd name="T25" fmla="*/ 1 h 19"/>
                <a:gd name="T26" fmla="*/ 3 w 15"/>
                <a:gd name="T27" fmla="*/ 4 h 19"/>
                <a:gd name="T28" fmla="*/ 5 w 15"/>
                <a:gd name="T29" fmla="*/ 1 h 19"/>
                <a:gd name="T30" fmla="*/ 9 w 15"/>
                <a:gd name="T31" fmla="*/ 0 h 19"/>
                <a:gd name="T32" fmla="*/ 13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6"/>
                    <a:pt x="12" y="5"/>
                    <a:pt x="11" y="4"/>
                  </a:cubicBezTo>
                  <a:cubicBezTo>
                    <a:pt x="10" y="3"/>
                    <a:pt x="9" y="3"/>
                    <a:pt x="8" y="3"/>
                  </a:cubicBezTo>
                  <a:cubicBezTo>
                    <a:pt x="6" y="3"/>
                    <a:pt x="5" y="3"/>
                    <a:pt x="4" y="4"/>
                  </a:cubicBezTo>
                  <a:cubicBezTo>
                    <a:pt x="3" y="6"/>
                    <a:pt x="3" y="7"/>
                    <a:pt x="3" y="9"/>
                  </a:cubicBezTo>
                  <a:lnTo>
                    <a:pt x="3" y="19"/>
                  </a:lnTo>
                  <a:lnTo>
                    <a:pt x="0" y="19"/>
                  </a:lnTo>
                  <a:lnTo>
                    <a:pt x="0" y="1"/>
                  </a:lnTo>
                  <a:lnTo>
                    <a:pt x="3" y="1"/>
                  </a:lnTo>
                  <a:lnTo>
                    <a:pt x="3" y="4"/>
                  </a:lnTo>
                  <a:cubicBezTo>
                    <a:pt x="3" y="2"/>
                    <a:pt x="4" y="2"/>
                    <a:pt x="5" y="1"/>
                  </a:cubicBezTo>
                  <a:cubicBezTo>
                    <a:pt x="6" y="1"/>
                    <a:pt x="7" y="0"/>
                    <a:pt x="9" y="0"/>
                  </a:cubicBezTo>
                  <a:cubicBezTo>
                    <a:pt x="11" y="0"/>
                    <a:pt x="12" y="1"/>
                    <a:pt x="13" y="2"/>
                  </a:cubicBezTo>
                  <a:cubicBezTo>
                    <a:pt x="15" y="4"/>
                    <a:pt x="15" y="6"/>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989"/>
            <p:cNvSpPr>
              <a:spLocks/>
            </p:cNvSpPr>
            <p:nvPr/>
          </p:nvSpPr>
          <p:spPr bwMode="auto">
            <a:xfrm>
              <a:off x="890" y="514"/>
              <a:ext cx="240"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1990"/>
            <p:cNvSpPr>
              <a:spLocks/>
            </p:cNvSpPr>
            <p:nvPr/>
          </p:nvSpPr>
          <p:spPr bwMode="auto">
            <a:xfrm>
              <a:off x="890" y="514"/>
              <a:ext cx="240" cy="62"/>
            </a:xfrm>
            <a:custGeom>
              <a:avLst/>
              <a:gdLst>
                <a:gd name="T0" fmla="*/ 0 w 342"/>
                <a:gd name="T1" fmla="*/ 0 h 88"/>
                <a:gd name="T2" fmla="*/ 0 w 342"/>
                <a:gd name="T3" fmla="*/ 0 h 88"/>
                <a:gd name="T4" fmla="*/ 342 w 342"/>
                <a:gd name="T5" fmla="*/ 0 h 88"/>
                <a:gd name="T6" fmla="*/ 342 w 342"/>
                <a:gd name="T7" fmla="*/ 88 h 88"/>
                <a:gd name="T8" fmla="*/ 0 w 342"/>
                <a:gd name="T9" fmla="*/ 88 h 88"/>
                <a:gd name="T10" fmla="*/ 0 w 342"/>
                <a:gd name="T11" fmla="*/ 0 h 88"/>
              </a:gdLst>
              <a:ahLst/>
              <a:cxnLst>
                <a:cxn ang="0">
                  <a:pos x="T0" y="T1"/>
                </a:cxn>
                <a:cxn ang="0">
                  <a:pos x="T2" y="T3"/>
                </a:cxn>
                <a:cxn ang="0">
                  <a:pos x="T4" y="T5"/>
                </a:cxn>
                <a:cxn ang="0">
                  <a:pos x="T6" y="T7"/>
                </a:cxn>
                <a:cxn ang="0">
                  <a:pos x="T8" y="T9"/>
                </a:cxn>
                <a:cxn ang="0">
                  <a:pos x="T10" y="T11"/>
                </a:cxn>
              </a:cxnLst>
              <a:rect l="0" t="0" r="r" b="b"/>
              <a:pathLst>
                <a:path w="342" h="88">
                  <a:moveTo>
                    <a:pt x="0" y="0"/>
                  </a:moveTo>
                  <a:lnTo>
                    <a:pt x="0" y="0"/>
                  </a:lnTo>
                  <a:lnTo>
                    <a:pt x="342" y="0"/>
                  </a:lnTo>
                  <a:lnTo>
                    <a:pt x="342"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1991"/>
            <p:cNvSpPr>
              <a:spLocks/>
            </p:cNvSpPr>
            <p:nvPr/>
          </p:nvSpPr>
          <p:spPr bwMode="auto">
            <a:xfrm>
              <a:off x="905" y="531"/>
              <a:ext cx="12" cy="19"/>
            </a:xfrm>
            <a:custGeom>
              <a:avLst/>
              <a:gdLst>
                <a:gd name="T0" fmla="*/ 16 w 18"/>
                <a:gd name="T1" fmla="*/ 1 h 26"/>
                <a:gd name="T2" fmla="*/ 16 w 18"/>
                <a:gd name="T3" fmla="*/ 1 h 26"/>
                <a:gd name="T4" fmla="*/ 16 w 18"/>
                <a:gd name="T5" fmla="*/ 5 h 26"/>
                <a:gd name="T6" fmla="*/ 13 w 18"/>
                <a:gd name="T7" fmla="*/ 3 h 26"/>
                <a:gd name="T8" fmla="*/ 10 w 18"/>
                <a:gd name="T9" fmla="*/ 3 h 26"/>
                <a:gd name="T10" fmla="*/ 5 w 18"/>
                <a:gd name="T11" fmla="*/ 4 h 26"/>
                <a:gd name="T12" fmla="*/ 4 w 18"/>
                <a:gd name="T13" fmla="*/ 7 h 26"/>
                <a:gd name="T14" fmla="*/ 5 w 18"/>
                <a:gd name="T15" fmla="*/ 9 h 26"/>
                <a:gd name="T16" fmla="*/ 9 w 18"/>
                <a:gd name="T17" fmla="*/ 11 h 26"/>
                <a:gd name="T18" fmla="*/ 11 w 18"/>
                <a:gd name="T19" fmla="*/ 11 h 26"/>
                <a:gd name="T20" fmla="*/ 16 w 18"/>
                <a:gd name="T21" fmla="*/ 14 h 26"/>
                <a:gd name="T22" fmla="*/ 18 w 18"/>
                <a:gd name="T23" fmla="*/ 18 h 26"/>
                <a:gd name="T24" fmla="*/ 15 w 18"/>
                <a:gd name="T25" fmla="*/ 24 h 26"/>
                <a:gd name="T26" fmla="*/ 8 w 18"/>
                <a:gd name="T27" fmla="*/ 26 h 26"/>
                <a:gd name="T28" fmla="*/ 5 w 18"/>
                <a:gd name="T29" fmla="*/ 25 h 26"/>
                <a:gd name="T30" fmla="*/ 1 w 18"/>
                <a:gd name="T31" fmla="*/ 24 h 26"/>
                <a:gd name="T32" fmla="*/ 1 w 18"/>
                <a:gd name="T33" fmla="*/ 21 h 26"/>
                <a:gd name="T34" fmla="*/ 5 w 18"/>
                <a:gd name="T35" fmla="*/ 23 h 26"/>
                <a:gd name="T36" fmla="*/ 8 w 18"/>
                <a:gd name="T37" fmla="*/ 23 h 26"/>
                <a:gd name="T38" fmla="*/ 13 w 18"/>
                <a:gd name="T39" fmla="*/ 22 h 26"/>
                <a:gd name="T40" fmla="*/ 14 w 18"/>
                <a:gd name="T41" fmla="*/ 19 h 26"/>
                <a:gd name="T42" fmla="*/ 13 w 18"/>
                <a:gd name="T43" fmla="*/ 16 h 26"/>
                <a:gd name="T44" fmla="*/ 10 w 18"/>
                <a:gd name="T45" fmla="*/ 14 h 26"/>
                <a:gd name="T46" fmla="*/ 8 w 18"/>
                <a:gd name="T47" fmla="*/ 14 h 26"/>
                <a:gd name="T48" fmla="*/ 2 w 18"/>
                <a:gd name="T49" fmla="*/ 12 h 26"/>
                <a:gd name="T50" fmla="*/ 0 w 18"/>
                <a:gd name="T51" fmla="*/ 7 h 26"/>
                <a:gd name="T52" fmla="*/ 3 w 18"/>
                <a:gd name="T53" fmla="*/ 2 h 26"/>
                <a:gd name="T54" fmla="*/ 9 w 18"/>
                <a:gd name="T55" fmla="*/ 0 h 26"/>
                <a:gd name="T56" fmla="*/ 13 w 18"/>
                <a:gd name="T57" fmla="*/ 0 h 26"/>
                <a:gd name="T58" fmla="*/ 16 w 18"/>
                <a:gd name="T59" fmla="*/ 1 h 26"/>
                <a:gd name="T60" fmla="*/ 16 w 18"/>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26">
                  <a:moveTo>
                    <a:pt x="16" y="1"/>
                  </a:moveTo>
                  <a:lnTo>
                    <a:pt x="16" y="1"/>
                  </a:lnTo>
                  <a:lnTo>
                    <a:pt x="16" y="5"/>
                  </a:lnTo>
                  <a:cubicBezTo>
                    <a:pt x="15" y="4"/>
                    <a:pt x="14" y="4"/>
                    <a:pt x="13" y="3"/>
                  </a:cubicBezTo>
                  <a:cubicBezTo>
                    <a:pt x="12" y="3"/>
                    <a:pt x="11" y="3"/>
                    <a:pt x="10" y="3"/>
                  </a:cubicBezTo>
                  <a:cubicBezTo>
                    <a:pt x="8" y="3"/>
                    <a:pt x="6" y="3"/>
                    <a:pt x="5" y="4"/>
                  </a:cubicBezTo>
                  <a:cubicBezTo>
                    <a:pt x="4" y="5"/>
                    <a:pt x="4" y="6"/>
                    <a:pt x="4" y="7"/>
                  </a:cubicBezTo>
                  <a:cubicBezTo>
                    <a:pt x="4" y="8"/>
                    <a:pt x="4" y="9"/>
                    <a:pt x="5" y="9"/>
                  </a:cubicBezTo>
                  <a:cubicBezTo>
                    <a:pt x="5" y="10"/>
                    <a:pt x="7" y="10"/>
                    <a:pt x="9" y="11"/>
                  </a:cubicBezTo>
                  <a:lnTo>
                    <a:pt x="11" y="11"/>
                  </a:lnTo>
                  <a:cubicBezTo>
                    <a:pt x="13" y="12"/>
                    <a:pt x="15" y="12"/>
                    <a:pt x="16" y="14"/>
                  </a:cubicBezTo>
                  <a:cubicBezTo>
                    <a:pt x="17" y="15"/>
                    <a:pt x="18" y="16"/>
                    <a:pt x="18" y="18"/>
                  </a:cubicBezTo>
                  <a:cubicBezTo>
                    <a:pt x="18" y="21"/>
                    <a:pt x="17" y="23"/>
                    <a:pt x="15" y="24"/>
                  </a:cubicBezTo>
                  <a:cubicBezTo>
                    <a:pt x="14" y="25"/>
                    <a:pt x="12" y="26"/>
                    <a:pt x="8" y="26"/>
                  </a:cubicBezTo>
                  <a:cubicBezTo>
                    <a:pt x="7" y="26"/>
                    <a:pt x="6" y="26"/>
                    <a:pt x="5" y="25"/>
                  </a:cubicBezTo>
                  <a:cubicBezTo>
                    <a:pt x="3" y="25"/>
                    <a:pt x="2" y="25"/>
                    <a:pt x="1" y="24"/>
                  </a:cubicBezTo>
                  <a:lnTo>
                    <a:pt x="1" y="21"/>
                  </a:lnTo>
                  <a:cubicBezTo>
                    <a:pt x="2" y="22"/>
                    <a:pt x="3" y="22"/>
                    <a:pt x="5" y="23"/>
                  </a:cubicBezTo>
                  <a:cubicBezTo>
                    <a:pt x="6" y="23"/>
                    <a:pt x="7" y="23"/>
                    <a:pt x="8" y="23"/>
                  </a:cubicBezTo>
                  <a:cubicBezTo>
                    <a:pt x="10" y="23"/>
                    <a:pt x="12" y="23"/>
                    <a:pt x="13" y="22"/>
                  </a:cubicBezTo>
                  <a:cubicBezTo>
                    <a:pt x="14" y="21"/>
                    <a:pt x="14" y="20"/>
                    <a:pt x="14" y="19"/>
                  </a:cubicBezTo>
                  <a:cubicBezTo>
                    <a:pt x="14" y="18"/>
                    <a:pt x="14" y="17"/>
                    <a:pt x="13" y="16"/>
                  </a:cubicBezTo>
                  <a:cubicBezTo>
                    <a:pt x="13" y="15"/>
                    <a:pt x="11" y="15"/>
                    <a:pt x="10" y="14"/>
                  </a:cubicBezTo>
                  <a:lnTo>
                    <a:pt x="8" y="14"/>
                  </a:lnTo>
                  <a:cubicBezTo>
                    <a:pt x="5" y="13"/>
                    <a:pt x="3" y="13"/>
                    <a:pt x="2" y="12"/>
                  </a:cubicBezTo>
                  <a:cubicBezTo>
                    <a:pt x="1" y="11"/>
                    <a:pt x="0" y="9"/>
                    <a:pt x="0" y="7"/>
                  </a:cubicBezTo>
                  <a:cubicBezTo>
                    <a:pt x="0" y="5"/>
                    <a:pt x="1" y="3"/>
                    <a:pt x="3" y="2"/>
                  </a:cubicBezTo>
                  <a:cubicBezTo>
                    <a:pt x="4" y="1"/>
                    <a:pt x="6" y="0"/>
                    <a:pt x="9" y="0"/>
                  </a:cubicBezTo>
                  <a:cubicBezTo>
                    <a:pt x="10" y="0"/>
                    <a:pt x="11" y="0"/>
                    <a:pt x="13" y="0"/>
                  </a:cubicBezTo>
                  <a:cubicBezTo>
                    <a:pt x="14"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992"/>
            <p:cNvSpPr>
              <a:spLocks/>
            </p:cNvSpPr>
            <p:nvPr/>
          </p:nvSpPr>
          <p:spPr bwMode="auto">
            <a:xfrm>
              <a:off x="919" y="532"/>
              <a:ext cx="15" cy="17"/>
            </a:xfrm>
            <a:custGeom>
              <a:avLst/>
              <a:gdLst>
                <a:gd name="T0" fmla="*/ 0 w 21"/>
                <a:gd name="T1" fmla="*/ 0 h 24"/>
                <a:gd name="T2" fmla="*/ 0 w 21"/>
                <a:gd name="T3" fmla="*/ 0 h 24"/>
                <a:gd name="T4" fmla="*/ 21 w 21"/>
                <a:gd name="T5" fmla="*/ 0 h 24"/>
                <a:gd name="T6" fmla="*/ 21 w 21"/>
                <a:gd name="T7" fmla="*/ 2 h 24"/>
                <a:gd name="T8" fmla="*/ 12 w 21"/>
                <a:gd name="T9" fmla="*/ 2 h 24"/>
                <a:gd name="T10" fmla="*/ 12 w 21"/>
                <a:gd name="T11" fmla="*/ 24 h 24"/>
                <a:gd name="T12" fmla="*/ 9 w 21"/>
                <a:gd name="T13" fmla="*/ 24 h 24"/>
                <a:gd name="T14" fmla="*/ 9 w 21"/>
                <a:gd name="T15" fmla="*/ 2 h 24"/>
                <a:gd name="T16" fmla="*/ 0 w 21"/>
                <a:gd name="T17" fmla="*/ 2 h 24"/>
                <a:gd name="T18" fmla="*/ 0 w 2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0"/>
                  </a:moveTo>
                  <a:lnTo>
                    <a:pt x="0" y="0"/>
                  </a:lnTo>
                  <a:lnTo>
                    <a:pt x="21" y="0"/>
                  </a:lnTo>
                  <a:lnTo>
                    <a:pt x="21" y="2"/>
                  </a:lnTo>
                  <a:lnTo>
                    <a:pt x="12" y="2"/>
                  </a:lnTo>
                  <a:lnTo>
                    <a:pt x="12" y="24"/>
                  </a:lnTo>
                  <a:lnTo>
                    <a:pt x="9" y="24"/>
                  </a:lnTo>
                  <a:lnTo>
                    <a:pt x="9" y="2"/>
                  </a:lnTo>
                  <a:lnTo>
                    <a:pt x="0" y="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993"/>
            <p:cNvSpPr>
              <a:spLocks noEditPoints="1"/>
            </p:cNvSpPr>
            <p:nvPr/>
          </p:nvSpPr>
          <p:spPr bwMode="auto">
            <a:xfrm>
              <a:off x="934" y="532"/>
              <a:ext cx="15" cy="17"/>
            </a:xfrm>
            <a:custGeom>
              <a:avLst/>
              <a:gdLst>
                <a:gd name="T0" fmla="*/ 11 w 22"/>
                <a:gd name="T1" fmla="*/ 3 h 24"/>
                <a:gd name="T2" fmla="*/ 11 w 22"/>
                <a:gd name="T3" fmla="*/ 3 h 24"/>
                <a:gd name="T4" fmla="*/ 6 w 22"/>
                <a:gd name="T5" fmla="*/ 15 h 24"/>
                <a:gd name="T6" fmla="*/ 16 w 22"/>
                <a:gd name="T7" fmla="*/ 15 h 24"/>
                <a:gd name="T8" fmla="*/ 11 w 22"/>
                <a:gd name="T9" fmla="*/ 3 h 24"/>
                <a:gd name="T10" fmla="*/ 9 w 22"/>
                <a:gd name="T11" fmla="*/ 0 h 24"/>
                <a:gd name="T12" fmla="*/ 9 w 22"/>
                <a:gd name="T13" fmla="*/ 0 h 24"/>
                <a:gd name="T14" fmla="*/ 13 w 22"/>
                <a:gd name="T15" fmla="*/ 0 h 24"/>
                <a:gd name="T16" fmla="*/ 22 w 22"/>
                <a:gd name="T17" fmla="*/ 24 h 24"/>
                <a:gd name="T18" fmla="*/ 19 w 22"/>
                <a:gd name="T19" fmla="*/ 24 h 24"/>
                <a:gd name="T20" fmla="*/ 17 w 22"/>
                <a:gd name="T21" fmla="*/ 18 h 24"/>
                <a:gd name="T22" fmla="*/ 5 w 22"/>
                <a:gd name="T23" fmla="*/ 18 h 24"/>
                <a:gd name="T24" fmla="*/ 3 w 22"/>
                <a:gd name="T25" fmla="*/ 24 h 24"/>
                <a:gd name="T26" fmla="*/ 0 w 22"/>
                <a:gd name="T27" fmla="*/ 24 h 24"/>
                <a:gd name="T28" fmla="*/ 9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11" y="3"/>
                  </a:moveTo>
                  <a:lnTo>
                    <a:pt x="11" y="3"/>
                  </a:lnTo>
                  <a:lnTo>
                    <a:pt x="6" y="15"/>
                  </a:lnTo>
                  <a:lnTo>
                    <a:pt x="16" y="15"/>
                  </a:lnTo>
                  <a:lnTo>
                    <a:pt x="11" y="3"/>
                  </a:lnTo>
                  <a:close/>
                  <a:moveTo>
                    <a:pt x="9" y="0"/>
                  </a:moveTo>
                  <a:lnTo>
                    <a:pt x="9" y="0"/>
                  </a:lnTo>
                  <a:lnTo>
                    <a:pt x="13" y="0"/>
                  </a:lnTo>
                  <a:lnTo>
                    <a:pt x="22" y="24"/>
                  </a:lnTo>
                  <a:lnTo>
                    <a:pt x="19" y="24"/>
                  </a:lnTo>
                  <a:lnTo>
                    <a:pt x="17" y="18"/>
                  </a:lnTo>
                  <a:lnTo>
                    <a:pt x="5" y="18"/>
                  </a:lnTo>
                  <a:lnTo>
                    <a:pt x="3" y="24"/>
                  </a:lnTo>
                  <a:lnTo>
                    <a:pt x="0" y="24"/>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1994"/>
            <p:cNvSpPr>
              <a:spLocks/>
            </p:cNvSpPr>
            <p:nvPr/>
          </p:nvSpPr>
          <p:spPr bwMode="auto">
            <a:xfrm>
              <a:off x="948" y="532"/>
              <a:ext cx="15" cy="17"/>
            </a:xfrm>
            <a:custGeom>
              <a:avLst/>
              <a:gdLst>
                <a:gd name="T0" fmla="*/ 0 w 21"/>
                <a:gd name="T1" fmla="*/ 0 h 24"/>
                <a:gd name="T2" fmla="*/ 0 w 21"/>
                <a:gd name="T3" fmla="*/ 0 h 24"/>
                <a:gd name="T4" fmla="*/ 21 w 21"/>
                <a:gd name="T5" fmla="*/ 0 h 24"/>
                <a:gd name="T6" fmla="*/ 21 w 21"/>
                <a:gd name="T7" fmla="*/ 2 h 24"/>
                <a:gd name="T8" fmla="*/ 12 w 21"/>
                <a:gd name="T9" fmla="*/ 2 h 24"/>
                <a:gd name="T10" fmla="*/ 12 w 21"/>
                <a:gd name="T11" fmla="*/ 24 h 24"/>
                <a:gd name="T12" fmla="*/ 9 w 21"/>
                <a:gd name="T13" fmla="*/ 24 h 24"/>
                <a:gd name="T14" fmla="*/ 9 w 21"/>
                <a:gd name="T15" fmla="*/ 2 h 24"/>
                <a:gd name="T16" fmla="*/ 0 w 21"/>
                <a:gd name="T17" fmla="*/ 2 h 24"/>
                <a:gd name="T18" fmla="*/ 0 w 2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0"/>
                  </a:moveTo>
                  <a:lnTo>
                    <a:pt x="0" y="0"/>
                  </a:lnTo>
                  <a:lnTo>
                    <a:pt x="21" y="0"/>
                  </a:lnTo>
                  <a:lnTo>
                    <a:pt x="21" y="2"/>
                  </a:lnTo>
                  <a:lnTo>
                    <a:pt x="12" y="2"/>
                  </a:lnTo>
                  <a:lnTo>
                    <a:pt x="12" y="24"/>
                  </a:lnTo>
                  <a:lnTo>
                    <a:pt x="9" y="24"/>
                  </a:lnTo>
                  <a:lnTo>
                    <a:pt x="9" y="2"/>
                  </a:lnTo>
                  <a:lnTo>
                    <a:pt x="0" y="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995"/>
            <p:cNvSpPr>
              <a:spLocks/>
            </p:cNvSpPr>
            <p:nvPr/>
          </p:nvSpPr>
          <p:spPr bwMode="auto">
            <a:xfrm>
              <a:off x="966" y="532"/>
              <a:ext cx="12" cy="17"/>
            </a:xfrm>
            <a:custGeom>
              <a:avLst/>
              <a:gdLst>
                <a:gd name="T0" fmla="*/ 0 w 16"/>
                <a:gd name="T1" fmla="*/ 0 h 24"/>
                <a:gd name="T2" fmla="*/ 0 w 16"/>
                <a:gd name="T3" fmla="*/ 0 h 24"/>
                <a:gd name="T4" fmla="*/ 15 w 16"/>
                <a:gd name="T5" fmla="*/ 0 h 24"/>
                <a:gd name="T6" fmla="*/ 15 w 16"/>
                <a:gd name="T7" fmla="*/ 2 h 24"/>
                <a:gd name="T8" fmla="*/ 3 w 16"/>
                <a:gd name="T9" fmla="*/ 2 h 24"/>
                <a:gd name="T10" fmla="*/ 3 w 16"/>
                <a:gd name="T11" fmla="*/ 10 h 24"/>
                <a:gd name="T12" fmla="*/ 15 w 16"/>
                <a:gd name="T13" fmla="*/ 10 h 24"/>
                <a:gd name="T14" fmla="*/ 15 w 16"/>
                <a:gd name="T15" fmla="*/ 13 h 24"/>
                <a:gd name="T16" fmla="*/ 3 w 16"/>
                <a:gd name="T17" fmla="*/ 13 h 24"/>
                <a:gd name="T18" fmla="*/ 3 w 16"/>
                <a:gd name="T19" fmla="*/ 21 h 24"/>
                <a:gd name="T20" fmla="*/ 16 w 16"/>
                <a:gd name="T21" fmla="*/ 21 h 24"/>
                <a:gd name="T22" fmla="*/ 16 w 16"/>
                <a:gd name="T23" fmla="*/ 24 h 24"/>
                <a:gd name="T24" fmla="*/ 0 w 16"/>
                <a:gd name="T25" fmla="*/ 24 h 24"/>
                <a:gd name="T26" fmla="*/ 0 w 1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4">
                  <a:moveTo>
                    <a:pt x="0" y="0"/>
                  </a:moveTo>
                  <a:lnTo>
                    <a:pt x="0" y="0"/>
                  </a:lnTo>
                  <a:lnTo>
                    <a:pt x="15" y="0"/>
                  </a:lnTo>
                  <a:lnTo>
                    <a:pt x="15" y="2"/>
                  </a:lnTo>
                  <a:lnTo>
                    <a:pt x="3" y="2"/>
                  </a:lnTo>
                  <a:lnTo>
                    <a:pt x="3" y="10"/>
                  </a:lnTo>
                  <a:lnTo>
                    <a:pt x="15" y="10"/>
                  </a:lnTo>
                  <a:lnTo>
                    <a:pt x="15" y="13"/>
                  </a:lnTo>
                  <a:lnTo>
                    <a:pt x="3" y="13"/>
                  </a:lnTo>
                  <a:lnTo>
                    <a:pt x="3" y="21"/>
                  </a:lnTo>
                  <a:lnTo>
                    <a:pt x="16" y="21"/>
                  </a:lnTo>
                  <a:lnTo>
                    <a:pt x="16"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1996"/>
            <p:cNvSpPr>
              <a:spLocks/>
            </p:cNvSpPr>
            <p:nvPr/>
          </p:nvSpPr>
          <p:spPr bwMode="auto">
            <a:xfrm>
              <a:off x="982" y="532"/>
              <a:ext cx="15" cy="17"/>
            </a:xfrm>
            <a:custGeom>
              <a:avLst/>
              <a:gdLst>
                <a:gd name="T0" fmla="*/ 0 w 22"/>
                <a:gd name="T1" fmla="*/ 0 h 24"/>
                <a:gd name="T2" fmla="*/ 0 w 22"/>
                <a:gd name="T3" fmla="*/ 0 h 24"/>
                <a:gd name="T4" fmla="*/ 5 w 22"/>
                <a:gd name="T5" fmla="*/ 0 h 24"/>
                <a:gd name="T6" fmla="*/ 11 w 22"/>
                <a:gd name="T7" fmla="*/ 16 h 24"/>
                <a:gd name="T8" fmla="*/ 17 w 22"/>
                <a:gd name="T9" fmla="*/ 0 h 24"/>
                <a:gd name="T10" fmla="*/ 22 w 22"/>
                <a:gd name="T11" fmla="*/ 0 h 24"/>
                <a:gd name="T12" fmla="*/ 22 w 22"/>
                <a:gd name="T13" fmla="*/ 24 h 24"/>
                <a:gd name="T14" fmla="*/ 19 w 22"/>
                <a:gd name="T15" fmla="*/ 24 h 24"/>
                <a:gd name="T16" fmla="*/ 19 w 22"/>
                <a:gd name="T17" fmla="*/ 3 h 24"/>
                <a:gd name="T18" fmla="*/ 13 w 22"/>
                <a:gd name="T19" fmla="*/ 20 h 24"/>
                <a:gd name="T20" fmla="*/ 9 w 22"/>
                <a:gd name="T21" fmla="*/ 20 h 24"/>
                <a:gd name="T22" fmla="*/ 3 w 22"/>
                <a:gd name="T23" fmla="*/ 3 h 24"/>
                <a:gd name="T24" fmla="*/ 3 w 22"/>
                <a:gd name="T25" fmla="*/ 24 h 24"/>
                <a:gd name="T26" fmla="*/ 0 w 22"/>
                <a:gd name="T27" fmla="*/ 24 h 24"/>
                <a:gd name="T28" fmla="*/ 0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0" y="0"/>
                  </a:moveTo>
                  <a:lnTo>
                    <a:pt x="0" y="0"/>
                  </a:lnTo>
                  <a:lnTo>
                    <a:pt x="5" y="0"/>
                  </a:lnTo>
                  <a:lnTo>
                    <a:pt x="11" y="16"/>
                  </a:lnTo>
                  <a:lnTo>
                    <a:pt x="17" y="0"/>
                  </a:lnTo>
                  <a:lnTo>
                    <a:pt x="22" y="0"/>
                  </a:lnTo>
                  <a:lnTo>
                    <a:pt x="22" y="24"/>
                  </a:lnTo>
                  <a:lnTo>
                    <a:pt x="19" y="24"/>
                  </a:lnTo>
                  <a:lnTo>
                    <a:pt x="19" y="3"/>
                  </a:lnTo>
                  <a:lnTo>
                    <a:pt x="13" y="20"/>
                  </a:lnTo>
                  <a:lnTo>
                    <a:pt x="9" y="20"/>
                  </a:lnTo>
                  <a:lnTo>
                    <a:pt x="3" y="3"/>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1997"/>
            <p:cNvSpPr>
              <a:spLocks/>
            </p:cNvSpPr>
            <p:nvPr/>
          </p:nvSpPr>
          <p:spPr bwMode="auto">
            <a:xfrm>
              <a:off x="1002" y="532"/>
              <a:ext cx="11" cy="17"/>
            </a:xfrm>
            <a:custGeom>
              <a:avLst/>
              <a:gdLst>
                <a:gd name="T0" fmla="*/ 0 w 16"/>
                <a:gd name="T1" fmla="*/ 0 h 24"/>
                <a:gd name="T2" fmla="*/ 0 w 16"/>
                <a:gd name="T3" fmla="*/ 0 h 24"/>
                <a:gd name="T4" fmla="*/ 16 w 16"/>
                <a:gd name="T5" fmla="*/ 0 h 24"/>
                <a:gd name="T6" fmla="*/ 16 w 16"/>
                <a:gd name="T7" fmla="*/ 2 h 24"/>
                <a:gd name="T8" fmla="*/ 3 w 16"/>
                <a:gd name="T9" fmla="*/ 2 h 24"/>
                <a:gd name="T10" fmla="*/ 3 w 16"/>
                <a:gd name="T11" fmla="*/ 10 h 24"/>
                <a:gd name="T12" fmla="*/ 15 w 16"/>
                <a:gd name="T13" fmla="*/ 10 h 24"/>
                <a:gd name="T14" fmla="*/ 15 w 16"/>
                <a:gd name="T15" fmla="*/ 13 h 24"/>
                <a:gd name="T16" fmla="*/ 3 w 16"/>
                <a:gd name="T17" fmla="*/ 13 h 24"/>
                <a:gd name="T18" fmla="*/ 3 w 16"/>
                <a:gd name="T19" fmla="*/ 21 h 24"/>
                <a:gd name="T20" fmla="*/ 16 w 16"/>
                <a:gd name="T21" fmla="*/ 21 h 24"/>
                <a:gd name="T22" fmla="*/ 16 w 16"/>
                <a:gd name="T23" fmla="*/ 24 h 24"/>
                <a:gd name="T24" fmla="*/ 0 w 16"/>
                <a:gd name="T25" fmla="*/ 24 h 24"/>
                <a:gd name="T26" fmla="*/ 0 w 1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4">
                  <a:moveTo>
                    <a:pt x="0" y="0"/>
                  </a:moveTo>
                  <a:lnTo>
                    <a:pt x="0" y="0"/>
                  </a:lnTo>
                  <a:lnTo>
                    <a:pt x="16" y="0"/>
                  </a:lnTo>
                  <a:lnTo>
                    <a:pt x="16" y="2"/>
                  </a:lnTo>
                  <a:lnTo>
                    <a:pt x="3" y="2"/>
                  </a:lnTo>
                  <a:lnTo>
                    <a:pt x="3" y="10"/>
                  </a:lnTo>
                  <a:lnTo>
                    <a:pt x="15" y="10"/>
                  </a:lnTo>
                  <a:lnTo>
                    <a:pt x="15" y="13"/>
                  </a:lnTo>
                  <a:lnTo>
                    <a:pt x="3" y="13"/>
                  </a:lnTo>
                  <a:lnTo>
                    <a:pt x="3" y="21"/>
                  </a:lnTo>
                  <a:lnTo>
                    <a:pt x="16" y="21"/>
                  </a:lnTo>
                  <a:lnTo>
                    <a:pt x="16"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1998"/>
            <p:cNvSpPr>
              <a:spLocks/>
            </p:cNvSpPr>
            <p:nvPr/>
          </p:nvSpPr>
          <p:spPr bwMode="auto">
            <a:xfrm>
              <a:off x="1018" y="532"/>
              <a:ext cx="13" cy="17"/>
            </a:xfrm>
            <a:custGeom>
              <a:avLst/>
              <a:gdLst>
                <a:gd name="T0" fmla="*/ 0 w 19"/>
                <a:gd name="T1" fmla="*/ 0 h 24"/>
                <a:gd name="T2" fmla="*/ 0 w 19"/>
                <a:gd name="T3" fmla="*/ 0 h 24"/>
                <a:gd name="T4" fmla="*/ 4 w 19"/>
                <a:gd name="T5" fmla="*/ 0 h 24"/>
                <a:gd name="T6" fmla="*/ 15 w 19"/>
                <a:gd name="T7" fmla="*/ 20 h 24"/>
                <a:gd name="T8" fmla="*/ 15 w 19"/>
                <a:gd name="T9" fmla="*/ 0 h 24"/>
                <a:gd name="T10" fmla="*/ 19 w 19"/>
                <a:gd name="T11" fmla="*/ 0 h 24"/>
                <a:gd name="T12" fmla="*/ 19 w 19"/>
                <a:gd name="T13" fmla="*/ 24 h 24"/>
                <a:gd name="T14" fmla="*/ 14 w 19"/>
                <a:gd name="T15" fmla="*/ 24 h 24"/>
                <a:gd name="T16" fmla="*/ 3 w 19"/>
                <a:gd name="T17" fmla="*/ 4 h 24"/>
                <a:gd name="T18" fmla="*/ 3 w 19"/>
                <a:gd name="T19" fmla="*/ 24 h 24"/>
                <a:gd name="T20" fmla="*/ 0 w 19"/>
                <a:gd name="T21" fmla="*/ 24 h 24"/>
                <a:gd name="T22" fmla="*/ 0 w 19"/>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4">
                  <a:moveTo>
                    <a:pt x="0" y="0"/>
                  </a:moveTo>
                  <a:lnTo>
                    <a:pt x="0" y="0"/>
                  </a:lnTo>
                  <a:lnTo>
                    <a:pt x="4" y="0"/>
                  </a:lnTo>
                  <a:lnTo>
                    <a:pt x="15" y="20"/>
                  </a:lnTo>
                  <a:lnTo>
                    <a:pt x="15" y="0"/>
                  </a:lnTo>
                  <a:lnTo>
                    <a:pt x="19" y="0"/>
                  </a:lnTo>
                  <a:lnTo>
                    <a:pt x="19"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1999"/>
            <p:cNvSpPr>
              <a:spLocks/>
            </p:cNvSpPr>
            <p:nvPr/>
          </p:nvSpPr>
          <p:spPr bwMode="auto">
            <a:xfrm>
              <a:off x="1033" y="532"/>
              <a:ext cx="15" cy="17"/>
            </a:xfrm>
            <a:custGeom>
              <a:avLst/>
              <a:gdLst>
                <a:gd name="T0" fmla="*/ 0 w 21"/>
                <a:gd name="T1" fmla="*/ 0 h 24"/>
                <a:gd name="T2" fmla="*/ 0 w 21"/>
                <a:gd name="T3" fmla="*/ 0 h 24"/>
                <a:gd name="T4" fmla="*/ 21 w 21"/>
                <a:gd name="T5" fmla="*/ 0 h 24"/>
                <a:gd name="T6" fmla="*/ 21 w 21"/>
                <a:gd name="T7" fmla="*/ 2 h 24"/>
                <a:gd name="T8" fmla="*/ 12 w 21"/>
                <a:gd name="T9" fmla="*/ 2 h 24"/>
                <a:gd name="T10" fmla="*/ 12 w 21"/>
                <a:gd name="T11" fmla="*/ 24 h 24"/>
                <a:gd name="T12" fmla="*/ 9 w 21"/>
                <a:gd name="T13" fmla="*/ 24 h 24"/>
                <a:gd name="T14" fmla="*/ 9 w 21"/>
                <a:gd name="T15" fmla="*/ 2 h 24"/>
                <a:gd name="T16" fmla="*/ 0 w 21"/>
                <a:gd name="T17" fmla="*/ 2 h 24"/>
                <a:gd name="T18" fmla="*/ 0 w 2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0"/>
                  </a:moveTo>
                  <a:lnTo>
                    <a:pt x="0" y="0"/>
                  </a:lnTo>
                  <a:lnTo>
                    <a:pt x="21" y="0"/>
                  </a:lnTo>
                  <a:lnTo>
                    <a:pt x="21" y="2"/>
                  </a:lnTo>
                  <a:lnTo>
                    <a:pt x="12" y="2"/>
                  </a:lnTo>
                  <a:lnTo>
                    <a:pt x="12" y="24"/>
                  </a:lnTo>
                  <a:lnTo>
                    <a:pt x="9" y="24"/>
                  </a:lnTo>
                  <a:lnTo>
                    <a:pt x="9" y="2"/>
                  </a:lnTo>
                  <a:lnTo>
                    <a:pt x="0" y="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000"/>
            <p:cNvSpPr>
              <a:spLocks/>
            </p:cNvSpPr>
            <p:nvPr/>
          </p:nvSpPr>
          <p:spPr bwMode="auto">
            <a:xfrm>
              <a:off x="1048" y="553"/>
              <a:ext cx="12" cy="1"/>
            </a:xfrm>
            <a:custGeom>
              <a:avLst/>
              <a:gdLst>
                <a:gd name="T0" fmla="*/ 17 w 17"/>
                <a:gd name="T1" fmla="*/ 0 h 2"/>
                <a:gd name="T2" fmla="*/ 17 w 17"/>
                <a:gd name="T3" fmla="*/ 0 h 2"/>
                <a:gd name="T4" fmla="*/ 17 w 17"/>
                <a:gd name="T5" fmla="*/ 2 h 2"/>
                <a:gd name="T6" fmla="*/ 0 w 17"/>
                <a:gd name="T7" fmla="*/ 2 h 2"/>
                <a:gd name="T8" fmla="*/ 0 w 17"/>
                <a:gd name="T9" fmla="*/ 0 h 2"/>
                <a:gd name="T10" fmla="*/ 17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17" y="0"/>
                  </a:moveTo>
                  <a:lnTo>
                    <a:pt x="17" y="0"/>
                  </a:lnTo>
                  <a:lnTo>
                    <a:pt x="17" y="2"/>
                  </a:lnTo>
                  <a:lnTo>
                    <a:pt x="0" y="2"/>
                  </a:lnTo>
                  <a:lnTo>
                    <a:pt x="0" y="0"/>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001"/>
            <p:cNvSpPr>
              <a:spLocks/>
            </p:cNvSpPr>
            <p:nvPr/>
          </p:nvSpPr>
          <p:spPr bwMode="auto">
            <a:xfrm>
              <a:off x="1064" y="532"/>
              <a:ext cx="10" cy="17"/>
            </a:xfrm>
            <a:custGeom>
              <a:avLst/>
              <a:gdLst>
                <a:gd name="T0" fmla="*/ 0 w 15"/>
                <a:gd name="T1" fmla="*/ 0 h 24"/>
                <a:gd name="T2" fmla="*/ 0 w 15"/>
                <a:gd name="T3" fmla="*/ 0 h 24"/>
                <a:gd name="T4" fmla="*/ 3 w 15"/>
                <a:gd name="T5" fmla="*/ 0 h 24"/>
                <a:gd name="T6" fmla="*/ 3 w 15"/>
                <a:gd name="T7" fmla="*/ 21 h 24"/>
                <a:gd name="T8" fmla="*/ 15 w 15"/>
                <a:gd name="T9" fmla="*/ 21 h 24"/>
                <a:gd name="T10" fmla="*/ 15 w 15"/>
                <a:gd name="T11" fmla="*/ 24 h 24"/>
                <a:gd name="T12" fmla="*/ 0 w 15"/>
                <a:gd name="T13" fmla="*/ 24 h 24"/>
                <a:gd name="T14" fmla="*/ 0 w 1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4">
                  <a:moveTo>
                    <a:pt x="0" y="0"/>
                  </a:moveTo>
                  <a:lnTo>
                    <a:pt x="0" y="0"/>
                  </a:lnTo>
                  <a:lnTo>
                    <a:pt x="3" y="0"/>
                  </a:lnTo>
                  <a:lnTo>
                    <a:pt x="3" y="21"/>
                  </a:lnTo>
                  <a:lnTo>
                    <a:pt x="15" y="21"/>
                  </a:lnTo>
                  <a:lnTo>
                    <a:pt x="15"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002"/>
            <p:cNvSpPr>
              <a:spLocks/>
            </p:cNvSpPr>
            <p:nvPr/>
          </p:nvSpPr>
          <p:spPr bwMode="auto">
            <a:xfrm>
              <a:off x="1078" y="532"/>
              <a:ext cx="2" cy="17"/>
            </a:xfrm>
            <a:custGeom>
              <a:avLst/>
              <a:gdLst>
                <a:gd name="T0" fmla="*/ 0 w 3"/>
                <a:gd name="T1" fmla="*/ 0 h 24"/>
                <a:gd name="T2" fmla="*/ 0 w 3"/>
                <a:gd name="T3" fmla="*/ 0 h 24"/>
                <a:gd name="T4" fmla="*/ 3 w 3"/>
                <a:gd name="T5" fmla="*/ 0 h 24"/>
                <a:gd name="T6" fmla="*/ 3 w 3"/>
                <a:gd name="T7" fmla="*/ 24 h 24"/>
                <a:gd name="T8" fmla="*/ 0 w 3"/>
                <a:gd name="T9" fmla="*/ 24 h 24"/>
                <a:gd name="T10" fmla="*/ 0 w 3"/>
                <a:gd name="T11" fmla="*/ 0 h 24"/>
              </a:gdLst>
              <a:ahLst/>
              <a:cxnLst>
                <a:cxn ang="0">
                  <a:pos x="T0" y="T1"/>
                </a:cxn>
                <a:cxn ang="0">
                  <a:pos x="T2" y="T3"/>
                </a:cxn>
                <a:cxn ang="0">
                  <a:pos x="T4" y="T5"/>
                </a:cxn>
                <a:cxn ang="0">
                  <a:pos x="T6" y="T7"/>
                </a:cxn>
                <a:cxn ang="0">
                  <a:pos x="T8" y="T9"/>
                </a:cxn>
                <a:cxn ang="0">
                  <a:pos x="T10" y="T11"/>
                </a:cxn>
              </a:cxnLst>
              <a:rect l="0" t="0" r="r" b="b"/>
              <a:pathLst>
                <a:path w="3" h="24">
                  <a:moveTo>
                    <a:pt x="0" y="0"/>
                  </a:moveTo>
                  <a:lnTo>
                    <a:pt x="0" y="0"/>
                  </a:lnTo>
                  <a:lnTo>
                    <a:pt x="3" y="0"/>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003"/>
            <p:cNvSpPr>
              <a:spLocks/>
            </p:cNvSpPr>
            <p:nvPr/>
          </p:nvSpPr>
          <p:spPr bwMode="auto">
            <a:xfrm>
              <a:off x="1085" y="531"/>
              <a:ext cx="12" cy="19"/>
            </a:xfrm>
            <a:custGeom>
              <a:avLst/>
              <a:gdLst>
                <a:gd name="T0" fmla="*/ 16 w 17"/>
                <a:gd name="T1" fmla="*/ 1 h 26"/>
                <a:gd name="T2" fmla="*/ 16 w 17"/>
                <a:gd name="T3" fmla="*/ 1 h 26"/>
                <a:gd name="T4" fmla="*/ 16 w 17"/>
                <a:gd name="T5" fmla="*/ 5 h 26"/>
                <a:gd name="T6" fmla="*/ 12 w 17"/>
                <a:gd name="T7" fmla="*/ 3 h 26"/>
                <a:gd name="T8" fmla="*/ 9 w 17"/>
                <a:gd name="T9" fmla="*/ 3 h 26"/>
                <a:gd name="T10" fmla="*/ 5 w 17"/>
                <a:gd name="T11" fmla="*/ 4 h 26"/>
                <a:gd name="T12" fmla="*/ 3 w 17"/>
                <a:gd name="T13" fmla="*/ 7 h 26"/>
                <a:gd name="T14" fmla="*/ 4 w 17"/>
                <a:gd name="T15" fmla="*/ 9 h 26"/>
                <a:gd name="T16" fmla="*/ 8 w 17"/>
                <a:gd name="T17" fmla="*/ 11 h 26"/>
                <a:gd name="T18" fmla="*/ 10 w 17"/>
                <a:gd name="T19" fmla="*/ 11 h 26"/>
                <a:gd name="T20" fmla="*/ 16 w 17"/>
                <a:gd name="T21" fmla="*/ 14 h 26"/>
                <a:gd name="T22" fmla="*/ 17 w 17"/>
                <a:gd name="T23" fmla="*/ 18 h 26"/>
                <a:gd name="T24" fmla="*/ 15 w 17"/>
                <a:gd name="T25" fmla="*/ 24 h 26"/>
                <a:gd name="T26" fmla="*/ 8 w 17"/>
                <a:gd name="T27" fmla="*/ 26 h 26"/>
                <a:gd name="T28" fmla="*/ 4 w 17"/>
                <a:gd name="T29" fmla="*/ 25 h 26"/>
                <a:gd name="T30" fmla="*/ 0 w 17"/>
                <a:gd name="T31" fmla="*/ 24 h 26"/>
                <a:gd name="T32" fmla="*/ 0 w 17"/>
                <a:gd name="T33" fmla="*/ 21 h 26"/>
                <a:gd name="T34" fmla="*/ 4 w 17"/>
                <a:gd name="T35" fmla="*/ 23 h 26"/>
                <a:gd name="T36" fmla="*/ 8 w 17"/>
                <a:gd name="T37" fmla="*/ 23 h 26"/>
                <a:gd name="T38" fmla="*/ 12 w 17"/>
                <a:gd name="T39" fmla="*/ 22 h 26"/>
                <a:gd name="T40" fmla="*/ 14 w 17"/>
                <a:gd name="T41" fmla="*/ 19 h 26"/>
                <a:gd name="T42" fmla="*/ 13 w 17"/>
                <a:gd name="T43" fmla="*/ 16 h 26"/>
                <a:gd name="T44" fmla="*/ 9 w 17"/>
                <a:gd name="T45" fmla="*/ 14 h 26"/>
                <a:gd name="T46" fmla="*/ 7 w 17"/>
                <a:gd name="T47" fmla="*/ 14 h 26"/>
                <a:gd name="T48" fmla="*/ 2 w 17"/>
                <a:gd name="T49" fmla="*/ 12 h 26"/>
                <a:gd name="T50" fmla="*/ 0 w 17"/>
                <a:gd name="T51" fmla="*/ 7 h 26"/>
                <a:gd name="T52" fmla="*/ 2 w 17"/>
                <a:gd name="T53" fmla="*/ 2 h 26"/>
                <a:gd name="T54" fmla="*/ 9 w 17"/>
                <a:gd name="T55" fmla="*/ 0 h 26"/>
                <a:gd name="T56" fmla="*/ 12 w 17"/>
                <a:gd name="T57" fmla="*/ 0 h 26"/>
                <a:gd name="T58" fmla="*/ 16 w 17"/>
                <a:gd name="T59" fmla="*/ 1 h 26"/>
                <a:gd name="T60" fmla="*/ 16 w 17"/>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6" y="1"/>
                  </a:moveTo>
                  <a:lnTo>
                    <a:pt x="16" y="1"/>
                  </a:lnTo>
                  <a:lnTo>
                    <a:pt x="16" y="5"/>
                  </a:lnTo>
                  <a:cubicBezTo>
                    <a:pt x="15" y="4"/>
                    <a:pt x="13" y="4"/>
                    <a:pt x="12" y="3"/>
                  </a:cubicBezTo>
                  <a:cubicBezTo>
                    <a:pt x="11" y="3"/>
                    <a:pt x="10" y="3"/>
                    <a:pt x="9" y="3"/>
                  </a:cubicBezTo>
                  <a:cubicBezTo>
                    <a:pt x="7" y="3"/>
                    <a:pt x="6" y="3"/>
                    <a:pt x="5" y="4"/>
                  </a:cubicBezTo>
                  <a:cubicBezTo>
                    <a:pt x="4" y="5"/>
                    <a:pt x="3" y="6"/>
                    <a:pt x="3" y="7"/>
                  </a:cubicBezTo>
                  <a:cubicBezTo>
                    <a:pt x="3" y="8"/>
                    <a:pt x="4" y="9"/>
                    <a:pt x="4" y="9"/>
                  </a:cubicBezTo>
                  <a:cubicBezTo>
                    <a:pt x="5" y="10"/>
                    <a:pt x="6" y="10"/>
                    <a:pt x="8" y="11"/>
                  </a:cubicBezTo>
                  <a:lnTo>
                    <a:pt x="10" y="11"/>
                  </a:lnTo>
                  <a:cubicBezTo>
                    <a:pt x="12" y="12"/>
                    <a:pt x="14" y="12"/>
                    <a:pt x="16" y="14"/>
                  </a:cubicBezTo>
                  <a:cubicBezTo>
                    <a:pt x="17" y="15"/>
                    <a:pt x="17" y="16"/>
                    <a:pt x="17" y="18"/>
                  </a:cubicBezTo>
                  <a:cubicBezTo>
                    <a:pt x="17" y="21"/>
                    <a:pt x="16" y="23"/>
                    <a:pt x="15" y="24"/>
                  </a:cubicBezTo>
                  <a:cubicBezTo>
                    <a:pt x="13" y="25"/>
                    <a:pt x="11" y="26"/>
                    <a:pt x="8" y="26"/>
                  </a:cubicBezTo>
                  <a:cubicBezTo>
                    <a:pt x="7" y="26"/>
                    <a:pt x="5" y="26"/>
                    <a:pt x="4" y="25"/>
                  </a:cubicBezTo>
                  <a:cubicBezTo>
                    <a:pt x="3" y="25"/>
                    <a:pt x="1" y="25"/>
                    <a:pt x="0" y="24"/>
                  </a:cubicBezTo>
                  <a:lnTo>
                    <a:pt x="0" y="21"/>
                  </a:lnTo>
                  <a:cubicBezTo>
                    <a:pt x="1" y="22"/>
                    <a:pt x="3" y="22"/>
                    <a:pt x="4" y="23"/>
                  </a:cubicBezTo>
                  <a:cubicBezTo>
                    <a:pt x="5" y="23"/>
                    <a:pt x="7" y="23"/>
                    <a:pt x="8" y="23"/>
                  </a:cubicBezTo>
                  <a:cubicBezTo>
                    <a:pt x="10" y="23"/>
                    <a:pt x="11" y="23"/>
                    <a:pt x="12" y="22"/>
                  </a:cubicBezTo>
                  <a:cubicBezTo>
                    <a:pt x="13" y="21"/>
                    <a:pt x="14" y="20"/>
                    <a:pt x="14" y="19"/>
                  </a:cubicBezTo>
                  <a:cubicBezTo>
                    <a:pt x="14" y="18"/>
                    <a:pt x="13" y="17"/>
                    <a:pt x="13" y="16"/>
                  </a:cubicBezTo>
                  <a:cubicBezTo>
                    <a:pt x="12" y="15"/>
                    <a:pt x="11" y="15"/>
                    <a:pt x="9" y="14"/>
                  </a:cubicBezTo>
                  <a:lnTo>
                    <a:pt x="7" y="14"/>
                  </a:lnTo>
                  <a:cubicBezTo>
                    <a:pt x="4" y="13"/>
                    <a:pt x="3" y="13"/>
                    <a:pt x="2" y="12"/>
                  </a:cubicBezTo>
                  <a:cubicBezTo>
                    <a:pt x="0" y="11"/>
                    <a:pt x="0" y="9"/>
                    <a:pt x="0" y="7"/>
                  </a:cubicBezTo>
                  <a:cubicBezTo>
                    <a:pt x="0" y="5"/>
                    <a:pt x="1" y="3"/>
                    <a:pt x="2" y="2"/>
                  </a:cubicBezTo>
                  <a:cubicBezTo>
                    <a:pt x="4" y="1"/>
                    <a:pt x="6" y="0"/>
                    <a:pt x="9" y="0"/>
                  </a:cubicBezTo>
                  <a:cubicBezTo>
                    <a:pt x="10" y="0"/>
                    <a:pt x="11" y="0"/>
                    <a:pt x="12" y="0"/>
                  </a:cubicBezTo>
                  <a:cubicBezTo>
                    <a:pt x="13" y="1"/>
                    <a:pt x="15" y="1"/>
                    <a:pt x="16" y="1"/>
                  </a:cubicBezTo>
                  <a:lnTo>
                    <a:pt x="16"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004"/>
            <p:cNvSpPr>
              <a:spLocks/>
            </p:cNvSpPr>
            <p:nvPr/>
          </p:nvSpPr>
          <p:spPr bwMode="auto">
            <a:xfrm>
              <a:off x="1098" y="532"/>
              <a:ext cx="15" cy="17"/>
            </a:xfrm>
            <a:custGeom>
              <a:avLst/>
              <a:gdLst>
                <a:gd name="T0" fmla="*/ 0 w 21"/>
                <a:gd name="T1" fmla="*/ 0 h 24"/>
                <a:gd name="T2" fmla="*/ 0 w 21"/>
                <a:gd name="T3" fmla="*/ 0 h 24"/>
                <a:gd name="T4" fmla="*/ 21 w 21"/>
                <a:gd name="T5" fmla="*/ 0 h 24"/>
                <a:gd name="T6" fmla="*/ 21 w 21"/>
                <a:gd name="T7" fmla="*/ 2 h 24"/>
                <a:gd name="T8" fmla="*/ 13 w 21"/>
                <a:gd name="T9" fmla="*/ 2 h 24"/>
                <a:gd name="T10" fmla="*/ 13 w 21"/>
                <a:gd name="T11" fmla="*/ 24 h 24"/>
                <a:gd name="T12" fmla="*/ 9 w 21"/>
                <a:gd name="T13" fmla="*/ 24 h 24"/>
                <a:gd name="T14" fmla="*/ 9 w 21"/>
                <a:gd name="T15" fmla="*/ 2 h 24"/>
                <a:gd name="T16" fmla="*/ 0 w 21"/>
                <a:gd name="T17" fmla="*/ 2 h 24"/>
                <a:gd name="T18" fmla="*/ 0 w 2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0"/>
                  </a:moveTo>
                  <a:lnTo>
                    <a:pt x="0" y="0"/>
                  </a:lnTo>
                  <a:lnTo>
                    <a:pt x="21" y="0"/>
                  </a:lnTo>
                  <a:lnTo>
                    <a:pt x="21" y="2"/>
                  </a:lnTo>
                  <a:lnTo>
                    <a:pt x="13" y="2"/>
                  </a:lnTo>
                  <a:lnTo>
                    <a:pt x="13" y="24"/>
                  </a:lnTo>
                  <a:lnTo>
                    <a:pt x="9" y="24"/>
                  </a:lnTo>
                  <a:lnTo>
                    <a:pt x="9" y="2"/>
                  </a:lnTo>
                  <a:lnTo>
                    <a:pt x="0" y="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005"/>
            <p:cNvSpPr>
              <a:spLocks/>
            </p:cNvSpPr>
            <p:nvPr/>
          </p:nvSpPr>
          <p:spPr bwMode="auto">
            <a:xfrm>
              <a:off x="565" y="573"/>
              <a:ext cx="324" cy="76"/>
            </a:xfrm>
            <a:custGeom>
              <a:avLst/>
              <a:gdLst>
                <a:gd name="T0" fmla="*/ 464 w 464"/>
                <a:gd name="T1" fmla="*/ 0 h 109"/>
                <a:gd name="T2" fmla="*/ 464 w 464"/>
                <a:gd name="T3" fmla="*/ 0 h 109"/>
                <a:gd name="T4" fmla="*/ 0 w 464"/>
                <a:gd name="T5" fmla="*/ 109 h 109"/>
              </a:gdLst>
              <a:ahLst/>
              <a:cxnLst>
                <a:cxn ang="0">
                  <a:pos x="T0" y="T1"/>
                </a:cxn>
                <a:cxn ang="0">
                  <a:pos x="T2" y="T3"/>
                </a:cxn>
                <a:cxn ang="0">
                  <a:pos x="T4" y="T5"/>
                </a:cxn>
              </a:cxnLst>
              <a:rect l="0" t="0" r="r" b="b"/>
              <a:pathLst>
                <a:path w="464" h="109">
                  <a:moveTo>
                    <a:pt x="464" y="0"/>
                  </a:moveTo>
                  <a:lnTo>
                    <a:pt x="464" y="0"/>
                  </a:lnTo>
                  <a:cubicBezTo>
                    <a:pt x="322" y="33"/>
                    <a:pt x="123" y="80"/>
                    <a:pt x="0" y="109"/>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2006"/>
            <p:cNvSpPr>
              <a:spLocks noEditPoints="1"/>
            </p:cNvSpPr>
            <p:nvPr/>
          </p:nvSpPr>
          <p:spPr bwMode="auto">
            <a:xfrm>
              <a:off x="548" y="644"/>
              <a:ext cx="18" cy="11"/>
            </a:xfrm>
            <a:custGeom>
              <a:avLst/>
              <a:gdLst>
                <a:gd name="T0" fmla="*/ 26 w 26"/>
                <a:gd name="T1" fmla="*/ 17 h 17"/>
                <a:gd name="T2" fmla="*/ 26 w 26"/>
                <a:gd name="T3" fmla="*/ 17 h 17"/>
                <a:gd name="T4" fmla="*/ 0 w 26"/>
                <a:gd name="T5" fmla="*/ 14 h 17"/>
                <a:gd name="T6" fmla="*/ 22 w 26"/>
                <a:gd name="T7" fmla="*/ 0 h 17"/>
                <a:gd name="T8" fmla="*/ 26 w 26"/>
                <a:gd name="T9" fmla="*/ 17 h 17"/>
                <a:gd name="T10" fmla="*/ 26 w 26"/>
                <a:gd name="T11" fmla="*/ 17 h 17"/>
                <a:gd name="T12" fmla="*/ 26 w 2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7"/>
                  </a:moveTo>
                  <a:lnTo>
                    <a:pt x="26" y="17"/>
                  </a:lnTo>
                  <a:lnTo>
                    <a:pt x="0" y="14"/>
                  </a:lnTo>
                  <a:lnTo>
                    <a:pt x="22" y="0"/>
                  </a:lnTo>
                  <a:lnTo>
                    <a:pt x="26" y="17"/>
                  </a:lnTo>
                  <a:close/>
                  <a:moveTo>
                    <a:pt x="26" y="17"/>
                  </a:moveTo>
                  <a:lnTo>
                    <a:pt x="26" y="17"/>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007"/>
            <p:cNvSpPr>
              <a:spLocks noEditPoints="1"/>
            </p:cNvSpPr>
            <p:nvPr/>
          </p:nvSpPr>
          <p:spPr bwMode="auto">
            <a:xfrm>
              <a:off x="548" y="644"/>
              <a:ext cx="18" cy="11"/>
            </a:xfrm>
            <a:custGeom>
              <a:avLst/>
              <a:gdLst>
                <a:gd name="T0" fmla="*/ 26 w 26"/>
                <a:gd name="T1" fmla="*/ 17 h 17"/>
                <a:gd name="T2" fmla="*/ 26 w 26"/>
                <a:gd name="T3" fmla="*/ 17 h 17"/>
                <a:gd name="T4" fmla="*/ 0 w 26"/>
                <a:gd name="T5" fmla="*/ 14 h 17"/>
                <a:gd name="T6" fmla="*/ 22 w 26"/>
                <a:gd name="T7" fmla="*/ 0 h 17"/>
                <a:gd name="T8" fmla="*/ 26 w 26"/>
                <a:gd name="T9" fmla="*/ 17 h 17"/>
                <a:gd name="T10" fmla="*/ 26 w 26"/>
                <a:gd name="T11" fmla="*/ 17 h 17"/>
                <a:gd name="T12" fmla="*/ 26 w 2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26" y="17"/>
                  </a:moveTo>
                  <a:lnTo>
                    <a:pt x="26" y="17"/>
                  </a:lnTo>
                  <a:lnTo>
                    <a:pt x="0" y="14"/>
                  </a:lnTo>
                  <a:lnTo>
                    <a:pt x="22" y="0"/>
                  </a:lnTo>
                  <a:lnTo>
                    <a:pt x="26" y="17"/>
                  </a:lnTo>
                  <a:close/>
                  <a:moveTo>
                    <a:pt x="26" y="17"/>
                  </a:moveTo>
                  <a:lnTo>
                    <a:pt x="26" y="17"/>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2008"/>
            <p:cNvSpPr>
              <a:spLocks/>
            </p:cNvSpPr>
            <p:nvPr/>
          </p:nvSpPr>
          <p:spPr bwMode="auto">
            <a:xfrm>
              <a:off x="951" y="576"/>
              <a:ext cx="35" cy="47"/>
            </a:xfrm>
            <a:custGeom>
              <a:avLst/>
              <a:gdLst>
                <a:gd name="T0" fmla="*/ 50 w 50"/>
                <a:gd name="T1" fmla="*/ 0 h 67"/>
                <a:gd name="T2" fmla="*/ 50 w 50"/>
                <a:gd name="T3" fmla="*/ 0 h 67"/>
                <a:gd name="T4" fmla="*/ 0 w 50"/>
                <a:gd name="T5" fmla="*/ 67 h 67"/>
              </a:gdLst>
              <a:ahLst/>
              <a:cxnLst>
                <a:cxn ang="0">
                  <a:pos x="T0" y="T1"/>
                </a:cxn>
                <a:cxn ang="0">
                  <a:pos x="T2" y="T3"/>
                </a:cxn>
                <a:cxn ang="0">
                  <a:pos x="T4" y="T5"/>
                </a:cxn>
              </a:cxnLst>
              <a:rect l="0" t="0" r="r" b="b"/>
              <a:pathLst>
                <a:path w="50" h="67">
                  <a:moveTo>
                    <a:pt x="50" y="0"/>
                  </a:moveTo>
                  <a:lnTo>
                    <a:pt x="50" y="0"/>
                  </a:lnTo>
                  <a:cubicBezTo>
                    <a:pt x="35" y="20"/>
                    <a:pt x="17" y="45"/>
                    <a:pt x="0" y="6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2009"/>
            <p:cNvSpPr>
              <a:spLocks noEditPoints="1"/>
            </p:cNvSpPr>
            <p:nvPr/>
          </p:nvSpPr>
          <p:spPr bwMode="auto">
            <a:xfrm>
              <a:off x="941" y="619"/>
              <a:ext cx="15" cy="18"/>
            </a:xfrm>
            <a:custGeom>
              <a:avLst/>
              <a:gdLst>
                <a:gd name="T0" fmla="*/ 22 w 22"/>
                <a:gd name="T1" fmla="*/ 10 h 25"/>
                <a:gd name="T2" fmla="*/ 22 w 22"/>
                <a:gd name="T3" fmla="*/ 10 h 25"/>
                <a:gd name="T4" fmla="*/ 0 w 22"/>
                <a:gd name="T5" fmla="*/ 25 h 25"/>
                <a:gd name="T6" fmla="*/ 8 w 22"/>
                <a:gd name="T7" fmla="*/ 0 h 25"/>
                <a:gd name="T8" fmla="*/ 22 w 22"/>
                <a:gd name="T9" fmla="*/ 10 h 25"/>
                <a:gd name="T10" fmla="*/ 22 w 22"/>
                <a:gd name="T11" fmla="*/ 10 h 25"/>
                <a:gd name="T12" fmla="*/ 22 w 22"/>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22" h="25">
                  <a:moveTo>
                    <a:pt x="22" y="10"/>
                  </a:moveTo>
                  <a:lnTo>
                    <a:pt x="22" y="10"/>
                  </a:lnTo>
                  <a:lnTo>
                    <a:pt x="0" y="25"/>
                  </a:lnTo>
                  <a:lnTo>
                    <a:pt x="8" y="0"/>
                  </a:lnTo>
                  <a:lnTo>
                    <a:pt x="22" y="10"/>
                  </a:lnTo>
                  <a:close/>
                  <a:moveTo>
                    <a:pt x="22" y="10"/>
                  </a:moveTo>
                  <a:lnTo>
                    <a:pt x="22" y="1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010"/>
            <p:cNvSpPr>
              <a:spLocks noEditPoints="1"/>
            </p:cNvSpPr>
            <p:nvPr/>
          </p:nvSpPr>
          <p:spPr bwMode="auto">
            <a:xfrm>
              <a:off x="941" y="619"/>
              <a:ext cx="15" cy="18"/>
            </a:xfrm>
            <a:custGeom>
              <a:avLst/>
              <a:gdLst>
                <a:gd name="T0" fmla="*/ 22 w 22"/>
                <a:gd name="T1" fmla="*/ 10 h 25"/>
                <a:gd name="T2" fmla="*/ 22 w 22"/>
                <a:gd name="T3" fmla="*/ 10 h 25"/>
                <a:gd name="T4" fmla="*/ 0 w 22"/>
                <a:gd name="T5" fmla="*/ 25 h 25"/>
                <a:gd name="T6" fmla="*/ 8 w 22"/>
                <a:gd name="T7" fmla="*/ 0 h 25"/>
                <a:gd name="T8" fmla="*/ 22 w 22"/>
                <a:gd name="T9" fmla="*/ 10 h 25"/>
                <a:gd name="T10" fmla="*/ 22 w 22"/>
                <a:gd name="T11" fmla="*/ 10 h 25"/>
                <a:gd name="T12" fmla="*/ 22 w 22"/>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22" h="25">
                  <a:moveTo>
                    <a:pt x="22" y="10"/>
                  </a:moveTo>
                  <a:lnTo>
                    <a:pt x="22" y="10"/>
                  </a:lnTo>
                  <a:lnTo>
                    <a:pt x="0" y="25"/>
                  </a:lnTo>
                  <a:lnTo>
                    <a:pt x="8" y="0"/>
                  </a:lnTo>
                  <a:lnTo>
                    <a:pt x="22" y="10"/>
                  </a:lnTo>
                  <a:close/>
                  <a:moveTo>
                    <a:pt x="22" y="10"/>
                  </a:moveTo>
                  <a:lnTo>
                    <a:pt x="22" y="1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2011"/>
            <p:cNvSpPr>
              <a:spLocks/>
            </p:cNvSpPr>
            <p:nvPr/>
          </p:nvSpPr>
          <p:spPr bwMode="auto">
            <a:xfrm>
              <a:off x="1033" y="576"/>
              <a:ext cx="35" cy="47"/>
            </a:xfrm>
            <a:custGeom>
              <a:avLst/>
              <a:gdLst>
                <a:gd name="T0" fmla="*/ 0 w 50"/>
                <a:gd name="T1" fmla="*/ 0 h 67"/>
                <a:gd name="T2" fmla="*/ 0 w 50"/>
                <a:gd name="T3" fmla="*/ 0 h 67"/>
                <a:gd name="T4" fmla="*/ 50 w 50"/>
                <a:gd name="T5" fmla="*/ 67 h 67"/>
              </a:gdLst>
              <a:ahLst/>
              <a:cxnLst>
                <a:cxn ang="0">
                  <a:pos x="T0" y="T1"/>
                </a:cxn>
                <a:cxn ang="0">
                  <a:pos x="T2" y="T3"/>
                </a:cxn>
                <a:cxn ang="0">
                  <a:pos x="T4" y="T5"/>
                </a:cxn>
              </a:cxnLst>
              <a:rect l="0" t="0" r="r" b="b"/>
              <a:pathLst>
                <a:path w="50" h="67">
                  <a:moveTo>
                    <a:pt x="0" y="0"/>
                  </a:moveTo>
                  <a:lnTo>
                    <a:pt x="0" y="0"/>
                  </a:lnTo>
                  <a:cubicBezTo>
                    <a:pt x="15" y="20"/>
                    <a:pt x="34" y="45"/>
                    <a:pt x="50" y="67"/>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012"/>
            <p:cNvSpPr>
              <a:spLocks noEditPoints="1"/>
            </p:cNvSpPr>
            <p:nvPr/>
          </p:nvSpPr>
          <p:spPr bwMode="auto">
            <a:xfrm>
              <a:off x="1063" y="619"/>
              <a:ext cx="15" cy="18"/>
            </a:xfrm>
            <a:custGeom>
              <a:avLst/>
              <a:gdLst>
                <a:gd name="T0" fmla="*/ 14 w 22"/>
                <a:gd name="T1" fmla="*/ 0 h 25"/>
                <a:gd name="T2" fmla="*/ 14 w 22"/>
                <a:gd name="T3" fmla="*/ 0 h 25"/>
                <a:gd name="T4" fmla="*/ 22 w 22"/>
                <a:gd name="T5" fmla="*/ 25 h 25"/>
                <a:gd name="T6" fmla="*/ 0 w 22"/>
                <a:gd name="T7" fmla="*/ 10 h 25"/>
                <a:gd name="T8" fmla="*/ 14 w 22"/>
                <a:gd name="T9" fmla="*/ 0 h 25"/>
                <a:gd name="T10" fmla="*/ 14 w 22"/>
                <a:gd name="T11" fmla="*/ 0 h 25"/>
                <a:gd name="T12" fmla="*/ 14 w 2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2" h="25">
                  <a:moveTo>
                    <a:pt x="14" y="0"/>
                  </a:moveTo>
                  <a:lnTo>
                    <a:pt x="14" y="0"/>
                  </a:lnTo>
                  <a:lnTo>
                    <a:pt x="22" y="25"/>
                  </a:lnTo>
                  <a:lnTo>
                    <a:pt x="0" y="10"/>
                  </a:lnTo>
                  <a:lnTo>
                    <a:pt x="14" y="0"/>
                  </a:lnTo>
                  <a:close/>
                  <a:moveTo>
                    <a:pt x="14" y="0"/>
                  </a:moveTo>
                  <a:lnTo>
                    <a:pt x="14"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013"/>
            <p:cNvSpPr>
              <a:spLocks noEditPoints="1"/>
            </p:cNvSpPr>
            <p:nvPr/>
          </p:nvSpPr>
          <p:spPr bwMode="auto">
            <a:xfrm>
              <a:off x="1063" y="619"/>
              <a:ext cx="15" cy="18"/>
            </a:xfrm>
            <a:custGeom>
              <a:avLst/>
              <a:gdLst>
                <a:gd name="T0" fmla="*/ 14 w 22"/>
                <a:gd name="T1" fmla="*/ 0 h 25"/>
                <a:gd name="T2" fmla="*/ 14 w 22"/>
                <a:gd name="T3" fmla="*/ 0 h 25"/>
                <a:gd name="T4" fmla="*/ 22 w 22"/>
                <a:gd name="T5" fmla="*/ 25 h 25"/>
                <a:gd name="T6" fmla="*/ 0 w 22"/>
                <a:gd name="T7" fmla="*/ 10 h 25"/>
                <a:gd name="T8" fmla="*/ 14 w 22"/>
                <a:gd name="T9" fmla="*/ 0 h 25"/>
                <a:gd name="T10" fmla="*/ 14 w 22"/>
                <a:gd name="T11" fmla="*/ 0 h 25"/>
                <a:gd name="T12" fmla="*/ 14 w 2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2" h="25">
                  <a:moveTo>
                    <a:pt x="14" y="0"/>
                  </a:moveTo>
                  <a:lnTo>
                    <a:pt x="14" y="0"/>
                  </a:lnTo>
                  <a:lnTo>
                    <a:pt x="22" y="25"/>
                  </a:lnTo>
                  <a:lnTo>
                    <a:pt x="0" y="10"/>
                  </a:lnTo>
                  <a:lnTo>
                    <a:pt x="14" y="0"/>
                  </a:lnTo>
                  <a:close/>
                  <a:moveTo>
                    <a:pt x="14" y="0"/>
                  </a:moveTo>
                  <a:lnTo>
                    <a:pt x="14"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2015"/>
          <p:cNvSpPr>
            <a:spLocks/>
          </p:cNvSpPr>
          <p:nvPr/>
        </p:nvSpPr>
        <p:spPr bwMode="auto">
          <a:xfrm>
            <a:off x="1798638" y="1371600"/>
            <a:ext cx="212725" cy="85725"/>
          </a:xfrm>
          <a:custGeom>
            <a:avLst/>
            <a:gdLst>
              <a:gd name="T0" fmla="*/ 0 w 191"/>
              <a:gd name="T1" fmla="*/ 0 h 78"/>
              <a:gd name="T2" fmla="*/ 0 w 191"/>
              <a:gd name="T3" fmla="*/ 0 h 78"/>
              <a:gd name="T4" fmla="*/ 191 w 191"/>
              <a:gd name="T5" fmla="*/ 78 h 78"/>
            </a:gdLst>
            <a:ahLst/>
            <a:cxnLst>
              <a:cxn ang="0">
                <a:pos x="T0" y="T1"/>
              </a:cxn>
              <a:cxn ang="0">
                <a:pos x="T2" y="T3"/>
              </a:cxn>
              <a:cxn ang="0">
                <a:pos x="T4" y="T5"/>
              </a:cxn>
            </a:cxnLst>
            <a:rect l="0" t="0" r="r" b="b"/>
            <a:pathLst>
              <a:path w="191" h="78">
                <a:moveTo>
                  <a:pt x="0" y="0"/>
                </a:moveTo>
                <a:lnTo>
                  <a:pt x="0" y="0"/>
                </a:lnTo>
                <a:cubicBezTo>
                  <a:pt x="58" y="24"/>
                  <a:pt x="130" y="53"/>
                  <a:pt x="191" y="78"/>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016"/>
          <p:cNvSpPr>
            <a:spLocks noEditPoints="1"/>
          </p:cNvSpPr>
          <p:nvPr/>
        </p:nvSpPr>
        <p:spPr bwMode="auto">
          <a:xfrm>
            <a:off x="2008188" y="1449388"/>
            <a:ext cx="28575" cy="19050"/>
          </a:xfrm>
          <a:custGeom>
            <a:avLst/>
            <a:gdLst>
              <a:gd name="T0" fmla="*/ 7 w 26"/>
              <a:gd name="T1" fmla="*/ 0 h 17"/>
              <a:gd name="T2" fmla="*/ 7 w 26"/>
              <a:gd name="T3" fmla="*/ 0 h 17"/>
              <a:gd name="T4" fmla="*/ 26 w 26"/>
              <a:gd name="T5" fmla="*/ 17 h 17"/>
              <a:gd name="T6" fmla="*/ 0 w 26"/>
              <a:gd name="T7" fmla="*/ 16 h 17"/>
              <a:gd name="T8" fmla="*/ 7 w 26"/>
              <a:gd name="T9" fmla="*/ 0 h 17"/>
              <a:gd name="T10" fmla="*/ 7 w 26"/>
              <a:gd name="T11" fmla="*/ 0 h 17"/>
              <a:gd name="T12" fmla="*/ 7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7" y="0"/>
                </a:moveTo>
                <a:lnTo>
                  <a:pt x="7" y="0"/>
                </a:lnTo>
                <a:lnTo>
                  <a:pt x="26" y="17"/>
                </a:lnTo>
                <a:lnTo>
                  <a:pt x="0" y="16"/>
                </a:lnTo>
                <a:lnTo>
                  <a:pt x="7" y="0"/>
                </a:lnTo>
                <a:close/>
                <a:moveTo>
                  <a:pt x="7" y="0"/>
                </a:moveTo>
                <a:lnTo>
                  <a:pt x="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017"/>
          <p:cNvSpPr>
            <a:spLocks noEditPoints="1"/>
          </p:cNvSpPr>
          <p:nvPr/>
        </p:nvSpPr>
        <p:spPr bwMode="auto">
          <a:xfrm>
            <a:off x="2008188" y="1449388"/>
            <a:ext cx="28575" cy="19050"/>
          </a:xfrm>
          <a:custGeom>
            <a:avLst/>
            <a:gdLst>
              <a:gd name="T0" fmla="*/ 7 w 26"/>
              <a:gd name="T1" fmla="*/ 0 h 17"/>
              <a:gd name="T2" fmla="*/ 7 w 26"/>
              <a:gd name="T3" fmla="*/ 0 h 17"/>
              <a:gd name="T4" fmla="*/ 26 w 26"/>
              <a:gd name="T5" fmla="*/ 17 h 17"/>
              <a:gd name="T6" fmla="*/ 0 w 26"/>
              <a:gd name="T7" fmla="*/ 16 h 17"/>
              <a:gd name="T8" fmla="*/ 7 w 26"/>
              <a:gd name="T9" fmla="*/ 0 h 17"/>
              <a:gd name="T10" fmla="*/ 7 w 26"/>
              <a:gd name="T11" fmla="*/ 0 h 17"/>
              <a:gd name="T12" fmla="*/ 7 w 26"/>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6" h="17">
                <a:moveTo>
                  <a:pt x="7" y="0"/>
                </a:moveTo>
                <a:lnTo>
                  <a:pt x="7" y="0"/>
                </a:lnTo>
                <a:lnTo>
                  <a:pt x="26" y="17"/>
                </a:lnTo>
                <a:lnTo>
                  <a:pt x="0" y="16"/>
                </a:lnTo>
                <a:lnTo>
                  <a:pt x="7" y="0"/>
                </a:lnTo>
                <a:close/>
                <a:moveTo>
                  <a:pt x="7" y="0"/>
                </a:moveTo>
                <a:lnTo>
                  <a:pt x="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18"/>
          <p:cNvSpPr>
            <a:spLocks/>
          </p:cNvSpPr>
          <p:nvPr/>
        </p:nvSpPr>
        <p:spPr bwMode="auto">
          <a:xfrm>
            <a:off x="1393825" y="1076325"/>
            <a:ext cx="569913" cy="98425"/>
          </a:xfrm>
          <a:custGeom>
            <a:avLst/>
            <a:gdLst>
              <a:gd name="T0" fmla="*/ 0 w 513"/>
              <a:gd name="T1" fmla="*/ 0 h 88"/>
              <a:gd name="T2" fmla="*/ 0 w 513"/>
              <a:gd name="T3" fmla="*/ 0 h 88"/>
              <a:gd name="T4" fmla="*/ 513 w 513"/>
              <a:gd name="T5" fmla="*/ 0 h 88"/>
              <a:gd name="T6" fmla="*/ 513 w 513"/>
              <a:gd name="T7" fmla="*/ 88 h 88"/>
              <a:gd name="T8" fmla="*/ 0 w 513"/>
              <a:gd name="T9" fmla="*/ 88 h 88"/>
              <a:gd name="T10" fmla="*/ 0 w 513"/>
              <a:gd name="T11" fmla="*/ 0 h 88"/>
            </a:gdLst>
            <a:ahLst/>
            <a:cxnLst>
              <a:cxn ang="0">
                <a:pos x="T0" y="T1"/>
              </a:cxn>
              <a:cxn ang="0">
                <a:pos x="T2" y="T3"/>
              </a:cxn>
              <a:cxn ang="0">
                <a:pos x="T4" y="T5"/>
              </a:cxn>
              <a:cxn ang="0">
                <a:pos x="T6" y="T7"/>
              </a:cxn>
              <a:cxn ang="0">
                <a:pos x="T8" y="T9"/>
              </a:cxn>
              <a:cxn ang="0">
                <a:pos x="T10" y="T11"/>
              </a:cxn>
            </a:cxnLst>
            <a:rect l="0" t="0" r="r" b="b"/>
            <a:pathLst>
              <a:path w="513" h="88">
                <a:moveTo>
                  <a:pt x="0" y="0"/>
                </a:moveTo>
                <a:lnTo>
                  <a:pt x="0" y="0"/>
                </a:lnTo>
                <a:lnTo>
                  <a:pt x="513" y="0"/>
                </a:lnTo>
                <a:lnTo>
                  <a:pt x="513" y="88"/>
                </a:lnTo>
                <a:lnTo>
                  <a:pt x="0" y="88"/>
                </a:lnTo>
                <a:lnTo>
                  <a:pt x="0"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019"/>
          <p:cNvSpPr>
            <a:spLocks/>
          </p:cNvSpPr>
          <p:nvPr/>
        </p:nvSpPr>
        <p:spPr bwMode="auto">
          <a:xfrm>
            <a:off x="1393825" y="1076325"/>
            <a:ext cx="569913" cy="98425"/>
          </a:xfrm>
          <a:custGeom>
            <a:avLst/>
            <a:gdLst>
              <a:gd name="T0" fmla="*/ 0 w 513"/>
              <a:gd name="T1" fmla="*/ 0 h 88"/>
              <a:gd name="T2" fmla="*/ 0 w 513"/>
              <a:gd name="T3" fmla="*/ 0 h 88"/>
              <a:gd name="T4" fmla="*/ 513 w 513"/>
              <a:gd name="T5" fmla="*/ 0 h 88"/>
              <a:gd name="T6" fmla="*/ 513 w 513"/>
              <a:gd name="T7" fmla="*/ 88 h 88"/>
              <a:gd name="T8" fmla="*/ 0 w 513"/>
              <a:gd name="T9" fmla="*/ 88 h 88"/>
              <a:gd name="T10" fmla="*/ 0 w 513"/>
              <a:gd name="T11" fmla="*/ 0 h 88"/>
            </a:gdLst>
            <a:ahLst/>
            <a:cxnLst>
              <a:cxn ang="0">
                <a:pos x="T0" y="T1"/>
              </a:cxn>
              <a:cxn ang="0">
                <a:pos x="T2" y="T3"/>
              </a:cxn>
              <a:cxn ang="0">
                <a:pos x="T4" y="T5"/>
              </a:cxn>
              <a:cxn ang="0">
                <a:pos x="T6" y="T7"/>
              </a:cxn>
              <a:cxn ang="0">
                <a:pos x="T8" y="T9"/>
              </a:cxn>
              <a:cxn ang="0">
                <a:pos x="T10" y="T11"/>
              </a:cxn>
            </a:cxnLst>
            <a:rect l="0" t="0" r="r" b="b"/>
            <a:pathLst>
              <a:path w="513" h="88">
                <a:moveTo>
                  <a:pt x="0" y="0"/>
                </a:moveTo>
                <a:lnTo>
                  <a:pt x="0" y="0"/>
                </a:lnTo>
                <a:lnTo>
                  <a:pt x="513" y="0"/>
                </a:lnTo>
                <a:lnTo>
                  <a:pt x="513" y="88"/>
                </a:lnTo>
                <a:lnTo>
                  <a:pt x="0" y="88"/>
                </a:lnTo>
                <a:lnTo>
                  <a:pt x="0"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20"/>
          <p:cNvSpPr>
            <a:spLocks/>
          </p:cNvSpPr>
          <p:nvPr/>
        </p:nvSpPr>
        <p:spPr bwMode="auto">
          <a:xfrm>
            <a:off x="1419225" y="1106488"/>
            <a:ext cx="15875" cy="25400"/>
          </a:xfrm>
          <a:custGeom>
            <a:avLst/>
            <a:gdLst>
              <a:gd name="T0" fmla="*/ 0 w 14"/>
              <a:gd name="T1" fmla="*/ 0 h 24"/>
              <a:gd name="T2" fmla="*/ 0 w 14"/>
              <a:gd name="T3" fmla="*/ 0 h 24"/>
              <a:gd name="T4" fmla="*/ 14 w 14"/>
              <a:gd name="T5" fmla="*/ 0 h 24"/>
              <a:gd name="T6" fmla="*/ 14 w 14"/>
              <a:gd name="T7" fmla="*/ 2 h 24"/>
              <a:gd name="T8" fmla="*/ 3 w 14"/>
              <a:gd name="T9" fmla="*/ 2 h 24"/>
              <a:gd name="T10" fmla="*/ 3 w 14"/>
              <a:gd name="T11" fmla="*/ 10 h 24"/>
              <a:gd name="T12" fmla="*/ 13 w 14"/>
              <a:gd name="T13" fmla="*/ 10 h 24"/>
              <a:gd name="T14" fmla="*/ 13 w 14"/>
              <a:gd name="T15" fmla="*/ 13 h 24"/>
              <a:gd name="T16" fmla="*/ 3 w 14"/>
              <a:gd name="T17" fmla="*/ 13 h 24"/>
              <a:gd name="T18" fmla="*/ 3 w 14"/>
              <a:gd name="T19" fmla="*/ 24 h 24"/>
              <a:gd name="T20" fmla="*/ 0 w 14"/>
              <a:gd name="T21" fmla="*/ 24 h 24"/>
              <a:gd name="T22" fmla="*/ 0 w 14"/>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4">
                <a:moveTo>
                  <a:pt x="0" y="0"/>
                </a:moveTo>
                <a:lnTo>
                  <a:pt x="0" y="0"/>
                </a:lnTo>
                <a:lnTo>
                  <a:pt x="14" y="0"/>
                </a:lnTo>
                <a:lnTo>
                  <a:pt x="14" y="2"/>
                </a:lnTo>
                <a:lnTo>
                  <a:pt x="3" y="2"/>
                </a:lnTo>
                <a:lnTo>
                  <a:pt x="3" y="10"/>
                </a:lnTo>
                <a:lnTo>
                  <a:pt x="13" y="10"/>
                </a:lnTo>
                <a:lnTo>
                  <a:pt x="13" y="13"/>
                </a:lnTo>
                <a:lnTo>
                  <a:pt x="3" y="13"/>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021"/>
          <p:cNvSpPr>
            <a:spLocks/>
          </p:cNvSpPr>
          <p:nvPr/>
        </p:nvSpPr>
        <p:spPr bwMode="auto">
          <a:xfrm>
            <a:off x="1441450" y="1106488"/>
            <a:ext cx="20638" cy="26988"/>
          </a:xfrm>
          <a:custGeom>
            <a:avLst/>
            <a:gdLst>
              <a:gd name="T0" fmla="*/ 0 w 19"/>
              <a:gd name="T1" fmla="*/ 0 h 25"/>
              <a:gd name="T2" fmla="*/ 0 w 19"/>
              <a:gd name="T3" fmla="*/ 0 h 25"/>
              <a:gd name="T4" fmla="*/ 3 w 19"/>
              <a:gd name="T5" fmla="*/ 0 h 25"/>
              <a:gd name="T6" fmla="*/ 3 w 19"/>
              <a:gd name="T7" fmla="*/ 15 h 25"/>
              <a:gd name="T8" fmla="*/ 5 w 19"/>
              <a:gd name="T9" fmla="*/ 20 h 25"/>
              <a:gd name="T10" fmla="*/ 9 w 19"/>
              <a:gd name="T11" fmla="*/ 22 h 25"/>
              <a:gd name="T12" fmla="*/ 14 w 19"/>
              <a:gd name="T13" fmla="*/ 20 h 25"/>
              <a:gd name="T14" fmla="*/ 15 w 19"/>
              <a:gd name="T15" fmla="*/ 15 h 25"/>
              <a:gd name="T16" fmla="*/ 15 w 19"/>
              <a:gd name="T17" fmla="*/ 0 h 25"/>
              <a:gd name="T18" fmla="*/ 19 w 19"/>
              <a:gd name="T19" fmla="*/ 0 h 25"/>
              <a:gd name="T20" fmla="*/ 19 w 19"/>
              <a:gd name="T21" fmla="*/ 15 h 25"/>
              <a:gd name="T22" fmla="*/ 16 w 19"/>
              <a:gd name="T23" fmla="*/ 22 h 25"/>
              <a:gd name="T24" fmla="*/ 9 w 19"/>
              <a:gd name="T25" fmla="*/ 25 h 25"/>
              <a:gd name="T26" fmla="*/ 2 w 19"/>
              <a:gd name="T27" fmla="*/ 22 h 25"/>
              <a:gd name="T28" fmla="*/ 0 w 19"/>
              <a:gd name="T29" fmla="*/ 15 h 25"/>
              <a:gd name="T30" fmla="*/ 0 w 19"/>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5">
                <a:moveTo>
                  <a:pt x="0" y="0"/>
                </a:moveTo>
                <a:lnTo>
                  <a:pt x="0" y="0"/>
                </a:lnTo>
                <a:lnTo>
                  <a:pt x="3" y="0"/>
                </a:lnTo>
                <a:lnTo>
                  <a:pt x="3" y="15"/>
                </a:lnTo>
                <a:cubicBezTo>
                  <a:pt x="3" y="17"/>
                  <a:pt x="4" y="19"/>
                  <a:pt x="5" y="20"/>
                </a:cubicBezTo>
                <a:cubicBezTo>
                  <a:pt x="6" y="22"/>
                  <a:pt x="7" y="22"/>
                  <a:pt x="9" y="22"/>
                </a:cubicBezTo>
                <a:cubicBezTo>
                  <a:pt x="11" y="22"/>
                  <a:pt x="13" y="22"/>
                  <a:pt x="14" y="20"/>
                </a:cubicBezTo>
                <a:cubicBezTo>
                  <a:pt x="15" y="19"/>
                  <a:pt x="15" y="17"/>
                  <a:pt x="15" y="15"/>
                </a:cubicBezTo>
                <a:lnTo>
                  <a:pt x="15" y="0"/>
                </a:lnTo>
                <a:lnTo>
                  <a:pt x="19" y="0"/>
                </a:lnTo>
                <a:lnTo>
                  <a:pt x="19" y="15"/>
                </a:lnTo>
                <a:cubicBezTo>
                  <a:pt x="19" y="18"/>
                  <a:pt x="18" y="21"/>
                  <a:pt x="16" y="22"/>
                </a:cubicBezTo>
                <a:cubicBezTo>
                  <a:pt x="15" y="24"/>
                  <a:pt x="12" y="25"/>
                  <a:pt x="9" y="25"/>
                </a:cubicBezTo>
                <a:cubicBezTo>
                  <a:pt x="6" y="25"/>
                  <a:pt x="4" y="24"/>
                  <a:pt x="2" y="22"/>
                </a:cubicBezTo>
                <a:cubicBezTo>
                  <a:pt x="1" y="21"/>
                  <a:pt x="0" y="18"/>
                  <a:pt x="0" y="15"/>
                </a:cubicBez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022"/>
          <p:cNvSpPr>
            <a:spLocks/>
          </p:cNvSpPr>
          <p:nvPr/>
        </p:nvSpPr>
        <p:spPr bwMode="auto">
          <a:xfrm>
            <a:off x="1470025" y="1106488"/>
            <a:ext cx="22225" cy="25400"/>
          </a:xfrm>
          <a:custGeom>
            <a:avLst/>
            <a:gdLst>
              <a:gd name="T0" fmla="*/ 0 w 19"/>
              <a:gd name="T1" fmla="*/ 0 h 24"/>
              <a:gd name="T2" fmla="*/ 0 w 19"/>
              <a:gd name="T3" fmla="*/ 0 h 24"/>
              <a:gd name="T4" fmla="*/ 4 w 19"/>
              <a:gd name="T5" fmla="*/ 0 h 24"/>
              <a:gd name="T6" fmla="*/ 15 w 19"/>
              <a:gd name="T7" fmla="*/ 20 h 24"/>
              <a:gd name="T8" fmla="*/ 15 w 19"/>
              <a:gd name="T9" fmla="*/ 0 h 24"/>
              <a:gd name="T10" fmla="*/ 19 w 19"/>
              <a:gd name="T11" fmla="*/ 0 h 24"/>
              <a:gd name="T12" fmla="*/ 19 w 19"/>
              <a:gd name="T13" fmla="*/ 24 h 24"/>
              <a:gd name="T14" fmla="*/ 14 w 19"/>
              <a:gd name="T15" fmla="*/ 24 h 24"/>
              <a:gd name="T16" fmla="*/ 3 w 19"/>
              <a:gd name="T17" fmla="*/ 4 h 24"/>
              <a:gd name="T18" fmla="*/ 3 w 19"/>
              <a:gd name="T19" fmla="*/ 24 h 24"/>
              <a:gd name="T20" fmla="*/ 0 w 19"/>
              <a:gd name="T21" fmla="*/ 24 h 24"/>
              <a:gd name="T22" fmla="*/ 0 w 19"/>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4">
                <a:moveTo>
                  <a:pt x="0" y="0"/>
                </a:moveTo>
                <a:lnTo>
                  <a:pt x="0" y="0"/>
                </a:lnTo>
                <a:lnTo>
                  <a:pt x="4" y="0"/>
                </a:lnTo>
                <a:lnTo>
                  <a:pt x="15" y="20"/>
                </a:lnTo>
                <a:lnTo>
                  <a:pt x="15" y="0"/>
                </a:lnTo>
                <a:lnTo>
                  <a:pt x="19" y="0"/>
                </a:lnTo>
                <a:lnTo>
                  <a:pt x="19"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023"/>
          <p:cNvSpPr>
            <a:spLocks/>
          </p:cNvSpPr>
          <p:nvPr/>
        </p:nvSpPr>
        <p:spPr bwMode="auto">
          <a:xfrm>
            <a:off x="1497013" y="1104900"/>
            <a:ext cx="22225" cy="28575"/>
          </a:xfrm>
          <a:custGeom>
            <a:avLst/>
            <a:gdLst>
              <a:gd name="T0" fmla="*/ 20 w 20"/>
              <a:gd name="T1" fmla="*/ 3 h 26"/>
              <a:gd name="T2" fmla="*/ 20 w 20"/>
              <a:gd name="T3" fmla="*/ 3 h 26"/>
              <a:gd name="T4" fmla="*/ 20 w 20"/>
              <a:gd name="T5" fmla="*/ 6 h 26"/>
              <a:gd name="T6" fmla="*/ 16 w 20"/>
              <a:gd name="T7" fmla="*/ 4 h 26"/>
              <a:gd name="T8" fmla="*/ 12 w 20"/>
              <a:gd name="T9" fmla="*/ 3 h 26"/>
              <a:gd name="T10" fmla="*/ 6 w 20"/>
              <a:gd name="T11" fmla="*/ 6 h 26"/>
              <a:gd name="T12" fmla="*/ 4 w 20"/>
              <a:gd name="T13" fmla="*/ 13 h 26"/>
              <a:gd name="T14" fmla="*/ 6 w 20"/>
              <a:gd name="T15" fmla="*/ 21 h 26"/>
              <a:gd name="T16" fmla="*/ 12 w 20"/>
              <a:gd name="T17" fmla="*/ 23 h 26"/>
              <a:gd name="T18" fmla="*/ 16 w 20"/>
              <a:gd name="T19" fmla="*/ 22 h 26"/>
              <a:gd name="T20" fmla="*/ 20 w 20"/>
              <a:gd name="T21" fmla="*/ 20 h 26"/>
              <a:gd name="T22" fmla="*/ 20 w 20"/>
              <a:gd name="T23" fmla="*/ 23 h 26"/>
              <a:gd name="T24" fmla="*/ 16 w 20"/>
              <a:gd name="T25" fmla="*/ 25 h 26"/>
              <a:gd name="T26" fmla="*/ 12 w 20"/>
              <a:gd name="T27" fmla="*/ 26 h 26"/>
              <a:gd name="T28" fmla="*/ 3 w 20"/>
              <a:gd name="T29" fmla="*/ 22 h 26"/>
              <a:gd name="T30" fmla="*/ 0 w 20"/>
              <a:gd name="T31" fmla="*/ 13 h 26"/>
              <a:gd name="T32" fmla="*/ 3 w 20"/>
              <a:gd name="T33" fmla="*/ 4 h 26"/>
              <a:gd name="T34" fmla="*/ 12 w 20"/>
              <a:gd name="T35" fmla="*/ 0 h 26"/>
              <a:gd name="T36" fmla="*/ 16 w 20"/>
              <a:gd name="T37" fmla="*/ 1 h 26"/>
              <a:gd name="T38" fmla="*/ 20 w 20"/>
              <a:gd name="T39" fmla="*/ 3 h 26"/>
              <a:gd name="T40" fmla="*/ 20 w 20"/>
              <a:gd name="T4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6">
                <a:moveTo>
                  <a:pt x="20" y="3"/>
                </a:moveTo>
                <a:lnTo>
                  <a:pt x="20" y="3"/>
                </a:lnTo>
                <a:lnTo>
                  <a:pt x="20" y="6"/>
                </a:lnTo>
                <a:cubicBezTo>
                  <a:pt x="19" y="5"/>
                  <a:pt x="18" y="4"/>
                  <a:pt x="16" y="4"/>
                </a:cubicBezTo>
                <a:cubicBezTo>
                  <a:pt x="15" y="3"/>
                  <a:pt x="14" y="3"/>
                  <a:pt x="12" y="3"/>
                </a:cubicBezTo>
                <a:cubicBezTo>
                  <a:pt x="9" y="3"/>
                  <a:pt x="7" y="4"/>
                  <a:pt x="6" y="6"/>
                </a:cubicBezTo>
                <a:cubicBezTo>
                  <a:pt x="4" y="7"/>
                  <a:pt x="4" y="10"/>
                  <a:pt x="4" y="13"/>
                </a:cubicBezTo>
                <a:cubicBezTo>
                  <a:pt x="4" y="16"/>
                  <a:pt x="4" y="19"/>
                  <a:pt x="6" y="21"/>
                </a:cubicBezTo>
                <a:cubicBezTo>
                  <a:pt x="7" y="22"/>
                  <a:pt x="9" y="23"/>
                  <a:pt x="12" y="23"/>
                </a:cubicBezTo>
                <a:cubicBezTo>
                  <a:pt x="14" y="23"/>
                  <a:pt x="15" y="23"/>
                  <a:pt x="16" y="22"/>
                </a:cubicBezTo>
                <a:cubicBezTo>
                  <a:pt x="18" y="22"/>
                  <a:pt x="19" y="21"/>
                  <a:pt x="20" y="20"/>
                </a:cubicBezTo>
                <a:lnTo>
                  <a:pt x="20" y="23"/>
                </a:lnTo>
                <a:cubicBezTo>
                  <a:pt x="19" y="24"/>
                  <a:pt x="18" y="25"/>
                  <a:pt x="16" y="25"/>
                </a:cubicBezTo>
                <a:cubicBezTo>
                  <a:pt x="15" y="26"/>
                  <a:pt x="14" y="26"/>
                  <a:pt x="12" y="26"/>
                </a:cubicBezTo>
                <a:cubicBezTo>
                  <a:pt x="8" y="26"/>
                  <a:pt x="5" y="25"/>
                  <a:pt x="3" y="22"/>
                </a:cubicBezTo>
                <a:cubicBezTo>
                  <a:pt x="1" y="20"/>
                  <a:pt x="0" y="17"/>
                  <a:pt x="0" y="13"/>
                </a:cubicBezTo>
                <a:cubicBezTo>
                  <a:pt x="0" y="9"/>
                  <a:pt x="1" y="6"/>
                  <a:pt x="3" y="4"/>
                </a:cubicBezTo>
                <a:cubicBezTo>
                  <a:pt x="5" y="1"/>
                  <a:pt x="8" y="0"/>
                  <a:pt x="12" y="0"/>
                </a:cubicBezTo>
                <a:cubicBezTo>
                  <a:pt x="14" y="0"/>
                  <a:pt x="15" y="0"/>
                  <a:pt x="16" y="1"/>
                </a:cubicBezTo>
                <a:cubicBezTo>
                  <a:pt x="18" y="1"/>
                  <a:pt x="19" y="2"/>
                  <a:pt x="20" y="3"/>
                </a:cubicBezTo>
                <a:lnTo>
                  <a:pt x="20"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024"/>
          <p:cNvSpPr>
            <a:spLocks/>
          </p:cNvSpPr>
          <p:nvPr/>
        </p:nvSpPr>
        <p:spPr bwMode="auto">
          <a:xfrm>
            <a:off x="1520825" y="1106488"/>
            <a:ext cx="23813" cy="25400"/>
          </a:xfrm>
          <a:custGeom>
            <a:avLst/>
            <a:gdLst>
              <a:gd name="T0" fmla="*/ 0 w 21"/>
              <a:gd name="T1" fmla="*/ 0 h 24"/>
              <a:gd name="T2" fmla="*/ 0 w 21"/>
              <a:gd name="T3" fmla="*/ 0 h 24"/>
              <a:gd name="T4" fmla="*/ 21 w 21"/>
              <a:gd name="T5" fmla="*/ 0 h 24"/>
              <a:gd name="T6" fmla="*/ 21 w 21"/>
              <a:gd name="T7" fmla="*/ 2 h 24"/>
              <a:gd name="T8" fmla="*/ 12 w 21"/>
              <a:gd name="T9" fmla="*/ 2 h 24"/>
              <a:gd name="T10" fmla="*/ 12 w 21"/>
              <a:gd name="T11" fmla="*/ 24 h 24"/>
              <a:gd name="T12" fmla="*/ 9 w 21"/>
              <a:gd name="T13" fmla="*/ 24 h 24"/>
              <a:gd name="T14" fmla="*/ 9 w 21"/>
              <a:gd name="T15" fmla="*/ 2 h 24"/>
              <a:gd name="T16" fmla="*/ 0 w 21"/>
              <a:gd name="T17" fmla="*/ 2 h 24"/>
              <a:gd name="T18" fmla="*/ 0 w 2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0"/>
                </a:moveTo>
                <a:lnTo>
                  <a:pt x="0" y="0"/>
                </a:lnTo>
                <a:lnTo>
                  <a:pt x="21" y="0"/>
                </a:lnTo>
                <a:lnTo>
                  <a:pt x="21" y="2"/>
                </a:lnTo>
                <a:lnTo>
                  <a:pt x="12" y="2"/>
                </a:lnTo>
                <a:lnTo>
                  <a:pt x="12" y="24"/>
                </a:lnTo>
                <a:lnTo>
                  <a:pt x="9" y="24"/>
                </a:lnTo>
                <a:lnTo>
                  <a:pt x="9" y="2"/>
                </a:lnTo>
                <a:lnTo>
                  <a:pt x="0" y="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025"/>
          <p:cNvSpPr>
            <a:spLocks/>
          </p:cNvSpPr>
          <p:nvPr/>
        </p:nvSpPr>
        <p:spPr bwMode="auto">
          <a:xfrm>
            <a:off x="1549400" y="1106488"/>
            <a:ext cx="4763" cy="25400"/>
          </a:xfrm>
          <a:custGeom>
            <a:avLst/>
            <a:gdLst>
              <a:gd name="T0" fmla="*/ 0 w 4"/>
              <a:gd name="T1" fmla="*/ 0 h 24"/>
              <a:gd name="T2" fmla="*/ 0 w 4"/>
              <a:gd name="T3" fmla="*/ 0 h 24"/>
              <a:gd name="T4" fmla="*/ 4 w 4"/>
              <a:gd name="T5" fmla="*/ 0 h 24"/>
              <a:gd name="T6" fmla="*/ 4 w 4"/>
              <a:gd name="T7" fmla="*/ 24 h 24"/>
              <a:gd name="T8" fmla="*/ 0 w 4"/>
              <a:gd name="T9" fmla="*/ 24 h 24"/>
              <a:gd name="T10" fmla="*/ 0 w 4"/>
              <a:gd name="T11" fmla="*/ 0 h 24"/>
            </a:gdLst>
            <a:ahLst/>
            <a:cxnLst>
              <a:cxn ang="0">
                <a:pos x="T0" y="T1"/>
              </a:cxn>
              <a:cxn ang="0">
                <a:pos x="T2" y="T3"/>
              </a:cxn>
              <a:cxn ang="0">
                <a:pos x="T4" y="T5"/>
              </a:cxn>
              <a:cxn ang="0">
                <a:pos x="T6" y="T7"/>
              </a:cxn>
              <a:cxn ang="0">
                <a:pos x="T8" y="T9"/>
              </a:cxn>
              <a:cxn ang="0">
                <a:pos x="T10" y="T11"/>
              </a:cxn>
            </a:cxnLst>
            <a:rect l="0" t="0" r="r" b="b"/>
            <a:pathLst>
              <a:path w="4" h="24">
                <a:moveTo>
                  <a:pt x="0" y="0"/>
                </a:moveTo>
                <a:lnTo>
                  <a:pt x="0" y="0"/>
                </a:lnTo>
                <a:lnTo>
                  <a:pt x="4" y="0"/>
                </a:lnTo>
                <a:lnTo>
                  <a:pt x="4"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026"/>
          <p:cNvSpPr>
            <a:spLocks noEditPoints="1"/>
          </p:cNvSpPr>
          <p:nvPr/>
        </p:nvSpPr>
        <p:spPr bwMode="auto">
          <a:xfrm>
            <a:off x="1560513" y="1104900"/>
            <a:ext cx="25400" cy="28575"/>
          </a:xfrm>
          <a:custGeom>
            <a:avLst/>
            <a:gdLst>
              <a:gd name="T0" fmla="*/ 11 w 23"/>
              <a:gd name="T1" fmla="*/ 3 h 26"/>
              <a:gd name="T2" fmla="*/ 11 w 23"/>
              <a:gd name="T3" fmla="*/ 3 h 26"/>
              <a:gd name="T4" fmla="*/ 5 w 23"/>
              <a:gd name="T5" fmla="*/ 6 h 26"/>
              <a:gd name="T6" fmla="*/ 3 w 23"/>
              <a:gd name="T7" fmla="*/ 13 h 26"/>
              <a:gd name="T8" fmla="*/ 5 w 23"/>
              <a:gd name="T9" fmla="*/ 20 h 26"/>
              <a:gd name="T10" fmla="*/ 11 w 23"/>
              <a:gd name="T11" fmla="*/ 23 h 26"/>
              <a:gd name="T12" fmla="*/ 17 w 23"/>
              <a:gd name="T13" fmla="*/ 20 h 26"/>
              <a:gd name="T14" fmla="*/ 19 w 23"/>
              <a:gd name="T15" fmla="*/ 13 h 26"/>
              <a:gd name="T16" fmla="*/ 17 w 23"/>
              <a:gd name="T17" fmla="*/ 6 h 26"/>
              <a:gd name="T18" fmla="*/ 11 w 23"/>
              <a:gd name="T19" fmla="*/ 3 h 26"/>
              <a:gd name="T20" fmla="*/ 11 w 23"/>
              <a:gd name="T21" fmla="*/ 3 h 26"/>
              <a:gd name="T22" fmla="*/ 11 w 23"/>
              <a:gd name="T23" fmla="*/ 0 h 26"/>
              <a:gd name="T24" fmla="*/ 11 w 23"/>
              <a:gd name="T25" fmla="*/ 0 h 26"/>
              <a:gd name="T26" fmla="*/ 20 w 23"/>
              <a:gd name="T27" fmla="*/ 4 h 26"/>
              <a:gd name="T28" fmla="*/ 23 w 23"/>
              <a:gd name="T29" fmla="*/ 13 h 26"/>
              <a:gd name="T30" fmla="*/ 20 w 23"/>
              <a:gd name="T31" fmla="*/ 22 h 26"/>
              <a:gd name="T32" fmla="*/ 11 w 23"/>
              <a:gd name="T33" fmla="*/ 26 h 26"/>
              <a:gd name="T34" fmla="*/ 3 w 23"/>
              <a:gd name="T35" fmla="*/ 22 h 26"/>
              <a:gd name="T36" fmla="*/ 0 w 23"/>
              <a:gd name="T37" fmla="*/ 13 h 26"/>
              <a:gd name="T38" fmla="*/ 3 w 23"/>
              <a:gd name="T39" fmla="*/ 4 h 26"/>
              <a:gd name="T40" fmla="*/ 11 w 23"/>
              <a:gd name="T41" fmla="*/ 0 h 26"/>
              <a:gd name="T42" fmla="*/ 11 w 23"/>
              <a:gd name="T4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11" y="3"/>
                </a:moveTo>
                <a:lnTo>
                  <a:pt x="11" y="3"/>
                </a:lnTo>
                <a:cubicBezTo>
                  <a:pt x="9" y="3"/>
                  <a:pt x="7" y="4"/>
                  <a:pt x="5" y="6"/>
                </a:cubicBezTo>
                <a:cubicBezTo>
                  <a:pt x="4" y="7"/>
                  <a:pt x="3" y="10"/>
                  <a:pt x="3" y="13"/>
                </a:cubicBezTo>
                <a:cubicBezTo>
                  <a:pt x="3" y="16"/>
                  <a:pt x="4" y="19"/>
                  <a:pt x="5" y="20"/>
                </a:cubicBezTo>
                <a:cubicBezTo>
                  <a:pt x="7" y="22"/>
                  <a:pt x="9" y="23"/>
                  <a:pt x="11" y="23"/>
                </a:cubicBezTo>
                <a:cubicBezTo>
                  <a:pt x="14" y="23"/>
                  <a:pt x="16" y="22"/>
                  <a:pt x="17" y="20"/>
                </a:cubicBezTo>
                <a:cubicBezTo>
                  <a:pt x="18" y="19"/>
                  <a:pt x="19" y="16"/>
                  <a:pt x="19" y="13"/>
                </a:cubicBezTo>
                <a:cubicBezTo>
                  <a:pt x="19" y="10"/>
                  <a:pt x="18" y="7"/>
                  <a:pt x="17" y="6"/>
                </a:cubicBezTo>
                <a:cubicBezTo>
                  <a:pt x="16" y="4"/>
                  <a:pt x="14" y="3"/>
                  <a:pt x="11" y="3"/>
                </a:cubicBezTo>
                <a:lnTo>
                  <a:pt x="11" y="3"/>
                </a:lnTo>
                <a:close/>
                <a:moveTo>
                  <a:pt x="11" y="0"/>
                </a:moveTo>
                <a:lnTo>
                  <a:pt x="11" y="0"/>
                </a:lnTo>
                <a:cubicBezTo>
                  <a:pt x="15" y="0"/>
                  <a:pt x="17" y="1"/>
                  <a:pt x="20" y="4"/>
                </a:cubicBezTo>
                <a:cubicBezTo>
                  <a:pt x="22" y="6"/>
                  <a:pt x="23" y="9"/>
                  <a:pt x="23" y="13"/>
                </a:cubicBezTo>
                <a:cubicBezTo>
                  <a:pt x="23" y="17"/>
                  <a:pt x="22" y="20"/>
                  <a:pt x="20" y="22"/>
                </a:cubicBezTo>
                <a:cubicBezTo>
                  <a:pt x="17" y="25"/>
                  <a:pt x="15" y="26"/>
                  <a:pt x="11" y="26"/>
                </a:cubicBezTo>
                <a:cubicBezTo>
                  <a:pt x="8" y="26"/>
                  <a:pt x="5" y="25"/>
                  <a:pt x="3" y="22"/>
                </a:cubicBezTo>
                <a:cubicBezTo>
                  <a:pt x="1" y="20"/>
                  <a:pt x="0" y="17"/>
                  <a:pt x="0" y="13"/>
                </a:cubicBezTo>
                <a:cubicBezTo>
                  <a:pt x="0" y="9"/>
                  <a:pt x="1" y="6"/>
                  <a:pt x="3" y="4"/>
                </a:cubicBezTo>
                <a:cubicBezTo>
                  <a:pt x="5" y="1"/>
                  <a:pt x="8" y="0"/>
                  <a:pt x="11" y="0"/>
                </a:cubicBez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027"/>
          <p:cNvSpPr>
            <a:spLocks/>
          </p:cNvSpPr>
          <p:nvPr/>
        </p:nvSpPr>
        <p:spPr bwMode="auto">
          <a:xfrm>
            <a:off x="1592263" y="1106488"/>
            <a:ext cx="20638" cy="25400"/>
          </a:xfrm>
          <a:custGeom>
            <a:avLst/>
            <a:gdLst>
              <a:gd name="T0" fmla="*/ 0 w 18"/>
              <a:gd name="T1" fmla="*/ 0 h 24"/>
              <a:gd name="T2" fmla="*/ 0 w 18"/>
              <a:gd name="T3" fmla="*/ 0 h 24"/>
              <a:gd name="T4" fmla="*/ 4 w 18"/>
              <a:gd name="T5" fmla="*/ 0 h 24"/>
              <a:gd name="T6" fmla="*/ 15 w 18"/>
              <a:gd name="T7" fmla="*/ 20 h 24"/>
              <a:gd name="T8" fmla="*/ 15 w 18"/>
              <a:gd name="T9" fmla="*/ 0 h 24"/>
              <a:gd name="T10" fmla="*/ 18 w 18"/>
              <a:gd name="T11" fmla="*/ 0 h 24"/>
              <a:gd name="T12" fmla="*/ 18 w 18"/>
              <a:gd name="T13" fmla="*/ 24 h 24"/>
              <a:gd name="T14" fmla="*/ 14 w 18"/>
              <a:gd name="T15" fmla="*/ 24 h 24"/>
              <a:gd name="T16" fmla="*/ 3 w 18"/>
              <a:gd name="T17" fmla="*/ 4 h 24"/>
              <a:gd name="T18" fmla="*/ 3 w 18"/>
              <a:gd name="T19" fmla="*/ 24 h 24"/>
              <a:gd name="T20" fmla="*/ 0 w 18"/>
              <a:gd name="T21" fmla="*/ 24 h 24"/>
              <a:gd name="T22" fmla="*/ 0 w 18"/>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4">
                <a:moveTo>
                  <a:pt x="0" y="0"/>
                </a:moveTo>
                <a:lnTo>
                  <a:pt x="0" y="0"/>
                </a:lnTo>
                <a:lnTo>
                  <a:pt x="4" y="0"/>
                </a:lnTo>
                <a:lnTo>
                  <a:pt x="15" y="20"/>
                </a:lnTo>
                <a:lnTo>
                  <a:pt x="15" y="0"/>
                </a:lnTo>
                <a:lnTo>
                  <a:pt x="18" y="0"/>
                </a:lnTo>
                <a:lnTo>
                  <a:pt x="18" y="24"/>
                </a:lnTo>
                <a:lnTo>
                  <a:pt x="14" y="24"/>
                </a:lnTo>
                <a:lnTo>
                  <a:pt x="3" y="4"/>
                </a:lnTo>
                <a:lnTo>
                  <a:pt x="3"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028"/>
          <p:cNvSpPr>
            <a:spLocks noEditPoints="1"/>
          </p:cNvSpPr>
          <p:nvPr/>
        </p:nvSpPr>
        <p:spPr bwMode="auto">
          <a:xfrm>
            <a:off x="1620838" y="1112838"/>
            <a:ext cx="4763" cy="19050"/>
          </a:xfrm>
          <a:custGeom>
            <a:avLst/>
            <a:gdLst>
              <a:gd name="T0" fmla="*/ 0 w 3"/>
              <a:gd name="T1" fmla="*/ 13 h 17"/>
              <a:gd name="T2" fmla="*/ 0 w 3"/>
              <a:gd name="T3" fmla="*/ 13 h 17"/>
              <a:gd name="T4" fmla="*/ 3 w 3"/>
              <a:gd name="T5" fmla="*/ 13 h 17"/>
              <a:gd name="T6" fmla="*/ 3 w 3"/>
              <a:gd name="T7" fmla="*/ 17 h 17"/>
              <a:gd name="T8" fmla="*/ 0 w 3"/>
              <a:gd name="T9" fmla="*/ 17 h 17"/>
              <a:gd name="T10" fmla="*/ 0 w 3"/>
              <a:gd name="T11" fmla="*/ 13 h 17"/>
              <a:gd name="T12" fmla="*/ 0 w 3"/>
              <a:gd name="T13" fmla="*/ 0 h 17"/>
              <a:gd name="T14" fmla="*/ 0 w 3"/>
              <a:gd name="T15" fmla="*/ 0 h 17"/>
              <a:gd name="T16" fmla="*/ 3 w 3"/>
              <a:gd name="T17" fmla="*/ 0 h 17"/>
              <a:gd name="T18" fmla="*/ 3 w 3"/>
              <a:gd name="T19" fmla="*/ 4 h 17"/>
              <a:gd name="T20" fmla="*/ 0 w 3"/>
              <a:gd name="T21" fmla="*/ 4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13"/>
                </a:moveTo>
                <a:lnTo>
                  <a:pt x="0" y="13"/>
                </a:lnTo>
                <a:lnTo>
                  <a:pt x="3" y="13"/>
                </a:lnTo>
                <a:lnTo>
                  <a:pt x="3" y="17"/>
                </a:lnTo>
                <a:lnTo>
                  <a:pt x="0" y="17"/>
                </a:lnTo>
                <a:lnTo>
                  <a:pt x="0" y="13"/>
                </a:lnTo>
                <a:close/>
                <a:moveTo>
                  <a:pt x="0" y="0"/>
                </a:moveTo>
                <a:lnTo>
                  <a:pt x="0" y="0"/>
                </a:lnTo>
                <a:lnTo>
                  <a:pt x="3" y="0"/>
                </a:lnTo>
                <a:lnTo>
                  <a:pt x="3" y="4"/>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029"/>
          <p:cNvSpPr>
            <a:spLocks noEditPoints="1"/>
          </p:cNvSpPr>
          <p:nvPr/>
        </p:nvSpPr>
        <p:spPr bwMode="auto">
          <a:xfrm>
            <a:off x="1631950" y="1111250"/>
            <a:ext cx="19050" cy="28575"/>
          </a:xfrm>
          <a:custGeom>
            <a:avLst/>
            <a:gdLst>
              <a:gd name="T0" fmla="*/ 13 w 16"/>
              <a:gd name="T1" fmla="*/ 10 h 26"/>
              <a:gd name="T2" fmla="*/ 13 w 16"/>
              <a:gd name="T3" fmla="*/ 10 h 26"/>
              <a:gd name="T4" fmla="*/ 12 w 16"/>
              <a:gd name="T5" fmla="*/ 5 h 26"/>
              <a:gd name="T6" fmla="*/ 8 w 16"/>
              <a:gd name="T7" fmla="*/ 3 h 26"/>
              <a:gd name="T8" fmla="*/ 4 w 16"/>
              <a:gd name="T9" fmla="*/ 5 h 26"/>
              <a:gd name="T10" fmla="*/ 3 w 16"/>
              <a:gd name="T11" fmla="*/ 10 h 26"/>
              <a:gd name="T12" fmla="*/ 4 w 16"/>
              <a:gd name="T13" fmla="*/ 15 h 26"/>
              <a:gd name="T14" fmla="*/ 8 w 16"/>
              <a:gd name="T15" fmla="*/ 17 h 26"/>
              <a:gd name="T16" fmla="*/ 12 w 16"/>
              <a:gd name="T17" fmla="*/ 15 h 26"/>
              <a:gd name="T18" fmla="*/ 13 w 16"/>
              <a:gd name="T19" fmla="*/ 10 h 26"/>
              <a:gd name="T20" fmla="*/ 13 w 16"/>
              <a:gd name="T21" fmla="*/ 10 h 26"/>
              <a:gd name="T22" fmla="*/ 16 w 16"/>
              <a:gd name="T23" fmla="*/ 17 h 26"/>
              <a:gd name="T24" fmla="*/ 16 w 16"/>
              <a:gd name="T25" fmla="*/ 17 h 26"/>
              <a:gd name="T26" fmla="*/ 14 w 16"/>
              <a:gd name="T27" fmla="*/ 24 h 26"/>
              <a:gd name="T28" fmla="*/ 8 w 16"/>
              <a:gd name="T29" fmla="*/ 26 h 26"/>
              <a:gd name="T30" fmla="*/ 5 w 16"/>
              <a:gd name="T31" fmla="*/ 26 h 26"/>
              <a:gd name="T32" fmla="*/ 2 w 16"/>
              <a:gd name="T33" fmla="*/ 25 h 26"/>
              <a:gd name="T34" fmla="*/ 2 w 16"/>
              <a:gd name="T35" fmla="*/ 23 h 26"/>
              <a:gd name="T36" fmla="*/ 4 w 16"/>
              <a:gd name="T37" fmla="*/ 24 h 26"/>
              <a:gd name="T38" fmla="*/ 7 w 16"/>
              <a:gd name="T39" fmla="*/ 24 h 26"/>
              <a:gd name="T40" fmla="*/ 12 w 16"/>
              <a:gd name="T41" fmla="*/ 22 h 26"/>
              <a:gd name="T42" fmla="*/ 13 w 16"/>
              <a:gd name="T43" fmla="*/ 18 h 26"/>
              <a:gd name="T44" fmla="*/ 13 w 16"/>
              <a:gd name="T45" fmla="*/ 16 h 26"/>
              <a:gd name="T46" fmla="*/ 11 w 16"/>
              <a:gd name="T47" fmla="*/ 19 h 26"/>
              <a:gd name="T48" fmla="*/ 7 w 16"/>
              <a:gd name="T49" fmla="*/ 19 h 26"/>
              <a:gd name="T50" fmla="*/ 2 w 16"/>
              <a:gd name="T51" fmla="*/ 17 h 26"/>
              <a:gd name="T52" fmla="*/ 0 w 16"/>
              <a:gd name="T53" fmla="*/ 10 h 26"/>
              <a:gd name="T54" fmla="*/ 2 w 16"/>
              <a:gd name="T55" fmla="*/ 3 h 26"/>
              <a:gd name="T56" fmla="*/ 7 w 16"/>
              <a:gd name="T57" fmla="*/ 0 h 26"/>
              <a:gd name="T58" fmla="*/ 11 w 16"/>
              <a:gd name="T59" fmla="*/ 1 h 26"/>
              <a:gd name="T60" fmla="*/ 13 w 16"/>
              <a:gd name="T61" fmla="*/ 4 h 26"/>
              <a:gd name="T62" fmla="*/ 13 w 16"/>
              <a:gd name="T63" fmla="*/ 1 h 26"/>
              <a:gd name="T64" fmla="*/ 16 w 16"/>
              <a:gd name="T65" fmla="*/ 1 h 26"/>
              <a:gd name="T66" fmla="*/ 16 w 16"/>
              <a:gd name="T67"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26">
                <a:moveTo>
                  <a:pt x="13" y="10"/>
                </a:moveTo>
                <a:lnTo>
                  <a:pt x="13" y="10"/>
                </a:lnTo>
                <a:cubicBezTo>
                  <a:pt x="13" y="8"/>
                  <a:pt x="13" y="6"/>
                  <a:pt x="12" y="5"/>
                </a:cubicBezTo>
                <a:cubicBezTo>
                  <a:pt x="11" y="4"/>
                  <a:pt x="10" y="3"/>
                  <a:pt x="8" y="3"/>
                </a:cubicBezTo>
                <a:cubicBezTo>
                  <a:pt x="6" y="3"/>
                  <a:pt x="5" y="4"/>
                  <a:pt x="4" y="5"/>
                </a:cubicBezTo>
                <a:cubicBezTo>
                  <a:pt x="3" y="6"/>
                  <a:pt x="3" y="8"/>
                  <a:pt x="3" y="10"/>
                </a:cubicBezTo>
                <a:cubicBezTo>
                  <a:pt x="3" y="12"/>
                  <a:pt x="3" y="14"/>
                  <a:pt x="4" y="15"/>
                </a:cubicBezTo>
                <a:cubicBezTo>
                  <a:pt x="5" y="16"/>
                  <a:pt x="6" y="17"/>
                  <a:pt x="8" y="17"/>
                </a:cubicBezTo>
                <a:cubicBezTo>
                  <a:pt x="10" y="17"/>
                  <a:pt x="11" y="16"/>
                  <a:pt x="12" y="15"/>
                </a:cubicBezTo>
                <a:cubicBezTo>
                  <a:pt x="13" y="14"/>
                  <a:pt x="13" y="12"/>
                  <a:pt x="13" y="10"/>
                </a:cubicBezTo>
                <a:lnTo>
                  <a:pt x="13" y="10"/>
                </a:lnTo>
                <a:close/>
                <a:moveTo>
                  <a:pt x="16" y="17"/>
                </a:moveTo>
                <a:lnTo>
                  <a:pt x="16" y="17"/>
                </a:lnTo>
                <a:cubicBezTo>
                  <a:pt x="16" y="20"/>
                  <a:pt x="16" y="23"/>
                  <a:pt x="14" y="24"/>
                </a:cubicBezTo>
                <a:cubicBezTo>
                  <a:pt x="13" y="26"/>
                  <a:pt x="11" y="26"/>
                  <a:pt x="8" y="26"/>
                </a:cubicBezTo>
                <a:cubicBezTo>
                  <a:pt x="7" y="26"/>
                  <a:pt x="6" y="26"/>
                  <a:pt x="5" y="26"/>
                </a:cubicBezTo>
                <a:cubicBezTo>
                  <a:pt x="4" y="26"/>
                  <a:pt x="3" y="26"/>
                  <a:pt x="2" y="25"/>
                </a:cubicBezTo>
                <a:lnTo>
                  <a:pt x="2" y="23"/>
                </a:lnTo>
                <a:cubicBezTo>
                  <a:pt x="3" y="23"/>
                  <a:pt x="4" y="23"/>
                  <a:pt x="4" y="24"/>
                </a:cubicBezTo>
                <a:cubicBezTo>
                  <a:pt x="5" y="24"/>
                  <a:pt x="6" y="24"/>
                  <a:pt x="7" y="24"/>
                </a:cubicBezTo>
                <a:cubicBezTo>
                  <a:pt x="9" y="24"/>
                  <a:pt x="11" y="23"/>
                  <a:pt x="12" y="22"/>
                </a:cubicBezTo>
                <a:cubicBezTo>
                  <a:pt x="13" y="21"/>
                  <a:pt x="13" y="20"/>
                  <a:pt x="13" y="18"/>
                </a:cubicBezTo>
                <a:lnTo>
                  <a:pt x="13" y="16"/>
                </a:lnTo>
                <a:cubicBezTo>
                  <a:pt x="13" y="17"/>
                  <a:pt x="12" y="18"/>
                  <a:pt x="11" y="19"/>
                </a:cubicBezTo>
                <a:cubicBezTo>
                  <a:pt x="10" y="19"/>
                  <a:pt x="9" y="19"/>
                  <a:pt x="7" y="19"/>
                </a:cubicBezTo>
                <a:cubicBezTo>
                  <a:pt x="5" y="19"/>
                  <a:pt x="3" y="19"/>
                  <a:pt x="2" y="17"/>
                </a:cubicBezTo>
                <a:cubicBezTo>
                  <a:pt x="0" y="15"/>
                  <a:pt x="0" y="13"/>
                  <a:pt x="0" y="10"/>
                </a:cubicBezTo>
                <a:cubicBezTo>
                  <a:pt x="0" y="7"/>
                  <a:pt x="0" y="5"/>
                  <a:pt x="2" y="3"/>
                </a:cubicBezTo>
                <a:cubicBezTo>
                  <a:pt x="3" y="1"/>
                  <a:pt x="5" y="0"/>
                  <a:pt x="7" y="0"/>
                </a:cubicBezTo>
                <a:cubicBezTo>
                  <a:pt x="9" y="0"/>
                  <a:pt x="10" y="1"/>
                  <a:pt x="11" y="1"/>
                </a:cubicBezTo>
                <a:cubicBezTo>
                  <a:pt x="12" y="2"/>
                  <a:pt x="13" y="3"/>
                  <a:pt x="13" y="4"/>
                </a:cubicBezTo>
                <a:lnTo>
                  <a:pt x="13" y="1"/>
                </a:lnTo>
                <a:lnTo>
                  <a:pt x="16" y="1"/>
                </a:lnTo>
                <a:lnTo>
                  <a:pt x="16" y="17"/>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030"/>
          <p:cNvSpPr>
            <a:spLocks/>
          </p:cNvSpPr>
          <p:nvPr/>
        </p:nvSpPr>
        <p:spPr bwMode="auto">
          <a:xfrm>
            <a:off x="1655763" y="1111250"/>
            <a:ext cx="12700" cy="20638"/>
          </a:xfrm>
          <a:custGeom>
            <a:avLst/>
            <a:gdLst>
              <a:gd name="T0" fmla="*/ 11 w 11"/>
              <a:gd name="T1" fmla="*/ 4 h 19"/>
              <a:gd name="T2" fmla="*/ 11 w 11"/>
              <a:gd name="T3" fmla="*/ 4 h 19"/>
              <a:gd name="T4" fmla="*/ 10 w 11"/>
              <a:gd name="T5" fmla="*/ 3 h 19"/>
              <a:gd name="T6" fmla="*/ 8 w 11"/>
              <a:gd name="T7" fmla="*/ 3 h 19"/>
              <a:gd name="T8" fmla="*/ 4 w 11"/>
              <a:gd name="T9" fmla="*/ 5 h 19"/>
              <a:gd name="T10" fmla="*/ 3 w 11"/>
              <a:gd name="T11" fmla="*/ 10 h 19"/>
              <a:gd name="T12" fmla="*/ 3 w 11"/>
              <a:gd name="T13" fmla="*/ 19 h 19"/>
              <a:gd name="T14" fmla="*/ 0 w 11"/>
              <a:gd name="T15" fmla="*/ 19 h 19"/>
              <a:gd name="T16" fmla="*/ 0 w 11"/>
              <a:gd name="T17" fmla="*/ 1 h 19"/>
              <a:gd name="T18" fmla="*/ 3 w 11"/>
              <a:gd name="T19" fmla="*/ 1 h 19"/>
              <a:gd name="T20" fmla="*/ 3 w 11"/>
              <a:gd name="T21" fmla="*/ 4 h 19"/>
              <a:gd name="T22" fmla="*/ 6 w 11"/>
              <a:gd name="T23" fmla="*/ 1 h 19"/>
              <a:gd name="T24" fmla="*/ 9 w 11"/>
              <a:gd name="T25" fmla="*/ 0 h 19"/>
              <a:gd name="T26" fmla="*/ 10 w 11"/>
              <a:gd name="T27" fmla="*/ 0 h 19"/>
              <a:gd name="T28" fmla="*/ 11 w 11"/>
              <a:gd name="T29" fmla="*/ 1 h 19"/>
              <a:gd name="T30" fmla="*/ 11 w 11"/>
              <a:gd name="T3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11" y="4"/>
                </a:moveTo>
                <a:lnTo>
                  <a:pt x="11" y="4"/>
                </a:lnTo>
                <a:cubicBezTo>
                  <a:pt x="11" y="3"/>
                  <a:pt x="10" y="3"/>
                  <a:pt x="10" y="3"/>
                </a:cubicBezTo>
                <a:cubicBezTo>
                  <a:pt x="9" y="3"/>
                  <a:pt x="9" y="3"/>
                  <a:pt x="8" y="3"/>
                </a:cubicBezTo>
                <a:cubicBezTo>
                  <a:pt x="7" y="3"/>
                  <a:pt x="5" y="4"/>
                  <a:pt x="4" y="5"/>
                </a:cubicBezTo>
                <a:cubicBezTo>
                  <a:pt x="3" y="6"/>
                  <a:pt x="3" y="7"/>
                  <a:pt x="3" y="10"/>
                </a:cubicBezTo>
                <a:lnTo>
                  <a:pt x="3" y="19"/>
                </a:lnTo>
                <a:lnTo>
                  <a:pt x="0" y="19"/>
                </a:lnTo>
                <a:lnTo>
                  <a:pt x="0" y="1"/>
                </a:lnTo>
                <a:lnTo>
                  <a:pt x="3" y="1"/>
                </a:lnTo>
                <a:lnTo>
                  <a:pt x="3" y="4"/>
                </a:lnTo>
                <a:cubicBezTo>
                  <a:pt x="4" y="3"/>
                  <a:pt x="4" y="2"/>
                  <a:pt x="6" y="1"/>
                </a:cubicBezTo>
                <a:cubicBezTo>
                  <a:pt x="7" y="1"/>
                  <a:pt x="8" y="0"/>
                  <a:pt x="9" y="0"/>
                </a:cubicBezTo>
                <a:cubicBezTo>
                  <a:pt x="9" y="0"/>
                  <a:pt x="10" y="0"/>
                  <a:pt x="10" y="0"/>
                </a:cubicBezTo>
                <a:cubicBezTo>
                  <a:pt x="10" y="0"/>
                  <a:pt x="11" y="0"/>
                  <a:pt x="11" y="1"/>
                </a:cubicBezTo>
                <a:lnTo>
                  <a:pt x="11" y="4"/>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031"/>
          <p:cNvSpPr>
            <a:spLocks noEditPoints="1"/>
          </p:cNvSpPr>
          <p:nvPr/>
        </p:nvSpPr>
        <p:spPr bwMode="auto">
          <a:xfrm>
            <a:off x="1671638" y="1111250"/>
            <a:ext cx="15875" cy="22225"/>
          </a:xfrm>
          <a:custGeom>
            <a:avLst/>
            <a:gdLst>
              <a:gd name="T0" fmla="*/ 9 w 15"/>
              <a:gd name="T1" fmla="*/ 10 h 20"/>
              <a:gd name="T2" fmla="*/ 9 w 15"/>
              <a:gd name="T3" fmla="*/ 10 h 20"/>
              <a:gd name="T4" fmla="*/ 4 w 15"/>
              <a:gd name="T5" fmla="*/ 11 h 20"/>
              <a:gd name="T6" fmla="*/ 3 w 15"/>
              <a:gd name="T7" fmla="*/ 14 h 20"/>
              <a:gd name="T8" fmla="*/ 4 w 15"/>
              <a:gd name="T9" fmla="*/ 16 h 20"/>
              <a:gd name="T10" fmla="*/ 7 w 15"/>
              <a:gd name="T11" fmla="*/ 17 h 20"/>
              <a:gd name="T12" fmla="*/ 11 w 15"/>
              <a:gd name="T13" fmla="*/ 16 h 20"/>
              <a:gd name="T14" fmla="*/ 12 w 15"/>
              <a:gd name="T15" fmla="*/ 11 h 20"/>
              <a:gd name="T16" fmla="*/ 12 w 15"/>
              <a:gd name="T17" fmla="*/ 10 h 20"/>
              <a:gd name="T18" fmla="*/ 9 w 15"/>
              <a:gd name="T19" fmla="*/ 10 h 20"/>
              <a:gd name="T20" fmla="*/ 15 w 15"/>
              <a:gd name="T21" fmla="*/ 9 h 20"/>
              <a:gd name="T22" fmla="*/ 15 w 15"/>
              <a:gd name="T23" fmla="*/ 9 h 20"/>
              <a:gd name="T24" fmla="*/ 15 w 15"/>
              <a:gd name="T25" fmla="*/ 19 h 20"/>
              <a:gd name="T26" fmla="*/ 12 w 15"/>
              <a:gd name="T27" fmla="*/ 19 h 20"/>
              <a:gd name="T28" fmla="*/ 12 w 15"/>
              <a:gd name="T29" fmla="*/ 17 h 20"/>
              <a:gd name="T30" fmla="*/ 10 w 15"/>
              <a:gd name="T31" fmla="*/ 19 h 20"/>
              <a:gd name="T32" fmla="*/ 6 w 15"/>
              <a:gd name="T33" fmla="*/ 20 h 20"/>
              <a:gd name="T34" fmla="*/ 1 w 15"/>
              <a:gd name="T35" fmla="*/ 18 h 20"/>
              <a:gd name="T36" fmla="*/ 0 w 15"/>
              <a:gd name="T37" fmla="*/ 14 h 20"/>
              <a:gd name="T38" fmla="*/ 2 w 15"/>
              <a:gd name="T39" fmla="*/ 9 h 20"/>
              <a:gd name="T40" fmla="*/ 8 w 15"/>
              <a:gd name="T41" fmla="*/ 8 h 20"/>
              <a:gd name="T42" fmla="*/ 12 w 15"/>
              <a:gd name="T43" fmla="*/ 8 h 20"/>
              <a:gd name="T44" fmla="*/ 12 w 15"/>
              <a:gd name="T45" fmla="*/ 7 h 20"/>
              <a:gd name="T46" fmla="*/ 11 w 15"/>
              <a:gd name="T47" fmla="*/ 4 h 20"/>
              <a:gd name="T48" fmla="*/ 7 w 15"/>
              <a:gd name="T49" fmla="*/ 3 h 20"/>
              <a:gd name="T50" fmla="*/ 4 w 15"/>
              <a:gd name="T51" fmla="*/ 3 h 20"/>
              <a:gd name="T52" fmla="*/ 1 w 15"/>
              <a:gd name="T53" fmla="*/ 4 h 20"/>
              <a:gd name="T54" fmla="*/ 1 w 15"/>
              <a:gd name="T55" fmla="*/ 2 h 20"/>
              <a:gd name="T56" fmla="*/ 4 w 15"/>
              <a:gd name="T57" fmla="*/ 1 h 20"/>
              <a:gd name="T58" fmla="*/ 7 w 15"/>
              <a:gd name="T59" fmla="*/ 0 h 20"/>
              <a:gd name="T60" fmla="*/ 13 w 15"/>
              <a:gd name="T61" fmla="*/ 2 h 20"/>
              <a:gd name="T62" fmla="*/ 15 w 15"/>
              <a:gd name="T63" fmla="*/ 9 h 20"/>
              <a:gd name="T64" fmla="*/ 15 w 15"/>
              <a:gd name="T65"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20">
                <a:moveTo>
                  <a:pt x="9" y="10"/>
                </a:moveTo>
                <a:lnTo>
                  <a:pt x="9" y="10"/>
                </a:lnTo>
                <a:cubicBezTo>
                  <a:pt x="7" y="10"/>
                  <a:pt x="5" y="10"/>
                  <a:pt x="4" y="11"/>
                </a:cubicBezTo>
                <a:cubicBezTo>
                  <a:pt x="3" y="11"/>
                  <a:pt x="3" y="12"/>
                  <a:pt x="3" y="14"/>
                </a:cubicBezTo>
                <a:cubicBezTo>
                  <a:pt x="3" y="15"/>
                  <a:pt x="3" y="16"/>
                  <a:pt x="4" y="16"/>
                </a:cubicBezTo>
                <a:cubicBezTo>
                  <a:pt x="4" y="17"/>
                  <a:pt x="5" y="17"/>
                  <a:pt x="7" y="17"/>
                </a:cubicBezTo>
                <a:cubicBezTo>
                  <a:pt x="8" y="17"/>
                  <a:pt x="10" y="17"/>
                  <a:pt x="11" y="16"/>
                </a:cubicBezTo>
                <a:cubicBezTo>
                  <a:pt x="12" y="14"/>
                  <a:pt x="12" y="13"/>
                  <a:pt x="12" y="11"/>
                </a:cubicBezTo>
                <a:lnTo>
                  <a:pt x="12" y="10"/>
                </a:lnTo>
                <a:lnTo>
                  <a:pt x="9" y="10"/>
                </a:lnTo>
                <a:close/>
                <a:moveTo>
                  <a:pt x="15" y="9"/>
                </a:moveTo>
                <a:lnTo>
                  <a:pt x="15" y="9"/>
                </a:lnTo>
                <a:lnTo>
                  <a:pt x="15" y="19"/>
                </a:lnTo>
                <a:lnTo>
                  <a:pt x="12" y="19"/>
                </a:lnTo>
                <a:lnTo>
                  <a:pt x="12" y="17"/>
                </a:lnTo>
                <a:cubicBezTo>
                  <a:pt x="12" y="18"/>
                  <a:pt x="11" y="19"/>
                  <a:pt x="10" y="19"/>
                </a:cubicBezTo>
                <a:cubicBezTo>
                  <a:pt x="9" y="20"/>
                  <a:pt x="7" y="20"/>
                  <a:pt x="6" y="20"/>
                </a:cubicBezTo>
                <a:cubicBezTo>
                  <a:pt x="4" y="20"/>
                  <a:pt x="2" y="19"/>
                  <a:pt x="1" y="18"/>
                </a:cubicBezTo>
                <a:cubicBezTo>
                  <a:pt x="0" y="17"/>
                  <a:pt x="0" y="16"/>
                  <a:pt x="0" y="14"/>
                </a:cubicBezTo>
                <a:cubicBezTo>
                  <a:pt x="0" y="12"/>
                  <a:pt x="0" y="10"/>
                  <a:pt x="2" y="9"/>
                </a:cubicBezTo>
                <a:cubicBezTo>
                  <a:pt x="3" y="8"/>
                  <a:pt x="5" y="8"/>
                  <a:pt x="8" y="8"/>
                </a:cubicBezTo>
                <a:lnTo>
                  <a:pt x="12" y="8"/>
                </a:lnTo>
                <a:lnTo>
                  <a:pt x="12" y="7"/>
                </a:lnTo>
                <a:cubicBezTo>
                  <a:pt x="12" y="6"/>
                  <a:pt x="12" y="5"/>
                  <a:pt x="11" y="4"/>
                </a:cubicBezTo>
                <a:cubicBezTo>
                  <a:pt x="10" y="3"/>
                  <a:pt x="9" y="3"/>
                  <a:pt x="7" y="3"/>
                </a:cubicBezTo>
                <a:cubicBezTo>
                  <a:pt x="6" y="3"/>
                  <a:pt x="5" y="3"/>
                  <a:pt x="4" y="3"/>
                </a:cubicBezTo>
                <a:cubicBezTo>
                  <a:pt x="3" y="4"/>
                  <a:pt x="2" y="4"/>
                  <a:pt x="1" y="4"/>
                </a:cubicBezTo>
                <a:lnTo>
                  <a:pt x="1" y="2"/>
                </a:lnTo>
                <a:cubicBezTo>
                  <a:pt x="2" y="1"/>
                  <a:pt x="3" y="1"/>
                  <a:pt x="4" y="1"/>
                </a:cubicBezTo>
                <a:cubicBezTo>
                  <a:pt x="5" y="0"/>
                  <a:pt x="6" y="0"/>
                  <a:pt x="7" y="0"/>
                </a:cubicBezTo>
                <a:cubicBezTo>
                  <a:pt x="10" y="0"/>
                  <a:pt x="12" y="1"/>
                  <a:pt x="13" y="2"/>
                </a:cubicBezTo>
                <a:cubicBezTo>
                  <a:pt x="15" y="4"/>
                  <a:pt x="15" y="6"/>
                  <a:pt x="15" y="9"/>
                </a:cubicBezTo>
                <a:lnTo>
                  <a:pt x="15" y="9"/>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032"/>
          <p:cNvSpPr>
            <a:spLocks noEditPoints="1"/>
          </p:cNvSpPr>
          <p:nvPr/>
        </p:nvSpPr>
        <p:spPr bwMode="auto">
          <a:xfrm>
            <a:off x="1693863" y="1104900"/>
            <a:ext cx="17463" cy="28575"/>
          </a:xfrm>
          <a:custGeom>
            <a:avLst/>
            <a:gdLst>
              <a:gd name="T0" fmla="*/ 13 w 16"/>
              <a:gd name="T1" fmla="*/ 10 h 26"/>
              <a:gd name="T2" fmla="*/ 13 w 16"/>
              <a:gd name="T3" fmla="*/ 10 h 26"/>
              <a:gd name="T4" fmla="*/ 13 w 16"/>
              <a:gd name="T5" fmla="*/ 0 h 26"/>
              <a:gd name="T6" fmla="*/ 16 w 16"/>
              <a:gd name="T7" fmla="*/ 0 h 26"/>
              <a:gd name="T8" fmla="*/ 16 w 16"/>
              <a:gd name="T9" fmla="*/ 25 h 26"/>
              <a:gd name="T10" fmla="*/ 13 w 16"/>
              <a:gd name="T11" fmla="*/ 25 h 26"/>
              <a:gd name="T12" fmla="*/ 13 w 16"/>
              <a:gd name="T13" fmla="*/ 23 h 26"/>
              <a:gd name="T14" fmla="*/ 11 w 16"/>
              <a:gd name="T15" fmla="*/ 25 h 26"/>
              <a:gd name="T16" fmla="*/ 7 w 16"/>
              <a:gd name="T17" fmla="*/ 26 h 26"/>
              <a:gd name="T18" fmla="*/ 2 w 16"/>
              <a:gd name="T19" fmla="*/ 23 h 26"/>
              <a:gd name="T20" fmla="*/ 0 w 16"/>
              <a:gd name="T21" fmla="*/ 16 h 26"/>
              <a:gd name="T22" fmla="*/ 2 w 16"/>
              <a:gd name="T23" fmla="*/ 9 h 26"/>
              <a:gd name="T24" fmla="*/ 7 w 16"/>
              <a:gd name="T25" fmla="*/ 6 h 26"/>
              <a:gd name="T26" fmla="*/ 11 w 16"/>
              <a:gd name="T27" fmla="*/ 7 h 26"/>
              <a:gd name="T28" fmla="*/ 13 w 16"/>
              <a:gd name="T29" fmla="*/ 10 h 26"/>
              <a:gd name="T30" fmla="*/ 13 w 16"/>
              <a:gd name="T31" fmla="*/ 10 h 26"/>
              <a:gd name="T32" fmla="*/ 3 w 16"/>
              <a:gd name="T33" fmla="*/ 16 h 26"/>
              <a:gd name="T34" fmla="*/ 3 w 16"/>
              <a:gd name="T35" fmla="*/ 16 h 26"/>
              <a:gd name="T36" fmla="*/ 4 w 16"/>
              <a:gd name="T37" fmla="*/ 21 h 26"/>
              <a:gd name="T38" fmla="*/ 8 w 16"/>
              <a:gd name="T39" fmla="*/ 23 h 26"/>
              <a:gd name="T40" fmla="*/ 12 w 16"/>
              <a:gd name="T41" fmla="*/ 21 h 26"/>
              <a:gd name="T42" fmla="*/ 13 w 16"/>
              <a:gd name="T43" fmla="*/ 16 h 26"/>
              <a:gd name="T44" fmla="*/ 12 w 16"/>
              <a:gd name="T45" fmla="*/ 11 h 26"/>
              <a:gd name="T46" fmla="*/ 8 w 16"/>
              <a:gd name="T47" fmla="*/ 9 h 26"/>
              <a:gd name="T48" fmla="*/ 4 w 16"/>
              <a:gd name="T49" fmla="*/ 11 h 26"/>
              <a:gd name="T50" fmla="*/ 3 w 16"/>
              <a:gd name="T51" fmla="*/ 16 h 26"/>
              <a:gd name="T52" fmla="*/ 3 w 16"/>
              <a:gd name="T53"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13" y="10"/>
                </a:moveTo>
                <a:lnTo>
                  <a:pt x="13" y="10"/>
                </a:lnTo>
                <a:lnTo>
                  <a:pt x="13" y="0"/>
                </a:lnTo>
                <a:lnTo>
                  <a:pt x="16" y="0"/>
                </a:lnTo>
                <a:lnTo>
                  <a:pt x="16" y="25"/>
                </a:lnTo>
                <a:lnTo>
                  <a:pt x="13" y="25"/>
                </a:lnTo>
                <a:lnTo>
                  <a:pt x="13" y="23"/>
                </a:lnTo>
                <a:cubicBezTo>
                  <a:pt x="12" y="24"/>
                  <a:pt x="12" y="25"/>
                  <a:pt x="11" y="25"/>
                </a:cubicBezTo>
                <a:cubicBezTo>
                  <a:pt x="10" y="26"/>
                  <a:pt x="8" y="26"/>
                  <a:pt x="7" y="26"/>
                </a:cubicBezTo>
                <a:cubicBezTo>
                  <a:pt x="5" y="26"/>
                  <a:pt x="3" y="25"/>
                  <a:pt x="2" y="23"/>
                </a:cubicBezTo>
                <a:cubicBezTo>
                  <a:pt x="0" y="21"/>
                  <a:pt x="0" y="19"/>
                  <a:pt x="0" y="16"/>
                </a:cubicBezTo>
                <a:cubicBezTo>
                  <a:pt x="0" y="13"/>
                  <a:pt x="0" y="11"/>
                  <a:pt x="2" y="9"/>
                </a:cubicBezTo>
                <a:cubicBezTo>
                  <a:pt x="3" y="7"/>
                  <a:pt x="5" y="6"/>
                  <a:pt x="7" y="6"/>
                </a:cubicBezTo>
                <a:cubicBezTo>
                  <a:pt x="8" y="6"/>
                  <a:pt x="10" y="7"/>
                  <a:pt x="11" y="7"/>
                </a:cubicBezTo>
                <a:cubicBezTo>
                  <a:pt x="12" y="8"/>
                  <a:pt x="12" y="9"/>
                  <a:pt x="13" y="10"/>
                </a:cubicBezTo>
                <a:lnTo>
                  <a:pt x="13" y="10"/>
                </a:lnTo>
                <a:close/>
                <a:moveTo>
                  <a:pt x="3" y="16"/>
                </a:moveTo>
                <a:lnTo>
                  <a:pt x="3" y="16"/>
                </a:lnTo>
                <a:cubicBezTo>
                  <a:pt x="3" y="18"/>
                  <a:pt x="3" y="20"/>
                  <a:pt x="4" y="21"/>
                </a:cubicBezTo>
                <a:cubicBezTo>
                  <a:pt x="5" y="23"/>
                  <a:pt x="6" y="23"/>
                  <a:pt x="8" y="23"/>
                </a:cubicBezTo>
                <a:cubicBezTo>
                  <a:pt x="9" y="23"/>
                  <a:pt x="11" y="23"/>
                  <a:pt x="12" y="21"/>
                </a:cubicBezTo>
                <a:cubicBezTo>
                  <a:pt x="13" y="20"/>
                  <a:pt x="13" y="18"/>
                  <a:pt x="13" y="16"/>
                </a:cubicBezTo>
                <a:cubicBezTo>
                  <a:pt x="13" y="14"/>
                  <a:pt x="13" y="12"/>
                  <a:pt x="12" y="11"/>
                </a:cubicBezTo>
                <a:cubicBezTo>
                  <a:pt x="11" y="10"/>
                  <a:pt x="9" y="9"/>
                  <a:pt x="8" y="9"/>
                </a:cubicBezTo>
                <a:cubicBezTo>
                  <a:pt x="6" y="9"/>
                  <a:pt x="5" y="10"/>
                  <a:pt x="4" y="11"/>
                </a:cubicBezTo>
                <a:cubicBezTo>
                  <a:pt x="3" y="12"/>
                  <a:pt x="3" y="14"/>
                  <a:pt x="3" y="16"/>
                </a:cubicBezTo>
                <a:lnTo>
                  <a:pt x="3" y="16"/>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033"/>
          <p:cNvSpPr>
            <a:spLocks noEditPoints="1"/>
          </p:cNvSpPr>
          <p:nvPr/>
        </p:nvSpPr>
        <p:spPr bwMode="auto">
          <a:xfrm>
            <a:off x="1717675" y="1104900"/>
            <a:ext cx="3175" cy="26988"/>
          </a:xfrm>
          <a:custGeom>
            <a:avLst/>
            <a:gdLst>
              <a:gd name="T0" fmla="*/ 0 w 3"/>
              <a:gd name="T1" fmla="*/ 7 h 25"/>
              <a:gd name="T2" fmla="*/ 0 w 3"/>
              <a:gd name="T3" fmla="*/ 7 h 25"/>
              <a:gd name="T4" fmla="*/ 3 w 3"/>
              <a:gd name="T5" fmla="*/ 7 h 25"/>
              <a:gd name="T6" fmla="*/ 3 w 3"/>
              <a:gd name="T7" fmla="*/ 25 h 25"/>
              <a:gd name="T8" fmla="*/ 0 w 3"/>
              <a:gd name="T9" fmla="*/ 25 h 25"/>
              <a:gd name="T10" fmla="*/ 0 w 3"/>
              <a:gd name="T11" fmla="*/ 7 h 25"/>
              <a:gd name="T12" fmla="*/ 0 w 3"/>
              <a:gd name="T13" fmla="*/ 0 h 25"/>
              <a:gd name="T14" fmla="*/ 0 w 3"/>
              <a:gd name="T15" fmla="*/ 0 h 25"/>
              <a:gd name="T16" fmla="*/ 3 w 3"/>
              <a:gd name="T17" fmla="*/ 0 h 25"/>
              <a:gd name="T18" fmla="*/ 3 w 3"/>
              <a:gd name="T19" fmla="*/ 3 h 25"/>
              <a:gd name="T20" fmla="*/ 0 w 3"/>
              <a:gd name="T21" fmla="*/ 3 h 25"/>
              <a:gd name="T22" fmla="*/ 0 w 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5">
                <a:moveTo>
                  <a:pt x="0" y="7"/>
                </a:moveTo>
                <a:lnTo>
                  <a:pt x="0" y="7"/>
                </a:lnTo>
                <a:lnTo>
                  <a:pt x="3" y="7"/>
                </a:lnTo>
                <a:lnTo>
                  <a:pt x="3" y="25"/>
                </a:lnTo>
                <a:lnTo>
                  <a:pt x="0" y="25"/>
                </a:lnTo>
                <a:lnTo>
                  <a:pt x="0" y="7"/>
                </a:lnTo>
                <a:close/>
                <a:moveTo>
                  <a:pt x="0" y="0"/>
                </a:moveTo>
                <a:lnTo>
                  <a:pt x="0" y="0"/>
                </a:lnTo>
                <a:lnTo>
                  <a:pt x="3" y="0"/>
                </a:lnTo>
                <a:lnTo>
                  <a:pt x="3" y="3"/>
                </a:lnTo>
                <a:lnTo>
                  <a:pt x="0" y="3"/>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034"/>
          <p:cNvSpPr>
            <a:spLocks noEditPoints="1"/>
          </p:cNvSpPr>
          <p:nvPr/>
        </p:nvSpPr>
        <p:spPr bwMode="auto">
          <a:xfrm>
            <a:off x="1725613" y="1111250"/>
            <a:ext cx="19050" cy="22225"/>
          </a:xfrm>
          <a:custGeom>
            <a:avLst/>
            <a:gdLst>
              <a:gd name="T0" fmla="*/ 17 w 17"/>
              <a:gd name="T1" fmla="*/ 9 h 20"/>
              <a:gd name="T2" fmla="*/ 17 w 17"/>
              <a:gd name="T3" fmla="*/ 9 h 20"/>
              <a:gd name="T4" fmla="*/ 17 w 17"/>
              <a:gd name="T5" fmla="*/ 11 h 20"/>
              <a:gd name="T6" fmla="*/ 3 w 17"/>
              <a:gd name="T7" fmla="*/ 11 h 20"/>
              <a:gd name="T8" fmla="*/ 5 w 17"/>
              <a:gd name="T9" fmla="*/ 16 h 20"/>
              <a:gd name="T10" fmla="*/ 10 w 17"/>
              <a:gd name="T11" fmla="*/ 17 h 20"/>
              <a:gd name="T12" fmla="*/ 13 w 17"/>
              <a:gd name="T13" fmla="*/ 17 h 20"/>
              <a:gd name="T14" fmla="*/ 16 w 17"/>
              <a:gd name="T15" fmla="*/ 16 h 20"/>
              <a:gd name="T16" fmla="*/ 16 w 17"/>
              <a:gd name="T17" fmla="*/ 18 h 20"/>
              <a:gd name="T18" fmla="*/ 13 w 17"/>
              <a:gd name="T19" fmla="*/ 19 h 20"/>
              <a:gd name="T20" fmla="*/ 9 w 17"/>
              <a:gd name="T21" fmla="*/ 20 h 20"/>
              <a:gd name="T22" fmla="*/ 2 w 17"/>
              <a:gd name="T23" fmla="*/ 17 h 20"/>
              <a:gd name="T24" fmla="*/ 0 w 17"/>
              <a:gd name="T25" fmla="*/ 10 h 20"/>
              <a:gd name="T26" fmla="*/ 2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5"/>
                  <a:pt x="5" y="16"/>
                </a:cubicBezTo>
                <a:cubicBezTo>
                  <a:pt x="6" y="17"/>
                  <a:pt x="8" y="17"/>
                  <a:pt x="10" y="17"/>
                </a:cubicBezTo>
                <a:cubicBezTo>
                  <a:pt x="11" y="17"/>
                  <a:pt x="12" y="17"/>
                  <a:pt x="13" y="17"/>
                </a:cubicBezTo>
                <a:cubicBezTo>
                  <a:pt x="14" y="17"/>
                  <a:pt x="15" y="16"/>
                  <a:pt x="16" y="16"/>
                </a:cubicBezTo>
                <a:lnTo>
                  <a:pt x="16" y="18"/>
                </a:lnTo>
                <a:cubicBezTo>
                  <a:pt x="15" y="19"/>
                  <a:pt x="14" y="19"/>
                  <a:pt x="13" y="19"/>
                </a:cubicBezTo>
                <a:cubicBezTo>
                  <a:pt x="12" y="20"/>
                  <a:pt x="11" y="20"/>
                  <a:pt x="9" y="20"/>
                </a:cubicBezTo>
                <a:cubicBezTo>
                  <a:pt x="6" y="20"/>
                  <a:pt x="4" y="19"/>
                  <a:pt x="2" y="17"/>
                </a:cubicBezTo>
                <a:cubicBezTo>
                  <a:pt x="1" y="16"/>
                  <a:pt x="0" y="13"/>
                  <a:pt x="0" y="10"/>
                </a:cubicBezTo>
                <a:cubicBezTo>
                  <a:pt x="0" y="7"/>
                  <a:pt x="1" y="5"/>
                  <a:pt x="2" y="3"/>
                </a:cubicBezTo>
                <a:cubicBezTo>
                  <a:pt x="4" y="1"/>
                  <a:pt x="6" y="0"/>
                  <a:pt x="9" y="0"/>
                </a:cubicBezTo>
                <a:cubicBezTo>
                  <a:pt x="11" y="0"/>
                  <a:pt x="13" y="1"/>
                  <a:pt x="15" y="3"/>
                </a:cubicBezTo>
                <a:cubicBezTo>
                  <a:pt x="16" y="4"/>
                  <a:pt x="17" y="7"/>
                  <a:pt x="17" y="9"/>
                </a:cubicBezTo>
                <a:lnTo>
                  <a:pt x="17" y="9"/>
                </a:lnTo>
                <a:close/>
                <a:moveTo>
                  <a:pt x="14" y="8"/>
                </a:moveTo>
                <a:lnTo>
                  <a:pt x="14" y="8"/>
                </a:lnTo>
                <a:cubicBezTo>
                  <a:pt x="14" y="7"/>
                  <a:pt x="13" y="5"/>
                  <a:pt x="13" y="4"/>
                </a:cubicBezTo>
                <a:cubicBezTo>
                  <a:pt x="12" y="3"/>
                  <a:pt x="10" y="3"/>
                  <a:pt x="9" y="3"/>
                </a:cubicBezTo>
                <a:cubicBezTo>
                  <a:pt x="7" y="3"/>
                  <a:pt x="6" y="3"/>
                  <a:pt x="5" y="4"/>
                </a:cubicBezTo>
                <a:cubicBezTo>
                  <a:pt x="4" y="5"/>
                  <a:pt x="3" y="7"/>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35"/>
          <p:cNvSpPr>
            <a:spLocks/>
          </p:cNvSpPr>
          <p:nvPr/>
        </p:nvSpPr>
        <p:spPr bwMode="auto">
          <a:xfrm>
            <a:off x="1749425" y="1111250"/>
            <a:ext cx="17463" cy="20638"/>
          </a:xfrm>
          <a:custGeom>
            <a:avLst/>
            <a:gdLst>
              <a:gd name="T0" fmla="*/ 16 w 16"/>
              <a:gd name="T1" fmla="*/ 8 h 19"/>
              <a:gd name="T2" fmla="*/ 16 w 16"/>
              <a:gd name="T3" fmla="*/ 8 h 19"/>
              <a:gd name="T4" fmla="*/ 16 w 16"/>
              <a:gd name="T5" fmla="*/ 19 h 19"/>
              <a:gd name="T6" fmla="*/ 13 w 16"/>
              <a:gd name="T7" fmla="*/ 19 h 19"/>
              <a:gd name="T8" fmla="*/ 13 w 16"/>
              <a:gd name="T9" fmla="*/ 8 h 19"/>
              <a:gd name="T10" fmla="*/ 12 w 16"/>
              <a:gd name="T11" fmla="*/ 4 h 19"/>
              <a:gd name="T12" fmla="*/ 9 w 16"/>
              <a:gd name="T13" fmla="*/ 3 h 19"/>
              <a:gd name="T14" fmla="*/ 5 w 16"/>
              <a:gd name="T15" fmla="*/ 5 h 19"/>
              <a:gd name="T16" fmla="*/ 3 w 16"/>
              <a:gd name="T17" fmla="*/ 9 h 19"/>
              <a:gd name="T18" fmla="*/ 3 w 16"/>
              <a:gd name="T19" fmla="*/ 19 h 19"/>
              <a:gd name="T20" fmla="*/ 0 w 16"/>
              <a:gd name="T21" fmla="*/ 19 h 19"/>
              <a:gd name="T22" fmla="*/ 0 w 16"/>
              <a:gd name="T23" fmla="*/ 1 h 19"/>
              <a:gd name="T24" fmla="*/ 3 w 16"/>
              <a:gd name="T25" fmla="*/ 1 h 19"/>
              <a:gd name="T26" fmla="*/ 3 w 16"/>
              <a:gd name="T27" fmla="*/ 4 h 19"/>
              <a:gd name="T28" fmla="*/ 6 w 16"/>
              <a:gd name="T29" fmla="*/ 1 h 19"/>
              <a:gd name="T30" fmla="*/ 9 w 16"/>
              <a:gd name="T31" fmla="*/ 0 h 19"/>
              <a:gd name="T32" fmla="*/ 14 w 16"/>
              <a:gd name="T33" fmla="*/ 2 h 19"/>
              <a:gd name="T34" fmla="*/ 16 w 16"/>
              <a:gd name="T35" fmla="*/ 8 h 19"/>
              <a:gd name="T36" fmla="*/ 16 w 16"/>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9">
                <a:moveTo>
                  <a:pt x="16" y="8"/>
                </a:moveTo>
                <a:lnTo>
                  <a:pt x="16" y="8"/>
                </a:lnTo>
                <a:lnTo>
                  <a:pt x="16" y="19"/>
                </a:lnTo>
                <a:lnTo>
                  <a:pt x="13" y="19"/>
                </a:lnTo>
                <a:lnTo>
                  <a:pt x="13" y="8"/>
                </a:lnTo>
                <a:cubicBezTo>
                  <a:pt x="13" y="7"/>
                  <a:pt x="12" y="5"/>
                  <a:pt x="12" y="4"/>
                </a:cubicBezTo>
                <a:cubicBezTo>
                  <a:pt x="11" y="3"/>
                  <a:pt x="10" y="3"/>
                  <a:pt x="9" y="3"/>
                </a:cubicBezTo>
                <a:cubicBezTo>
                  <a:pt x="7" y="3"/>
                  <a:pt x="6" y="4"/>
                  <a:pt x="5" y="5"/>
                </a:cubicBezTo>
                <a:cubicBezTo>
                  <a:pt x="4" y="6"/>
                  <a:pt x="3" y="7"/>
                  <a:pt x="3" y="9"/>
                </a:cubicBezTo>
                <a:lnTo>
                  <a:pt x="3" y="19"/>
                </a:lnTo>
                <a:lnTo>
                  <a:pt x="0" y="19"/>
                </a:lnTo>
                <a:lnTo>
                  <a:pt x="0" y="1"/>
                </a:lnTo>
                <a:lnTo>
                  <a:pt x="3" y="1"/>
                </a:lnTo>
                <a:lnTo>
                  <a:pt x="3" y="4"/>
                </a:lnTo>
                <a:cubicBezTo>
                  <a:pt x="4" y="3"/>
                  <a:pt x="5" y="2"/>
                  <a:pt x="6" y="1"/>
                </a:cubicBezTo>
                <a:cubicBezTo>
                  <a:pt x="7" y="1"/>
                  <a:pt x="8" y="0"/>
                  <a:pt x="9" y="0"/>
                </a:cubicBezTo>
                <a:cubicBezTo>
                  <a:pt x="11" y="0"/>
                  <a:pt x="13" y="1"/>
                  <a:pt x="14" y="2"/>
                </a:cubicBezTo>
                <a:cubicBezTo>
                  <a:pt x="15" y="4"/>
                  <a:pt x="16" y="6"/>
                  <a:pt x="16" y="8"/>
                </a:cubicBezTo>
                <a:lnTo>
                  <a:pt x="16"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036"/>
          <p:cNvSpPr>
            <a:spLocks/>
          </p:cNvSpPr>
          <p:nvPr/>
        </p:nvSpPr>
        <p:spPr bwMode="auto">
          <a:xfrm>
            <a:off x="1771650" y="1106488"/>
            <a:ext cx="12700" cy="25400"/>
          </a:xfrm>
          <a:custGeom>
            <a:avLst/>
            <a:gdLst>
              <a:gd name="T0" fmla="*/ 5 w 12"/>
              <a:gd name="T1" fmla="*/ 0 h 23"/>
              <a:gd name="T2" fmla="*/ 5 w 12"/>
              <a:gd name="T3" fmla="*/ 0 h 23"/>
              <a:gd name="T4" fmla="*/ 5 w 12"/>
              <a:gd name="T5" fmla="*/ 5 h 23"/>
              <a:gd name="T6" fmla="*/ 12 w 12"/>
              <a:gd name="T7" fmla="*/ 5 h 23"/>
              <a:gd name="T8" fmla="*/ 12 w 12"/>
              <a:gd name="T9" fmla="*/ 7 h 23"/>
              <a:gd name="T10" fmla="*/ 5 w 12"/>
              <a:gd name="T11" fmla="*/ 7 h 23"/>
              <a:gd name="T12" fmla="*/ 5 w 12"/>
              <a:gd name="T13" fmla="*/ 17 h 23"/>
              <a:gd name="T14" fmla="*/ 6 w 12"/>
              <a:gd name="T15" fmla="*/ 20 h 23"/>
              <a:gd name="T16" fmla="*/ 8 w 12"/>
              <a:gd name="T17" fmla="*/ 21 h 23"/>
              <a:gd name="T18" fmla="*/ 12 w 12"/>
              <a:gd name="T19" fmla="*/ 21 h 23"/>
              <a:gd name="T20" fmla="*/ 12 w 12"/>
              <a:gd name="T21" fmla="*/ 23 h 23"/>
              <a:gd name="T22" fmla="*/ 8 w 12"/>
              <a:gd name="T23" fmla="*/ 23 h 23"/>
              <a:gd name="T24" fmla="*/ 4 w 12"/>
              <a:gd name="T25" fmla="*/ 22 h 23"/>
              <a:gd name="T26" fmla="*/ 2 w 12"/>
              <a:gd name="T27" fmla="*/ 17 h 23"/>
              <a:gd name="T28" fmla="*/ 2 w 12"/>
              <a:gd name="T29" fmla="*/ 7 h 23"/>
              <a:gd name="T30" fmla="*/ 0 w 12"/>
              <a:gd name="T31" fmla="*/ 7 h 23"/>
              <a:gd name="T32" fmla="*/ 0 w 12"/>
              <a:gd name="T33" fmla="*/ 5 h 23"/>
              <a:gd name="T34" fmla="*/ 2 w 12"/>
              <a:gd name="T35" fmla="*/ 5 h 23"/>
              <a:gd name="T36" fmla="*/ 2 w 12"/>
              <a:gd name="T37" fmla="*/ 0 h 23"/>
              <a:gd name="T38" fmla="*/ 5 w 12"/>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3">
                <a:moveTo>
                  <a:pt x="5" y="0"/>
                </a:moveTo>
                <a:lnTo>
                  <a:pt x="5" y="0"/>
                </a:lnTo>
                <a:lnTo>
                  <a:pt x="5" y="5"/>
                </a:lnTo>
                <a:lnTo>
                  <a:pt x="12" y="5"/>
                </a:lnTo>
                <a:lnTo>
                  <a:pt x="12" y="7"/>
                </a:lnTo>
                <a:lnTo>
                  <a:pt x="5" y="7"/>
                </a:lnTo>
                <a:lnTo>
                  <a:pt x="5" y="17"/>
                </a:lnTo>
                <a:cubicBezTo>
                  <a:pt x="5" y="19"/>
                  <a:pt x="5" y="20"/>
                  <a:pt x="6" y="20"/>
                </a:cubicBezTo>
                <a:cubicBezTo>
                  <a:pt x="6" y="21"/>
                  <a:pt x="7" y="21"/>
                  <a:pt x="8" y="21"/>
                </a:cubicBezTo>
                <a:lnTo>
                  <a:pt x="12" y="21"/>
                </a:lnTo>
                <a:lnTo>
                  <a:pt x="12" y="23"/>
                </a:lnTo>
                <a:lnTo>
                  <a:pt x="8" y="23"/>
                </a:lnTo>
                <a:cubicBezTo>
                  <a:pt x="6" y="23"/>
                  <a:pt x="4" y="23"/>
                  <a:pt x="4" y="22"/>
                </a:cubicBezTo>
                <a:cubicBezTo>
                  <a:pt x="3" y="21"/>
                  <a:pt x="2" y="20"/>
                  <a:pt x="2" y="17"/>
                </a:cubicBezTo>
                <a:lnTo>
                  <a:pt x="2" y="7"/>
                </a:lnTo>
                <a:lnTo>
                  <a:pt x="0" y="7"/>
                </a:lnTo>
                <a:lnTo>
                  <a:pt x="0" y="5"/>
                </a:lnTo>
                <a:lnTo>
                  <a:pt x="2" y="5"/>
                </a:lnTo>
                <a:lnTo>
                  <a:pt x="2" y="0"/>
                </a:lnTo>
                <a:lnTo>
                  <a:pt x="5"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037"/>
          <p:cNvSpPr>
            <a:spLocks noEditPoints="1"/>
          </p:cNvSpPr>
          <p:nvPr/>
        </p:nvSpPr>
        <p:spPr bwMode="auto">
          <a:xfrm>
            <a:off x="1790700" y="1106488"/>
            <a:ext cx="23813" cy="25400"/>
          </a:xfrm>
          <a:custGeom>
            <a:avLst/>
            <a:gdLst>
              <a:gd name="T0" fmla="*/ 3 w 21"/>
              <a:gd name="T1" fmla="*/ 2 h 24"/>
              <a:gd name="T2" fmla="*/ 3 w 21"/>
              <a:gd name="T3" fmla="*/ 2 h 24"/>
              <a:gd name="T4" fmla="*/ 3 w 21"/>
              <a:gd name="T5" fmla="*/ 22 h 24"/>
              <a:gd name="T6" fmla="*/ 7 w 21"/>
              <a:gd name="T7" fmla="*/ 22 h 24"/>
              <a:gd name="T8" fmla="*/ 15 w 21"/>
              <a:gd name="T9" fmla="*/ 19 h 24"/>
              <a:gd name="T10" fmla="*/ 17 w 21"/>
              <a:gd name="T11" fmla="*/ 12 h 24"/>
              <a:gd name="T12" fmla="*/ 15 w 21"/>
              <a:gd name="T13" fmla="*/ 5 h 24"/>
              <a:gd name="T14" fmla="*/ 7 w 21"/>
              <a:gd name="T15" fmla="*/ 2 h 24"/>
              <a:gd name="T16" fmla="*/ 3 w 21"/>
              <a:gd name="T17" fmla="*/ 2 h 24"/>
              <a:gd name="T18" fmla="*/ 0 w 21"/>
              <a:gd name="T19" fmla="*/ 0 h 24"/>
              <a:gd name="T20" fmla="*/ 0 w 21"/>
              <a:gd name="T21" fmla="*/ 0 h 24"/>
              <a:gd name="T22" fmla="*/ 7 w 21"/>
              <a:gd name="T23" fmla="*/ 0 h 24"/>
              <a:gd name="T24" fmla="*/ 18 w 21"/>
              <a:gd name="T25" fmla="*/ 3 h 24"/>
              <a:gd name="T26" fmla="*/ 21 w 21"/>
              <a:gd name="T27" fmla="*/ 12 h 24"/>
              <a:gd name="T28" fmla="*/ 18 w 21"/>
              <a:gd name="T29" fmla="*/ 21 h 24"/>
              <a:gd name="T30" fmla="*/ 7 w 21"/>
              <a:gd name="T31" fmla="*/ 24 h 24"/>
              <a:gd name="T32" fmla="*/ 0 w 21"/>
              <a:gd name="T33" fmla="*/ 24 h 24"/>
              <a:gd name="T34" fmla="*/ 0 w 21"/>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4">
                <a:moveTo>
                  <a:pt x="3" y="2"/>
                </a:moveTo>
                <a:lnTo>
                  <a:pt x="3" y="2"/>
                </a:lnTo>
                <a:lnTo>
                  <a:pt x="3" y="22"/>
                </a:lnTo>
                <a:lnTo>
                  <a:pt x="7" y="22"/>
                </a:lnTo>
                <a:cubicBezTo>
                  <a:pt x="11" y="22"/>
                  <a:pt x="13" y="21"/>
                  <a:pt x="15" y="19"/>
                </a:cubicBezTo>
                <a:cubicBezTo>
                  <a:pt x="17" y="18"/>
                  <a:pt x="17" y="15"/>
                  <a:pt x="17" y="12"/>
                </a:cubicBezTo>
                <a:cubicBezTo>
                  <a:pt x="17" y="9"/>
                  <a:pt x="17" y="6"/>
                  <a:pt x="15" y="5"/>
                </a:cubicBezTo>
                <a:cubicBezTo>
                  <a:pt x="13" y="3"/>
                  <a:pt x="11" y="2"/>
                  <a:pt x="7" y="2"/>
                </a:cubicBezTo>
                <a:lnTo>
                  <a:pt x="3" y="2"/>
                </a:lnTo>
                <a:close/>
                <a:moveTo>
                  <a:pt x="0" y="0"/>
                </a:moveTo>
                <a:lnTo>
                  <a:pt x="0" y="0"/>
                </a:lnTo>
                <a:lnTo>
                  <a:pt x="7" y="0"/>
                </a:lnTo>
                <a:cubicBezTo>
                  <a:pt x="12" y="0"/>
                  <a:pt x="15" y="1"/>
                  <a:pt x="18" y="3"/>
                </a:cubicBezTo>
                <a:cubicBezTo>
                  <a:pt x="20" y="5"/>
                  <a:pt x="21" y="8"/>
                  <a:pt x="21" y="12"/>
                </a:cubicBezTo>
                <a:cubicBezTo>
                  <a:pt x="21" y="16"/>
                  <a:pt x="20" y="19"/>
                  <a:pt x="18" y="21"/>
                </a:cubicBezTo>
                <a:cubicBezTo>
                  <a:pt x="15" y="23"/>
                  <a:pt x="12" y="24"/>
                  <a:pt x="7" y="24"/>
                </a:cubicBezTo>
                <a:lnTo>
                  <a:pt x="0" y="24"/>
                </a:lnTo>
                <a:lnTo>
                  <a:pt x="0"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038"/>
          <p:cNvSpPr>
            <a:spLocks noEditPoints="1"/>
          </p:cNvSpPr>
          <p:nvPr/>
        </p:nvSpPr>
        <p:spPr bwMode="auto">
          <a:xfrm>
            <a:off x="1819275" y="1111250"/>
            <a:ext cx="19050" cy="22225"/>
          </a:xfrm>
          <a:custGeom>
            <a:avLst/>
            <a:gdLst>
              <a:gd name="T0" fmla="*/ 17 w 17"/>
              <a:gd name="T1" fmla="*/ 9 h 20"/>
              <a:gd name="T2" fmla="*/ 17 w 17"/>
              <a:gd name="T3" fmla="*/ 9 h 20"/>
              <a:gd name="T4" fmla="*/ 17 w 17"/>
              <a:gd name="T5" fmla="*/ 11 h 20"/>
              <a:gd name="T6" fmla="*/ 3 w 17"/>
              <a:gd name="T7" fmla="*/ 11 h 20"/>
              <a:gd name="T8" fmla="*/ 5 w 17"/>
              <a:gd name="T9" fmla="*/ 16 h 20"/>
              <a:gd name="T10" fmla="*/ 10 w 17"/>
              <a:gd name="T11" fmla="*/ 17 h 20"/>
              <a:gd name="T12" fmla="*/ 13 w 17"/>
              <a:gd name="T13" fmla="*/ 17 h 20"/>
              <a:gd name="T14" fmla="*/ 17 w 17"/>
              <a:gd name="T15" fmla="*/ 16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5"/>
                  <a:pt x="5" y="16"/>
                </a:cubicBezTo>
                <a:cubicBezTo>
                  <a:pt x="6" y="17"/>
                  <a:pt x="8" y="17"/>
                  <a:pt x="10" y="17"/>
                </a:cubicBezTo>
                <a:cubicBezTo>
                  <a:pt x="11" y="17"/>
                  <a:pt x="12" y="17"/>
                  <a:pt x="13" y="17"/>
                </a:cubicBezTo>
                <a:cubicBezTo>
                  <a:pt x="14" y="17"/>
                  <a:pt x="15" y="16"/>
                  <a:pt x="17" y="16"/>
                </a:cubicBezTo>
                <a:lnTo>
                  <a:pt x="17" y="18"/>
                </a:lnTo>
                <a:cubicBezTo>
                  <a:pt x="15" y="19"/>
                  <a:pt x="14" y="19"/>
                  <a:pt x="13" y="19"/>
                </a:cubicBezTo>
                <a:cubicBezTo>
                  <a:pt x="12" y="20"/>
                  <a:pt x="11" y="20"/>
                  <a:pt x="10" y="20"/>
                </a:cubicBezTo>
                <a:cubicBezTo>
                  <a:pt x="7" y="20"/>
                  <a:pt x="4" y="19"/>
                  <a:pt x="3" y="17"/>
                </a:cubicBezTo>
                <a:cubicBezTo>
                  <a:pt x="1" y="16"/>
                  <a:pt x="0" y="13"/>
                  <a:pt x="0" y="10"/>
                </a:cubicBezTo>
                <a:cubicBezTo>
                  <a:pt x="0" y="7"/>
                  <a:pt x="1" y="5"/>
                  <a:pt x="3" y="3"/>
                </a:cubicBezTo>
                <a:cubicBezTo>
                  <a:pt x="4" y="1"/>
                  <a:pt x="6" y="0"/>
                  <a:pt x="9" y="0"/>
                </a:cubicBezTo>
                <a:cubicBezTo>
                  <a:pt x="12" y="0"/>
                  <a:pt x="14" y="1"/>
                  <a:pt x="15" y="3"/>
                </a:cubicBezTo>
                <a:cubicBezTo>
                  <a:pt x="17" y="4"/>
                  <a:pt x="17" y="7"/>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7"/>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039"/>
          <p:cNvSpPr>
            <a:spLocks/>
          </p:cNvSpPr>
          <p:nvPr/>
        </p:nvSpPr>
        <p:spPr bwMode="auto">
          <a:xfrm>
            <a:off x="1841500" y="1111250"/>
            <a:ext cx="15875" cy="22225"/>
          </a:xfrm>
          <a:custGeom>
            <a:avLst/>
            <a:gdLst>
              <a:gd name="T0" fmla="*/ 13 w 14"/>
              <a:gd name="T1" fmla="*/ 1 h 20"/>
              <a:gd name="T2" fmla="*/ 13 w 14"/>
              <a:gd name="T3" fmla="*/ 1 h 20"/>
              <a:gd name="T4" fmla="*/ 13 w 14"/>
              <a:gd name="T5" fmla="*/ 4 h 20"/>
              <a:gd name="T6" fmla="*/ 11 w 14"/>
              <a:gd name="T7" fmla="*/ 3 h 20"/>
              <a:gd name="T8" fmla="*/ 8 w 14"/>
              <a:gd name="T9" fmla="*/ 3 h 20"/>
              <a:gd name="T10" fmla="*/ 4 w 14"/>
              <a:gd name="T11" fmla="*/ 4 h 20"/>
              <a:gd name="T12" fmla="*/ 3 w 14"/>
              <a:gd name="T13" fmla="*/ 6 h 20"/>
              <a:gd name="T14" fmla="*/ 4 w 14"/>
              <a:gd name="T15" fmla="*/ 7 h 20"/>
              <a:gd name="T16" fmla="*/ 7 w 14"/>
              <a:gd name="T17" fmla="*/ 9 h 20"/>
              <a:gd name="T18" fmla="*/ 8 w 14"/>
              <a:gd name="T19" fmla="*/ 9 h 20"/>
              <a:gd name="T20" fmla="*/ 13 w 14"/>
              <a:gd name="T21" fmla="*/ 11 h 20"/>
              <a:gd name="T22" fmla="*/ 14 w 14"/>
              <a:gd name="T23" fmla="*/ 14 h 20"/>
              <a:gd name="T24" fmla="*/ 12 w 14"/>
              <a:gd name="T25" fmla="*/ 18 h 20"/>
              <a:gd name="T26" fmla="*/ 7 w 14"/>
              <a:gd name="T27" fmla="*/ 20 h 20"/>
              <a:gd name="T28" fmla="*/ 4 w 14"/>
              <a:gd name="T29" fmla="*/ 20 h 20"/>
              <a:gd name="T30" fmla="*/ 0 w 14"/>
              <a:gd name="T31" fmla="*/ 19 h 20"/>
              <a:gd name="T32" fmla="*/ 0 w 14"/>
              <a:gd name="T33" fmla="*/ 16 h 20"/>
              <a:gd name="T34" fmla="*/ 4 w 14"/>
              <a:gd name="T35" fmla="*/ 17 h 20"/>
              <a:gd name="T36" fmla="*/ 7 w 14"/>
              <a:gd name="T37" fmla="*/ 17 h 20"/>
              <a:gd name="T38" fmla="*/ 10 w 14"/>
              <a:gd name="T39" fmla="*/ 17 h 20"/>
              <a:gd name="T40" fmla="*/ 11 w 14"/>
              <a:gd name="T41" fmla="*/ 14 h 20"/>
              <a:gd name="T42" fmla="*/ 10 w 14"/>
              <a:gd name="T43" fmla="*/ 13 h 20"/>
              <a:gd name="T44" fmla="*/ 7 w 14"/>
              <a:gd name="T45" fmla="*/ 11 h 20"/>
              <a:gd name="T46" fmla="*/ 6 w 14"/>
              <a:gd name="T47" fmla="*/ 11 h 20"/>
              <a:gd name="T48" fmla="*/ 2 w 14"/>
              <a:gd name="T49" fmla="*/ 9 h 20"/>
              <a:gd name="T50" fmla="*/ 0 w 14"/>
              <a:gd name="T51" fmla="*/ 6 h 20"/>
              <a:gd name="T52" fmla="*/ 2 w 14"/>
              <a:gd name="T53" fmla="*/ 2 h 20"/>
              <a:gd name="T54" fmla="*/ 7 w 14"/>
              <a:gd name="T55" fmla="*/ 0 h 20"/>
              <a:gd name="T56" fmla="*/ 11 w 14"/>
              <a:gd name="T57" fmla="*/ 1 h 20"/>
              <a:gd name="T58" fmla="*/ 13 w 14"/>
              <a:gd name="T59" fmla="*/ 1 h 20"/>
              <a:gd name="T60" fmla="*/ 13 w 14"/>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0">
                <a:moveTo>
                  <a:pt x="13" y="1"/>
                </a:moveTo>
                <a:lnTo>
                  <a:pt x="13" y="1"/>
                </a:lnTo>
                <a:lnTo>
                  <a:pt x="13" y="4"/>
                </a:lnTo>
                <a:cubicBezTo>
                  <a:pt x="13" y="4"/>
                  <a:pt x="12" y="3"/>
                  <a:pt x="11" y="3"/>
                </a:cubicBezTo>
                <a:cubicBezTo>
                  <a:pt x="10" y="3"/>
                  <a:pt x="9" y="3"/>
                  <a:pt x="8" y="3"/>
                </a:cubicBezTo>
                <a:cubicBezTo>
                  <a:pt x="6" y="3"/>
                  <a:pt x="5" y="3"/>
                  <a:pt x="4" y="4"/>
                </a:cubicBezTo>
                <a:cubicBezTo>
                  <a:pt x="4" y="4"/>
                  <a:pt x="3" y="5"/>
                  <a:pt x="3" y="6"/>
                </a:cubicBezTo>
                <a:cubicBezTo>
                  <a:pt x="3" y="6"/>
                  <a:pt x="4" y="7"/>
                  <a:pt x="4" y="7"/>
                </a:cubicBezTo>
                <a:cubicBezTo>
                  <a:pt x="5" y="8"/>
                  <a:pt x="6" y="8"/>
                  <a:pt x="7" y="9"/>
                </a:cubicBezTo>
                <a:lnTo>
                  <a:pt x="8" y="9"/>
                </a:lnTo>
                <a:cubicBezTo>
                  <a:pt x="11" y="9"/>
                  <a:pt x="12" y="10"/>
                  <a:pt x="13" y="11"/>
                </a:cubicBezTo>
                <a:cubicBezTo>
                  <a:pt x="14" y="12"/>
                  <a:pt x="14" y="13"/>
                  <a:pt x="14" y="14"/>
                </a:cubicBezTo>
                <a:cubicBezTo>
                  <a:pt x="14" y="16"/>
                  <a:pt x="14" y="17"/>
                  <a:pt x="12" y="18"/>
                </a:cubicBezTo>
                <a:cubicBezTo>
                  <a:pt x="11" y="19"/>
                  <a:pt x="9" y="20"/>
                  <a:pt x="7" y="20"/>
                </a:cubicBezTo>
                <a:cubicBezTo>
                  <a:pt x="6" y="20"/>
                  <a:pt x="5" y="20"/>
                  <a:pt x="4" y="20"/>
                </a:cubicBezTo>
                <a:cubicBezTo>
                  <a:pt x="3" y="19"/>
                  <a:pt x="1" y="19"/>
                  <a:pt x="0" y="19"/>
                </a:cubicBezTo>
                <a:lnTo>
                  <a:pt x="0" y="16"/>
                </a:lnTo>
                <a:cubicBezTo>
                  <a:pt x="1" y="16"/>
                  <a:pt x="2" y="17"/>
                  <a:pt x="4" y="17"/>
                </a:cubicBezTo>
                <a:cubicBezTo>
                  <a:pt x="5" y="17"/>
                  <a:pt x="6" y="17"/>
                  <a:pt x="7" y="17"/>
                </a:cubicBezTo>
                <a:cubicBezTo>
                  <a:pt x="8" y="17"/>
                  <a:pt x="9" y="17"/>
                  <a:pt x="10" y="17"/>
                </a:cubicBezTo>
                <a:cubicBezTo>
                  <a:pt x="11" y="16"/>
                  <a:pt x="11" y="15"/>
                  <a:pt x="11" y="14"/>
                </a:cubicBezTo>
                <a:cubicBezTo>
                  <a:pt x="11" y="14"/>
                  <a:pt x="11" y="13"/>
                  <a:pt x="10" y="13"/>
                </a:cubicBezTo>
                <a:cubicBezTo>
                  <a:pt x="10" y="12"/>
                  <a:pt x="9" y="12"/>
                  <a:pt x="7" y="11"/>
                </a:cubicBezTo>
                <a:lnTo>
                  <a:pt x="6" y="11"/>
                </a:lnTo>
                <a:cubicBezTo>
                  <a:pt x="4" y="11"/>
                  <a:pt x="2" y="10"/>
                  <a:pt x="2" y="9"/>
                </a:cubicBezTo>
                <a:cubicBezTo>
                  <a:pt x="1" y="8"/>
                  <a:pt x="0" y="7"/>
                  <a:pt x="0" y="6"/>
                </a:cubicBezTo>
                <a:cubicBezTo>
                  <a:pt x="0" y="4"/>
                  <a:pt x="1" y="3"/>
                  <a:pt x="2" y="2"/>
                </a:cubicBezTo>
                <a:cubicBezTo>
                  <a:pt x="3" y="1"/>
                  <a:pt x="5" y="0"/>
                  <a:pt x="7" y="0"/>
                </a:cubicBezTo>
                <a:cubicBezTo>
                  <a:pt x="9" y="0"/>
                  <a:pt x="10" y="0"/>
                  <a:pt x="11" y="1"/>
                </a:cubicBezTo>
                <a:cubicBezTo>
                  <a:pt x="12" y="1"/>
                  <a:pt x="13" y="1"/>
                  <a:pt x="13" y="1"/>
                </a:cubicBezTo>
                <a:lnTo>
                  <a:pt x="13" y="1"/>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040"/>
          <p:cNvSpPr>
            <a:spLocks/>
          </p:cNvSpPr>
          <p:nvPr/>
        </p:nvSpPr>
        <p:spPr bwMode="auto">
          <a:xfrm>
            <a:off x="1860550" y="1111250"/>
            <a:ext cx="15875" cy="22225"/>
          </a:xfrm>
          <a:custGeom>
            <a:avLst/>
            <a:gdLst>
              <a:gd name="T0" fmla="*/ 14 w 14"/>
              <a:gd name="T1" fmla="*/ 2 h 20"/>
              <a:gd name="T2" fmla="*/ 14 w 14"/>
              <a:gd name="T3" fmla="*/ 2 h 20"/>
              <a:gd name="T4" fmla="*/ 14 w 14"/>
              <a:gd name="T5" fmla="*/ 4 h 20"/>
              <a:gd name="T6" fmla="*/ 12 w 14"/>
              <a:gd name="T7" fmla="*/ 3 h 20"/>
              <a:gd name="T8" fmla="*/ 9 w 14"/>
              <a:gd name="T9" fmla="*/ 3 h 20"/>
              <a:gd name="T10" fmla="*/ 5 w 14"/>
              <a:gd name="T11" fmla="*/ 5 h 20"/>
              <a:gd name="T12" fmla="*/ 3 w 14"/>
              <a:gd name="T13" fmla="*/ 10 h 20"/>
              <a:gd name="T14" fmla="*/ 5 w 14"/>
              <a:gd name="T15" fmla="*/ 15 h 20"/>
              <a:gd name="T16" fmla="*/ 9 w 14"/>
              <a:gd name="T17" fmla="*/ 17 h 20"/>
              <a:gd name="T18" fmla="*/ 12 w 14"/>
              <a:gd name="T19" fmla="*/ 17 h 20"/>
              <a:gd name="T20" fmla="*/ 14 w 14"/>
              <a:gd name="T21" fmla="*/ 16 h 20"/>
              <a:gd name="T22" fmla="*/ 14 w 14"/>
              <a:gd name="T23" fmla="*/ 19 h 20"/>
              <a:gd name="T24" fmla="*/ 12 w 14"/>
              <a:gd name="T25" fmla="*/ 20 h 20"/>
              <a:gd name="T26" fmla="*/ 9 w 14"/>
              <a:gd name="T27" fmla="*/ 20 h 20"/>
              <a:gd name="T28" fmla="*/ 2 w 14"/>
              <a:gd name="T29" fmla="*/ 17 h 20"/>
              <a:gd name="T30" fmla="*/ 0 w 14"/>
              <a:gd name="T31" fmla="*/ 10 h 20"/>
              <a:gd name="T32" fmla="*/ 2 w 14"/>
              <a:gd name="T33" fmla="*/ 3 h 20"/>
              <a:gd name="T34" fmla="*/ 9 w 14"/>
              <a:gd name="T35" fmla="*/ 0 h 20"/>
              <a:gd name="T36" fmla="*/ 12 w 14"/>
              <a:gd name="T37" fmla="*/ 1 h 20"/>
              <a:gd name="T38" fmla="*/ 14 w 14"/>
              <a:gd name="T39" fmla="*/ 2 h 20"/>
              <a:gd name="T40" fmla="*/ 14 w 14"/>
              <a:gd name="T4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20">
                <a:moveTo>
                  <a:pt x="14" y="2"/>
                </a:moveTo>
                <a:lnTo>
                  <a:pt x="14" y="2"/>
                </a:lnTo>
                <a:lnTo>
                  <a:pt x="14" y="4"/>
                </a:lnTo>
                <a:cubicBezTo>
                  <a:pt x="14" y="4"/>
                  <a:pt x="13" y="4"/>
                  <a:pt x="12" y="3"/>
                </a:cubicBezTo>
                <a:cubicBezTo>
                  <a:pt x="11" y="3"/>
                  <a:pt x="10" y="3"/>
                  <a:pt x="9" y="3"/>
                </a:cubicBezTo>
                <a:cubicBezTo>
                  <a:pt x="7" y="3"/>
                  <a:pt x="6" y="4"/>
                  <a:pt x="5" y="5"/>
                </a:cubicBezTo>
                <a:cubicBezTo>
                  <a:pt x="3" y="6"/>
                  <a:pt x="3" y="8"/>
                  <a:pt x="3" y="10"/>
                </a:cubicBezTo>
                <a:cubicBezTo>
                  <a:pt x="3" y="12"/>
                  <a:pt x="3" y="14"/>
                  <a:pt x="5" y="15"/>
                </a:cubicBezTo>
                <a:cubicBezTo>
                  <a:pt x="6" y="17"/>
                  <a:pt x="7" y="17"/>
                  <a:pt x="9" y="17"/>
                </a:cubicBezTo>
                <a:cubicBezTo>
                  <a:pt x="10" y="17"/>
                  <a:pt x="11" y="17"/>
                  <a:pt x="12" y="17"/>
                </a:cubicBezTo>
                <a:cubicBezTo>
                  <a:pt x="13" y="17"/>
                  <a:pt x="14" y="16"/>
                  <a:pt x="14" y="16"/>
                </a:cubicBezTo>
                <a:lnTo>
                  <a:pt x="14" y="19"/>
                </a:lnTo>
                <a:cubicBezTo>
                  <a:pt x="14" y="19"/>
                  <a:pt x="13" y="19"/>
                  <a:pt x="12" y="20"/>
                </a:cubicBezTo>
                <a:cubicBezTo>
                  <a:pt x="11" y="20"/>
                  <a:pt x="10" y="20"/>
                  <a:pt x="9" y="20"/>
                </a:cubicBezTo>
                <a:cubicBezTo>
                  <a:pt x="6" y="20"/>
                  <a:pt x="4" y="19"/>
                  <a:pt x="2" y="17"/>
                </a:cubicBezTo>
                <a:cubicBezTo>
                  <a:pt x="0" y="15"/>
                  <a:pt x="0" y="13"/>
                  <a:pt x="0" y="10"/>
                </a:cubicBezTo>
                <a:cubicBezTo>
                  <a:pt x="0" y="7"/>
                  <a:pt x="1" y="5"/>
                  <a:pt x="2" y="3"/>
                </a:cubicBezTo>
                <a:cubicBezTo>
                  <a:pt x="4" y="1"/>
                  <a:pt x="6" y="0"/>
                  <a:pt x="9" y="0"/>
                </a:cubicBezTo>
                <a:cubicBezTo>
                  <a:pt x="10" y="0"/>
                  <a:pt x="11" y="0"/>
                  <a:pt x="12" y="1"/>
                </a:cubicBezTo>
                <a:cubicBezTo>
                  <a:pt x="13" y="1"/>
                  <a:pt x="14" y="1"/>
                  <a:pt x="14" y="2"/>
                </a:cubicBezTo>
                <a:lnTo>
                  <a:pt x="14" y="2"/>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041"/>
          <p:cNvSpPr>
            <a:spLocks noEditPoints="1"/>
          </p:cNvSpPr>
          <p:nvPr/>
        </p:nvSpPr>
        <p:spPr bwMode="auto">
          <a:xfrm>
            <a:off x="1878013" y="1111250"/>
            <a:ext cx="19050" cy="22225"/>
          </a:xfrm>
          <a:custGeom>
            <a:avLst/>
            <a:gdLst>
              <a:gd name="T0" fmla="*/ 17 w 17"/>
              <a:gd name="T1" fmla="*/ 9 h 20"/>
              <a:gd name="T2" fmla="*/ 17 w 17"/>
              <a:gd name="T3" fmla="*/ 9 h 20"/>
              <a:gd name="T4" fmla="*/ 17 w 17"/>
              <a:gd name="T5" fmla="*/ 11 h 20"/>
              <a:gd name="T6" fmla="*/ 3 w 17"/>
              <a:gd name="T7" fmla="*/ 11 h 20"/>
              <a:gd name="T8" fmla="*/ 5 w 17"/>
              <a:gd name="T9" fmla="*/ 16 h 20"/>
              <a:gd name="T10" fmla="*/ 10 w 17"/>
              <a:gd name="T11" fmla="*/ 17 h 20"/>
              <a:gd name="T12" fmla="*/ 13 w 17"/>
              <a:gd name="T13" fmla="*/ 17 h 20"/>
              <a:gd name="T14" fmla="*/ 17 w 17"/>
              <a:gd name="T15" fmla="*/ 16 h 20"/>
              <a:gd name="T16" fmla="*/ 17 w 17"/>
              <a:gd name="T17" fmla="*/ 18 h 20"/>
              <a:gd name="T18" fmla="*/ 13 w 17"/>
              <a:gd name="T19" fmla="*/ 19 h 20"/>
              <a:gd name="T20" fmla="*/ 10 w 17"/>
              <a:gd name="T21" fmla="*/ 20 h 20"/>
              <a:gd name="T22" fmla="*/ 3 w 17"/>
              <a:gd name="T23" fmla="*/ 17 h 20"/>
              <a:gd name="T24" fmla="*/ 0 w 17"/>
              <a:gd name="T25" fmla="*/ 10 h 20"/>
              <a:gd name="T26" fmla="*/ 3 w 17"/>
              <a:gd name="T27" fmla="*/ 3 h 20"/>
              <a:gd name="T28" fmla="*/ 9 w 17"/>
              <a:gd name="T29" fmla="*/ 0 h 20"/>
              <a:gd name="T30" fmla="*/ 15 w 17"/>
              <a:gd name="T31" fmla="*/ 3 h 20"/>
              <a:gd name="T32" fmla="*/ 17 w 17"/>
              <a:gd name="T33" fmla="*/ 9 h 20"/>
              <a:gd name="T34" fmla="*/ 17 w 17"/>
              <a:gd name="T35" fmla="*/ 9 h 20"/>
              <a:gd name="T36" fmla="*/ 14 w 17"/>
              <a:gd name="T37" fmla="*/ 8 h 20"/>
              <a:gd name="T38" fmla="*/ 14 w 17"/>
              <a:gd name="T39" fmla="*/ 8 h 20"/>
              <a:gd name="T40" fmla="*/ 13 w 17"/>
              <a:gd name="T41" fmla="*/ 4 h 20"/>
              <a:gd name="T42" fmla="*/ 9 w 17"/>
              <a:gd name="T43" fmla="*/ 3 h 20"/>
              <a:gd name="T44" fmla="*/ 5 w 17"/>
              <a:gd name="T45" fmla="*/ 4 h 20"/>
              <a:gd name="T46" fmla="*/ 3 w 17"/>
              <a:gd name="T47" fmla="*/ 8 h 20"/>
              <a:gd name="T48" fmla="*/ 14 w 17"/>
              <a:gd name="T4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0">
                <a:moveTo>
                  <a:pt x="17" y="9"/>
                </a:moveTo>
                <a:lnTo>
                  <a:pt x="17" y="9"/>
                </a:lnTo>
                <a:lnTo>
                  <a:pt x="17" y="11"/>
                </a:lnTo>
                <a:lnTo>
                  <a:pt x="3" y="11"/>
                </a:lnTo>
                <a:cubicBezTo>
                  <a:pt x="3" y="13"/>
                  <a:pt x="4" y="15"/>
                  <a:pt x="5" y="16"/>
                </a:cubicBezTo>
                <a:cubicBezTo>
                  <a:pt x="6" y="17"/>
                  <a:pt x="8" y="17"/>
                  <a:pt x="10" y="17"/>
                </a:cubicBezTo>
                <a:cubicBezTo>
                  <a:pt x="11" y="17"/>
                  <a:pt x="12" y="17"/>
                  <a:pt x="13" y="17"/>
                </a:cubicBezTo>
                <a:cubicBezTo>
                  <a:pt x="15" y="17"/>
                  <a:pt x="16" y="16"/>
                  <a:pt x="17" y="16"/>
                </a:cubicBezTo>
                <a:lnTo>
                  <a:pt x="17" y="18"/>
                </a:lnTo>
                <a:cubicBezTo>
                  <a:pt x="16" y="19"/>
                  <a:pt x="14" y="19"/>
                  <a:pt x="13" y="19"/>
                </a:cubicBezTo>
                <a:cubicBezTo>
                  <a:pt x="12" y="20"/>
                  <a:pt x="11" y="20"/>
                  <a:pt x="10" y="20"/>
                </a:cubicBezTo>
                <a:cubicBezTo>
                  <a:pt x="7" y="20"/>
                  <a:pt x="5" y="19"/>
                  <a:pt x="3" y="17"/>
                </a:cubicBezTo>
                <a:cubicBezTo>
                  <a:pt x="1" y="16"/>
                  <a:pt x="0" y="13"/>
                  <a:pt x="0" y="10"/>
                </a:cubicBezTo>
                <a:cubicBezTo>
                  <a:pt x="0" y="7"/>
                  <a:pt x="1" y="5"/>
                  <a:pt x="3" y="3"/>
                </a:cubicBezTo>
                <a:cubicBezTo>
                  <a:pt x="4" y="1"/>
                  <a:pt x="7" y="0"/>
                  <a:pt x="9" y="0"/>
                </a:cubicBezTo>
                <a:cubicBezTo>
                  <a:pt x="12" y="0"/>
                  <a:pt x="14" y="1"/>
                  <a:pt x="15" y="3"/>
                </a:cubicBezTo>
                <a:cubicBezTo>
                  <a:pt x="17" y="4"/>
                  <a:pt x="17" y="7"/>
                  <a:pt x="17" y="9"/>
                </a:cubicBezTo>
                <a:lnTo>
                  <a:pt x="17" y="9"/>
                </a:lnTo>
                <a:close/>
                <a:moveTo>
                  <a:pt x="14" y="8"/>
                </a:moveTo>
                <a:lnTo>
                  <a:pt x="14" y="8"/>
                </a:lnTo>
                <a:cubicBezTo>
                  <a:pt x="14" y="7"/>
                  <a:pt x="14" y="5"/>
                  <a:pt x="13" y="4"/>
                </a:cubicBezTo>
                <a:cubicBezTo>
                  <a:pt x="12" y="3"/>
                  <a:pt x="11" y="3"/>
                  <a:pt x="9" y="3"/>
                </a:cubicBezTo>
                <a:cubicBezTo>
                  <a:pt x="8" y="3"/>
                  <a:pt x="6" y="3"/>
                  <a:pt x="5" y="4"/>
                </a:cubicBezTo>
                <a:cubicBezTo>
                  <a:pt x="4" y="5"/>
                  <a:pt x="4" y="7"/>
                  <a:pt x="3" y="8"/>
                </a:cubicBezTo>
                <a:lnTo>
                  <a:pt x="14"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042"/>
          <p:cNvSpPr>
            <a:spLocks/>
          </p:cNvSpPr>
          <p:nvPr/>
        </p:nvSpPr>
        <p:spPr bwMode="auto">
          <a:xfrm>
            <a:off x="1903413" y="1111250"/>
            <a:ext cx="15875" cy="20638"/>
          </a:xfrm>
          <a:custGeom>
            <a:avLst/>
            <a:gdLst>
              <a:gd name="T0" fmla="*/ 15 w 15"/>
              <a:gd name="T1" fmla="*/ 8 h 19"/>
              <a:gd name="T2" fmla="*/ 15 w 15"/>
              <a:gd name="T3" fmla="*/ 8 h 19"/>
              <a:gd name="T4" fmla="*/ 15 w 15"/>
              <a:gd name="T5" fmla="*/ 19 h 19"/>
              <a:gd name="T6" fmla="*/ 12 w 15"/>
              <a:gd name="T7" fmla="*/ 19 h 19"/>
              <a:gd name="T8" fmla="*/ 12 w 15"/>
              <a:gd name="T9" fmla="*/ 8 h 19"/>
              <a:gd name="T10" fmla="*/ 11 w 15"/>
              <a:gd name="T11" fmla="*/ 4 h 19"/>
              <a:gd name="T12" fmla="*/ 8 w 15"/>
              <a:gd name="T13" fmla="*/ 3 h 19"/>
              <a:gd name="T14" fmla="*/ 4 w 15"/>
              <a:gd name="T15" fmla="*/ 5 h 19"/>
              <a:gd name="T16" fmla="*/ 3 w 15"/>
              <a:gd name="T17" fmla="*/ 9 h 19"/>
              <a:gd name="T18" fmla="*/ 3 w 15"/>
              <a:gd name="T19" fmla="*/ 19 h 19"/>
              <a:gd name="T20" fmla="*/ 0 w 15"/>
              <a:gd name="T21" fmla="*/ 19 h 19"/>
              <a:gd name="T22" fmla="*/ 0 w 15"/>
              <a:gd name="T23" fmla="*/ 1 h 19"/>
              <a:gd name="T24" fmla="*/ 3 w 15"/>
              <a:gd name="T25" fmla="*/ 1 h 19"/>
              <a:gd name="T26" fmla="*/ 3 w 15"/>
              <a:gd name="T27" fmla="*/ 4 h 19"/>
              <a:gd name="T28" fmla="*/ 5 w 15"/>
              <a:gd name="T29" fmla="*/ 1 h 19"/>
              <a:gd name="T30" fmla="*/ 9 w 15"/>
              <a:gd name="T31" fmla="*/ 0 h 19"/>
              <a:gd name="T32" fmla="*/ 13 w 15"/>
              <a:gd name="T33" fmla="*/ 2 h 19"/>
              <a:gd name="T34" fmla="*/ 15 w 15"/>
              <a:gd name="T35" fmla="*/ 8 h 19"/>
              <a:gd name="T36" fmla="*/ 15 w 15"/>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15" y="8"/>
                </a:moveTo>
                <a:lnTo>
                  <a:pt x="15" y="8"/>
                </a:lnTo>
                <a:lnTo>
                  <a:pt x="15" y="19"/>
                </a:lnTo>
                <a:lnTo>
                  <a:pt x="12" y="19"/>
                </a:lnTo>
                <a:lnTo>
                  <a:pt x="12" y="8"/>
                </a:lnTo>
                <a:cubicBezTo>
                  <a:pt x="12" y="7"/>
                  <a:pt x="12" y="5"/>
                  <a:pt x="11" y="4"/>
                </a:cubicBezTo>
                <a:cubicBezTo>
                  <a:pt x="10" y="3"/>
                  <a:pt x="9" y="3"/>
                  <a:pt x="8" y="3"/>
                </a:cubicBezTo>
                <a:cubicBezTo>
                  <a:pt x="6" y="3"/>
                  <a:pt x="5" y="4"/>
                  <a:pt x="4" y="5"/>
                </a:cubicBezTo>
                <a:cubicBezTo>
                  <a:pt x="3" y="6"/>
                  <a:pt x="3" y="7"/>
                  <a:pt x="3" y="9"/>
                </a:cubicBezTo>
                <a:lnTo>
                  <a:pt x="3" y="19"/>
                </a:lnTo>
                <a:lnTo>
                  <a:pt x="0" y="19"/>
                </a:lnTo>
                <a:lnTo>
                  <a:pt x="0" y="1"/>
                </a:lnTo>
                <a:lnTo>
                  <a:pt x="3" y="1"/>
                </a:lnTo>
                <a:lnTo>
                  <a:pt x="3" y="4"/>
                </a:lnTo>
                <a:cubicBezTo>
                  <a:pt x="3" y="3"/>
                  <a:pt x="4" y="2"/>
                  <a:pt x="5" y="1"/>
                </a:cubicBezTo>
                <a:cubicBezTo>
                  <a:pt x="6" y="1"/>
                  <a:pt x="7" y="0"/>
                  <a:pt x="9" y="0"/>
                </a:cubicBezTo>
                <a:cubicBezTo>
                  <a:pt x="11" y="0"/>
                  <a:pt x="12" y="1"/>
                  <a:pt x="13" y="2"/>
                </a:cubicBezTo>
                <a:cubicBezTo>
                  <a:pt x="15" y="4"/>
                  <a:pt x="15" y="6"/>
                  <a:pt x="15" y="8"/>
                </a:cubicBezTo>
                <a:lnTo>
                  <a:pt x="15" y="8"/>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043"/>
          <p:cNvSpPr>
            <a:spLocks/>
          </p:cNvSpPr>
          <p:nvPr/>
        </p:nvSpPr>
        <p:spPr bwMode="auto">
          <a:xfrm>
            <a:off x="1924050" y="1106488"/>
            <a:ext cx="12700" cy="25400"/>
          </a:xfrm>
          <a:custGeom>
            <a:avLst/>
            <a:gdLst>
              <a:gd name="T0" fmla="*/ 6 w 12"/>
              <a:gd name="T1" fmla="*/ 0 h 23"/>
              <a:gd name="T2" fmla="*/ 6 w 12"/>
              <a:gd name="T3" fmla="*/ 0 h 23"/>
              <a:gd name="T4" fmla="*/ 6 w 12"/>
              <a:gd name="T5" fmla="*/ 5 h 23"/>
              <a:gd name="T6" fmla="*/ 12 w 12"/>
              <a:gd name="T7" fmla="*/ 5 h 23"/>
              <a:gd name="T8" fmla="*/ 12 w 12"/>
              <a:gd name="T9" fmla="*/ 7 h 23"/>
              <a:gd name="T10" fmla="*/ 6 w 12"/>
              <a:gd name="T11" fmla="*/ 7 h 23"/>
              <a:gd name="T12" fmla="*/ 6 w 12"/>
              <a:gd name="T13" fmla="*/ 17 h 23"/>
              <a:gd name="T14" fmla="*/ 6 w 12"/>
              <a:gd name="T15" fmla="*/ 20 h 23"/>
              <a:gd name="T16" fmla="*/ 9 w 12"/>
              <a:gd name="T17" fmla="*/ 21 h 23"/>
              <a:gd name="T18" fmla="*/ 12 w 12"/>
              <a:gd name="T19" fmla="*/ 21 h 23"/>
              <a:gd name="T20" fmla="*/ 12 w 12"/>
              <a:gd name="T21" fmla="*/ 23 h 23"/>
              <a:gd name="T22" fmla="*/ 9 w 12"/>
              <a:gd name="T23" fmla="*/ 23 h 23"/>
              <a:gd name="T24" fmla="*/ 4 w 12"/>
              <a:gd name="T25" fmla="*/ 22 h 23"/>
              <a:gd name="T26" fmla="*/ 3 w 12"/>
              <a:gd name="T27" fmla="*/ 17 h 23"/>
              <a:gd name="T28" fmla="*/ 3 w 12"/>
              <a:gd name="T29" fmla="*/ 7 h 23"/>
              <a:gd name="T30" fmla="*/ 0 w 12"/>
              <a:gd name="T31" fmla="*/ 7 h 23"/>
              <a:gd name="T32" fmla="*/ 0 w 12"/>
              <a:gd name="T33" fmla="*/ 5 h 23"/>
              <a:gd name="T34" fmla="*/ 3 w 12"/>
              <a:gd name="T35" fmla="*/ 5 h 23"/>
              <a:gd name="T36" fmla="*/ 3 w 12"/>
              <a:gd name="T37" fmla="*/ 0 h 23"/>
              <a:gd name="T38" fmla="*/ 6 w 12"/>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3">
                <a:moveTo>
                  <a:pt x="6" y="0"/>
                </a:moveTo>
                <a:lnTo>
                  <a:pt x="6" y="0"/>
                </a:lnTo>
                <a:lnTo>
                  <a:pt x="6" y="5"/>
                </a:lnTo>
                <a:lnTo>
                  <a:pt x="12" y="5"/>
                </a:lnTo>
                <a:lnTo>
                  <a:pt x="12" y="7"/>
                </a:lnTo>
                <a:lnTo>
                  <a:pt x="6" y="7"/>
                </a:lnTo>
                <a:lnTo>
                  <a:pt x="6" y="17"/>
                </a:lnTo>
                <a:cubicBezTo>
                  <a:pt x="6" y="19"/>
                  <a:pt x="6" y="20"/>
                  <a:pt x="6" y="20"/>
                </a:cubicBezTo>
                <a:cubicBezTo>
                  <a:pt x="7" y="21"/>
                  <a:pt x="8" y="21"/>
                  <a:pt x="9" y="21"/>
                </a:cubicBezTo>
                <a:lnTo>
                  <a:pt x="12" y="21"/>
                </a:lnTo>
                <a:lnTo>
                  <a:pt x="12" y="23"/>
                </a:lnTo>
                <a:lnTo>
                  <a:pt x="9" y="23"/>
                </a:lnTo>
                <a:cubicBezTo>
                  <a:pt x="6" y="23"/>
                  <a:pt x="5" y="23"/>
                  <a:pt x="4" y="22"/>
                </a:cubicBezTo>
                <a:cubicBezTo>
                  <a:pt x="3" y="21"/>
                  <a:pt x="3" y="20"/>
                  <a:pt x="3" y="17"/>
                </a:cubicBezTo>
                <a:lnTo>
                  <a:pt x="3" y="7"/>
                </a:lnTo>
                <a:lnTo>
                  <a:pt x="0" y="7"/>
                </a:lnTo>
                <a:lnTo>
                  <a:pt x="0" y="5"/>
                </a:lnTo>
                <a:lnTo>
                  <a:pt x="3" y="5"/>
                </a:lnTo>
                <a:lnTo>
                  <a:pt x="3" y="0"/>
                </a:lnTo>
                <a:lnTo>
                  <a:pt x="6" y="0"/>
                </a:lnTo>
                <a:close/>
              </a:path>
            </a:pathLst>
          </a:custGeom>
          <a:solidFill>
            <a:srgbClr val="3A4D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044"/>
          <p:cNvSpPr>
            <a:spLocks/>
          </p:cNvSpPr>
          <p:nvPr/>
        </p:nvSpPr>
        <p:spPr bwMode="auto">
          <a:xfrm>
            <a:off x="1679575" y="1174750"/>
            <a:ext cx="0" cy="69850"/>
          </a:xfrm>
          <a:custGeom>
            <a:avLst/>
            <a:gdLst>
              <a:gd name="T0" fmla="*/ 0 h 62"/>
              <a:gd name="T1" fmla="*/ 0 h 62"/>
              <a:gd name="T2" fmla="*/ 62 h 62"/>
            </a:gdLst>
            <a:ahLst/>
            <a:cxnLst>
              <a:cxn ang="0">
                <a:pos x="0" y="T0"/>
              </a:cxn>
              <a:cxn ang="0">
                <a:pos x="0" y="T1"/>
              </a:cxn>
              <a:cxn ang="0">
                <a:pos x="0" y="T2"/>
              </a:cxn>
            </a:cxnLst>
            <a:rect l="0" t="0" r="r" b="b"/>
            <a:pathLst>
              <a:path h="62">
                <a:moveTo>
                  <a:pt x="0" y="0"/>
                </a:moveTo>
                <a:lnTo>
                  <a:pt x="0" y="0"/>
                </a:lnTo>
                <a:cubicBezTo>
                  <a:pt x="0" y="19"/>
                  <a:pt x="0" y="41"/>
                  <a:pt x="0" y="62"/>
                </a:cubicBezTo>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45"/>
          <p:cNvSpPr>
            <a:spLocks noEditPoints="1"/>
          </p:cNvSpPr>
          <p:nvPr/>
        </p:nvSpPr>
        <p:spPr bwMode="auto">
          <a:xfrm>
            <a:off x="1670050" y="1244600"/>
            <a:ext cx="17463" cy="2698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solidFill>
            <a:srgbClr val="993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046"/>
          <p:cNvSpPr>
            <a:spLocks noEditPoints="1"/>
          </p:cNvSpPr>
          <p:nvPr/>
        </p:nvSpPr>
        <p:spPr bwMode="auto">
          <a:xfrm>
            <a:off x="1670050" y="1244600"/>
            <a:ext cx="17463" cy="26988"/>
          </a:xfrm>
          <a:custGeom>
            <a:avLst/>
            <a:gdLst>
              <a:gd name="T0" fmla="*/ 17 w 17"/>
              <a:gd name="T1" fmla="*/ 0 h 25"/>
              <a:gd name="T2" fmla="*/ 17 w 17"/>
              <a:gd name="T3" fmla="*/ 0 h 25"/>
              <a:gd name="T4" fmla="*/ 9 w 17"/>
              <a:gd name="T5" fmla="*/ 25 h 25"/>
              <a:gd name="T6" fmla="*/ 0 w 17"/>
              <a:gd name="T7" fmla="*/ 0 h 25"/>
              <a:gd name="T8" fmla="*/ 17 w 17"/>
              <a:gd name="T9" fmla="*/ 0 h 25"/>
              <a:gd name="T10" fmla="*/ 17 w 17"/>
              <a:gd name="T11" fmla="*/ 0 h 25"/>
              <a:gd name="T12" fmla="*/ 17 w 1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17" y="0"/>
                </a:moveTo>
                <a:lnTo>
                  <a:pt x="17" y="0"/>
                </a:lnTo>
                <a:lnTo>
                  <a:pt x="9" y="25"/>
                </a:lnTo>
                <a:lnTo>
                  <a:pt x="0" y="0"/>
                </a:lnTo>
                <a:lnTo>
                  <a:pt x="17" y="0"/>
                </a:lnTo>
                <a:close/>
                <a:moveTo>
                  <a:pt x="17" y="0"/>
                </a:moveTo>
                <a:lnTo>
                  <a:pt x="17" y="0"/>
                </a:lnTo>
                <a:close/>
              </a:path>
            </a:pathLst>
          </a:custGeom>
          <a:noFill/>
          <a:ln w="1" cap="flat">
            <a:solidFill>
              <a:srgbClr val="9933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7" name="TextBox 205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Tree>
    <p:custDataLst>
      <p:tags r:id="rId1"/>
    </p:custDataLst>
    <p:extLst>
      <p:ext uri="{BB962C8B-B14F-4D97-AF65-F5344CB8AC3E}">
        <p14:creationId xmlns:p14="http://schemas.microsoft.com/office/powerpoint/2010/main" val="3140343907"/>
      </p:ext>
    </p:extLst>
  </p:cSld>
  <p:clrMapOvr>
    <a:masterClrMapping/>
  </p:clrMapOvr>
  <p:transition spd="med" advTm="65578">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211104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Rockwell"/>
                <a:cs typeface="Rockwell"/>
              </a:rPr>
              <a:t>Using the flipped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2</a:t>
            </a:r>
            <a:r>
              <a:rPr lang="en-US" sz="5800" b="1" dirty="0" smtClean="0">
                <a:solidFill>
                  <a:schemeClr val="bg1"/>
                </a:solidFill>
                <a:latin typeface="Helvetica" pitchFamily="34" charset="0"/>
                <a:cs typeface="Rockwell"/>
              </a:rPr>
              <a:t> </a:t>
            </a:r>
            <a:r>
              <a:rPr lang="en-US" sz="5800" b="1" dirty="0">
                <a:solidFill>
                  <a:schemeClr val="bg1"/>
                </a:solidFill>
                <a:latin typeface="Helvetica" pitchFamily="34" charset="0"/>
                <a:cs typeface="Rockwell"/>
              </a:rPr>
              <a:t>million 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6.9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208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7" y="2858704"/>
            <a:ext cx="3289004"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609600" y="664692"/>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10.xml><?xml version="1.0" encoding="utf-8"?>
<p:tagLst xmlns:a="http://schemas.openxmlformats.org/drawingml/2006/main" xmlns:r="http://schemas.openxmlformats.org/officeDocument/2006/relationships" xmlns:p="http://schemas.openxmlformats.org/presentationml/2006/main">
  <p:tag name="TIMING" val="|3|4.9"/>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8.5|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74745</TotalTime>
  <Words>4114</Words>
  <Application>Microsoft Office PowerPoint</Application>
  <PresentationFormat>On-screen Show (16:9)</PresentationFormat>
  <Paragraphs>360</Paragraphs>
  <Slides>46</Slides>
  <Notes>33</Notes>
  <HiddenSlides>13</HiddenSlides>
  <MMClips>4</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809</cp:revision>
  <dcterms:created xsi:type="dcterms:W3CDTF">2010-05-04T01:04:58Z</dcterms:created>
  <dcterms:modified xsi:type="dcterms:W3CDTF">2012-12-08T17:52:52Z</dcterms:modified>
</cp:coreProperties>
</file>