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9" r:id="rId1"/>
    <p:sldMasterId id="2147483662" r:id="rId2"/>
  </p:sldMasterIdLst>
  <p:notesMasterIdLst>
    <p:notesMasterId r:id="rId24"/>
  </p:notesMasterIdLst>
  <p:handoutMasterIdLst>
    <p:handoutMasterId r:id="rId25"/>
  </p:handoutMasterIdLst>
  <p:sldIdLst>
    <p:sldId id="413" r:id="rId3"/>
    <p:sldId id="432" r:id="rId4"/>
    <p:sldId id="433" r:id="rId5"/>
    <p:sldId id="434" r:id="rId6"/>
    <p:sldId id="435" r:id="rId7"/>
    <p:sldId id="436" r:id="rId8"/>
    <p:sldId id="437" r:id="rId9"/>
    <p:sldId id="423" r:id="rId10"/>
    <p:sldId id="438" r:id="rId11"/>
    <p:sldId id="440" r:id="rId12"/>
    <p:sldId id="424" r:id="rId13"/>
    <p:sldId id="442" r:id="rId14"/>
    <p:sldId id="443" r:id="rId15"/>
    <p:sldId id="454" r:id="rId16"/>
    <p:sldId id="446" r:id="rId17"/>
    <p:sldId id="447" r:id="rId18"/>
    <p:sldId id="426" r:id="rId19"/>
    <p:sldId id="450" r:id="rId20"/>
    <p:sldId id="449" r:id="rId21"/>
    <p:sldId id="430" r:id="rId22"/>
    <p:sldId id="431" r:id="rId23"/>
  </p:sldIdLst>
  <p:sldSz cx="9144000" cy="6858000" type="screen4x3"/>
  <p:notesSz cx="6997700" cy="9283700"/>
  <p:embeddedFontLst>
    <p:embeddedFont>
      <p:font typeface="Trebuchet MS" pitchFamily="34" charset="0"/>
      <p:regular r:id="rId26"/>
      <p:bold r:id="rId27"/>
      <p:italic r:id="rId28"/>
      <p:boldItalic r:id="rId29"/>
    </p:embeddedFont>
    <p:embeddedFont>
      <p:font typeface="cmr10" pitchFamily="34" charset="0"/>
      <p:regular r:id="rId30"/>
    </p:embeddedFont>
    <p:embeddedFont>
      <p:font typeface="cmsy10" pitchFamily="34" charset="0"/>
      <p:regular r:id="rId31"/>
    </p:embeddedFont>
    <p:embeddedFont>
      <p:font typeface="MT Extra" pitchFamily="18" charset="2"/>
      <p:regular r:id="rId32"/>
    </p:embeddedFont>
    <p:embeddedFont>
      <p:font typeface="cmmi10" pitchFamily="34" charset="0"/>
      <p:regular r:id="rId33"/>
    </p:embeddedFont>
    <p:embeddedFont>
      <p:font typeface="Lucida Calligraphy" pitchFamily="66" charset="0"/>
      <p:regular r:id="rId34"/>
    </p:embeddedFont>
    <p:embeddedFont>
      <p:font typeface="msam10" pitchFamily="34" charset="0"/>
      <p:regular r:id="rId35"/>
    </p:embeddedFont>
    <p:embeddedFont>
      <p:font typeface="ＭＳ Ｐゴシック" pitchFamily="34" charset="-128"/>
      <p:regular r:id="rId36"/>
    </p:embeddedFont>
  </p:embeddedFontLst>
  <p:custDataLst>
    <p:tags r:id="rId37"/>
  </p:custDataLst>
  <p:defaultTextStyle>
    <a:defPPr>
      <a:defRPr lang="en-US"/>
    </a:defPPr>
    <a:lvl1pPr algn="l" rtl="0" fontAlgn="base">
      <a:spcBef>
        <a:spcPct val="0"/>
      </a:spcBef>
      <a:spcAft>
        <a:spcPct val="0"/>
      </a:spcAft>
      <a:defRPr kern="1200">
        <a:solidFill>
          <a:schemeClr val="tx1"/>
        </a:solidFill>
        <a:latin typeface="Trebuchet MS" pitchFamily="34" charset="0"/>
        <a:ea typeface="+mn-ea"/>
        <a:cs typeface="+mn-cs"/>
      </a:defRPr>
    </a:lvl1pPr>
    <a:lvl2pPr marL="457200" algn="l" rtl="0" fontAlgn="base">
      <a:spcBef>
        <a:spcPct val="0"/>
      </a:spcBef>
      <a:spcAft>
        <a:spcPct val="0"/>
      </a:spcAft>
      <a:defRPr kern="1200">
        <a:solidFill>
          <a:schemeClr val="tx1"/>
        </a:solidFill>
        <a:latin typeface="Trebuchet MS" pitchFamily="34" charset="0"/>
        <a:ea typeface="+mn-ea"/>
        <a:cs typeface="+mn-cs"/>
      </a:defRPr>
    </a:lvl2pPr>
    <a:lvl3pPr marL="914400" algn="l" rtl="0" fontAlgn="base">
      <a:spcBef>
        <a:spcPct val="0"/>
      </a:spcBef>
      <a:spcAft>
        <a:spcPct val="0"/>
      </a:spcAft>
      <a:defRPr kern="1200">
        <a:solidFill>
          <a:schemeClr val="tx1"/>
        </a:solidFill>
        <a:latin typeface="Trebuchet MS" pitchFamily="34" charset="0"/>
        <a:ea typeface="+mn-ea"/>
        <a:cs typeface="+mn-cs"/>
      </a:defRPr>
    </a:lvl3pPr>
    <a:lvl4pPr marL="1371600" algn="l" rtl="0" fontAlgn="base">
      <a:spcBef>
        <a:spcPct val="0"/>
      </a:spcBef>
      <a:spcAft>
        <a:spcPct val="0"/>
      </a:spcAft>
      <a:defRPr kern="1200">
        <a:solidFill>
          <a:schemeClr val="tx1"/>
        </a:solidFill>
        <a:latin typeface="Trebuchet MS" pitchFamily="34" charset="0"/>
        <a:ea typeface="+mn-ea"/>
        <a:cs typeface="+mn-cs"/>
      </a:defRPr>
    </a:lvl4pPr>
    <a:lvl5pPr marL="1828800" algn="l" rtl="0" fontAlgn="base">
      <a:spcBef>
        <a:spcPct val="0"/>
      </a:spcBef>
      <a:spcAft>
        <a:spcPct val="0"/>
      </a:spcAft>
      <a:defRPr kern="1200">
        <a:solidFill>
          <a:schemeClr val="tx1"/>
        </a:solidFill>
        <a:latin typeface="Trebuchet MS" pitchFamily="34" charset="0"/>
        <a:ea typeface="+mn-ea"/>
        <a:cs typeface="+mn-cs"/>
      </a:defRPr>
    </a:lvl5pPr>
    <a:lvl6pPr marL="2286000" algn="l" defTabSz="914400" rtl="0" eaLnBrk="1" latinLnBrk="0" hangingPunct="1">
      <a:defRPr kern="1200">
        <a:solidFill>
          <a:schemeClr val="tx1"/>
        </a:solidFill>
        <a:latin typeface="Trebuchet MS" pitchFamily="34" charset="0"/>
        <a:ea typeface="+mn-ea"/>
        <a:cs typeface="+mn-cs"/>
      </a:defRPr>
    </a:lvl6pPr>
    <a:lvl7pPr marL="2743200" algn="l" defTabSz="914400" rtl="0" eaLnBrk="1" latinLnBrk="0" hangingPunct="1">
      <a:defRPr kern="1200">
        <a:solidFill>
          <a:schemeClr val="tx1"/>
        </a:solidFill>
        <a:latin typeface="Trebuchet MS" pitchFamily="34" charset="0"/>
        <a:ea typeface="+mn-ea"/>
        <a:cs typeface="+mn-cs"/>
      </a:defRPr>
    </a:lvl7pPr>
    <a:lvl8pPr marL="3200400" algn="l" defTabSz="914400" rtl="0" eaLnBrk="1" latinLnBrk="0" hangingPunct="1">
      <a:defRPr kern="1200">
        <a:solidFill>
          <a:schemeClr val="tx1"/>
        </a:solidFill>
        <a:latin typeface="Trebuchet MS" pitchFamily="34" charset="0"/>
        <a:ea typeface="+mn-ea"/>
        <a:cs typeface="+mn-cs"/>
      </a:defRPr>
    </a:lvl8pPr>
    <a:lvl9pPr marL="3657600" algn="l" defTabSz="914400" rtl="0" eaLnBrk="1" latinLnBrk="0" hangingPunct="1">
      <a:defRPr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showPr showNarration="1" useTimings="0">
    <p:present/>
    <p:sldAll/>
    <p:penClr>
      <a:srgbClr val="FF0000"/>
    </p:penClr>
  </p:showPr>
  <p:clrMru>
    <a:srgbClr val="EB870F"/>
    <a:srgbClr val="C00000"/>
    <a:srgbClr val="FFF0F0"/>
    <a:srgbClr val="FFDEDE"/>
    <a:srgbClr val="FFD0D2"/>
    <a:srgbClr val="954ECA"/>
    <a:srgbClr val="BA8CDC"/>
    <a:srgbClr val="1E1E46"/>
    <a:srgbClr val="46351E"/>
    <a:srgbClr val="1F1FA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362" autoAdjust="0"/>
    <p:restoredTop sz="70270" autoAdjust="0"/>
  </p:normalViewPr>
  <p:slideViewPr>
    <p:cSldViewPr snapToObjects="1">
      <p:cViewPr>
        <p:scale>
          <a:sx n="50" d="100"/>
          <a:sy n="50" d="100"/>
        </p:scale>
        <p:origin x="-1764" y="348"/>
      </p:cViewPr>
      <p:guideLst>
        <p:guide orient="horz" pos="686"/>
        <p:guide orient="horz" pos="777"/>
        <p:guide orient="horz" pos="4213"/>
        <p:guide orient="horz" pos="935"/>
        <p:guide pos="2857"/>
        <p:guide pos="181"/>
        <p:guide pos="1470"/>
        <p:guide pos="5579"/>
      </p:guideLst>
    </p:cSldViewPr>
  </p:slideViewPr>
  <p:outlineViewPr>
    <p:cViewPr>
      <p:scale>
        <a:sx n="33" d="100"/>
        <a:sy n="33" d="100"/>
      </p:scale>
      <p:origin x="0" y="138"/>
    </p:cViewPr>
  </p:outlineViewPr>
  <p:notesTextViewPr>
    <p:cViewPr>
      <p:scale>
        <a:sx n="125" d="100"/>
        <a:sy n="125" d="100"/>
      </p:scale>
      <p:origin x="0" y="0"/>
    </p:cViewPr>
  </p:notesTextViewPr>
  <p:sorterViewPr>
    <p:cViewPr>
      <p:scale>
        <a:sx n="66" d="100"/>
        <a:sy n="66"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1.fntdata"/><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font" Target="fonts/font9.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33" Type="http://schemas.openxmlformats.org/officeDocument/2006/relationships/font" Target="fonts/font8.fntdata"/><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4.fntdata"/><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32" Type="http://schemas.openxmlformats.org/officeDocument/2006/relationships/font" Target="fonts/font7.fntdata"/><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font" Target="fonts/font3.fntdata"/><Relationship Id="rId36" Type="http://schemas.openxmlformats.org/officeDocument/2006/relationships/font" Target="fonts/font11.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6.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font" Target="fonts/font10.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42" name="Rectangle 2"/>
          <p:cNvSpPr>
            <a:spLocks noGrp="1" noChangeArrowheads="1"/>
          </p:cNvSpPr>
          <p:nvPr>
            <p:ph type="hdr" sz="quarter"/>
          </p:nvPr>
        </p:nvSpPr>
        <p:spPr bwMode="auto">
          <a:xfrm>
            <a:off x="3" y="2"/>
            <a:ext cx="3032641" cy="465107"/>
          </a:xfrm>
          <a:prstGeom prst="rect">
            <a:avLst/>
          </a:prstGeom>
          <a:noFill/>
          <a:ln w="9525">
            <a:noFill/>
            <a:miter lim="800000"/>
            <a:headEnd/>
            <a:tailEnd/>
          </a:ln>
          <a:effectLst/>
        </p:spPr>
        <p:txBody>
          <a:bodyPr vert="horz" wrap="square" lIns="92997" tIns="46497" rIns="92997" bIns="46497" numCol="1" anchor="t" anchorCtr="0" compatLnSpc="1">
            <a:prstTxWarp prst="textNoShape">
              <a:avLst/>
            </a:prstTxWarp>
          </a:bodyPr>
          <a:lstStyle>
            <a:lvl1pPr defTabSz="930206">
              <a:defRPr sz="1200">
                <a:latin typeface="Arial" charset="0"/>
              </a:defRPr>
            </a:lvl1pPr>
          </a:lstStyle>
          <a:p>
            <a:endParaRPr lang="en-US"/>
          </a:p>
        </p:txBody>
      </p:sp>
      <p:sp>
        <p:nvSpPr>
          <p:cNvPr id="317443" name="Rectangle 3"/>
          <p:cNvSpPr>
            <a:spLocks noGrp="1" noChangeArrowheads="1"/>
          </p:cNvSpPr>
          <p:nvPr>
            <p:ph type="dt" sz="quarter" idx="1"/>
          </p:nvPr>
        </p:nvSpPr>
        <p:spPr bwMode="auto">
          <a:xfrm>
            <a:off x="3963543" y="2"/>
            <a:ext cx="3032641" cy="465107"/>
          </a:xfrm>
          <a:prstGeom prst="rect">
            <a:avLst/>
          </a:prstGeom>
          <a:noFill/>
          <a:ln w="9525">
            <a:noFill/>
            <a:miter lim="800000"/>
            <a:headEnd/>
            <a:tailEnd/>
          </a:ln>
          <a:effectLst/>
        </p:spPr>
        <p:txBody>
          <a:bodyPr vert="horz" wrap="square" lIns="92997" tIns="46497" rIns="92997" bIns="46497" numCol="1" anchor="t" anchorCtr="0" compatLnSpc="1">
            <a:prstTxWarp prst="textNoShape">
              <a:avLst/>
            </a:prstTxWarp>
          </a:bodyPr>
          <a:lstStyle>
            <a:lvl1pPr algn="r" defTabSz="930206">
              <a:defRPr sz="1200">
                <a:latin typeface="Arial" charset="0"/>
              </a:defRPr>
            </a:lvl1pPr>
          </a:lstStyle>
          <a:p>
            <a:endParaRPr lang="en-US"/>
          </a:p>
        </p:txBody>
      </p:sp>
      <p:sp>
        <p:nvSpPr>
          <p:cNvPr id="317444" name="Rectangle 4"/>
          <p:cNvSpPr>
            <a:spLocks noGrp="1" noChangeArrowheads="1"/>
          </p:cNvSpPr>
          <p:nvPr>
            <p:ph type="ftr" sz="quarter" idx="2"/>
          </p:nvPr>
        </p:nvSpPr>
        <p:spPr bwMode="auto">
          <a:xfrm>
            <a:off x="3" y="8817060"/>
            <a:ext cx="3032641" cy="465107"/>
          </a:xfrm>
          <a:prstGeom prst="rect">
            <a:avLst/>
          </a:prstGeom>
          <a:noFill/>
          <a:ln w="9525">
            <a:noFill/>
            <a:miter lim="800000"/>
            <a:headEnd/>
            <a:tailEnd/>
          </a:ln>
          <a:effectLst/>
        </p:spPr>
        <p:txBody>
          <a:bodyPr vert="horz" wrap="square" lIns="92997" tIns="46497" rIns="92997" bIns="46497" numCol="1" anchor="b" anchorCtr="0" compatLnSpc="1">
            <a:prstTxWarp prst="textNoShape">
              <a:avLst/>
            </a:prstTxWarp>
          </a:bodyPr>
          <a:lstStyle>
            <a:lvl1pPr defTabSz="930206">
              <a:defRPr sz="1200">
                <a:latin typeface="Arial" charset="0"/>
              </a:defRPr>
            </a:lvl1pPr>
          </a:lstStyle>
          <a:p>
            <a:endParaRPr lang="en-US"/>
          </a:p>
        </p:txBody>
      </p:sp>
      <p:sp>
        <p:nvSpPr>
          <p:cNvPr id="317445" name="Rectangle 5"/>
          <p:cNvSpPr>
            <a:spLocks noGrp="1" noChangeArrowheads="1"/>
          </p:cNvSpPr>
          <p:nvPr>
            <p:ph type="sldNum" sz="quarter" idx="3"/>
          </p:nvPr>
        </p:nvSpPr>
        <p:spPr bwMode="auto">
          <a:xfrm>
            <a:off x="3963543" y="8817060"/>
            <a:ext cx="3032641" cy="465107"/>
          </a:xfrm>
          <a:prstGeom prst="rect">
            <a:avLst/>
          </a:prstGeom>
          <a:noFill/>
          <a:ln w="9525">
            <a:noFill/>
            <a:miter lim="800000"/>
            <a:headEnd/>
            <a:tailEnd/>
          </a:ln>
          <a:effectLst/>
        </p:spPr>
        <p:txBody>
          <a:bodyPr vert="horz" wrap="square" lIns="92997" tIns="46497" rIns="92997" bIns="46497" numCol="1" anchor="b" anchorCtr="0" compatLnSpc="1">
            <a:prstTxWarp prst="textNoShape">
              <a:avLst/>
            </a:prstTxWarp>
          </a:bodyPr>
          <a:lstStyle>
            <a:lvl1pPr algn="r" defTabSz="930206">
              <a:defRPr sz="1200">
                <a:latin typeface="Arial" charset="0"/>
              </a:defRPr>
            </a:lvl1pPr>
          </a:lstStyle>
          <a:p>
            <a:fld id="{8576115A-808D-44F4-99DE-DFB00BC0E725}"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3" y="2"/>
            <a:ext cx="3032641" cy="465107"/>
          </a:xfrm>
          <a:prstGeom prst="rect">
            <a:avLst/>
          </a:prstGeom>
          <a:noFill/>
          <a:ln w="9525">
            <a:noFill/>
            <a:miter lim="800000"/>
            <a:headEnd/>
            <a:tailEnd/>
          </a:ln>
          <a:effectLst/>
        </p:spPr>
        <p:txBody>
          <a:bodyPr vert="horz" wrap="square" lIns="92997" tIns="46497" rIns="92997" bIns="46497" numCol="1" anchor="t" anchorCtr="0" compatLnSpc="1">
            <a:prstTxWarp prst="textNoShape">
              <a:avLst/>
            </a:prstTxWarp>
          </a:bodyPr>
          <a:lstStyle>
            <a:lvl1pPr defTabSz="930206">
              <a:defRPr sz="1200">
                <a:latin typeface="Arial" charset="0"/>
              </a:defRPr>
            </a:lvl1pPr>
          </a:lstStyle>
          <a:p>
            <a:endParaRPr lang="en-US"/>
          </a:p>
        </p:txBody>
      </p:sp>
      <p:sp>
        <p:nvSpPr>
          <p:cNvPr id="24579" name="Rectangle 3"/>
          <p:cNvSpPr>
            <a:spLocks noGrp="1" noChangeArrowheads="1"/>
          </p:cNvSpPr>
          <p:nvPr>
            <p:ph type="dt" idx="1"/>
          </p:nvPr>
        </p:nvSpPr>
        <p:spPr bwMode="auto">
          <a:xfrm>
            <a:off x="3963543" y="2"/>
            <a:ext cx="3032641" cy="465107"/>
          </a:xfrm>
          <a:prstGeom prst="rect">
            <a:avLst/>
          </a:prstGeom>
          <a:noFill/>
          <a:ln w="9525">
            <a:noFill/>
            <a:miter lim="800000"/>
            <a:headEnd/>
            <a:tailEnd/>
          </a:ln>
          <a:effectLst/>
        </p:spPr>
        <p:txBody>
          <a:bodyPr vert="horz" wrap="square" lIns="92997" tIns="46497" rIns="92997" bIns="46497" numCol="1" anchor="t" anchorCtr="0" compatLnSpc="1">
            <a:prstTxWarp prst="textNoShape">
              <a:avLst/>
            </a:prstTxWarp>
          </a:bodyPr>
          <a:lstStyle>
            <a:lvl1pPr algn="r" defTabSz="930206">
              <a:defRPr sz="1200">
                <a:latin typeface="Arial" charset="0"/>
              </a:defRPr>
            </a:lvl1pPr>
          </a:lstStyle>
          <a:p>
            <a:endParaRPr lang="en-US"/>
          </a:p>
        </p:txBody>
      </p:sp>
      <p:sp>
        <p:nvSpPr>
          <p:cNvPr id="24580"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a:effectLst/>
        </p:spPr>
      </p:sp>
      <p:sp>
        <p:nvSpPr>
          <p:cNvPr id="24581" name="Rectangle 5"/>
          <p:cNvSpPr>
            <a:spLocks noGrp="1" noChangeArrowheads="1"/>
          </p:cNvSpPr>
          <p:nvPr>
            <p:ph type="body" sz="quarter" idx="3"/>
          </p:nvPr>
        </p:nvSpPr>
        <p:spPr bwMode="auto">
          <a:xfrm>
            <a:off x="700075" y="4410068"/>
            <a:ext cx="5597552" cy="4178279"/>
          </a:xfrm>
          <a:prstGeom prst="rect">
            <a:avLst/>
          </a:prstGeom>
          <a:noFill/>
          <a:ln w="9525">
            <a:noFill/>
            <a:miter lim="800000"/>
            <a:headEnd/>
            <a:tailEnd/>
          </a:ln>
          <a:effectLst/>
        </p:spPr>
        <p:txBody>
          <a:bodyPr vert="horz" wrap="square" lIns="92997" tIns="46497" rIns="92997" bIns="4649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2" name="Rectangle 6"/>
          <p:cNvSpPr>
            <a:spLocks noGrp="1" noChangeArrowheads="1"/>
          </p:cNvSpPr>
          <p:nvPr>
            <p:ph type="ftr" sz="quarter" idx="4"/>
          </p:nvPr>
        </p:nvSpPr>
        <p:spPr bwMode="auto">
          <a:xfrm>
            <a:off x="3" y="8817060"/>
            <a:ext cx="3032641" cy="465107"/>
          </a:xfrm>
          <a:prstGeom prst="rect">
            <a:avLst/>
          </a:prstGeom>
          <a:noFill/>
          <a:ln w="9525">
            <a:noFill/>
            <a:miter lim="800000"/>
            <a:headEnd/>
            <a:tailEnd/>
          </a:ln>
          <a:effectLst/>
        </p:spPr>
        <p:txBody>
          <a:bodyPr vert="horz" wrap="square" lIns="92997" tIns="46497" rIns="92997" bIns="46497" numCol="1" anchor="b" anchorCtr="0" compatLnSpc="1">
            <a:prstTxWarp prst="textNoShape">
              <a:avLst/>
            </a:prstTxWarp>
          </a:bodyPr>
          <a:lstStyle>
            <a:lvl1pPr defTabSz="930206">
              <a:defRPr sz="1200">
                <a:latin typeface="Arial" charset="0"/>
              </a:defRPr>
            </a:lvl1pPr>
          </a:lstStyle>
          <a:p>
            <a:endParaRPr lang="en-US"/>
          </a:p>
        </p:txBody>
      </p:sp>
      <p:sp>
        <p:nvSpPr>
          <p:cNvPr id="24583" name="Rectangle 7"/>
          <p:cNvSpPr>
            <a:spLocks noGrp="1" noChangeArrowheads="1"/>
          </p:cNvSpPr>
          <p:nvPr>
            <p:ph type="sldNum" sz="quarter" idx="5"/>
          </p:nvPr>
        </p:nvSpPr>
        <p:spPr bwMode="auto">
          <a:xfrm>
            <a:off x="3963543" y="8817060"/>
            <a:ext cx="3032641" cy="465107"/>
          </a:xfrm>
          <a:prstGeom prst="rect">
            <a:avLst/>
          </a:prstGeom>
          <a:noFill/>
          <a:ln w="9525">
            <a:noFill/>
            <a:miter lim="800000"/>
            <a:headEnd/>
            <a:tailEnd/>
          </a:ln>
          <a:effectLst/>
        </p:spPr>
        <p:txBody>
          <a:bodyPr vert="horz" wrap="square" lIns="92997" tIns="46497" rIns="92997" bIns="46497" numCol="1" anchor="b" anchorCtr="0" compatLnSpc="1">
            <a:prstTxWarp prst="textNoShape">
              <a:avLst/>
            </a:prstTxWarp>
          </a:bodyPr>
          <a:lstStyle>
            <a:lvl1pPr algn="r" defTabSz="930206">
              <a:defRPr sz="1200">
                <a:latin typeface="Arial" charset="0"/>
              </a:defRPr>
            </a:lvl1pPr>
          </a:lstStyle>
          <a:p>
            <a:fld id="{EB53D20C-1A99-4C20-BB51-4227003DBD3C}"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Abstract:</a:t>
            </a:r>
            <a:r>
              <a:rPr lang="en-US" baseline="0" dirty="0" smtClean="0"/>
              <a:t> </a:t>
            </a:r>
            <a:r>
              <a:rPr lang="en-US" dirty="0" err="1" smtClean="0"/>
              <a:t>Xisa</a:t>
            </a:r>
            <a:r>
              <a:rPr lang="en-US" dirty="0" smtClean="0"/>
              <a:t> is a shape analyzer </a:t>
            </a:r>
            <a:r>
              <a:rPr lang="en-US" dirty="0" err="1" smtClean="0"/>
              <a:t>parametrized</a:t>
            </a:r>
            <a:r>
              <a:rPr lang="en-US" dirty="0" smtClean="0"/>
              <a:t> by user-provided data structure definitions that guide the analysis abstraction.  These definitions come in the form of data structure validation code, which are interpreted as inductive definitions in separation logic.  The user may provide different definitions that correspond to equivalent or related concretizations, which makes the framework quite expressive.  However, as a consequence, we must deal with multiple possible abstractions at any point during the program analysis.  In this talk, we observe that interestingly, we can derive lemmas about related abstractions by applying and reusing our parametric abstract domain on the user-provided data structure definitions (that will then be its input for the program analysis).  Such lemmas are needed by a reduction operator for </a:t>
            </a:r>
            <a:r>
              <a:rPr lang="en-US" dirty="0" err="1" smtClean="0"/>
              <a:t>Xisa</a:t>
            </a:r>
            <a:r>
              <a:rPr lang="en-US" dirty="0" smtClean="0"/>
              <a:t> that converts between abstractions during the program analysis phase.</a:t>
            </a:r>
            <a:endParaRPr lang="en-US" dirty="0"/>
          </a:p>
        </p:txBody>
      </p:sp>
      <p:sp>
        <p:nvSpPr>
          <p:cNvPr id="4" name="Slide Number Placeholder 3"/>
          <p:cNvSpPr>
            <a:spLocks noGrp="1"/>
          </p:cNvSpPr>
          <p:nvPr>
            <p:ph type="sldNum" sz="quarter" idx="10"/>
          </p:nvPr>
        </p:nvSpPr>
        <p:spPr/>
        <p:txBody>
          <a:bodyPr/>
          <a:lstStyle/>
          <a:p>
            <a:fld id="{EB53D20C-1A99-4C20-BB51-4227003DBD3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Overall, we have</a:t>
            </a:r>
            <a:r>
              <a:rPr lang="en-US" baseline="0" dirty="0" smtClean="0"/>
              <a:t> a new “pre-program analysis </a:t>
            </a:r>
            <a:r>
              <a:rPr lang="en-US" baseline="0" dirty="0" err="1" smtClean="0"/>
              <a:t>analysis</a:t>
            </a:r>
            <a:r>
              <a:rPr lang="en-US" baseline="0" dirty="0" smtClean="0"/>
              <a:t>”.  And interestingly, this new phase shares the same abstract domain as the program analysis.</a:t>
            </a:r>
            <a:endParaRPr lang="en-US" dirty="0"/>
          </a:p>
        </p:txBody>
      </p:sp>
      <p:sp>
        <p:nvSpPr>
          <p:cNvPr id="4" name="Slide Number Placeholder 3"/>
          <p:cNvSpPr>
            <a:spLocks noGrp="1"/>
          </p:cNvSpPr>
          <p:nvPr>
            <p:ph type="sldNum" sz="quarter" idx="10"/>
          </p:nvPr>
        </p:nvSpPr>
        <p:spPr/>
        <p:txBody>
          <a:bodyPr/>
          <a:lstStyle/>
          <a:p>
            <a:fld id="{EB53D20C-1A99-4C20-BB51-4227003DBD3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53D20C-1A99-4C20-BB51-4227003DBD3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2844"/>
            <a:endParaRPr lang="en-US" dirty="0"/>
          </a:p>
        </p:txBody>
      </p:sp>
      <p:sp>
        <p:nvSpPr>
          <p:cNvPr id="4" name="Slide Number Placeholder 3"/>
          <p:cNvSpPr>
            <a:spLocks noGrp="1"/>
          </p:cNvSpPr>
          <p:nvPr>
            <p:ph type="sldNum" sz="quarter" idx="10"/>
          </p:nvPr>
        </p:nvSpPr>
        <p:spPr/>
        <p:txBody>
          <a:bodyPr/>
          <a:lstStyle/>
          <a:p>
            <a:fld id="{EB53D20C-1A99-4C20-BB51-4227003DBD3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53D20C-1A99-4C20-BB51-4227003DBD3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53D20C-1A99-4C20-BB51-4227003DBD3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53D20C-1A99-4C20-BB51-4227003DBD3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53D20C-1A99-4C20-BB51-4227003DBD3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EB53D20C-1A99-4C20-BB51-4227003DBD3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53D20C-1A99-4C20-BB51-4227003DBD3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53D20C-1A99-4C20-BB51-4227003DBD3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do we care about the</a:t>
            </a:r>
            <a:r>
              <a:rPr lang="en-US" baseline="0" dirty="0" smtClean="0"/>
              <a:t> end-user of our analyzer?  The most obvious reason is accessibility.  But perhaps more importantly and why we are interested, end-users are not completely incompetent either.  By interacting with users, we hope to improve expressivity, efficiency, and feasibility of program analysis.</a:t>
            </a:r>
            <a:endParaRPr lang="en-US" dirty="0"/>
          </a:p>
        </p:txBody>
      </p:sp>
      <p:sp>
        <p:nvSpPr>
          <p:cNvPr id="4" name="Slide Number Placeholder 3"/>
          <p:cNvSpPr>
            <a:spLocks noGrp="1"/>
          </p:cNvSpPr>
          <p:nvPr>
            <p:ph type="sldNum" sz="quarter" idx="10"/>
          </p:nvPr>
        </p:nvSpPr>
        <p:spPr/>
        <p:txBody>
          <a:bodyPr/>
          <a:lstStyle/>
          <a:p>
            <a:fld id="{EB53D20C-1A99-4C20-BB51-4227003DBD3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53D20C-1A99-4C20-BB51-4227003DBD3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53D20C-1A99-4C20-BB51-4227003DBD3C}"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7CF058-FB15-42FD-A41A-7977A896CDCF}" type="slidenum">
              <a:rPr lang="en-US"/>
              <a:pPr/>
              <a:t>3</a:t>
            </a:fld>
            <a:endParaRPr lang="en-US"/>
          </a:p>
        </p:txBody>
      </p:sp>
      <p:sp>
        <p:nvSpPr>
          <p:cNvPr id="494594" name="Rectangle 2"/>
          <p:cNvSpPr>
            <a:spLocks noGrp="1" noRot="1" noChangeAspect="1" noChangeArrowheads="1" noTextEdit="1"/>
          </p:cNvSpPr>
          <p:nvPr>
            <p:ph type="sldImg"/>
          </p:nvPr>
        </p:nvSpPr>
        <p:spPr>
          <a:ln/>
        </p:spPr>
      </p:sp>
      <p:sp>
        <p:nvSpPr>
          <p:cNvPr id="494595"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DE7A79-03A6-4175-AE88-690DDF8D02E4}" type="slidenum">
              <a:rPr lang="en-US"/>
              <a:pPr/>
              <a:t>4</a:t>
            </a:fld>
            <a:endParaRPr lang="en-US"/>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EB53D20C-1A99-4C20-BB51-4227003DBD3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53D20C-1A99-4C20-BB51-4227003DBD3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B53D20C-1A99-4C20-BB51-4227003DBD3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53D20C-1A99-4C20-BB51-4227003DBD3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B53D20C-1A99-4C20-BB51-4227003DBD3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tint val="92157"/>
                <a:invGamma/>
              </a:schemeClr>
            </a:gs>
          </a:gsLst>
          <a:lin ang="54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666875"/>
            <a:ext cx="7772400" cy="1470025"/>
          </a:xfrm>
        </p:spPr>
        <p:txBody>
          <a:bodyPr/>
          <a:lstStyle>
            <a:lvl1pPr algn="ctr">
              <a:defRPr sz="4400"/>
            </a:lvl1pPr>
          </a:lstStyle>
          <a:p>
            <a:r>
              <a:rPr lang="en-US"/>
              <a:t>Click to edit Master title style</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Bor-Yuh Evan Chang and Xavier Rival - Reduction in End-User Shape Analysis</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76200"/>
            <a:ext cx="2114550"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3375" y="76200"/>
            <a:ext cx="6191250"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Bor-Yuh Evan Chang and Xavier Rival - Reduction in End-User Shape Analysis</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33375" y="76200"/>
            <a:ext cx="84582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33375" y="1233488"/>
            <a:ext cx="8458200" cy="2468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33375" y="3854450"/>
            <a:ext cx="8458200" cy="24701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28600" y="6397625"/>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1008063" y="6397625"/>
            <a:ext cx="7173912" cy="457200"/>
          </a:xfrm>
        </p:spPr>
        <p:txBody>
          <a:bodyPr/>
          <a:lstStyle>
            <a:lvl1pPr>
              <a:defRPr/>
            </a:lvl1pPr>
          </a:lstStyle>
          <a:p>
            <a:r>
              <a:rPr lang="en-US" smtClean="0"/>
              <a:t>Bor-Yuh Evan Chang and Xavier Rival - Reduction in End-User Shape Analysis</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Bor-Yuh Evan Chang and Xavier Rival - Reduction in End-User Shape Analysis</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Bor-Yuh Evan Chang and Xavier Rival - Reduction in End-User Shape Analysis</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3375" y="1233488"/>
            <a:ext cx="4152900" cy="5091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675" y="1233488"/>
            <a:ext cx="4152900" cy="50911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Bor-Yuh Evan Chang and Xavier Rival - Reduction in End-User Shape Analysis</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smtClean="0"/>
              <a:t>Bor-Yuh Evan Chang and Xavier Rival - Reduction in End-User Shape Analysis</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smtClean="0"/>
              <a:t>Bor-Yuh Evan Chang and Xavier Rival - Reduction in End-User Shape Analysis</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smtClean="0"/>
              <a:t>Bor-Yuh Evan Chang and Xavier Rival - Reduction in End-User Shape Analysis</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Bor-Yuh Evan Chang and Xavier Rival - Reduction in End-User Shape Analysis</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Bor-Yuh Evan Chang and Xavier Rival - Reduction in End-User Shape Analysis</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102" name="Rectangle 6"/>
          <p:cNvSpPr>
            <a:spLocks noChangeArrowheads="1"/>
          </p:cNvSpPr>
          <p:nvPr/>
        </p:nvSpPr>
        <p:spPr bwMode="auto">
          <a:xfrm>
            <a:off x="0" y="0"/>
            <a:ext cx="9144000" cy="1089025"/>
          </a:xfrm>
          <a:prstGeom prst="rect">
            <a:avLst/>
          </a:prstGeom>
          <a:solidFill>
            <a:schemeClr val="accent2">
              <a:alpha val="50000"/>
            </a:schemeClr>
          </a:solidFill>
          <a:ln w="9525">
            <a:noFill/>
            <a:miter lim="800000"/>
            <a:headEnd/>
            <a:tailEnd/>
          </a:ln>
          <a:effectLst/>
        </p:spPr>
        <p:txBody>
          <a:bodyPr wrap="none" anchor="ctr"/>
          <a:lstStyle/>
          <a:p>
            <a:endParaRPr lang="en-US"/>
          </a:p>
        </p:txBody>
      </p:sp>
      <p:sp>
        <p:nvSpPr>
          <p:cNvPr id="4098" name="Rectangle 2"/>
          <p:cNvSpPr>
            <a:spLocks noGrp="1" noChangeArrowheads="1"/>
          </p:cNvSpPr>
          <p:nvPr>
            <p:ph type="title"/>
          </p:nvPr>
        </p:nvSpPr>
        <p:spPr bwMode="auto">
          <a:xfrm>
            <a:off x="333375" y="76200"/>
            <a:ext cx="84582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333375" y="1233488"/>
            <a:ext cx="8458200" cy="5091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228600" y="6397625"/>
            <a:ext cx="1905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1200">
                <a:solidFill>
                  <a:srgbClr val="660033"/>
                </a:solidFill>
              </a:defRPr>
            </a:lvl1pPr>
          </a:lstStyle>
          <a:p>
            <a:endParaRPr lang="en-US"/>
          </a:p>
        </p:txBody>
      </p:sp>
      <p:sp>
        <p:nvSpPr>
          <p:cNvPr id="4101" name="Rectangle 5"/>
          <p:cNvSpPr>
            <a:spLocks noGrp="1" noChangeArrowheads="1"/>
          </p:cNvSpPr>
          <p:nvPr>
            <p:ph type="ftr" sz="quarter" idx="3"/>
          </p:nvPr>
        </p:nvSpPr>
        <p:spPr bwMode="auto">
          <a:xfrm>
            <a:off x="1008063" y="6397625"/>
            <a:ext cx="7173912"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a:solidFill>
                  <a:srgbClr val="660033"/>
                </a:solidFill>
              </a:defRPr>
            </a:lvl1pPr>
          </a:lstStyle>
          <a:p>
            <a:r>
              <a:rPr lang="en-US" smtClean="0"/>
              <a:t>Bor-Yuh Evan Chang and Xavier Rival - Reduction in End-User Shape Analysis</a:t>
            </a:r>
            <a:endParaRPr lang="en-US"/>
          </a:p>
        </p:txBody>
      </p:sp>
      <p:sp>
        <p:nvSpPr>
          <p:cNvPr id="4103" name="Rectangle 7"/>
          <p:cNvSpPr>
            <a:spLocks noChangeArrowheads="1"/>
          </p:cNvSpPr>
          <p:nvPr/>
        </p:nvSpPr>
        <p:spPr bwMode="auto">
          <a:xfrm>
            <a:off x="8610600" y="6400800"/>
            <a:ext cx="533400" cy="457200"/>
          </a:xfrm>
          <a:prstGeom prst="rect">
            <a:avLst/>
          </a:prstGeom>
          <a:noFill/>
          <a:ln w="9525">
            <a:noFill/>
            <a:miter lim="800000"/>
            <a:headEnd/>
            <a:tailEnd/>
          </a:ln>
          <a:effectLst/>
        </p:spPr>
        <p:txBody>
          <a:bodyPr wrap="none" lIns="92075" tIns="46038" rIns="92075" bIns="46038" anchor="ctr"/>
          <a:lstStyle/>
          <a:p>
            <a:pPr algn="ctr" eaLnBrk="0" hangingPunct="0"/>
            <a:fld id="{5C86E74E-9CF3-4472-8178-121B6AF627C4}" type="slidenum">
              <a:rPr lang="en-US" sz="1200">
                <a:solidFill>
                  <a:srgbClr val="660033"/>
                </a:solidFill>
              </a:rPr>
              <a:pPr algn="ctr" eaLnBrk="0" hangingPunct="0"/>
              <a:t>‹#›</a:t>
            </a:fld>
            <a:endParaRPr lang="en-US" sz="1200">
              <a:solidFill>
                <a:srgbClr val="660033"/>
              </a:solidFil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hf sldNum="0" hdr="0" dt="0"/>
  <p:txStyles>
    <p:titleStyle>
      <a:lvl1pPr algn="l" rtl="0" fontAlgn="base">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2pPr>
      <a:lvl3pPr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3pPr>
      <a:lvl4pPr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4pPr>
      <a:lvl5pPr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9pPr>
    </p:titleStyle>
    <p:bodyStyle>
      <a:lvl1pPr marL="342900" indent="-3429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3200">
          <a:solidFill>
            <a:schemeClr val="tx1"/>
          </a:solidFill>
          <a:latin typeface="+mn-lt"/>
          <a:ea typeface="+mn-ea"/>
          <a:cs typeface="+mn-cs"/>
        </a:defRPr>
      </a:lvl1pPr>
      <a:lvl2pPr marL="742950" indent="-28575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800">
          <a:solidFill>
            <a:schemeClr val="tx1"/>
          </a:solidFill>
          <a:latin typeface="+mn-lt"/>
        </a:defRPr>
      </a:lvl2pPr>
      <a:lvl3pPr marL="1143000" indent="-2286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400">
          <a:solidFill>
            <a:schemeClr val="tx1"/>
          </a:solidFill>
          <a:latin typeface="+mn-lt"/>
        </a:defRPr>
      </a:lvl3pPr>
      <a:lvl4pPr marL="1600200" indent="-2286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defRPr>
      </a:lvl4pPr>
      <a:lvl5pPr marL="2057400" indent="-2286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defRPr>
      </a:lvl5pPr>
      <a:lvl6pPr marL="2514600" indent="-2286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defRPr>
      </a:lvl6pPr>
      <a:lvl7pPr marL="2971800" indent="-2286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defRPr>
      </a:lvl7pPr>
      <a:lvl8pPr marL="3429000" indent="-2286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defRPr>
      </a:lvl8pPr>
      <a:lvl9pPr marL="3886200" indent="-2286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102" name="Rectangle 6"/>
          <p:cNvSpPr>
            <a:spLocks noChangeArrowheads="1"/>
          </p:cNvSpPr>
          <p:nvPr/>
        </p:nvSpPr>
        <p:spPr bwMode="auto">
          <a:xfrm>
            <a:off x="0" y="0"/>
            <a:ext cx="9144000" cy="1089025"/>
          </a:xfrm>
          <a:prstGeom prst="rect">
            <a:avLst/>
          </a:prstGeom>
          <a:solidFill>
            <a:schemeClr val="accent2">
              <a:alpha val="50000"/>
            </a:schemeClr>
          </a:solidFill>
          <a:ln w="9525">
            <a:noFill/>
            <a:miter lim="800000"/>
            <a:headEnd/>
            <a:tailEnd/>
          </a:ln>
          <a:effectLst/>
        </p:spPr>
        <p:txBody>
          <a:bodyPr wrap="none" anchor="ctr"/>
          <a:lstStyle/>
          <a:p>
            <a:pPr>
              <a:defRPr/>
            </a:pPr>
            <a:endParaRPr lang="en-US" sz="1800">
              <a:latin typeface="Trebuchet MS" pitchFamily="34" charset="0"/>
              <a:ea typeface="+mn-ea"/>
              <a:cs typeface="+mn-cs"/>
            </a:endParaRPr>
          </a:p>
        </p:txBody>
      </p:sp>
      <p:sp>
        <p:nvSpPr>
          <p:cNvPr id="4098" name="Rectangle 2"/>
          <p:cNvSpPr>
            <a:spLocks noGrp="1" noChangeArrowheads="1"/>
          </p:cNvSpPr>
          <p:nvPr>
            <p:ph type="title"/>
          </p:nvPr>
        </p:nvSpPr>
        <p:spPr bwMode="auto">
          <a:xfrm>
            <a:off x="333375" y="76200"/>
            <a:ext cx="84582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33375" y="1233488"/>
            <a:ext cx="8458200" cy="5091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0" name="Rectangle 4"/>
          <p:cNvSpPr>
            <a:spLocks noGrp="1" noChangeArrowheads="1"/>
          </p:cNvSpPr>
          <p:nvPr>
            <p:ph type="dt" sz="half" idx="2"/>
          </p:nvPr>
        </p:nvSpPr>
        <p:spPr bwMode="auto">
          <a:xfrm>
            <a:off x="228600" y="6397625"/>
            <a:ext cx="1905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1200">
                <a:solidFill>
                  <a:srgbClr val="660033"/>
                </a:solidFill>
                <a:latin typeface="Trebuchet MS" pitchFamily="34" charset="0"/>
                <a:ea typeface="+mn-ea"/>
                <a:cs typeface="+mn-cs"/>
              </a:defRPr>
            </a:lvl1pPr>
          </a:lstStyle>
          <a:p>
            <a:pPr>
              <a:defRPr/>
            </a:pPr>
            <a:endParaRPr lang="en-US"/>
          </a:p>
        </p:txBody>
      </p:sp>
      <p:sp>
        <p:nvSpPr>
          <p:cNvPr id="4101" name="Rectangle 5"/>
          <p:cNvSpPr>
            <a:spLocks noGrp="1" noChangeArrowheads="1"/>
          </p:cNvSpPr>
          <p:nvPr>
            <p:ph type="ftr" sz="quarter" idx="3"/>
          </p:nvPr>
        </p:nvSpPr>
        <p:spPr bwMode="auto">
          <a:xfrm>
            <a:off x="1008063" y="6397625"/>
            <a:ext cx="7173912"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defRPr sz="1200">
                <a:solidFill>
                  <a:srgbClr val="660033"/>
                </a:solidFill>
              </a:defRPr>
            </a:lvl1pPr>
          </a:lstStyle>
          <a:p>
            <a:r>
              <a:rPr lang="en-US" smtClean="0"/>
              <a:t>Bor-Yuh Evan Chang and Xavier Rival - Reduction in End-User Shape Analysis</a:t>
            </a:r>
            <a:endParaRPr lang="en-US"/>
          </a:p>
        </p:txBody>
      </p:sp>
      <p:sp>
        <p:nvSpPr>
          <p:cNvPr id="4103" name="Rectangle 7"/>
          <p:cNvSpPr>
            <a:spLocks noChangeArrowheads="1"/>
          </p:cNvSpPr>
          <p:nvPr/>
        </p:nvSpPr>
        <p:spPr bwMode="auto">
          <a:xfrm>
            <a:off x="8610600" y="6400800"/>
            <a:ext cx="533400" cy="457200"/>
          </a:xfrm>
          <a:prstGeom prst="rect">
            <a:avLst/>
          </a:prstGeom>
          <a:noFill/>
          <a:ln w="9525">
            <a:noFill/>
            <a:miter lim="800000"/>
            <a:headEnd/>
            <a:tailEnd/>
          </a:ln>
          <a:effectLst/>
        </p:spPr>
        <p:txBody>
          <a:bodyPr wrap="none" lIns="92075" tIns="46038" rIns="92075" bIns="46038" anchor="ctr"/>
          <a:lstStyle/>
          <a:p>
            <a:pPr algn="ctr" eaLnBrk="0" hangingPunct="0">
              <a:defRPr/>
            </a:pPr>
            <a:fld id="{10B44469-2AF6-6C46-9342-46B822047BD2}" type="slidenum">
              <a:rPr lang="en-US" sz="1200">
                <a:solidFill>
                  <a:srgbClr val="660033"/>
                </a:solidFill>
                <a:latin typeface="Trebuchet MS" pitchFamily="34" charset="0"/>
                <a:ea typeface="+mn-ea"/>
                <a:cs typeface="+mn-cs"/>
              </a:rPr>
              <a:pPr algn="ctr" eaLnBrk="0" hangingPunct="0">
                <a:defRPr/>
              </a:pPr>
              <a:t>‹#›</a:t>
            </a:fld>
            <a:endParaRPr lang="en-US" sz="1200">
              <a:solidFill>
                <a:srgbClr val="660033"/>
              </a:solidFill>
              <a:latin typeface="Trebuchet MS" pitchFamily="34" charset="0"/>
              <a:ea typeface="+mn-ea"/>
              <a:cs typeface="+mn-cs"/>
            </a:endParaRPr>
          </a:p>
        </p:txBody>
      </p:sp>
    </p:spTree>
  </p:cSld>
  <p:clrMap bg1="lt1" tx1="dk1" bg2="lt2" tx2="dk2" accent1="accent1" accent2="accent2" accent3="accent3" accent4="accent4" accent5="accent5" accent6="accent6" hlink="hlink" folHlink="folHlink"/>
  <p:timing>
    <p:tnLst>
      <p:par>
        <p:cTn id="1" dur="indefinite" restart="never" nodeType="tmRoot"/>
      </p:par>
    </p:tnLst>
  </p:timing>
  <p:hf sldNum="0" hdr="0" dt="0"/>
  <p:txStyles>
    <p:titleStyle>
      <a:lvl1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mj-lt"/>
          <a:ea typeface="ＭＳ Ｐゴシック" charset="-128"/>
          <a:cs typeface="ＭＳ Ｐゴシック" charset="-128"/>
        </a:defRPr>
      </a:lvl1pPr>
      <a:lvl2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Trebuchet MS" pitchFamily="34" charset="0"/>
          <a:ea typeface="ＭＳ Ｐゴシック" charset="-128"/>
          <a:cs typeface="ＭＳ Ｐゴシック" charset="-128"/>
        </a:defRPr>
      </a:lvl2pPr>
      <a:lvl3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Trebuchet MS" pitchFamily="34" charset="0"/>
          <a:ea typeface="ＭＳ Ｐゴシック" charset="-128"/>
          <a:cs typeface="ＭＳ Ｐゴシック" charset="-128"/>
        </a:defRPr>
      </a:lvl3pPr>
      <a:lvl4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Trebuchet MS" pitchFamily="34" charset="0"/>
          <a:ea typeface="ＭＳ Ｐゴシック" charset="-128"/>
          <a:cs typeface="ＭＳ Ｐゴシック" charset="-128"/>
        </a:defRPr>
      </a:lvl4pPr>
      <a:lvl5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Trebuchet MS" pitchFamily="34" charset="0"/>
          <a:ea typeface="ＭＳ Ｐゴシック" charset="-128"/>
          <a:cs typeface="ＭＳ Ｐゴシック" charset="-128"/>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Trebuchet MS" pitchFamily="34" charset="0"/>
        </a:defRPr>
      </a:lvl9pPr>
    </p:titleStyle>
    <p:bodyStyle>
      <a:lvl1pPr marL="342900" indent="-342900" algn="l" rtl="0" eaLnBrk="0" fontAlgn="base" hangingPunct="0">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ea typeface="ＭＳ Ｐゴシック" charset="-128"/>
        </a:defRPr>
      </a:lvl5pPr>
      <a:lvl6pPr marL="2514600" indent="-2286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defRPr>
      </a:lvl6pPr>
      <a:lvl7pPr marL="2971800" indent="-2286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defRPr>
      </a:lvl7pPr>
      <a:lvl8pPr marL="3429000" indent="-2286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defRPr>
      </a:lvl8pPr>
      <a:lvl9pPr marL="3886200" indent="-228600" algn="l" rtl="0" fontAlgn="base">
        <a:spcBef>
          <a:spcPct val="20000"/>
        </a:spcBef>
        <a:spcAft>
          <a:spcPct val="0"/>
        </a:spcAft>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cs.colorado.edu/~bec/texpoint-fonts.zip" TargetMode="External"/><Relationship Id="rId5" Type="http://schemas.openxmlformats.org/officeDocument/2006/relationships/hyperlink" Target="http://texpoint.necula.org/"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6.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Reduction in</a:t>
            </a:r>
            <a:br>
              <a:rPr lang="en-US" dirty="0" smtClean="0"/>
            </a:br>
            <a:r>
              <a:rPr lang="en-US" dirty="0" smtClean="0"/>
              <a:t>End-User Shape Analysis</a:t>
            </a:r>
            <a:endParaRPr lang="en-US" dirty="0"/>
          </a:p>
        </p:txBody>
      </p:sp>
      <p:sp>
        <p:nvSpPr>
          <p:cNvPr id="3" name="Subtitle 2"/>
          <p:cNvSpPr>
            <a:spLocks noGrp="1"/>
          </p:cNvSpPr>
          <p:nvPr>
            <p:ph type="subTitle" idx="1"/>
          </p:nvPr>
        </p:nvSpPr>
        <p:spPr>
          <a:xfrm>
            <a:off x="228600" y="6239113"/>
            <a:ext cx="8686800" cy="592664"/>
          </a:xfrm>
        </p:spPr>
        <p:txBody>
          <a:bodyPr/>
          <a:lstStyle/>
          <a:p>
            <a:r>
              <a:rPr lang="en-US" sz="1600" dirty="0" err="1" smtClean="0"/>
              <a:t>Dagstuhl</a:t>
            </a:r>
            <a:r>
              <a:rPr lang="en-US" sz="1600" dirty="0" smtClean="0"/>
              <a:t> - Typing, Analysis, and Verification of Heap-Manipulating Programs – July 24, 2009</a:t>
            </a:r>
          </a:p>
        </p:txBody>
      </p:sp>
      <p:pic>
        <p:nvPicPr>
          <p:cNvPr id="5" name="Picture 4" descr="xr.jpg"/>
          <p:cNvPicPr>
            <a:picLocks noChangeAspect="1"/>
          </p:cNvPicPr>
          <p:nvPr/>
        </p:nvPicPr>
        <p:blipFill>
          <a:blip r:embed="rId3"/>
          <a:stretch>
            <a:fillRect/>
          </a:stretch>
        </p:blipFill>
        <p:spPr>
          <a:xfrm>
            <a:off x="6388363" y="4914709"/>
            <a:ext cx="1143000" cy="1143000"/>
          </a:xfrm>
          <a:prstGeom prst="rect">
            <a:avLst/>
          </a:prstGeom>
        </p:spPr>
      </p:pic>
      <p:sp>
        <p:nvSpPr>
          <p:cNvPr id="7" name="Subtitle 2"/>
          <p:cNvSpPr txBox="1">
            <a:spLocks/>
          </p:cNvSpPr>
          <p:nvPr/>
        </p:nvSpPr>
        <p:spPr bwMode="auto">
          <a:xfrm>
            <a:off x="5222503" y="3886200"/>
            <a:ext cx="3474720" cy="113408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Xavier Rival</a:t>
            </a:r>
          </a:p>
          <a:p>
            <a:pPr marL="0" marR="0" lvl="0" indent="0" algn="ctr" defTabSz="914400" rtl="0" eaLnBrk="1" fontAlgn="base" latinLnBrk="0" hangingPunct="1">
              <a:lnSpc>
                <a:spcPct val="10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INRIA and ENS</a:t>
            </a:r>
            <a:r>
              <a:rPr kumimoji="0" lang="en-US" sz="2400" b="0" i="0" u="none" strike="noStrike" kern="0" cap="none" spc="0" normalizeH="0" noProof="0" dirty="0" smtClean="0">
                <a:ln>
                  <a:noFill/>
                </a:ln>
                <a:solidFill>
                  <a:schemeClr val="tx1"/>
                </a:solidFill>
                <a:effectLst/>
                <a:uLnTx/>
                <a:uFillTx/>
                <a:latin typeface="+mn-lt"/>
                <a:ea typeface="+mn-ea"/>
                <a:cs typeface="+mn-cs"/>
              </a:rPr>
              <a:t> </a:t>
            </a:r>
            <a:r>
              <a:rPr kumimoji="0" lang="en-US" sz="2400" b="0" i="0" u="none" strike="noStrike" kern="0" cap="none" spc="0" normalizeH="0" baseline="0" noProof="0" dirty="0" smtClean="0">
                <a:ln>
                  <a:noFill/>
                </a:ln>
                <a:solidFill>
                  <a:schemeClr val="tx1"/>
                </a:solidFill>
                <a:effectLst/>
                <a:uLnTx/>
                <a:uFillTx/>
                <a:latin typeface="+mn-lt"/>
                <a:ea typeface="+mn-ea"/>
                <a:cs typeface="+mn-cs"/>
              </a:rPr>
              <a:t>Paris</a:t>
            </a:r>
          </a:p>
        </p:txBody>
      </p:sp>
      <p:sp>
        <p:nvSpPr>
          <p:cNvPr id="8" name="Subtitle 2"/>
          <p:cNvSpPr txBox="1">
            <a:spLocks/>
          </p:cNvSpPr>
          <p:nvPr/>
        </p:nvSpPr>
        <p:spPr bwMode="auto">
          <a:xfrm>
            <a:off x="382258" y="3886200"/>
            <a:ext cx="4856690" cy="1196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Bor-Yuh Evan Chang</a:t>
            </a:r>
          </a:p>
          <a:p>
            <a:pPr marL="0" marR="0" lvl="0" indent="0" algn="ctr" defTabSz="914400" rtl="0" eaLnBrk="1" fontAlgn="base" latinLnBrk="0" hangingPunct="1">
              <a:lnSpc>
                <a:spcPct val="10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University of Colorado,</a:t>
            </a:r>
            <a:r>
              <a:rPr kumimoji="0" lang="en-US" sz="2400" b="0" i="0" u="none" strike="noStrike" kern="0" cap="none" spc="0" normalizeH="0" noProof="0" dirty="0" smtClean="0">
                <a:ln>
                  <a:noFill/>
                </a:ln>
                <a:solidFill>
                  <a:schemeClr val="tx1"/>
                </a:solidFill>
                <a:effectLst/>
                <a:uLnTx/>
                <a:uFillTx/>
                <a:latin typeface="+mn-lt"/>
                <a:ea typeface="+mn-ea"/>
                <a:cs typeface="+mn-cs"/>
              </a:rPr>
              <a:t> </a:t>
            </a:r>
            <a:r>
              <a:rPr kumimoji="0" lang="en-US" sz="2400" b="0" i="0" u="none" strike="noStrike" kern="0" cap="none" spc="0" normalizeH="0" baseline="0" noProof="0" dirty="0" smtClean="0">
                <a:ln>
                  <a:noFill/>
                </a:ln>
                <a:solidFill>
                  <a:schemeClr val="tx1"/>
                </a:solidFill>
                <a:effectLst/>
                <a:uLnTx/>
                <a:uFillTx/>
                <a:latin typeface="+mn-lt"/>
                <a:ea typeface="+mn-ea"/>
                <a:cs typeface="+mn-cs"/>
              </a:rPr>
              <a:t>Boulder</a:t>
            </a:r>
          </a:p>
        </p:txBody>
      </p:sp>
      <p:pic>
        <p:nvPicPr>
          <p:cNvPr id="9" name="Picture 8" descr="evan-2-644x644.jpg"/>
          <p:cNvPicPr>
            <a:picLocks noChangeAspect="1"/>
          </p:cNvPicPr>
          <p:nvPr/>
        </p:nvPicPr>
        <p:blipFill>
          <a:blip r:embed="rId4" cstate="print"/>
          <a:stretch>
            <a:fillRect/>
          </a:stretch>
        </p:blipFill>
        <p:spPr>
          <a:xfrm>
            <a:off x="2239103" y="4914709"/>
            <a:ext cx="1143000" cy="1143000"/>
          </a:xfrm>
          <a:prstGeom prst="rect">
            <a:avLst/>
          </a:prstGeom>
        </p:spPr>
      </p:pic>
      <p:sp>
        <p:nvSpPr>
          <p:cNvPr id="10" name="TextBox 9"/>
          <p:cNvSpPr txBox="1"/>
          <p:nvPr/>
        </p:nvSpPr>
        <p:spPr>
          <a:xfrm>
            <a:off x="382257" y="6858000"/>
            <a:ext cx="8474405" cy="923330"/>
          </a:xfrm>
          <a:prstGeom prst="rect">
            <a:avLst/>
          </a:prstGeom>
          <a:noFill/>
        </p:spPr>
        <p:txBody>
          <a:bodyPr wrap="square" rtlCol="0">
            <a:spAutoFit/>
          </a:bodyPr>
          <a:lstStyle/>
          <a:p>
            <a:r>
              <a:rPr lang="en-US" dirty="0" smtClean="0">
                <a:solidFill>
                  <a:srgbClr val="C00000"/>
                </a:solidFill>
              </a:rPr>
              <a:t>If some of the symbols are garbled, try either installing </a:t>
            </a:r>
            <a:r>
              <a:rPr lang="en-US" dirty="0" err="1" smtClean="0">
                <a:solidFill>
                  <a:srgbClr val="C00000"/>
                </a:solidFill>
              </a:rPr>
              <a:t>TexPoint</a:t>
            </a:r>
            <a:r>
              <a:rPr lang="en-US" dirty="0" smtClean="0">
                <a:solidFill>
                  <a:srgbClr val="C00000"/>
                </a:solidFill>
              </a:rPr>
              <a:t> (</a:t>
            </a:r>
            <a:r>
              <a:rPr lang="en-US" dirty="0" smtClean="0">
                <a:solidFill>
                  <a:srgbClr val="C00000"/>
                </a:solidFill>
                <a:hlinkClick r:id="rId5"/>
              </a:rPr>
              <a:t>http://texpoint.necula.org</a:t>
            </a:r>
            <a:r>
              <a:rPr lang="en-US" dirty="0" smtClean="0">
                <a:solidFill>
                  <a:srgbClr val="C00000"/>
                </a:solidFill>
              </a:rPr>
              <a:t>) or the </a:t>
            </a:r>
            <a:r>
              <a:rPr lang="en-US" dirty="0" err="1" smtClean="0">
                <a:solidFill>
                  <a:srgbClr val="C00000"/>
                </a:solidFill>
              </a:rPr>
              <a:t>TeX</a:t>
            </a:r>
            <a:r>
              <a:rPr lang="en-US" dirty="0" smtClean="0">
                <a:solidFill>
                  <a:srgbClr val="C00000"/>
                </a:solidFill>
              </a:rPr>
              <a:t> fonts (</a:t>
            </a:r>
            <a:r>
              <a:rPr lang="en-US" dirty="0" smtClean="0">
                <a:solidFill>
                  <a:srgbClr val="C00000"/>
                </a:solidFill>
                <a:hlinkClick r:id="rId6"/>
              </a:rPr>
              <a:t>http://www.cs.colorado.edu/~bec/texpoint-fonts.zip</a:t>
            </a:r>
            <a:r>
              <a:rPr lang="en-US" dirty="0" smtClean="0">
                <a:solidFill>
                  <a:srgbClr val="C00000"/>
                </a:solidFill>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p:txBody>
          <a:bodyPr/>
          <a:lstStyle/>
          <a:p>
            <a:r>
              <a:rPr lang="en-US" dirty="0" smtClean="0"/>
              <a:t>New “Pre-Program Analysis </a:t>
            </a:r>
            <a:r>
              <a:rPr lang="en-US" dirty="0" err="1" smtClean="0"/>
              <a:t>Analysis</a:t>
            </a:r>
            <a:r>
              <a:rPr lang="en-US" dirty="0" smtClean="0"/>
              <a:t>”</a:t>
            </a:r>
            <a:endParaRPr lang="en-US" dirty="0"/>
          </a:p>
        </p:txBody>
      </p:sp>
      <p:sp>
        <p:nvSpPr>
          <p:cNvPr id="508934" name="AutoShape 6"/>
          <p:cNvSpPr>
            <a:spLocks noChangeArrowheads="1"/>
          </p:cNvSpPr>
          <p:nvPr/>
        </p:nvSpPr>
        <p:spPr bwMode="auto">
          <a:xfrm>
            <a:off x="2331137" y="3863771"/>
            <a:ext cx="649288" cy="360363"/>
          </a:xfrm>
          <a:prstGeom prst="rightArrow">
            <a:avLst>
              <a:gd name="adj1" fmla="val 56824"/>
              <a:gd name="adj2" fmla="val 77534"/>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endParaRPr lang="en-US"/>
          </a:p>
        </p:txBody>
      </p:sp>
      <p:sp>
        <p:nvSpPr>
          <p:cNvPr id="508936" name="AutoShape 8"/>
          <p:cNvSpPr>
            <a:spLocks noChangeArrowheads="1"/>
          </p:cNvSpPr>
          <p:nvPr/>
        </p:nvSpPr>
        <p:spPr bwMode="auto">
          <a:xfrm>
            <a:off x="3038454" y="1890836"/>
            <a:ext cx="5781696" cy="4506789"/>
          </a:xfrm>
          <a:prstGeom prst="roundRect">
            <a:avLst>
              <a:gd name="adj" fmla="val 16667"/>
            </a:avLst>
          </a:prstGeom>
          <a:noFill/>
          <a:ln w="25400">
            <a:solidFill>
              <a:schemeClr val="tx1"/>
            </a:solidFill>
            <a:round/>
            <a:headEnd/>
            <a:tailEnd/>
          </a:ln>
          <a:effectLst/>
        </p:spPr>
        <p:txBody>
          <a:bodyPr wrap="none" anchor="b" anchorCtr="1"/>
          <a:lstStyle/>
          <a:p>
            <a:pPr algn="ctr"/>
            <a:r>
              <a:rPr lang="en-US" sz="2000" dirty="0" err="1" smtClean="0"/>
              <a:t>Xisa</a:t>
            </a:r>
            <a:r>
              <a:rPr lang="en-US" sz="2000" dirty="0" smtClean="0"/>
              <a:t> shape </a:t>
            </a:r>
            <a:r>
              <a:rPr lang="en-US" sz="2000" dirty="0"/>
              <a:t>analyzer</a:t>
            </a:r>
          </a:p>
        </p:txBody>
      </p:sp>
      <p:pic>
        <p:nvPicPr>
          <p:cNvPr id="508937" name="Picture 9" descr="MCj03398960000[1]"/>
          <p:cNvPicPr>
            <a:picLocks noChangeAspect="1" noChangeArrowheads="1"/>
          </p:cNvPicPr>
          <p:nvPr/>
        </p:nvPicPr>
        <p:blipFill>
          <a:blip r:embed="rId3"/>
          <a:srcRect/>
          <a:stretch>
            <a:fillRect/>
          </a:stretch>
        </p:blipFill>
        <p:spPr bwMode="auto">
          <a:xfrm>
            <a:off x="3348038" y="5383023"/>
            <a:ext cx="914400" cy="874712"/>
          </a:xfrm>
          <a:prstGeom prst="rect">
            <a:avLst/>
          </a:prstGeom>
          <a:noFill/>
          <a:ln w="9525">
            <a:noFill/>
            <a:miter lim="800000"/>
            <a:headEnd/>
            <a:tailEnd/>
          </a:ln>
        </p:spPr>
      </p:pic>
      <p:sp>
        <p:nvSpPr>
          <p:cNvPr id="508940" name="AutoShape 12"/>
          <p:cNvSpPr>
            <a:spLocks noChangeArrowheads="1"/>
          </p:cNvSpPr>
          <p:nvPr/>
        </p:nvSpPr>
        <p:spPr bwMode="auto">
          <a:xfrm>
            <a:off x="5421369" y="2106736"/>
            <a:ext cx="3276600" cy="3118627"/>
          </a:xfrm>
          <a:prstGeom prst="roundRect">
            <a:avLst>
              <a:gd name="adj" fmla="val 16667"/>
            </a:avLst>
          </a:prstGeom>
          <a:solidFill>
            <a:srgbClr val="CCECFF"/>
          </a:solidFill>
          <a:ln w="25400">
            <a:solidFill>
              <a:schemeClr val="tx1"/>
            </a:solidFill>
            <a:round/>
            <a:headEnd/>
            <a:tailEnd/>
          </a:ln>
          <a:effectLst/>
        </p:spPr>
        <p:txBody>
          <a:bodyPr wrap="none" anchor="b" anchorCtr="1"/>
          <a:lstStyle/>
          <a:p>
            <a:pPr algn="ctr"/>
            <a:r>
              <a:rPr lang="en-US" sz="2000"/>
              <a:t>abstract interpretation</a:t>
            </a:r>
          </a:p>
        </p:txBody>
      </p:sp>
      <p:sp>
        <p:nvSpPr>
          <p:cNvPr id="508941" name="AutoShape 13"/>
          <p:cNvSpPr>
            <a:spLocks noChangeArrowheads="1"/>
          </p:cNvSpPr>
          <p:nvPr/>
        </p:nvSpPr>
        <p:spPr bwMode="auto">
          <a:xfrm>
            <a:off x="5573769" y="2343396"/>
            <a:ext cx="2971800" cy="1051560"/>
          </a:xfrm>
          <a:prstGeom prst="roundRect">
            <a:avLst>
              <a:gd name="adj" fmla="val 16667"/>
            </a:avLst>
          </a:prstGeom>
          <a:solidFill>
            <a:schemeClr val="accent1"/>
          </a:solidFill>
          <a:ln w="25400">
            <a:solidFill>
              <a:schemeClr val="tx1"/>
            </a:solidFill>
            <a:round/>
            <a:headEnd/>
            <a:tailEnd/>
          </a:ln>
          <a:effectLst/>
        </p:spPr>
        <p:txBody>
          <a:bodyPr wrap="none" lIns="365760" anchor="ctr" anchorCtr="0"/>
          <a:lstStyle/>
          <a:p>
            <a:r>
              <a:rPr lang="en-US" sz="2000" dirty="0" smtClean="0"/>
              <a:t>splitting and</a:t>
            </a:r>
          </a:p>
          <a:p>
            <a:r>
              <a:rPr lang="en-US" sz="2000" dirty="0" smtClean="0"/>
              <a:t>interpreting update</a:t>
            </a:r>
            <a:endParaRPr lang="en-US" sz="2000" dirty="0"/>
          </a:p>
        </p:txBody>
      </p:sp>
      <p:sp>
        <p:nvSpPr>
          <p:cNvPr id="508942" name="AutoShape 14"/>
          <p:cNvSpPr>
            <a:spLocks noChangeArrowheads="1"/>
          </p:cNvSpPr>
          <p:nvPr/>
        </p:nvSpPr>
        <p:spPr bwMode="auto">
          <a:xfrm>
            <a:off x="5573769" y="3541008"/>
            <a:ext cx="2971800" cy="1051560"/>
          </a:xfrm>
          <a:prstGeom prst="roundRect">
            <a:avLst>
              <a:gd name="adj" fmla="val 16667"/>
            </a:avLst>
          </a:prstGeom>
          <a:solidFill>
            <a:schemeClr val="accent1"/>
          </a:solidFill>
          <a:ln w="25400">
            <a:solidFill>
              <a:schemeClr val="tx1"/>
            </a:solidFill>
            <a:round/>
            <a:headEnd/>
            <a:tailEnd/>
          </a:ln>
          <a:effectLst/>
        </p:spPr>
        <p:txBody>
          <a:bodyPr wrap="none" lIns="365760" anchor="ctr" anchorCtr="0"/>
          <a:lstStyle/>
          <a:p>
            <a:r>
              <a:rPr lang="en-US" sz="2000" dirty="0" smtClean="0"/>
              <a:t>summarizing</a:t>
            </a:r>
            <a:endParaRPr lang="en-US" sz="2000" dirty="0"/>
          </a:p>
        </p:txBody>
      </p:sp>
      <p:grpSp>
        <p:nvGrpSpPr>
          <p:cNvPr id="22" name="Group 21"/>
          <p:cNvGrpSpPr/>
          <p:nvPr/>
        </p:nvGrpSpPr>
        <p:grpSpPr>
          <a:xfrm>
            <a:off x="3264837" y="2248630"/>
            <a:ext cx="2098869" cy="1325880"/>
            <a:chOff x="3264837" y="2106736"/>
            <a:chExt cx="2098869" cy="1325880"/>
          </a:xfrm>
        </p:grpSpPr>
        <p:sp>
          <p:nvSpPr>
            <p:cNvPr id="508938" name="AutoShape 10"/>
            <p:cNvSpPr>
              <a:spLocks noChangeArrowheads="1"/>
            </p:cNvSpPr>
            <p:nvPr/>
          </p:nvSpPr>
          <p:spPr bwMode="auto">
            <a:xfrm>
              <a:off x="3264837" y="2106736"/>
              <a:ext cx="1645920" cy="1325880"/>
            </a:xfrm>
            <a:prstGeom prst="roundRect">
              <a:avLst>
                <a:gd name="adj" fmla="val 16667"/>
              </a:avLst>
            </a:prstGeom>
            <a:solidFill>
              <a:srgbClr val="CCECFF"/>
            </a:solidFill>
            <a:ln w="25400">
              <a:solidFill>
                <a:schemeClr val="tx1"/>
              </a:solidFill>
              <a:round/>
              <a:headEnd/>
              <a:tailEnd/>
            </a:ln>
            <a:effectLst/>
          </p:spPr>
          <p:txBody>
            <a:bodyPr wrap="none" lIns="45720" anchor="ctr" anchorCtr="0"/>
            <a:lstStyle/>
            <a:p>
              <a:r>
                <a:rPr lang="en-US" sz="2000" dirty="0" smtClean="0"/>
                <a:t>level-type</a:t>
              </a:r>
              <a:endParaRPr lang="en-US" sz="2000" dirty="0"/>
            </a:p>
            <a:p>
              <a:r>
                <a:rPr lang="en-US" sz="2000" dirty="0" smtClean="0"/>
                <a:t>inference</a:t>
              </a:r>
            </a:p>
            <a:p>
              <a:r>
                <a:rPr lang="en-US" sz="2000" dirty="0" smtClean="0"/>
                <a:t>for unfolding</a:t>
              </a:r>
            </a:p>
          </p:txBody>
        </p:sp>
        <p:sp>
          <p:nvSpPr>
            <p:cNvPr id="508943" name="AutoShape 15"/>
            <p:cNvSpPr>
              <a:spLocks noChangeArrowheads="1"/>
            </p:cNvSpPr>
            <p:nvPr/>
          </p:nvSpPr>
          <p:spPr bwMode="auto">
            <a:xfrm>
              <a:off x="4968419" y="2589495"/>
              <a:ext cx="395287" cy="360362"/>
            </a:xfrm>
            <a:prstGeom prst="rightArrow">
              <a:avLst>
                <a:gd name="adj1" fmla="val 56824"/>
                <a:gd name="adj2" fmla="val 47203"/>
              </a:avLst>
            </a:prstGeom>
            <a:ln>
              <a:headEnd/>
              <a:tailEnd/>
            </a:ln>
          </p:spPr>
          <p:style>
            <a:lnRef idx="1">
              <a:schemeClr val="accent1"/>
            </a:lnRef>
            <a:fillRef idx="2">
              <a:schemeClr val="accent1"/>
            </a:fillRef>
            <a:effectRef idx="1">
              <a:schemeClr val="accent1"/>
            </a:effectRef>
            <a:fontRef idx="minor">
              <a:schemeClr val="dk1"/>
            </a:fontRef>
          </p:style>
          <p:txBody>
            <a:bodyPr wrap="none" lIns="45720" anchor="ctr"/>
            <a:lstStyle/>
            <a:p>
              <a:pPr algn="ctr"/>
              <a:endParaRPr lang="en-US"/>
            </a:p>
          </p:txBody>
        </p:sp>
      </p:grpSp>
      <p:sp>
        <p:nvSpPr>
          <p:cNvPr id="14" name="Footer Placeholder 13"/>
          <p:cNvSpPr>
            <a:spLocks noGrp="1"/>
          </p:cNvSpPr>
          <p:nvPr>
            <p:ph type="ftr" sz="quarter" idx="11"/>
          </p:nvPr>
        </p:nvSpPr>
        <p:spPr/>
        <p:txBody>
          <a:bodyPr/>
          <a:lstStyle/>
          <a:p>
            <a:r>
              <a:rPr lang="en-US" smtClean="0"/>
              <a:t>Bor-Yuh Evan Chang and Xavier Rival - Reduction in End-User Shape Analysis</a:t>
            </a:r>
            <a:endParaRPr lang="en-US"/>
          </a:p>
        </p:txBody>
      </p:sp>
      <p:grpSp>
        <p:nvGrpSpPr>
          <p:cNvPr id="2" name="Group 14"/>
          <p:cNvGrpSpPr/>
          <p:nvPr/>
        </p:nvGrpSpPr>
        <p:grpSpPr>
          <a:xfrm>
            <a:off x="323850" y="3297025"/>
            <a:ext cx="1930394" cy="1518320"/>
            <a:chOff x="323850" y="2728177"/>
            <a:chExt cx="1930394" cy="1518320"/>
          </a:xfrm>
        </p:grpSpPr>
        <p:sp>
          <p:nvSpPr>
            <p:cNvPr id="16" name="Rectangle 17"/>
            <p:cNvSpPr>
              <a:spLocks noChangeArrowheads="1"/>
            </p:cNvSpPr>
            <p:nvPr/>
          </p:nvSpPr>
          <p:spPr bwMode="auto">
            <a:xfrm>
              <a:off x="323850" y="2728177"/>
              <a:ext cx="1930394" cy="1138773"/>
            </a:xfrm>
            <a:prstGeom prst="rect">
              <a:avLst/>
            </a:prstGeom>
            <a:solidFill>
              <a:srgbClr val="FFFFEB"/>
            </a:solidFill>
            <a:ln w="9525">
              <a:solidFill>
                <a:schemeClr val="tx1"/>
              </a:solidFill>
              <a:prstDash val="dash"/>
              <a:miter lim="800000"/>
              <a:headEnd/>
              <a:tailEnd/>
            </a:ln>
            <a:effectLst/>
          </p:spPr>
          <p:txBody>
            <a:bodyPr wrap="square">
              <a:spAutoFit/>
            </a:bodyPr>
            <a:lstStyle/>
            <a:p>
              <a:pPr lvl="0">
                <a:spcBef>
                  <a:spcPct val="20000"/>
                </a:spcBef>
                <a:tabLst>
                  <a:tab pos="115888" algn="l"/>
                  <a:tab pos="231775" algn="l"/>
                  <a:tab pos="1376363" algn="l"/>
                  <a:tab pos="1598613" algn="l"/>
                  <a:tab pos="1820863" algn="l"/>
                  <a:tab pos="2289175" algn="l"/>
                  <a:tab pos="2740025" algn="l"/>
                  <a:tab pos="3208338" algn="l"/>
                  <a:tab pos="3709988" algn="l"/>
                  <a:tab pos="4110038" algn="l"/>
                  <a:tab pos="4578350" algn="l"/>
                </a:tabLst>
                <a:defRPr/>
              </a:pPr>
              <a:r>
                <a:rPr lang="en-US" sz="1000" kern="0" dirty="0" err="1" smtClean="0">
                  <a:solidFill>
                    <a:srgbClr val="7030A0"/>
                  </a:solidFill>
                </a:rPr>
                <a:t>dll</a:t>
              </a:r>
              <a:r>
                <a:rPr lang="en-US" sz="1000" kern="0" dirty="0" smtClean="0"/>
                <a:t>(h, p) =</a:t>
              </a:r>
            </a:p>
            <a:p>
              <a:pPr lvl="0">
                <a:spcBef>
                  <a:spcPct val="20000"/>
                </a:spcBef>
                <a:tabLst>
                  <a:tab pos="115888" algn="l"/>
                  <a:tab pos="231775" algn="l"/>
                  <a:tab pos="1376363" algn="l"/>
                  <a:tab pos="1598613" algn="l"/>
                  <a:tab pos="1820863" algn="l"/>
                  <a:tab pos="2289175" algn="l"/>
                  <a:tab pos="2740025" algn="l"/>
                  <a:tab pos="3208338" algn="l"/>
                  <a:tab pos="3709988" algn="l"/>
                  <a:tab pos="4110038" algn="l"/>
                  <a:tab pos="4578350" algn="l"/>
                </a:tabLst>
                <a:defRPr/>
              </a:pPr>
              <a:r>
                <a:rPr lang="en-US" sz="1000" kern="0" dirty="0" smtClean="0"/>
                <a:t>	</a:t>
              </a:r>
              <a:r>
                <a:rPr lang="en-US" sz="1000" b="1" kern="0" dirty="0" smtClean="0"/>
                <a:t>if</a:t>
              </a:r>
              <a:r>
                <a:rPr lang="en-US" sz="1000" kern="0" dirty="0" smtClean="0"/>
                <a:t> (h </a:t>
              </a:r>
              <a:r>
                <a:rPr lang="en-US" sz="1000" kern="0" dirty="0" smtClean="0">
                  <a:latin typeface="cmr10"/>
                </a:rPr>
                <a:t>=</a:t>
              </a:r>
              <a:r>
                <a:rPr lang="en-US" sz="1000" kern="0" dirty="0" smtClean="0"/>
                <a:t> </a:t>
              </a:r>
              <a:r>
                <a:rPr lang="en-US" sz="1000" b="1" kern="0" dirty="0" smtClean="0"/>
                <a:t>null</a:t>
              </a:r>
              <a:r>
                <a:rPr lang="en-US" sz="1000" kern="0" dirty="0" smtClean="0"/>
                <a:t>) </a:t>
              </a:r>
              <a:r>
                <a:rPr lang="en-US" sz="1000" b="1" kern="0" dirty="0" smtClean="0"/>
                <a:t>then</a:t>
              </a:r>
            </a:p>
            <a:p>
              <a:pPr lvl="0">
                <a:spcBef>
                  <a:spcPct val="20000"/>
                </a:spcBef>
                <a:tabLst>
                  <a:tab pos="115888" algn="l"/>
                  <a:tab pos="231775" algn="l"/>
                  <a:tab pos="1376363" algn="l"/>
                  <a:tab pos="1598613" algn="l"/>
                  <a:tab pos="1820863" algn="l"/>
                  <a:tab pos="2289175" algn="l"/>
                  <a:tab pos="2740025" algn="l"/>
                  <a:tab pos="3208338" algn="l"/>
                  <a:tab pos="3709988" algn="l"/>
                  <a:tab pos="4110038" algn="l"/>
                  <a:tab pos="4578350" algn="l"/>
                </a:tabLst>
                <a:defRPr/>
              </a:pPr>
              <a:r>
                <a:rPr lang="en-US" sz="1000" b="1" kern="0" dirty="0" smtClean="0"/>
                <a:t>		true</a:t>
              </a:r>
            </a:p>
            <a:p>
              <a:pPr lvl="0">
                <a:spcBef>
                  <a:spcPct val="20000"/>
                </a:spcBef>
                <a:tabLst>
                  <a:tab pos="115888" algn="l"/>
                  <a:tab pos="231775" algn="l"/>
                  <a:tab pos="1376363" algn="l"/>
                  <a:tab pos="1598613" algn="l"/>
                  <a:tab pos="1820863" algn="l"/>
                  <a:tab pos="2289175" algn="l"/>
                  <a:tab pos="2740025" algn="l"/>
                  <a:tab pos="3208338" algn="l"/>
                  <a:tab pos="3709988" algn="l"/>
                  <a:tab pos="4110038" algn="l"/>
                  <a:tab pos="4578350" algn="l"/>
                </a:tabLst>
                <a:defRPr/>
              </a:pPr>
              <a:r>
                <a:rPr lang="en-US" sz="1000" kern="0" dirty="0" smtClean="0"/>
                <a:t>	</a:t>
              </a:r>
              <a:r>
                <a:rPr lang="en-US" sz="1000" b="1" kern="0" dirty="0" smtClean="0"/>
                <a:t>else</a:t>
              </a:r>
            </a:p>
            <a:p>
              <a:pPr lvl="0">
                <a:spcBef>
                  <a:spcPct val="20000"/>
                </a:spcBef>
                <a:tabLst>
                  <a:tab pos="115888" algn="l"/>
                  <a:tab pos="231775" algn="l"/>
                  <a:tab pos="1376363" algn="l"/>
                  <a:tab pos="1598613" algn="l"/>
                  <a:tab pos="1820863" algn="l"/>
                  <a:tab pos="2289175" algn="l"/>
                  <a:tab pos="2740025" algn="l"/>
                  <a:tab pos="3208338" algn="l"/>
                  <a:tab pos="3709988" algn="l"/>
                  <a:tab pos="4110038" algn="l"/>
                  <a:tab pos="4578350" algn="l"/>
                </a:tabLst>
                <a:defRPr/>
              </a:pPr>
              <a:r>
                <a:rPr lang="en-US" sz="1000" b="1" kern="0" dirty="0" smtClean="0"/>
                <a:t>		</a:t>
              </a:r>
              <a:r>
                <a:rPr lang="en-US" sz="1000" kern="0" dirty="0" err="1" smtClean="0"/>
                <a:t>h</a:t>
              </a:r>
              <a:r>
                <a:rPr lang="en-US" sz="1000" kern="0" dirty="0" err="1" smtClean="0">
                  <a:latin typeface="cmsy10"/>
                </a:rPr>
                <a:t>!</a:t>
              </a:r>
              <a:r>
                <a:rPr lang="en-US" sz="1000" kern="0" dirty="0" err="1" smtClean="0"/>
                <a:t>prev</a:t>
              </a:r>
              <a:r>
                <a:rPr lang="en-US" sz="1000" kern="0" dirty="0" smtClean="0"/>
                <a:t> </a:t>
              </a:r>
              <a:r>
                <a:rPr lang="en-US" sz="1000" kern="0" dirty="0" smtClean="0">
                  <a:latin typeface="cmr10"/>
                </a:rPr>
                <a:t>=</a:t>
              </a:r>
              <a:r>
                <a:rPr lang="en-US" sz="1000" kern="0" dirty="0" smtClean="0"/>
                <a:t> </a:t>
              </a:r>
              <a:r>
                <a:rPr lang="en-US" sz="1000" kern="0" dirty="0" err="1" smtClean="0"/>
                <a:t>prev</a:t>
              </a:r>
              <a:r>
                <a:rPr lang="en-US" sz="1000" kern="0" dirty="0" smtClean="0"/>
                <a:t>  </a:t>
              </a:r>
              <a:r>
                <a:rPr lang="en-US" sz="1000" b="1" kern="0" dirty="0" smtClean="0"/>
                <a:t>and</a:t>
              </a:r>
              <a:r>
                <a:rPr lang="en-US" sz="1000" kern="0" dirty="0" smtClean="0"/>
                <a:t> </a:t>
              </a:r>
            </a:p>
            <a:p>
              <a:pPr lvl="0">
                <a:spcBef>
                  <a:spcPts val="0"/>
                </a:spcBef>
                <a:tabLst>
                  <a:tab pos="115888" algn="l"/>
                  <a:tab pos="231775" algn="l"/>
                  <a:tab pos="1376363" algn="l"/>
                  <a:tab pos="1598613" algn="l"/>
                  <a:tab pos="1820863" algn="l"/>
                  <a:tab pos="2289175" algn="l"/>
                  <a:tab pos="2740025" algn="l"/>
                  <a:tab pos="3208338" algn="l"/>
                  <a:tab pos="3709988" algn="l"/>
                  <a:tab pos="4110038" algn="l"/>
                  <a:tab pos="4578350" algn="l"/>
                </a:tabLst>
                <a:defRPr/>
              </a:pPr>
              <a:r>
                <a:rPr lang="en-US" sz="1000" kern="0" dirty="0" smtClean="0"/>
                <a:t>		</a:t>
              </a:r>
              <a:r>
                <a:rPr lang="en-US" sz="1000" kern="0" dirty="0" err="1" smtClean="0">
                  <a:solidFill>
                    <a:srgbClr val="7030A0"/>
                  </a:solidFill>
                </a:rPr>
                <a:t>dll</a:t>
              </a:r>
              <a:r>
                <a:rPr lang="en-US" sz="1000" kern="0" dirty="0" smtClean="0"/>
                <a:t>(</a:t>
              </a:r>
              <a:r>
                <a:rPr lang="en-US" sz="1000" kern="0" dirty="0" err="1" smtClean="0"/>
                <a:t>h</a:t>
              </a:r>
              <a:r>
                <a:rPr lang="en-US" sz="1000" kern="0" dirty="0" err="1" smtClean="0">
                  <a:latin typeface="cmsy10"/>
                </a:rPr>
                <a:t>!</a:t>
              </a:r>
              <a:r>
                <a:rPr lang="en-US" sz="1000" kern="0" dirty="0" err="1" smtClean="0"/>
                <a:t>next</a:t>
              </a:r>
              <a:r>
                <a:rPr lang="en-US" sz="1000" kern="0" dirty="0" smtClean="0"/>
                <a:t>, h)</a:t>
              </a:r>
            </a:p>
          </p:txBody>
        </p:sp>
        <p:sp>
          <p:nvSpPr>
            <p:cNvPr id="17" name="Text Box 18"/>
            <p:cNvSpPr txBox="1">
              <a:spLocks noChangeArrowheads="1"/>
            </p:cNvSpPr>
            <p:nvPr/>
          </p:nvSpPr>
          <p:spPr bwMode="auto">
            <a:xfrm>
              <a:off x="743064" y="3877165"/>
              <a:ext cx="1091966" cy="369332"/>
            </a:xfrm>
            <a:prstGeom prst="rect">
              <a:avLst/>
            </a:prstGeom>
            <a:noFill/>
            <a:ln w="9525">
              <a:noFill/>
              <a:miter lim="800000"/>
              <a:headEnd/>
              <a:tailEnd/>
            </a:ln>
            <a:effectLst/>
          </p:spPr>
          <p:txBody>
            <a:bodyPr wrap="none">
              <a:spAutoFit/>
            </a:bodyPr>
            <a:lstStyle/>
            <a:p>
              <a:pPr algn="ctr"/>
              <a:r>
                <a:rPr lang="en-US" sz="1800" dirty="0"/>
                <a:t>checkers</a:t>
              </a:r>
            </a:p>
          </p:txBody>
        </p:sp>
      </p:grpSp>
      <p:sp>
        <p:nvSpPr>
          <p:cNvPr id="15" name="TextBox 14"/>
          <p:cNvSpPr txBox="1"/>
          <p:nvPr/>
        </p:nvSpPr>
        <p:spPr>
          <a:xfrm>
            <a:off x="5809968" y="1089025"/>
            <a:ext cx="2499402" cy="461665"/>
          </a:xfrm>
          <a:prstGeom prst="rect">
            <a:avLst/>
          </a:prstGeom>
          <a:noFill/>
        </p:spPr>
        <p:txBody>
          <a:bodyPr wrap="none" rtlCol="0">
            <a:spAutoFit/>
          </a:bodyPr>
          <a:lstStyle/>
          <a:p>
            <a:r>
              <a:rPr lang="en-US" sz="2400" dirty="0" smtClean="0"/>
              <a:t>program analysis</a:t>
            </a:r>
            <a:endParaRPr lang="en-US" sz="2400" dirty="0"/>
          </a:p>
        </p:txBody>
      </p:sp>
      <p:sp>
        <p:nvSpPr>
          <p:cNvPr id="18" name="TextBox 17"/>
          <p:cNvSpPr txBox="1"/>
          <p:nvPr/>
        </p:nvSpPr>
        <p:spPr>
          <a:xfrm>
            <a:off x="2674945" y="1089025"/>
            <a:ext cx="2898824" cy="738664"/>
          </a:xfrm>
          <a:prstGeom prst="rect">
            <a:avLst/>
          </a:prstGeom>
          <a:noFill/>
        </p:spPr>
        <p:txBody>
          <a:bodyPr wrap="square" rtlCol="0">
            <a:spAutoFit/>
          </a:bodyPr>
          <a:lstStyle/>
          <a:p>
            <a:pPr algn="ctr"/>
            <a:r>
              <a:rPr lang="en-US" sz="2400" dirty="0" smtClean="0"/>
              <a:t>checker analysis</a:t>
            </a:r>
          </a:p>
          <a:p>
            <a:pPr algn="ctr"/>
            <a:r>
              <a:rPr lang="en-US" dirty="0" smtClean="0"/>
              <a:t>(“pre-program analysis”)</a:t>
            </a:r>
            <a:endParaRPr lang="en-US" dirty="0"/>
          </a:p>
        </p:txBody>
      </p:sp>
      <p:sp>
        <p:nvSpPr>
          <p:cNvPr id="20" name="AutoShape 15"/>
          <p:cNvSpPr>
            <a:spLocks noChangeArrowheads="1"/>
          </p:cNvSpPr>
          <p:nvPr/>
        </p:nvSpPr>
        <p:spPr bwMode="auto">
          <a:xfrm>
            <a:off x="4968419" y="4240348"/>
            <a:ext cx="395287" cy="360362"/>
          </a:xfrm>
          <a:prstGeom prst="rightArrow">
            <a:avLst>
              <a:gd name="adj1" fmla="val 56824"/>
              <a:gd name="adj2" fmla="val 47203"/>
            </a:avLst>
          </a:prstGeom>
          <a:ln>
            <a:headEnd/>
            <a:tailEnd/>
          </a:ln>
        </p:spPr>
        <p:style>
          <a:lnRef idx="1">
            <a:schemeClr val="accent1"/>
          </a:lnRef>
          <a:fillRef idx="2">
            <a:schemeClr val="accent1"/>
          </a:fillRef>
          <a:effectRef idx="1">
            <a:schemeClr val="accent1"/>
          </a:effectRef>
          <a:fontRef idx="minor">
            <a:schemeClr val="dk1"/>
          </a:fontRef>
        </p:style>
        <p:txBody>
          <a:bodyPr wrap="none" lIns="45720" anchor="ctr"/>
          <a:lstStyle/>
          <a:p>
            <a:pPr algn="ctr"/>
            <a:endParaRPr lang="en-US"/>
          </a:p>
        </p:txBody>
      </p:sp>
      <p:sp>
        <p:nvSpPr>
          <p:cNvPr id="19" name="AutoShape 10"/>
          <p:cNvSpPr>
            <a:spLocks noChangeArrowheads="1"/>
          </p:cNvSpPr>
          <p:nvPr/>
        </p:nvSpPr>
        <p:spPr bwMode="auto">
          <a:xfrm>
            <a:off x="3264837" y="3757589"/>
            <a:ext cx="1645920" cy="1325880"/>
          </a:xfrm>
          <a:prstGeom prst="roundRect">
            <a:avLst>
              <a:gd name="adj" fmla="val 16667"/>
            </a:avLst>
          </a:prstGeom>
          <a:solidFill>
            <a:schemeClr val="accent2"/>
          </a:solidFill>
          <a:ln w="25400">
            <a:solidFill>
              <a:schemeClr val="tx1"/>
            </a:solidFill>
            <a:round/>
            <a:headEnd/>
            <a:tailEnd/>
          </a:ln>
          <a:effectLst>
            <a:glow rad="101600">
              <a:srgbClr val="C00000">
                <a:alpha val="60000"/>
              </a:srgbClr>
            </a:glow>
          </a:effectLst>
        </p:spPr>
        <p:txBody>
          <a:bodyPr wrap="square" lIns="45720" anchor="ctr" anchorCtr="0"/>
          <a:lstStyle/>
          <a:p>
            <a:r>
              <a:rPr lang="en-US" sz="2000" dirty="0" smtClean="0"/>
              <a:t>lemma proving for reduction</a:t>
            </a:r>
            <a:endParaRPr lang="en-US" sz="2000" dirty="0"/>
          </a:p>
        </p:txBody>
      </p:sp>
      <p:sp>
        <p:nvSpPr>
          <p:cNvPr id="23" name="TextBox 22"/>
          <p:cNvSpPr txBox="1"/>
          <p:nvPr/>
        </p:nvSpPr>
        <p:spPr>
          <a:xfrm>
            <a:off x="4274855" y="4902952"/>
            <a:ext cx="482824" cy="707886"/>
          </a:xfrm>
          <a:prstGeom prst="rect">
            <a:avLst/>
          </a:prstGeom>
          <a:noFill/>
        </p:spPr>
        <p:txBody>
          <a:bodyPr wrap="none" rtlCol="0">
            <a:spAutoFit/>
          </a:bodyPr>
          <a:lstStyle/>
          <a:p>
            <a:r>
              <a:rPr lang="en-US" sz="4000" b="1" dirty="0" smtClean="0">
                <a:solidFill>
                  <a:srgbClr val="FFFF00"/>
                </a:solidFill>
                <a:effectLst>
                  <a:outerShdw blurRad="38100" dist="38100" dir="2700000" algn="tl">
                    <a:srgbClr val="000000">
                      <a:alpha val="43137"/>
                    </a:srgbClr>
                  </a:outerShdw>
                </a:effectLst>
                <a:latin typeface="Lucida Calligraphy" pitchFamily="66" charset="0"/>
              </a:rPr>
              <a:t>S</a:t>
            </a:r>
            <a:endParaRPr lang="en-US" b="1" dirty="0">
              <a:solidFill>
                <a:srgbClr val="FFFF00"/>
              </a:solidFill>
              <a:effectLst>
                <a:outerShdw blurRad="38100" dist="38100" dir="2700000" algn="tl">
                  <a:srgbClr val="000000">
                    <a:alpha val="43137"/>
                  </a:srgbClr>
                </a:outerShdw>
              </a:effectLst>
              <a:latin typeface="Lucida Calligraphy" pitchFamily="66" charset="0"/>
            </a:endParaRPr>
          </a:p>
        </p:txBody>
      </p:sp>
      <p:sp>
        <p:nvSpPr>
          <p:cNvPr id="24" name="TextBox 23"/>
          <p:cNvSpPr txBox="1"/>
          <p:nvPr/>
        </p:nvSpPr>
        <p:spPr>
          <a:xfrm>
            <a:off x="8014769" y="4902952"/>
            <a:ext cx="482824" cy="707886"/>
          </a:xfrm>
          <a:prstGeom prst="rect">
            <a:avLst/>
          </a:prstGeom>
          <a:noFill/>
        </p:spPr>
        <p:txBody>
          <a:bodyPr wrap="none" rtlCol="0">
            <a:spAutoFit/>
          </a:bodyPr>
          <a:lstStyle/>
          <a:p>
            <a:r>
              <a:rPr lang="en-US" sz="4000" b="1" dirty="0" smtClean="0">
                <a:solidFill>
                  <a:srgbClr val="FFFF00"/>
                </a:solidFill>
                <a:effectLst>
                  <a:outerShdw blurRad="38100" dist="38100" dir="2700000" algn="tl">
                    <a:srgbClr val="000000">
                      <a:alpha val="43137"/>
                    </a:srgbClr>
                  </a:outerShdw>
                </a:effectLst>
                <a:latin typeface="Lucida Calligraphy" pitchFamily="66" charset="0"/>
              </a:rPr>
              <a:t>S</a:t>
            </a:r>
            <a:endParaRPr lang="en-US" b="1" dirty="0">
              <a:solidFill>
                <a:srgbClr val="FFFF00"/>
              </a:solidFill>
              <a:effectLst>
                <a:outerShdw blurRad="38100" dist="38100" dir="2700000" algn="tl">
                  <a:srgbClr val="000000">
                    <a:alpha val="43137"/>
                  </a:srgbClr>
                </a:outerShdw>
              </a:effectLst>
              <a:latin typeface="Lucida Calligraphy" pitchFamily="66" charset="0"/>
            </a:endParaRPr>
          </a:p>
        </p:txBody>
      </p:sp>
      <p:sp>
        <p:nvSpPr>
          <p:cNvPr id="27" name="AutoShape 89"/>
          <p:cNvSpPr>
            <a:spLocks noChangeArrowheads="1"/>
          </p:cNvSpPr>
          <p:nvPr/>
        </p:nvSpPr>
        <p:spPr bwMode="auto">
          <a:xfrm>
            <a:off x="190440" y="1859304"/>
            <a:ext cx="2788920" cy="1106424"/>
          </a:xfrm>
          <a:prstGeom prst="wedgeRectCallout">
            <a:avLst>
              <a:gd name="adj1" fmla="val 63730"/>
              <a:gd name="adj2" fmla="val -52739"/>
            </a:avLst>
          </a:prstGeom>
          <a:ln>
            <a:headEnd/>
            <a:tailEnd/>
          </a:ln>
        </p:spPr>
        <p:style>
          <a:lnRef idx="1">
            <a:schemeClr val="dk1"/>
          </a:lnRef>
          <a:fillRef idx="2">
            <a:schemeClr val="dk1"/>
          </a:fillRef>
          <a:effectRef idx="1">
            <a:schemeClr val="dk1"/>
          </a:effectRef>
          <a:fontRef idx="minor">
            <a:schemeClr val="dk1"/>
          </a:fontRef>
        </p:style>
        <p:txBody>
          <a:bodyPr wrap="square" lIns="0" rIns="0" anchor="ctr" anchorCtr="1">
            <a:spAutoFit/>
          </a:bodyPr>
          <a:lstStyle/>
          <a:p>
            <a:r>
              <a:rPr lang="en-US" sz="2200" dirty="0" smtClean="0">
                <a:latin typeface="+mj-lt"/>
              </a:rPr>
              <a:t>Derives information about checkers to use them effectively</a:t>
            </a:r>
            <a:endParaRPr lang="en-US" sz="22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fade">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500"/>
                                        <p:tgtEl>
                                          <p:spTgt spid="24"/>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9" grpId="0" animBg="1"/>
      <p:bldP spid="23" grpId="0"/>
      <p:bldP spid="24" grpId="0"/>
      <p:bldP spid="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Memory abstraction</a:t>
            </a:r>
          </a:p>
          <a:p>
            <a:pPr lvl="1"/>
            <a:r>
              <a:rPr lang="en-US" dirty="0" smtClean="0"/>
              <a:t>graphs</a:t>
            </a:r>
          </a:p>
          <a:p>
            <a:pPr lvl="1"/>
            <a:r>
              <a:rPr lang="en-US" dirty="0" smtClean="0"/>
              <a:t>segments</a:t>
            </a:r>
          </a:p>
          <a:p>
            <a:pPr marL="342900" lvl="1" indent="-342900">
              <a:buFontTx/>
              <a:buChar char="•"/>
            </a:pPr>
            <a:r>
              <a:rPr lang="en-US" sz="3200" dirty="0" smtClean="0"/>
              <a:t>A semantics of checker definitions</a:t>
            </a:r>
            <a:endParaRPr lang="en-US" b="1" dirty="0" smtClean="0"/>
          </a:p>
          <a:p>
            <a:r>
              <a:rPr lang="en-US" dirty="0" smtClean="0"/>
              <a:t>Example:</a:t>
            </a:r>
          </a:p>
          <a:p>
            <a:pPr lvl="1"/>
            <a:r>
              <a:rPr lang="en-US" dirty="0" smtClean="0"/>
              <a:t>a segment of a list</a:t>
            </a:r>
            <a:r>
              <a:rPr lang="en-US" sz="1600" dirty="0" smtClean="0"/>
              <a:t> </a:t>
            </a:r>
            <a:r>
              <a:rPr lang="en-US" dirty="0" smtClean="0">
                <a:latin typeface="cmsy10"/>
              </a:rPr>
              <a:t>,</a:t>
            </a:r>
            <a:r>
              <a:rPr lang="en-US" dirty="0" smtClean="0">
                <a:latin typeface="+mj-lt"/>
              </a:rPr>
              <a:t> a li</a:t>
            </a:r>
            <a:r>
              <a:rPr lang="en-US" dirty="0" smtClean="0"/>
              <a:t>st segment</a:t>
            </a:r>
          </a:p>
        </p:txBody>
      </p:sp>
      <p:sp>
        <p:nvSpPr>
          <p:cNvPr id="4" name="Footer Placeholder 3"/>
          <p:cNvSpPr>
            <a:spLocks noGrp="1"/>
          </p:cNvSpPr>
          <p:nvPr>
            <p:ph type="ftr" sz="quarter" idx="11"/>
          </p:nvPr>
        </p:nvSpPr>
        <p:spPr/>
        <p:txBody>
          <a:bodyPr/>
          <a:lstStyle/>
          <a:p>
            <a:r>
              <a:rPr lang="en-US" smtClean="0"/>
              <a:t>Bor-Yuh Evan Chang and Xavier Rival - Reduction in End-User Shape Analysis</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AutoShape 101"/>
          <p:cNvSpPr>
            <a:spLocks noChangeArrowheads="1"/>
          </p:cNvSpPr>
          <p:nvPr/>
        </p:nvSpPr>
        <p:spPr bwMode="auto">
          <a:xfrm>
            <a:off x="2235168" y="2954331"/>
            <a:ext cx="1679598" cy="863507"/>
          </a:xfrm>
          <a:prstGeom prst="wedgeRectCallout">
            <a:avLst>
              <a:gd name="adj1" fmla="val 71453"/>
              <a:gd name="adj2" fmla="val 115758"/>
            </a:avLst>
          </a:prstGeom>
          <a:ln>
            <a:headEnd/>
            <a:tailEnd/>
          </a:ln>
        </p:spPr>
        <p:style>
          <a:lnRef idx="1">
            <a:schemeClr val="accent1"/>
          </a:lnRef>
          <a:fillRef idx="2">
            <a:schemeClr val="accent1"/>
          </a:fillRef>
          <a:effectRef idx="1">
            <a:schemeClr val="accent1"/>
          </a:effectRef>
          <a:fontRef idx="minor">
            <a:schemeClr val="dk1"/>
          </a:fontRef>
        </p:style>
        <p:txBody>
          <a:bodyPr wrap="square" tIns="18288" bIns="27432" anchor="t" anchorCtr="1"/>
          <a:lstStyle/>
          <a:p>
            <a:r>
              <a:rPr lang="en-US" dirty="0" smtClean="0"/>
              <a:t>memory cell (points-to:  </a:t>
            </a:r>
            <a:r>
              <a:rPr lang="en-US" dirty="0" smtClean="0">
                <a:latin typeface="cmmi10"/>
              </a:rPr>
              <a:t>°</a:t>
            </a:r>
            <a:r>
              <a:rPr lang="en-US" dirty="0" smtClean="0">
                <a:latin typeface="cmsy10"/>
              </a:rPr>
              <a:t>!</a:t>
            </a:r>
            <a:r>
              <a:rPr lang="en-US" dirty="0" smtClean="0"/>
              <a:t>next </a:t>
            </a:r>
            <a:r>
              <a:rPr lang="en-US" kern="0" dirty="0" smtClean="0">
                <a:latin typeface="cmr10"/>
              </a:rPr>
              <a:t>=</a:t>
            </a:r>
            <a:r>
              <a:rPr lang="en-US" dirty="0" smtClean="0"/>
              <a:t> </a:t>
            </a:r>
            <a:r>
              <a:rPr lang="en-US" dirty="0" smtClean="0">
                <a:latin typeface="cmmi10"/>
              </a:rPr>
              <a:t>±</a:t>
            </a:r>
            <a:r>
              <a:rPr lang="en-US" dirty="0" smtClean="0">
                <a:latin typeface="+mj-lt"/>
                <a:sym typeface="Symbol" pitchFamily="18" charset="2"/>
              </a:rPr>
              <a:t>)</a:t>
            </a:r>
            <a:endParaRPr lang="en-US" dirty="0" smtClean="0">
              <a:latin typeface="cmmi10"/>
              <a:sym typeface="Symbol" pitchFamily="18" charset="2"/>
            </a:endParaRPr>
          </a:p>
        </p:txBody>
      </p:sp>
      <p:sp>
        <p:nvSpPr>
          <p:cNvPr id="2" name="Title 1"/>
          <p:cNvSpPr>
            <a:spLocks noGrp="1"/>
          </p:cNvSpPr>
          <p:nvPr>
            <p:ph type="title"/>
          </p:nvPr>
        </p:nvSpPr>
        <p:spPr/>
        <p:txBody>
          <a:bodyPr/>
          <a:lstStyle/>
          <a:p>
            <a:r>
              <a:rPr lang="en-US" dirty="0" smtClean="0"/>
              <a:t>Abstract memory as graphs</a:t>
            </a:r>
            <a:endParaRPr lang="en-US" dirty="0"/>
          </a:p>
        </p:txBody>
      </p:sp>
      <p:sp>
        <p:nvSpPr>
          <p:cNvPr id="98" name="TextBox 97"/>
          <p:cNvSpPr txBox="1"/>
          <p:nvPr/>
        </p:nvSpPr>
        <p:spPr>
          <a:xfrm>
            <a:off x="6113526" y="4374114"/>
            <a:ext cx="2706624" cy="1975926"/>
          </a:xfrm>
          <a:prstGeom prst="rect">
            <a:avLst/>
          </a:prstGeom>
          <a:solidFill>
            <a:srgbClr val="FFFFEB"/>
          </a:solidFill>
          <a:ln w="9525">
            <a:solidFill>
              <a:schemeClr val="tx1"/>
            </a:solidFill>
            <a:prstDash val="dash"/>
          </a:ln>
        </p:spPr>
        <p:txBody>
          <a:bodyPr wrap="square" rtlCol="0">
            <a:spAutoFit/>
          </a:bodyPr>
          <a:lstStyle/>
          <a:p>
            <a:pPr lvl="0">
              <a:spcBef>
                <a:spcPct val="20000"/>
              </a:spcBef>
              <a:tabLst>
                <a:tab pos="171450" algn="l"/>
                <a:tab pos="344488" algn="l"/>
                <a:tab pos="1376363" algn="l"/>
                <a:tab pos="1598613" algn="l"/>
                <a:tab pos="1820863" algn="l"/>
                <a:tab pos="2289175" algn="l"/>
                <a:tab pos="2740025" algn="l"/>
                <a:tab pos="3208338" algn="l"/>
                <a:tab pos="3709988" algn="l"/>
                <a:tab pos="4110038" algn="l"/>
                <a:tab pos="4578350" algn="l"/>
              </a:tabLst>
              <a:defRPr/>
            </a:pPr>
            <a:r>
              <a:rPr lang="en-US" kern="0" dirty="0" smtClean="0"/>
              <a:t>h.</a:t>
            </a:r>
            <a:r>
              <a:rPr lang="en-US" kern="0" dirty="0" smtClean="0">
                <a:solidFill>
                  <a:srgbClr val="7030A0"/>
                </a:solidFill>
              </a:rPr>
              <a:t>dll</a:t>
            </a:r>
            <a:r>
              <a:rPr lang="en-US" kern="0" dirty="0" smtClean="0"/>
              <a:t>(p) =</a:t>
            </a:r>
          </a:p>
          <a:p>
            <a:pPr lvl="0">
              <a:spcBef>
                <a:spcPct val="20000"/>
              </a:spcBef>
              <a:tabLst>
                <a:tab pos="171450" algn="l"/>
                <a:tab pos="344488" algn="l"/>
                <a:tab pos="1376363" algn="l"/>
                <a:tab pos="1598613" algn="l"/>
                <a:tab pos="1820863" algn="l"/>
                <a:tab pos="2289175" algn="l"/>
                <a:tab pos="2740025" algn="l"/>
                <a:tab pos="3208338" algn="l"/>
                <a:tab pos="3709988" algn="l"/>
                <a:tab pos="4110038" algn="l"/>
                <a:tab pos="4578350" algn="l"/>
              </a:tabLst>
              <a:defRPr/>
            </a:pPr>
            <a:r>
              <a:rPr lang="en-US" kern="0" dirty="0" smtClean="0"/>
              <a:t>	</a:t>
            </a:r>
            <a:r>
              <a:rPr lang="en-US" b="1" kern="0" dirty="0" smtClean="0"/>
              <a:t>if</a:t>
            </a:r>
            <a:r>
              <a:rPr lang="en-US" kern="0" dirty="0" smtClean="0"/>
              <a:t> (h </a:t>
            </a:r>
            <a:r>
              <a:rPr lang="en-US" kern="0" dirty="0" smtClean="0">
                <a:latin typeface="cmr10"/>
              </a:rPr>
              <a:t>=</a:t>
            </a:r>
            <a:r>
              <a:rPr lang="en-US" kern="0" dirty="0" smtClean="0"/>
              <a:t> </a:t>
            </a:r>
            <a:r>
              <a:rPr lang="en-US" b="1" kern="0" dirty="0" smtClean="0"/>
              <a:t>null</a:t>
            </a:r>
            <a:r>
              <a:rPr lang="en-US" kern="0" dirty="0" smtClean="0"/>
              <a:t>) </a:t>
            </a:r>
            <a:r>
              <a:rPr lang="en-US" b="1" kern="0" dirty="0" smtClean="0"/>
              <a:t>then</a:t>
            </a:r>
          </a:p>
          <a:p>
            <a:pPr lvl="0">
              <a:spcBef>
                <a:spcPct val="20000"/>
              </a:spcBef>
              <a:tabLst>
                <a:tab pos="171450" algn="l"/>
                <a:tab pos="344488" algn="l"/>
                <a:tab pos="1376363" algn="l"/>
                <a:tab pos="1598613" algn="l"/>
                <a:tab pos="1820863" algn="l"/>
                <a:tab pos="2289175" algn="l"/>
                <a:tab pos="2740025" algn="l"/>
                <a:tab pos="3208338" algn="l"/>
                <a:tab pos="3709988" algn="l"/>
                <a:tab pos="4110038" algn="l"/>
                <a:tab pos="4578350" algn="l"/>
              </a:tabLst>
              <a:defRPr/>
            </a:pPr>
            <a:r>
              <a:rPr lang="en-US" b="1" kern="0" dirty="0" smtClean="0"/>
              <a:t>		true</a:t>
            </a:r>
          </a:p>
          <a:p>
            <a:pPr lvl="0">
              <a:spcBef>
                <a:spcPct val="20000"/>
              </a:spcBef>
              <a:tabLst>
                <a:tab pos="171450" algn="l"/>
                <a:tab pos="344488" algn="l"/>
                <a:tab pos="1376363" algn="l"/>
                <a:tab pos="1598613" algn="l"/>
                <a:tab pos="1820863" algn="l"/>
                <a:tab pos="2289175" algn="l"/>
                <a:tab pos="2740025" algn="l"/>
                <a:tab pos="3208338" algn="l"/>
                <a:tab pos="3709988" algn="l"/>
                <a:tab pos="4110038" algn="l"/>
                <a:tab pos="4578350" algn="l"/>
              </a:tabLst>
              <a:defRPr/>
            </a:pPr>
            <a:r>
              <a:rPr lang="en-US" kern="0" dirty="0" smtClean="0"/>
              <a:t>	</a:t>
            </a:r>
            <a:r>
              <a:rPr lang="en-US" b="1" kern="0" dirty="0" smtClean="0"/>
              <a:t>else</a:t>
            </a:r>
          </a:p>
          <a:p>
            <a:pPr lvl="0">
              <a:spcBef>
                <a:spcPct val="20000"/>
              </a:spcBef>
              <a:tabLst>
                <a:tab pos="171450" algn="l"/>
                <a:tab pos="344488" algn="l"/>
                <a:tab pos="1376363" algn="l"/>
                <a:tab pos="1598613" algn="l"/>
                <a:tab pos="1820863" algn="l"/>
                <a:tab pos="2289175" algn="l"/>
                <a:tab pos="2740025" algn="l"/>
                <a:tab pos="3208338" algn="l"/>
                <a:tab pos="3709988" algn="l"/>
                <a:tab pos="4110038" algn="l"/>
                <a:tab pos="4578350" algn="l"/>
              </a:tabLst>
              <a:defRPr/>
            </a:pPr>
            <a:r>
              <a:rPr lang="en-US" kern="0" dirty="0" smtClean="0"/>
              <a:t>		</a:t>
            </a:r>
            <a:r>
              <a:rPr lang="en-US" kern="0" dirty="0" err="1" smtClean="0"/>
              <a:t>h</a:t>
            </a:r>
            <a:r>
              <a:rPr lang="en-US" kern="0" dirty="0" err="1" smtClean="0">
                <a:latin typeface="cmsy10"/>
              </a:rPr>
              <a:t>!</a:t>
            </a:r>
            <a:r>
              <a:rPr lang="en-US" kern="0" dirty="0" err="1" smtClean="0"/>
              <a:t>prev</a:t>
            </a:r>
            <a:r>
              <a:rPr lang="en-US" kern="0" dirty="0" smtClean="0"/>
              <a:t> </a:t>
            </a:r>
            <a:r>
              <a:rPr lang="en-US" kern="0" dirty="0" smtClean="0">
                <a:latin typeface="cmr10"/>
              </a:rPr>
              <a:t>=</a:t>
            </a:r>
            <a:r>
              <a:rPr lang="en-US" kern="0" dirty="0" smtClean="0"/>
              <a:t> p  </a:t>
            </a:r>
            <a:r>
              <a:rPr lang="en-US" b="1" kern="0" dirty="0" smtClean="0"/>
              <a:t>and</a:t>
            </a:r>
            <a:r>
              <a:rPr lang="en-US" kern="0" dirty="0" smtClean="0"/>
              <a:t>  		</a:t>
            </a:r>
            <a:r>
              <a:rPr lang="en-US" kern="0" dirty="0" err="1" smtClean="0"/>
              <a:t>h</a:t>
            </a:r>
            <a:r>
              <a:rPr lang="en-US" kern="0" dirty="0" err="1" smtClean="0">
                <a:latin typeface="cmsy10"/>
              </a:rPr>
              <a:t>!</a:t>
            </a:r>
            <a:r>
              <a:rPr lang="en-US" kern="0" dirty="0" err="1" smtClean="0"/>
              <a:t>next.</a:t>
            </a:r>
            <a:r>
              <a:rPr lang="en-US" kern="0" dirty="0" err="1" smtClean="0">
                <a:solidFill>
                  <a:srgbClr val="7030A0"/>
                </a:solidFill>
              </a:rPr>
              <a:t>dll</a:t>
            </a:r>
            <a:r>
              <a:rPr lang="en-US" kern="0" dirty="0" smtClean="0"/>
              <a:t>(h)</a:t>
            </a:r>
            <a:endParaRPr lang="en-US" kern="0" dirty="0"/>
          </a:p>
        </p:txBody>
      </p:sp>
      <p:sp>
        <p:nvSpPr>
          <p:cNvPr id="75" name="Footer Placeholder 74"/>
          <p:cNvSpPr>
            <a:spLocks noGrp="1"/>
          </p:cNvSpPr>
          <p:nvPr>
            <p:ph type="ftr" sz="quarter" idx="11"/>
          </p:nvPr>
        </p:nvSpPr>
        <p:spPr/>
        <p:txBody>
          <a:bodyPr/>
          <a:lstStyle/>
          <a:p>
            <a:r>
              <a:rPr lang="en-US" smtClean="0"/>
              <a:t>Bor-Yuh Evan Chang and Xavier Rival - Reduction in End-User Shape Analysis</a:t>
            </a:r>
            <a:endParaRPr lang="en-US"/>
          </a:p>
        </p:txBody>
      </p:sp>
      <p:grpSp>
        <p:nvGrpSpPr>
          <p:cNvPr id="3" name="Group 253"/>
          <p:cNvGrpSpPr/>
          <p:nvPr/>
        </p:nvGrpSpPr>
        <p:grpSpPr>
          <a:xfrm>
            <a:off x="406453" y="3931248"/>
            <a:ext cx="365125" cy="699538"/>
            <a:chOff x="323850" y="2475460"/>
            <a:chExt cx="365125" cy="699538"/>
          </a:xfrm>
        </p:grpSpPr>
        <p:sp>
          <p:nvSpPr>
            <p:cNvPr id="131" name="Text Box 74"/>
            <p:cNvSpPr txBox="1">
              <a:spLocks noChangeArrowheads="1"/>
            </p:cNvSpPr>
            <p:nvPr/>
          </p:nvSpPr>
          <p:spPr bwMode="auto">
            <a:xfrm>
              <a:off x="381000" y="2475460"/>
              <a:ext cx="250825" cy="366713"/>
            </a:xfrm>
            <a:prstGeom prst="rect">
              <a:avLst/>
            </a:prstGeom>
            <a:noFill/>
            <a:ln w="9525">
              <a:noFill/>
              <a:miter lim="800000"/>
              <a:headEnd/>
              <a:tailEnd/>
            </a:ln>
            <a:effectLst/>
          </p:spPr>
          <p:txBody>
            <a:bodyPr wrap="none">
              <a:spAutoFit/>
            </a:bodyPr>
            <a:lstStyle/>
            <a:p>
              <a:r>
                <a:rPr lang="en-US" dirty="0"/>
                <a:t>l</a:t>
              </a:r>
            </a:p>
          </p:txBody>
        </p:sp>
        <p:sp>
          <p:nvSpPr>
            <p:cNvPr id="132" name="Oval 76"/>
            <p:cNvSpPr>
              <a:spLocks noChangeArrowheads="1"/>
            </p:cNvSpPr>
            <p:nvPr/>
          </p:nvSpPr>
          <p:spPr bwMode="auto">
            <a:xfrm>
              <a:off x="323850" y="2809873"/>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grpSp>
      <p:grpSp>
        <p:nvGrpSpPr>
          <p:cNvPr id="4" name="Group 197"/>
          <p:cNvGrpSpPr/>
          <p:nvPr/>
        </p:nvGrpSpPr>
        <p:grpSpPr>
          <a:xfrm>
            <a:off x="766816" y="4448218"/>
            <a:ext cx="2881312" cy="377275"/>
            <a:chOff x="766816" y="4448218"/>
            <a:chExt cx="2881312" cy="377275"/>
          </a:xfrm>
        </p:grpSpPr>
        <p:cxnSp>
          <p:nvCxnSpPr>
            <p:cNvPr id="128" name="AutoShape 80"/>
            <p:cNvCxnSpPr>
              <a:cxnSpLocks noChangeShapeType="1"/>
              <a:stCxn id="132" idx="6"/>
              <a:endCxn id="135" idx="2"/>
            </p:cNvCxnSpPr>
            <p:nvPr/>
          </p:nvCxnSpPr>
          <p:spPr bwMode="auto">
            <a:xfrm flipV="1">
              <a:off x="771578" y="4448218"/>
              <a:ext cx="2876550" cy="6"/>
            </a:xfrm>
            <a:prstGeom prst="straightConnector1">
              <a:avLst/>
            </a:prstGeom>
            <a:noFill/>
            <a:ln w="88900">
              <a:solidFill>
                <a:schemeClr val="tx1"/>
              </a:solidFill>
              <a:round/>
              <a:headEnd/>
              <a:tailEnd type="triangle" w="med" len="med"/>
            </a:ln>
            <a:effectLst/>
          </p:spPr>
        </p:cxnSp>
        <p:sp>
          <p:nvSpPr>
            <p:cNvPr id="129" name="Text Box 81"/>
            <p:cNvSpPr txBox="1">
              <a:spLocks noChangeArrowheads="1"/>
            </p:cNvSpPr>
            <p:nvPr/>
          </p:nvSpPr>
          <p:spPr bwMode="auto">
            <a:xfrm>
              <a:off x="766816" y="4456161"/>
              <a:ext cx="947695" cy="369332"/>
            </a:xfrm>
            <a:prstGeom prst="rect">
              <a:avLst/>
            </a:prstGeom>
            <a:noFill/>
            <a:ln w="9525">
              <a:noFill/>
              <a:miter lim="800000"/>
              <a:headEnd/>
              <a:tailEnd/>
            </a:ln>
            <a:effectLst/>
          </p:spPr>
          <p:txBody>
            <a:bodyPr wrap="none">
              <a:spAutoFit/>
            </a:bodyPr>
            <a:lstStyle/>
            <a:p>
              <a:r>
                <a:rPr lang="en-US" dirty="0" err="1">
                  <a:solidFill>
                    <a:srgbClr val="7030A0"/>
                  </a:solidFill>
                </a:rPr>
                <a:t>dll</a:t>
              </a:r>
              <a:r>
                <a:rPr lang="en-US" dirty="0"/>
                <a:t>(</a:t>
              </a:r>
              <a:r>
                <a:rPr lang="en-US" b="1" spc="-150" dirty="0"/>
                <a:t>null</a:t>
              </a:r>
              <a:r>
                <a:rPr lang="en-US" dirty="0"/>
                <a:t>)</a:t>
              </a:r>
              <a:endParaRPr lang="en-US" baseline="-25000" dirty="0">
                <a:solidFill>
                  <a:srgbClr val="993366"/>
                </a:solidFill>
              </a:endParaRPr>
            </a:p>
          </p:txBody>
        </p:sp>
        <p:sp>
          <p:nvSpPr>
            <p:cNvPr id="130" name="Text Box 88"/>
            <p:cNvSpPr txBox="1">
              <a:spLocks noChangeArrowheads="1"/>
            </p:cNvSpPr>
            <p:nvPr/>
          </p:nvSpPr>
          <p:spPr bwMode="auto">
            <a:xfrm>
              <a:off x="2646388" y="4456161"/>
              <a:ext cx="747320" cy="369332"/>
            </a:xfrm>
            <a:prstGeom prst="rect">
              <a:avLst/>
            </a:prstGeom>
            <a:noFill/>
            <a:ln w="9525">
              <a:noFill/>
              <a:miter lim="800000"/>
              <a:headEnd/>
              <a:tailEnd/>
            </a:ln>
            <a:effectLst/>
          </p:spPr>
          <p:txBody>
            <a:bodyPr wrap="none">
              <a:spAutoFit/>
            </a:bodyPr>
            <a:lstStyle/>
            <a:p>
              <a:r>
                <a:rPr lang="en-US" dirty="0" err="1" smtClean="0">
                  <a:solidFill>
                    <a:srgbClr val="7030A0"/>
                  </a:solidFill>
                </a:rPr>
                <a:t>dll</a:t>
              </a:r>
              <a:r>
                <a:rPr lang="en-US" dirty="0" smtClean="0"/>
                <a:t>(</a:t>
              </a:r>
              <a:r>
                <a:rPr lang="en-US" dirty="0" smtClean="0">
                  <a:latin typeface="cmmi10"/>
                  <a:sym typeface="Symbol" pitchFamily="18" charset="2"/>
                </a:rPr>
                <a:t>¯</a:t>
              </a:r>
              <a:r>
                <a:rPr lang="en-US" dirty="0" smtClean="0"/>
                <a:t>)</a:t>
              </a:r>
              <a:endParaRPr lang="en-US" dirty="0">
                <a:solidFill>
                  <a:srgbClr val="FF0000"/>
                </a:solidFill>
              </a:endParaRPr>
            </a:p>
          </p:txBody>
        </p:sp>
      </p:grpSp>
      <p:grpSp>
        <p:nvGrpSpPr>
          <p:cNvPr id="5" name="Group 191"/>
          <p:cNvGrpSpPr/>
          <p:nvPr/>
        </p:nvGrpSpPr>
        <p:grpSpPr>
          <a:xfrm>
            <a:off x="3580872" y="3931248"/>
            <a:ext cx="514885" cy="699532"/>
            <a:chOff x="3580872" y="3931248"/>
            <a:chExt cx="514885" cy="699532"/>
          </a:xfrm>
        </p:grpSpPr>
        <p:sp>
          <p:nvSpPr>
            <p:cNvPr id="133" name="Text Box 75"/>
            <p:cNvSpPr txBox="1">
              <a:spLocks noChangeArrowheads="1"/>
            </p:cNvSpPr>
            <p:nvPr/>
          </p:nvSpPr>
          <p:spPr bwMode="auto">
            <a:xfrm>
              <a:off x="3580872" y="3931248"/>
              <a:ext cx="514885" cy="369332"/>
            </a:xfrm>
            <a:prstGeom prst="rect">
              <a:avLst/>
            </a:prstGeom>
            <a:noFill/>
            <a:ln w="9525">
              <a:noFill/>
              <a:miter lim="800000"/>
              <a:headEnd/>
              <a:tailEnd/>
            </a:ln>
            <a:effectLst/>
          </p:spPr>
          <p:txBody>
            <a:bodyPr wrap="none">
              <a:spAutoFit/>
            </a:bodyPr>
            <a:lstStyle/>
            <a:p>
              <a:r>
                <a:rPr lang="en-US" dirty="0"/>
                <a:t>cur</a:t>
              </a:r>
            </a:p>
          </p:txBody>
        </p:sp>
        <p:sp>
          <p:nvSpPr>
            <p:cNvPr id="135" name="Oval 22"/>
            <p:cNvSpPr>
              <a:spLocks noChangeArrowheads="1"/>
            </p:cNvSpPr>
            <p:nvPr/>
          </p:nvSpPr>
          <p:spPr bwMode="auto">
            <a:xfrm>
              <a:off x="3648128" y="4265655"/>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grpSp>
      <p:sp>
        <p:nvSpPr>
          <p:cNvPr id="141" name="Oval 73"/>
          <p:cNvSpPr>
            <a:spLocks noChangeArrowheads="1"/>
          </p:cNvSpPr>
          <p:nvPr/>
        </p:nvSpPr>
        <p:spPr bwMode="auto">
          <a:xfrm>
            <a:off x="6021451" y="4402186"/>
            <a:ext cx="92075" cy="92075"/>
          </a:xfrm>
          <a:prstGeom prst="ellipse">
            <a:avLst/>
          </a:prstGeom>
          <a:noFill/>
          <a:ln w="9525">
            <a:noFill/>
            <a:round/>
            <a:headEnd/>
            <a:tailEnd/>
          </a:ln>
          <a:effectLst/>
        </p:spPr>
        <p:txBody>
          <a:bodyPr wrap="none" anchor="ctr"/>
          <a:lstStyle/>
          <a:p>
            <a:pPr algn="ctr"/>
            <a:endParaRPr lang="en-US"/>
          </a:p>
        </p:txBody>
      </p:sp>
      <p:grpSp>
        <p:nvGrpSpPr>
          <p:cNvPr id="6" name="Group 194"/>
          <p:cNvGrpSpPr/>
          <p:nvPr/>
        </p:nvGrpSpPr>
        <p:grpSpPr>
          <a:xfrm>
            <a:off x="5019743" y="4448224"/>
            <a:ext cx="1001708" cy="377269"/>
            <a:chOff x="5019743" y="4448224"/>
            <a:chExt cx="1001708" cy="377269"/>
          </a:xfrm>
        </p:grpSpPr>
        <p:cxnSp>
          <p:nvCxnSpPr>
            <p:cNvPr id="142" name="AutoShape 77"/>
            <p:cNvCxnSpPr>
              <a:cxnSpLocks noChangeShapeType="1"/>
              <a:stCxn id="146" idx="6"/>
              <a:endCxn id="141" idx="2"/>
            </p:cNvCxnSpPr>
            <p:nvPr/>
          </p:nvCxnSpPr>
          <p:spPr bwMode="auto">
            <a:xfrm>
              <a:off x="5038778" y="4448224"/>
              <a:ext cx="982673" cy="1588"/>
            </a:xfrm>
            <a:prstGeom prst="straightConnector1">
              <a:avLst/>
            </a:prstGeom>
            <a:noFill/>
            <a:ln w="88900">
              <a:solidFill>
                <a:schemeClr val="tx1"/>
              </a:solidFill>
              <a:round/>
              <a:headEnd/>
              <a:tailEnd type="triangle" w="med" len="sm"/>
            </a:ln>
            <a:effectLst/>
          </p:spPr>
        </p:cxnSp>
        <p:sp>
          <p:nvSpPr>
            <p:cNvPr id="143" name="Text Box 78"/>
            <p:cNvSpPr txBox="1">
              <a:spLocks noChangeArrowheads="1"/>
            </p:cNvSpPr>
            <p:nvPr/>
          </p:nvSpPr>
          <p:spPr bwMode="auto">
            <a:xfrm>
              <a:off x="5019743" y="4456161"/>
              <a:ext cx="736099" cy="369332"/>
            </a:xfrm>
            <a:prstGeom prst="rect">
              <a:avLst/>
            </a:prstGeom>
            <a:noFill/>
            <a:ln w="9525">
              <a:noFill/>
              <a:miter lim="800000"/>
              <a:headEnd/>
              <a:tailEnd/>
            </a:ln>
            <a:effectLst/>
          </p:spPr>
          <p:txBody>
            <a:bodyPr wrap="none">
              <a:spAutoFit/>
            </a:bodyPr>
            <a:lstStyle/>
            <a:p>
              <a:r>
                <a:rPr lang="en-US" dirty="0" err="1" smtClean="0">
                  <a:solidFill>
                    <a:srgbClr val="7030A0"/>
                  </a:solidFill>
                </a:rPr>
                <a:t>dll</a:t>
              </a:r>
              <a:r>
                <a:rPr lang="en-US" dirty="0" smtClean="0"/>
                <a:t>(</a:t>
              </a:r>
              <a:r>
                <a:rPr lang="en-US" dirty="0" smtClean="0">
                  <a:latin typeface="cmmi10"/>
                  <a:sym typeface="Symbol" pitchFamily="18" charset="2"/>
                </a:rPr>
                <a:t>°</a:t>
              </a:r>
              <a:r>
                <a:rPr lang="en-US" dirty="0" smtClean="0"/>
                <a:t>)</a:t>
              </a:r>
              <a:endParaRPr lang="en-US" dirty="0">
                <a:solidFill>
                  <a:srgbClr val="FF0000"/>
                </a:solidFill>
              </a:endParaRPr>
            </a:p>
          </p:txBody>
        </p:sp>
      </p:grpSp>
      <p:grpSp>
        <p:nvGrpSpPr>
          <p:cNvPr id="7" name="Group 196"/>
          <p:cNvGrpSpPr/>
          <p:nvPr/>
        </p:nvGrpSpPr>
        <p:grpSpPr>
          <a:xfrm>
            <a:off x="2737309" y="4410119"/>
            <a:ext cx="1936344" cy="917557"/>
            <a:chOff x="2737309" y="4410119"/>
            <a:chExt cx="1936344" cy="917557"/>
          </a:xfrm>
        </p:grpSpPr>
        <p:sp>
          <p:nvSpPr>
            <p:cNvPr id="134" name="Oval 82"/>
            <p:cNvSpPr>
              <a:spLocks noChangeArrowheads="1"/>
            </p:cNvSpPr>
            <p:nvPr/>
          </p:nvSpPr>
          <p:spPr bwMode="auto">
            <a:xfrm>
              <a:off x="2737309" y="4962551"/>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grpSp>
          <p:nvGrpSpPr>
            <p:cNvPr id="8" name="Group 195"/>
            <p:cNvGrpSpPr/>
            <p:nvPr/>
          </p:nvGrpSpPr>
          <p:grpSpPr>
            <a:xfrm>
              <a:off x="3001941" y="4577309"/>
              <a:ext cx="699659" cy="567805"/>
              <a:chOff x="3001941" y="4577309"/>
              <a:chExt cx="699659" cy="567805"/>
            </a:xfrm>
          </p:grpSpPr>
          <p:cxnSp>
            <p:nvCxnSpPr>
              <p:cNvPr id="136" name="AutoShape 86"/>
              <p:cNvCxnSpPr>
                <a:cxnSpLocks noChangeShapeType="1"/>
                <a:stCxn id="135" idx="3"/>
                <a:endCxn id="134" idx="6"/>
              </p:cNvCxnSpPr>
              <p:nvPr/>
            </p:nvCxnSpPr>
            <p:spPr bwMode="auto">
              <a:xfrm rot="5400000">
                <a:off x="3118115" y="4561629"/>
                <a:ext cx="567805" cy="599165"/>
              </a:xfrm>
              <a:prstGeom prst="curvedConnector2">
                <a:avLst/>
              </a:prstGeom>
              <a:noFill/>
              <a:ln w="25400">
                <a:solidFill>
                  <a:schemeClr val="tx1"/>
                </a:solidFill>
                <a:round/>
                <a:headEnd/>
                <a:tailEnd type="stealth" w="lg" len="lg"/>
              </a:ln>
              <a:effectLst/>
            </p:spPr>
          </p:cxnSp>
          <p:sp>
            <p:nvSpPr>
              <p:cNvPr id="139" name="Text Box 87"/>
              <p:cNvSpPr txBox="1">
                <a:spLocks noChangeArrowheads="1"/>
              </p:cNvSpPr>
              <p:nvPr/>
            </p:nvSpPr>
            <p:spPr bwMode="auto">
              <a:xfrm>
                <a:off x="3001941" y="4733531"/>
                <a:ext cx="591829" cy="338554"/>
              </a:xfrm>
              <a:prstGeom prst="rect">
                <a:avLst/>
              </a:prstGeom>
              <a:noFill/>
              <a:ln w="9525">
                <a:noFill/>
                <a:miter lim="800000"/>
                <a:headEnd/>
                <a:tailEnd/>
              </a:ln>
              <a:effectLst/>
            </p:spPr>
            <p:txBody>
              <a:bodyPr wrap="none">
                <a:spAutoFit/>
              </a:bodyPr>
              <a:lstStyle/>
              <a:p>
                <a:r>
                  <a:rPr lang="en-US" sz="1600" dirty="0" err="1">
                    <a:solidFill>
                      <a:schemeClr val="accent5">
                        <a:lumMod val="25000"/>
                      </a:schemeClr>
                    </a:solidFill>
                  </a:rPr>
                  <a:t>prev</a:t>
                </a:r>
                <a:endParaRPr lang="en-US" sz="1600" dirty="0">
                  <a:solidFill>
                    <a:schemeClr val="accent5">
                      <a:lumMod val="25000"/>
                    </a:schemeClr>
                  </a:solidFill>
                </a:endParaRPr>
              </a:p>
            </p:txBody>
          </p:sp>
        </p:grpSp>
        <p:grpSp>
          <p:nvGrpSpPr>
            <p:cNvPr id="9" name="Group 193"/>
            <p:cNvGrpSpPr/>
            <p:nvPr/>
          </p:nvGrpSpPr>
          <p:grpSpPr>
            <a:xfrm>
              <a:off x="4006903" y="4410119"/>
              <a:ext cx="666750" cy="338554"/>
              <a:chOff x="4006903" y="4410119"/>
              <a:chExt cx="666750" cy="338554"/>
            </a:xfrm>
          </p:grpSpPr>
          <p:sp>
            <p:nvSpPr>
              <p:cNvPr id="144" name="Text Box 43"/>
              <p:cNvSpPr txBox="1">
                <a:spLocks noChangeArrowheads="1"/>
              </p:cNvSpPr>
              <p:nvPr/>
            </p:nvSpPr>
            <p:spPr bwMode="auto">
              <a:xfrm>
                <a:off x="4006903" y="4410119"/>
                <a:ext cx="593432" cy="338554"/>
              </a:xfrm>
              <a:prstGeom prst="rect">
                <a:avLst/>
              </a:prstGeom>
              <a:noFill/>
              <a:ln w="9525">
                <a:noFill/>
                <a:miter lim="800000"/>
                <a:headEnd/>
                <a:tailEnd/>
              </a:ln>
              <a:effectLst/>
            </p:spPr>
            <p:txBody>
              <a:bodyPr wrap="none">
                <a:spAutoFit/>
              </a:bodyPr>
              <a:lstStyle/>
              <a:p>
                <a:r>
                  <a:rPr lang="en-US" sz="1600" dirty="0" smtClean="0">
                    <a:solidFill>
                      <a:schemeClr val="accent5">
                        <a:lumMod val="25000"/>
                      </a:schemeClr>
                    </a:solidFill>
                  </a:rPr>
                  <a:t>next</a:t>
                </a:r>
                <a:endParaRPr lang="en-US" sz="1600" dirty="0">
                  <a:solidFill>
                    <a:schemeClr val="accent5">
                      <a:lumMod val="25000"/>
                    </a:schemeClr>
                  </a:solidFill>
                </a:endParaRPr>
              </a:p>
            </p:txBody>
          </p:sp>
          <p:cxnSp>
            <p:nvCxnSpPr>
              <p:cNvPr id="145" name="AutoShape 48"/>
              <p:cNvCxnSpPr>
                <a:cxnSpLocks noChangeShapeType="1"/>
                <a:stCxn id="135" idx="6"/>
                <a:endCxn id="146" idx="2"/>
              </p:cNvCxnSpPr>
              <p:nvPr/>
            </p:nvCxnSpPr>
            <p:spPr bwMode="auto">
              <a:xfrm>
                <a:off x="4013253" y="4448218"/>
                <a:ext cx="660400" cy="6"/>
              </a:xfrm>
              <a:prstGeom prst="straightConnector1">
                <a:avLst/>
              </a:prstGeom>
              <a:noFill/>
              <a:ln w="25400">
                <a:solidFill>
                  <a:schemeClr val="tx1"/>
                </a:solidFill>
                <a:round/>
                <a:headEnd/>
                <a:tailEnd type="stealth" w="lg" len="lg"/>
              </a:ln>
              <a:effectLst/>
            </p:spPr>
          </p:cxnSp>
        </p:grpSp>
      </p:grpSp>
      <p:sp>
        <p:nvSpPr>
          <p:cNvPr id="146" name="Oval 22"/>
          <p:cNvSpPr>
            <a:spLocks noChangeArrowheads="1"/>
          </p:cNvSpPr>
          <p:nvPr/>
        </p:nvSpPr>
        <p:spPr bwMode="auto">
          <a:xfrm>
            <a:off x="4673653" y="4265661"/>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rPr>
              <a:t>±</a:t>
            </a:r>
            <a:endParaRPr lang="en-US" dirty="0">
              <a:latin typeface="cmmi10"/>
              <a:sym typeface="Symbol" pitchFamily="18" charset="2"/>
            </a:endParaRPr>
          </a:p>
        </p:txBody>
      </p:sp>
      <p:sp>
        <p:nvSpPr>
          <p:cNvPr id="151" name="Text Box 5"/>
          <p:cNvSpPr txBox="1">
            <a:spLocks noChangeArrowheads="1"/>
          </p:cNvSpPr>
          <p:nvPr/>
        </p:nvSpPr>
        <p:spPr bwMode="auto">
          <a:xfrm>
            <a:off x="263466" y="1089025"/>
            <a:ext cx="8856663" cy="523220"/>
          </a:xfrm>
          <a:prstGeom prst="rect">
            <a:avLst/>
          </a:prstGeom>
          <a:noFill/>
          <a:ln w="9525">
            <a:noFill/>
            <a:miter lim="800000"/>
            <a:headEnd/>
            <a:tailEnd/>
          </a:ln>
          <a:effectLst/>
        </p:spPr>
        <p:txBody>
          <a:bodyPr wrap="square">
            <a:spAutoFit/>
          </a:bodyPr>
          <a:lstStyle/>
          <a:p>
            <a:r>
              <a:rPr lang="en-US" sz="2800" dirty="0" smtClean="0"/>
              <a:t>Make endpoints and segments explicit</a:t>
            </a:r>
            <a:endParaRPr lang="en-US" sz="2800" dirty="0"/>
          </a:p>
        </p:txBody>
      </p:sp>
      <p:sp>
        <p:nvSpPr>
          <p:cNvPr id="154" name="Trapezoid 153"/>
          <p:cNvSpPr/>
          <p:nvPr/>
        </p:nvSpPr>
        <p:spPr bwMode="auto">
          <a:xfrm rot="16200000">
            <a:off x="4820492" y="1409650"/>
            <a:ext cx="803286" cy="1474719"/>
          </a:xfrm>
          <a:prstGeom prst="trapezoid">
            <a:avLst>
              <a:gd name="adj" fmla="val 9753"/>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vert="eaVert" wrap="none" bIns="228600" rtlCol="0" anchor="ctr" anchorCtr="0"/>
          <a:lstStyle/>
          <a:p>
            <a:pPr algn="ctr"/>
            <a:endParaRPr lang="en-US" dirty="0" smtClean="0">
              <a:solidFill>
                <a:schemeClr val="tx1"/>
              </a:solidFill>
            </a:endParaRPr>
          </a:p>
        </p:txBody>
      </p:sp>
      <p:sp>
        <p:nvSpPr>
          <p:cNvPr id="155" name="Text Box 44"/>
          <p:cNvSpPr txBox="1">
            <a:spLocks noChangeAspect="1" noChangeArrowheads="1"/>
          </p:cNvSpPr>
          <p:nvPr/>
        </p:nvSpPr>
        <p:spPr bwMode="auto">
          <a:xfrm>
            <a:off x="313578" y="1964445"/>
            <a:ext cx="250295" cy="366712"/>
          </a:xfrm>
          <a:prstGeom prst="rect">
            <a:avLst/>
          </a:prstGeom>
          <a:noFill/>
          <a:ln w="9525">
            <a:noFill/>
            <a:miter lim="800000"/>
            <a:headEnd/>
            <a:tailEnd/>
          </a:ln>
          <a:effectLst/>
        </p:spPr>
        <p:txBody>
          <a:bodyPr wrap="square">
            <a:spAutoFit/>
          </a:bodyPr>
          <a:lstStyle/>
          <a:p>
            <a:r>
              <a:rPr lang="en-US" dirty="0"/>
              <a:t>l</a:t>
            </a:r>
          </a:p>
        </p:txBody>
      </p:sp>
      <p:cxnSp>
        <p:nvCxnSpPr>
          <p:cNvPr id="156" name="AutoShape 45"/>
          <p:cNvCxnSpPr>
            <a:cxnSpLocks noChangeAspect="1" noChangeShapeType="1"/>
            <a:stCxn id="155" idx="3"/>
            <a:endCxn id="157" idx="0"/>
          </p:cNvCxnSpPr>
          <p:nvPr/>
        </p:nvCxnSpPr>
        <p:spPr bwMode="auto">
          <a:xfrm flipV="1">
            <a:off x="563873" y="2147010"/>
            <a:ext cx="301322" cy="791"/>
          </a:xfrm>
          <a:prstGeom prst="straightConnector1">
            <a:avLst/>
          </a:prstGeom>
          <a:noFill/>
          <a:ln w="25400">
            <a:solidFill>
              <a:schemeClr val="tx1"/>
            </a:solidFill>
            <a:round/>
            <a:headEnd/>
            <a:tailEnd type="stealth" w="lg" len="lg"/>
          </a:ln>
          <a:effectLst/>
        </p:spPr>
      </p:cxnSp>
      <p:grpSp>
        <p:nvGrpSpPr>
          <p:cNvPr id="10" name="Group 226"/>
          <p:cNvGrpSpPr/>
          <p:nvPr/>
        </p:nvGrpSpPr>
        <p:grpSpPr>
          <a:xfrm>
            <a:off x="3192417" y="2007524"/>
            <a:ext cx="419139" cy="366459"/>
            <a:chOff x="2324457" y="5626914"/>
            <a:chExt cx="602971" cy="366459"/>
          </a:xfrm>
        </p:grpSpPr>
        <p:sp>
          <p:nvSpPr>
            <p:cNvPr id="174" name="Rectangle 173"/>
            <p:cNvSpPr/>
            <p:nvPr/>
          </p:nvSpPr>
          <p:spPr bwMode="auto">
            <a:xfrm>
              <a:off x="2790268" y="5626914"/>
              <a:ext cx="137160" cy="45720"/>
            </a:xfrm>
            <a:prstGeom prst="rect">
              <a:avLst/>
            </a:prstGeom>
            <a:noFill/>
            <a:ln w="0">
              <a:noFill/>
              <a:round/>
              <a:headEnd/>
              <a:tailEnd/>
            </a:ln>
            <a:effectLst/>
          </p:spPr>
          <p:txBody>
            <a:bodyPr wrap="none" rtlCol="0" anchor="ctr"/>
            <a:lstStyle/>
            <a:p>
              <a:pPr algn="ctr"/>
              <a:endParaRPr lang="en-US"/>
            </a:p>
          </p:txBody>
        </p:sp>
        <p:sp>
          <p:nvSpPr>
            <p:cNvPr id="175" name="Rectangle 174"/>
            <p:cNvSpPr/>
            <p:nvPr/>
          </p:nvSpPr>
          <p:spPr bwMode="auto">
            <a:xfrm>
              <a:off x="2324457" y="5626914"/>
              <a:ext cx="137160" cy="45720"/>
            </a:xfrm>
            <a:prstGeom prst="rect">
              <a:avLst/>
            </a:prstGeom>
            <a:noFill/>
            <a:ln w="0">
              <a:noFill/>
              <a:round/>
              <a:headEnd/>
              <a:tailEnd/>
            </a:ln>
            <a:effectLst/>
          </p:spPr>
          <p:txBody>
            <a:bodyPr wrap="none" rtlCol="0" anchor="ctr"/>
            <a:lstStyle/>
            <a:p>
              <a:pPr algn="ctr"/>
              <a:endParaRPr lang="en-US"/>
            </a:p>
          </p:txBody>
        </p:sp>
        <p:sp>
          <p:nvSpPr>
            <p:cNvPr id="176" name="Rectangle 175"/>
            <p:cNvSpPr/>
            <p:nvPr/>
          </p:nvSpPr>
          <p:spPr bwMode="auto">
            <a:xfrm>
              <a:off x="2790268" y="5947653"/>
              <a:ext cx="137160" cy="45720"/>
            </a:xfrm>
            <a:prstGeom prst="rect">
              <a:avLst/>
            </a:prstGeom>
            <a:noFill/>
            <a:ln w="0">
              <a:noFill/>
              <a:round/>
              <a:headEnd/>
              <a:tailEnd/>
            </a:ln>
            <a:effectLst/>
          </p:spPr>
          <p:txBody>
            <a:bodyPr wrap="none" rtlCol="0" anchor="ctr"/>
            <a:lstStyle/>
            <a:p>
              <a:pPr algn="ctr"/>
              <a:endParaRPr lang="en-US"/>
            </a:p>
          </p:txBody>
        </p:sp>
        <p:sp>
          <p:nvSpPr>
            <p:cNvPr id="177" name="Rectangle 176"/>
            <p:cNvSpPr/>
            <p:nvPr/>
          </p:nvSpPr>
          <p:spPr bwMode="auto">
            <a:xfrm>
              <a:off x="2790268" y="5803930"/>
              <a:ext cx="137160" cy="45720"/>
            </a:xfrm>
            <a:prstGeom prst="rect">
              <a:avLst/>
            </a:prstGeom>
            <a:noFill/>
            <a:ln w="0">
              <a:noFill/>
              <a:round/>
              <a:headEnd/>
              <a:tailEnd/>
            </a:ln>
            <a:effectLst/>
          </p:spPr>
          <p:txBody>
            <a:bodyPr wrap="none" rtlCol="0" anchor="ctr"/>
            <a:lstStyle/>
            <a:p>
              <a:pPr algn="ctr"/>
              <a:endParaRPr lang="en-US"/>
            </a:p>
          </p:txBody>
        </p:sp>
        <p:sp>
          <p:nvSpPr>
            <p:cNvPr id="183" name="Rectangle 182"/>
            <p:cNvSpPr/>
            <p:nvPr/>
          </p:nvSpPr>
          <p:spPr bwMode="auto">
            <a:xfrm>
              <a:off x="2324457" y="5803930"/>
              <a:ext cx="137160" cy="45720"/>
            </a:xfrm>
            <a:prstGeom prst="rect">
              <a:avLst/>
            </a:prstGeom>
            <a:noFill/>
            <a:ln w="0">
              <a:noFill/>
              <a:round/>
              <a:headEnd/>
              <a:tailEnd/>
            </a:ln>
            <a:effectLst/>
          </p:spPr>
          <p:txBody>
            <a:bodyPr wrap="none" rtlCol="0" anchor="ctr"/>
            <a:lstStyle/>
            <a:p>
              <a:pPr algn="ctr"/>
              <a:endParaRPr lang="en-US"/>
            </a:p>
          </p:txBody>
        </p:sp>
      </p:grpSp>
      <p:sp>
        <p:nvSpPr>
          <p:cNvPr id="277" name="TextBox 276"/>
          <p:cNvSpPr txBox="1"/>
          <p:nvPr/>
        </p:nvSpPr>
        <p:spPr>
          <a:xfrm>
            <a:off x="4694760" y="1964278"/>
            <a:ext cx="995785" cy="369332"/>
          </a:xfrm>
          <a:prstGeom prst="rect">
            <a:avLst/>
          </a:prstGeom>
          <a:noFill/>
        </p:spPr>
        <p:txBody>
          <a:bodyPr wrap="none" rtlCol="0">
            <a:spAutoFit/>
          </a:bodyPr>
          <a:lstStyle/>
          <a:p>
            <a:r>
              <a:rPr lang="en-US" dirty="0" err="1" smtClean="0"/>
              <a:t>dll</a:t>
            </a:r>
            <a:r>
              <a:rPr lang="en-US" dirty="0" smtClean="0"/>
              <a:t>(</a:t>
            </a:r>
            <a:r>
              <a:rPr lang="en-US" dirty="0" smtClean="0">
                <a:latin typeface="cmmi10"/>
              </a:rPr>
              <a:t>±</a:t>
            </a:r>
            <a:r>
              <a:rPr lang="en-US" dirty="0" smtClean="0">
                <a:latin typeface="+mj-lt"/>
              </a:rPr>
              <a:t>, </a:t>
            </a:r>
            <a:r>
              <a:rPr lang="en-US" dirty="0" smtClean="0">
                <a:latin typeface="cmmi10"/>
              </a:rPr>
              <a:t>°</a:t>
            </a:r>
            <a:r>
              <a:rPr lang="en-US" dirty="0" smtClean="0"/>
              <a:t>)</a:t>
            </a:r>
            <a:endParaRPr lang="en-US" dirty="0"/>
          </a:p>
        </p:txBody>
      </p:sp>
      <p:sp>
        <p:nvSpPr>
          <p:cNvPr id="278" name="TextBox 277"/>
          <p:cNvSpPr txBox="1"/>
          <p:nvPr/>
        </p:nvSpPr>
        <p:spPr>
          <a:xfrm>
            <a:off x="4462461" y="2110330"/>
            <a:ext cx="287259" cy="369332"/>
          </a:xfrm>
          <a:prstGeom prst="rect">
            <a:avLst/>
          </a:prstGeom>
          <a:noFill/>
        </p:spPr>
        <p:txBody>
          <a:bodyPr wrap="none" rtlCol="0">
            <a:spAutoFit/>
          </a:bodyPr>
          <a:lstStyle/>
          <a:p>
            <a:pPr algn="ctr"/>
            <a:r>
              <a:rPr lang="en-US" dirty="0" smtClean="0">
                <a:latin typeface="cmmi10"/>
                <a:sym typeface="Symbol" pitchFamily="18" charset="2"/>
              </a:rPr>
              <a:t>±</a:t>
            </a:r>
            <a:endParaRPr lang="en-US" dirty="0">
              <a:latin typeface="cmmi10"/>
              <a:sym typeface="Symbol" pitchFamily="18" charset="2"/>
            </a:endParaRPr>
          </a:p>
        </p:txBody>
      </p:sp>
      <p:sp>
        <p:nvSpPr>
          <p:cNvPr id="157" name="Trapezoid 156"/>
          <p:cNvSpPr/>
          <p:nvPr/>
        </p:nvSpPr>
        <p:spPr bwMode="auto">
          <a:xfrm rot="16200000">
            <a:off x="1908178" y="775410"/>
            <a:ext cx="657234" cy="2743200"/>
          </a:xfrm>
          <a:prstGeom prst="trapezoid">
            <a:avLst>
              <a:gd name="adj" fmla="val 10969"/>
            </a:avLst>
          </a:prstGeom>
          <a:solidFill>
            <a:srgbClr val="FFCDCD"/>
          </a:solidFill>
          <a:ln w="50800" cmpd="thinThick">
            <a:solidFill>
              <a:srgbClr val="D37F7F"/>
            </a:solidFill>
            <a:headEnd/>
            <a:tailEnd/>
          </a:ln>
        </p:spPr>
        <p:style>
          <a:lnRef idx="2">
            <a:schemeClr val="accent2">
              <a:shade val="50000"/>
            </a:schemeClr>
          </a:lnRef>
          <a:fillRef idx="1">
            <a:schemeClr val="accent2"/>
          </a:fillRef>
          <a:effectRef idx="0">
            <a:schemeClr val="accent2"/>
          </a:effectRef>
          <a:fontRef idx="minor">
            <a:schemeClr val="lt1"/>
          </a:fontRef>
        </p:style>
        <p:txBody>
          <a:bodyPr vert="eaVert" wrap="none" bIns="228600" rtlCol="0" anchor="ctr" anchorCtr="0"/>
          <a:lstStyle/>
          <a:p>
            <a:pPr algn="ctr"/>
            <a:endParaRPr lang="en-US" dirty="0" smtClean="0">
              <a:solidFill>
                <a:schemeClr val="tx1"/>
              </a:solidFill>
            </a:endParaRPr>
          </a:p>
        </p:txBody>
      </p:sp>
      <p:sp>
        <p:nvSpPr>
          <p:cNvPr id="137" name="TextBox 136"/>
          <p:cNvSpPr txBox="1"/>
          <p:nvPr/>
        </p:nvSpPr>
        <p:spPr>
          <a:xfrm>
            <a:off x="1420706" y="1962344"/>
            <a:ext cx="1632178" cy="369332"/>
          </a:xfrm>
          <a:prstGeom prst="rect">
            <a:avLst/>
          </a:prstGeom>
          <a:noFill/>
        </p:spPr>
        <p:txBody>
          <a:bodyPr wrap="none" rtlCol="0">
            <a:spAutoFit/>
          </a:bodyPr>
          <a:lstStyle/>
          <a:p>
            <a:r>
              <a:rPr lang="en-US" dirty="0" smtClean="0"/>
              <a:t>“</a:t>
            </a:r>
            <a:r>
              <a:rPr lang="en-US" dirty="0" err="1" smtClean="0"/>
              <a:t>dll</a:t>
            </a:r>
            <a:r>
              <a:rPr lang="en-US" dirty="0" smtClean="0"/>
              <a:t> segment”</a:t>
            </a:r>
            <a:endParaRPr lang="en-US" dirty="0"/>
          </a:p>
        </p:txBody>
      </p:sp>
      <p:grpSp>
        <p:nvGrpSpPr>
          <p:cNvPr id="11" name="Group 189"/>
          <p:cNvGrpSpPr/>
          <p:nvPr/>
        </p:nvGrpSpPr>
        <p:grpSpPr>
          <a:xfrm>
            <a:off x="3611554" y="1817825"/>
            <a:ext cx="873222" cy="1173019"/>
            <a:chOff x="3611554" y="1817825"/>
            <a:chExt cx="873222" cy="1173019"/>
          </a:xfrm>
        </p:grpSpPr>
        <p:grpSp>
          <p:nvGrpSpPr>
            <p:cNvPr id="12" name="Group 518"/>
            <p:cNvGrpSpPr/>
            <p:nvPr/>
          </p:nvGrpSpPr>
          <p:grpSpPr>
            <a:xfrm>
              <a:off x="3791036" y="2476194"/>
              <a:ext cx="511175" cy="514650"/>
              <a:chOff x="7759789" y="5062260"/>
              <a:chExt cx="511175" cy="514650"/>
            </a:xfrm>
          </p:grpSpPr>
          <p:sp>
            <p:nvSpPr>
              <p:cNvPr id="191" name="Text Box 24"/>
              <p:cNvSpPr txBox="1">
                <a:spLocks noChangeAspect="1" noChangeArrowheads="1"/>
              </p:cNvSpPr>
              <p:nvPr/>
            </p:nvSpPr>
            <p:spPr bwMode="auto">
              <a:xfrm>
                <a:off x="7759789" y="5256235"/>
                <a:ext cx="511175" cy="320675"/>
              </a:xfrm>
              <a:prstGeom prst="rect">
                <a:avLst/>
              </a:prstGeom>
              <a:noFill/>
              <a:ln w="9525">
                <a:noFill/>
                <a:miter lim="800000"/>
                <a:headEnd/>
                <a:tailEnd/>
              </a:ln>
              <a:effectLst/>
            </p:spPr>
            <p:txBody>
              <a:bodyPr wrap="none" tIns="0">
                <a:spAutoFit/>
              </a:bodyPr>
              <a:lstStyle/>
              <a:p>
                <a:r>
                  <a:rPr lang="en-US" dirty="0"/>
                  <a:t>cur</a:t>
                </a:r>
              </a:p>
            </p:txBody>
          </p:sp>
          <p:cxnSp>
            <p:nvCxnSpPr>
              <p:cNvPr id="193" name="AutoShape 25"/>
              <p:cNvCxnSpPr>
                <a:cxnSpLocks noChangeAspect="1" noChangeShapeType="1"/>
                <a:stCxn id="191" idx="0"/>
                <a:endCxn id="167" idx="2"/>
              </p:cNvCxnSpPr>
              <p:nvPr/>
            </p:nvCxnSpPr>
            <p:spPr bwMode="auto">
              <a:xfrm rot="5400000" flipH="1" flipV="1">
                <a:off x="7921289" y="5156347"/>
                <a:ext cx="193976" cy="5801"/>
              </a:xfrm>
              <a:prstGeom prst="straightConnector1">
                <a:avLst/>
              </a:prstGeom>
              <a:noFill/>
              <a:ln w="25400">
                <a:solidFill>
                  <a:schemeClr val="tx1"/>
                </a:solidFill>
                <a:round/>
                <a:headEnd/>
                <a:tailEnd type="stealth" w="lg" len="lg"/>
              </a:ln>
              <a:effectLst/>
            </p:spPr>
          </p:cxnSp>
        </p:grpSp>
        <p:grpSp>
          <p:nvGrpSpPr>
            <p:cNvPr id="13" name="Group 293"/>
            <p:cNvGrpSpPr/>
            <p:nvPr/>
          </p:nvGrpSpPr>
          <p:grpSpPr>
            <a:xfrm>
              <a:off x="3838594" y="1817825"/>
              <a:ext cx="420625" cy="658368"/>
              <a:chOff x="2324455" y="5437215"/>
              <a:chExt cx="420625" cy="658368"/>
            </a:xfrm>
          </p:grpSpPr>
          <p:grpSp>
            <p:nvGrpSpPr>
              <p:cNvPr id="14" name="Group 226"/>
              <p:cNvGrpSpPr/>
              <p:nvPr/>
            </p:nvGrpSpPr>
            <p:grpSpPr>
              <a:xfrm>
                <a:off x="2324455" y="5437215"/>
                <a:ext cx="420625" cy="658368"/>
                <a:chOff x="2324457" y="5437215"/>
                <a:chExt cx="605110" cy="658368"/>
              </a:xfrm>
            </p:grpSpPr>
            <p:sp>
              <p:nvSpPr>
                <p:cNvPr id="167" name="Rectangle 28"/>
                <p:cNvSpPr>
                  <a:spLocks noChangeArrowheads="1"/>
                </p:cNvSpPr>
                <p:nvPr/>
              </p:nvSpPr>
              <p:spPr bwMode="auto">
                <a:xfrm>
                  <a:off x="2334579" y="5437215"/>
                  <a:ext cx="594988" cy="658368"/>
                </a:xfrm>
                <a:prstGeom prst="rect">
                  <a:avLst/>
                </a:prstGeom>
                <a:solidFill>
                  <a:schemeClr val="accent2"/>
                </a:solidFill>
                <a:ln w="38100">
                  <a:solidFill>
                    <a:schemeClr val="tx1"/>
                  </a:solidFill>
                  <a:miter lim="800000"/>
                  <a:headEnd/>
                  <a:tailEnd/>
                </a:ln>
                <a:effectLst/>
              </p:spPr>
              <p:txBody>
                <a:bodyPr wrap="none" anchor="t" anchorCtr="0"/>
                <a:lstStyle/>
                <a:p>
                  <a:pPr algn="ctr"/>
                  <a:endParaRPr lang="en-US" sz="2000" b="1" i="1" dirty="0" smtClean="0">
                    <a:solidFill>
                      <a:schemeClr val="accent1">
                        <a:lumMod val="25000"/>
                      </a:schemeClr>
                    </a:solidFill>
                  </a:endParaRPr>
                </a:p>
              </p:txBody>
            </p:sp>
            <p:sp>
              <p:nvSpPr>
                <p:cNvPr id="168" name="Rectangle 167"/>
                <p:cNvSpPr/>
                <p:nvPr/>
              </p:nvSpPr>
              <p:spPr bwMode="auto">
                <a:xfrm>
                  <a:off x="2790268" y="5626914"/>
                  <a:ext cx="137160" cy="45720"/>
                </a:xfrm>
                <a:prstGeom prst="rect">
                  <a:avLst/>
                </a:prstGeom>
                <a:noFill/>
                <a:ln w="0">
                  <a:noFill/>
                  <a:round/>
                  <a:headEnd/>
                  <a:tailEnd/>
                </a:ln>
                <a:effectLst/>
              </p:spPr>
              <p:txBody>
                <a:bodyPr wrap="none" rtlCol="0" anchor="ctr"/>
                <a:lstStyle/>
                <a:p>
                  <a:pPr algn="ctr"/>
                  <a:endParaRPr lang="en-US"/>
                </a:p>
              </p:txBody>
            </p:sp>
            <p:sp>
              <p:nvSpPr>
                <p:cNvPr id="169" name="Rectangle 168"/>
                <p:cNvSpPr/>
                <p:nvPr/>
              </p:nvSpPr>
              <p:spPr bwMode="auto">
                <a:xfrm>
                  <a:off x="2324457" y="5626914"/>
                  <a:ext cx="137160" cy="45720"/>
                </a:xfrm>
                <a:prstGeom prst="rect">
                  <a:avLst/>
                </a:prstGeom>
                <a:noFill/>
                <a:ln w="0">
                  <a:noFill/>
                  <a:round/>
                  <a:headEnd/>
                  <a:tailEnd/>
                </a:ln>
                <a:effectLst/>
              </p:spPr>
              <p:txBody>
                <a:bodyPr wrap="none" rtlCol="0" anchor="ctr"/>
                <a:lstStyle/>
                <a:p>
                  <a:pPr algn="ctr"/>
                  <a:endParaRPr lang="en-US"/>
                </a:p>
              </p:txBody>
            </p:sp>
            <p:sp>
              <p:nvSpPr>
                <p:cNvPr id="170" name="Rectangle 169"/>
                <p:cNvSpPr/>
                <p:nvPr/>
              </p:nvSpPr>
              <p:spPr bwMode="auto">
                <a:xfrm>
                  <a:off x="2790268" y="5947653"/>
                  <a:ext cx="137160" cy="45720"/>
                </a:xfrm>
                <a:prstGeom prst="rect">
                  <a:avLst/>
                </a:prstGeom>
                <a:noFill/>
                <a:ln w="0">
                  <a:noFill/>
                  <a:round/>
                  <a:headEnd/>
                  <a:tailEnd/>
                </a:ln>
                <a:effectLst/>
              </p:spPr>
              <p:txBody>
                <a:bodyPr wrap="none" rtlCol="0" anchor="ctr"/>
                <a:lstStyle/>
                <a:p>
                  <a:pPr algn="ctr"/>
                  <a:endParaRPr lang="en-US"/>
                </a:p>
              </p:txBody>
            </p:sp>
            <p:sp>
              <p:nvSpPr>
                <p:cNvPr id="171" name="Rectangle 170"/>
                <p:cNvSpPr/>
                <p:nvPr/>
              </p:nvSpPr>
              <p:spPr bwMode="auto">
                <a:xfrm>
                  <a:off x="2324457" y="5947653"/>
                  <a:ext cx="137160" cy="45720"/>
                </a:xfrm>
                <a:prstGeom prst="rect">
                  <a:avLst/>
                </a:prstGeom>
                <a:noFill/>
                <a:ln w="0">
                  <a:noFill/>
                  <a:round/>
                  <a:headEnd/>
                  <a:tailEnd/>
                </a:ln>
                <a:effectLst/>
              </p:spPr>
              <p:txBody>
                <a:bodyPr wrap="none" rtlCol="0" anchor="ctr"/>
                <a:lstStyle/>
                <a:p>
                  <a:pPr algn="ctr"/>
                  <a:endParaRPr lang="en-US"/>
                </a:p>
              </p:txBody>
            </p:sp>
            <p:sp>
              <p:nvSpPr>
                <p:cNvPr id="172" name="Rectangle 171"/>
                <p:cNvSpPr/>
                <p:nvPr/>
              </p:nvSpPr>
              <p:spPr bwMode="auto">
                <a:xfrm>
                  <a:off x="2790268" y="5803930"/>
                  <a:ext cx="137160" cy="45720"/>
                </a:xfrm>
                <a:prstGeom prst="rect">
                  <a:avLst/>
                </a:prstGeom>
                <a:noFill/>
                <a:ln w="0">
                  <a:noFill/>
                  <a:round/>
                  <a:headEnd/>
                  <a:tailEnd/>
                </a:ln>
                <a:effectLst/>
              </p:spPr>
              <p:txBody>
                <a:bodyPr wrap="none" rtlCol="0" anchor="ctr"/>
                <a:lstStyle/>
                <a:p>
                  <a:pPr algn="ctr"/>
                  <a:endParaRPr lang="en-US"/>
                </a:p>
              </p:txBody>
            </p:sp>
            <p:sp>
              <p:nvSpPr>
                <p:cNvPr id="173" name="Rectangle 172"/>
                <p:cNvSpPr/>
                <p:nvPr/>
              </p:nvSpPr>
              <p:spPr bwMode="auto">
                <a:xfrm>
                  <a:off x="2324457" y="5803930"/>
                  <a:ext cx="137160" cy="45720"/>
                </a:xfrm>
                <a:prstGeom prst="rect">
                  <a:avLst/>
                </a:prstGeom>
                <a:noFill/>
                <a:ln w="0">
                  <a:noFill/>
                  <a:round/>
                  <a:headEnd/>
                  <a:tailEnd/>
                </a:ln>
                <a:effectLst/>
              </p:spPr>
              <p:txBody>
                <a:bodyPr wrap="none" rtlCol="0" anchor="ctr"/>
                <a:lstStyle/>
                <a:p>
                  <a:pPr algn="ctr"/>
                  <a:endParaRPr lang="en-US"/>
                </a:p>
              </p:txBody>
            </p:sp>
          </p:grpSp>
          <p:sp>
            <p:nvSpPr>
              <p:cNvPr id="165" name="Oval 29"/>
              <p:cNvSpPr>
                <a:spLocks noChangeAspect="1" noChangeArrowheads="1"/>
              </p:cNvSpPr>
              <p:nvPr/>
            </p:nvSpPr>
            <p:spPr bwMode="auto">
              <a:xfrm>
                <a:off x="2507677" y="5802346"/>
                <a:ext cx="54184" cy="48889"/>
              </a:xfrm>
              <a:prstGeom prst="ellipse">
                <a:avLst/>
              </a:prstGeom>
              <a:solidFill>
                <a:srgbClr val="000000"/>
              </a:solidFill>
              <a:ln w="0">
                <a:solidFill>
                  <a:schemeClr val="tx1"/>
                </a:solidFill>
                <a:round/>
                <a:headEnd/>
                <a:tailEnd/>
              </a:ln>
              <a:effectLst/>
            </p:spPr>
            <p:txBody>
              <a:bodyPr wrap="none" anchor="ctr"/>
              <a:lstStyle/>
              <a:p>
                <a:endParaRPr lang="en-US"/>
              </a:p>
            </p:txBody>
          </p:sp>
          <p:sp>
            <p:nvSpPr>
              <p:cNvPr id="166" name="Oval 165"/>
              <p:cNvSpPr>
                <a:spLocks noChangeAspect="1" noChangeArrowheads="1"/>
              </p:cNvSpPr>
              <p:nvPr/>
            </p:nvSpPr>
            <p:spPr bwMode="auto">
              <a:xfrm>
                <a:off x="2506437" y="5944949"/>
                <a:ext cx="56665" cy="51128"/>
              </a:xfrm>
              <a:prstGeom prst="ellipse">
                <a:avLst/>
              </a:prstGeom>
              <a:solidFill>
                <a:srgbClr val="000000"/>
              </a:solidFill>
              <a:ln w="0">
                <a:solidFill>
                  <a:schemeClr val="tx1"/>
                </a:solidFill>
                <a:round/>
                <a:headEnd/>
                <a:tailEnd/>
              </a:ln>
              <a:effectLst/>
            </p:spPr>
            <p:txBody>
              <a:bodyPr wrap="none" anchor="ctr"/>
              <a:lstStyle/>
              <a:p>
                <a:endParaRPr lang="en-US"/>
              </a:p>
            </p:txBody>
          </p:sp>
        </p:grpSp>
        <p:cxnSp>
          <p:nvCxnSpPr>
            <p:cNvPr id="162" name="AutoShape 33"/>
            <p:cNvCxnSpPr>
              <a:cxnSpLocks noChangeAspect="1" noChangeShapeType="1"/>
            </p:cNvCxnSpPr>
            <p:nvPr/>
          </p:nvCxnSpPr>
          <p:spPr bwMode="auto">
            <a:xfrm rot="10800000">
              <a:off x="3611554" y="2351123"/>
              <a:ext cx="409022" cy="1588"/>
            </a:xfrm>
            <a:prstGeom prst="straightConnector1">
              <a:avLst/>
            </a:prstGeom>
            <a:noFill/>
            <a:ln w="25400">
              <a:solidFill>
                <a:schemeClr val="tx1"/>
              </a:solidFill>
              <a:round/>
              <a:headEnd/>
              <a:tailEnd type="stealth" w="lg" len="lg"/>
            </a:ln>
            <a:effectLst/>
          </p:spPr>
        </p:cxnSp>
        <p:cxnSp>
          <p:nvCxnSpPr>
            <p:cNvPr id="163" name="AutoShape 33"/>
            <p:cNvCxnSpPr>
              <a:cxnSpLocks noChangeAspect="1" noChangeShapeType="1"/>
            </p:cNvCxnSpPr>
            <p:nvPr/>
          </p:nvCxnSpPr>
          <p:spPr bwMode="auto">
            <a:xfrm flipV="1">
              <a:off x="4076000" y="2207400"/>
              <a:ext cx="408776" cy="1"/>
            </a:xfrm>
            <a:prstGeom prst="straightConnector1">
              <a:avLst/>
            </a:prstGeom>
            <a:noFill/>
            <a:ln w="25400">
              <a:solidFill>
                <a:schemeClr val="tx1"/>
              </a:solidFill>
              <a:round/>
              <a:headEnd/>
              <a:tailEnd type="stealth" w="lg" len="lg"/>
            </a:ln>
            <a:effectLst/>
          </p:spPr>
        </p:cxnSp>
      </p:grpSp>
      <p:sp>
        <p:nvSpPr>
          <p:cNvPr id="152" name="TextBox 151"/>
          <p:cNvSpPr txBox="1"/>
          <p:nvPr/>
        </p:nvSpPr>
        <p:spPr>
          <a:xfrm>
            <a:off x="3905277" y="1526122"/>
            <a:ext cx="287258" cy="369332"/>
          </a:xfrm>
          <a:prstGeom prst="rect">
            <a:avLst/>
          </a:prstGeom>
          <a:noFill/>
        </p:spPr>
        <p:txBody>
          <a:bodyPr wrap="square" rtlCol="0">
            <a:spAutoFit/>
          </a:bodyPr>
          <a:lstStyle/>
          <a:p>
            <a:r>
              <a:rPr lang="en-US" dirty="0" smtClean="0">
                <a:latin typeface="cmmi10"/>
              </a:rPr>
              <a:t>°</a:t>
            </a:r>
            <a:endParaRPr lang="en-US" dirty="0">
              <a:latin typeface="cmmi10"/>
            </a:endParaRPr>
          </a:p>
        </p:txBody>
      </p:sp>
      <p:sp>
        <p:nvSpPr>
          <p:cNvPr id="153" name="TextBox 152"/>
          <p:cNvSpPr txBox="1"/>
          <p:nvPr/>
        </p:nvSpPr>
        <p:spPr>
          <a:xfrm>
            <a:off x="847674" y="2110330"/>
            <a:ext cx="306494" cy="369332"/>
          </a:xfrm>
          <a:prstGeom prst="rect">
            <a:avLst/>
          </a:prstGeom>
          <a:noFill/>
        </p:spPr>
        <p:txBody>
          <a:bodyPr wrap="square" rtlCol="0">
            <a:spAutoFit/>
          </a:bodyPr>
          <a:lstStyle/>
          <a:p>
            <a:r>
              <a:rPr lang="en-US" dirty="0" smtClean="0">
                <a:latin typeface="cmmi10"/>
              </a:rPr>
              <a:t>®</a:t>
            </a:r>
            <a:endParaRPr lang="en-US" dirty="0">
              <a:latin typeface="cmmi10"/>
            </a:endParaRPr>
          </a:p>
        </p:txBody>
      </p:sp>
      <p:sp>
        <p:nvSpPr>
          <p:cNvPr id="160" name="AutoShape 101"/>
          <p:cNvSpPr>
            <a:spLocks noChangeArrowheads="1"/>
          </p:cNvSpPr>
          <p:nvPr/>
        </p:nvSpPr>
        <p:spPr bwMode="auto">
          <a:xfrm>
            <a:off x="1103265" y="3940182"/>
            <a:ext cx="2089152" cy="328617"/>
          </a:xfrm>
          <a:prstGeom prst="wedgeRectCallout">
            <a:avLst>
              <a:gd name="adj1" fmla="val -149"/>
              <a:gd name="adj2" fmla="val 95538"/>
            </a:avLst>
          </a:prstGeom>
          <a:ln>
            <a:headEnd/>
            <a:tailEnd/>
          </a:ln>
        </p:spPr>
        <p:style>
          <a:lnRef idx="1">
            <a:schemeClr val="accent1"/>
          </a:lnRef>
          <a:fillRef idx="2">
            <a:schemeClr val="accent1"/>
          </a:fillRef>
          <a:effectRef idx="1">
            <a:schemeClr val="accent1"/>
          </a:effectRef>
          <a:fontRef idx="minor">
            <a:schemeClr val="dk1"/>
          </a:fontRef>
        </p:style>
        <p:txBody>
          <a:bodyPr wrap="square" tIns="18288" bIns="27432" anchor="t" anchorCtr="1"/>
          <a:lstStyle/>
          <a:p>
            <a:pPr algn="ctr"/>
            <a:r>
              <a:rPr lang="en-US" dirty="0" smtClean="0"/>
              <a:t>segment summary</a:t>
            </a:r>
          </a:p>
        </p:txBody>
      </p:sp>
      <p:sp>
        <p:nvSpPr>
          <p:cNvPr id="161" name="AutoShape 101"/>
          <p:cNvSpPr>
            <a:spLocks noChangeArrowheads="1"/>
          </p:cNvSpPr>
          <p:nvPr/>
        </p:nvSpPr>
        <p:spPr bwMode="auto">
          <a:xfrm>
            <a:off x="4097331" y="2954331"/>
            <a:ext cx="1898675" cy="863507"/>
          </a:xfrm>
          <a:prstGeom prst="wedgeRectCallout">
            <a:avLst>
              <a:gd name="adj1" fmla="val 21315"/>
              <a:gd name="adj2" fmla="val 115828"/>
            </a:avLst>
          </a:prstGeom>
          <a:ln>
            <a:headEnd/>
            <a:tailEnd/>
          </a:ln>
        </p:spPr>
        <p:style>
          <a:lnRef idx="1">
            <a:schemeClr val="accent1"/>
          </a:lnRef>
          <a:fillRef idx="2">
            <a:schemeClr val="accent1"/>
          </a:fillRef>
          <a:effectRef idx="1">
            <a:schemeClr val="accent1"/>
          </a:effectRef>
          <a:fontRef idx="minor">
            <a:schemeClr val="dk1"/>
          </a:fontRef>
        </p:style>
        <p:txBody>
          <a:bodyPr wrap="square" tIns="18288" bIns="27432" anchor="t" anchorCtr="1"/>
          <a:lstStyle/>
          <a:p>
            <a:r>
              <a:rPr lang="en-US" dirty="0" smtClean="0"/>
              <a:t>checker summary (inductive </a:t>
            </a:r>
            <a:r>
              <a:rPr lang="en-US" dirty="0" err="1" smtClean="0"/>
              <a:t>pred</a:t>
            </a:r>
            <a:r>
              <a:rPr lang="en-US" dirty="0" smtClean="0"/>
              <a:t>)</a:t>
            </a:r>
            <a:endParaRPr lang="en-US" dirty="0"/>
          </a:p>
        </p:txBody>
      </p:sp>
      <p:sp>
        <p:nvSpPr>
          <p:cNvPr id="180" name="AutoShape 101"/>
          <p:cNvSpPr>
            <a:spLocks noChangeArrowheads="1"/>
          </p:cNvSpPr>
          <p:nvPr/>
        </p:nvSpPr>
        <p:spPr bwMode="auto">
          <a:xfrm>
            <a:off x="323849" y="2954331"/>
            <a:ext cx="1728754" cy="863507"/>
          </a:xfrm>
          <a:prstGeom prst="wedgeRectCallout">
            <a:avLst>
              <a:gd name="adj1" fmla="val -29566"/>
              <a:gd name="adj2" fmla="val 110915"/>
            </a:avLst>
          </a:prstGeom>
          <a:ln>
            <a:headEnd/>
            <a:tailEnd/>
          </a:ln>
        </p:spPr>
        <p:style>
          <a:lnRef idx="1">
            <a:schemeClr val="accent1"/>
          </a:lnRef>
          <a:fillRef idx="2">
            <a:schemeClr val="accent1"/>
          </a:fillRef>
          <a:effectRef idx="1">
            <a:schemeClr val="accent1"/>
          </a:effectRef>
          <a:fontRef idx="minor">
            <a:schemeClr val="dk1"/>
          </a:fontRef>
        </p:style>
        <p:txBody>
          <a:bodyPr wrap="square" tIns="18288" bIns="27432" anchor="t" anchorCtr="1"/>
          <a:lstStyle/>
          <a:p>
            <a:r>
              <a:rPr lang="en-US" dirty="0" smtClean="0"/>
              <a:t>memory address (value)</a:t>
            </a:r>
          </a:p>
        </p:txBody>
      </p:sp>
      <p:sp>
        <p:nvSpPr>
          <p:cNvPr id="182" name="AutoShape 89"/>
          <p:cNvSpPr>
            <a:spLocks noChangeArrowheads="1"/>
          </p:cNvSpPr>
          <p:nvPr/>
        </p:nvSpPr>
        <p:spPr bwMode="auto">
          <a:xfrm>
            <a:off x="6178572" y="2954331"/>
            <a:ext cx="1898676" cy="859536"/>
          </a:xfrm>
          <a:prstGeom prst="wedgeRectCallout">
            <a:avLst>
              <a:gd name="adj1" fmla="val -63681"/>
              <a:gd name="adj2" fmla="val 117113"/>
            </a:avLst>
          </a:prstGeom>
          <a:ln>
            <a:headEnd/>
            <a:tailEnd/>
          </a:ln>
        </p:spPr>
        <p:style>
          <a:lnRef idx="1">
            <a:schemeClr val="dk1"/>
          </a:lnRef>
          <a:fillRef idx="2">
            <a:schemeClr val="dk1"/>
          </a:fillRef>
          <a:effectRef idx="1">
            <a:schemeClr val="dk1"/>
          </a:effectRef>
          <a:fontRef idx="minor">
            <a:schemeClr val="dk1"/>
          </a:fontRef>
        </p:style>
        <p:txBody>
          <a:bodyPr wrap="square" anchor="ctr" anchorCtr="1">
            <a:spAutoFit/>
          </a:bodyPr>
          <a:lstStyle/>
          <a:p>
            <a:r>
              <a:rPr lang="en-US" dirty="0" smtClean="0">
                <a:latin typeface="+mj-lt"/>
              </a:rPr>
              <a:t>Some number of memory cells (thin edges)</a:t>
            </a:r>
            <a:endParaRPr lang="en-US" dirty="0">
              <a:latin typeface="+mj-lt"/>
            </a:endParaRPr>
          </a:p>
        </p:txBody>
      </p:sp>
      <p:sp>
        <p:nvSpPr>
          <p:cNvPr id="272" name="TextBox 271"/>
          <p:cNvSpPr txBox="1"/>
          <p:nvPr/>
        </p:nvSpPr>
        <p:spPr>
          <a:xfrm>
            <a:off x="3309756" y="2110330"/>
            <a:ext cx="314510" cy="369332"/>
          </a:xfrm>
          <a:prstGeom prst="rect">
            <a:avLst/>
          </a:prstGeom>
          <a:noFill/>
        </p:spPr>
        <p:txBody>
          <a:bodyPr wrap="none" rtlCol="0">
            <a:spAutoFit/>
          </a:bodyPr>
          <a:lstStyle/>
          <a:p>
            <a:r>
              <a:rPr lang="en-US" dirty="0" smtClean="0">
                <a:latin typeface="cmmi10"/>
              </a:rPr>
              <a:t>¯</a:t>
            </a:r>
            <a:endParaRPr lang="en-US" dirty="0">
              <a:latin typeface="cmmi10"/>
            </a:endParaRPr>
          </a:p>
        </p:txBody>
      </p:sp>
      <p:sp>
        <p:nvSpPr>
          <p:cNvPr id="72" name="TextBox 71"/>
          <p:cNvSpPr txBox="1"/>
          <p:nvPr/>
        </p:nvSpPr>
        <p:spPr>
          <a:xfrm>
            <a:off x="3033148" y="5749127"/>
            <a:ext cx="1953099" cy="769441"/>
          </a:xfrm>
          <a:prstGeom prst="rect">
            <a:avLst/>
          </a:prstGeom>
          <a:noFill/>
        </p:spPr>
        <p:txBody>
          <a:bodyPr wrap="none" rtlCol="0">
            <a:spAutoFit/>
          </a:bodyPr>
          <a:lstStyle/>
          <a:p>
            <a:pPr>
              <a:tabLst>
                <a:tab pos="236538" algn="l"/>
              </a:tabLst>
            </a:pPr>
            <a:r>
              <a:rPr lang="en-US" sz="2200" dirty="0" smtClean="0">
                <a:latin typeface="cmmi10"/>
              </a:rPr>
              <a:t>	°</a:t>
            </a:r>
            <a:r>
              <a:rPr lang="en-US" sz="2200" dirty="0" smtClean="0"/>
              <a:t>@</a:t>
            </a:r>
            <a:r>
              <a:rPr lang="en-US" sz="2200" dirty="0" err="1" smtClean="0"/>
              <a:t>prev</a:t>
            </a:r>
            <a:r>
              <a:rPr lang="en-US" sz="2200" dirty="0" smtClean="0"/>
              <a:t> </a:t>
            </a:r>
            <a:r>
              <a:rPr lang="en-US" sz="2200" dirty="0" smtClean="0">
                <a:latin typeface="MT Extra"/>
                <a:sym typeface="MT Extra"/>
              </a:rPr>
              <a:t></a:t>
            </a:r>
            <a:r>
              <a:rPr lang="en-US" sz="2200" dirty="0" smtClean="0"/>
              <a:t> </a:t>
            </a:r>
            <a:r>
              <a:rPr lang="en-US" sz="2200" dirty="0" smtClean="0">
                <a:latin typeface="cmmi10"/>
              </a:rPr>
              <a:t>¯</a:t>
            </a:r>
          </a:p>
          <a:p>
            <a:pPr>
              <a:tabLst>
                <a:tab pos="236538" algn="l"/>
              </a:tabLst>
            </a:pPr>
            <a:r>
              <a:rPr lang="en-US" sz="2200" dirty="0" smtClean="0">
                <a:effectLst>
                  <a:outerShdw blurRad="38100" dist="38100" dir="2700000" algn="tl">
                    <a:srgbClr val="000000">
                      <a:alpha val="43137"/>
                    </a:srgbClr>
                  </a:outerShdw>
                </a:effectLst>
                <a:latin typeface="cmsy10"/>
              </a:rPr>
              <a:t>¤	</a:t>
            </a:r>
            <a:r>
              <a:rPr lang="en-US" sz="2200" dirty="0" smtClean="0">
                <a:latin typeface="cmmi10"/>
              </a:rPr>
              <a:t>°</a:t>
            </a:r>
            <a:r>
              <a:rPr lang="en-US" sz="2200" dirty="0" smtClean="0"/>
              <a:t>@next </a:t>
            </a:r>
            <a:r>
              <a:rPr lang="en-US" sz="2200" dirty="0" smtClean="0">
                <a:latin typeface="MT Extra"/>
                <a:sym typeface="MT Extra"/>
              </a:rPr>
              <a:t></a:t>
            </a:r>
            <a:r>
              <a:rPr lang="en-US" sz="2200" dirty="0" smtClean="0"/>
              <a:t> </a:t>
            </a:r>
            <a:r>
              <a:rPr lang="en-US" sz="2200" dirty="0" smtClean="0">
                <a:latin typeface="cmmi10"/>
              </a:rPr>
              <a:t>±</a:t>
            </a:r>
            <a:endParaRPr lang="en-US" sz="2200" dirty="0">
              <a:latin typeface="cmmi10"/>
            </a:endParaRPr>
          </a:p>
        </p:txBody>
      </p:sp>
      <p:sp>
        <p:nvSpPr>
          <p:cNvPr id="76" name="TextBox 75"/>
          <p:cNvSpPr txBox="1"/>
          <p:nvPr/>
        </p:nvSpPr>
        <p:spPr>
          <a:xfrm>
            <a:off x="4846317" y="6087681"/>
            <a:ext cx="1317990" cy="430887"/>
          </a:xfrm>
          <a:prstGeom prst="rect">
            <a:avLst/>
          </a:prstGeom>
          <a:noFill/>
        </p:spPr>
        <p:txBody>
          <a:bodyPr wrap="none" rtlCol="0">
            <a:spAutoFit/>
          </a:bodyPr>
          <a:lstStyle/>
          <a:p>
            <a:r>
              <a:rPr lang="en-US" sz="2200" dirty="0" smtClean="0">
                <a:effectLst>
                  <a:outerShdw blurRad="38100" dist="38100" dir="2700000" algn="tl">
                    <a:srgbClr val="000000">
                      <a:alpha val="43137"/>
                    </a:srgbClr>
                  </a:outerShdw>
                </a:effectLst>
                <a:latin typeface="cmsy10"/>
              </a:rPr>
              <a:t>¤</a:t>
            </a:r>
            <a:r>
              <a:rPr lang="en-US" sz="2200" dirty="0" smtClean="0"/>
              <a:t> </a:t>
            </a:r>
            <a:r>
              <a:rPr lang="en-US" sz="2200" dirty="0" smtClean="0">
                <a:latin typeface="cmmi10"/>
              </a:rPr>
              <a:t>±</a:t>
            </a:r>
            <a:r>
              <a:rPr lang="en-US" sz="2200" dirty="0" smtClean="0"/>
              <a:t>.</a:t>
            </a:r>
            <a:r>
              <a:rPr lang="en-US" sz="2200" dirty="0" err="1" smtClean="0">
                <a:solidFill>
                  <a:srgbClr val="7030A0"/>
                </a:solidFill>
              </a:rPr>
              <a:t>dll</a:t>
            </a:r>
            <a:r>
              <a:rPr lang="en-US" sz="2200" dirty="0" smtClean="0"/>
              <a:t>(</a:t>
            </a:r>
            <a:r>
              <a:rPr lang="en-US" sz="2200" dirty="0" smtClean="0">
                <a:latin typeface="cmmi10"/>
              </a:rPr>
              <a:t>°</a:t>
            </a:r>
            <a:r>
              <a:rPr lang="en-US" sz="2200" dirty="0" smtClean="0"/>
              <a:t>)</a:t>
            </a:r>
            <a:endParaRPr lang="en-US" sz="2200" dirty="0"/>
          </a:p>
        </p:txBody>
      </p:sp>
      <p:sp>
        <p:nvSpPr>
          <p:cNvPr id="77" name="TextBox 76"/>
          <p:cNvSpPr txBox="1"/>
          <p:nvPr/>
        </p:nvSpPr>
        <p:spPr>
          <a:xfrm>
            <a:off x="173851" y="5749127"/>
            <a:ext cx="3198311" cy="430887"/>
          </a:xfrm>
          <a:prstGeom prst="rect">
            <a:avLst/>
          </a:prstGeom>
          <a:noFill/>
        </p:spPr>
        <p:txBody>
          <a:bodyPr wrap="none" rtlCol="0">
            <a:spAutoFit/>
          </a:bodyPr>
          <a:lstStyle/>
          <a:p>
            <a:r>
              <a:rPr lang="en-US" sz="2200" dirty="0" smtClean="0">
                <a:latin typeface="+mj-lt"/>
              </a:rPr>
              <a:t>(</a:t>
            </a:r>
            <a:r>
              <a:rPr lang="en-US" sz="2200" dirty="0" smtClean="0">
                <a:latin typeface="cmmi10"/>
              </a:rPr>
              <a:t>®</a:t>
            </a:r>
            <a:r>
              <a:rPr lang="en-US" sz="2200" dirty="0" smtClean="0"/>
              <a:t>.</a:t>
            </a:r>
            <a:r>
              <a:rPr lang="en-US" sz="2200" dirty="0" smtClean="0">
                <a:solidFill>
                  <a:srgbClr val="7030A0"/>
                </a:solidFill>
              </a:rPr>
              <a:t>dll</a:t>
            </a:r>
            <a:r>
              <a:rPr lang="en-US" sz="2200" dirty="0" smtClean="0"/>
              <a:t>(</a:t>
            </a:r>
            <a:r>
              <a:rPr lang="en-US" sz="2200" spc="-150" dirty="0" smtClean="0"/>
              <a:t>null</a:t>
            </a:r>
            <a:r>
              <a:rPr lang="en-US" sz="2200" dirty="0" smtClean="0"/>
              <a:t>)</a:t>
            </a:r>
            <a:r>
              <a:rPr lang="en-US" sz="2200" spc="-300" dirty="0" smtClean="0">
                <a:latin typeface="+mj-lt"/>
              </a:rPr>
              <a:t> </a:t>
            </a:r>
            <a:r>
              <a:rPr lang="en-US" sz="2200" spc="-300" dirty="0" smtClean="0">
                <a:effectLst>
                  <a:outerShdw blurRad="38100" dist="38100" dir="2700000" algn="tl">
                    <a:srgbClr val="000000">
                      <a:alpha val="43137"/>
                    </a:srgbClr>
                  </a:outerShdw>
                </a:effectLst>
                <a:latin typeface="cmsy10"/>
              </a:rPr>
              <a:t>¤</a:t>
            </a:r>
            <a:r>
              <a:rPr lang="en-US" sz="2200" spc="-300" dirty="0" smtClean="0">
                <a:effectLst>
                  <a:outerShdw blurRad="38100" dist="38100" dir="2700000" algn="tl">
                    <a:srgbClr val="000000">
                      <a:alpha val="43137"/>
                    </a:srgbClr>
                  </a:outerShdw>
                </a:effectLst>
                <a:latin typeface="cmr10" pitchFamily="34" charset="0"/>
              </a:rPr>
              <a:t>=</a:t>
            </a:r>
            <a:r>
              <a:rPr lang="en-US" sz="2200" dirty="0" smtClean="0">
                <a:effectLst>
                  <a:outerShdw blurRad="38100" dist="38100" dir="2700000" algn="tl">
                    <a:srgbClr val="000000">
                      <a:alpha val="43137"/>
                    </a:srgbClr>
                  </a:outerShdw>
                </a:effectLst>
                <a:latin typeface="cmr10" pitchFamily="34" charset="0"/>
              </a:rPr>
              <a:t> </a:t>
            </a:r>
            <a:r>
              <a:rPr lang="en-US" sz="2200" dirty="0" smtClean="0">
                <a:latin typeface="cmmi10"/>
              </a:rPr>
              <a:t>°</a:t>
            </a:r>
            <a:r>
              <a:rPr lang="en-US" sz="2200" dirty="0" smtClean="0"/>
              <a:t>.</a:t>
            </a:r>
            <a:r>
              <a:rPr lang="en-US" sz="2200" dirty="0" err="1" smtClean="0">
                <a:solidFill>
                  <a:srgbClr val="7030A0"/>
                </a:solidFill>
              </a:rPr>
              <a:t>dll</a:t>
            </a:r>
            <a:r>
              <a:rPr lang="en-US" sz="2200" dirty="0" smtClean="0"/>
              <a:t>(</a:t>
            </a:r>
            <a:r>
              <a:rPr lang="en-US" sz="2200" dirty="0" smtClean="0">
                <a:latin typeface="cmmi10"/>
              </a:rPr>
              <a:t>¯</a:t>
            </a:r>
            <a:r>
              <a:rPr lang="en-US" sz="2200" dirty="0" smtClean="0"/>
              <a:t>)) </a:t>
            </a:r>
            <a:r>
              <a:rPr lang="en-US" sz="2200" dirty="0" smtClean="0">
                <a:effectLst>
                  <a:outerShdw blurRad="38100" dist="38100" dir="2700000" algn="tl">
                    <a:srgbClr val="000000">
                      <a:alpha val="43137"/>
                    </a:srgbClr>
                  </a:outerShdw>
                </a:effectLst>
                <a:latin typeface="cmsy10"/>
              </a:rPr>
              <a:t>¤</a:t>
            </a:r>
            <a:endParaRPr lang="en-US" sz="2200" dirty="0"/>
          </a:p>
        </p:txBody>
      </p:sp>
      <p:sp>
        <p:nvSpPr>
          <p:cNvPr id="181" name="AutoShape 89"/>
          <p:cNvSpPr>
            <a:spLocks noChangeArrowheads="1"/>
          </p:cNvSpPr>
          <p:nvPr/>
        </p:nvSpPr>
        <p:spPr bwMode="auto">
          <a:xfrm>
            <a:off x="324739" y="4893076"/>
            <a:ext cx="5486400" cy="830997"/>
          </a:xfrm>
          <a:prstGeom prst="wedgeRectCallout">
            <a:avLst>
              <a:gd name="adj1" fmla="val -19529"/>
              <a:gd name="adj2" fmla="val -73675"/>
            </a:avLst>
          </a:prstGeom>
          <a:ln>
            <a:headEnd/>
            <a:tailEnd/>
          </a:ln>
        </p:spPr>
        <p:style>
          <a:lnRef idx="1">
            <a:schemeClr val="accent2"/>
          </a:lnRef>
          <a:fillRef idx="2">
            <a:schemeClr val="accent2"/>
          </a:fillRef>
          <a:effectRef idx="1">
            <a:schemeClr val="accent2"/>
          </a:effectRef>
          <a:fontRef idx="minor">
            <a:schemeClr val="dk1"/>
          </a:fontRef>
        </p:style>
        <p:txBody>
          <a:bodyPr wrap="square" tIns="45720" bIns="45720" anchor="ctr" anchorCtr="1">
            <a:spAutoFit/>
          </a:bodyPr>
          <a:lstStyle/>
          <a:p>
            <a:pPr>
              <a:spcBef>
                <a:spcPts val="800"/>
              </a:spcBef>
            </a:pPr>
            <a:r>
              <a:rPr lang="en-US" sz="2400" dirty="0" smtClean="0">
                <a:solidFill>
                  <a:schemeClr val="tx1"/>
                </a:solidFill>
              </a:rPr>
              <a:t>Segment generalization of a checker</a:t>
            </a:r>
          </a:p>
          <a:p>
            <a:pPr>
              <a:spcBef>
                <a:spcPts val="0"/>
              </a:spcBef>
            </a:pPr>
            <a:r>
              <a:rPr lang="en-US" sz="2400" dirty="0" smtClean="0">
                <a:solidFill>
                  <a:schemeClr val="tx1"/>
                </a:solidFill>
              </a:rPr>
              <a:t>(Intuitively, </a:t>
            </a:r>
            <a:r>
              <a:rPr lang="en-US" sz="2400" dirty="0" smtClean="0">
                <a:solidFill>
                  <a:schemeClr val="tx1"/>
                </a:solidFill>
                <a:latin typeface="cmmi10"/>
              </a:rPr>
              <a:t>®</a:t>
            </a:r>
            <a:r>
              <a:rPr lang="en-US" sz="2400" dirty="0" smtClean="0">
                <a:solidFill>
                  <a:schemeClr val="tx1"/>
                </a:solidFill>
              </a:rPr>
              <a:t>.</a:t>
            </a:r>
            <a:r>
              <a:rPr lang="en-US" sz="2400" dirty="0" err="1" smtClean="0">
                <a:solidFill>
                  <a:srgbClr val="7030A0"/>
                </a:solidFill>
              </a:rPr>
              <a:t>dll</a:t>
            </a:r>
            <a:r>
              <a:rPr lang="en-US" sz="2400" dirty="0" smtClean="0">
                <a:solidFill>
                  <a:schemeClr val="tx1"/>
                </a:solidFill>
              </a:rPr>
              <a:t>(</a:t>
            </a:r>
            <a:r>
              <a:rPr lang="en-US" sz="2400" spc="-150" dirty="0" smtClean="0">
                <a:solidFill>
                  <a:schemeClr val="tx1"/>
                </a:solidFill>
              </a:rPr>
              <a:t>null</a:t>
            </a:r>
            <a:r>
              <a:rPr lang="en-US" sz="2400" dirty="0" smtClean="0">
                <a:solidFill>
                  <a:schemeClr val="tx1"/>
                </a:solidFill>
              </a:rPr>
              <a:t>) up to </a:t>
            </a:r>
            <a:r>
              <a:rPr lang="en-US" sz="2400" dirty="0" smtClean="0">
                <a:solidFill>
                  <a:schemeClr val="tx1"/>
                </a:solidFill>
                <a:latin typeface="cmmi10"/>
              </a:rPr>
              <a:t>°</a:t>
            </a:r>
            <a:r>
              <a:rPr lang="en-US" sz="2400" dirty="0" smtClean="0">
                <a:solidFill>
                  <a:schemeClr val="tx1"/>
                </a:solidFill>
              </a:rPr>
              <a:t>.</a:t>
            </a:r>
            <a:r>
              <a:rPr lang="en-US" sz="2400" dirty="0" err="1" smtClean="0">
                <a:solidFill>
                  <a:srgbClr val="7030A0"/>
                </a:solidFill>
              </a:rPr>
              <a:t>dll</a:t>
            </a:r>
            <a:r>
              <a:rPr lang="en-US" sz="2400" dirty="0" smtClean="0">
                <a:solidFill>
                  <a:schemeClr val="tx1"/>
                </a:solidFill>
              </a:rPr>
              <a:t>(</a:t>
            </a:r>
            <a:r>
              <a:rPr lang="en-US" sz="2400" dirty="0" smtClean="0">
                <a:solidFill>
                  <a:schemeClr val="tx1"/>
                </a:solidFill>
                <a:latin typeface="cmmi10"/>
              </a:rPr>
              <a:t>¯</a:t>
            </a:r>
            <a:r>
              <a:rPr lang="en-US" sz="2400" dirty="0" smtClean="0">
                <a:solidFill>
                  <a:schemeClr val="tx1"/>
                </a:solidFill>
              </a:rPr>
              <a:t>).)</a:t>
            </a:r>
            <a:endParaRPr lang="en-US" sz="2400" dirty="0" smtClean="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7"/>
                                        </p:tgtEl>
                                        <p:attrNameLst>
                                          <p:attrName>style.visibility</p:attrName>
                                        </p:attrNameLst>
                                      </p:cBhvr>
                                      <p:to>
                                        <p:strVal val="visible"/>
                                      </p:to>
                                    </p:set>
                                    <p:animEffect transition="in" filter="fade">
                                      <p:cBhvr>
                                        <p:cTn id="7" dur="500"/>
                                        <p:tgtEl>
                                          <p:spTgt spid="27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7"/>
                                        </p:tgtEl>
                                        <p:attrNameLst>
                                          <p:attrName>style.visibility</p:attrName>
                                        </p:attrNameLst>
                                      </p:cBhvr>
                                      <p:to>
                                        <p:strVal val="visible"/>
                                      </p:to>
                                    </p:set>
                                    <p:animEffect transition="in" filter="fade">
                                      <p:cBhvr>
                                        <p:cTn id="10" dur="500"/>
                                        <p:tgtEl>
                                          <p:spTgt spid="13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72"/>
                                        </p:tgtEl>
                                        <p:attrNameLst>
                                          <p:attrName>style.visibility</p:attrName>
                                        </p:attrNameLst>
                                      </p:cBhvr>
                                      <p:to>
                                        <p:strVal val="visible"/>
                                      </p:to>
                                    </p:set>
                                    <p:animEffect transition="in" filter="fade">
                                      <p:cBhvr>
                                        <p:cTn id="13" dur="500"/>
                                        <p:tgtEl>
                                          <p:spTgt spid="27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78"/>
                                        </p:tgtEl>
                                        <p:attrNameLst>
                                          <p:attrName>style.visibility</p:attrName>
                                        </p:attrNameLst>
                                      </p:cBhvr>
                                      <p:to>
                                        <p:strVal val="visible"/>
                                      </p:to>
                                    </p:set>
                                    <p:animEffect transition="in" filter="fade">
                                      <p:cBhvr>
                                        <p:cTn id="16" dur="500"/>
                                        <p:tgtEl>
                                          <p:spTgt spid="27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2"/>
                                        </p:tgtEl>
                                        <p:attrNameLst>
                                          <p:attrName>style.visibility</p:attrName>
                                        </p:attrNameLst>
                                      </p:cBhvr>
                                      <p:to>
                                        <p:strVal val="visible"/>
                                      </p:to>
                                    </p:set>
                                    <p:animEffect transition="in" filter="fade">
                                      <p:cBhvr>
                                        <p:cTn id="19" dur="500"/>
                                        <p:tgtEl>
                                          <p:spTgt spid="15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53"/>
                                        </p:tgtEl>
                                        <p:attrNameLst>
                                          <p:attrName>style.visibility</p:attrName>
                                        </p:attrNameLst>
                                      </p:cBhvr>
                                      <p:to>
                                        <p:strVal val="visible"/>
                                      </p:to>
                                    </p:set>
                                    <p:animEffect transition="in" filter="fade">
                                      <p:cBhvr>
                                        <p:cTn id="22" dur="500"/>
                                        <p:tgtEl>
                                          <p:spTgt spid="153"/>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0"/>
                                        </p:tgtEl>
                                        <p:attrNameLst>
                                          <p:attrName>style.visibility</p:attrName>
                                        </p:attrNameLst>
                                      </p:cBhvr>
                                      <p:to>
                                        <p:strVal val="visible"/>
                                      </p:to>
                                    </p:set>
                                  </p:childTnLst>
                                </p:cTn>
                              </p:par>
                              <p:par>
                                <p:cTn id="27" presetID="9" presetClass="emph" presetSubtype="0" grpId="0" nodeType="withEffect">
                                  <p:stCondLst>
                                    <p:cond delay="0"/>
                                  </p:stCondLst>
                                  <p:childTnLst>
                                    <p:set>
                                      <p:cBhvr rctx="PPT">
                                        <p:cTn id="28" dur="indefinite"/>
                                        <p:tgtEl>
                                          <p:spTgt spid="154"/>
                                        </p:tgtEl>
                                        <p:attrNameLst>
                                          <p:attrName>style.opacity</p:attrName>
                                        </p:attrNameLst>
                                      </p:cBhvr>
                                      <p:to>
                                        <p:strVal val="0.33"/>
                                      </p:to>
                                    </p:set>
                                    <p:animEffect filter="image" prLst="opacity: 0.33">
                                      <p:cBhvr rctx="IE">
                                        <p:cTn id="29" dur="indefinite"/>
                                        <p:tgtEl>
                                          <p:spTgt spid="154"/>
                                        </p:tgtEl>
                                      </p:cBhvr>
                                    </p:animEffect>
                                  </p:childTnLst>
                                </p:cTn>
                              </p:par>
                              <p:par>
                                <p:cTn id="30" presetID="9" presetClass="emph" presetSubtype="0" nodeType="withEffect">
                                  <p:stCondLst>
                                    <p:cond delay="0"/>
                                  </p:stCondLst>
                                  <p:childTnLst>
                                    <p:set>
                                      <p:cBhvr rctx="PPT">
                                        <p:cTn id="31" dur="indefinite"/>
                                        <p:tgtEl>
                                          <p:spTgt spid="10"/>
                                        </p:tgtEl>
                                        <p:attrNameLst>
                                          <p:attrName>style.opacity</p:attrName>
                                        </p:attrNameLst>
                                      </p:cBhvr>
                                      <p:to>
                                        <p:strVal val="0.33"/>
                                      </p:to>
                                    </p:set>
                                    <p:animEffect filter="image" prLst="opacity: 0.33">
                                      <p:cBhvr rctx="IE">
                                        <p:cTn id="32" dur="indefinite"/>
                                        <p:tgtEl>
                                          <p:spTgt spid="10"/>
                                        </p:tgtEl>
                                      </p:cBhvr>
                                    </p:animEffect>
                                  </p:childTnLst>
                                </p:cTn>
                              </p:par>
                              <p:par>
                                <p:cTn id="33" presetID="9" presetClass="emph" presetSubtype="0" grpId="1" nodeType="withEffect">
                                  <p:stCondLst>
                                    <p:cond delay="0"/>
                                  </p:stCondLst>
                                  <p:childTnLst>
                                    <p:set>
                                      <p:cBhvr rctx="PPT">
                                        <p:cTn id="34" dur="indefinite"/>
                                        <p:tgtEl>
                                          <p:spTgt spid="277"/>
                                        </p:tgtEl>
                                        <p:attrNameLst>
                                          <p:attrName>style.opacity</p:attrName>
                                        </p:attrNameLst>
                                      </p:cBhvr>
                                      <p:to>
                                        <p:strVal val="0.33"/>
                                      </p:to>
                                    </p:set>
                                    <p:animEffect filter="image" prLst="opacity: 0.33">
                                      <p:cBhvr rctx="IE">
                                        <p:cTn id="35" dur="indefinite"/>
                                        <p:tgtEl>
                                          <p:spTgt spid="277"/>
                                        </p:tgtEl>
                                      </p:cBhvr>
                                    </p:animEffect>
                                  </p:childTnLst>
                                </p:cTn>
                              </p:par>
                              <p:par>
                                <p:cTn id="36" presetID="9" presetClass="emph" presetSubtype="0" grpId="1" nodeType="withEffect">
                                  <p:stCondLst>
                                    <p:cond delay="0"/>
                                  </p:stCondLst>
                                  <p:childTnLst>
                                    <p:set>
                                      <p:cBhvr rctx="PPT">
                                        <p:cTn id="37" dur="indefinite"/>
                                        <p:tgtEl>
                                          <p:spTgt spid="278"/>
                                        </p:tgtEl>
                                        <p:attrNameLst>
                                          <p:attrName>style.opacity</p:attrName>
                                        </p:attrNameLst>
                                      </p:cBhvr>
                                      <p:to>
                                        <p:strVal val="0.33"/>
                                      </p:to>
                                    </p:set>
                                    <p:animEffect filter="image" prLst="opacity: 0.33">
                                      <p:cBhvr rctx="IE">
                                        <p:cTn id="38" dur="indefinite"/>
                                        <p:tgtEl>
                                          <p:spTgt spid="278"/>
                                        </p:tgtEl>
                                      </p:cBhvr>
                                    </p:animEffect>
                                  </p:childTnLst>
                                </p:cTn>
                              </p:par>
                              <p:par>
                                <p:cTn id="39" presetID="9" presetClass="emph" presetSubtype="0" grpId="0" nodeType="withEffect">
                                  <p:stCondLst>
                                    <p:cond delay="0"/>
                                  </p:stCondLst>
                                  <p:childTnLst>
                                    <p:set>
                                      <p:cBhvr rctx="PPT">
                                        <p:cTn id="40" dur="indefinite"/>
                                        <p:tgtEl>
                                          <p:spTgt spid="157"/>
                                        </p:tgtEl>
                                        <p:attrNameLst>
                                          <p:attrName>style.opacity</p:attrName>
                                        </p:attrNameLst>
                                      </p:cBhvr>
                                      <p:to>
                                        <p:strVal val="0.33"/>
                                      </p:to>
                                    </p:set>
                                    <p:animEffect filter="image" prLst="opacity: 0.33">
                                      <p:cBhvr rctx="IE">
                                        <p:cTn id="41" dur="indefinite"/>
                                        <p:tgtEl>
                                          <p:spTgt spid="157"/>
                                        </p:tgtEl>
                                      </p:cBhvr>
                                    </p:animEffect>
                                  </p:childTnLst>
                                </p:cTn>
                              </p:par>
                              <p:par>
                                <p:cTn id="42" presetID="9" presetClass="emph" presetSubtype="0" grpId="1" nodeType="withEffect">
                                  <p:stCondLst>
                                    <p:cond delay="0"/>
                                  </p:stCondLst>
                                  <p:childTnLst>
                                    <p:set>
                                      <p:cBhvr rctx="PPT">
                                        <p:cTn id="43" dur="indefinite"/>
                                        <p:tgtEl>
                                          <p:spTgt spid="137"/>
                                        </p:tgtEl>
                                        <p:attrNameLst>
                                          <p:attrName>style.opacity</p:attrName>
                                        </p:attrNameLst>
                                      </p:cBhvr>
                                      <p:to>
                                        <p:strVal val="0.33"/>
                                      </p:to>
                                    </p:set>
                                    <p:animEffect filter="image" prLst="opacity: 0.33">
                                      <p:cBhvr rctx="IE">
                                        <p:cTn id="44" dur="indefinite"/>
                                        <p:tgtEl>
                                          <p:spTgt spid="137"/>
                                        </p:tgtEl>
                                      </p:cBhvr>
                                    </p:animEffect>
                                  </p:childTnLst>
                                </p:cTn>
                              </p:par>
                              <p:par>
                                <p:cTn id="45" presetID="9" presetClass="emph" presetSubtype="0" nodeType="withEffect">
                                  <p:stCondLst>
                                    <p:cond delay="0"/>
                                  </p:stCondLst>
                                  <p:childTnLst>
                                    <p:set>
                                      <p:cBhvr rctx="PPT">
                                        <p:cTn id="46" dur="indefinite"/>
                                        <p:tgtEl>
                                          <p:spTgt spid="11"/>
                                        </p:tgtEl>
                                        <p:attrNameLst>
                                          <p:attrName>style.opacity</p:attrName>
                                        </p:attrNameLst>
                                      </p:cBhvr>
                                      <p:to>
                                        <p:strVal val="0.33"/>
                                      </p:to>
                                    </p:set>
                                    <p:animEffect filter="image" prLst="opacity: 0.33">
                                      <p:cBhvr rctx="IE">
                                        <p:cTn id="47" dur="indefinite"/>
                                        <p:tgtEl>
                                          <p:spTgt spid="11"/>
                                        </p:tgtEl>
                                      </p:cBhvr>
                                    </p:animEffect>
                                  </p:childTnLst>
                                </p:cTn>
                              </p:par>
                              <p:par>
                                <p:cTn id="48" presetID="9" presetClass="emph" presetSubtype="0" grpId="1" nodeType="withEffect">
                                  <p:stCondLst>
                                    <p:cond delay="0"/>
                                  </p:stCondLst>
                                  <p:childTnLst>
                                    <p:set>
                                      <p:cBhvr rctx="PPT">
                                        <p:cTn id="49" dur="indefinite"/>
                                        <p:tgtEl>
                                          <p:spTgt spid="152"/>
                                        </p:tgtEl>
                                        <p:attrNameLst>
                                          <p:attrName>style.opacity</p:attrName>
                                        </p:attrNameLst>
                                      </p:cBhvr>
                                      <p:to>
                                        <p:strVal val="0.33"/>
                                      </p:to>
                                    </p:set>
                                    <p:animEffect filter="image" prLst="opacity: 0.33">
                                      <p:cBhvr rctx="IE">
                                        <p:cTn id="50" dur="indefinite"/>
                                        <p:tgtEl>
                                          <p:spTgt spid="152"/>
                                        </p:tgtEl>
                                      </p:cBhvr>
                                    </p:animEffect>
                                  </p:childTnLst>
                                </p:cTn>
                              </p:par>
                              <p:par>
                                <p:cTn id="51" presetID="9" presetClass="emph" presetSubtype="0" grpId="1" nodeType="withEffect">
                                  <p:stCondLst>
                                    <p:cond delay="0"/>
                                  </p:stCondLst>
                                  <p:childTnLst>
                                    <p:set>
                                      <p:cBhvr rctx="PPT">
                                        <p:cTn id="52" dur="indefinite"/>
                                        <p:tgtEl>
                                          <p:spTgt spid="272"/>
                                        </p:tgtEl>
                                        <p:attrNameLst>
                                          <p:attrName>style.opacity</p:attrName>
                                        </p:attrNameLst>
                                      </p:cBhvr>
                                      <p:to>
                                        <p:strVal val="0.33"/>
                                      </p:to>
                                    </p:set>
                                    <p:animEffect filter="image" prLst="opacity: 0.33">
                                      <p:cBhvr rctx="IE">
                                        <p:cTn id="53" dur="indefinite"/>
                                        <p:tgtEl>
                                          <p:spTgt spid="272"/>
                                        </p:tgtEl>
                                      </p:cBhvr>
                                    </p:animEffect>
                                  </p:childTnLst>
                                </p:cTn>
                              </p:par>
                              <p:par>
                                <p:cTn id="54" presetID="9" presetClass="emph" presetSubtype="0" nodeType="withEffect">
                                  <p:stCondLst>
                                    <p:cond delay="0"/>
                                  </p:stCondLst>
                                  <p:childTnLst>
                                    <p:set>
                                      <p:cBhvr rctx="PPT">
                                        <p:cTn id="55" dur="indefinite"/>
                                        <p:tgtEl>
                                          <p:spTgt spid="4"/>
                                        </p:tgtEl>
                                        <p:attrNameLst>
                                          <p:attrName>style.opacity</p:attrName>
                                        </p:attrNameLst>
                                      </p:cBhvr>
                                      <p:to>
                                        <p:strVal val="0.33"/>
                                      </p:to>
                                    </p:set>
                                    <p:animEffect filter="image" prLst="opacity: 0.33">
                                      <p:cBhvr rctx="IE">
                                        <p:cTn id="56" dur="indefinite"/>
                                        <p:tgtEl>
                                          <p:spTgt spid="4"/>
                                        </p:tgtEl>
                                      </p:cBhvr>
                                    </p:animEffect>
                                  </p:childTnLst>
                                </p:cTn>
                              </p:par>
                              <p:par>
                                <p:cTn id="57" presetID="9" presetClass="emph" presetSubtype="0" nodeType="withEffect">
                                  <p:stCondLst>
                                    <p:cond delay="0"/>
                                  </p:stCondLst>
                                  <p:childTnLst>
                                    <p:set>
                                      <p:cBhvr rctx="PPT">
                                        <p:cTn id="58" dur="indefinite"/>
                                        <p:tgtEl>
                                          <p:spTgt spid="5"/>
                                        </p:tgtEl>
                                        <p:attrNameLst>
                                          <p:attrName>style.opacity</p:attrName>
                                        </p:attrNameLst>
                                      </p:cBhvr>
                                      <p:to>
                                        <p:strVal val="0.33"/>
                                      </p:to>
                                    </p:set>
                                    <p:animEffect filter="image" prLst="opacity: 0.33">
                                      <p:cBhvr rctx="IE">
                                        <p:cTn id="59" dur="indefinite"/>
                                        <p:tgtEl>
                                          <p:spTgt spid="5"/>
                                        </p:tgtEl>
                                      </p:cBhvr>
                                    </p:animEffect>
                                  </p:childTnLst>
                                </p:cTn>
                              </p:par>
                              <p:par>
                                <p:cTn id="60" presetID="9" presetClass="emph" presetSubtype="0" nodeType="withEffect">
                                  <p:stCondLst>
                                    <p:cond delay="0"/>
                                  </p:stCondLst>
                                  <p:childTnLst>
                                    <p:set>
                                      <p:cBhvr rctx="PPT">
                                        <p:cTn id="61" dur="indefinite"/>
                                        <p:tgtEl>
                                          <p:spTgt spid="7"/>
                                        </p:tgtEl>
                                        <p:attrNameLst>
                                          <p:attrName>style.opacity</p:attrName>
                                        </p:attrNameLst>
                                      </p:cBhvr>
                                      <p:to>
                                        <p:strVal val="0.33"/>
                                      </p:to>
                                    </p:set>
                                    <p:animEffect filter="image" prLst="opacity: 0.33">
                                      <p:cBhvr rctx="IE">
                                        <p:cTn id="62" dur="indefinite"/>
                                        <p:tgtEl>
                                          <p:spTgt spid="7"/>
                                        </p:tgtEl>
                                      </p:cBhvr>
                                    </p:animEffect>
                                  </p:childTnLst>
                                </p:cTn>
                              </p:par>
                              <p:par>
                                <p:cTn id="63" presetID="9" presetClass="emph" presetSubtype="0" grpId="0" nodeType="withEffect">
                                  <p:stCondLst>
                                    <p:cond delay="0"/>
                                  </p:stCondLst>
                                  <p:childTnLst>
                                    <p:set>
                                      <p:cBhvr rctx="PPT">
                                        <p:cTn id="64" dur="indefinite"/>
                                        <p:tgtEl>
                                          <p:spTgt spid="146"/>
                                        </p:tgtEl>
                                        <p:attrNameLst>
                                          <p:attrName>style.opacity</p:attrName>
                                        </p:attrNameLst>
                                      </p:cBhvr>
                                      <p:to>
                                        <p:strVal val="0.33"/>
                                      </p:to>
                                    </p:set>
                                    <p:animEffect filter="image" prLst="opacity: 0.33">
                                      <p:cBhvr rctx="IE">
                                        <p:cTn id="65" dur="indefinite"/>
                                        <p:tgtEl>
                                          <p:spTgt spid="146"/>
                                        </p:tgtEl>
                                      </p:cBhvr>
                                    </p:animEffect>
                                  </p:childTnLst>
                                </p:cTn>
                              </p:par>
                              <p:par>
                                <p:cTn id="66" presetID="9" presetClass="emph" presetSubtype="0" nodeType="withEffect">
                                  <p:stCondLst>
                                    <p:cond delay="0"/>
                                  </p:stCondLst>
                                  <p:childTnLst>
                                    <p:set>
                                      <p:cBhvr rctx="PPT">
                                        <p:cTn id="67" dur="indefinite"/>
                                        <p:tgtEl>
                                          <p:spTgt spid="6"/>
                                        </p:tgtEl>
                                        <p:attrNameLst>
                                          <p:attrName>style.opacity</p:attrName>
                                        </p:attrNameLst>
                                      </p:cBhvr>
                                      <p:to>
                                        <p:strVal val="0.33"/>
                                      </p:to>
                                    </p:set>
                                    <p:animEffect filter="image" prLst="opacity: 0.33">
                                      <p:cBhvr rctx="IE">
                                        <p:cTn id="68" dur="indefinite"/>
                                        <p:tgtEl>
                                          <p:spTgt spid="6"/>
                                        </p:tgtEl>
                                      </p:cBhvr>
                                    </p:animEffec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59"/>
                                        </p:tgtEl>
                                        <p:attrNameLst>
                                          <p:attrName>style.visibility</p:attrName>
                                        </p:attrNameLst>
                                      </p:cBhvr>
                                      <p:to>
                                        <p:strVal val="visible"/>
                                      </p:to>
                                    </p:set>
                                  </p:childTnLst>
                                </p:cTn>
                              </p:par>
                              <p:par>
                                <p:cTn id="73" presetID="9" presetClass="emph" presetSubtype="0" grpId="1" nodeType="withEffect">
                                  <p:stCondLst>
                                    <p:cond delay="0"/>
                                  </p:stCondLst>
                                  <p:childTnLst>
                                    <p:set>
                                      <p:cBhvr rctx="PPT">
                                        <p:cTn id="74" dur="indefinite"/>
                                        <p:tgtEl>
                                          <p:spTgt spid="180"/>
                                        </p:tgtEl>
                                        <p:attrNameLst>
                                          <p:attrName>style.opacity</p:attrName>
                                        </p:attrNameLst>
                                      </p:cBhvr>
                                      <p:to>
                                        <p:strVal val="0.5"/>
                                      </p:to>
                                    </p:set>
                                    <p:animEffect filter="image" prLst="opacity: 0.5">
                                      <p:cBhvr rctx="IE">
                                        <p:cTn id="75" dur="indefinite"/>
                                        <p:tgtEl>
                                          <p:spTgt spid="180"/>
                                        </p:tgtEl>
                                      </p:cBhvr>
                                    </p:animEffect>
                                  </p:childTnLst>
                                </p:cTn>
                              </p:par>
                              <p:par>
                                <p:cTn id="76" presetID="9" presetClass="emph" presetSubtype="0" grpId="2" nodeType="withEffect">
                                  <p:stCondLst>
                                    <p:cond delay="0"/>
                                  </p:stCondLst>
                                  <p:childTnLst>
                                    <p:set>
                                      <p:cBhvr rctx="PPT">
                                        <p:cTn id="77" dur="indefinite"/>
                                        <p:tgtEl>
                                          <p:spTgt spid="278"/>
                                        </p:tgtEl>
                                        <p:attrNameLst>
                                          <p:attrName>style.opacity</p:attrName>
                                        </p:attrNameLst>
                                      </p:cBhvr>
                                      <p:to>
                                        <p:strVal val="1"/>
                                      </p:to>
                                    </p:set>
                                    <p:animEffect filter="image" prLst="opacity: 1">
                                      <p:cBhvr rctx="IE">
                                        <p:cTn id="78" dur="indefinite"/>
                                        <p:tgtEl>
                                          <p:spTgt spid="278"/>
                                        </p:tgtEl>
                                      </p:cBhvr>
                                    </p:animEffect>
                                  </p:childTnLst>
                                </p:cTn>
                              </p:par>
                              <p:par>
                                <p:cTn id="79" presetID="9" presetClass="emph" presetSubtype="0" grpId="2" nodeType="withEffect">
                                  <p:stCondLst>
                                    <p:cond delay="0"/>
                                  </p:stCondLst>
                                  <p:childTnLst>
                                    <p:set>
                                      <p:cBhvr rctx="PPT">
                                        <p:cTn id="80" dur="indefinite"/>
                                        <p:tgtEl>
                                          <p:spTgt spid="152"/>
                                        </p:tgtEl>
                                        <p:attrNameLst>
                                          <p:attrName>style.opacity</p:attrName>
                                        </p:attrNameLst>
                                      </p:cBhvr>
                                      <p:to>
                                        <p:strVal val="1"/>
                                      </p:to>
                                    </p:set>
                                    <p:animEffect filter="image" prLst="opacity: 1">
                                      <p:cBhvr rctx="IE">
                                        <p:cTn id="81" dur="indefinite"/>
                                        <p:tgtEl>
                                          <p:spTgt spid="152"/>
                                        </p:tgtEl>
                                      </p:cBhvr>
                                    </p:animEffect>
                                  </p:childTnLst>
                                </p:cTn>
                              </p:par>
                              <p:par>
                                <p:cTn id="82" presetID="9" presetClass="emph" presetSubtype="0" grpId="2" nodeType="withEffect">
                                  <p:stCondLst>
                                    <p:cond delay="0"/>
                                  </p:stCondLst>
                                  <p:childTnLst>
                                    <p:set>
                                      <p:cBhvr rctx="PPT">
                                        <p:cTn id="83" dur="indefinite"/>
                                        <p:tgtEl>
                                          <p:spTgt spid="272"/>
                                        </p:tgtEl>
                                        <p:attrNameLst>
                                          <p:attrName>style.opacity</p:attrName>
                                        </p:attrNameLst>
                                      </p:cBhvr>
                                      <p:to>
                                        <p:strVal val="1"/>
                                      </p:to>
                                    </p:set>
                                    <p:animEffect filter="image" prLst="opacity: 1">
                                      <p:cBhvr rctx="IE">
                                        <p:cTn id="84" dur="indefinite"/>
                                        <p:tgtEl>
                                          <p:spTgt spid="272"/>
                                        </p:tgtEl>
                                      </p:cBhvr>
                                    </p:animEffect>
                                  </p:childTnLst>
                                </p:cTn>
                              </p:par>
                              <p:par>
                                <p:cTn id="85" presetID="9" presetClass="emph" presetSubtype="0" nodeType="withEffect">
                                  <p:stCondLst>
                                    <p:cond delay="0"/>
                                  </p:stCondLst>
                                  <p:childTnLst>
                                    <p:set>
                                      <p:cBhvr rctx="PPT">
                                        <p:cTn id="86" dur="indefinite"/>
                                        <p:tgtEl>
                                          <p:spTgt spid="11"/>
                                        </p:tgtEl>
                                        <p:attrNameLst>
                                          <p:attrName>style.opacity</p:attrName>
                                        </p:attrNameLst>
                                      </p:cBhvr>
                                      <p:to>
                                        <p:strVal val="1"/>
                                      </p:to>
                                    </p:set>
                                    <p:animEffect filter="image" prLst="opacity: 1">
                                      <p:cBhvr rctx="IE">
                                        <p:cTn id="87" dur="indefinite"/>
                                        <p:tgtEl>
                                          <p:spTgt spid="11"/>
                                        </p:tgtEl>
                                      </p:cBhvr>
                                    </p:animEffect>
                                  </p:childTnLst>
                                </p:cTn>
                              </p:par>
                              <p:par>
                                <p:cTn id="88" presetID="9" presetClass="emph" presetSubtype="0" nodeType="withEffect">
                                  <p:stCondLst>
                                    <p:cond delay="0"/>
                                  </p:stCondLst>
                                  <p:childTnLst>
                                    <p:set>
                                      <p:cBhvr rctx="PPT">
                                        <p:cTn id="89" dur="indefinite"/>
                                        <p:tgtEl>
                                          <p:spTgt spid="7"/>
                                        </p:tgtEl>
                                        <p:attrNameLst>
                                          <p:attrName>style.opacity</p:attrName>
                                        </p:attrNameLst>
                                      </p:cBhvr>
                                      <p:to>
                                        <p:strVal val="1"/>
                                      </p:to>
                                    </p:set>
                                    <p:animEffect filter="image" prLst="opacity: 1">
                                      <p:cBhvr rctx="IE">
                                        <p:cTn id="90" dur="indefinite"/>
                                        <p:tgtEl>
                                          <p:spTgt spid="7"/>
                                        </p:tgtEl>
                                      </p:cBhvr>
                                    </p:animEffect>
                                  </p:childTnLst>
                                </p:cTn>
                              </p:par>
                              <p:par>
                                <p:cTn id="91" presetID="9" presetClass="emph" presetSubtype="0" nodeType="withEffect">
                                  <p:stCondLst>
                                    <p:cond delay="0"/>
                                  </p:stCondLst>
                                  <p:childTnLst>
                                    <p:set>
                                      <p:cBhvr rctx="PPT">
                                        <p:cTn id="92" dur="indefinite"/>
                                        <p:tgtEl>
                                          <p:spTgt spid="5"/>
                                        </p:tgtEl>
                                        <p:attrNameLst>
                                          <p:attrName>style.opacity</p:attrName>
                                        </p:attrNameLst>
                                      </p:cBhvr>
                                      <p:to>
                                        <p:strVal val="1"/>
                                      </p:to>
                                    </p:set>
                                    <p:animEffect filter="image" prLst="opacity: 1">
                                      <p:cBhvr rctx="IE">
                                        <p:cTn id="93" dur="indefinite"/>
                                        <p:tgtEl>
                                          <p:spTgt spid="5"/>
                                        </p:tgtEl>
                                      </p:cBhvr>
                                    </p:animEffect>
                                  </p:childTnLst>
                                </p:cTn>
                              </p:par>
                              <p:par>
                                <p:cTn id="94" presetID="9" presetClass="emph" presetSubtype="0" grpId="1" nodeType="withEffect">
                                  <p:stCondLst>
                                    <p:cond delay="0"/>
                                  </p:stCondLst>
                                  <p:childTnLst>
                                    <p:set>
                                      <p:cBhvr rctx="PPT">
                                        <p:cTn id="95" dur="indefinite"/>
                                        <p:tgtEl>
                                          <p:spTgt spid="146"/>
                                        </p:tgtEl>
                                        <p:attrNameLst>
                                          <p:attrName>style.opacity</p:attrName>
                                        </p:attrNameLst>
                                      </p:cBhvr>
                                      <p:to>
                                        <p:strVal val="1"/>
                                      </p:to>
                                    </p:set>
                                    <p:animEffect filter="image" prLst="opacity: 1">
                                      <p:cBhvr rctx="IE">
                                        <p:cTn id="96" dur="indefinite"/>
                                        <p:tgtEl>
                                          <p:spTgt spid="146"/>
                                        </p:tgtEl>
                                      </p:cBhvr>
                                    </p:animEffect>
                                  </p:childTnLst>
                                </p:cTn>
                              </p:par>
                              <p:par>
                                <p:cTn id="97" presetID="1" presetClass="entr" presetSubtype="0" fill="hold" grpId="0" nodeType="withEffect">
                                  <p:stCondLst>
                                    <p:cond delay="0"/>
                                  </p:stCondLst>
                                  <p:childTnLst>
                                    <p:set>
                                      <p:cBhvr>
                                        <p:cTn id="98" dur="1" fill="hold">
                                          <p:stCondLst>
                                            <p:cond delay="0"/>
                                          </p:stCondLst>
                                        </p:cTn>
                                        <p:tgtEl>
                                          <p:spTgt spid="72"/>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61"/>
                                        </p:tgtEl>
                                        <p:attrNameLst>
                                          <p:attrName>style.visibility</p:attrName>
                                        </p:attrNameLst>
                                      </p:cBhvr>
                                      <p:to>
                                        <p:strVal val="visible"/>
                                      </p:to>
                                    </p:set>
                                  </p:childTnLst>
                                </p:cTn>
                              </p:par>
                              <p:par>
                                <p:cTn id="103" presetID="9" presetClass="emph" presetSubtype="0" grpId="1" nodeType="withEffect">
                                  <p:stCondLst>
                                    <p:cond delay="0"/>
                                  </p:stCondLst>
                                  <p:childTnLst>
                                    <p:set>
                                      <p:cBhvr rctx="PPT">
                                        <p:cTn id="104" dur="indefinite"/>
                                        <p:tgtEl>
                                          <p:spTgt spid="159"/>
                                        </p:tgtEl>
                                        <p:attrNameLst>
                                          <p:attrName>style.opacity</p:attrName>
                                        </p:attrNameLst>
                                      </p:cBhvr>
                                      <p:to>
                                        <p:strVal val="0.5"/>
                                      </p:to>
                                    </p:set>
                                    <p:animEffect filter="image" prLst="opacity: 0.5">
                                      <p:cBhvr rctx="IE">
                                        <p:cTn id="105" dur="indefinite"/>
                                        <p:tgtEl>
                                          <p:spTgt spid="159"/>
                                        </p:tgtEl>
                                      </p:cBhvr>
                                    </p:animEffect>
                                  </p:childTnLst>
                                </p:cTn>
                              </p:par>
                              <p:par>
                                <p:cTn id="106" presetID="9" presetClass="emph" presetSubtype="0" nodeType="withEffect">
                                  <p:stCondLst>
                                    <p:cond delay="0"/>
                                  </p:stCondLst>
                                  <p:childTnLst>
                                    <p:set>
                                      <p:cBhvr rctx="PPT">
                                        <p:cTn id="107" dur="indefinite"/>
                                        <p:tgtEl>
                                          <p:spTgt spid="6"/>
                                        </p:tgtEl>
                                        <p:attrNameLst>
                                          <p:attrName>style.opacity</p:attrName>
                                        </p:attrNameLst>
                                      </p:cBhvr>
                                      <p:to>
                                        <p:strVal val="1"/>
                                      </p:to>
                                    </p:set>
                                    <p:animEffect filter="image" prLst="opacity: 1">
                                      <p:cBhvr rctx="IE">
                                        <p:cTn id="108" dur="indefinite"/>
                                        <p:tgtEl>
                                          <p:spTgt spid="6"/>
                                        </p:tgtEl>
                                      </p:cBhvr>
                                    </p:animEffect>
                                  </p:childTnLst>
                                </p:cTn>
                              </p:par>
                              <p:par>
                                <p:cTn id="109" presetID="9" presetClass="emph" presetSubtype="0" grpId="1" nodeType="withEffect">
                                  <p:stCondLst>
                                    <p:cond delay="0"/>
                                  </p:stCondLst>
                                  <p:childTnLst>
                                    <p:set>
                                      <p:cBhvr rctx="PPT">
                                        <p:cTn id="110" dur="indefinite"/>
                                        <p:tgtEl>
                                          <p:spTgt spid="154"/>
                                        </p:tgtEl>
                                        <p:attrNameLst>
                                          <p:attrName>style.opacity</p:attrName>
                                        </p:attrNameLst>
                                      </p:cBhvr>
                                      <p:to>
                                        <p:strVal val="1"/>
                                      </p:to>
                                    </p:set>
                                    <p:animEffect filter="image" prLst="opacity: 1">
                                      <p:cBhvr rctx="IE">
                                        <p:cTn id="111" dur="indefinite"/>
                                        <p:tgtEl>
                                          <p:spTgt spid="154"/>
                                        </p:tgtEl>
                                      </p:cBhvr>
                                    </p:animEffect>
                                  </p:childTnLst>
                                </p:cTn>
                              </p:par>
                              <p:par>
                                <p:cTn id="112" presetID="9" presetClass="emph" presetSubtype="0" grpId="2" nodeType="withEffect">
                                  <p:stCondLst>
                                    <p:cond delay="0"/>
                                  </p:stCondLst>
                                  <p:childTnLst>
                                    <p:set>
                                      <p:cBhvr rctx="PPT">
                                        <p:cTn id="113" dur="indefinite"/>
                                        <p:tgtEl>
                                          <p:spTgt spid="277"/>
                                        </p:tgtEl>
                                        <p:attrNameLst>
                                          <p:attrName>style.opacity</p:attrName>
                                        </p:attrNameLst>
                                      </p:cBhvr>
                                      <p:to>
                                        <p:strVal val="1"/>
                                      </p:to>
                                    </p:set>
                                    <p:animEffect filter="image" prLst="opacity: 1">
                                      <p:cBhvr rctx="IE">
                                        <p:cTn id="114" dur="indefinite"/>
                                        <p:tgtEl>
                                          <p:spTgt spid="277"/>
                                        </p:tgtEl>
                                      </p:cBhvr>
                                    </p:animEffect>
                                  </p:childTnLst>
                                </p:cTn>
                              </p:par>
                              <p:par>
                                <p:cTn id="115" presetID="1" presetClass="entr" presetSubtype="0" fill="hold" grpId="0" nodeType="withEffect">
                                  <p:stCondLst>
                                    <p:cond delay="0"/>
                                  </p:stCondLst>
                                  <p:childTnLst>
                                    <p:set>
                                      <p:cBhvr>
                                        <p:cTn id="116" dur="1" fill="hold">
                                          <p:stCondLst>
                                            <p:cond delay="0"/>
                                          </p:stCondLst>
                                        </p:cTn>
                                        <p:tgtEl>
                                          <p:spTgt spid="76"/>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182"/>
                                        </p:tgtEl>
                                        <p:attrNameLst>
                                          <p:attrName>style.visibility</p:attrName>
                                        </p:attrNameLst>
                                      </p:cBhvr>
                                      <p:to>
                                        <p:strVal val="visible"/>
                                      </p:to>
                                    </p:set>
                                    <p:animEffect transition="in" filter="fade">
                                      <p:cBhvr>
                                        <p:cTn id="121" dur="500"/>
                                        <p:tgtEl>
                                          <p:spTgt spid="182"/>
                                        </p:tgtEl>
                                      </p:cBhvr>
                                    </p:animEffect>
                                  </p:childTnLst>
                                </p:cTn>
                              </p:par>
                            </p:childTnLst>
                          </p:cTn>
                        </p:par>
                      </p:childTnLst>
                    </p:cTn>
                  </p:par>
                  <p:par>
                    <p:cTn id="122" fill="hold">
                      <p:stCondLst>
                        <p:cond delay="indefinite"/>
                      </p:stCondLst>
                      <p:childTnLst>
                        <p:par>
                          <p:cTn id="123" fill="hold">
                            <p:stCondLst>
                              <p:cond delay="0"/>
                            </p:stCondLst>
                            <p:childTnLst>
                              <p:par>
                                <p:cTn id="124" presetID="1" presetClass="entr" presetSubtype="0" fill="hold" grpId="0" nodeType="clickEffect">
                                  <p:stCondLst>
                                    <p:cond delay="0"/>
                                  </p:stCondLst>
                                  <p:childTnLst>
                                    <p:set>
                                      <p:cBhvr>
                                        <p:cTn id="125" dur="1" fill="hold">
                                          <p:stCondLst>
                                            <p:cond delay="0"/>
                                          </p:stCondLst>
                                        </p:cTn>
                                        <p:tgtEl>
                                          <p:spTgt spid="160"/>
                                        </p:tgtEl>
                                        <p:attrNameLst>
                                          <p:attrName>style.visibility</p:attrName>
                                        </p:attrNameLst>
                                      </p:cBhvr>
                                      <p:to>
                                        <p:strVal val="visible"/>
                                      </p:to>
                                    </p:set>
                                  </p:childTnLst>
                                </p:cTn>
                              </p:par>
                              <p:par>
                                <p:cTn id="126" presetID="9" presetClass="emph" presetSubtype="0" grpId="1" nodeType="withEffect">
                                  <p:stCondLst>
                                    <p:cond delay="0"/>
                                  </p:stCondLst>
                                  <p:childTnLst>
                                    <p:set>
                                      <p:cBhvr rctx="PPT">
                                        <p:cTn id="127" dur="indefinite"/>
                                        <p:tgtEl>
                                          <p:spTgt spid="161"/>
                                        </p:tgtEl>
                                        <p:attrNameLst>
                                          <p:attrName>style.opacity</p:attrName>
                                        </p:attrNameLst>
                                      </p:cBhvr>
                                      <p:to>
                                        <p:strVal val="0.5"/>
                                      </p:to>
                                    </p:set>
                                    <p:animEffect filter="image" prLst="opacity: 0.5">
                                      <p:cBhvr rctx="IE">
                                        <p:cTn id="128" dur="indefinite"/>
                                        <p:tgtEl>
                                          <p:spTgt spid="161"/>
                                        </p:tgtEl>
                                      </p:cBhvr>
                                    </p:animEffect>
                                  </p:childTnLst>
                                </p:cTn>
                              </p:par>
                              <p:par>
                                <p:cTn id="129" presetID="9" presetClass="emph" presetSubtype="0" grpId="1" nodeType="withEffect">
                                  <p:stCondLst>
                                    <p:cond delay="0"/>
                                  </p:stCondLst>
                                  <p:childTnLst>
                                    <p:set>
                                      <p:cBhvr rctx="PPT">
                                        <p:cTn id="130" dur="indefinite"/>
                                        <p:tgtEl>
                                          <p:spTgt spid="182"/>
                                        </p:tgtEl>
                                        <p:attrNameLst>
                                          <p:attrName>style.opacity</p:attrName>
                                        </p:attrNameLst>
                                      </p:cBhvr>
                                      <p:to>
                                        <p:strVal val="0.5"/>
                                      </p:to>
                                    </p:set>
                                    <p:animEffect filter="image" prLst="opacity: 0.5">
                                      <p:cBhvr rctx="IE">
                                        <p:cTn id="131" dur="indefinite"/>
                                        <p:tgtEl>
                                          <p:spTgt spid="182"/>
                                        </p:tgtEl>
                                      </p:cBhvr>
                                    </p:animEffect>
                                  </p:childTnLst>
                                </p:cTn>
                              </p:par>
                              <p:par>
                                <p:cTn id="132" presetID="9" presetClass="emph" presetSubtype="0" nodeType="withEffect">
                                  <p:stCondLst>
                                    <p:cond delay="0"/>
                                  </p:stCondLst>
                                  <p:childTnLst>
                                    <p:set>
                                      <p:cBhvr rctx="PPT">
                                        <p:cTn id="133" dur="indefinite"/>
                                        <p:tgtEl>
                                          <p:spTgt spid="4"/>
                                        </p:tgtEl>
                                        <p:attrNameLst>
                                          <p:attrName>style.opacity</p:attrName>
                                        </p:attrNameLst>
                                      </p:cBhvr>
                                      <p:to>
                                        <p:strVal val="1"/>
                                      </p:to>
                                    </p:set>
                                    <p:animEffect filter="image" prLst="opacity: 1">
                                      <p:cBhvr rctx="IE">
                                        <p:cTn id="134" dur="indefinite"/>
                                        <p:tgtEl>
                                          <p:spTgt spid="4"/>
                                        </p:tgtEl>
                                      </p:cBhvr>
                                    </p:animEffect>
                                  </p:childTnLst>
                                </p:cTn>
                              </p:par>
                              <p:par>
                                <p:cTn id="135" presetID="9" presetClass="emph" presetSubtype="0" grpId="2" nodeType="withEffect">
                                  <p:stCondLst>
                                    <p:cond delay="0"/>
                                  </p:stCondLst>
                                  <p:childTnLst>
                                    <p:set>
                                      <p:cBhvr rctx="PPT">
                                        <p:cTn id="136" dur="indefinite"/>
                                        <p:tgtEl>
                                          <p:spTgt spid="137"/>
                                        </p:tgtEl>
                                        <p:attrNameLst>
                                          <p:attrName>style.opacity</p:attrName>
                                        </p:attrNameLst>
                                      </p:cBhvr>
                                      <p:to>
                                        <p:strVal val="1"/>
                                      </p:to>
                                    </p:set>
                                    <p:animEffect filter="image" prLst="opacity: 1">
                                      <p:cBhvr rctx="IE">
                                        <p:cTn id="137" dur="indefinite"/>
                                        <p:tgtEl>
                                          <p:spTgt spid="137"/>
                                        </p:tgtEl>
                                      </p:cBhvr>
                                    </p:animEffect>
                                  </p:childTnLst>
                                </p:cTn>
                              </p:par>
                              <p:par>
                                <p:cTn id="138" presetID="9" presetClass="emph" presetSubtype="0" grpId="1" nodeType="withEffect">
                                  <p:stCondLst>
                                    <p:cond delay="0"/>
                                  </p:stCondLst>
                                  <p:childTnLst>
                                    <p:set>
                                      <p:cBhvr rctx="PPT">
                                        <p:cTn id="139" dur="indefinite"/>
                                        <p:tgtEl>
                                          <p:spTgt spid="157"/>
                                        </p:tgtEl>
                                        <p:attrNameLst>
                                          <p:attrName>style.opacity</p:attrName>
                                        </p:attrNameLst>
                                      </p:cBhvr>
                                      <p:to>
                                        <p:strVal val="1"/>
                                      </p:to>
                                    </p:set>
                                    <p:animEffect filter="image" prLst="opacity: 1">
                                      <p:cBhvr rctx="IE">
                                        <p:cTn id="140" dur="indefinite"/>
                                        <p:tgtEl>
                                          <p:spTgt spid="157"/>
                                        </p:tgtEl>
                                      </p:cBhvr>
                                    </p:animEffect>
                                  </p:childTnLst>
                                </p:cTn>
                              </p:par>
                              <p:par>
                                <p:cTn id="141" presetID="1" presetClass="entr" presetSubtype="0" fill="hold" nodeType="withEffect">
                                  <p:stCondLst>
                                    <p:cond delay="0"/>
                                  </p:stCondLst>
                                  <p:childTnLst>
                                    <p:set>
                                      <p:cBhvr>
                                        <p:cTn id="142" dur="1" fill="hold">
                                          <p:stCondLst>
                                            <p:cond delay="0"/>
                                          </p:stCondLst>
                                        </p:cTn>
                                        <p:tgtEl>
                                          <p:spTgt spid="77"/>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181"/>
                                        </p:tgtEl>
                                        <p:attrNameLst>
                                          <p:attrName>style.visibility</p:attrName>
                                        </p:attrNameLst>
                                      </p:cBhvr>
                                      <p:to>
                                        <p:strVal val="visible"/>
                                      </p:to>
                                    </p:set>
                                    <p:animEffect transition="in" filter="fade">
                                      <p:cBhvr>
                                        <p:cTn id="147" dur="500"/>
                                        <p:tgtEl>
                                          <p:spTgt spid="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 grpId="0" animBg="1"/>
      <p:bldP spid="159" grpId="1" animBg="1"/>
      <p:bldP spid="146" grpId="0" animBg="1"/>
      <p:bldP spid="146" grpId="1" animBg="1"/>
      <p:bldP spid="154" grpId="0" animBg="1"/>
      <p:bldP spid="154" grpId="1" animBg="1"/>
      <p:bldP spid="277" grpId="0"/>
      <p:bldP spid="277" grpId="1"/>
      <p:bldP spid="277" grpId="2"/>
      <p:bldP spid="278" grpId="0"/>
      <p:bldP spid="278" grpId="1"/>
      <p:bldP spid="278" grpId="2"/>
      <p:bldP spid="157" grpId="0" animBg="1"/>
      <p:bldP spid="157" grpId="1" animBg="1"/>
      <p:bldP spid="137" grpId="0"/>
      <p:bldP spid="137" grpId="1"/>
      <p:bldP spid="137" grpId="2"/>
      <p:bldP spid="152" grpId="0"/>
      <p:bldP spid="152" grpId="1"/>
      <p:bldP spid="152" grpId="2"/>
      <p:bldP spid="153" grpId="0"/>
      <p:bldP spid="160" grpId="0" animBg="1"/>
      <p:bldP spid="161" grpId="0" animBg="1"/>
      <p:bldP spid="161" grpId="1" animBg="1"/>
      <p:bldP spid="180" grpId="0" animBg="1"/>
      <p:bldP spid="180" grpId="1" animBg="1"/>
      <p:bldP spid="182" grpId="0" animBg="1"/>
      <p:bldP spid="182" grpId="1" animBg="1"/>
      <p:bldP spid="272" grpId="0"/>
      <p:bldP spid="272" grpId="1"/>
      <p:bldP spid="272" grpId="2"/>
      <p:bldP spid="72" grpId="0"/>
      <p:bldP spid="76" grpId="0"/>
      <p:bldP spid="18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7"/>
          <p:cNvSpPr>
            <a:spLocks noChangeArrowheads="1"/>
          </p:cNvSpPr>
          <p:nvPr/>
        </p:nvSpPr>
        <p:spPr bwMode="auto">
          <a:xfrm>
            <a:off x="2213169" y="3575052"/>
            <a:ext cx="1533546" cy="1350981"/>
          </a:xfrm>
          <a:prstGeom prst="rect">
            <a:avLst/>
          </a:prstGeom>
          <a:solidFill>
            <a:srgbClr val="D98BB2"/>
          </a:solidFill>
          <a:ln w="9525">
            <a:noFill/>
            <a:miter lim="800000"/>
            <a:headEnd/>
            <a:tailEnd/>
          </a:ln>
          <a:effectLst>
            <a:glow rad="101600">
              <a:srgbClr val="D98BB2">
                <a:alpha val="50196"/>
              </a:srgbClr>
            </a:glow>
          </a:effectLst>
        </p:spPr>
        <p:txBody>
          <a:bodyPr wrap="none" anchor="ctr"/>
          <a:lstStyle/>
          <a:p>
            <a:endParaRPr lang="en-US" dirty="0"/>
          </a:p>
        </p:txBody>
      </p:sp>
      <p:sp>
        <p:nvSpPr>
          <p:cNvPr id="5" name="Title 4"/>
          <p:cNvSpPr>
            <a:spLocks noGrp="1"/>
          </p:cNvSpPr>
          <p:nvPr>
            <p:ph type="title"/>
          </p:nvPr>
        </p:nvSpPr>
        <p:spPr/>
        <p:txBody>
          <a:bodyPr/>
          <a:lstStyle/>
          <a:p>
            <a:r>
              <a:rPr lang="en-US" sz="3200" dirty="0" smtClean="0"/>
              <a:t>Segments as</a:t>
            </a:r>
            <a:br>
              <a:rPr lang="en-US" sz="3200" dirty="0" smtClean="0"/>
            </a:br>
            <a:r>
              <a:rPr lang="en-US" sz="3200" dirty="0" smtClean="0"/>
              <a:t>Partial Checker “Runs” (conceptually)</a:t>
            </a:r>
            <a:endParaRPr lang="en-US" sz="3200" dirty="0"/>
          </a:p>
        </p:txBody>
      </p:sp>
      <p:grpSp>
        <p:nvGrpSpPr>
          <p:cNvPr id="2" name="Group 341"/>
          <p:cNvGrpSpPr/>
          <p:nvPr/>
        </p:nvGrpSpPr>
        <p:grpSpPr>
          <a:xfrm>
            <a:off x="2185228" y="3538539"/>
            <a:ext cx="1596912" cy="1229688"/>
            <a:chOff x="2185228" y="3538539"/>
            <a:chExt cx="1596912" cy="1229688"/>
          </a:xfrm>
        </p:grpSpPr>
        <p:sp>
          <p:nvSpPr>
            <p:cNvPr id="40" name="Text Box 14"/>
            <p:cNvSpPr txBox="1">
              <a:spLocks noChangeArrowheads="1"/>
            </p:cNvSpPr>
            <p:nvPr/>
          </p:nvSpPr>
          <p:spPr bwMode="auto">
            <a:xfrm>
              <a:off x="2185228" y="3538539"/>
              <a:ext cx="1596912" cy="461665"/>
            </a:xfrm>
            <a:prstGeom prst="rect">
              <a:avLst/>
            </a:prstGeom>
            <a:noFill/>
            <a:ln w="9525">
              <a:noFill/>
              <a:miter lim="800000"/>
              <a:headEnd/>
              <a:tailEnd/>
            </a:ln>
            <a:effectLst/>
          </p:spPr>
          <p:txBody>
            <a:bodyPr wrap="none">
              <a:spAutoFit/>
            </a:bodyPr>
            <a:lstStyle/>
            <a:p>
              <a:r>
                <a:rPr lang="en-US" sz="2400" dirty="0" smtClean="0">
                  <a:latin typeface="cmmi10"/>
                </a:rPr>
                <a:t>®</a:t>
              </a:r>
              <a:r>
                <a:rPr lang="en-US" sz="2400" dirty="0" smtClean="0"/>
                <a:t>.</a:t>
              </a:r>
              <a:r>
                <a:rPr lang="en-US" sz="2400" dirty="0" err="1" smtClean="0">
                  <a:solidFill>
                    <a:srgbClr val="7030A0"/>
                  </a:solidFill>
                </a:rPr>
                <a:t>dll</a:t>
              </a:r>
              <a:r>
                <a:rPr lang="en-US" sz="2400" dirty="0" smtClean="0"/>
                <a:t>(null)</a:t>
              </a:r>
              <a:endParaRPr lang="en-US" sz="2400" dirty="0"/>
            </a:p>
          </p:txBody>
        </p:sp>
        <p:sp>
          <p:nvSpPr>
            <p:cNvPr id="56" name="Text Box 14"/>
            <p:cNvSpPr txBox="1">
              <a:spLocks noChangeArrowheads="1"/>
            </p:cNvSpPr>
            <p:nvPr/>
          </p:nvSpPr>
          <p:spPr bwMode="auto">
            <a:xfrm>
              <a:off x="2358105" y="4153383"/>
              <a:ext cx="1250663" cy="461665"/>
            </a:xfrm>
            <a:prstGeom prst="rect">
              <a:avLst/>
            </a:prstGeom>
            <a:noFill/>
            <a:ln w="9525">
              <a:noFill/>
              <a:miter lim="800000"/>
              <a:headEnd/>
              <a:tailEnd/>
            </a:ln>
            <a:effectLst/>
          </p:spPr>
          <p:txBody>
            <a:bodyPr wrap="none">
              <a:spAutoFit/>
            </a:bodyPr>
            <a:lstStyle/>
            <a:p>
              <a:r>
                <a:rPr lang="en-US" sz="2400" dirty="0" smtClean="0">
                  <a:latin typeface="cmmi10"/>
                </a:rPr>
                <a:t>¯</a:t>
              </a:r>
              <a:r>
                <a:rPr lang="en-US" sz="2400" dirty="0" smtClean="0"/>
                <a:t>.</a:t>
              </a:r>
              <a:r>
                <a:rPr lang="en-US" sz="2400" dirty="0" err="1" smtClean="0">
                  <a:solidFill>
                    <a:srgbClr val="7030A0"/>
                  </a:solidFill>
                </a:rPr>
                <a:t>dll</a:t>
              </a:r>
              <a:r>
                <a:rPr lang="en-US" sz="2400" dirty="0" smtClean="0"/>
                <a:t>(</a:t>
              </a:r>
              <a:r>
                <a:rPr lang="en-US" sz="2400" dirty="0" smtClean="0">
                  <a:latin typeface="cmmi10"/>
                </a:rPr>
                <a:t>®</a:t>
              </a:r>
              <a:r>
                <a:rPr lang="en-US" sz="2400" dirty="0" smtClean="0"/>
                <a:t>)</a:t>
              </a:r>
              <a:endParaRPr lang="en-US" sz="2400" dirty="0"/>
            </a:p>
          </p:txBody>
        </p:sp>
        <p:cxnSp>
          <p:nvCxnSpPr>
            <p:cNvPr id="63" name="Straight Connector 62"/>
            <p:cNvCxnSpPr>
              <a:stCxn id="56" idx="0"/>
              <a:endCxn id="40" idx="2"/>
            </p:cNvCxnSpPr>
            <p:nvPr/>
          </p:nvCxnSpPr>
          <p:spPr bwMode="auto">
            <a:xfrm rot="5400000" flipH="1" flipV="1">
              <a:off x="2906971" y="4076671"/>
              <a:ext cx="153179" cy="247"/>
            </a:xfrm>
            <a:prstGeom prst="line">
              <a:avLst/>
            </a:prstGeom>
            <a:noFill/>
            <a:ln w="63500" cap="rnd">
              <a:solidFill>
                <a:schemeClr val="accent5">
                  <a:lumMod val="25000"/>
                </a:schemeClr>
              </a:solidFill>
              <a:round/>
              <a:headEnd/>
              <a:tailEnd type="none" w="sm" len="sm"/>
            </a:ln>
            <a:effectLst/>
          </p:spPr>
        </p:cxnSp>
        <p:cxnSp>
          <p:nvCxnSpPr>
            <p:cNvPr id="67" name="Straight Connector 66"/>
            <p:cNvCxnSpPr>
              <a:stCxn id="56" idx="2"/>
              <a:endCxn id="57" idx="0"/>
            </p:cNvCxnSpPr>
            <p:nvPr/>
          </p:nvCxnSpPr>
          <p:spPr bwMode="auto">
            <a:xfrm rot="5400000">
              <a:off x="2906171" y="4690960"/>
              <a:ext cx="153179" cy="1355"/>
            </a:xfrm>
            <a:prstGeom prst="line">
              <a:avLst/>
            </a:prstGeom>
            <a:noFill/>
            <a:ln w="63500" cap="rnd">
              <a:solidFill>
                <a:schemeClr val="accent5">
                  <a:lumMod val="25000"/>
                </a:schemeClr>
              </a:solidFill>
              <a:round/>
              <a:headEnd/>
              <a:tailEnd type="none" w="sm" len="sm"/>
            </a:ln>
            <a:effectLst/>
          </p:spPr>
        </p:cxnSp>
      </p:grpSp>
      <p:grpSp>
        <p:nvGrpSpPr>
          <p:cNvPr id="3" name="Group 340"/>
          <p:cNvGrpSpPr/>
          <p:nvPr/>
        </p:nvGrpSpPr>
        <p:grpSpPr>
          <a:xfrm>
            <a:off x="2215685" y="4768227"/>
            <a:ext cx="1535998" cy="1691352"/>
            <a:chOff x="2215685" y="4768227"/>
            <a:chExt cx="1535998" cy="1691352"/>
          </a:xfrm>
        </p:grpSpPr>
        <p:sp>
          <p:nvSpPr>
            <p:cNvPr id="57" name="Text Box 14"/>
            <p:cNvSpPr txBox="1">
              <a:spLocks noChangeArrowheads="1"/>
            </p:cNvSpPr>
            <p:nvPr/>
          </p:nvSpPr>
          <p:spPr bwMode="auto">
            <a:xfrm>
              <a:off x="2375986" y="4768227"/>
              <a:ext cx="1212191" cy="461665"/>
            </a:xfrm>
            <a:prstGeom prst="rect">
              <a:avLst/>
            </a:prstGeom>
            <a:noFill/>
            <a:ln w="9525">
              <a:noFill/>
              <a:miter lim="800000"/>
              <a:headEnd/>
              <a:tailEnd/>
            </a:ln>
            <a:effectLst/>
          </p:spPr>
          <p:txBody>
            <a:bodyPr wrap="none">
              <a:spAutoFit/>
            </a:bodyPr>
            <a:lstStyle/>
            <a:p>
              <a:r>
                <a:rPr lang="en-US" sz="2400" dirty="0" smtClean="0">
                  <a:latin typeface="cmmi10"/>
                </a:rPr>
                <a:t>°</a:t>
              </a:r>
              <a:r>
                <a:rPr lang="en-US" sz="2400" dirty="0" smtClean="0"/>
                <a:t>.</a:t>
              </a:r>
              <a:r>
                <a:rPr lang="en-US" sz="2400" dirty="0" err="1" smtClean="0">
                  <a:solidFill>
                    <a:srgbClr val="7030A0"/>
                  </a:solidFill>
                </a:rPr>
                <a:t>dll</a:t>
              </a:r>
              <a:r>
                <a:rPr lang="en-US" sz="2400" dirty="0" smtClean="0"/>
                <a:t>(</a:t>
              </a:r>
              <a:r>
                <a:rPr lang="en-US" sz="2400" dirty="0" smtClean="0">
                  <a:latin typeface="cmmi10"/>
                </a:rPr>
                <a:t>¯</a:t>
              </a:r>
              <a:r>
                <a:rPr lang="en-US" sz="2400" dirty="0" smtClean="0"/>
                <a:t>)</a:t>
              </a:r>
              <a:endParaRPr lang="en-US" sz="2400" dirty="0"/>
            </a:p>
          </p:txBody>
        </p:sp>
        <p:sp>
          <p:nvSpPr>
            <p:cNvPr id="58" name="Text Box 14"/>
            <p:cNvSpPr txBox="1">
              <a:spLocks noChangeArrowheads="1"/>
            </p:cNvSpPr>
            <p:nvPr/>
          </p:nvSpPr>
          <p:spPr bwMode="auto">
            <a:xfrm>
              <a:off x="2396023" y="5383071"/>
              <a:ext cx="1175322" cy="461665"/>
            </a:xfrm>
            <a:prstGeom prst="rect">
              <a:avLst/>
            </a:prstGeom>
            <a:noFill/>
            <a:ln w="9525">
              <a:noFill/>
              <a:miter lim="800000"/>
              <a:headEnd/>
              <a:tailEnd/>
            </a:ln>
            <a:effectLst/>
          </p:spPr>
          <p:txBody>
            <a:bodyPr wrap="none">
              <a:spAutoFit/>
            </a:bodyPr>
            <a:lstStyle/>
            <a:p>
              <a:r>
                <a:rPr lang="en-US" sz="2400" dirty="0" smtClean="0">
                  <a:latin typeface="cmmi10"/>
                </a:rPr>
                <a:t>±</a:t>
              </a:r>
              <a:r>
                <a:rPr lang="en-US" sz="2400" dirty="0" smtClean="0"/>
                <a:t>.</a:t>
              </a:r>
              <a:r>
                <a:rPr lang="en-US" sz="2400" dirty="0" err="1" smtClean="0">
                  <a:solidFill>
                    <a:srgbClr val="7030A0"/>
                  </a:solidFill>
                </a:rPr>
                <a:t>dll</a:t>
              </a:r>
              <a:r>
                <a:rPr lang="en-US" sz="2400" dirty="0" smtClean="0"/>
                <a:t>(</a:t>
              </a:r>
              <a:r>
                <a:rPr lang="en-US" sz="2400" dirty="0" smtClean="0">
                  <a:latin typeface="cmmi10"/>
                </a:rPr>
                <a:t>°</a:t>
              </a:r>
              <a:r>
                <a:rPr lang="en-US" sz="2400" dirty="0" smtClean="0"/>
                <a:t>)</a:t>
              </a:r>
              <a:endParaRPr lang="en-US" sz="2400" dirty="0"/>
            </a:p>
          </p:txBody>
        </p:sp>
        <p:sp>
          <p:nvSpPr>
            <p:cNvPr id="59" name="Text Box 14"/>
            <p:cNvSpPr txBox="1">
              <a:spLocks noChangeArrowheads="1"/>
            </p:cNvSpPr>
            <p:nvPr/>
          </p:nvSpPr>
          <p:spPr bwMode="auto">
            <a:xfrm>
              <a:off x="2215685" y="5997914"/>
              <a:ext cx="1535998" cy="461665"/>
            </a:xfrm>
            <a:prstGeom prst="rect">
              <a:avLst/>
            </a:prstGeom>
            <a:noFill/>
            <a:ln w="9525">
              <a:noFill/>
              <a:miter lim="800000"/>
              <a:headEnd/>
              <a:tailEnd/>
            </a:ln>
            <a:effectLst/>
          </p:spPr>
          <p:txBody>
            <a:bodyPr wrap="none">
              <a:spAutoFit/>
            </a:bodyPr>
            <a:lstStyle/>
            <a:p>
              <a:r>
                <a:rPr lang="en-US" sz="2400" dirty="0" smtClean="0"/>
                <a:t>null.</a:t>
              </a:r>
              <a:r>
                <a:rPr lang="en-US" sz="2400" dirty="0" smtClean="0">
                  <a:solidFill>
                    <a:srgbClr val="7030A0"/>
                  </a:solidFill>
                </a:rPr>
                <a:t>dll</a:t>
              </a:r>
              <a:r>
                <a:rPr lang="en-US" sz="2400" dirty="0" smtClean="0"/>
                <a:t>(</a:t>
              </a:r>
              <a:r>
                <a:rPr lang="en-US" sz="2400" dirty="0" smtClean="0">
                  <a:latin typeface="cmmi10"/>
                </a:rPr>
                <a:t>±</a:t>
              </a:r>
              <a:r>
                <a:rPr lang="en-US" sz="2400" dirty="0" smtClean="0"/>
                <a:t>)</a:t>
              </a:r>
              <a:endParaRPr lang="en-US" sz="2400" dirty="0"/>
            </a:p>
          </p:txBody>
        </p:sp>
        <p:cxnSp>
          <p:nvCxnSpPr>
            <p:cNvPr id="70" name="Straight Connector 69"/>
            <p:cNvCxnSpPr>
              <a:stCxn id="57" idx="2"/>
              <a:endCxn id="58" idx="0"/>
            </p:cNvCxnSpPr>
            <p:nvPr/>
          </p:nvCxnSpPr>
          <p:spPr bwMode="auto">
            <a:xfrm rot="16200000" flipH="1">
              <a:off x="2906294" y="5305680"/>
              <a:ext cx="153179" cy="1602"/>
            </a:xfrm>
            <a:prstGeom prst="line">
              <a:avLst/>
            </a:prstGeom>
            <a:noFill/>
            <a:ln w="63500" cap="rnd">
              <a:solidFill>
                <a:schemeClr val="accent5">
                  <a:lumMod val="25000"/>
                </a:schemeClr>
              </a:solidFill>
              <a:round/>
              <a:headEnd/>
              <a:tailEnd type="none" w="sm" len="sm"/>
            </a:ln>
            <a:effectLst/>
          </p:spPr>
        </p:cxnSp>
        <p:cxnSp>
          <p:nvCxnSpPr>
            <p:cNvPr id="73" name="Straight Connector 72"/>
            <p:cNvCxnSpPr>
              <a:stCxn id="58" idx="2"/>
              <a:endCxn id="59" idx="0"/>
            </p:cNvCxnSpPr>
            <p:nvPr/>
          </p:nvCxnSpPr>
          <p:spPr bwMode="auto">
            <a:xfrm rot="5400000">
              <a:off x="2907095" y="5921325"/>
              <a:ext cx="153178" cy="1588"/>
            </a:xfrm>
            <a:prstGeom prst="line">
              <a:avLst/>
            </a:prstGeom>
            <a:noFill/>
            <a:ln w="63500" cap="rnd">
              <a:solidFill>
                <a:schemeClr val="accent5">
                  <a:lumMod val="25000"/>
                </a:schemeClr>
              </a:solidFill>
              <a:round/>
              <a:headEnd/>
              <a:tailEnd type="none" w="sm" len="sm"/>
            </a:ln>
            <a:effectLst/>
          </p:spPr>
        </p:cxnSp>
      </p:grpSp>
      <p:sp>
        <p:nvSpPr>
          <p:cNvPr id="150" name="Text Box 23"/>
          <p:cNvSpPr txBox="1">
            <a:spLocks noChangeArrowheads="1"/>
          </p:cNvSpPr>
          <p:nvPr/>
        </p:nvSpPr>
        <p:spPr bwMode="auto">
          <a:xfrm>
            <a:off x="323850" y="3174942"/>
            <a:ext cx="3059492" cy="400110"/>
          </a:xfrm>
          <a:prstGeom prst="rect">
            <a:avLst/>
          </a:prstGeom>
          <a:noFill/>
          <a:ln w="9525">
            <a:noFill/>
            <a:miter lim="800000"/>
            <a:headEnd/>
            <a:tailEnd/>
          </a:ln>
          <a:effectLst/>
        </p:spPr>
        <p:txBody>
          <a:bodyPr wrap="none">
            <a:spAutoFit/>
          </a:bodyPr>
          <a:lstStyle/>
          <a:p>
            <a:r>
              <a:rPr lang="en-US" sz="2000" u="sng" dirty="0" smtClean="0">
                <a:effectLst>
                  <a:outerShdw blurRad="38100" dist="38100" dir="2700000" algn="tl">
                    <a:srgbClr val="C0C0C0"/>
                  </a:outerShdw>
                </a:effectLst>
              </a:rPr>
              <a:t>Complete Checker “Run”</a:t>
            </a:r>
            <a:endParaRPr lang="en-US" sz="2000" u="sng" dirty="0">
              <a:effectLst>
                <a:outerShdw blurRad="38100" dist="38100" dir="2700000" algn="tl">
                  <a:srgbClr val="C0C0C0"/>
                </a:outerShdw>
              </a:effectLst>
            </a:endParaRPr>
          </a:p>
        </p:txBody>
      </p:sp>
      <p:sp>
        <p:nvSpPr>
          <p:cNvPr id="151" name="Text Box 23"/>
          <p:cNvSpPr txBox="1">
            <a:spLocks noChangeArrowheads="1"/>
          </p:cNvSpPr>
          <p:nvPr/>
        </p:nvSpPr>
        <p:spPr bwMode="auto">
          <a:xfrm>
            <a:off x="323850" y="2043039"/>
            <a:ext cx="1141659" cy="400110"/>
          </a:xfrm>
          <a:prstGeom prst="rect">
            <a:avLst/>
          </a:prstGeom>
          <a:noFill/>
          <a:ln w="9525">
            <a:noFill/>
            <a:miter lim="800000"/>
            <a:headEnd/>
            <a:tailEnd/>
          </a:ln>
          <a:effectLst/>
        </p:spPr>
        <p:txBody>
          <a:bodyPr wrap="none">
            <a:spAutoFit/>
          </a:bodyPr>
          <a:lstStyle/>
          <a:p>
            <a:r>
              <a:rPr lang="en-US" sz="2000" u="sng" dirty="0" smtClean="0">
                <a:effectLst>
                  <a:outerShdw blurRad="38100" dist="38100" dir="2700000" algn="tl">
                    <a:srgbClr val="000000">
                      <a:alpha val="43137"/>
                    </a:srgbClr>
                  </a:outerShdw>
                </a:effectLst>
              </a:rPr>
              <a:t>Instance</a:t>
            </a:r>
            <a:endParaRPr lang="en-US" sz="2000" u="sng" dirty="0">
              <a:effectLst>
                <a:outerShdw blurRad="38100" dist="38100" dir="2700000" algn="tl">
                  <a:srgbClr val="000000">
                    <a:alpha val="43137"/>
                  </a:srgbClr>
                </a:outerShdw>
              </a:effectLst>
            </a:endParaRPr>
          </a:p>
        </p:txBody>
      </p:sp>
      <p:sp>
        <p:nvSpPr>
          <p:cNvPr id="152" name="Text Box 23"/>
          <p:cNvSpPr txBox="1">
            <a:spLocks noChangeArrowheads="1"/>
          </p:cNvSpPr>
          <p:nvPr/>
        </p:nvSpPr>
        <p:spPr bwMode="auto">
          <a:xfrm>
            <a:off x="323850" y="1055655"/>
            <a:ext cx="1234633" cy="400110"/>
          </a:xfrm>
          <a:prstGeom prst="rect">
            <a:avLst/>
          </a:prstGeom>
          <a:noFill/>
          <a:ln w="9525">
            <a:noFill/>
            <a:miter lim="800000"/>
            <a:headEnd/>
            <a:tailEnd/>
          </a:ln>
          <a:effectLst/>
        </p:spPr>
        <p:txBody>
          <a:bodyPr wrap="none">
            <a:spAutoFit/>
          </a:bodyPr>
          <a:lstStyle/>
          <a:p>
            <a:r>
              <a:rPr lang="en-US" sz="2000" u="sng" dirty="0" smtClean="0">
                <a:effectLst>
                  <a:outerShdw blurRad="38100" dist="38100" dir="2700000" algn="tl">
                    <a:srgbClr val="000000">
                      <a:alpha val="43137"/>
                    </a:srgbClr>
                  </a:outerShdw>
                </a:effectLst>
              </a:rPr>
              <a:t>Summary</a:t>
            </a:r>
            <a:endParaRPr lang="en-US" sz="2000" u="sng" dirty="0">
              <a:effectLst>
                <a:outerShdw blurRad="38100" dist="38100" dir="2700000" algn="tl">
                  <a:srgbClr val="000000">
                    <a:alpha val="43137"/>
                  </a:srgbClr>
                </a:outerShdw>
              </a:effectLst>
            </a:endParaRPr>
          </a:p>
        </p:txBody>
      </p:sp>
      <p:grpSp>
        <p:nvGrpSpPr>
          <p:cNvPr id="4" name="Group 290"/>
          <p:cNvGrpSpPr/>
          <p:nvPr/>
        </p:nvGrpSpPr>
        <p:grpSpPr>
          <a:xfrm>
            <a:off x="1555935" y="1539734"/>
            <a:ext cx="3968772" cy="611311"/>
            <a:chOff x="1555935" y="1539734"/>
            <a:chExt cx="3968772" cy="611311"/>
          </a:xfrm>
        </p:grpSpPr>
        <p:sp>
          <p:nvSpPr>
            <p:cNvPr id="223" name="Oval 76"/>
            <p:cNvSpPr>
              <a:spLocks noChangeArrowheads="1"/>
            </p:cNvSpPr>
            <p:nvPr/>
          </p:nvSpPr>
          <p:spPr bwMode="auto">
            <a:xfrm>
              <a:off x="1555935" y="1539740"/>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grpSp>
          <p:nvGrpSpPr>
            <p:cNvPr id="6" name="Group 219"/>
            <p:cNvGrpSpPr/>
            <p:nvPr/>
          </p:nvGrpSpPr>
          <p:grpSpPr>
            <a:xfrm>
              <a:off x="1810324" y="1722297"/>
              <a:ext cx="1650606" cy="428748"/>
              <a:chOff x="1810324" y="1722297"/>
              <a:chExt cx="1650606" cy="428748"/>
            </a:xfrm>
            <a:effectLst>
              <a:glow rad="101600">
                <a:srgbClr val="D98BB2">
                  <a:alpha val="60000"/>
                </a:srgbClr>
              </a:glow>
            </a:effectLst>
          </p:grpSpPr>
          <p:cxnSp>
            <p:nvCxnSpPr>
              <p:cNvPr id="230" name="AutoShape 80"/>
              <p:cNvCxnSpPr>
                <a:cxnSpLocks noChangeShapeType="1"/>
                <a:stCxn id="223" idx="6"/>
                <a:endCxn id="227" idx="2"/>
              </p:cNvCxnSpPr>
              <p:nvPr/>
            </p:nvCxnSpPr>
            <p:spPr bwMode="auto">
              <a:xfrm flipV="1">
                <a:off x="1921060" y="1722297"/>
                <a:ext cx="1514115" cy="6"/>
              </a:xfrm>
              <a:prstGeom prst="straightConnector1">
                <a:avLst/>
              </a:prstGeom>
              <a:noFill/>
              <a:ln w="88900">
                <a:solidFill>
                  <a:schemeClr val="tx1"/>
                </a:solidFill>
                <a:round/>
                <a:headEnd/>
                <a:tailEnd type="triangle" w="med" len="med"/>
              </a:ln>
              <a:effectLst/>
            </p:spPr>
          </p:cxnSp>
          <p:sp>
            <p:nvSpPr>
              <p:cNvPr id="231" name="Text Box 81"/>
              <p:cNvSpPr txBox="1">
                <a:spLocks noChangeArrowheads="1"/>
              </p:cNvSpPr>
              <p:nvPr/>
            </p:nvSpPr>
            <p:spPr bwMode="auto">
              <a:xfrm>
                <a:off x="1810324" y="1770955"/>
                <a:ext cx="928459" cy="369332"/>
              </a:xfrm>
              <a:prstGeom prst="rect">
                <a:avLst/>
              </a:prstGeom>
              <a:noFill/>
              <a:ln w="9525">
                <a:noFill/>
                <a:miter lim="800000"/>
                <a:headEnd/>
                <a:tailEnd/>
              </a:ln>
              <a:effectLst/>
            </p:spPr>
            <p:txBody>
              <a:bodyPr wrap="none">
                <a:spAutoFit/>
              </a:bodyPr>
              <a:lstStyle/>
              <a:p>
                <a:r>
                  <a:rPr lang="en-US" dirty="0" err="1" smtClean="0">
                    <a:solidFill>
                      <a:srgbClr val="7030A0"/>
                    </a:solidFill>
                  </a:rPr>
                  <a:t>dll</a:t>
                </a:r>
                <a:r>
                  <a:rPr lang="en-US" dirty="0" smtClean="0"/>
                  <a:t>(</a:t>
                </a:r>
                <a:r>
                  <a:rPr lang="en-US" spc="-150" dirty="0" smtClean="0"/>
                  <a:t>null</a:t>
                </a:r>
                <a:r>
                  <a:rPr lang="en-US" dirty="0"/>
                  <a:t>)</a:t>
                </a:r>
                <a:endParaRPr lang="en-US" baseline="-25000" dirty="0">
                  <a:solidFill>
                    <a:srgbClr val="993366"/>
                  </a:solidFill>
                </a:endParaRPr>
              </a:p>
            </p:txBody>
          </p:sp>
          <p:sp>
            <p:nvSpPr>
              <p:cNvPr id="232" name="Text Box 88"/>
              <p:cNvSpPr txBox="1">
                <a:spLocks noChangeArrowheads="1"/>
              </p:cNvSpPr>
              <p:nvPr/>
            </p:nvSpPr>
            <p:spPr bwMode="auto">
              <a:xfrm>
                <a:off x="2713610" y="1781713"/>
                <a:ext cx="747320" cy="369332"/>
              </a:xfrm>
              <a:prstGeom prst="rect">
                <a:avLst/>
              </a:prstGeom>
              <a:noFill/>
              <a:ln w="9525">
                <a:noFill/>
                <a:miter lim="800000"/>
                <a:headEnd/>
                <a:tailEnd/>
              </a:ln>
              <a:effectLst/>
            </p:spPr>
            <p:txBody>
              <a:bodyPr wrap="square">
                <a:spAutoFit/>
              </a:bodyPr>
              <a:lstStyle/>
              <a:p>
                <a:r>
                  <a:rPr lang="en-US" dirty="0" err="1" smtClean="0">
                    <a:solidFill>
                      <a:srgbClr val="7030A0"/>
                    </a:solidFill>
                  </a:rPr>
                  <a:t>dll</a:t>
                </a:r>
                <a:r>
                  <a:rPr lang="en-US" dirty="0" smtClean="0"/>
                  <a:t>(</a:t>
                </a:r>
                <a:r>
                  <a:rPr lang="en-US" dirty="0" smtClean="0">
                    <a:latin typeface="cmmi10"/>
                  </a:rPr>
                  <a:t>¯</a:t>
                </a:r>
                <a:r>
                  <a:rPr lang="en-US" dirty="0" smtClean="0"/>
                  <a:t>)</a:t>
                </a:r>
                <a:endParaRPr lang="en-US" dirty="0">
                  <a:solidFill>
                    <a:srgbClr val="FF0000"/>
                  </a:solidFill>
                </a:endParaRPr>
              </a:p>
            </p:txBody>
          </p:sp>
        </p:grpSp>
        <p:sp>
          <p:nvSpPr>
            <p:cNvPr id="225" name="Oval 73"/>
            <p:cNvSpPr>
              <a:spLocks noChangeArrowheads="1"/>
            </p:cNvSpPr>
            <p:nvPr/>
          </p:nvSpPr>
          <p:spPr bwMode="auto">
            <a:xfrm>
              <a:off x="5432632" y="1676265"/>
              <a:ext cx="92075" cy="92075"/>
            </a:xfrm>
            <a:prstGeom prst="ellipse">
              <a:avLst/>
            </a:prstGeom>
            <a:noFill/>
            <a:ln w="9525">
              <a:noFill/>
              <a:round/>
              <a:headEnd/>
              <a:tailEnd/>
            </a:ln>
            <a:effectLst/>
          </p:spPr>
          <p:txBody>
            <a:bodyPr wrap="none" anchor="ctr"/>
            <a:lstStyle/>
            <a:p>
              <a:pPr algn="ctr"/>
              <a:endParaRPr lang="en-US"/>
            </a:p>
          </p:txBody>
        </p:sp>
        <p:grpSp>
          <p:nvGrpSpPr>
            <p:cNvPr id="7" name="Group 133"/>
            <p:cNvGrpSpPr/>
            <p:nvPr/>
          </p:nvGrpSpPr>
          <p:grpSpPr>
            <a:xfrm>
              <a:off x="3747195" y="1722297"/>
              <a:ext cx="1685437" cy="428748"/>
              <a:chOff x="3580310" y="1445153"/>
              <a:chExt cx="1685437" cy="428748"/>
            </a:xfrm>
          </p:grpSpPr>
          <p:cxnSp>
            <p:nvCxnSpPr>
              <p:cNvPr id="228" name="AutoShape 77"/>
              <p:cNvCxnSpPr>
                <a:cxnSpLocks noChangeShapeType="1"/>
                <a:stCxn id="227" idx="6"/>
                <a:endCxn id="225" idx="2"/>
              </p:cNvCxnSpPr>
              <p:nvPr/>
            </p:nvCxnSpPr>
            <p:spPr bwMode="auto">
              <a:xfrm>
                <a:off x="3633415" y="1445153"/>
                <a:ext cx="1632332" cy="6"/>
              </a:xfrm>
              <a:prstGeom prst="straightConnector1">
                <a:avLst/>
              </a:prstGeom>
              <a:noFill/>
              <a:ln w="88900">
                <a:solidFill>
                  <a:schemeClr val="tx1"/>
                </a:solidFill>
                <a:round/>
                <a:headEnd/>
                <a:tailEnd type="triangle" w="med" len="sm"/>
              </a:ln>
              <a:effectLst/>
            </p:spPr>
          </p:cxnSp>
          <p:sp>
            <p:nvSpPr>
              <p:cNvPr id="229" name="Text Box 78"/>
              <p:cNvSpPr txBox="1">
                <a:spLocks noChangeArrowheads="1"/>
              </p:cNvSpPr>
              <p:nvPr/>
            </p:nvSpPr>
            <p:spPr bwMode="auto">
              <a:xfrm>
                <a:off x="3580310" y="1504569"/>
                <a:ext cx="747320" cy="369332"/>
              </a:xfrm>
              <a:prstGeom prst="rect">
                <a:avLst/>
              </a:prstGeom>
              <a:noFill/>
              <a:ln w="9525">
                <a:noFill/>
                <a:miter lim="800000"/>
                <a:headEnd/>
                <a:tailEnd/>
              </a:ln>
              <a:effectLst/>
            </p:spPr>
            <p:txBody>
              <a:bodyPr wrap="none">
                <a:spAutoFit/>
              </a:bodyPr>
              <a:lstStyle/>
              <a:p>
                <a:r>
                  <a:rPr lang="en-US" dirty="0" err="1"/>
                  <a:t>dll</a:t>
                </a:r>
                <a:r>
                  <a:rPr lang="en-US" dirty="0" smtClean="0"/>
                  <a:t>(</a:t>
                </a:r>
                <a:r>
                  <a:rPr lang="en-US" dirty="0" smtClean="0">
                    <a:latin typeface="cmmi10"/>
                  </a:rPr>
                  <a:t>¯</a:t>
                </a:r>
                <a:r>
                  <a:rPr lang="en-US" dirty="0" smtClean="0"/>
                  <a:t>)</a:t>
                </a:r>
                <a:endParaRPr lang="en-US" dirty="0">
                  <a:solidFill>
                    <a:srgbClr val="FF0000"/>
                  </a:solidFill>
                </a:endParaRPr>
              </a:p>
            </p:txBody>
          </p:sp>
        </p:grpSp>
        <p:sp>
          <p:nvSpPr>
            <p:cNvPr id="227" name="Oval 22"/>
            <p:cNvSpPr>
              <a:spLocks noChangeArrowheads="1"/>
            </p:cNvSpPr>
            <p:nvPr/>
          </p:nvSpPr>
          <p:spPr bwMode="auto">
            <a:xfrm>
              <a:off x="3435175" y="1539734"/>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grpSp>
      <p:sp>
        <p:nvSpPr>
          <p:cNvPr id="186" name="AutoShape 54"/>
          <p:cNvSpPr>
            <a:spLocks noChangeArrowheads="1"/>
          </p:cNvSpPr>
          <p:nvPr/>
        </p:nvSpPr>
        <p:spPr bwMode="auto">
          <a:xfrm flipV="1">
            <a:off x="6069033" y="3573463"/>
            <a:ext cx="2751117" cy="2911478"/>
          </a:xfrm>
          <a:custGeom>
            <a:avLst/>
            <a:gdLst>
              <a:gd name="G0" fmla="+- 7379 0 0"/>
              <a:gd name="G1" fmla="+- 21600 0 7379"/>
              <a:gd name="G2" fmla="*/ 7379 1 2"/>
              <a:gd name="G3" fmla="+- 21600 0 G2"/>
              <a:gd name="G4" fmla="+/ 7379 21600 2"/>
              <a:gd name="G5" fmla="+/ G1 0 2"/>
              <a:gd name="G6" fmla="*/ 21600 21600 7379"/>
              <a:gd name="G7" fmla="*/ G6 1 2"/>
              <a:gd name="G8" fmla="+- 21600 0 G7"/>
              <a:gd name="G9" fmla="*/ 21600 1 2"/>
              <a:gd name="G10" fmla="+- 7379 0 G9"/>
              <a:gd name="G11" fmla="?: G10 G8 0"/>
              <a:gd name="G12" fmla="?: G10 G7 21600"/>
              <a:gd name="T0" fmla="*/ 17910 w 21600"/>
              <a:gd name="T1" fmla="*/ 10800 h 21600"/>
              <a:gd name="T2" fmla="*/ 10800 w 21600"/>
              <a:gd name="T3" fmla="*/ 21600 h 21600"/>
              <a:gd name="T4" fmla="*/ 3690 w 21600"/>
              <a:gd name="T5" fmla="*/ 10800 h 21600"/>
              <a:gd name="T6" fmla="*/ 10800 w 21600"/>
              <a:gd name="T7" fmla="*/ 0 h 21600"/>
              <a:gd name="T8" fmla="*/ 5490 w 21600"/>
              <a:gd name="T9" fmla="*/ 5490 h 21600"/>
              <a:gd name="T10" fmla="*/ 16110 w 21600"/>
              <a:gd name="T11" fmla="*/ 16110 h 21600"/>
              <a:gd name="connsiteX0" fmla="*/ 0 w 21600"/>
              <a:gd name="connsiteY0" fmla="*/ 0 h 21600"/>
              <a:gd name="connsiteX1" fmla="*/ 7379 w 21600"/>
              <a:gd name="connsiteY1" fmla="*/ 21600 h 21600"/>
              <a:gd name="connsiteX2" fmla="*/ 14221 w 21600"/>
              <a:gd name="connsiteY2" fmla="*/ 21600 h 21600"/>
              <a:gd name="connsiteX3" fmla="*/ 21600 w 21600"/>
              <a:gd name="connsiteY3" fmla="*/ 0 h 21600"/>
              <a:gd name="connsiteX4" fmla="*/ 8124 w 21600"/>
              <a:gd name="connsiteY4" fmla="*/ 7179 h 21600"/>
              <a:gd name="connsiteX5" fmla="*/ 0 w 21600"/>
              <a:gd name="connsiteY5" fmla="*/ 0 h 21600"/>
              <a:gd name="connsiteX0" fmla="*/ 0 w 21600"/>
              <a:gd name="connsiteY0" fmla="*/ 45 h 21645"/>
              <a:gd name="connsiteX1" fmla="*/ 7379 w 21600"/>
              <a:gd name="connsiteY1" fmla="*/ 21645 h 21645"/>
              <a:gd name="connsiteX2" fmla="*/ 14221 w 21600"/>
              <a:gd name="connsiteY2" fmla="*/ 21645 h 21645"/>
              <a:gd name="connsiteX3" fmla="*/ 21600 w 21600"/>
              <a:gd name="connsiteY3" fmla="*/ 45 h 21645"/>
              <a:gd name="connsiteX4" fmla="*/ 4459 w 21600"/>
              <a:gd name="connsiteY4" fmla="*/ 0 h 21645"/>
              <a:gd name="connsiteX5" fmla="*/ 0 w 21600"/>
              <a:gd name="connsiteY5" fmla="*/ 45 h 21645"/>
              <a:gd name="connsiteX0" fmla="*/ 0 w 21600"/>
              <a:gd name="connsiteY0" fmla="*/ 45 h 21645"/>
              <a:gd name="connsiteX1" fmla="*/ 7379 w 21600"/>
              <a:gd name="connsiteY1" fmla="*/ 21645 h 21645"/>
              <a:gd name="connsiteX2" fmla="*/ 14221 w 21600"/>
              <a:gd name="connsiteY2" fmla="*/ 21645 h 21645"/>
              <a:gd name="connsiteX3" fmla="*/ 21600 w 21600"/>
              <a:gd name="connsiteY3" fmla="*/ 45 h 21645"/>
              <a:gd name="connsiteX4" fmla="*/ 13467 w 21600"/>
              <a:gd name="connsiteY4" fmla="*/ 25 h 21645"/>
              <a:gd name="connsiteX5" fmla="*/ 4459 w 21600"/>
              <a:gd name="connsiteY5" fmla="*/ 0 h 21645"/>
              <a:gd name="connsiteX6" fmla="*/ 0 w 21600"/>
              <a:gd name="connsiteY6" fmla="*/ 45 h 21645"/>
              <a:gd name="connsiteX0" fmla="*/ 0 w 21600"/>
              <a:gd name="connsiteY0" fmla="*/ 45 h 21645"/>
              <a:gd name="connsiteX1" fmla="*/ 7379 w 21600"/>
              <a:gd name="connsiteY1" fmla="*/ 21645 h 21645"/>
              <a:gd name="connsiteX2" fmla="*/ 14221 w 21600"/>
              <a:gd name="connsiteY2" fmla="*/ 21645 h 21645"/>
              <a:gd name="connsiteX3" fmla="*/ 21600 w 21600"/>
              <a:gd name="connsiteY3" fmla="*/ 45 h 21645"/>
              <a:gd name="connsiteX4" fmla="*/ 13467 w 21600"/>
              <a:gd name="connsiteY4" fmla="*/ 25 h 21645"/>
              <a:gd name="connsiteX5" fmla="*/ 5362 w 21600"/>
              <a:gd name="connsiteY5" fmla="*/ 6915 h 21645"/>
              <a:gd name="connsiteX6" fmla="*/ 4459 w 21600"/>
              <a:gd name="connsiteY6" fmla="*/ 0 h 21645"/>
              <a:gd name="connsiteX7" fmla="*/ 0 w 21600"/>
              <a:gd name="connsiteY7" fmla="*/ 45 h 21645"/>
              <a:gd name="connsiteX0" fmla="*/ 0 w 21600"/>
              <a:gd name="connsiteY0" fmla="*/ 45 h 21645"/>
              <a:gd name="connsiteX1" fmla="*/ 7379 w 21600"/>
              <a:gd name="connsiteY1" fmla="*/ 21645 h 21645"/>
              <a:gd name="connsiteX2" fmla="*/ 14221 w 21600"/>
              <a:gd name="connsiteY2" fmla="*/ 21645 h 21645"/>
              <a:gd name="connsiteX3" fmla="*/ 21600 w 21600"/>
              <a:gd name="connsiteY3" fmla="*/ 45 h 21645"/>
              <a:gd name="connsiteX4" fmla="*/ 14953 w 21600"/>
              <a:gd name="connsiteY4" fmla="*/ 25 h 21645"/>
              <a:gd name="connsiteX5" fmla="*/ 13467 w 21600"/>
              <a:gd name="connsiteY5" fmla="*/ 25 h 21645"/>
              <a:gd name="connsiteX6" fmla="*/ 5362 w 21600"/>
              <a:gd name="connsiteY6" fmla="*/ 6915 h 21645"/>
              <a:gd name="connsiteX7" fmla="*/ 4459 w 21600"/>
              <a:gd name="connsiteY7" fmla="*/ 0 h 21645"/>
              <a:gd name="connsiteX8" fmla="*/ 0 w 21600"/>
              <a:gd name="connsiteY8" fmla="*/ 45 h 21645"/>
              <a:gd name="connsiteX0" fmla="*/ 0 w 21600"/>
              <a:gd name="connsiteY0" fmla="*/ 45 h 21645"/>
              <a:gd name="connsiteX1" fmla="*/ 7379 w 21600"/>
              <a:gd name="connsiteY1" fmla="*/ 21645 h 21645"/>
              <a:gd name="connsiteX2" fmla="*/ 14221 w 21600"/>
              <a:gd name="connsiteY2" fmla="*/ 21645 h 21645"/>
              <a:gd name="connsiteX3" fmla="*/ 21600 w 21600"/>
              <a:gd name="connsiteY3" fmla="*/ 45 h 21645"/>
              <a:gd name="connsiteX4" fmla="*/ 14953 w 21600"/>
              <a:gd name="connsiteY4" fmla="*/ 25 h 21645"/>
              <a:gd name="connsiteX5" fmla="*/ 13467 w 21600"/>
              <a:gd name="connsiteY5" fmla="*/ 25 h 21645"/>
              <a:gd name="connsiteX6" fmla="*/ 10902 w 21600"/>
              <a:gd name="connsiteY6" fmla="*/ 7002 h 21645"/>
              <a:gd name="connsiteX7" fmla="*/ 5362 w 21600"/>
              <a:gd name="connsiteY7" fmla="*/ 6915 h 21645"/>
              <a:gd name="connsiteX8" fmla="*/ 4459 w 21600"/>
              <a:gd name="connsiteY8" fmla="*/ 0 h 21645"/>
              <a:gd name="connsiteX9" fmla="*/ 0 w 21600"/>
              <a:gd name="connsiteY9" fmla="*/ 45 h 21645"/>
              <a:gd name="connsiteX0" fmla="*/ 0 w 21600"/>
              <a:gd name="connsiteY0" fmla="*/ 45 h 21645"/>
              <a:gd name="connsiteX1" fmla="*/ 7379 w 21600"/>
              <a:gd name="connsiteY1" fmla="*/ 21645 h 21645"/>
              <a:gd name="connsiteX2" fmla="*/ 14221 w 21600"/>
              <a:gd name="connsiteY2" fmla="*/ 21645 h 21645"/>
              <a:gd name="connsiteX3" fmla="*/ 21600 w 21600"/>
              <a:gd name="connsiteY3" fmla="*/ 45 h 21645"/>
              <a:gd name="connsiteX4" fmla="*/ 14953 w 21600"/>
              <a:gd name="connsiteY4" fmla="*/ 25 h 21645"/>
              <a:gd name="connsiteX5" fmla="*/ 11809 w 21600"/>
              <a:gd name="connsiteY5" fmla="*/ 313 h 21645"/>
              <a:gd name="connsiteX6" fmla="*/ 10902 w 21600"/>
              <a:gd name="connsiteY6" fmla="*/ 7002 h 21645"/>
              <a:gd name="connsiteX7" fmla="*/ 5362 w 21600"/>
              <a:gd name="connsiteY7" fmla="*/ 6915 h 21645"/>
              <a:gd name="connsiteX8" fmla="*/ 4459 w 21600"/>
              <a:gd name="connsiteY8" fmla="*/ 0 h 21645"/>
              <a:gd name="connsiteX9" fmla="*/ 0 w 21600"/>
              <a:gd name="connsiteY9" fmla="*/ 45 h 21645"/>
              <a:gd name="connsiteX0" fmla="*/ 0 w 21600"/>
              <a:gd name="connsiteY0" fmla="*/ 45 h 21645"/>
              <a:gd name="connsiteX1" fmla="*/ 7379 w 21600"/>
              <a:gd name="connsiteY1" fmla="*/ 21645 h 21645"/>
              <a:gd name="connsiteX2" fmla="*/ 14221 w 21600"/>
              <a:gd name="connsiteY2" fmla="*/ 21645 h 21645"/>
              <a:gd name="connsiteX3" fmla="*/ 21600 w 21600"/>
              <a:gd name="connsiteY3" fmla="*/ 45 h 21645"/>
              <a:gd name="connsiteX4" fmla="*/ 11809 w 21600"/>
              <a:gd name="connsiteY4" fmla="*/ 313 h 21645"/>
              <a:gd name="connsiteX5" fmla="*/ 10902 w 21600"/>
              <a:gd name="connsiteY5" fmla="*/ 7002 h 21645"/>
              <a:gd name="connsiteX6" fmla="*/ 5362 w 21600"/>
              <a:gd name="connsiteY6" fmla="*/ 6915 h 21645"/>
              <a:gd name="connsiteX7" fmla="*/ 4459 w 21600"/>
              <a:gd name="connsiteY7" fmla="*/ 0 h 21645"/>
              <a:gd name="connsiteX8" fmla="*/ 0 w 21600"/>
              <a:gd name="connsiteY8" fmla="*/ 45 h 21645"/>
              <a:gd name="connsiteX0" fmla="*/ 0 w 21600"/>
              <a:gd name="connsiteY0" fmla="*/ 24 h 21624"/>
              <a:gd name="connsiteX1" fmla="*/ 7379 w 21600"/>
              <a:gd name="connsiteY1" fmla="*/ 21624 h 21624"/>
              <a:gd name="connsiteX2" fmla="*/ 14221 w 21600"/>
              <a:gd name="connsiteY2" fmla="*/ 21624 h 21624"/>
              <a:gd name="connsiteX3" fmla="*/ 21600 w 21600"/>
              <a:gd name="connsiteY3" fmla="*/ 24 h 21624"/>
              <a:gd name="connsiteX4" fmla="*/ 11809 w 21600"/>
              <a:gd name="connsiteY4" fmla="*/ 292 h 21624"/>
              <a:gd name="connsiteX5" fmla="*/ 10902 w 21600"/>
              <a:gd name="connsiteY5" fmla="*/ 6981 h 21624"/>
              <a:gd name="connsiteX6" fmla="*/ 5362 w 21600"/>
              <a:gd name="connsiteY6" fmla="*/ 6894 h 21624"/>
              <a:gd name="connsiteX7" fmla="*/ 4459 w 21600"/>
              <a:gd name="connsiteY7" fmla="*/ 0 h 21624"/>
              <a:gd name="connsiteX8" fmla="*/ 0 w 21600"/>
              <a:gd name="connsiteY8" fmla="*/ 24 h 21624"/>
              <a:gd name="connsiteX0" fmla="*/ 0 w 21600"/>
              <a:gd name="connsiteY0" fmla="*/ 24 h 21624"/>
              <a:gd name="connsiteX1" fmla="*/ 7379 w 21600"/>
              <a:gd name="connsiteY1" fmla="*/ 21624 h 21624"/>
              <a:gd name="connsiteX2" fmla="*/ 14221 w 21600"/>
              <a:gd name="connsiteY2" fmla="*/ 21624 h 21624"/>
              <a:gd name="connsiteX3" fmla="*/ 21600 w 21600"/>
              <a:gd name="connsiteY3" fmla="*/ 24 h 21624"/>
              <a:gd name="connsiteX4" fmla="*/ 11809 w 21600"/>
              <a:gd name="connsiteY4" fmla="*/ 292 h 21624"/>
              <a:gd name="connsiteX5" fmla="*/ 10902 w 21600"/>
              <a:gd name="connsiteY5" fmla="*/ 6981 h 21624"/>
              <a:gd name="connsiteX6" fmla="*/ 5362 w 21600"/>
              <a:gd name="connsiteY6" fmla="*/ 6894 h 21624"/>
              <a:gd name="connsiteX7" fmla="*/ 4459 w 21600"/>
              <a:gd name="connsiteY7" fmla="*/ 0 h 21624"/>
              <a:gd name="connsiteX8" fmla="*/ 4376 w 21600"/>
              <a:gd name="connsiteY8" fmla="*/ 27 h 21624"/>
              <a:gd name="connsiteX9" fmla="*/ 0 w 21600"/>
              <a:gd name="connsiteY9" fmla="*/ 24 h 21624"/>
              <a:gd name="connsiteX0" fmla="*/ 0 w 21600"/>
              <a:gd name="connsiteY0" fmla="*/ 24 h 21624"/>
              <a:gd name="connsiteX1" fmla="*/ 7379 w 21600"/>
              <a:gd name="connsiteY1" fmla="*/ 21624 h 21624"/>
              <a:gd name="connsiteX2" fmla="*/ 14221 w 21600"/>
              <a:gd name="connsiteY2" fmla="*/ 21624 h 21624"/>
              <a:gd name="connsiteX3" fmla="*/ 21600 w 21600"/>
              <a:gd name="connsiteY3" fmla="*/ 24 h 21624"/>
              <a:gd name="connsiteX4" fmla="*/ 11809 w 21600"/>
              <a:gd name="connsiteY4" fmla="*/ 292 h 21624"/>
              <a:gd name="connsiteX5" fmla="*/ 10902 w 21600"/>
              <a:gd name="connsiteY5" fmla="*/ 6981 h 21624"/>
              <a:gd name="connsiteX6" fmla="*/ 5362 w 21600"/>
              <a:gd name="connsiteY6" fmla="*/ 7161 h 21624"/>
              <a:gd name="connsiteX7" fmla="*/ 4459 w 21600"/>
              <a:gd name="connsiteY7" fmla="*/ 0 h 21624"/>
              <a:gd name="connsiteX8" fmla="*/ 4376 w 21600"/>
              <a:gd name="connsiteY8" fmla="*/ 27 h 21624"/>
              <a:gd name="connsiteX9" fmla="*/ 0 w 21600"/>
              <a:gd name="connsiteY9" fmla="*/ 24 h 21624"/>
              <a:gd name="connsiteX0" fmla="*/ 0 w 21600"/>
              <a:gd name="connsiteY0" fmla="*/ 24 h 21624"/>
              <a:gd name="connsiteX1" fmla="*/ 7379 w 21600"/>
              <a:gd name="connsiteY1" fmla="*/ 21624 h 21624"/>
              <a:gd name="connsiteX2" fmla="*/ 14221 w 21600"/>
              <a:gd name="connsiteY2" fmla="*/ 21624 h 21624"/>
              <a:gd name="connsiteX3" fmla="*/ 21600 w 21600"/>
              <a:gd name="connsiteY3" fmla="*/ 24 h 21624"/>
              <a:gd name="connsiteX4" fmla="*/ 11809 w 21600"/>
              <a:gd name="connsiteY4" fmla="*/ 292 h 21624"/>
              <a:gd name="connsiteX5" fmla="*/ 10902 w 21600"/>
              <a:gd name="connsiteY5" fmla="*/ 7248 h 21624"/>
              <a:gd name="connsiteX6" fmla="*/ 5362 w 21600"/>
              <a:gd name="connsiteY6" fmla="*/ 7161 h 21624"/>
              <a:gd name="connsiteX7" fmla="*/ 4459 w 21600"/>
              <a:gd name="connsiteY7" fmla="*/ 0 h 21624"/>
              <a:gd name="connsiteX8" fmla="*/ 4376 w 21600"/>
              <a:gd name="connsiteY8" fmla="*/ 27 h 21624"/>
              <a:gd name="connsiteX9" fmla="*/ 0 w 21600"/>
              <a:gd name="connsiteY9" fmla="*/ 24 h 21624"/>
              <a:gd name="connsiteX0" fmla="*/ 0 w 21600"/>
              <a:gd name="connsiteY0" fmla="*/ 24 h 21624"/>
              <a:gd name="connsiteX1" fmla="*/ 7379 w 21600"/>
              <a:gd name="connsiteY1" fmla="*/ 21624 h 21624"/>
              <a:gd name="connsiteX2" fmla="*/ 14221 w 21600"/>
              <a:gd name="connsiteY2" fmla="*/ 21624 h 21624"/>
              <a:gd name="connsiteX3" fmla="*/ 21600 w 21600"/>
              <a:gd name="connsiteY3" fmla="*/ 24 h 21624"/>
              <a:gd name="connsiteX4" fmla="*/ 11809 w 21600"/>
              <a:gd name="connsiteY4" fmla="*/ 292 h 21624"/>
              <a:gd name="connsiteX5" fmla="*/ 10902 w 21600"/>
              <a:gd name="connsiteY5" fmla="*/ 7248 h 21624"/>
              <a:gd name="connsiteX6" fmla="*/ 5362 w 21600"/>
              <a:gd name="connsiteY6" fmla="*/ 7161 h 21624"/>
              <a:gd name="connsiteX7" fmla="*/ 4459 w 21600"/>
              <a:gd name="connsiteY7" fmla="*/ 0 h 21624"/>
              <a:gd name="connsiteX8" fmla="*/ 4376 w 21600"/>
              <a:gd name="connsiteY8" fmla="*/ 27 h 21624"/>
              <a:gd name="connsiteX9" fmla="*/ 0 w 21600"/>
              <a:gd name="connsiteY9" fmla="*/ 24 h 21624"/>
              <a:gd name="connsiteX0" fmla="*/ 0 w 21600"/>
              <a:gd name="connsiteY0" fmla="*/ 24 h 21624"/>
              <a:gd name="connsiteX1" fmla="*/ 7379 w 21600"/>
              <a:gd name="connsiteY1" fmla="*/ 21624 h 21624"/>
              <a:gd name="connsiteX2" fmla="*/ 14221 w 21600"/>
              <a:gd name="connsiteY2" fmla="*/ 21624 h 21624"/>
              <a:gd name="connsiteX3" fmla="*/ 21600 w 21600"/>
              <a:gd name="connsiteY3" fmla="*/ 24 h 21624"/>
              <a:gd name="connsiteX4" fmla="*/ 11809 w 21600"/>
              <a:gd name="connsiteY4" fmla="*/ 26 h 21624"/>
              <a:gd name="connsiteX5" fmla="*/ 10902 w 21600"/>
              <a:gd name="connsiteY5" fmla="*/ 7248 h 21624"/>
              <a:gd name="connsiteX6" fmla="*/ 5362 w 21600"/>
              <a:gd name="connsiteY6" fmla="*/ 7161 h 21624"/>
              <a:gd name="connsiteX7" fmla="*/ 4459 w 21600"/>
              <a:gd name="connsiteY7" fmla="*/ 0 h 21624"/>
              <a:gd name="connsiteX8" fmla="*/ 4376 w 21600"/>
              <a:gd name="connsiteY8" fmla="*/ 27 h 21624"/>
              <a:gd name="connsiteX9" fmla="*/ 0 w 21600"/>
              <a:gd name="connsiteY9" fmla="*/ 24 h 21624"/>
              <a:gd name="connsiteX0" fmla="*/ 0 w 21600"/>
              <a:gd name="connsiteY0" fmla="*/ 24 h 21624"/>
              <a:gd name="connsiteX1" fmla="*/ 7379 w 21600"/>
              <a:gd name="connsiteY1" fmla="*/ 21624 h 21624"/>
              <a:gd name="connsiteX2" fmla="*/ 14221 w 21600"/>
              <a:gd name="connsiteY2" fmla="*/ 21624 h 21624"/>
              <a:gd name="connsiteX3" fmla="*/ 21600 w 21600"/>
              <a:gd name="connsiteY3" fmla="*/ 24 h 21624"/>
              <a:gd name="connsiteX4" fmla="*/ 11809 w 21600"/>
              <a:gd name="connsiteY4" fmla="*/ 26 h 21624"/>
              <a:gd name="connsiteX5" fmla="*/ 10902 w 21600"/>
              <a:gd name="connsiteY5" fmla="*/ 7248 h 21624"/>
              <a:gd name="connsiteX6" fmla="*/ 5362 w 21600"/>
              <a:gd name="connsiteY6" fmla="*/ 7161 h 21624"/>
              <a:gd name="connsiteX7" fmla="*/ 4459 w 21600"/>
              <a:gd name="connsiteY7" fmla="*/ 0 h 21624"/>
              <a:gd name="connsiteX8" fmla="*/ 4376 w 21600"/>
              <a:gd name="connsiteY8" fmla="*/ 27 h 21624"/>
              <a:gd name="connsiteX9" fmla="*/ 0 w 21600"/>
              <a:gd name="connsiteY9" fmla="*/ 24 h 21624"/>
              <a:gd name="connsiteX0" fmla="*/ 0 w 21600"/>
              <a:gd name="connsiteY0" fmla="*/ 24 h 21624"/>
              <a:gd name="connsiteX1" fmla="*/ 7379 w 21600"/>
              <a:gd name="connsiteY1" fmla="*/ 21624 h 21624"/>
              <a:gd name="connsiteX2" fmla="*/ 14221 w 21600"/>
              <a:gd name="connsiteY2" fmla="*/ 21624 h 21624"/>
              <a:gd name="connsiteX3" fmla="*/ 21600 w 21600"/>
              <a:gd name="connsiteY3" fmla="*/ 24 h 21624"/>
              <a:gd name="connsiteX4" fmla="*/ 11809 w 21600"/>
              <a:gd name="connsiteY4" fmla="*/ 26 h 21624"/>
              <a:gd name="connsiteX5" fmla="*/ 10902 w 21600"/>
              <a:gd name="connsiteY5" fmla="*/ 7248 h 21624"/>
              <a:gd name="connsiteX6" fmla="*/ 5362 w 21600"/>
              <a:gd name="connsiteY6" fmla="*/ 7161 h 21624"/>
              <a:gd name="connsiteX7" fmla="*/ 4459 w 21600"/>
              <a:gd name="connsiteY7" fmla="*/ 0 h 21624"/>
              <a:gd name="connsiteX8" fmla="*/ 4376 w 21600"/>
              <a:gd name="connsiteY8" fmla="*/ 27 h 21624"/>
              <a:gd name="connsiteX9" fmla="*/ 0 w 21600"/>
              <a:gd name="connsiteY9" fmla="*/ 24 h 21624"/>
              <a:gd name="connsiteX0" fmla="*/ 0 w 21600"/>
              <a:gd name="connsiteY0" fmla="*/ 24 h 21624"/>
              <a:gd name="connsiteX1" fmla="*/ 7379 w 21600"/>
              <a:gd name="connsiteY1" fmla="*/ 21624 h 21624"/>
              <a:gd name="connsiteX2" fmla="*/ 14221 w 21600"/>
              <a:gd name="connsiteY2" fmla="*/ 21624 h 21624"/>
              <a:gd name="connsiteX3" fmla="*/ 21600 w 21600"/>
              <a:gd name="connsiteY3" fmla="*/ 24 h 21624"/>
              <a:gd name="connsiteX4" fmla="*/ 11809 w 21600"/>
              <a:gd name="connsiteY4" fmla="*/ 26 h 21624"/>
              <a:gd name="connsiteX5" fmla="*/ 10902 w 21600"/>
              <a:gd name="connsiteY5" fmla="*/ 7248 h 21624"/>
              <a:gd name="connsiteX6" fmla="*/ 5362 w 21600"/>
              <a:gd name="connsiteY6" fmla="*/ 7161 h 21624"/>
              <a:gd name="connsiteX7" fmla="*/ 4459 w 21600"/>
              <a:gd name="connsiteY7" fmla="*/ 0 h 21624"/>
              <a:gd name="connsiteX8" fmla="*/ 4376 w 21600"/>
              <a:gd name="connsiteY8" fmla="*/ 27 h 21624"/>
              <a:gd name="connsiteX9" fmla="*/ 0 w 21600"/>
              <a:gd name="connsiteY9" fmla="*/ 24 h 21624"/>
              <a:gd name="connsiteX0" fmla="*/ 0 w 21600"/>
              <a:gd name="connsiteY0" fmla="*/ 24 h 21624"/>
              <a:gd name="connsiteX1" fmla="*/ 7379 w 21600"/>
              <a:gd name="connsiteY1" fmla="*/ 21624 h 21624"/>
              <a:gd name="connsiteX2" fmla="*/ 14221 w 21600"/>
              <a:gd name="connsiteY2" fmla="*/ 21624 h 21624"/>
              <a:gd name="connsiteX3" fmla="*/ 21600 w 21600"/>
              <a:gd name="connsiteY3" fmla="*/ 24 h 21624"/>
              <a:gd name="connsiteX4" fmla="*/ 11809 w 21600"/>
              <a:gd name="connsiteY4" fmla="*/ 26 h 21624"/>
              <a:gd name="connsiteX5" fmla="*/ 10902 w 21600"/>
              <a:gd name="connsiteY5" fmla="*/ 7248 h 21624"/>
              <a:gd name="connsiteX6" fmla="*/ 5362 w 21600"/>
              <a:gd name="connsiteY6" fmla="*/ 7161 h 21624"/>
              <a:gd name="connsiteX7" fmla="*/ 4459 w 21600"/>
              <a:gd name="connsiteY7" fmla="*/ 0 h 21624"/>
              <a:gd name="connsiteX8" fmla="*/ 4376 w 21600"/>
              <a:gd name="connsiteY8" fmla="*/ 27 h 21624"/>
              <a:gd name="connsiteX9" fmla="*/ 0 w 21600"/>
              <a:gd name="connsiteY9" fmla="*/ 24 h 21624"/>
              <a:gd name="connsiteX0" fmla="*/ 0 w 21600"/>
              <a:gd name="connsiteY0" fmla="*/ 24 h 21624"/>
              <a:gd name="connsiteX1" fmla="*/ 7379 w 21600"/>
              <a:gd name="connsiteY1" fmla="*/ 21624 h 21624"/>
              <a:gd name="connsiteX2" fmla="*/ 14221 w 21600"/>
              <a:gd name="connsiteY2" fmla="*/ 21624 h 21624"/>
              <a:gd name="connsiteX3" fmla="*/ 21600 w 21600"/>
              <a:gd name="connsiteY3" fmla="*/ 24 h 21624"/>
              <a:gd name="connsiteX4" fmla="*/ 11809 w 21600"/>
              <a:gd name="connsiteY4" fmla="*/ 26 h 21624"/>
              <a:gd name="connsiteX5" fmla="*/ 10902 w 21600"/>
              <a:gd name="connsiteY5" fmla="*/ 7248 h 21624"/>
              <a:gd name="connsiteX6" fmla="*/ 4850 w 21600"/>
              <a:gd name="connsiteY6" fmla="*/ 4761 h 21624"/>
              <a:gd name="connsiteX7" fmla="*/ 4459 w 21600"/>
              <a:gd name="connsiteY7" fmla="*/ 0 h 21624"/>
              <a:gd name="connsiteX8" fmla="*/ 4376 w 21600"/>
              <a:gd name="connsiteY8" fmla="*/ 27 h 21624"/>
              <a:gd name="connsiteX9" fmla="*/ 0 w 21600"/>
              <a:gd name="connsiteY9" fmla="*/ 24 h 21624"/>
              <a:gd name="connsiteX0" fmla="*/ 0 w 21600"/>
              <a:gd name="connsiteY0" fmla="*/ 24 h 21624"/>
              <a:gd name="connsiteX1" fmla="*/ 7379 w 21600"/>
              <a:gd name="connsiteY1" fmla="*/ 21624 h 21624"/>
              <a:gd name="connsiteX2" fmla="*/ 14221 w 21600"/>
              <a:gd name="connsiteY2" fmla="*/ 21624 h 21624"/>
              <a:gd name="connsiteX3" fmla="*/ 21600 w 21600"/>
              <a:gd name="connsiteY3" fmla="*/ 24 h 21624"/>
              <a:gd name="connsiteX4" fmla="*/ 11809 w 21600"/>
              <a:gd name="connsiteY4" fmla="*/ 26 h 21624"/>
              <a:gd name="connsiteX5" fmla="*/ 10902 w 21600"/>
              <a:gd name="connsiteY5" fmla="*/ 7248 h 21624"/>
              <a:gd name="connsiteX6" fmla="*/ 5485 w 21600"/>
              <a:gd name="connsiteY6" fmla="*/ 7161 h 21624"/>
              <a:gd name="connsiteX7" fmla="*/ 4459 w 21600"/>
              <a:gd name="connsiteY7" fmla="*/ 0 h 21624"/>
              <a:gd name="connsiteX8" fmla="*/ 4376 w 21600"/>
              <a:gd name="connsiteY8" fmla="*/ 27 h 21624"/>
              <a:gd name="connsiteX9" fmla="*/ 0 w 21600"/>
              <a:gd name="connsiteY9" fmla="*/ 24 h 21624"/>
              <a:gd name="connsiteX0" fmla="*/ 0 w 21600"/>
              <a:gd name="connsiteY0" fmla="*/ 24 h 21624"/>
              <a:gd name="connsiteX1" fmla="*/ 7379 w 21600"/>
              <a:gd name="connsiteY1" fmla="*/ 21624 h 21624"/>
              <a:gd name="connsiteX2" fmla="*/ 14221 w 21600"/>
              <a:gd name="connsiteY2" fmla="*/ 21624 h 21624"/>
              <a:gd name="connsiteX3" fmla="*/ 21600 w 21600"/>
              <a:gd name="connsiteY3" fmla="*/ 24 h 21624"/>
              <a:gd name="connsiteX4" fmla="*/ 11809 w 21600"/>
              <a:gd name="connsiteY4" fmla="*/ 26 h 21624"/>
              <a:gd name="connsiteX5" fmla="*/ 10902 w 21600"/>
              <a:gd name="connsiteY5" fmla="*/ 7248 h 21624"/>
              <a:gd name="connsiteX6" fmla="*/ 5485 w 21600"/>
              <a:gd name="connsiteY6" fmla="*/ 7161 h 21624"/>
              <a:gd name="connsiteX7" fmla="*/ 4459 w 21600"/>
              <a:gd name="connsiteY7" fmla="*/ 0 h 21624"/>
              <a:gd name="connsiteX8" fmla="*/ 4376 w 21600"/>
              <a:gd name="connsiteY8" fmla="*/ 27 h 21624"/>
              <a:gd name="connsiteX9" fmla="*/ 0 w 21600"/>
              <a:gd name="connsiteY9" fmla="*/ 24 h 21624"/>
              <a:gd name="connsiteX0" fmla="*/ 0 w 21600"/>
              <a:gd name="connsiteY0" fmla="*/ 24 h 21624"/>
              <a:gd name="connsiteX1" fmla="*/ 7379 w 21600"/>
              <a:gd name="connsiteY1" fmla="*/ 21624 h 21624"/>
              <a:gd name="connsiteX2" fmla="*/ 14221 w 21600"/>
              <a:gd name="connsiteY2" fmla="*/ 21624 h 21624"/>
              <a:gd name="connsiteX3" fmla="*/ 21600 w 21600"/>
              <a:gd name="connsiteY3" fmla="*/ 24 h 21624"/>
              <a:gd name="connsiteX4" fmla="*/ 11809 w 21600"/>
              <a:gd name="connsiteY4" fmla="*/ 26 h 21624"/>
              <a:gd name="connsiteX5" fmla="*/ 10902 w 21600"/>
              <a:gd name="connsiteY5" fmla="*/ 7248 h 21624"/>
              <a:gd name="connsiteX6" fmla="*/ 5485 w 21600"/>
              <a:gd name="connsiteY6" fmla="*/ 7161 h 21624"/>
              <a:gd name="connsiteX7" fmla="*/ 4459 w 21600"/>
              <a:gd name="connsiteY7" fmla="*/ 0 h 21624"/>
              <a:gd name="connsiteX8" fmla="*/ 4376 w 21600"/>
              <a:gd name="connsiteY8" fmla="*/ 27 h 21624"/>
              <a:gd name="connsiteX9" fmla="*/ 0 w 21600"/>
              <a:gd name="connsiteY9" fmla="*/ 24 h 21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 h="21624">
                <a:moveTo>
                  <a:pt x="0" y="24"/>
                </a:moveTo>
                <a:lnTo>
                  <a:pt x="7379" y="21624"/>
                </a:lnTo>
                <a:lnTo>
                  <a:pt x="14221" y="21624"/>
                </a:lnTo>
                <a:lnTo>
                  <a:pt x="21600" y="24"/>
                </a:lnTo>
                <a:lnTo>
                  <a:pt x="11809" y="26"/>
                </a:lnTo>
                <a:cubicBezTo>
                  <a:pt x="11793" y="33"/>
                  <a:pt x="10918" y="7241"/>
                  <a:pt x="10902" y="7248"/>
                </a:cubicBezTo>
                <a:lnTo>
                  <a:pt x="5485" y="7161"/>
                </a:lnTo>
                <a:cubicBezTo>
                  <a:pt x="5355" y="5574"/>
                  <a:pt x="4589" y="1587"/>
                  <a:pt x="4459" y="0"/>
                </a:cubicBezTo>
                <a:cubicBezTo>
                  <a:pt x="4431" y="9"/>
                  <a:pt x="4417" y="13"/>
                  <a:pt x="4376" y="27"/>
                </a:cubicBezTo>
                <a:lnTo>
                  <a:pt x="0" y="24"/>
                </a:lnTo>
                <a:close/>
              </a:path>
            </a:pathLst>
          </a:custGeom>
          <a:solidFill>
            <a:srgbClr val="D98BB2"/>
          </a:solidFill>
          <a:ln w="9525">
            <a:noFill/>
            <a:miter lim="800000"/>
            <a:headEnd/>
            <a:tailEnd/>
          </a:ln>
          <a:effectLst>
            <a:glow rad="101600">
              <a:srgbClr val="D98BB2">
                <a:alpha val="60000"/>
              </a:srgbClr>
            </a:glow>
          </a:effectLst>
        </p:spPr>
        <p:txBody>
          <a:bodyPr wrap="none" anchor="ctr"/>
          <a:lstStyle/>
          <a:p>
            <a:endParaRPr lang="en-US"/>
          </a:p>
        </p:txBody>
      </p:sp>
      <p:sp>
        <p:nvSpPr>
          <p:cNvPr id="191" name="Text Box 59"/>
          <p:cNvSpPr txBox="1">
            <a:spLocks noChangeArrowheads="1"/>
          </p:cNvSpPr>
          <p:nvPr/>
        </p:nvSpPr>
        <p:spPr bwMode="auto">
          <a:xfrm>
            <a:off x="6669433" y="5465403"/>
            <a:ext cx="907621" cy="369332"/>
          </a:xfrm>
          <a:prstGeom prst="rect">
            <a:avLst/>
          </a:prstGeom>
          <a:noFill/>
          <a:ln w="9525">
            <a:noFill/>
            <a:miter lim="800000"/>
            <a:headEnd/>
            <a:tailEnd/>
          </a:ln>
          <a:effectLst/>
        </p:spPr>
        <p:txBody>
          <a:bodyPr wrap="none">
            <a:spAutoFit/>
          </a:bodyPr>
          <a:lstStyle/>
          <a:p>
            <a:r>
              <a:rPr lang="en-US" dirty="0"/>
              <a:t>c</a:t>
            </a:r>
            <a:r>
              <a:rPr lang="en-US" baseline="30000" dirty="0" smtClean="0">
                <a:latin typeface="cmsy10"/>
              </a:rPr>
              <a:t>0</a:t>
            </a:r>
            <a:r>
              <a:rPr lang="en-US" dirty="0" smtClean="0"/>
              <a:t>(</a:t>
            </a:r>
            <a:r>
              <a:rPr lang="en-US" dirty="0" smtClean="0">
                <a:latin typeface="cmmi10"/>
              </a:rPr>
              <a:t>¯</a:t>
            </a:r>
            <a:r>
              <a:rPr lang="en-US" dirty="0" smtClean="0"/>
              <a:t>,</a:t>
            </a:r>
            <a:r>
              <a:rPr lang="en-US" dirty="0" smtClean="0">
                <a:latin typeface="cmmi10"/>
              </a:rPr>
              <a:t>°</a:t>
            </a:r>
            <a:r>
              <a:rPr lang="en-US" baseline="30000" dirty="0" smtClean="0">
                <a:latin typeface="cmsy10"/>
              </a:rPr>
              <a:t>0</a:t>
            </a:r>
            <a:r>
              <a:rPr lang="en-US" dirty="0" smtClean="0"/>
              <a:t>)</a:t>
            </a:r>
            <a:endParaRPr lang="en-US" dirty="0"/>
          </a:p>
        </p:txBody>
      </p:sp>
      <p:grpSp>
        <p:nvGrpSpPr>
          <p:cNvPr id="8" name="Group 339"/>
          <p:cNvGrpSpPr/>
          <p:nvPr/>
        </p:nvGrpSpPr>
        <p:grpSpPr>
          <a:xfrm>
            <a:off x="6344971" y="3538539"/>
            <a:ext cx="2143695" cy="2982927"/>
            <a:chOff x="6344971" y="3538539"/>
            <a:chExt cx="2143695" cy="2982927"/>
          </a:xfrm>
        </p:grpSpPr>
        <p:sp>
          <p:nvSpPr>
            <p:cNvPr id="161" name="Text Box 31"/>
            <p:cNvSpPr txBox="1">
              <a:spLocks noChangeArrowheads="1"/>
            </p:cNvSpPr>
            <p:nvPr/>
          </p:nvSpPr>
          <p:spPr bwMode="auto">
            <a:xfrm>
              <a:off x="7034563" y="3538539"/>
              <a:ext cx="822661" cy="369332"/>
            </a:xfrm>
            <a:prstGeom prst="rect">
              <a:avLst/>
            </a:prstGeom>
            <a:noFill/>
            <a:ln w="9525">
              <a:noFill/>
              <a:miter lim="800000"/>
              <a:headEnd/>
              <a:tailEnd/>
            </a:ln>
            <a:effectLst/>
          </p:spPr>
          <p:txBody>
            <a:bodyPr wrap="none">
              <a:spAutoFit/>
            </a:bodyPr>
            <a:lstStyle/>
            <a:p>
              <a:r>
                <a:rPr lang="en-US" dirty="0"/>
                <a:t>c</a:t>
              </a:r>
              <a:r>
                <a:rPr lang="en-US" dirty="0" smtClean="0"/>
                <a:t>(</a:t>
              </a:r>
              <a:r>
                <a:rPr lang="en-US" dirty="0" smtClean="0">
                  <a:latin typeface="cmmi10"/>
                </a:rPr>
                <a:t>®</a:t>
              </a:r>
              <a:r>
                <a:rPr lang="en-US" dirty="0" smtClean="0"/>
                <a:t>,</a:t>
              </a:r>
              <a:r>
                <a:rPr lang="en-US" dirty="0" smtClean="0">
                  <a:latin typeface="cmmi10"/>
                </a:rPr>
                <a:t>°</a:t>
              </a:r>
              <a:r>
                <a:rPr lang="en-US" dirty="0" smtClean="0"/>
                <a:t>)</a:t>
              </a:r>
              <a:endParaRPr lang="en-US" dirty="0"/>
            </a:p>
          </p:txBody>
        </p:sp>
        <p:sp>
          <p:nvSpPr>
            <p:cNvPr id="162" name="Text Box 32"/>
            <p:cNvSpPr txBox="1">
              <a:spLocks noChangeArrowheads="1"/>
            </p:cNvSpPr>
            <p:nvPr/>
          </p:nvSpPr>
          <p:spPr bwMode="auto">
            <a:xfrm>
              <a:off x="6652092" y="4501971"/>
              <a:ext cx="354584" cy="369332"/>
            </a:xfrm>
            <a:prstGeom prst="rect">
              <a:avLst/>
            </a:prstGeom>
            <a:noFill/>
            <a:ln w="9525">
              <a:noFill/>
              <a:miter lim="800000"/>
              <a:headEnd/>
              <a:tailEnd/>
            </a:ln>
            <a:effectLst/>
          </p:spPr>
          <p:txBody>
            <a:bodyPr wrap="none">
              <a:spAutoFit/>
            </a:bodyPr>
            <a:lstStyle/>
            <a:p>
              <a:r>
                <a:rPr lang="en-US" dirty="0" smtClean="0"/>
                <a:t>…</a:t>
              </a:r>
              <a:endParaRPr lang="en-US" dirty="0"/>
            </a:p>
          </p:txBody>
        </p:sp>
        <p:sp>
          <p:nvSpPr>
            <p:cNvPr id="163" name="Text Box 33"/>
            <p:cNvSpPr txBox="1">
              <a:spLocks noChangeArrowheads="1"/>
            </p:cNvSpPr>
            <p:nvPr/>
          </p:nvSpPr>
          <p:spPr bwMode="auto">
            <a:xfrm>
              <a:off x="7854974" y="4501971"/>
              <a:ext cx="354584" cy="369332"/>
            </a:xfrm>
            <a:prstGeom prst="rect">
              <a:avLst/>
            </a:prstGeom>
            <a:noFill/>
            <a:ln w="9525">
              <a:noFill/>
              <a:miter lim="800000"/>
              <a:headEnd/>
              <a:tailEnd/>
            </a:ln>
            <a:effectLst/>
          </p:spPr>
          <p:txBody>
            <a:bodyPr wrap="none">
              <a:spAutoFit/>
            </a:bodyPr>
            <a:lstStyle/>
            <a:p>
              <a:r>
                <a:rPr lang="en-US" dirty="0" smtClean="0"/>
                <a:t>…</a:t>
              </a:r>
              <a:endParaRPr lang="en-US" dirty="0"/>
            </a:p>
          </p:txBody>
        </p:sp>
        <p:cxnSp>
          <p:nvCxnSpPr>
            <p:cNvPr id="164" name="AutoShape 35"/>
            <p:cNvCxnSpPr>
              <a:cxnSpLocks noChangeShapeType="1"/>
              <a:stCxn id="161" idx="2"/>
              <a:endCxn id="162" idx="0"/>
            </p:cNvCxnSpPr>
            <p:nvPr/>
          </p:nvCxnSpPr>
          <p:spPr bwMode="auto">
            <a:xfrm rot="5400000">
              <a:off x="6840589" y="3896666"/>
              <a:ext cx="594100" cy="616510"/>
            </a:xfrm>
            <a:prstGeom prst="straightConnector1">
              <a:avLst/>
            </a:prstGeom>
            <a:noFill/>
            <a:ln w="50800" cap="rnd">
              <a:solidFill>
                <a:schemeClr val="tx1"/>
              </a:solidFill>
              <a:prstDash val="sysDot"/>
              <a:round/>
              <a:headEnd/>
              <a:tailEnd/>
            </a:ln>
            <a:effectLst/>
          </p:spPr>
        </p:cxnSp>
        <p:cxnSp>
          <p:nvCxnSpPr>
            <p:cNvPr id="165" name="AutoShape 36"/>
            <p:cNvCxnSpPr>
              <a:cxnSpLocks noChangeShapeType="1"/>
              <a:stCxn id="161" idx="2"/>
              <a:endCxn id="163" idx="0"/>
            </p:cNvCxnSpPr>
            <p:nvPr/>
          </p:nvCxnSpPr>
          <p:spPr bwMode="auto">
            <a:xfrm rot="16200000" flipH="1">
              <a:off x="7442030" y="3911735"/>
              <a:ext cx="594100" cy="586372"/>
            </a:xfrm>
            <a:prstGeom prst="straightConnector1">
              <a:avLst/>
            </a:prstGeom>
            <a:noFill/>
            <a:ln w="50800" cap="rnd">
              <a:solidFill>
                <a:schemeClr val="tx1"/>
              </a:solidFill>
              <a:prstDash val="sysDot"/>
              <a:round/>
              <a:headEnd/>
              <a:tailEnd/>
            </a:ln>
            <a:effectLst/>
          </p:spPr>
        </p:cxnSp>
        <p:cxnSp>
          <p:nvCxnSpPr>
            <p:cNvPr id="166" name="AutoShape 37"/>
            <p:cNvCxnSpPr>
              <a:cxnSpLocks noChangeShapeType="1"/>
              <a:stCxn id="162" idx="2"/>
              <a:endCxn id="182" idx="0"/>
            </p:cNvCxnSpPr>
            <p:nvPr/>
          </p:nvCxnSpPr>
          <p:spPr bwMode="auto">
            <a:xfrm rot="5400000">
              <a:off x="6378774" y="5014793"/>
              <a:ext cx="594100" cy="307121"/>
            </a:xfrm>
            <a:prstGeom prst="straightConnector1">
              <a:avLst/>
            </a:prstGeom>
            <a:noFill/>
            <a:ln w="50800" cap="rnd">
              <a:solidFill>
                <a:schemeClr val="tx1"/>
              </a:solidFill>
              <a:prstDash val="sysDot"/>
              <a:round/>
              <a:headEnd/>
              <a:tailEnd/>
            </a:ln>
            <a:effectLst/>
          </p:spPr>
        </p:cxnSp>
        <p:cxnSp>
          <p:nvCxnSpPr>
            <p:cNvPr id="167" name="AutoShape 38"/>
            <p:cNvCxnSpPr>
              <a:cxnSpLocks noChangeShapeType="1"/>
              <a:stCxn id="162" idx="2"/>
              <a:endCxn id="191" idx="0"/>
            </p:cNvCxnSpPr>
            <p:nvPr/>
          </p:nvCxnSpPr>
          <p:spPr bwMode="auto">
            <a:xfrm rot="16200000" flipH="1">
              <a:off x="6679264" y="5021423"/>
              <a:ext cx="594100" cy="293860"/>
            </a:xfrm>
            <a:prstGeom prst="straightConnector1">
              <a:avLst/>
            </a:prstGeom>
            <a:noFill/>
            <a:ln w="50800" cap="rnd">
              <a:solidFill>
                <a:schemeClr val="tx1"/>
              </a:solidFill>
              <a:prstDash val="sysDot"/>
              <a:round/>
              <a:headEnd/>
              <a:tailEnd/>
            </a:ln>
            <a:effectLst/>
          </p:spPr>
        </p:cxnSp>
        <p:cxnSp>
          <p:nvCxnSpPr>
            <p:cNvPr id="168" name="AutoShape 39"/>
            <p:cNvCxnSpPr>
              <a:cxnSpLocks noChangeShapeType="1"/>
              <a:stCxn id="163" idx="2"/>
              <a:endCxn id="183" idx="0"/>
            </p:cNvCxnSpPr>
            <p:nvPr/>
          </p:nvCxnSpPr>
          <p:spPr bwMode="auto">
            <a:xfrm rot="5400000">
              <a:off x="7595512" y="5028649"/>
              <a:ext cx="594100" cy="279409"/>
            </a:xfrm>
            <a:prstGeom prst="straightConnector1">
              <a:avLst/>
            </a:prstGeom>
            <a:noFill/>
            <a:ln w="50800" cap="rnd">
              <a:solidFill>
                <a:schemeClr val="tx1"/>
              </a:solidFill>
              <a:prstDash val="sysDot"/>
              <a:round/>
              <a:headEnd/>
              <a:tailEnd/>
            </a:ln>
            <a:effectLst/>
          </p:spPr>
        </p:cxnSp>
        <p:cxnSp>
          <p:nvCxnSpPr>
            <p:cNvPr id="169" name="AutoShape 40"/>
            <p:cNvCxnSpPr>
              <a:cxnSpLocks noChangeShapeType="1"/>
              <a:stCxn id="163" idx="2"/>
              <a:endCxn id="184" idx="0"/>
            </p:cNvCxnSpPr>
            <p:nvPr/>
          </p:nvCxnSpPr>
          <p:spPr bwMode="auto">
            <a:xfrm rot="16200000" flipH="1">
              <a:off x="7874912" y="5028656"/>
              <a:ext cx="594100" cy="279393"/>
            </a:xfrm>
            <a:prstGeom prst="straightConnector1">
              <a:avLst/>
            </a:prstGeom>
            <a:noFill/>
            <a:ln w="50800" cap="rnd">
              <a:solidFill>
                <a:schemeClr val="tx1"/>
              </a:solidFill>
              <a:prstDash val="sysDot"/>
              <a:round/>
              <a:headEnd/>
              <a:tailEnd/>
            </a:ln>
            <a:effectLst/>
          </p:spPr>
        </p:cxnSp>
        <p:cxnSp>
          <p:nvCxnSpPr>
            <p:cNvPr id="172" name="AutoShape 43"/>
            <p:cNvCxnSpPr>
              <a:cxnSpLocks noChangeShapeType="1"/>
              <a:stCxn id="182" idx="2"/>
              <a:endCxn id="170" idx="0"/>
            </p:cNvCxnSpPr>
            <p:nvPr/>
          </p:nvCxnSpPr>
          <p:spPr bwMode="auto">
            <a:xfrm rot="5400000">
              <a:off x="6161206" y="6068334"/>
              <a:ext cx="594656" cy="127458"/>
            </a:xfrm>
            <a:prstGeom prst="straightConnector1">
              <a:avLst/>
            </a:prstGeom>
            <a:noFill/>
            <a:ln w="50800" cap="rnd">
              <a:solidFill>
                <a:schemeClr val="tx1"/>
              </a:solidFill>
              <a:prstDash val="sysDot"/>
              <a:round/>
              <a:headEnd/>
              <a:tailEnd/>
            </a:ln>
            <a:effectLst/>
          </p:spPr>
        </p:cxnSp>
        <p:cxnSp>
          <p:nvCxnSpPr>
            <p:cNvPr id="173" name="AutoShape 44"/>
            <p:cNvCxnSpPr>
              <a:cxnSpLocks noChangeShapeType="1"/>
              <a:stCxn id="182" idx="2"/>
              <a:endCxn id="171" idx="0"/>
            </p:cNvCxnSpPr>
            <p:nvPr/>
          </p:nvCxnSpPr>
          <p:spPr bwMode="auto">
            <a:xfrm rot="16200000" flipH="1">
              <a:off x="6278681" y="6078317"/>
              <a:ext cx="594656" cy="107492"/>
            </a:xfrm>
            <a:prstGeom prst="straightConnector1">
              <a:avLst/>
            </a:prstGeom>
            <a:noFill/>
            <a:ln w="50800" cap="rnd">
              <a:solidFill>
                <a:schemeClr val="tx1"/>
              </a:solidFill>
              <a:prstDash val="sysDot"/>
              <a:round/>
              <a:headEnd/>
              <a:tailEnd/>
            </a:ln>
            <a:effectLst/>
          </p:spPr>
        </p:cxnSp>
        <p:cxnSp>
          <p:nvCxnSpPr>
            <p:cNvPr id="176" name="AutoShape 47"/>
            <p:cNvCxnSpPr>
              <a:cxnSpLocks noChangeShapeType="1"/>
              <a:stCxn id="183" idx="2"/>
              <a:endCxn id="174" idx="0"/>
            </p:cNvCxnSpPr>
            <p:nvPr/>
          </p:nvCxnSpPr>
          <p:spPr bwMode="auto">
            <a:xfrm rot="5400000">
              <a:off x="7399836" y="6076370"/>
              <a:ext cx="594100" cy="111943"/>
            </a:xfrm>
            <a:prstGeom prst="straightConnector1">
              <a:avLst/>
            </a:prstGeom>
            <a:noFill/>
            <a:ln w="50800" cap="rnd">
              <a:solidFill>
                <a:schemeClr val="tx1"/>
              </a:solidFill>
              <a:prstDash val="sysDot"/>
              <a:round/>
              <a:headEnd/>
              <a:tailEnd/>
            </a:ln>
            <a:effectLst/>
          </p:spPr>
        </p:cxnSp>
        <p:cxnSp>
          <p:nvCxnSpPr>
            <p:cNvPr id="177" name="AutoShape 48"/>
            <p:cNvCxnSpPr>
              <a:cxnSpLocks noChangeShapeType="1"/>
              <a:stCxn id="183" idx="2"/>
              <a:endCxn id="175" idx="0"/>
            </p:cNvCxnSpPr>
            <p:nvPr/>
          </p:nvCxnSpPr>
          <p:spPr bwMode="auto">
            <a:xfrm rot="16200000" flipH="1">
              <a:off x="7517310" y="6070837"/>
              <a:ext cx="594100" cy="123007"/>
            </a:xfrm>
            <a:prstGeom prst="straightConnector1">
              <a:avLst/>
            </a:prstGeom>
            <a:noFill/>
            <a:ln w="50800" cap="rnd">
              <a:solidFill>
                <a:schemeClr val="tx1"/>
              </a:solidFill>
              <a:prstDash val="sysDot"/>
              <a:round/>
              <a:headEnd/>
              <a:tailEnd/>
            </a:ln>
            <a:effectLst/>
          </p:spPr>
        </p:cxnSp>
        <p:cxnSp>
          <p:nvCxnSpPr>
            <p:cNvPr id="180" name="AutoShape 51"/>
            <p:cNvCxnSpPr>
              <a:cxnSpLocks noChangeShapeType="1"/>
              <a:stCxn id="184" idx="2"/>
              <a:endCxn id="178" idx="0"/>
            </p:cNvCxnSpPr>
            <p:nvPr/>
          </p:nvCxnSpPr>
          <p:spPr bwMode="auto">
            <a:xfrm rot="5400000">
              <a:off x="7957049" y="6074781"/>
              <a:ext cx="594100" cy="115120"/>
            </a:xfrm>
            <a:prstGeom prst="straightConnector1">
              <a:avLst/>
            </a:prstGeom>
            <a:noFill/>
            <a:ln w="50800" cap="rnd">
              <a:solidFill>
                <a:schemeClr val="tx1"/>
              </a:solidFill>
              <a:prstDash val="sysDot"/>
              <a:round/>
              <a:headEnd/>
              <a:tailEnd/>
            </a:ln>
            <a:effectLst/>
          </p:spPr>
        </p:cxnSp>
        <p:cxnSp>
          <p:nvCxnSpPr>
            <p:cNvPr id="181" name="AutoShape 52"/>
            <p:cNvCxnSpPr>
              <a:cxnSpLocks noChangeShapeType="1"/>
              <a:stCxn id="184" idx="2"/>
              <a:endCxn id="179" idx="0"/>
            </p:cNvCxnSpPr>
            <p:nvPr/>
          </p:nvCxnSpPr>
          <p:spPr bwMode="auto">
            <a:xfrm rot="16200000" flipH="1">
              <a:off x="8074524" y="6072426"/>
              <a:ext cx="594100" cy="119830"/>
            </a:xfrm>
            <a:prstGeom prst="straightConnector1">
              <a:avLst/>
            </a:prstGeom>
            <a:noFill/>
            <a:ln w="50800" cap="rnd">
              <a:solidFill>
                <a:schemeClr val="tx1"/>
              </a:solidFill>
              <a:prstDash val="sysDot"/>
              <a:round/>
              <a:headEnd/>
              <a:tailEnd/>
            </a:ln>
            <a:effectLst/>
          </p:spPr>
        </p:cxnSp>
        <p:grpSp>
          <p:nvGrpSpPr>
            <p:cNvPr id="9" name="Group 3"/>
            <p:cNvGrpSpPr>
              <a:grpSpLocks/>
            </p:cNvGrpSpPr>
            <p:nvPr/>
          </p:nvGrpSpPr>
          <p:grpSpPr bwMode="auto">
            <a:xfrm>
              <a:off x="7575850" y="5465403"/>
              <a:ext cx="912816" cy="369888"/>
              <a:chOff x="4789" y="2829"/>
              <a:chExt cx="575" cy="233"/>
            </a:xfrm>
          </p:grpSpPr>
          <p:sp>
            <p:nvSpPr>
              <p:cNvPr id="183" name="Text Box 4"/>
              <p:cNvSpPr txBox="1">
                <a:spLocks noChangeArrowheads="1"/>
              </p:cNvSpPr>
              <p:nvPr/>
            </p:nvSpPr>
            <p:spPr bwMode="auto">
              <a:xfrm>
                <a:off x="4789" y="2829"/>
                <a:ext cx="223" cy="233"/>
              </a:xfrm>
              <a:prstGeom prst="rect">
                <a:avLst/>
              </a:prstGeom>
              <a:noFill/>
              <a:ln w="9525">
                <a:noFill/>
                <a:miter lim="800000"/>
                <a:headEnd/>
                <a:tailEnd/>
              </a:ln>
              <a:effectLst/>
            </p:spPr>
            <p:txBody>
              <a:bodyPr wrap="none">
                <a:spAutoFit/>
              </a:bodyPr>
              <a:lstStyle/>
              <a:p>
                <a:r>
                  <a:rPr lang="en-US" dirty="0" smtClean="0"/>
                  <a:t>…</a:t>
                </a:r>
                <a:endParaRPr lang="en-US" dirty="0"/>
              </a:p>
            </p:txBody>
          </p:sp>
          <p:sp>
            <p:nvSpPr>
              <p:cNvPr id="184" name="Text Box 5"/>
              <p:cNvSpPr txBox="1">
                <a:spLocks noChangeArrowheads="1"/>
              </p:cNvSpPr>
              <p:nvPr/>
            </p:nvSpPr>
            <p:spPr bwMode="auto">
              <a:xfrm>
                <a:off x="5141" y="2829"/>
                <a:ext cx="223" cy="233"/>
              </a:xfrm>
              <a:prstGeom prst="rect">
                <a:avLst/>
              </a:prstGeom>
              <a:noFill/>
              <a:ln w="9525">
                <a:noFill/>
                <a:miter lim="800000"/>
                <a:headEnd/>
                <a:tailEnd/>
              </a:ln>
              <a:effectLst/>
            </p:spPr>
            <p:txBody>
              <a:bodyPr wrap="none">
                <a:spAutoFit/>
              </a:bodyPr>
              <a:lstStyle/>
              <a:p>
                <a:r>
                  <a:rPr lang="en-US" dirty="0" smtClean="0"/>
                  <a:t>…</a:t>
                </a:r>
                <a:endParaRPr lang="en-US" dirty="0"/>
              </a:p>
            </p:txBody>
          </p:sp>
        </p:grpSp>
        <p:sp>
          <p:nvSpPr>
            <p:cNvPr id="182" name="Text Box 34"/>
            <p:cNvSpPr txBox="1">
              <a:spLocks noChangeArrowheads="1"/>
            </p:cNvSpPr>
            <p:nvPr/>
          </p:nvSpPr>
          <p:spPr bwMode="auto">
            <a:xfrm>
              <a:off x="6344971" y="5465403"/>
              <a:ext cx="354584" cy="369332"/>
            </a:xfrm>
            <a:prstGeom prst="rect">
              <a:avLst/>
            </a:prstGeom>
            <a:noFill/>
            <a:ln w="9525">
              <a:noFill/>
              <a:miter lim="800000"/>
              <a:headEnd/>
              <a:tailEnd/>
            </a:ln>
            <a:effectLst/>
          </p:spPr>
          <p:txBody>
            <a:bodyPr wrap="none">
              <a:spAutoFit/>
            </a:bodyPr>
            <a:lstStyle/>
            <a:p>
              <a:r>
                <a:rPr lang="en-US" dirty="0" smtClean="0"/>
                <a:t>…</a:t>
              </a:r>
              <a:endParaRPr lang="en-US" dirty="0"/>
            </a:p>
          </p:txBody>
        </p:sp>
        <p:sp>
          <p:nvSpPr>
            <p:cNvPr id="170" name="Oval 41"/>
            <p:cNvSpPr>
              <a:spLocks noChangeArrowheads="1"/>
            </p:cNvSpPr>
            <p:nvPr/>
          </p:nvSpPr>
          <p:spPr bwMode="auto">
            <a:xfrm>
              <a:off x="6348767" y="6429391"/>
              <a:ext cx="92075" cy="92075"/>
            </a:xfrm>
            <a:prstGeom prst="ellipse">
              <a:avLst/>
            </a:prstGeom>
            <a:noFill/>
            <a:ln w="9525">
              <a:noFill/>
              <a:round/>
              <a:headEnd/>
              <a:tailEnd/>
            </a:ln>
            <a:effectLst/>
          </p:spPr>
          <p:txBody>
            <a:bodyPr wrap="none" anchor="ctr"/>
            <a:lstStyle/>
            <a:p>
              <a:endParaRPr lang="en-US"/>
            </a:p>
          </p:txBody>
        </p:sp>
        <p:sp>
          <p:nvSpPr>
            <p:cNvPr id="171" name="Oval 42"/>
            <p:cNvSpPr>
              <a:spLocks noChangeArrowheads="1"/>
            </p:cNvSpPr>
            <p:nvPr/>
          </p:nvSpPr>
          <p:spPr bwMode="auto">
            <a:xfrm>
              <a:off x="6583717" y="6429391"/>
              <a:ext cx="92075" cy="92075"/>
            </a:xfrm>
            <a:prstGeom prst="ellipse">
              <a:avLst/>
            </a:prstGeom>
            <a:noFill/>
            <a:ln w="9525">
              <a:noFill/>
              <a:round/>
              <a:headEnd/>
              <a:tailEnd/>
            </a:ln>
            <a:effectLst/>
          </p:spPr>
          <p:txBody>
            <a:bodyPr wrap="none" anchor="ctr"/>
            <a:lstStyle/>
            <a:p>
              <a:endParaRPr lang="en-US"/>
            </a:p>
          </p:txBody>
        </p:sp>
        <p:sp>
          <p:nvSpPr>
            <p:cNvPr id="174" name="Oval 45"/>
            <p:cNvSpPr>
              <a:spLocks noChangeArrowheads="1"/>
            </p:cNvSpPr>
            <p:nvPr/>
          </p:nvSpPr>
          <p:spPr bwMode="auto">
            <a:xfrm>
              <a:off x="7594876" y="6429391"/>
              <a:ext cx="92075" cy="92075"/>
            </a:xfrm>
            <a:prstGeom prst="ellipse">
              <a:avLst/>
            </a:prstGeom>
            <a:noFill/>
            <a:ln w="9525">
              <a:noFill/>
              <a:round/>
              <a:headEnd/>
              <a:tailEnd/>
            </a:ln>
            <a:effectLst/>
          </p:spPr>
          <p:txBody>
            <a:bodyPr wrap="none" anchor="ctr"/>
            <a:lstStyle/>
            <a:p>
              <a:endParaRPr lang="en-US"/>
            </a:p>
          </p:txBody>
        </p:sp>
        <p:sp>
          <p:nvSpPr>
            <p:cNvPr id="175" name="Oval 46"/>
            <p:cNvSpPr>
              <a:spLocks noChangeArrowheads="1"/>
            </p:cNvSpPr>
            <p:nvPr/>
          </p:nvSpPr>
          <p:spPr bwMode="auto">
            <a:xfrm>
              <a:off x="7829826" y="6429391"/>
              <a:ext cx="92075" cy="92075"/>
            </a:xfrm>
            <a:prstGeom prst="ellipse">
              <a:avLst/>
            </a:prstGeom>
            <a:noFill/>
            <a:ln w="9525">
              <a:noFill/>
              <a:round/>
              <a:headEnd/>
              <a:tailEnd/>
            </a:ln>
            <a:effectLst/>
          </p:spPr>
          <p:txBody>
            <a:bodyPr wrap="none" anchor="ctr"/>
            <a:lstStyle/>
            <a:p>
              <a:endParaRPr lang="en-US"/>
            </a:p>
          </p:txBody>
        </p:sp>
        <p:sp>
          <p:nvSpPr>
            <p:cNvPr id="178" name="Oval 49"/>
            <p:cNvSpPr>
              <a:spLocks noChangeArrowheads="1"/>
            </p:cNvSpPr>
            <p:nvPr/>
          </p:nvSpPr>
          <p:spPr bwMode="auto">
            <a:xfrm>
              <a:off x="8150501" y="6429391"/>
              <a:ext cx="92075" cy="92075"/>
            </a:xfrm>
            <a:prstGeom prst="ellipse">
              <a:avLst/>
            </a:prstGeom>
            <a:noFill/>
            <a:ln w="9525">
              <a:noFill/>
              <a:round/>
              <a:headEnd/>
              <a:tailEnd/>
            </a:ln>
            <a:effectLst/>
          </p:spPr>
          <p:txBody>
            <a:bodyPr wrap="none" anchor="ctr"/>
            <a:lstStyle/>
            <a:p>
              <a:endParaRPr lang="en-US"/>
            </a:p>
          </p:txBody>
        </p:sp>
        <p:sp>
          <p:nvSpPr>
            <p:cNvPr id="179" name="Oval 50"/>
            <p:cNvSpPr>
              <a:spLocks noChangeArrowheads="1"/>
            </p:cNvSpPr>
            <p:nvPr/>
          </p:nvSpPr>
          <p:spPr bwMode="auto">
            <a:xfrm>
              <a:off x="8385451" y="6429391"/>
              <a:ext cx="92075" cy="92075"/>
            </a:xfrm>
            <a:prstGeom prst="ellipse">
              <a:avLst/>
            </a:prstGeom>
            <a:noFill/>
            <a:ln w="9525">
              <a:noFill/>
              <a:round/>
              <a:headEnd/>
              <a:tailEnd/>
            </a:ln>
            <a:effectLst/>
          </p:spPr>
          <p:txBody>
            <a:bodyPr wrap="none" anchor="ctr"/>
            <a:lstStyle/>
            <a:p>
              <a:endParaRPr lang="en-US"/>
            </a:p>
          </p:txBody>
        </p:sp>
      </p:grpSp>
      <p:grpSp>
        <p:nvGrpSpPr>
          <p:cNvPr id="10" name="Group 337"/>
          <p:cNvGrpSpPr/>
          <p:nvPr/>
        </p:nvGrpSpPr>
        <p:grpSpPr>
          <a:xfrm>
            <a:off x="5922981" y="1233488"/>
            <a:ext cx="2957552" cy="5299117"/>
            <a:chOff x="5922981" y="1233488"/>
            <a:chExt cx="2957552" cy="5299117"/>
          </a:xfrm>
        </p:grpSpPr>
        <p:grpSp>
          <p:nvGrpSpPr>
            <p:cNvPr id="11" name="Group 334"/>
            <p:cNvGrpSpPr/>
            <p:nvPr/>
          </p:nvGrpSpPr>
          <p:grpSpPr>
            <a:xfrm>
              <a:off x="6030931" y="1539734"/>
              <a:ext cx="2771775" cy="577295"/>
              <a:chOff x="6030931" y="1539734"/>
              <a:chExt cx="2771775" cy="577295"/>
            </a:xfrm>
          </p:grpSpPr>
          <p:sp>
            <p:nvSpPr>
              <p:cNvPr id="154" name="Oval 26"/>
              <p:cNvSpPr>
                <a:spLocks noChangeArrowheads="1"/>
              </p:cNvSpPr>
              <p:nvPr/>
            </p:nvSpPr>
            <p:spPr bwMode="auto">
              <a:xfrm>
                <a:off x="6030931" y="1539734"/>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sp>
            <p:nvSpPr>
              <p:cNvPr id="155" name="Oval 27"/>
              <p:cNvSpPr>
                <a:spLocks noChangeArrowheads="1"/>
              </p:cNvSpPr>
              <p:nvPr/>
            </p:nvSpPr>
            <p:spPr bwMode="auto">
              <a:xfrm>
                <a:off x="8437581" y="1539734"/>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cxnSp>
            <p:nvCxnSpPr>
              <p:cNvPr id="156" name="AutoShape 28"/>
              <p:cNvCxnSpPr>
                <a:cxnSpLocks noChangeShapeType="1"/>
                <a:stCxn id="154" idx="6"/>
                <a:endCxn id="155" idx="2"/>
              </p:cNvCxnSpPr>
              <p:nvPr/>
            </p:nvCxnSpPr>
            <p:spPr bwMode="auto">
              <a:xfrm>
                <a:off x="6408756" y="1722297"/>
                <a:ext cx="2016125" cy="0"/>
              </a:xfrm>
              <a:prstGeom prst="straightConnector1">
                <a:avLst/>
              </a:prstGeom>
              <a:noFill/>
              <a:ln w="88900">
                <a:solidFill>
                  <a:schemeClr val="tx1"/>
                </a:solidFill>
                <a:round/>
                <a:headEnd/>
                <a:tailEnd type="triangle" w="med" len="med"/>
              </a:ln>
              <a:effectLst/>
            </p:spPr>
          </p:cxnSp>
          <p:sp>
            <p:nvSpPr>
              <p:cNvPr id="157" name="Text Box 29"/>
              <p:cNvSpPr txBox="1">
                <a:spLocks noChangeArrowheads="1"/>
              </p:cNvSpPr>
              <p:nvPr/>
            </p:nvSpPr>
            <p:spPr bwMode="auto">
              <a:xfrm>
                <a:off x="6391294" y="1747697"/>
                <a:ext cx="587020" cy="369332"/>
              </a:xfrm>
              <a:prstGeom prst="rect">
                <a:avLst/>
              </a:prstGeom>
              <a:noFill/>
              <a:ln w="9525">
                <a:noFill/>
                <a:miter lim="800000"/>
                <a:headEnd/>
                <a:tailEnd/>
              </a:ln>
              <a:effectLst/>
            </p:spPr>
            <p:txBody>
              <a:bodyPr wrap="none">
                <a:spAutoFit/>
              </a:bodyPr>
              <a:lstStyle/>
              <a:p>
                <a:r>
                  <a:rPr lang="en-US" dirty="0" smtClean="0"/>
                  <a:t>c(</a:t>
                </a:r>
                <a:r>
                  <a:rPr lang="en-US" dirty="0" smtClean="0">
                    <a:latin typeface="cmmi10"/>
                  </a:rPr>
                  <a:t>°</a:t>
                </a:r>
                <a:r>
                  <a:rPr lang="en-US" dirty="0" smtClean="0"/>
                  <a:t>)</a:t>
                </a:r>
                <a:endParaRPr lang="en-US" dirty="0"/>
              </a:p>
            </p:txBody>
          </p:sp>
          <p:sp>
            <p:nvSpPr>
              <p:cNvPr id="158" name="Text Box 29"/>
              <p:cNvSpPr txBox="1">
                <a:spLocks noChangeArrowheads="1"/>
              </p:cNvSpPr>
              <p:nvPr/>
            </p:nvSpPr>
            <p:spPr bwMode="auto">
              <a:xfrm>
                <a:off x="7603508" y="1747697"/>
                <a:ext cx="670376" cy="369332"/>
              </a:xfrm>
              <a:prstGeom prst="rect">
                <a:avLst/>
              </a:prstGeom>
              <a:noFill/>
              <a:ln w="9525">
                <a:noFill/>
                <a:miter lim="800000"/>
                <a:headEnd/>
                <a:tailEnd/>
              </a:ln>
              <a:effectLst/>
            </p:spPr>
            <p:txBody>
              <a:bodyPr wrap="none">
                <a:spAutoFit/>
              </a:bodyPr>
              <a:lstStyle/>
              <a:p>
                <a:r>
                  <a:rPr lang="en-US" dirty="0" smtClean="0"/>
                  <a:t>c</a:t>
                </a:r>
                <a:r>
                  <a:rPr lang="en-US" baseline="30000" dirty="0" smtClean="0">
                    <a:latin typeface="cmsy10"/>
                  </a:rPr>
                  <a:t>0</a:t>
                </a:r>
                <a:r>
                  <a:rPr lang="en-US" dirty="0" smtClean="0"/>
                  <a:t>(</a:t>
                </a:r>
                <a:r>
                  <a:rPr lang="en-US" dirty="0" smtClean="0">
                    <a:latin typeface="cmmi10"/>
                  </a:rPr>
                  <a:t>°</a:t>
                </a:r>
                <a:r>
                  <a:rPr lang="en-US" baseline="30000" dirty="0" smtClean="0">
                    <a:latin typeface="cmsy10"/>
                  </a:rPr>
                  <a:t>0</a:t>
                </a:r>
                <a:r>
                  <a:rPr lang="en-US" dirty="0" smtClean="0"/>
                  <a:t>)</a:t>
                </a:r>
                <a:endParaRPr lang="en-US" baseline="30000" dirty="0">
                  <a:latin typeface="cmsy10"/>
                </a:endParaRPr>
              </a:p>
            </p:txBody>
          </p:sp>
        </p:grpSp>
        <p:sp>
          <p:nvSpPr>
            <p:cNvPr id="272" name="Rectangle 271"/>
            <p:cNvSpPr/>
            <p:nvPr/>
          </p:nvSpPr>
          <p:spPr>
            <a:xfrm>
              <a:off x="5922981" y="1233488"/>
              <a:ext cx="2957552" cy="5299117"/>
            </a:xfrm>
            <a:prstGeom prst="rect">
              <a:avLst/>
            </a:prstGeom>
            <a:no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297"/>
          <p:cNvGrpSpPr/>
          <p:nvPr/>
        </p:nvGrpSpPr>
        <p:grpSpPr>
          <a:xfrm>
            <a:off x="1760499" y="3573462"/>
            <a:ext cx="4525972" cy="1943101"/>
            <a:chOff x="1760499" y="3573462"/>
            <a:chExt cx="4525972" cy="1943101"/>
          </a:xfrm>
        </p:grpSpPr>
        <p:grpSp>
          <p:nvGrpSpPr>
            <p:cNvPr id="13" name="Group 283"/>
            <p:cNvGrpSpPr/>
            <p:nvPr/>
          </p:nvGrpSpPr>
          <p:grpSpPr>
            <a:xfrm>
              <a:off x="5996007" y="3573462"/>
              <a:ext cx="290464" cy="1943101"/>
              <a:chOff x="5996007" y="3573462"/>
              <a:chExt cx="290464" cy="1943101"/>
            </a:xfrm>
          </p:grpSpPr>
          <p:sp>
            <p:nvSpPr>
              <p:cNvPr id="199" name="Rectangle 198"/>
              <p:cNvSpPr/>
              <p:nvPr/>
            </p:nvSpPr>
            <p:spPr>
              <a:xfrm>
                <a:off x="6122951" y="3573463"/>
                <a:ext cx="36576" cy="19431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nchorCtr="0"/>
              <a:lstStyle/>
              <a:p>
                <a:pPr algn="ctr"/>
                <a:endParaRPr lang="en-US" dirty="0">
                  <a:solidFill>
                    <a:schemeClr val="tx1"/>
                  </a:solidFill>
                </a:endParaRPr>
              </a:p>
            </p:txBody>
          </p:sp>
          <p:sp>
            <p:nvSpPr>
              <p:cNvPr id="200" name="Rectangle 199"/>
              <p:cNvSpPr/>
              <p:nvPr/>
            </p:nvSpPr>
            <p:spPr>
              <a:xfrm rot="16200000" flipH="1">
                <a:off x="6125054" y="5363217"/>
                <a:ext cx="32371" cy="2743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p:cNvSpPr/>
              <p:nvPr/>
            </p:nvSpPr>
            <p:spPr>
              <a:xfrm rot="16200000" flipH="1">
                <a:off x="6125054" y="3452488"/>
                <a:ext cx="32371" cy="2743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2" name="TextBox 201"/>
              <p:cNvSpPr txBox="1"/>
              <p:nvPr/>
            </p:nvSpPr>
            <p:spPr>
              <a:xfrm>
                <a:off x="5996007" y="4304948"/>
                <a:ext cx="290464" cy="480131"/>
              </a:xfrm>
              <a:prstGeom prst="rect">
                <a:avLst/>
              </a:prstGeom>
            </p:spPr>
            <p:txBody>
              <a:bodyPr wrap="none" bIns="64008" rtlCol="0">
                <a:spAutoFit/>
              </a:bodyPr>
              <a:lstStyle/>
              <a:p>
                <a:r>
                  <a:rPr lang="en-US" sz="2400" b="1" dirty="0" err="1" smtClean="0">
                    <a:solidFill>
                      <a:schemeClr val="accent6">
                        <a:lumMod val="50000"/>
                      </a:schemeClr>
                    </a:solidFill>
                    <a:effectLst>
                      <a:outerShdw blurRad="38100" dist="38100" dir="2700000" algn="tl">
                        <a:srgbClr val="C0C0C0"/>
                      </a:outerShdw>
                    </a:effectLst>
                    <a:latin typeface="cmmi10" pitchFamily="34" charset="0"/>
                  </a:rPr>
                  <a:t>i</a:t>
                </a:r>
                <a:endParaRPr lang="en-US" sz="2400" b="1" dirty="0">
                  <a:solidFill>
                    <a:schemeClr val="accent6">
                      <a:lumMod val="50000"/>
                    </a:schemeClr>
                  </a:solidFill>
                  <a:effectLst>
                    <a:outerShdw blurRad="38100" dist="38100" dir="2700000" algn="tl">
                      <a:srgbClr val="C0C0C0"/>
                    </a:outerShdw>
                  </a:effectLst>
                  <a:latin typeface="cmmi10" pitchFamily="34" charset="0"/>
                </a:endParaRPr>
              </a:p>
            </p:txBody>
          </p:sp>
        </p:grpSp>
        <p:grpSp>
          <p:nvGrpSpPr>
            <p:cNvPr id="14" name="Group 282"/>
            <p:cNvGrpSpPr/>
            <p:nvPr/>
          </p:nvGrpSpPr>
          <p:grpSpPr>
            <a:xfrm>
              <a:off x="1760499" y="3573463"/>
              <a:ext cx="290464" cy="1352570"/>
              <a:chOff x="1760499" y="3573463"/>
              <a:chExt cx="290464" cy="1352570"/>
            </a:xfrm>
          </p:grpSpPr>
          <p:sp>
            <p:nvSpPr>
              <p:cNvPr id="279" name="Rectangle 278"/>
              <p:cNvSpPr/>
              <p:nvPr/>
            </p:nvSpPr>
            <p:spPr>
              <a:xfrm>
                <a:off x="1887443" y="3573464"/>
                <a:ext cx="36576" cy="135256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ctr" anchorCtr="0"/>
              <a:lstStyle/>
              <a:p>
                <a:pPr algn="ctr"/>
                <a:endParaRPr lang="en-US" dirty="0">
                  <a:solidFill>
                    <a:schemeClr val="tx1"/>
                  </a:solidFill>
                </a:endParaRPr>
              </a:p>
            </p:txBody>
          </p:sp>
          <p:sp>
            <p:nvSpPr>
              <p:cNvPr id="280" name="Rectangle 279"/>
              <p:cNvSpPr/>
              <p:nvPr/>
            </p:nvSpPr>
            <p:spPr>
              <a:xfrm rot="16200000" flipH="1">
                <a:off x="1894464" y="4777606"/>
                <a:ext cx="22533" cy="2743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Rectangle 280"/>
              <p:cNvSpPr/>
              <p:nvPr/>
            </p:nvSpPr>
            <p:spPr>
              <a:xfrm rot="16200000" flipH="1">
                <a:off x="1894464" y="3447570"/>
                <a:ext cx="22533" cy="2743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82" name="TextBox 281"/>
              <p:cNvSpPr txBox="1"/>
              <p:nvPr/>
            </p:nvSpPr>
            <p:spPr>
              <a:xfrm>
                <a:off x="1760499" y="3995833"/>
                <a:ext cx="290464" cy="507831"/>
              </a:xfrm>
              <a:prstGeom prst="rect">
                <a:avLst/>
              </a:prstGeom>
            </p:spPr>
            <p:txBody>
              <a:bodyPr wrap="none" bIns="91440" rtlCol="0">
                <a:spAutoFit/>
              </a:bodyPr>
              <a:lstStyle/>
              <a:p>
                <a:r>
                  <a:rPr lang="en-US" sz="2400" b="1" dirty="0" err="1" smtClean="0">
                    <a:solidFill>
                      <a:schemeClr val="accent6">
                        <a:lumMod val="50000"/>
                      </a:schemeClr>
                    </a:solidFill>
                    <a:effectLst>
                      <a:outerShdw blurRad="38100" dist="38100" dir="2700000" algn="tl">
                        <a:srgbClr val="C0C0C0"/>
                      </a:outerShdw>
                    </a:effectLst>
                    <a:latin typeface="cmmi10" pitchFamily="34" charset="0"/>
                  </a:rPr>
                  <a:t>i</a:t>
                </a:r>
                <a:endParaRPr lang="en-US" sz="2400" b="1" dirty="0">
                  <a:solidFill>
                    <a:schemeClr val="accent6">
                      <a:lumMod val="50000"/>
                    </a:schemeClr>
                  </a:solidFill>
                  <a:effectLst>
                    <a:outerShdw blurRad="38100" dist="38100" dir="2700000" algn="tl">
                      <a:srgbClr val="C0C0C0"/>
                    </a:outerShdw>
                  </a:effectLst>
                  <a:latin typeface="cmmi10" pitchFamily="34" charset="0"/>
                </a:endParaRPr>
              </a:p>
            </p:txBody>
          </p:sp>
        </p:grpSp>
      </p:grpSp>
      <p:grpSp>
        <p:nvGrpSpPr>
          <p:cNvPr id="15" name="Group 298"/>
          <p:cNvGrpSpPr/>
          <p:nvPr/>
        </p:nvGrpSpPr>
        <p:grpSpPr>
          <a:xfrm>
            <a:off x="2213169" y="4798206"/>
            <a:ext cx="5235411" cy="693810"/>
            <a:chOff x="2213169" y="4798206"/>
            <a:chExt cx="5235411" cy="693810"/>
          </a:xfrm>
        </p:grpSpPr>
        <p:sp>
          <p:nvSpPr>
            <p:cNvPr id="285" name="Rectangle 57"/>
            <p:cNvSpPr>
              <a:spLocks noChangeArrowheads="1"/>
            </p:cNvSpPr>
            <p:nvPr/>
          </p:nvSpPr>
          <p:spPr bwMode="auto">
            <a:xfrm flipV="1">
              <a:off x="2213169" y="4798206"/>
              <a:ext cx="1533546" cy="18288"/>
            </a:xfrm>
            <a:prstGeom prst="rect">
              <a:avLst/>
            </a:prstGeom>
            <a:solidFill>
              <a:srgbClr val="D98BB2"/>
            </a:solidFill>
            <a:ln w="9525">
              <a:noFill/>
              <a:miter lim="800000"/>
              <a:headEnd/>
              <a:tailEnd/>
            </a:ln>
            <a:effectLst>
              <a:glow rad="101600">
                <a:srgbClr val="D98BB2">
                  <a:alpha val="50196"/>
                </a:srgbClr>
              </a:glow>
            </a:effectLst>
          </p:spPr>
          <p:txBody>
            <a:bodyPr wrap="none" anchor="ctr"/>
            <a:lstStyle/>
            <a:p>
              <a:endParaRPr lang="en-US" dirty="0"/>
            </a:p>
          </p:txBody>
        </p:sp>
        <p:sp>
          <p:nvSpPr>
            <p:cNvPr id="286" name="Rectangle 57"/>
            <p:cNvSpPr>
              <a:spLocks noChangeArrowheads="1"/>
            </p:cNvSpPr>
            <p:nvPr/>
          </p:nvSpPr>
          <p:spPr bwMode="auto">
            <a:xfrm flipV="1">
              <a:off x="6762780" y="5473728"/>
              <a:ext cx="685800" cy="18288"/>
            </a:xfrm>
            <a:prstGeom prst="rect">
              <a:avLst/>
            </a:prstGeom>
            <a:solidFill>
              <a:srgbClr val="D98BB2"/>
            </a:solidFill>
            <a:ln w="9525">
              <a:noFill/>
              <a:miter lim="800000"/>
              <a:headEnd/>
              <a:tailEnd/>
            </a:ln>
            <a:effectLst>
              <a:glow rad="101600">
                <a:srgbClr val="D98BB2">
                  <a:alpha val="50196"/>
                </a:srgbClr>
              </a:glow>
            </a:effectLst>
          </p:spPr>
          <p:txBody>
            <a:bodyPr wrap="none" anchor="ctr"/>
            <a:lstStyle/>
            <a:p>
              <a:endParaRPr lang="en-US" dirty="0"/>
            </a:p>
          </p:txBody>
        </p:sp>
      </p:grpSp>
      <p:grpSp>
        <p:nvGrpSpPr>
          <p:cNvPr id="16" name="Group 336"/>
          <p:cNvGrpSpPr/>
          <p:nvPr/>
        </p:nvGrpSpPr>
        <p:grpSpPr>
          <a:xfrm>
            <a:off x="1361923" y="4560903"/>
            <a:ext cx="5035727" cy="1191925"/>
            <a:chOff x="1361923" y="4560903"/>
            <a:chExt cx="5035727" cy="1191925"/>
          </a:xfrm>
        </p:grpSpPr>
        <p:sp>
          <p:nvSpPr>
            <p:cNvPr id="287" name="TextBox 286"/>
            <p:cNvSpPr txBox="1"/>
            <p:nvPr/>
          </p:nvSpPr>
          <p:spPr>
            <a:xfrm>
              <a:off x="1361923" y="4560903"/>
              <a:ext cx="800219" cy="461665"/>
            </a:xfrm>
            <a:prstGeom prst="rect">
              <a:avLst/>
            </a:prstGeom>
            <a:noFill/>
          </p:spPr>
          <p:txBody>
            <a:bodyPr wrap="none" rtlCol="0">
              <a:spAutoFit/>
            </a:bodyPr>
            <a:lstStyle/>
            <a:p>
              <a:r>
                <a:rPr lang="en-US" sz="2400" b="1" dirty="0" err="1" smtClean="0">
                  <a:solidFill>
                    <a:schemeClr val="accent6">
                      <a:lumMod val="50000"/>
                    </a:schemeClr>
                  </a:solidFill>
                  <a:effectLst>
                    <a:outerShdw blurRad="38100" dist="38100" dir="2700000" algn="tl">
                      <a:srgbClr val="000000">
                        <a:alpha val="43137"/>
                      </a:srgbClr>
                    </a:outerShdw>
                  </a:effectLst>
                  <a:latin typeface="cmmi10" pitchFamily="34" charset="0"/>
                </a:rPr>
                <a:t>i</a:t>
              </a:r>
              <a:r>
                <a:rPr lang="en-US" sz="2400" dirty="0">
                  <a:solidFill>
                    <a:schemeClr val="accent6">
                      <a:lumMod val="50000"/>
                    </a:schemeClr>
                  </a:solidFill>
                  <a:latin typeface="+mj-lt"/>
                </a:rPr>
                <a:t> </a:t>
              </a:r>
              <a:r>
                <a:rPr lang="en-US" sz="2400" dirty="0" smtClean="0">
                  <a:solidFill>
                    <a:schemeClr val="accent6">
                      <a:lumMod val="50000"/>
                    </a:schemeClr>
                  </a:solidFill>
                  <a:latin typeface="+mj-lt"/>
                </a:rPr>
                <a:t>= 0</a:t>
              </a:r>
              <a:endParaRPr lang="en-US" sz="2400" dirty="0">
                <a:solidFill>
                  <a:schemeClr val="accent6">
                    <a:lumMod val="50000"/>
                  </a:schemeClr>
                </a:solidFill>
                <a:latin typeface="cmmi10" pitchFamily="34" charset="0"/>
              </a:endParaRPr>
            </a:p>
          </p:txBody>
        </p:sp>
        <p:sp>
          <p:nvSpPr>
            <p:cNvPr id="288" name="TextBox 287"/>
            <p:cNvSpPr txBox="1"/>
            <p:nvPr/>
          </p:nvSpPr>
          <p:spPr>
            <a:xfrm>
              <a:off x="5597431" y="5291163"/>
              <a:ext cx="800219" cy="461665"/>
            </a:xfrm>
            <a:prstGeom prst="rect">
              <a:avLst/>
            </a:prstGeom>
            <a:noFill/>
          </p:spPr>
          <p:txBody>
            <a:bodyPr wrap="none" rtlCol="0">
              <a:spAutoFit/>
            </a:bodyPr>
            <a:lstStyle/>
            <a:p>
              <a:r>
                <a:rPr lang="en-US" sz="2400" b="1" dirty="0" err="1" smtClean="0">
                  <a:solidFill>
                    <a:schemeClr val="accent6">
                      <a:lumMod val="50000"/>
                    </a:schemeClr>
                  </a:solidFill>
                  <a:effectLst>
                    <a:outerShdw blurRad="38100" dist="38100" dir="2700000" algn="tl">
                      <a:srgbClr val="000000">
                        <a:alpha val="43137"/>
                      </a:srgbClr>
                    </a:outerShdw>
                  </a:effectLst>
                  <a:latin typeface="cmmi10" pitchFamily="34" charset="0"/>
                </a:rPr>
                <a:t>i</a:t>
              </a:r>
              <a:r>
                <a:rPr lang="en-US" sz="2400" dirty="0">
                  <a:solidFill>
                    <a:schemeClr val="accent6">
                      <a:lumMod val="50000"/>
                    </a:schemeClr>
                  </a:solidFill>
                  <a:latin typeface="+mj-lt"/>
                </a:rPr>
                <a:t> </a:t>
              </a:r>
              <a:r>
                <a:rPr lang="en-US" sz="2400" dirty="0" smtClean="0">
                  <a:solidFill>
                    <a:schemeClr val="accent6">
                      <a:lumMod val="50000"/>
                    </a:schemeClr>
                  </a:solidFill>
                  <a:latin typeface="+mj-lt"/>
                </a:rPr>
                <a:t>= 0</a:t>
              </a:r>
              <a:endParaRPr lang="en-US" sz="2400" dirty="0">
                <a:solidFill>
                  <a:schemeClr val="accent6">
                    <a:lumMod val="50000"/>
                  </a:schemeClr>
                </a:solidFill>
                <a:latin typeface="cmmi10" pitchFamily="34" charset="0"/>
              </a:endParaRPr>
            </a:p>
          </p:txBody>
        </p:sp>
      </p:grpSp>
      <p:grpSp>
        <p:nvGrpSpPr>
          <p:cNvPr id="17" name="i Segment Label"/>
          <p:cNvGrpSpPr/>
          <p:nvPr/>
        </p:nvGrpSpPr>
        <p:grpSpPr>
          <a:xfrm>
            <a:off x="2490395" y="1251224"/>
            <a:ext cx="5071655" cy="461665"/>
            <a:chOff x="2490395" y="1251224"/>
            <a:chExt cx="5071655" cy="461665"/>
          </a:xfrm>
        </p:grpSpPr>
        <p:sp>
          <p:nvSpPr>
            <p:cNvPr id="289" name="TextBox 288"/>
            <p:cNvSpPr txBox="1"/>
            <p:nvPr/>
          </p:nvSpPr>
          <p:spPr>
            <a:xfrm>
              <a:off x="7271586" y="1251224"/>
              <a:ext cx="290464" cy="461665"/>
            </a:xfrm>
            <a:prstGeom prst="rect">
              <a:avLst/>
            </a:prstGeom>
            <a:noFill/>
          </p:spPr>
          <p:txBody>
            <a:bodyPr wrap="none" rtlCol="0">
              <a:spAutoFit/>
            </a:bodyPr>
            <a:lstStyle/>
            <a:p>
              <a:r>
                <a:rPr lang="en-US" sz="2400" b="1" dirty="0" err="1" smtClean="0">
                  <a:solidFill>
                    <a:schemeClr val="accent6">
                      <a:lumMod val="50000"/>
                    </a:schemeClr>
                  </a:solidFill>
                  <a:effectLst>
                    <a:outerShdw blurRad="38100" dist="38100" dir="2700000" algn="tl">
                      <a:srgbClr val="C0C0C0"/>
                    </a:outerShdw>
                  </a:effectLst>
                  <a:latin typeface="cmmi10" pitchFamily="34" charset="0"/>
                </a:rPr>
                <a:t>i</a:t>
              </a:r>
              <a:endParaRPr lang="en-US" sz="2400" b="1" dirty="0">
                <a:solidFill>
                  <a:schemeClr val="accent6">
                    <a:lumMod val="50000"/>
                  </a:schemeClr>
                </a:solidFill>
                <a:effectLst>
                  <a:outerShdw blurRad="38100" dist="38100" dir="2700000" algn="tl">
                    <a:srgbClr val="C0C0C0"/>
                  </a:outerShdw>
                </a:effectLst>
                <a:latin typeface="cmmi10" pitchFamily="34" charset="0"/>
              </a:endParaRPr>
            </a:p>
          </p:txBody>
        </p:sp>
        <p:sp>
          <p:nvSpPr>
            <p:cNvPr id="290" name="TextBox 289"/>
            <p:cNvSpPr txBox="1"/>
            <p:nvPr/>
          </p:nvSpPr>
          <p:spPr>
            <a:xfrm>
              <a:off x="2490395" y="1251224"/>
              <a:ext cx="290464" cy="461665"/>
            </a:xfrm>
            <a:prstGeom prst="rect">
              <a:avLst/>
            </a:prstGeom>
            <a:noFill/>
          </p:spPr>
          <p:txBody>
            <a:bodyPr wrap="none" rtlCol="0">
              <a:spAutoFit/>
            </a:bodyPr>
            <a:lstStyle/>
            <a:p>
              <a:r>
                <a:rPr lang="en-US" sz="2400" b="1" dirty="0" err="1" smtClean="0">
                  <a:solidFill>
                    <a:schemeClr val="accent6">
                      <a:lumMod val="50000"/>
                    </a:schemeClr>
                  </a:solidFill>
                  <a:effectLst>
                    <a:outerShdw blurRad="38100" dist="38100" dir="2700000" algn="tl">
                      <a:srgbClr val="C0C0C0"/>
                    </a:outerShdw>
                  </a:effectLst>
                  <a:latin typeface="cmmi10" pitchFamily="34" charset="0"/>
                </a:rPr>
                <a:t>i</a:t>
              </a:r>
              <a:endParaRPr lang="en-US" sz="2400" b="1" dirty="0">
                <a:solidFill>
                  <a:schemeClr val="accent6">
                    <a:lumMod val="50000"/>
                  </a:schemeClr>
                </a:solidFill>
                <a:effectLst>
                  <a:outerShdw blurRad="38100" dist="38100" dir="2700000" algn="tl">
                    <a:srgbClr val="C0C0C0"/>
                  </a:outerShdw>
                </a:effectLst>
                <a:latin typeface="cmmi10" pitchFamily="34" charset="0"/>
              </a:endParaRPr>
            </a:p>
          </p:txBody>
        </p:sp>
      </p:grpSp>
      <p:grpSp>
        <p:nvGrpSpPr>
          <p:cNvPr id="18" name="0 Segment Label"/>
          <p:cNvGrpSpPr/>
          <p:nvPr/>
        </p:nvGrpSpPr>
        <p:grpSpPr>
          <a:xfrm>
            <a:off x="2490395" y="1251224"/>
            <a:ext cx="5127761" cy="461665"/>
            <a:chOff x="2490395" y="1251224"/>
            <a:chExt cx="5127761" cy="461665"/>
          </a:xfrm>
        </p:grpSpPr>
        <p:sp>
          <p:nvSpPr>
            <p:cNvPr id="292" name="TextBox 291"/>
            <p:cNvSpPr txBox="1"/>
            <p:nvPr/>
          </p:nvSpPr>
          <p:spPr>
            <a:xfrm>
              <a:off x="7271586" y="1251224"/>
              <a:ext cx="346570" cy="461665"/>
            </a:xfrm>
            <a:prstGeom prst="rect">
              <a:avLst/>
            </a:prstGeom>
            <a:noFill/>
          </p:spPr>
          <p:txBody>
            <a:bodyPr wrap="none" rtlCol="0">
              <a:spAutoFit/>
            </a:bodyPr>
            <a:lstStyle/>
            <a:p>
              <a:r>
                <a:rPr lang="en-US" sz="2400" dirty="0" smtClean="0">
                  <a:solidFill>
                    <a:schemeClr val="accent6">
                      <a:lumMod val="50000"/>
                    </a:schemeClr>
                  </a:solidFill>
                  <a:latin typeface="+mj-lt"/>
                </a:rPr>
                <a:t>0</a:t>
              </a:r>
              <a:endParaRPr lang="en-US" sz="2400" dirty="0">
                <a:solidFill>
                  <a:schemeClr val="accent6">
                    <a:lumMod val="50000"/>
                  </a:schemeClr>
                </a:solidFill>
                <a:latin typeface="cmmi10" pitchFamily="34" charset="0"/>
              </a:endParaRPr>
            </a:p>
          </p:txBody>
        </p:sp>
        <p:sp>
          <p:nvSpPr>
            <p:cNvPr id="294" name="TextBox 293"/>
            <p:cNvSpPr txBox="1"/>
            <p:nvPr/>
          </p:nvSpPr>
          <p:spPr>
            <a:xfrm>
              <a:off x="2490395" y="1251224"/>
              <a:ext cx="346570" cy="461665"/>
            </a:xfrm>
            <a:prstGeom prst="rect">
              <a:avLst/>
            </a:prstGeom>
            <a:noFill/>
          </p:spPr>
          <p:txBody>
            <a:bodyPr wrap="none" rtlCol="0">
              <a:spAutoFit/>
            </a:bodyPr>
            <a:lstStyle/>
            <a:p>
              <a:r>
                <a:rPr lang="en-US" sz="2400" dirty="0" smtClean="0">
                  <a:solidFill>
                    <a:schemeClr val="accent6">
                      <a:lumMod val="50000"/>
                    </a:schemeClr>
                  </a:solidFill>
                  <a:latin typeface="+mj-lt"/>
                </a:rPr>
                <a:t>0</a:t>
              </a:r>
              <a:endParaRPr lang="en-US" sz="2400" dirty="0">
                <a:solidFill>
                  <a:schemeClr val="accent6">
                    <a:lumMod val="50000"/>
                  </a:schemeClr>
                </a:solidFill>
                <a:latin typeface="cmmi10" pitchFamily="34" charset="0"/>
              </a:endParaRPr>
            </a:p>
          </p:txBody>
        </p:sp>
      </p:grpSp>
      <p:sp>
        <p:nvSpPr>
          <p:cNvPr id="300" name="TextBox 299"/>
          <p:cNvSpPr txBox="1"/>
          <p:nvPr/>
        </p:nvSpPr>
        <p:spPr>
          <a:xfrm>
            <a:off x="7529553" y="4927549"/>
            <a:ext cx="925253" cy="1200329"/>
          </a:xfrm>
          <a:prstGeom prst="rect">
            <a:avLst/>
          </a:prstGeom>
          <a:noFill/>
        </p:spPr>
        <p:txBody>
          <a:bodyPr wrap="none" rtlCol="0">
            <a:spAutoFit/>
          </a:bodyPr>
          <a:lstStyle/>
          <a:p>
            <a:r>
              <a:rPr lang="en-US" sz="2400" dirty="0" smtClean="0"/>
              <a:t>c = c</a:t>
            </a:r>
            <a:r>
              <a:rPr lang="en-US" sz="2400" baseline="30000" dirty="0" smtClean="0">
                <a:latin typeface="cmsy10"/>
              </a:rPr>
              <a:t>0</a:t>
            </a:r>
            <a:endParaRPr lang="en-US" sz="2400" dirty="0" smtClean="0"/>
          </a:p>
          <a:p>
            <a:r>
              <a:rPr lang="en-US" sz="2400" dirty="0" smtClean="0">
                <a:latin typeface="cmmi10"/>
              </a:rPr>
              <a:t>®</a:t>
            </a:r>
            <a:r>
              <a:rPr lang="en-US" sz="2400" dirty="0" smtClean="0"/>
              <a:t> = </a:t>
            </a:r>
            <a:r>
              <a:rPr lang="en-US" sz="2400" dirty="0" smtClean="0">
                <a:latin typeface="cmmi10"/>
              </a:rPr>
              <a:t>¯</a:t>
            </a:r>
            <a:endParaRPr lang="en-US" sz="2400" dirty="0" smtClean="0"/>
          </a:p>
          <a:p>
            <a:r>
              <a:rPr lang="en-US" sz="2400" b="1" dirty="0" smtClean="0">
                <a:solidFill>
                  <a:schemeClr val="accent6">
                    <a:lumMod val="50000"/>
                  </a:schemeClr>
                </a:solidFill>
                <a:effectLst>
                  <a:outerShdw blurRad="38100" dist="38100" dir="2700000" algn="tl">
                    <a:srgbClr val="000000">
                      <a:alpha val="43137"/>
                    </a:srgbClr>
                  </a:outerShdw>
                </a:effectLst>
                <a:latin typeface="cmmi10"/>
              </a:rPr>
              <a:t>°</a:t>
            </a:r>
            <a:r>
              <a:rPr lang="en-US" sz="2400" b="1" dirty="0" smtClean="0">
                <a:solidFill>
                  <a:schemeClr val="accent6">
                    <a:lumMod val="50000"/>
                  </a:schemeClr>
                </a:solidFill>
                <a:effectLst>
                  <a:outerShdw blurRad="38100" dist="38100" dir="2700000" algn="tl">
                    <a:srgbClr val="000000">
                      <a:alpha val="43137"/>
                    </a:srgbClr>
                  </a:outerShdw>
                </a:effectLst>
              </a:rPr>
              <a:t> = </a:t>
            </a:r>
            <a:r>
              <a:rPr lang="en-US" sz="2400" b="1" dirty="0" smtClean="0">
                <a:solidFill>
                  <a:schemeClr val="accent6">
                    <a:lumMod val="50000"/>
                  </a:schemeClr>
                </a:solidFill>
                <a:effectLst>
                  <a:outerShdw blurRad="38100" dist="38100" dir="2700000" algn="tl">
                    <a:srgbClr val="000000">
                      <a:alpha val="43137"/>
                    </a:srgbClr>
                  </a:outerShdw>
                </a:effectLst>
                <a:latin typeface="cmmi10"/>
              </a:rPr>
              <a:t>°</a:t>
            </a:r>
            <a:r>
              <a:rPr lang="en-US" sz="2400" b="1" baseline="30000" dirty="0" smtClean="0">
                <a:solidFill>
                  <a:schemeClr val="accent6">
                    <a:lumMod val="50000"/>
                  </a:schemeClr>
                </a:solidFill>
                <a:effectLst>
                  <a:outerShdw blurRad="38100" dist="38100" dir="2700000" algn="tl">
                    <a:srgbClr val="000000">
                      <a:alpha val="43137"/>
                    </a:srgbClr>
                  </a:outerShdw>
                </a:effectLst>
                <a:latin typeface="cmsy10"/>
              </a:rPr>
              <a:t>0</a:t>
            </a:r>
            <a:endParaRPr lang="en-US" sz="2400" b="1" baseline="30000" dirty="0">
              <a:solidFill>
                <a:schemeClr val="accent6">
                  <a:lumMod val="50000"/>
                </a:schemeClr>
              </a:solidFill>
              <a:effectLst>
                <a:outerShdw blurRad="38100" dist="38100" dir="2700000" algn="tl">
                  <a:srgbClr val="000000">
                    <a:alpha val="43137"/>
                  </a:srgbClr>
                </a:outerShdw>
              </a:effectLst>
              <a:latin typeface="cmsy10"/>
            </a:endParaRPr>
          </a:p>
        </p:txBody>
      </p:sp>
      <p:sp>
        <p:nvSpPr>
          <p:cNvPr id="301" name="TextBox 300"/>
          <p:cNvSpPr txBox="1"/>
          <p:nvPr/>
        </p:nvSpPr>
        <p:spPr>
          <a:xfrm>
            <a:off x="3775167" y="4560903"/>
            <a:ext cx="1271502" cy="830997"/>
          </a:xfrm>
          <a:prstGeom prst="rect">
            <a:avLst/>
          </a:prstGeom>
          <a:noFill/>
        </p:spPr>
        <p:txBody>
          <a:bodyPr wrap="none" rtlCol="0">
            <a:spAutoFit/>
          </a:bodyPr>
          <a:lstStyle/>
          <a:p>
            <a:r>
              <a:rPr lang="en-US" sz="2400" dirty="0" smtClean="0">
                <a:latin typeface="cmmi10"/>
              </a:rPr>
              <a:t>®</a:t>
            </a:r>
            <a:r>
              <a:rPr lang="en-US" sz="2400" dirty="0" smtClean="0"/>
              <a:t> = </a:t>
            </a:r>
            <a:r>
              <a:rPr lang="en-US" sz="2400" dirty="0" smtClean="0">
                <a:latin typeface="cmmi10"/>
              </a:rPr>
              <a:t>°</a:t>
            </a:r>
            <a:endParaRPr lang="en-US" sz="2400" dirty="0" smtClean="0"/>
          </a:p>
          <a:p>
            <a:r>
              <a:rPr lang="en-US" sz="2400" b="1" dirty="0" smtClean="0">
                <a:solidFill>
                  <a:schemeClr val="accent6">
                    <a:lumMod val="50000"/>
                  </a:schemeClr>
                </a:solidFill>
                <a:effectLst>
                  <a:outerShdw blurRad="38100" dist="38100" dir="2700000" algn="tl">
                    <a:srgbClr val="000000">
                      <a:alpha val="43137"/>
                    </a:srgbClr>
                  </a:outerShdw>
                </a:effectLst>
                <a:latin typeface="cmmi10"/>
              </a:rPr>
              <a:t>¯</a:t>
            </a:r>
            <a:r>
              <a:rPr lang="en-US" sz="2400" b="1" dirty="0" smtClean="0">
                <a:solidFill>
                  <a:schemeClr val="accent6">
                    <a:lumMod val="50000"/>
                  </a:schemeClr>
                </a:solidFill>
                <a:effectLst>
                  <a:outerShdw blurRad="38100" dist="38100" dir="2700000" algn="tl">
                    <a:srgbClr val="000000">
                      <a:alpha val="43137"/>
                    </a:srgbClr>
                  </a:outerShdw>
                </a:effectLst>
              </a:rPr>
              <a:t> = null</a:t>
            </a:r>
            <a:endParaRPr lang="en-US" sz="2400" b="1" baseline="30000" dirty="0">
              <a:solidFill>
                <a:schemeClr val="accent6">
                  <a:lumMod val="50000"/>
                </a:schemeClr>
              </a:solidFill>
              <a:effectLst>
                <a:outerShdw blurRad="38100" dist="38100" dir="2700000" algn="tl">
                  <a:srgbClr val="000000">
                    <a:alpha val="43137"/>
                  </a:srgbClr>
                </a:outerShdw>
              </a:effectLst>
              <a:latin typeface="cmsy10"/>
            </a:endParaRPr>
          </a:p>
        </p:txBody>
      </p:sp>
      <p:sp>
        <p:nvSpPr>
          <p:cNvPr id="302" name="Text Box 49"/>
          <p:cNvSpPr txBox="1">
            <a:spLocks noChangeArrowheads="1"/>
          </p:cNvSpPr>
          <p:nvPr/>
        </p:nvSpPr>
        <p:spPr bwMode="auto">
          <a:xfrm>
            <a:off x="2417733" y="2516175"/>
            <a:ext cx="568325" cy="366713"/>
          </a:xfrm>
          <a:prstGeom prst="rect">
            <a:avLst/>
          </a:prstGeom>
          <a:noFill/>
          <a:ln w="9525">
            <a:noFill/>
            <a:miter lim="800000"/>
            <a:headEnd/>
            <a:tailEnd/>
          </a:ln>
          <a:effectLst/>
        </p:spPr>
        <p:txBody>
          <a:bodyPr wrap="none">
            <a:spAutoFit/>
          </a:bodyPr>
          <a:lstStyle/>
          <a:p>
            <a:r>
              <a:rPr lang="en-US" dirty="0"/>
              <a:t>null</a:t>
            </a:r>
          </a:p>
        </p:txBody>
      </p:sp>
      <p:grpSp>
        <p:nvGrpSpPr>
          <p:cNvPr id="19" name="Group 83"/>
          <p:cNvGrpSpPr/>
          <p:nvPr/>
        </p:nvGrpSpPr>
        <p:grpSpPr>
          <a:xfrm>
            <a:off x="2819783" y="2398232"/>
            <a:ext cx="3103198" cy="813223"/>
            <a:chOff x="3513530" y="5532015"/>
            <a:chExt cx="3103198" cy="813223"/>
          </a:xfrm>
        </p:grpSpPr>
        <p:sp>
          <p:nvSpPr>
            <p:cNvPr id="320" name="Text Box 43"/>
            <p:cNvSpPr txBox="1">
              <a:spLocks noChangeArrowheads="1"/>
            </p:cNvSpPr>
            <p:nvPr/>
          </p:nvSpPr>
          <p:spPr bwMode="auto">
            <a:xfrm>
              <a:off x="5446784" y="5824119"/>
              <a:ext cx="593432" cy="338554"/>
            </a:xfrm>
            <a:prstGeom prst="rect">
              <a:avLst/>
            </a:prstGeom>
            <a:noFill/>
            <a:ln w="9525">
              <a:noFill/>
              <a:miter lim="800000"/>
              <a:headEnd/>
              <a:tailEnd/>
            </a:ln>
            <a:effectLst/>
          </p:spPr>
          <p:txBody>
            <a:bodyPr wrap="none">
              <a:spAutoFit/>
            </a:bodyPr>
            <a:lstStyle/>
            <a:p>
              <a:r>
                <a:rPr lang="en-US" sz="1600" dirty="0">
                  <a:solidFill>
                    <a:schemeClr val="accent5">
                      <a:lumMod val="25000"/>
                    </a:schemeClr>
                  </a:solidFill>
                </a:rPr>
                <a:t>next</a:t>
              </a:r>
            </a:p>
          </p:txBody>
        </p:sp>
        <p:cxnSp>
          <p:nvCxnSpPr>
            <p:cNvPr id="321" name="AutoShape 48"/>
            <p:cNvCxnSpPr>
              <a:cxnSpLocks noChangeShapeType="1"/>
              <a:stCxn id="325" idx="6"/>
            </p:cNvCxnSpPr>
            <p:nvPr/>
          </p:nvCxnSpPr>
          <p:spPr bwMode="auto">
            <a:xfrm>
              <a:off x="5453134" y="5862218"/>
              <a:ext cx="676283" cy="2355"/>
            </a:xfrm>
            <a:prstGeom prst="straightConnector1">
              <a:avLst/>
            </a:prstGeom>
            <a:noFill/>
            <a:ln w="25400">
              <a:solidFill>
                <a:schemeClr val="tx1"/>
              </a:solidFill>
              <a:round/>
              <a:headEnd/>
              <a:tailEnd type="stealth" w="lg" len="lg"/>
            </a:ln>
            <a:effectLst/>
          </p:spPr>
        </p:cxnSp>
        <p:sp>
          <p:nvSpPr>
            <p:cNvPr id="322" name="Oval 321"/>
            <p:cNvSpPr>
              <a:spLocks noChangeArrowheads="1"/>
            </p:cNvSpPr>
            <p:nvPr/>
          </p:nvSpPr>
          <p:spPr bwMode="auto">
            <a:xfrm>
              <a:off x="4140272" y="5679655"/>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cxnSp>
          <p:nvCxnSpPr>
            <p:cNvPr id="323" name="AutoShape 19"/>
            <p:cNvCxnSpPr>
              <a:cxnSpLocks noChangeShapeType="1"/>
              <a:stCxn id="322" idx="6"/>
              <a:endCxn id="325" idx="2"/>
            </p:cNvCxnSpPr>
            <p:nvPr/>
          </p:nvCxnSpPr>
          <p:spPr bwMode="auto">
            <a:xfrm>
              <a:off x="4518097" y="5862217"/>
              <a:ext cx="557212" cy="0"/>
            </a:xfrm>
            <a:prstGeom prst="straightConnector1">
              <a:avLst/>
            </a:prstGeom>
            <a:noFill/>
            <a:ln w="25400">
              <a:solidFill>
                <a:schemeClr val="tx1"/>
              </a:solidFill>
              <a:round/>
              <a:headEnd/>
              <a:tailEnd type="stealth" w="lg" len="lg"/>
            </a:ln>
            <a:effectLst/>
          </p:spPr>
        </p:cxnSp>
        <p:sp>
          <p:nvSpPr>
            <p:cNvPr id="324" name="Text Box 20"/>
            <p:cNvSpPr txBox="1">
              <a:spLocks noChangeArrowheads="1"/>
            </p:cNvSpPr>
            <p:nvPr/>
          </p:nvSpPr>
          <p:spPr bwMode="auto">
            <a:xfrm>
              <a:off x="4462534" y="5532015"/>
              <a:ext cx="593432" cy="338554"/>
            </a:xfrm>
            <a:prstGeom prst="rect">
              <a:avLst/>
            </a:prstGeom>
            <a:noFill/>
            <a:ln w="9525">
              <a:noFill/>
              <a:miter lim="800000"/>
              <a:headEnd/>
              <a:tailEnd/>
            </a:ln>
            <a:effectLst/>
          </p:spPr>
          <p:txBody>
            <a:bodyPr wrap="none">
              <a:spAutoFit/>
            </a:bodyPr>
            <a:lstStyle/>
            <a:p>
              <a:r>
                <a:rPr lang="en-US" sz="1600" dirty="0">
                  <a:solidFill>
                    <a:schemeClr val="accent5">
                      <a:lumMod val="25000"/>
                    </a:schemeClr>
                  </a:solidFill>
                </a:rPr>
                <a:t>next</a:t>
              </a:r>
            </a:p>
          </p:txBody>
        </p:sp>
        <p:sp>
          <p:nvSpPr>
            <p:cNvPr id="325" name="Oval 324"/>
            <p:cNvSpPr>
              <a:spLocks noChangeArrowheads="1"/>
            </p:cNvSpPr>
            <p:nvPr/>
          </p:nvSpPr>
          <p:spPr bwMode="auto">
            <a:xfrm>
              <a:off x="5088009" y="5679655"/>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cxnSp>
          <p:nvCxnSpPr>
            <p:cNvPr id="326" name="AutoShape 64"/>
            <p:cNvCxnSpPr>
              <a:cxnSpLocks noChangeShapeType="1"/>
              <a:stCxn id="325" idx="3"/>
              <a:endCxn id="322" idx="5"/>
            </p:cNvCxnSpPr>
            <p:nvPr/>
          </p:nvCxnSpPr>
          <p:spPr bwMode="auto">
            <a:xfrm rot="5400000">
              <a:off x="4796703" y="5646532"/>
              <a:ext cx="1588" cy="689554"/>
            </a:xfrm>
            <a:prstGeom prst="curvedConnector3">
              <a:avLst>
                <a:gd name="adj1" fmla="val 7601136"/>
              </a:avLst>
            </a:prstGeom>
            <a:noFill/>
            <a:ln w="25400">
              <a:solidFill>
                <a:schemeClr val="tx1"/>
              </a:solidFill>
              <a:round/>
              <a:headEnd/>
              <a:tailEnd type="stealth" w="lg" len="lg"/>
            </a:ln>
            <a:effectLst/>
          </p:spPr>
        </p:cxnSp>
        <p:sp>
          <p:nvSpPr>
            <p:cNvPr id="327" name="Text Box 27"/>
            <p:cNvSpPr txBox="1">
              <a:spLocks noChangeArrowheads="1"/>
            </p:cNvSpPr>
            <p:nvPr/>
          </p:nvSpPr>
          <p:spPr bwMode="auto">
            <a:xfrm>
              <a:off x="4697513" y="6006684"/>
              <a:ext cx="591829" cy="338554"/>
            </a:xfrm>
            <a:prstGeom prst="rect">
              <a:avLst/>
            </a:prstGeom>
            <a:noFill/>
            <a:ln w="9525">
              <a:noFill/>
              <a:miter lim="800000"/>
              <a:headEnd/>
              <a:tailEnd/>
            </a:ln>
            <a:effectLst/>
          </p:spPr>
          <p:txBody>
            <a:bodyPr wrap="none">
              <a:spAutoFit/>
            </a:bodyPr>
            <a:lstStyle/>
            <a:p>
              <a:r>
                <a:rPr lang="en-US" sz="1600" dirty="0" err="1">
                  <a:solidFill>
                    <a:schemeClr val="accent5">
                      <a:lumMod val="25000"/>
                    </a:schemeClr>
                  </a:solidFill>
                </a:rPr>
                <a:t>prev</a:t>
              </a:r>
              <a:endParaRPr lang="en-US" sz="1600" dirty="0">
                <a:solidFill>
                  <a:schemeClr val="accent5">
                    <a:lumMod val="25000"/>
                  </a:schemeClr>
                </a:solidFill>
              </a:endParaRPr>
            </a:p>
          </p:txBody>
        </p:sp>
        <p:cxnSp>
          <p:nvCxnSpPr>
            <p:cNvPr id="328" name="AutoShape 64"/>
            <p:cNvCxnSpPr>
              <a:cxnSpLocks noChangeShapeType="1"/>
              <a:endCxn id="309" idx="5"/>
            </p:cNvCxnSpPr>
            <p:nvPr/>
          </p:nvCxnSpPr>
          <p:spPr bwMode="auto">
            <a:xfrm rot="5400000">
              <a:off x="3857513" y="5646532"/>
              <a:ext cx="1588" cy="689554"/>
            </a:xfrm>
            <a:prstGeom prst="curvedConnector3">
              <a:avLst>
                <a:gd name="adj1" fmla="val 7601136"/>
              </a:avLst>
            </a:prstGeom>
            <a:noFill/>
            <a:ln w="25400">
              <a:solidFill>
                <a:schemeClr val="tx1"/>
              </a:solidFill>
              <a:round/>
              <a:headEnd/>
              <a:tailEnd type="stealth" w="lg" len="lg"/>
            </a:ln>
            <a:effectLst/>
          </p:spPr>
        </p:cxnSp>
        <p:sp>
          <p:nvSpPr>
            <p:cNvPr id="329" name="Text Box 27"/>
            <p:cNvSpPr txBox="1">
              <a:spLocks noChangeArrowheads="1"/>
            </p:cNvSpPr>
            <p:nvPr/>
          </p:nvSpPr>
          <p:spPr bwMode="auto">
            <a:xfrm>
              <a:off x="3758323" y="6006684"/>
              <a:ext cx="591829" cy="338554"/>
            </a:xfrm>
            <a:prstGeom prst="rect">
              <a:avLst/>
            </a:prstGeom>
            <a:noFill/>
            <a:ln w="9525">
              <a:noFill/>
              <a:miter lim="800000"/>
              <a:headEnd/>
              <a:tailEnd/>
            </a:ln>
            <a:effectLst/>
          </p:spPr>
          <p:txBody>
            <a:bodyPr wrap="none">
              <a:spAutoFit/>
            </a:bodyPr>
            <a:lstStyle/>
            <a:p>
              <a:r>
                <a:rPr lang="en-US" sz="1600" dirty="0" err="1">
                  <a:solidFill>
                    <a:schemeClr val="accent5">
                      <a:lumMod val="25000"/>
                    </a:schemeClr>
                  </a:solidFill>
                </a:rPr>
                <a:t>prev</a:t>
              </a:r>
              <a:endParaRPr lang="en-US" sz="1600" dirty="0">
                <a:solidFill>
                  <a:schemeClr val="accent5">
                    <a:lumMod val="25000"/>
                  </a:schemeClr>
                </a:solidFill>
              </a:endParaRPr>
            </a:p>
          </p:txBody>
        </p:sp>
        <p:sp>
          <p:nvSpPr>
            <p:cNvPr id="330" name="Text Box 49"/>
            <p:cNvSpPr txBox="1">
              <a:spLocks noChangeArrowheads="1"/>
            </p:cNvSpPr>
            <p:nvPr/>
          </p:nvSpPr>
          <p:spPr bwMode="auto">
            <a:xfrm>
              <a:off x="6048403" y="5681216"/>
              <a:ext cx="568325" cy="366713"/>
            </a:xfrm>
            <a:prstGeom prst="rect">
              <a:avLst/>
            </a:prstGeom>
            <a:noFill/>
            <a:ln w="9525">
              <a:noFill/>
              <a:miter lim="800000"/>
              <a:headEnd/>
              <a:tailEnd/>
            </a:ln>
            <a:effectLst/>
          </p:spPr>
          <p:txBody>
            <a:bodyPr wrap="none">
              <a:spAutoFit/>
            </a:bodyPr>
            <a:lstStyle/>
            <a:p>
              <a:r>
                <a:rPr lang="en-US" dirty="0"/>
                <a:t>null</a:t>
              </a:r>
            </a:p>
          </p:txBody>
        </p:sp>
      </p:grpSp>
      <p:grpSp>
        <p:nvGrpSpPr>
          <p:cNvPr id="20" name="Group 82"/>
          <p:cNvGrpSpPr/>
          <p:nvPr/>
        </p:nvGrpSpPr>
        <p:grpSpPr>
          <a:xfrm>
            <a:off x="409518" y="2398232"/>
            <a:ext cx="3032854" cy="813223"/>
            <a:chOff x="1103265" y="5532015"/>
            <a:chExt cx="3032854" cy="813223"/>
          </a:xfrm>
        </p:grpSpPr>
        <p:sp>
          <p:nvSpPr>
            <p:cNvPr id="308" name="Oval 307"/>
            <p:cNvSpPr>
              <a:spLocks noChangeArrowheads="1"/>
            </p:cNvSpPr>
            <p:nvPr/>
          </p:nvSpPr>
          <p:spPr bwMode="auto">
            <a:xfrm>
              <a:off x="2243156" y="5679655"/>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sp>
          <p:nvSpPr>
            <p:cNvPr id="309" name="Oval 308"/>
            <p:cNvSpPr>
              <a:spLocks noChangeArrowheads="1"/>
            </p:cNvSpPr>
            <p:nvPr/>
          </p:nvSpPr>
          <p:spPr bwMode="auto">
            <a:xfrm>
              <a:off x="3201082" y="5679655"/>
              <a:ext cx="365125" cy="365125"/>
            </a:xfrm>
            <a:prstGeom prst="ellipse">
              <a:avLst/>
            </a:prstGeom>
            <a:noFill/>
            <a:ln w="25400">
              <a:solidFill>
                <a:schemeClr val="tx1"/>
              </a:solidFill>
              <a:round/>
              <a:headEnd/>
              <a:tailEnd/>
            </a:ln>
            <a:effectLst>
              <a:glow rad="101600">
                <a:srgbClr val="D98BB2">
                  <a:alpha val="60000"/>
                </a:srgbClr>
              </a:glow>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grpSp>
          <p:nvGrpSpPr>
            <p:cNvPr id="21" name="Group 128"/>
            <p:cNvGrpSpPr/>
            <p:nvPr/>
          </p:nvGrpSpPr>
          <p:grpSpPr>
            <a:xfrm>
              <a:off x="1103265" y="5532015"/>
              <a:ext cx="3032854" cy="813223"/>
              <a:chOff x="3630537" y="4086234"/>
              <a:chExt cx="3032854" cy="813223"/>
            </a:xfrm>
            <a:effectLst>
              <a:glow rad="101600">
                <a:srgbClr val="D98BB2">
                  <a:alpha val="60000"/>
                </a:srgbClr>
              </a:glow>
            </a:effectLst>
          </p:grpSpPr>
          <p:cxnSp>
            <p:nvCxnSpPr>
              <p:cNvPr id="311" name="AutoShape 19"/>
              <p:cNvCxnSpPr>
                <a:cxnSpLocks noChangeShapeType="1"/>
                <a:stCxn id="308" idx="6"/>
                <a:endCxn id="309" idx="2"/>
              </p:cNvCxnSpPr>
              <p:nvPr/>
            </p:nvCxnSpPr>
            <p:spPr bwMode="auto">
              <a:xfrm>
                <a:off x="5135553" y="4416437"/>
                <a:ext cx="592801" cy="1588"/>
              </a:xfrm>
              <a:prstGeom prst="straightConnector1">
                <a:avLst/>
              </a:prstGeom>
              <a:noFill/>
              <a:ln w="25400">
                <a:solidFill>
                  <a:schemeClr val="tx1"/>
                </a:solidFill>
                <a:round/>
                <a:headEnd/>
                <a:tailEnd type="stealth" w="lg" len="lg"/>
              </a:ln>
              <a:effectLst/>
            </p:spPr>
          </p:cxnSp>
          <p:sp>
            <p:nvSpPr>
              <p:cNvPr id="312" name="Text Box 20"/>
              <p:cNvSpPr txBox="1">
                <a:spLocks noChangeArrowheads="1"/>
              </p:cNvSpPr>
              <p:nvPr/>
            </p:nvSpPr>
            <p:spPr bwMode="auto">
              <a:xfrm>
                <a:off x="5092690" y="4086234"/>
                <a:ext cx="593432" cy="338554"/>
              </a:xfrm>
              <a:prstGeom prst="rect">
                <a:avLst/>
              </a:prstGeom>
              <a:noFill/>
              <a:ln w="9525">
                <a:noFill/>
                <a:miter lim="800000"/>
                <a:headEnd/>
                <a:tailEnd/>
              </a:ln>
              <a:effectLst/>
            </p:spPr>
            <p:txBody>
              <a:bodyPr wrap="none">
                <a:spAutoFit/>
              </a:bodyPr>
              <a:lstStyle/>
              <a:p>
                <a:r>
                  <a:rPr lang="en-US" sz="1600" dirty="0">
                    <a:solidFill>
                      <a:schemeClr val="accent5">
                        <a:lumMod val="25000"/>
                      </a:schemeClr>
                    </a:solidFill>
                  </a:rPr>
                  <a:t>next</a:t>
                </a:r>
              </a:p>
            </p:txBody>
          </p:sp>
          <p:cxnSp>
            <p:nvCxnSpPr>
              <p:cNvPr id="313" name="AutoShape 64"/>
              <p:cNvCxnSpPr>
                <a:cxnSpLocks noChangeShapeType="1"/>
                <a:endCxn id="308" idx="5"/>
              </p:cNvCxnSpPr>
              <p:nvPr/>
            </p:nvCxnSpPr>
            <p:spPr bwMode="auto">
              <a:xfrm rot="5400000">
                <a:off x="5426859" y="4200751"/>
                <a:ext cx="1588" cy="689554"/>
              </a:xfrm>
              <a:prstGeom prst="curvedConnector3">
                <a:avLst>
                  <a:gd name="adj1" fmla="val 7601136"/>
                </a:avLst>
              </a:prstGeom>
              <a:noFill/>
              <a:ln w="25400">
                <a:solidFill>
                  <a:schemeClr val="tx1"/>
                </a:solidFill>
                <a:round/>
                <a:headEnd/>
                <a:tailEnd type="stealth" w="lg" len="lg"/>
              </a:ln>
              <a:effectLst/>
            </p:spPr>
          </p:cxnSp>
          <p:sp>
            <p:nvSpPr>
              <p:cNvPr id="314" name="Text Box 27"/>
              <p:cNvSpPr txBox="1">
                <a:spLocks noChangeArrowheads="1"/>
              </p:cNvSpPr>
              <p:nvPr/>
            </p:nvSpPr>
            <p:spPr bwMode="auto">
              <a:xfrm>
                <a:off x="5327669" y="4560903"/>
                <a:ext cx="591829" cy="338554"/>
              </a:xfrm>
              <a:prstGeom prst="rect">
                <a:avLst/>
              </a:prstGeom>
              <a:noFill/>
              <a:ln w="9525">
                <a:noFill/>
                <a:miter lim="800000"/>
                <a:headEnd/>
                <a:tailEnd/>
              </a:ln>
              <a:effectLst/>
            </p:spPr>
            <p:txBody>
              <a:bodyPr wrap="none">
                <a:spAutoFit/>
              </a:bodyPr>
              <a:lstStyle/>
              <a:p>
                <a:r>
                  <a:rPr lang="en-US" sz="1600" dirty="0" err="1">
                    <a:solidFill>
                      <a:schemeClr val="accent5">
                        <a:lumMod val="25000"/>
                      </a:schemeClr>
                    </a:solidFill>
                  </a:rPr>
                  <a:t>prev</a:t>
                </a:r>
                <a:endParaRPr lang="en-US" sz="1600" dirty="0">
                  <a:solidFill>
                    <a:schemeClr val="accent5">
                      <a:lumMod val="25000"/>
                    </a:schemeClr>
                  </a:solidFill>
                </a:endParaRPr>
              </a:p>
            </p:txBody>
          </p:sp>
          <p:cxnSp>
            <p:nvCxnSpPr>
              <p:cNvPr id="315" name="AutoShape 19"/>
              <p:cNvCxnSpPr>
                <a:cxnSpLocks noChangeShapeType="1"/>
                <a:stCxn id="309" idx="6"/>
              </p:cNvCxnSpPr>
              <p:nvPr/>
            </p:nvCxnSpPr>
            <p:spPr bwMode="auto">
              <a:xfrm>
                <a:off x="6106179" y="4416436"/>
                <a:ext cx="557212" cy="0"/>
              </a:xfrm>
              <a:prstGeom prst="straightConnector1">
                <a:avLst/>
              </a:prstGeom>
              <a:noFill/>
              <a:ln w="25400">
                <a:solidFill>
                  <a:schemeClr val="tx1"/>
                </a:solidFill>
                <a:round/>
                <a:headEnd/>
                <a:tailEnd type="stealth" w="lg" len="lg"/>
              </a:ln>
              <a:effectLst/>
            </p:spPr>
          </p:cxnSp>
          <p:sp>
            <p:nvSpPr>
              <p:cNvPr id="316" name="Text Box 20"/>
              <p:cNvSpPr txBox="1">
                <a:spLocks noChangeArrowheads="1"/>
              </p:cNvSpPr>
              <p:nvPr/>
            </p:nvSpPr>
            <p:spPr bwMode="auto">
              <a:xfrm>
                <a:off x="6050616" y="4086234"/>
                <a:ext cx="593432" cy="338554"/>
              </a:xfrm>
              <a:prstGeom prst="rect">
                <a:avLst/>
              </a:prstGeom>
              <a:noFill/>
              <a:ln w="9525">
                <a:noFill/>
                <a:miter lim="800000"/>
                <a:headEnd/>
                <a:tailEnd/>
              </a:ln>
              <a:effectLst/>
            </p:spPr>
            <p:txBody>
              <a:bodyPr wrap="none">
                <a:spAutoFit/>
              </a:bodyPr>
              <a:lstStyle/>
              <a:p>
                <a:r>
                  <a:rPr lang="en-US" sz="1600" dirty="0">
                    <a:solidFill>
                      <a:schemeClr val="accent5">
                        <a:lumMod val="25000"/>
                      </a:schemeClr>
                    </a:solidFill>
                  </a:rPr>
                  <a:t>next</a:t>
                </a:r>
              </a:p>
            </p:txBody>
          </p:sp>
          <p:cxnSp>
            <p:nvCxnSpPr>
              <p:cNvPr id="317" name="AutoShape 48"/>
              <p:cNvCxnSpPr>
                <a:cxnSpLocks noChangeShapeType="1"/>
              </p:cNvCxnSpPr>
              <p:nvPr/>
            </p:nvCxnSpPr>
            <p:spPr bwMode="auto">
              <a:xfrm rot="10800000">
                <a:off x="4113194" y="4418793"/>
                <a:ext cx="660400" cy="785"/>
              </a:xfrm>
              <a:prstGeom prst="straightConnector1">
                <a:avLst/>
              </a:prstGeom>
              <a:noFill/>
              <a:ln w="25400">
                <a:solidFill>
                  <a:schemeClr val="tx1"/>
                </a:solidFill>
                <a:round/>
                <a:headEnd/>
                <a:tailEnd type="stealth" w="lg" len="lg"/>
              </a:ln>
              <a:effectLst/>
            </p:spPr>
          </p:cxnSp>
          <p:sp>
            <p:nvSpPr>
              <p:cNvPr id="318" name="Text Box 27"/>
              <p:cNvSpPr txBox="1">
                <a:spLocks noChangeArrowheads="1"/>
              </p:cNvSpPr>
              <p:nvPr/>
            </p:nvSpPr>
            <p:spPr bwMode="auto">
              <a:xfrm>
                <a:off x="4211975" y="4378338"/>
                <a:ext cx="591829" cy="338554"/>
              </a:xfrm>
              <a:prstGeom prst="rect">
                <a:avLst/>
              </a:prstGeom>
              <a:noFill/>
              <a:ln w="9525">
                <a:noFill/>
                <a:miter lim="800000"/>
                <a:headEnd/>
                <a:tailEnd/>
              </a:ln>
              <a:effectLst/>
            </p:spPr>
            <p:txBody>
              <a:bodyPr wrap="none">
                <a:spAutoFit/>
              </a:bodyPr>
              <a:lstStyle/>
              <a:p>
                <a:r>
                  <a:rPr lang="en-US" sz="1600" dirty="0" err="1">
                    <a:solidFill>
                      <a:schemeClr val="accent5">
                        <a:lumMod val="25000"/>
                      </a:schemeClr>
                    </a:solidFill>
                  </a:rPr>
                  <a:t>prev</a:t>
                </a:r>
                <a:endParaRPr lang="en-US" sz="1600" dirty="0">
                  <a:solidFill>
                    <a:schemeClr val="accent5">
                      <a:lumMod val="25000"/>
                    </a:schemeClr>
                  </a:solidFill>
                </a:endParaRPr>
              </a:p>
            </p:txBody>
          </p:sp>
          <p:sp>
            <p:nvSpPr>
              <p:cNvPr id="319" name="Text Box 49"/>
              <p:cNvSpPr txBox="1">
                <a:spLocks noChangeArrowheads="1"/>
              </p:cNvSpPr>
              <p:nvPr/>
            </p:nvSpPr>
            <p:spPr bwMode="auto">
              <a:xfrm>
                <a:off x="3630537" y="4235435"/>
                <a:ext cx="568325" cy="366713"/>
              </a:xfrm>
              <a:prstGeom prst="rect">
                <a:avLst/>
              </a:prstGeom>
              <a:noFill/>
              <a:ln w="9525">
                <a:noFill/>
                <a:miter lim="800000"/>
                <a:headEnd/>
                <a:tailEnd/>
              </a:ln>
              <a:effectLst/>
            </p:spPr>
            <p:txBody>
              <a:bodyPr wrap="none">
                <a:spAutoFit/>
              </a:bodyPr>
              <a:lstStyle/>
              <a:p>
                <a:r>
                  <a:rPr lang="en-US" dirty="0"/>
                  <a:t>null</a:t>
                </a:r>
              </a:p>
            </p:txBody>
          </p:sp>
        </p:grpSp>
      </p:grpSp>
      <p:sp>
        <p:nvSpPr>
          <p:cNvPr id="153" name="Footer Placeholder 152"/>
          <p:cNvSpPr>
            <a:spLocks noGrp="1"/>
          </p:cNvSpPr>
          <p:nvPr>
            <p:ph type="ftr" sz="quarter" idx="11"/>
          </p:nvPr>
        </p:nvSpPr>
        <p:spPr/>
        <p:txBody>
          <a:bodyPr/>
          <a:lstStyle/>
          <a:p>
            <a:r>
              <a:rPr lang="en-US" smtClean="0"/>
              <a:t>Bor-Yuh Evan Chang and Xavier Rival - Reduction in End-User Shape Analysis</a:t>
            </a:r>
            <a:endParaRPr lang="en-US"/>
          </a:p>
        </p:txBody>
      </p:sp>
      <p:sp>
        <p:nvSpPr>
          <p:cNvPr id="117" name="TextBox 116"/>
          <p:cNvSpPr txBox="1"/>
          <p:nvPr/>
        </p:nvSpPr>
        <p:spPr>
          <a:xfrm>
            <a:off x="304587" y="6363339"/>
            <a:ext cx="1188852" cy="369332"/>
          </a:xfrm>
          <a:prstGeom prst="rect">
            <a:avLst/>
          </a:prstGeom>
          <a:noFill/>
        </p:spPr>
        <p:txBody>
          <a:bodyPr wrap="none" rtlCol="0">
            <a:spAutoFit/>
          </a:bodyPr>
          <a:lstStyle/>
          <a:p>
            <a:r>
              <a:rPr lang="en-US" dirty="0" smtClean="0"/>
              <a:t>[POPL’08]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86"/>
                                        </p:tgtEl>
                                        <p:attrNameLst>
                                          <p:attrName>style.visibility</p:attrName>
                                        </p:attrNameLst>
                                      </p:cBhvr>
                                      <p:to>
                                        <p:strVal val="visible"/>
                                      </p:to>
                                    </p:set>
                                    <p:animEffect transition="in" filter="fade">
                                      <p:cBhvr>
                                        <p:cTn id="11" dur="500"/>
                                        <p:tgtEl>
                                          <p:spTgt spid="186"/>
                                        </p:tgtEl>
                                      </p:cBhvr>
                                    </p:animEffect>
                                  </p:childTnLst>
                                </p:cTn>
                              </p:par>
                              <p:par>
                                <p:cTn id="12" presetID="10" presetClass="entr" presetSubtype="0" fill="hold"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91"/>
                                        </p:tgtEl>
                                        <p:attrNameLst>
                                          <p:attrName>style.visibility</p:attrName>
                                        </p:attrNameLst>
                                      </p:cBhvr>
                                      <p:to>
                                        <p:strVal val="visible"/>
                                      </p:to>
                                    </p:set>
                                    <p:animEffect transition="in" filter="fade">
                                      <p:cBhvr>
                                        <p:cTn id="17" dur="500"/>
                                        <p:tgtEl>
                                          <p:spTgt spid="191"/>
                                        </p:tgtEl>
                                      </p:cBhvr>
                                    </p:animEffect>
                                  </p:childTnLst>
                                </p:cTn>
                              </p:par>
                              <p:par>
                                <p:cTn id="18" presetID="10" presetClass="entr" presetSubtype="0"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par>
                                <p:cTn id="26" presetID="10" presetClass="entr" presetSubtype="0" fill="hold"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fade">
                                      <p:cBhvr>
                                        <p:cTn id="33" dur="500"/>
                                        <p:tgtEl>
                                          <p:spTgt spid="18"/>
                                        </p:tgtEl>
                                      </p:cBhvr>
                                    </p:animEffect>
                                  </p:childTnLst>
                                </p:cTn>
                              </p:par>
                              <p:par>
                                <p:cTn id="34" presetID="10" presetClass="entr" presetSubtype="0"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childTnLst>
                                </p:cTn>
                              </p:par>
                              <p:par>
                                <p:cTn id="37" presetID="10" presetClass="entr" presetSubtype="0"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par>
                                <p:cTn id="40" presetID="1" presetClass="exit" presetSubtype="0" fill="hold" grpId="1" nodeType="withEffect">
                                  <p:stCondLst>
                                    <p:cond delay="0"/>
                                  </p:stCondLst>
                                  <p:childTnLst>
                                    <p:set>
                                      <p:cBhvr>
                                        <p:cTn id="41" dur="1" fill="hold">
                                          <p:stCondLst>
                                            <p:cond delay="0"/>
                                          </p:stCondLst>
                                        </p:cTn>
                                        <p:tgtEl>
                                          <p:spTgt spid="54"/>
                                        </p:tgtEl>
                                        <p:attrNameLst>
                                          <p:attrName>style.visibility</p:attrName>
                                        </p:attrNameLst>
                                      </p:cBhvr>
                                      <p:to>
                                        <p:strVal val="hidden"/>
                                      </p:to>
                                    </p:set>
                                  </p:childTnLst>
                                </p:cTn>
                              </p:par>
                              <p:par>
                                <p:cTn id="42" presetID="1" presetClass="exit" presetSubtype="0" fill="hold" grpId="1" nodeType="withEffect">
                                  <p:stCondLst>
                                    <p:cond delay="0"/>
                                  </p:stCondLst>
                                  <p:childTnLst>
                                    <p:set>
                                      <p:cBhvr>
                                        <p:cTn id="43" dur="1" fill="hold">
                                          <p:stCondLst>
                                            <p:cond delay="0"/>
                                          </p:stCondLst>
                                        </p:cTn>
                                        <p:tgtEl>
                                          <p:spTgt spid="186"/>
                                        </p:tgtEl>
                                        <p:attrNameLst>
                                          <p:attrName>style.visibility</p:attrName>
                                        </p:attrNameLst>
                                      </p:cBhvr>
                                      <p:to>
                                        <p:strVal val="hidden"/>
                                      </p:to>
                                    </p:set>
                                  </p:childTnLst>
                                </p:cTn>
                              </p:par>
                              <p:par>
                                <p:cTn id="44" presetID="10" presetClass="entr" presetSubtype="0" fill="hold" grpId="0" nodeType="withEffect">
                                  <p:stCondLst>
                                    <p:cond delay="0"/>
                                  </p:stCondLst>
                                  <p:childTnLst>
                                    <p:set>
                                      <p:cBhvr>
                                        <p:cTn id="45" dur="1" fill="hold">
                                          <p:stCondLst>
                                            <p:cond delay="0"/>
                                          </p:stCondLst>
                                        </p:cTn>
                                        <p:tgtEl>
                                          <p:spTgt spid="300"/>
                                        </p:tgtEl>
                                        <p:attrNameLst>
                                          <p:attrName>style.visibility</p:attrName>
                                        </p:attrNameLst>
                                      </p:cBhvr>
                                      <p:to>
                                        <p:strVal val="visible"/>
                                      </p:to>
                                    </p:set>
                                    <p:animEffect transition="in" filter="fade">
                                      <p:cBhvr>
                                        <p:cTn id="46" dur="500"/>
                                        <p:tgtEl>
                                          <p:spTgt spid="300"/>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01"/>
                                        </p:tgtEl>
                                        <p:attrNameLst>
                                          <p:attrName>style.visibility</p:attrName>
                                        </p:attrNameLst>
                                      </p:cBhvr>
                                      <p:to>
                                        <p:strVal val="visible"/>
                                      </p:to>
                                    </p:set>
                                    <p:animEffect transition="in" filter="fade">
                                      <p:cBhvr>
                                        <p:cTn id="49" dur="500"/>
                                        <p:tgtEl>
                                          <p:spTgt spid="301"/>
                                        </p:tgtEl>
                                      </p:cBhvr>
                                    </p:animEffect>
                                  </p:childTnLst>
                                </p:cTn>
                              </p:par>
                              <p:par>
                                <p:cTn id="50" presetID="1" presetClass="entr" presetSubtype="0" fill="hold" grpId="0" nodeType="withEffect">
                                  <p:stCondLst>
                                    <p:cond delay="0"/>
                                  </p:stCondLst>
                                  <p:childTnLst>
                                    <p:set>
                                      <p:cBhvr>
                                        <p:cTn id="51" dur="1" fill="hold">
                                          <p:stCondLst>
                                            <p:cond delay="0"/>
                                          </p:stCondLst>
                                        </p:cTn>
                                        <p:tgtEl>
                                          <p:spTgt spid="302"/>
                                        </p:tgtEl>
                                        <p:attrNameLst>
                                          <p:attrName>style.visibility</p:attrName>
                                        </p:attrNameLst>
                                      </p:cBhvr>
                                      <p:to>
                                        <p:strVal val="visible"/>
                                      </p:to>
                                    </p:set>
                                  </p:childTnLst>
                                </p:cTn>
                              </p:par>
                              <p:par>
                                <p:cTn id="52" presetID="1" presetClass="exit" presetSubtype="0" fill="hold" nodeType="withEffect">
                                  <p:stCondLst>
                                    <p:cond delay="0"/>
                                  </p:stCondLst>
                                  <p:childTnLst>
                                    <p:set>
                                      <p:cBhvr>
                                        <p:cTn id="53" dur="1" fill="hold">
                                          <p:stCondLst>
                                            <p:cond delay="0"/>
                                          </p:stCondLst>
                                        </p:cTn>
                                        <p:tgtEl>
                                          <p:spTgt spid="8"/>
                                        </p:tgtEl>
                                        <p:attrNameLst>
                                          <p:attrName>style.visibility</p:attrName>
                                        </p:attrNameLst>
                                      </p:cBhvr>
                                      <p:to>
                                        <p:strVal val="hidden"/>
                                      </p:to>
                                    </p:set>
                                  </p:childTnLst>
                                </p:cTn>
                              </p:par>
                              <p:par>
                                <p:cTn id="54" presetID="1" presetClass="exit" presetSubtype="0" fill="hold" nodeType="withEffect">
                                  <p:stCondLst>
                                    <p:cond delay="0"/>
                                  </p:stCondLst>
                                  <p:childTnLst>
                                    <p:set>
                                      <p:cBhvr>
                                        <p:cTn id="55" dur="1" fill="hold">
                                          <p:stCondLst>
                                            <p:cond delay="0"/>
                                          </p:stCondLst>
                                        </p:cTn>
                                        <p:tgtEl>
                                          <p:spTgt spid="2"/>
                                        </p:tgtEl>
                                        <p:attrNameLst>
                                          <p:attrName>style.visibility</p:attrName>
                                        </p:attrNameLst>
                                      </p:cBhvr>
                                      <p:to>
                                        <p:strVal val="hidden"/>
                                      </p:to>
                                    </p:set>
                                  </p:childTnLst>
                                </p:cTn>
                              </p:par>
                              <p:par>
                                <p:cTn id="56" presetID="1" presetClass="exit" presetSubtype="0" fill="hold" nodeType="withEffect">
                                  <p:stCondLst>
                                    <p:cond delay="0"/>
                                  </p:stCondLst>
                                  <p:childTnLst>
                                    <p:set>
                                      <p:cBhvr>
                                        <p:cTn id="57" dur="1" fill="hold">
                                          <p:stCondLst>
                                            <p:cond delay="0"/>
                                          </p:stCondLst>
                                        </p:cTn>
                                        <p:tgtEl>
                                          <p:spTgt spid="17"/>
                                        </p:tgtEl>
                                        <p:attrNameLst>
                                          <p:attrName>style.visibility</p:attrName>
                                        </p:attrNameLst>
                                      </p:cBhvr>
                                      <p:to>
                                        <p:strVal val="hidden"/>
                                      </p:to>
                                    </p:set>
                                  </p:childTnLst>
                                </p:cTn>
                              </p:par>
                              <p:par>
                                <p:cTn id="58" presetID="1" presetClass="exit" presetSubtype="0" fill="hold" nodeType="withEffect">
                                  <p:stCondLst>
                                    <p:cond delay="0"/>
                                  </p:stCondLst>
                                  <p:childTnLst>
                                    <p:set>
                                      <p:cBhvr>
                                        <p:cTn id="59" dur="1" fill="hold">
                                          <p:stCondLst>
                                            <p:cond delay="0"/>
                                          </p:stCondLst>
                                        </p:cTn>
                                        <p:tgtEl>
                                          <p:spTgt spid="12"/>
                                        </p:tgtEl>
                                        <p:attrNameLst>
                                          <p:attrName>style.visibility</p:attrName>
                                        </p:attrNameLst>
                                      </p:cBhvr>
                                      <p:to>
                                        <p:strVal val="hidden"/>
                                      </p:to>
                                    </p:set>
                                  </p:childTnLst>
                                </p:cTn>
                              </p:par>
                              <p:par>
                                <p:cTn id="60" presetID="1" presetClass="exit" presetSubtype="0" fill="hold" nodeType="withEffect">
                                  <p:stCondLst>
                                    <p:cond delay="0"/>
                                  </p:stCondLst>
                                  <p:childTnLst>
                                    <p:set>
                                      <p:cBhvr>
                                        <p:cTn id="61"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4" grpId="1" animBg="1"/>
      <p:bldP spid="186" grpId="0" animBg="1"/>
      <p:bldP spid="186" grpId="1" animBg="1"/>
      <p:bldP spid="191" grpId="0"/>
      <p:bldP spid="300" grpId="0"/>
      <p:bldP spid="301" grpId="0"/>
      <p:bldP spid="30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solidFill>
                  <a:schemeClr val="bg2"/>
                </a:solidFill>
              </a:rPr>
              <a:t>Memory abstraction</a:t>
            </a:r>
          </a:p>
          <a:p>
            <a:pPr lvl="1"/>
            <a:r>
              <a:rPr lang="en-US" dirty="0" smtClean="0">
                <a:solidFill>
                  <a:schemeClr val="bg2"/>
                </a:solidFill>
              </a:rPr>
              <a:t>graphs</a:t>
            </a:r>
          </a:p>
          <a:p>
            <a:pPr lvl="1"/>
            <a:r>
              <a:rPr lang="en-US" dirty="0" smtClean="0">
                <a:solidFill>
                  <a:schemeClr val="bg2"/>
                </a:solidFill>
              </a:rPr>
              <a:t>segments</a:t>
            </a:r>
          </a:p>
          <a:p>
            <a:pPr marL="342900" lvl="1" indent="-342900">
              <a:buFontTx/>
              <a:buChar char="•"/>
            </a:pPr>
            <a:r>
              <a:rPr lang="en-US" sz="3200" dirty="0" smtClean="0"/>
              <a:t>A semantics of checker definitions</a:t>
            </a:r>
          </a:p>
          <a:p>
            <a:r>
              <a:rPr lang="en-US" dirty="0" smtClean="0"/>
              <a:t>Example:</a:t>
            </a:r>
          </a:p>
          <a:p>
            <a:pPr lvl="1"/>
            <a:r>
              <a:rPr lang="en-US" dirty="0" smtClean="0"/>
              <a:t>a segment of a list</a:t>
            </a:r>
            <a:r>
              <a:rPr lang="en-US" sz="1600" dirty="0" smtClean="0"/>
              <a:t> </a:t>
            </a:r>
            <a:r>
              <a:rPr lang="en-US" dirty="0" smtClean="0">
                <a:latin typeface="cmsy10"/>
              </a:rPr>
              <a:t>,</a:t>
            </a:r>
            <a:r>
              <a:rPr lang="en-US" dirty="0" smtClean="0"/>
              <a:t> a list segment</a:t>
            </a:r>
          </a:p>
          <a:p>
            <a:pPr marL="342900" lvl="1" indent="-342900">
              <a:buFontTx/>
              <a:buChar char="•"/>
            </a:pPr>
            <a:endParaRPr lang="en-US" dirty="0" smtClean="0"/>
          </a:p>
        </p:txBody>
      </p:sp>
      <p:sp>
        <p:nvSpPr>
          <p:cNvPr id="4" name="Footer Placeholder 3"/>
          <p:cNvSpPr>
            <a:spLocks noGrp="1"/>
          </p:cNvSpPr>
          <p:nvPr>
            <p:ph type="ftr" sz="quarter" idx="11"/>
          </p:nvPr>
        </p:nvSpPr>
        <p:spPr/>
        <p:txBody>
          <a:bodyPr/>
          <a:lstStyle/>
          <a:p>
            <a:r>
              <a:rPr lang="en-US" smtClean="0"/>
              <a:t>Bor-Yuh Evan Chang and Xavier Rival - Reduction in End-User Shape Analysis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User-Defined List Segments</a:t>
            </a:r>
            <a:endParaRPr lang="en-US" dirty="0"/>
          </a:p>
        </p:txBody>
      </p:sp>
      <p:sp>
        <p:nvSpPr>
          <p:cNvPr id="3" name="Content Placeholder 2"/>
          <p:cNvSpPr>
            <a:spLocks noGrp="1"/>
          </p:cNvSpPr>
          <p:nvPr>
            <p:ph idx="1"/>
          </p:nvPr>
        </p:nvSpPr>
        <p:spPr>
          <a:xfrm>
            <a:off x="333375" y="4215809"/>
            <a:ext cx="8458200" cy="1439133"/>
          </a:xfrm>
        </p:spPr>
        <p:style>
          <a:lnRef idx="1">
            <a:schemeClr val="accent1"/>
          </a:lnRef>
          <a:fillRef idx="2">
            <a:schemeClr val="accent1"/>
          </a:fillRef>
          <a:effectRef idx="1">
            <a:schemeClr val="accent1"/>
          </a:effectRef>
          <a:fontRef idx="minor">
            <a:schemeClr val="dk1"/>
          </a:fontRef>
        </p:style>
        <p:txBody>
          <a:bodyPr/>
          <a:lstStyle/>
          <a:p>
            <a:pPr>
              <a:buNone/>
            </a:pPr>
            <a:r>
              <a:rPr lang="en-US" sz="3000" dirty="0" smtClean="0">
                <a:solidFill>
                  <a:srgbClr val="002060"/>
                </a:solidFill>
                <a:effectLst>
                  <a:outerShdw blurRad="38100" dist="38100" dir="2700000" algn="tl">
                    <a:srgbClr val="000000">
                      <a:alpha val="43137"/>
                    </a:srgbClr>
                  </a:outerShdw>
                </a:effectLst>
              </a:rPr>
              <a:t>Want</a:t>
            </a:r>
            <a:r>
              <a:rPr lang="en-US" sz="3000" dirty="0" smtClean="0"/>
              <a:t> a decision procedure for these </a:t>
            </a:r>
            <a:r>
              <a:rPr lang="en-US" sz="3000" dirty="0" smtClean="0">
                <a:solidFill>
                  <a:srgbClr val="7030A0"/>
                </a:solidFill>
              </a:rPr>
              <a:t>inclusions</a:t>
            </a:r>
            <a:r>
              <a:rPr lang="en-US" sz="3000" dirty="0" smtClean="0"/>
              <a:t>: </a:t>
            </a:r>
            <a:endParaRPr lang="en-US" sz="3000" dirty="0"/>
          </a:p>
        </p:txBody>
      </p:sp>
      <p:sp>
        <p:nvSpPr>
          <p:cNvPr id="4" name="Footer Placeholder 3"/>
          <p:cNvSpPr>
            <a:spLocks noGrp="1"/>
          </p:cNvSpPr>
          <p:nvPr>
            <p:ph type="ftr" sz="quarter" idx="11"/>
          </p:nvPr>
        </p:nvSpPr>
        <p:spPr/>
        <p:txBody>
          <a:bodyPr/>
          <a:lstStyle/>
          <a:p>
            <a:r>
              <a:rPr lang="en-US" dirty="0" err="1" smtClean="0"/>
              <a:t>Bor-Yuh</a:t>
            </a:r>
            <a:r>
              <a:rPr lang="en-US" dirty="0" smtClean="0"/>
              <a:t> Evan Chang and Xavier Rival - Reduction in End-User Shape Analysis</a:t>
            </a:r>
            <a:endParaRPr lang="en-US" dirty="0"/>
          </a:p>
        </p:txBody>
      </p:sp>
      <p:sp>
        <p:nvSpPr>
          <p:cNvPr id="7" name="TextBox 6"/>
          <p:cNvSpPr txBox="1"/>
          <p:nvPr/>
        </p:nvSpPr>
        <p:spPr>
          <a:xfrm>
            <a:off x="1502244" y="1217993"/>
            <a:ext cx="3200400" cy="1508105"/>
          </a:xfrm>
          <a:prstGeom prst="rect">
            <a:avLst/>
          </a:prstGeom>
          <a:solidFill>
            <a:srgbClr val="FFFFEB"/>
          </a:solidFill>
          <a:ln w="9525">
            <a:solidFill>
              <a:schemeClr val="tx1"/>
            </a:solidFill>
            <a:prstDash val="dash"/>
          </a:ln>
        </p:spPr>
        <p:txBody>
          <a:bodyPr wrap="square" rtlCol="0">
            <a:spAutoFit/>
          </a:bodyPr>
          <a:lstStyle/>
          <a:p>
            <a:pPr marL="342900" lvl="0" indent="-34290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smtClean="0"/>
              <a:t>l.</a:t>
            </a:r>
            <a:r>
              <a:rPr lang="en-US" sz="2000" kern="0" dirty="0" smtClean="0">
                <a:solidFill>
                  <a:srgbClr val="7030A0"/>
                </a:solidFill>
              </a:rPr>
              <a:t>ls</a:t>
            </a:r>
            <a:r>
              <a:rPr lang="en-US" sz="2000" kern="0" dirty="0" smtClean="0"/>
              <a:t>(e) :=</a:t>
            </a:r>
            <a:endParaRPr lang="en-US" sz="2000" kern="0" dirty="0"/>
          </a:p>
          <a:p>
            <a:pPr lvl="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a:t>	</a:t>
            </a:r>
            <a:r>
              <a:rPr lang="en-US" sz="2000" b="1" kern="0" dirty="0"/>
              <a:t>if</a:t>
            </a:r>
            <a:r>
              <a:rPr lang="en-US" sz="2000" kern="0" dirty="0"/>
              <a:t> </a:t>
            </a:r>
            <a:r>
              <a:rPr lang="en-US" sz="2000" kern="0" dirty="0" smtClean="0"/>
              <a:t>(l </a:t>
            </a:r>
            <a:r>
              <a:rPr lang="en-US" sz="2000" kern="0" dirty="0" smtClean="0">
                <a:latin typeface="cmr10"/>
              </a:rPr>
              <a:t>=</a:t>
            </a:r>
            <a:r>
              <a:rPr lang="en-US" sz="2000" kern="0" dirty="0">
                <a:latin typeface="+mj-lt"/>
              </a:rPr>
              <a:t> </a:t>
            </a:r>
            <a:r>
              <a:rPr lang="en-US" sz="2000" kern="0" dirty="0" smtClean="0">
                <a:latin typeface="+mj-lt"/>
              </a:rPr>
              <a:t>e</a:t>
            </a:r>
            <a:r>
              <a:rPr lang="en-US" sz="2000" kern="0" dirty="0" smtClean="0"/>
              <a:t>) </a:t>
            </a:r>
            <a:r>
              <a:rPr lang="en-US" sz="2000" b="1" kern="0" dirty="0" smtClean="0"/>
              <a:t>then true</a:t>
            </a:r>
            <a:endParaRPr lang="en-US" sz="2000" b="1" kern="0" dirty="0"/>
          </a:p>
          <a:p>
            <a:pPr marL="342900" lvl="0" indent="-34290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a:t>	</a:t>
            </a:r>
            <a:r>
              <a:rPr lang="en-US" sz="2000" b="1" kern="0" dirty="0"/>
              <a:t>else</a:t>
            </a:r>
          </a:p>
          <a:p>
            <a:pPr marL="342900" lvl="0" indent="-34290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a:t>		</a:t>
            </a:r>
            <a:r>
              <a:rPr lang="en-US" sz="2000" kern="0" dirty="0" err="1" smtClean="0"/>
              <a:t>l</a:t>
            </a:r>
            <a:r>
              <a:rPr lang="en-US" sz="2000" kern="0" dirty="0" err="1" smtClean="0">
                <a:latin typeface="cmsy10"/>
              </a:rPr>
              <a:t>!</a:t>
            </a:r>
            <a:r>
              <a:rPr lang="en-US" sz="2000" kern="0" dirty="0" err="1" smtClean="0"/>
              <a:t>next.</a:t>
            </a:r>
            <a:r>
              <a:rPr lang="en-US" sz="2000" kern="0" dirty="0" err="1" smtClean="0">
                <a:solidFill>
                  <a:srgbClr val="7030A0"/>
                </a:solidFill>
              </a:rPr>
              <a:t>ls</a:t>
            </a:r>
            <a:r>
              <a:rPr lang="en-US" sz="2000" kern="0" dirty="0" smtClean="0"/>
              <a:t>(l)</a:t>
            </a:r>
            <a:endParaRPr lang="en-US" sz="2000" kern="0" dirty="0"/>
          </a:p>
        </p:txBody>
      </p:sp>
      <p:sp>
        <p:nvSpPr>
          <p:cNvPr id="8" name="TextBox 7"/>
          <p:cNvSpPr txBox="1"/>
          <p:nvPr/>
        </p:nvSpPr>
        <p:spPr>
          <a:xfrm>
            <a:off x="5502741" y="1217993"/>
            <a:ext cx="3200400" cy="1508105"/>
          </a:xfrm>
          <a:prstGeom prst="rect">
            <a:avLst/>
          </a:prstGeom>
          <a:solidFill>
            <a:srgbClr val="FFFFEB"/>
          </a:solidFill>
          <a:ln w="9525">
            <a:solidFill>
              <a:schemeClr val="tx1"/>
            </a:solidFill>
            <a:prstDash val="dash"/>
          </a:ln>
        </p:spPr>
        <p:txBody>
          <a:bodyPr wrap="square" rtlCol="0">
            <a:spAutoFit/>
          </a:bodyPr>
          <a:lstStyle/>
          <a:p>
            <a:pPr marL="342900" lvl="0" indent="-34290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err="1" smtClean="0"/>
              <a:t>l.</a:t>
            </a:r>
            <a:r>
              <a:rPr lang="en-US" sz="2000" kern="0" dirty="0" err="1" smtClean="0">
                <a:solidFill>
                  <a:srgbClr val="002060"/>
                </a:solidFill>
              </a:rPr>
              <a:t>list</a:t>
            </a:r>
            <a:r>
              <a:rPr lang="en-US" sz="2000" kern="0" dirty="0" smtClean="0"/>
              <a:t>() :=</a:t>
            </a:r>
            <a:endParaRPr lang="en-US" sz="2000" kern="0" dirty="0"/>
          </a:p>
          <a:p>
            <a:pPr lvl="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a:t>	</a:t>
            </a:r>
            <a:r>
              <a:rPr lang="en-US" sz="2000" b="1" kern="0" dirty="0"/>
              <a:t>if</a:t>
            </a:r>
            <a:r>
              <a:rPr lang="en-US" sz="2000" kern="0" dirty="0"/>
              <a:t> </a:t>
            </a:r>
            <a:r>
              <a:rPr lang="en-US" sz="2000" kern="0" dirty="0" smtClean="0"/>
              <a:t>(l </a:t>
            </a:r>
            <a:r>
              <a:rPr lang="en-US" sz="2000" kern="0" dirty="0">
                <a:latin typeface="cmr10"/>
              </a:rPr>
              <a:t>=</a:t>
            </a:r>
            <a:r>
              <a:rPr lang="en-US" sz="2000" kern="0" dirty="0"/>
              <a:t> </a:t>
            </a:r>
            <a:r>
              <a:rPr lang="en-US" sz="2000" b="1" kern="0" dirty="0"/>
              <a:t>null</a:t>
            </a:r>
            <a:r>
              <a:rPr lang="en-US" sz="2000" kern="0" dirty="0"/>
              <a:t>) </a:t>
            </a:r>
            <a:r>
              <a:rPr lang="en-US" sz="2000" b="1" kern="0" dirty="0" smtClean="0"/>
              <a:t>then true</a:t>
            </a:r>
            <a:endParaRPr lang="en-US" sz="2000" b="1" kern="0" dirty="0"/>
          </a:p>
          <a:p>
            <a:pPr marL="342900" lvl="0" indent="-34290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a:t>	</a:t>
            </a:r>
            <a:r>
              <a:rPr lang="en-US" sz="2000" b="1" kern="0" dirty="0"/>
              <a:t>else</a:t>
            </a:r>
          </a:p>
          <a:p>
            <a:pPr marL="342900" lvl="0" indent="-34290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smtClean="0"/>
              <a:t>		</a:t>
            </a:r>
            <a:r>
              <a:rPr lang="en-US" sz="2000" kern="0" dirty="0" err="1" smtClean="0"/>
              <a:t>l</a:t>
            </a:r>
            <a:r>
              <a:rPr lang="en-US" sz="2000" kern="0" dirty="0" err="1" smtClean="0">
                <a:latin typeface="cmsy10"/>
              </a:rPr>
              <a:t>!</a:t>
            </a:r>
            <a:r>
              <a:rPr lang="en-US" sz="2000" kern="0" dirty="0" err="1" smtClean="0"/>
              <a:t>next.</a:t>
            </a:r>
            <a:r>
              <a:rPr lang="en-US" sz="2000" kern="0" dirty="0" err="1" smtClean="0">
                <a:solidFill>
                  <a:srgbClr val="002060"/>
                </a:solidFill>
              </a:rPr>
              <a:t>list</a:t>
            </a:r>
            <a:r>
              <a:rPr lang="en-US" sz="2000" kern="0" dirty="0" smtClean="0"/>
              <a:t>()</a:t>
            </a:r>
            <a:endParaRPr lang="en-US" sz="2000" kern="0" dirty="0"/>
          </a:p>
        </p:txBody>
      </p:sp>
      <p:sp>
        <p:nvSpPr>
          <p:cNvPr id="31" name="TextBox 30"/>
          <p:cNvSpPr txBox="1"/>
          <p:nvPr/>
        </p:nvSpPr>
        <p:spPr>
          <a:xfrm>
            <a:off x="301625" y="1787379"/>
            <a:ext cx="998991" cy="369332"/>
          </a:xfrm>
          <a:prstGeom prst="rect">
            <a:avLst/>
          </a:prstGeom>
          <a:noFill/>
        </p:spPr>
        <p:txBody>
          <a:bodyPr wrap="none" rtlCol="0">
            <a:spAutoFit/>
          </a:bodyPr>
          <a:lstStyle/>
          <a:p>
            <a:r>
              <a:rPr lang="en-US" dirty="0" smtClean="0"/>
              <a:t>checker</a:t>
            </a:r>
            <a:endParaRPr lang="en-US" dirty="0"/>
          </a:p>
        </p:txBody>
      </p:sp>
      <p:sp>
        <p:nvSpPr>
          <p:cNvPr id="32" name="TextBox 31"/>
          <p:cNvSpPr txBox="1"/>
          <p:nvPr/>
        </p:nvSpPr>
        <p:spPr>
          <a:xfrm>
            <a:off x="301625" y="3065994"/>
            <a:ext cx="1114408" cy="369332"/>
          </a:xfrm>
          <a:prstGeom prst="rect">
            <a:avLst/>
          </a:prstGeom>
          <a:noFill/>
        </p:spPr>
        <p:txBody>
          <a:bodyPr wrap="none" rtlCol="0">
            <a:spAutoFit/>
          </a:bodyPr>
          <a:lstStyle/>
          <a:p>
            <a:r>
              <a:rPr lang="en-US" dirty="0" smtClean="0"/>
              <a:t>summary</a:t>
            </a:r>
            <a:endParaRPr lang="en-US" dirty="0"/>
          </a:p>
        </p:txBody>
      </p:sp>
      <p:sp>
        <p:nvSpPr>
          <p:cNvPr id="36" name="Oval 73"/>
          <p:cNvSpPr>
            <a:spLocks noChangeArrowheads="1"/>
          </p:cNvSpPr>
          <p:nvPr/>
        </p:nvSpPr>
        <p:spPr bwMode="auto">
          <a:xfrm>
            <a:off x="7311872" y="3728927"/>
            <a:ext cx="92075" cy="92075"/>
          </a:xfrm>
          <a:prstGeom prst="ellipse">
            <a:avLst/>
          </a:prstGeom>
          <a:noFill/>
          <a:ln w="9525">
            <a:noFill/>
            <a:round/>
            <a:headEnd/>
            <a:tailEnd/>
          </a:ln>
          <a:effectLst/>
        </p:spPr>
        <p:txBody>
          <a:bodyPr wrap="none" anchor="ctr"/>
          <a:lstStyle/>
          <a:p>
            <a:pPr algn="ctr"/>
            <a:endParaRPr lang="en-US"/>
          </a:p>
        </p:txBody>
      </p:sp>
      <p:sp>
        <p:nvSpPr>
          <p:cNvPr id="46" name="TextBox 45"/>
          <p:cNvSpPr txBox="1"/>
          <p:nvPr/>
        </p:nvSpPr>
        <p:spPr>
          <a:xfrm>
            <a:off x="1880795" y="3628016"/>
            <a:ext cx="2443298" cy="461665"/>
          </a:xfrm>
          <a:prstGeom prst="rect">
            <a:avLst/>
          </a:prstGeom>
          <a:noFill/>
        </p:spPr>
        <p:txBody>
          <a:bodyPr wrap="none" rtlCol="0">
            <a:spAutoFit/>
          </a:bodyPr>
          <a:lstStyle/>
          <a:p>
            <a:r>
              <a:rPr lang="en-US" sz="2400" dirty="0" smtClean="0"/>
              <a:t>“a list segment”</a:t>
            </a:r>
            <a:endParaRPr lang="en-US" sz="2400" dirty="0"/>
          </a:p>
        </p:txBody>
      </p:sp>
      <p:sp>
        <p:nvSpPr>
          <p:cNvPr id="47" name="TextBox 46"/>
          <p:cNvSpPr txBox="1"/>
          <p:nvPr/>
        </p:nvSpPr>
        <p:spPr>
          <a:xfrm>
            <a:off x="5567906" y="3628016"/>
            <a:ext cx="3070071" cy="461665"/>
          </a:xfrm>
          <a:prstGeom prst="rect">
            <a:avLst/>
          </a:prstGeom>
          <a:noFill/>
        </p:spPr>
        <p:txBody>
          <a:bodyPr wrap="none" rtlCol="0">
            <a:spAutoFit/>
          </a:bodyPr>
          <a:lstStyle/>
          <a:p>
            <a:r>
              <a:rPr lang="en-US" sz="2400" dirty="0" smtClean="0"/>
              <a:t>“a segment of a list”</a:t>
            </a:r>
            <a:endParaRPr lang="en-US" sz="2400" dirty="0"/>
          </a:p>
        </p:txBody>
      </p:sp>
      <p:grpSp>
        <p:nvGrpSpPr>
          <p:cNvPr id="79" name="Group 78"/>
          <p:cNvGrpSpPr/>
          <p:nvPr/>
        </p:nvGrpSpPr>
        <p:grpSpPr>
          <a:xfrm>
            <a:off x="5980759" y="2893465"/>
            <a:ext cx="2244365" cy="611311"/>
            <a:chOff x="5980759" y="2893465"/>
            <a:chExt cx="2244365" cy="611311"/>
          </a:xfrm>
        </p:grpSpPr>
        <p:sp>
          <p:nvSpPr>
            <p:cNvPr id="34" name="Oval 76"/>
            <p:cNvSpPr>
              <a:spLocks noChangeArrowheads="1"/>
            </p:cNvSpPr>
            <p:nvPr/>
          </p:nvSpPr>
          <p:spPr bwMode="auto">
            <a:xfrm>
              <a:off x="5980759" y="2893471"/>
              <a:ext cx="365125" cy="365125"/>
            </a:xfrm>
            <a:prstGeom prst="ellipse">
              <a:avLst/>
            </a:prstGeom>
            <a:noFill/>
            <a:ln w="25400">
              <a:solidFill>
                <a:schemeClr val="tx1"/>
              </a:solidFill>
              <a:round/>
              <a:headEnd/>
              <a:tailEnd/>
            </a:ln>
            <a:effectLst/>
          </p:spPr>
          <p:txBody>
            <a:bodyPr wrap="none" anchor="ctr"/>
            <a:lstStyle/>
            <a:p>
              <a:pPr algn="ctr"/>
              <a:r>
                <a:rPr lang="en-US" smtClean="0">
                  <a:latin typeface="cmmi10"/>
                  <a:sym typeface="Symbol" pitchFamily="18" charset="2"/>
                </a:rPr>
                <a:t>®</a:t>
              </a:r>
              <a:endParaRPr lang="en-US" dirty="0">
                <a:latin typeface="cmmi10"/>
                <a:sym typeface="Symbol" pitchFamily="18" charset="2"/>
              </a:endParaRPr>
            </a:p>
          </p:txBody>
        </p:sp>
        <p:grpSp>
          <p:nvGrpSpPr>
            <p:cNvPr id="35" name="Group 219"/>
            <p:cNvGrpSpPr/>
            <p:nvPr/>
          </p:nvGrpSpPr>
          <p:grpSpPr>
            <a:xfrm>
              <a:off x="6298212" y="3076028"/>
              <a:ext cx="1587542" cy="428748"/>
              <a:chOff x="1873388" y="1722297"/>
              <a:chExt cx="1587542" cy="428748"/>
            </a:xfrm>
            <a:effectLst/>
          </p:grpSpPr>
          <p:cxnSp>
            <p:nvCxnSpPr>
              <p:cNvPr id="41" name="AutoShape 80"/>
              <p:cNvCxnSpPr>
                <a:cxnSpLocks noChangeShapeType="1"/>
                <a:stCxn id="34" idx="6"/>
                <a:endCxn id="38" idx="2"/>
              </p:cNvCxnSpPr>
              <p:nvPr/>
            </p:nvCxnSpPr>
            <p:spPr bwMode="auto">
              <a:xfrm flipV="1">
                <a:off x="1921060" y="1722297"/>
                <a:ext cx="1514115" cy="6"/>
              </a:xfrm>
              <a:prstGeom prst="straightConnector1">
                <a:avLst/>
              </a:prstGeom>
              <a:noFill/>
              <a:ln w="88900">
                <a:solidFill>
                  <a:schemeClr val="tx1"/>
                </a:solidFill>
                <a:round/>
                <a:headEnd/>
                <a:tailEnd type="triangle" w="med" len="med"/>
              </a:ln>
              <a:effectLst/>
            </p:spPr>
          </p:cxnSp>
          <p:sp>
            <p:nvSpPr>
              <p:cNvPr id="42" name="Text Box 81"/>
              <p:cNvSpPr txBox="1">
                <a:spLocks noChangeArrowheads="1"/>
              </p:cNvSpPr>
              <p:nvPr/>
            </p:nvSpPr>
            <p:spPr bwMode="auto">
              <a:xfrm>
                <a:off x="1873388" y="1781713"/>
                <a:ext cx="671979" cy="369332"/>
              </a:xfrm>
              <a:prstGeom prst="rect">
                <a:avLst/>
              </a:prstGeom>
              <a:noFill/>
              <a:ln w="9525">
                <a:noFill/>
                <a:miter lim="800000"/>
                <a:headEnd/>
                <a:tailEnd/>
              </a:ln>
              <a:effectLst/>
            </p:spPr>
            <p:txBody>
              <a:bodyPr wrap="none">
                <a:spAutoFit/>
              </a:bodyPr>
              <a:lstStyle/>
              <a:p>
                <a:r>
                  <a:rPr lang="en-US" dirty="0" smtClean="0">
                    <a:solidFill>
                      <a:srgbClr val="002060"/>
                    </a:solidFill>
                  </a:rPr>
                  <a:t>list</a:t>
                </a:r>
                <a:r>
                  <a:rPr lang="en-US" dirty="0" smtClean="0"/>
                  <a:t>()</a:t>
                </a:r>
                <a:endParaRPr lang="en-US" baseline="-25000" dirty="0">
                  <a:solidFill>
                    <a:srgbClr val="993366"/>
                  </a:solidFill>
                </a:endParaRPr>
              </a:p>
            </p:txBody>
          </p:sp>
          <p:sp>
            <p:nvSpPr>
              <p:cNvPr id="43" name="Text Box 88"/>
              <p:cNvSpPr txBox="1">
                <a:spLocks noChangeArrowheads="1"/>
              </p:cNvSpPr>
              <p:nvPr/>
            </p:nvSpPr>
            <p:spPr bwMode="auto">
              <a:xfrm>
                <a:off x="2713610" y="1781713"/>
                <a:ext cx="747320" cy="369332"/>
              </a:xfrm>
              <a:prstGeom prst="rect">
                <a:avLst/>
              </a:prstGeom>
              <a:noFill/>
              <a:ln w="9525">
                <a:noFill/>
                <a:miter lim="800000"/>
                <a:headEnd/>
                <a:tailEnd/>
              </a:ln>
              <a:effectLst/>
            </p:spPr>
            <p:txBody>
              <a:bodyPr wrap="square">
                <a:spAutoFit/>
              </a:bodyPr>
              <a:lstStyle/>
              <a:p>
                <a:r>
                  <a:rPr lang="en-US" dirty="0" smtClean="0">
                    <a:solidFill>
                      <a:srgbClr val="002060"/>
                    </a:solidFill>
                  </a:rPr>
                  <a:t>list</a:t>
                </a:r>
                <a:r>
                  <a:rPr lang="en-US" dirty="0" smtClean="0"/>
                  <a:t>()</a:t>
                </a:r>
                <a:endParaRPr lang="en-US" dirty="0">
                  <a:solidFill>
                    <a:srgbClr val="FF0000"/>
                  </a:solidFill>
                </a:endParaRPr>
              </a:p>
            </p:txBody>
          </p:sp>
        </p:grpSp>
        <p:sp>
          <p:nvSpPr>
            <p:cNvPr id="38" name="Oval 22"/>
            <p:cNvSpPr>
              <a:spLocks noChangeArrowheads="1"/>
            </p:cNvSpPr>
            <p:nvPr/>
          </p:nvSpPr>
          <p:spPr bwMode="auto">
            <a:xfrm>
              <a:off x="7859999" y="2893465"/>
              <a:ext cx="365125" cy="365125"/>
            </a:xfrm>
            <a:prstGeom prst="ellipse">
              <a:avLst/>
            </a:prstGeom>
            <a:noFill/>
            <a:ln w="25400">
              <a:solidFill>
                <a:schemeClr val="tx1"/>
              </a:solidFill>
              <a:round/>
              <a:headEnd/>
              <a:tailEnd/>
            </a:ln>
            <a:effectLst/>
          </p:spPr>
          <p:txBody>
            <a:bodyPr wrap="none" anchor="ctr"/>
            <a:lstStyle/>
            <a:p>
              <a:pPr algn="ctr"/>
              <a:r>
                <a:rPr lang="en-US" smtClean="0">
                  <a:latin typeface="cmmi10"/>
                  <a:sym typeface="Symbol" pitchFamily="18" charset="2"/>
                </a:rPr>
                <a:t>¯</a:t>
              </a:r>
              <a:endParaRPr lang="en-US" dirty="0">
                <a:latin typeface="cmmi10"/>
                <a:sym typeface="Symbol" pitchFamily="18" charset="2"/>
              </a:endParaRPr>
            </a:p>
          </p:txBody>
        </p:sp>
      </p:grpSp>
      <p:sp>
        <p:nvSpPr>
          <p:cNvPr id="48" name="Text Box 21"/>
          <p:cNvSpPr txBox="1">
            <a:spLocks noChangeArrowheads="1"/>
          </p:cNvSpPr>
          <p:nvPr/>
        </p:nvSpPr>
        <p:spPr bwMode="auto">
          <a:xfrm flipH="1">
            <a:off x="6012268" y="3238523"/>
            <a:ext cx="301710" cy="369332"/>
          </a:xfrm>
          <a:prstGeom prst="rect">
            <a:avLst/>
          </a:prstGeom>
          <a:noFill/>
          <a:ln w="9525">
            <a:noFill/>
            <a:miter lim="800000"/>
            <a:headEnd/>
            <a:tailEnd/>
          </a:ln>
          <a:effectLst/>
        </p:spPr>
        <p:txBody>
          <a:bodyPr wrap="square">
            <a:spAutoFit/>
          </a:bodyPr>
          <a:lstStyle/>
          <a:p>
            <a:r>
              <a:rPr lang="en-US" dirty="0" smtClean="0"/>
              <a:t>l</a:t>
            </a:r>
            <a:endParaRPr lang="en-US" dirty="0"/>
          </a:p>
        </p:txBody>
      </p:sp>
      <p:sp>
        <p:nvSpPr>
          <p:cNvPr id="49" name="Text Box 21"/>
          <p:cNvSpPr txBox="1">
            <a:spLocks noChangeArrowheads="1"/>
          </p:cNvSpPr>
          <p:nvPr/>
        </p:nvSpPr>
        <p:spPr bwMode="auto">
          <a:xfrm flipH="1">
            <a:off x="7891882" y="3238523"/>
            <a:ext cx="301710" cy="369332"/>
          </a:xfrm>
          <a:prstGeom prst="rect">
            <a:avLst/>
          </a:prstGeom>
          <a:noFill/>
          <a:ln w="9525">
            <a:noFill/>
            <a:miter lim="800000"/>
            <a:headEnd/>
            <a:tailEnd/>
          </a:ln>
          <a:effectLst/>
        </p:spPr>
        <p:txBody>
          <a:bodyPr wrap="square">
            <a:spAutoFit/>
          </a:bodyPr>
          <a:lstStyle/>
          <a:p>
            <a:r>
              <a:rPr lang="en-US" dirty="0" smtClean="0"/>
              <a:t>e</a:t>
            </a:r>
            <a:endParaRPr lang="en-US" dirty="0"/>
          </a:p>
        </p:txBody>
      </p:sp>
      <p:sp>
        <p:nvSpPr>
          <p:cNvPr id="72" name="TextBox 71"/>
          <p:cNvSpPr txBox="1"/>
          <p:nvPr/>
        </p:nvSpPr>
        <p:spPr>
          <a:xfrm>
            <a:off x="333375" y="5785453"/>
            <a:ext cx="7624203" cy="553998"/>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sz="3000" dirty="0" smtClean="0"/>
              <a:t>Can reuse our parametric </a:t>
            </a:r>
            <a:r>
              <a:rPr lang="en-US" sz="3000" dirty="0" smtClean="0">
                <a:solidFill>
                  <a:srgbClr val="7030A0"/>
                </a:solidFill>
              </a:rPr>
              <a:t>abstract domain</a:t>
            </a:r>
            <a:r>
              <a:rPr lang="en-US" sz="3000" dirty="0" smtClean="0"/>
              <a:t>!</a:t>
            </a:r>
            <a:endParaRPr lang="en-US" sz="3000" dirty="0"/>
          </a:p>
        </p:txBody>
      </p:sp>
      <p:grpSp>
        <p:nvGrpSpPr>
          <p:cNvPr id="80" name="Group 79"/>
          <p:cNvGrpSpPr/>
          <p:nvPr/>
        </p:nvGrpSpPr>
        <p:grpSpPr>
          <a:xfrm>
            <a:off x="1786674" y="2893465"/>
            <a:ext cx="2631540" cy="714390"/>
            <a:chOff x="1515670" y="2893465"/>
            <a:chExt cx="2631540" cy="714390"/>
          </a:xfrm>
        </p:grpSpPr>
        <p:grpSp>
          <p:nvGrpSpPr>
            <p:cNvPr id="51" name="Group 50"/>
            <p:cNvGrpSpPr/>
            <p:nvPr/>
          </p:nvGrpSpPr>
          <p:grpSpPr>
            <a:xfrm>
              <a:off x="2057678" y="2893465"/>
              <a:ext cx="2089532" cy="714390"/>
              <a:chOff x="2057678" y="2893465"/>
              <a:chExt cx="2089532" cy="714390"/>
            </a:xfrm>
          </p:grpSpPr>
          <p:sp>
            <p:nvSpPr>
              <p:cNvPr id="10" name="Oval 73"/>
              <p:cNvSpPr>
                <a:spLocks noChangeArrowheads="1"/>
              </p:cNvSpPr>
              <p:nvPr/>
            </p:nvSpPr>
            <p:spPr bwMode="auto">
              <a:xfrm>
                <a:off x="4055135" y="3029996"/>
                <a:ext cx="92075" cy="92075"/>
              </a:xfrm>
              <a:prstGeom prst="ellipse">
                <a:avLst/>
              </a:prstGeom>
              <a:noFill/>
              <a:ln w="9525">
                <a:noFill/>
                <a:round/>
                <a:headEnd/>
                <a:tailEnd/>
              </a:ln>
              <a:effectLst/>
            </p:spPr>
            <p:txBody>
              <a:bodyPr wrap="none" anchor="ctr"/>
              <a:lstStyle/>
              <a:p>
                <a:pPr algn="ctr"/>
                <a:endParaRPr lang="en-US"/>
              </a:p>
            </p:txBody>
          </p:sp>
          <p:grpSp>
            <p:nvGrpSpPr>
              <p:cNvPr id="11" name="Group 133"/>
              <p:cNvGrpSpPr/>
              <p:nvPr/>
            </p:nvGrpSpPr>
            <p:grpSpPr>
              <a:xfrm>
                <a:off x="2422803" y="3076028"/>
                <a:ext cx="1632332" cy="428748"/>
                <a:chOff x="3633415" y="1445153"/>
                <a:chExt cx="1632332" cy="428748"/>
              </a:xfrm>
            </p:grpSpPr>
            <p:cxnSp>
              <p:nvCxnSpPr>
                <p:cNvPr id="14" name="AutoShape 77"/>
                <p:cNvCxnSpPr>
                  <a:cxnSpLocks noChangeShapeType="1"/>
                  <a:stCxn id="12" idx="6"/>
                  <a:endCxn id="10" idx="2"/>
                </p:cNvCxnSpPr>
                <p:nvPr/>
              </p:nvCxnSpPr>
              <p:spPr bwMode="auto">
                <a:xfrm>
                  <a:off x="3633415" y="1445153"/>
                  <a:ext cx="1632332" cy="6"/>
                </a:xfrm>
                <a:prstGeom prst="straightConnector1">
                  <a:avLst/>
                </a:prstGeom>
                <a:noFill/>
                <a:ln w="88900">
                  <a:solidFill>
                    <a:schemeClr val="tx1"/>
                  </a:solidFill>
                  <a:round/>
                  <a:headEnd/>
                  <a:tailEnd type="triangle" w="med" len="sm"/>
                </a:ln>
                <a:effectLst/>
              </p:spPr>
            </p:cxnSp>
            <p:sp>
              <p:nvSpPr>
                <p:cNvPr id="15" name="Text Box 78"/>
                <p:cNvSpPr txBox="1">
                  <a:spLocks noChangeArrowheads="1"/>
                </p:cNvSpPr>
                <p:nvPr/>
              </p:nvSpPr>
              <p:spPr bwMode="auto">
                <a:xfrm>
                  <a:off x="3645626" y="1504569"/>
                  <a:ext cx="644728" cy="369332"/>
                </a:xfrm>
                <a:prstGeom prst="rect">
                  <a:avLst/>
                </a:prstGeom>
                <a:noFill/>
                <a:ln w="9525">
                  <a:noFill/>
                  <a:miter lim="800000"/>
                  <a:headEnd/>
                  <a:tailEnd/>
                </a:ln>
                <a:effectLst/>
              </p:spPr>
              <p:txBody>
                <a:bodyPr wrap="none">
                  <a:spAutoFit/>
                </a:bodyPr>
                <a:lstStyle/>
                <a:p>
                  <a:r>
                    <a:rPr lang="en-US" err="1" smtClean="0">
                      <a:solidFill>
                        <a:srgbClr val="7030A0"/>
                      </a:solidFill>
                    </a:rPr>
                    <a:t>ls</a:t>
                  </a:r>
                  <a:r>
                    <a:rPr lang="en-US" smtClean="0"/>
                    <a:t>(</a:t>
                  </a:r>
                  <a:r>
                    <a:rPr lang="en-US" smtClean="0">
                      <a:latin typeface="cmmi10"/>
                    </a:rPr>
                    <a:t>¯</a:t>
                  </a:r>
                  <a:r>
                    <a:rPr lang="en-US" smtClean="0"/>
                    <a:t>)</a:t>
                  </a:r>
                  <a:endParaRPr lang="en-US" dirty="0">
                    <a:solidFill>
                      <a:srgbClr val="FF0000"/>
                    </a:solidFill>
                  </a:endParaRPr>
                </a:p>
              </p:txBody>
            </p:sp>
          </p:grpSp>
          <p:sp>
            <p:nvSpPr>
              <p:cNvPr id="12" name="Oval 22"/>
              <p:cNvSpPr>
                <a:spLocks noChangeArrowheads="1"/>
              </p:cNvSpPr>
              <p:nvPr/>
            </p:nvSpPr>
            <p:spPr bwMode="auto">
              <a:xfrm>
                <a:off x="2057678" y="2893465"/>
                <a:ext cx="365125" cy="365125"/>
              </a:xfrm>
              <a:prstGeom prst="ellipse">
                <a:avLst/>
              </a:prstGeom>
              <a:noFill/>
              <a:ln w="25400">
                <a:solidFill>
                  <a:schemeClr val="tx1"/>
                </a:solidFill>
                <a:round/>
                <a:headEnd/>
                <a:tailEnd/>
              </a:ln>
              <a:effectLst/>
            </p:spPr>
            <p:txBody>
              <a:bodyPr wrap="none" anchor="ctr"/>
              <a:lstStyle/>
              <a:p>
                <a:pPr algn="ctr"/>
                <a:r>
                  <a:rPr lang="en-US" smtClean="0">
                    <a:latin typeface="cmmi10"/>
                    <a:sym typeface="Symbol" pitchFamily="18" charset="2"/>
                  </a:rPr>
                  <a:t>®</a:t>
                </a:r>
                <a:endParaRPr lang="en-US" dirty="0">
                  <a:latin typeface="cmmi10"/>
                  <a:sym typeface="Symbol" pitchFamily="18" charset="2"/>
                </a:endParaRPr>
              </a:p>
            </p:txBody>
          </p:sp>
          <p:sp>
            <p:nvSpPr>
              <p:cNvPr id="13" name="Text Box 21"/>
              <p:cNvSpPr txBox="1">
                <a:spLocks noChangeArrowheads="1"/>
              </p:cNvSpPr>
              <p:nvPr/>
            </p:nvSpPr>
            <p:spPr bwMode="auto">
              <a:xfrm>
                <a:off x="2090333" y="3238523"/>
                <a:ext cx="251992" cy="369332"/>
              </a:xfrm>
              <a:prstGeom prst="rect">
                <a:avLst/>
              </a:prstGeom>
              <a:noFill/>
              <a:ln w="9525">
                <a:noFill/>
                <a:miter lim="800000"/>
                <a:headEnd/>
                <a:tailEnd/>
              </a:ln>
              <a:effectLst/>
            </p:spPr>
            <p:txBody>
              <a:bodyPr wrap="none">
                <a:spAutoFit/>
              </a:bodyPr>
              <a:lstStyle/>
              <a:p>
                <a:r>
                  <a:rPr lang="en-US" dirty="0" smtClean="0"/>
                  <a:t>l</a:t>
                </a:r>
                <a:endParaRPr lang="en-US" dirty="0"/>
              </a:p>
            </p:txBody>
          </p:sp>
        </p:grpSp>
        <p:grpSp>
          <p:nvGrpSpPr>
            <p:cNvPr id="78" name="Group 77"/>
            <p:cNvGrpSpPr/>
            <p:nvPr/>
          </p:nvGrpSpPr>
          <p:grpSpPr>
            <a:xfrm>
              <a:off x="1515670" y="2893465"/>
              <a:ext cx="365125" cy="714390"/>
              <a:chOff x="8012399" y="3045865"/>
              <a:chExt cx="365125" cy="714390"/>
            </a:xfrm>
          </p:grpSpPr>
          <p:sp>
            <p:nvSpPr>
              <p:cNvPr id="76" name="Oval 22"/>
              <p:cNvSpPr>
                <a:spLocks noChangeArrowheads="1"/>
              </p:cNvSpPr>
              <p:nvPr/>
            </p:nvSpPr>
            <p:spPr bwMode="auto">
              <a:xfrm>
                <a:off x="8012399" y="3045865"/>
                <a:ext cx="365125" cy="365125"/>
              </a:xfrm>
              <a:prstGeom prst="ellipse">
                <a:avLst/>
              </a:prstGeom>
              <a:noFill/>
              <a:ln w="25400">
                <a:solidFill>
                  <a:schemeClr val="tx1"/>
                </a:solidFill>
                <a:round/>
                <a:headEnd/>
                <a:tailEnd/>
              </a:ln>
              <a:effectLst/>
            </p:spPr>
            <p:txBody>
              <a:bodyPr wrap="none" anchor="ctr"/>
              <a:lstStyle/>
              <a:p>
                <a:pPr algn="ctr"/>
                <a:r>
                  <a:rPr lang="en-US" smtClean="0">
                    <a:latin typeface="cmmi10"/>
                    <a:sym typeface="Symbol" pitchFamily="18" charset="2"/>
                  </a:rPr>
                  <a:t>¯</a:t>
                </a:r>
                <a:endParaRPr lang="en-US" dirty="0">
                  <a:latin typeface="cmmi10"/>
                  <a:sym typeface="Symbol" pitchFamily="18" charset="2"/>
                </a:endParaRPr>
              </a:p>
            </p:txBody>
          </p:sp>
          <p:sp>
            <p:nvSpPr>
              <p:cNvPr id="77" name="Text Box 21"/>
              <p:cNvSpPr txBox="1">
                <a:spLocks noChangeArrowheads="1"/>
              </p:cNvSpPr>
              <p:nvPr/>
            </p:nvSpPr>
            <p:spPr bwMode="auto">
              <a:xfrm flipH="1">
                <a:off x="8044282" y="3390923"/>
                <a:ext cx="301710" cy="369332"/>
              </a:xfrm>
              <a:prstGeom prst="rect">
                <a:avLst/>
              </a:prstGeom>
              <a:noFill/>
              <a:ln w="9525">
                <a:noFill/>
                <a:miter lim="800000"/>
                <a:headEnd/>
                <a:tailEnd/>
              </a:ln>
              <a:effectLst/>
            </p:spPr>
            <p:txBody>
              <a:bodyPr wrap="square">
                <a:spAutoFit/>
              </a:bodyPr>
              <a:lstStyle/>
              <a:p>
                <a:r>
                  <a:rPr lang="en-US" dirty="0" smtClean="0"/>
                  <a:t>e</a:t>
                </a:r>
                <a:endParaRPr lang="en-US" dirty="0"/>
              </a:p>
            </p:txBody>
          </p:sp>
        </p:grpSp>
      </p:grpSp>
      <p:sp>
        <p:nvSpPr>
          <p:cNvPr id="104" name="Oval 73"/>
          <p:cNvSpPr>
            <a:spLocks noChangeArrowheads="1"/>
          </p:cNvSpPr>
          <p:nvPr/>
        </p:nvSpPr>
        <p:spPr bwMode="auto">
          <a:xfrm>
            <a:off x="3655704" y="5018402"/>
            <a:ext cx="92075" cy="92075"/>
          </a:xfrm>
          <a:prstGeom prst="ellipse">
            <a:avLst/>
          </a:prstGeom>
          <a:noFill/>
          <a:ln w="9525">
            <a:noFill/>
            <a:round/>
            <a:headEnd/>
            <a:tailEnd/>
          </a:ln>
          <a:effectLst/>
        </p:spPr>
        <p:txBody>
          <a:bodyPr wrap="none" anchor="ctr"/>
          <a:lstStyle/>
          <a:p>
            <a:pPr algn="ctr"/>
            <a:endParaRPr lang="en-US"/>
          </a:p>
        </p:txBody>
      </p:sp>
      <p:grpSp>
        <p:nvGrpSpPr>
          <p:cNvPr id="127" name="Group 126"/>
          <p:cNvGrpSpPr/>
          <p:nvPr/>
        </p:nvGrpSpPr>
        <p:grpSpPr>
          <a:xfrm>
            <a:off x="1116239" y="4681297"/>
            <a:ext cx="6911523" cy="914964"/>
            <a:chOff x="1116239" y="4681297"/>
            <a:chExt cx="6911523" cy="914964"/>
          </a:xfrm>
        </p:grpSpPr>
        <p:sp>
          <p:nvSpPr>
            <p:cNvPr id="69" name="TextBox 68"/>
            <p:cNvSpPr txBox="1"/>
            <p:nvPr/>
          </p:nvSpPr>
          <p:spPr>
            <a:xfrm>
              <a:off x="4075047" y="4681297"/>
              <a:ext cx="643125" cy="800219"/>
            </a:xfrm>
            <a:prstGeom prst="rect">
              <a:avLst/>
            </a:prstGeom>
            <a:noFill/>
          </p:spPr>
          <p:txBody>
            <a:bodyPr wrap="none" rtlCol="0">
              <a:spAutoFit/>
            </a:bodyPr>
            <a:lstStyle/>
            <a:p>
              <a:r>
                <a:rPr lang="en-US" sz="4600" dirty="0" smtClean="0">
                  <a:effectLst>
                    <a:outerShdw blurRad="38100" dist="38100" dir="2700000" algn="tl">
                      <a:srgbClr val="000000">
                        <a:alpha val="43137"/>
                      </a:srgbClr>
                    </a:outerShdw>
                  </a:effectLst>
                  <a:latin typeface="cmsy10"/>
                </a:rPr>
                <a:t>v</a:t>
              </a:r>
              <a:endParaRPr lang="en-US" sz="4600" dirty="0">
                <a:effectLst>
                  <a:outerShdw blurRad="38100" dist="38100" dir="2700000" algn="tl">
                    <a:srgbClr val="000000">
                      <a:alpha val="43137"/>
                    </a:srgbClr>
                  </a:outerShdw>
                </a:effectLst>
                <a:latin typeface="cmsy10"/>
              </a:endParaRPr>
            </a:p>
          </p:txBody>
        </p:sp>
        <p:sp>
          <p:nvSpPr>
            <p:cNvPr id="73" name="TextBox 72"/>
            <p:cNvSpPr txBox="1"/>
            <p:nvPr/>
          </p:nvSpPr>
          <p:spPr>
            <a:xfrm>
              <a:off x="7617072" y="4681297"/>
              <a:ext cx="410690" cy="830997"/>
            </a:xfrm>
            <a:prstGeom prst="rect">
              <a:avLst/>
            </a:prstGeom>
            <a:noFill/>
          </p:spPr>
          <p:txBody>
            <a:bodyPr wrap="none" rtlCol="0">
              <a:spAutoFit/>
            </a:bodyPr>
            <a:lstStyle/>
            <a:p>
              <a:r>
                <a:rPr lang="en-US" sz="4800" dirty="0" smtClean="0"/>
                <a:t>?</a:t>
              </a:r>
              <a:endParaRPr lang="en-US" sz="4800" dirty="0"/>
            </a:p>
          </p:txBody>
        </p:sp>
        <p:grpSp>
          <p:nvGrpSpPr>
            <p:cNvPr id="126" name="Group 125"/>
            <p:cNvGrpSpPr/>
            <p:nvPr/>
          </p:nvGrpSpPr>
          <p:grpSpPr>
            <a:xfrm>
              <a:off x="1116239" y="4881871"/>
              <a:ext cx="2539465" cy="714390"/>
              <a:chOff x="1116239" y="4881871"/>
              <a:chExt cx="2539465" cy="714390"/>
            </a:xfrm>
          </p:grpSpPr>
          <p:grpSp>
            <p:nvGrpSpPr>
              <p:cNvPr id="105" name="Group 133"/>
              <p:cNvGrpSpPr/>
              <p:nvPr/>
            </p:nvGrpSpPr>
            <p:grpSpPr>
              <a:xfrm>
                <a:off x="2023372" y="5064434"/>
                <a:ext cx="1632332" cy="428748"/>
                <a:chOff x="3633415" y="1445153"/>
                <a:chExt cx="1632332" cy="428748"/>
              </a:xfrm>
            </p:grpSpPr>
            <p:cxnSp>
              <p:nvCxnSpPr>
                <p:cNvPr id="108" name="AutoShape 77"/>
                <p:cNvCxnSpPr>
                  <a:cxnSpLocks noChangeShapeType="1"/>
                  <a:stCxn id="106" idx="6"/>
                  <a:endCxn id="104" idx="2"/>
                </p:cNvCxnSpPr>
                <p:nvPr/>
              </p:nvCxnSpPr>
              <p:spPr bwMode="auto">
                <a:xfrm>
                  <a:off x="3633415" y="1445153"/>
                  <a:ext cx="1632332" cy="6"/>
                </a:xfrm>
                <a:prstGeom prst="straightConnector1">
                  <a:avLst/>
                </a:prstGeom>
                <a:noFill/>
                <a:ln w="88900">
                  <a:solidFill>
                    <a:schemeClr val="tx1"/>
                  </a:solidFill>
                  <a:round/>
                  <a:headEnd/>
                  <a:tailEnd type="triangle" w="med" len="sm"/>
                </a:ln>
                <a:effectLst/>
              </p:spPr>
            </p:cxnSp>
            <p:sp>
              <p:nvSpPr>
                <p:cNvPr id="109" name="Text Box 78"/>
                <p:cNvSpPr txBox="1">
                  <a:spLocks noChangeArrowheads="1"/>
                </p:cNvSpPr>
                <p:nvPr/>
              </p:nvSpPr>
              <p:spPr bwMode="auto">
                <a:xfrm>
                  <a:off x="3645626" y="1504569"/>
                  <a:ext cx="644728" cy="369332"/>
                </a:xfrm>
                <a:prstGeom prst="rect">
                  <a:avLst/>
                </a:prstGeom>
                <a:noFill/>
                <a:ln w="9525">
                  <a:noFill/>
                  <a:miter lim="800000"/>
                  <a:headEnd/>
                  <a:tailEnd/>
                </a:ln>
                <a:effectLst/>
              </p:spPr>
              <p:txBody>
                <a:bodyPr wrap="none">
                  <a:spAutoFit/>
                </a:bodyPr>
                <a:lstStyle/>
                <a:p>
                  <a:r>
                    <a:rPr lang="en-US" err="1" smtClean="0">
                      <a:solidFill>
                        <a:srgbClr val="7030A0"/>
                      </a:solidFill>
                    </a:rPr>
                    <a:t>ls</a:t>
                  </a:r>
                  <a:r>
                    <a:rPr lang="en-US" smtClean="0"/>
                    <a:t>(</a:t>
                  </a:r>
                  <a:r>
                    <a:rPr lang="en-US" smtClean="0">
                      <a:latin typeface="cmmi10"/>
                    </a:rPr>
                    <a:t>¯</a:t>
                  </a:r>
                  <a:r>
                    <a:rPr lang="en-US" smtClean="0"/>
                    <a:t>)</a:t>
                  </a:r>
                  <a:endParaRPr lang="en-US" dirty="0">
                    <a:solidFill>
                      <a:srgbClr val="FF0000"/>
                    </a:solidFill>
                  </a:endParaRPr>
                </a:p>
              </p:txBody>
            </p:sp>
          </p:grpSp>
          <p:sp>
            <p:nvSpPr>
              <p:cNvPr id="106" name="Oval 22"/>
              <p:cNvSpPr>
                <a:spLocks noChangeArrowheads="1"/>
              </p:cNvSpPr>
              <p:nvPr/>
            </p:nvSpPr>
            <p:spPr bwMode="auto">
              <a:xfrm>
                <a:off x="1658247" y="4881871"/>
                <a:ext cx="365125" cy="365125"/>
              </a:xfrm>
              <a:prstGeom prst="ellipse">
                <a:avLst/>
              </a:prstGeom>
              <a:noFill/>
              <a:ln w="25400">
                <a:solidFill>
                  <a:schemeClr val="tx1"/>
                </a:solidFill>
                <a:round/>
                <a:headEnd/>
                <a:tailEnd/>
              </a:ln>
              <a:effectLst/>
            </p:spPr>
            <p:txBody>
              <a:bodyPr wrap="none" anchor="ctr"/>
              <a:lstStyle/>
              <a:p>
                <a:pPr algn="ctr"/>
                <a:r>
                  <a:rPr lang="en-US" smtClean="0">
                    <a:latin typeface="cmmi10"/>
                    <a:sym typeface="Symbol" pitchFamily="18" charset="2"/>
                  </a:rPr>
                  <a:t>®</a:t>
                </a:r>
                <a:endParaRPr lang="en-US" dirty="0">
                  <a:latin typeface="cmmi10"/>
                  <a:sym typeface="Symbol" pitchFamily="18" charset="2"/>
                </a:endParaRPr>
              </a:p>
            </p:txBody>
          </p:sp>
          <p:sp>
            <p:nvSpPr>
              <p:cNvPr id="107" name="Text Box 21"/>
              <p:cNvSpPr txBox="1">
                <a:spLocks noChangeArrowheads="1"/>
              </p:cNvSpPr>
              <p:nvPr/>
            </p:nvSpPr>
            <p:spPr bwMode="auto">
              <a:xfrm>
                <a:off x="1690902" y="5226929"/>
                <a:ext cx="251992" cy="369332"/>
              </a:xfrm>
              <a:prstGeom prst="rect">
                <a:avLst/>
              </a:prstGeom>
              <a:noFill/>
              <a:ln w="9525">
                <a:noFill/>
                <a:miter lim="800000"/>
                <a:headEnd/>
                <a:tailEnd/>
              </a:ln>
              <a:effectLst/>
            </p:spPr>
            <p:txBody>
              <a:bodyPr wrap="none">
                <a:spAutoFit/>
              </a:bodyPr>
              <a:lstStyle/>
              <a:p>
                <a:r>
                  <a:rPr lang="en-US" dirty="0" smtClean="0"/>
                  <a:t>l</a:t>
                </a:r>
                <a:endParaRPr lang="en-US" dirty="0"/>
              </a:p>
            </p:txBody>
          </p:sp>
          <p:sp>
            <p:nvSpPr>
              <p:cNvPr id="102" name="Oval 22"/>
              <p:cNvSpPr>
                <a:spLocks noChangeArrowheads="1"/>
              </p:cNvSpPr>
              <p:nvPr/>
            </p:nvSpPr>
            <p:spPr bwMode="auto">
              <a:xfrm>
                <a:off x="1116239" y="4881871"/>
                <a:ext cx="365125" cy="365125"/>
              </a:xfrm>
              <a:prstGeom prst="ellipse">
                <a:avLst/>
              </a:prstGeom>
              <a:noFill/>
              <a:ln w="25400">
                <a:solidFill>
                  <a:schemeClr val="tx1"/>
                </a:solidFill>
                <a:round/>
                <a:headEnd/>
                <a:tailEnd/>
              </a:ln>
              <a:effectLst/>
            </p:spPr>
            <p:txBody>
              <a:bodyPr wrap="none" anchor="ctr"/>
              <a:lstStyle/>
              <a:p>
                <a:pPr algn="ctr"/>
                <a:r>
                  <a:rPr lang="en-US" smtClean="0">
                    <a:latin typeface="cmmi10"/>
                    <a:sym typeface="Symbol" pitchFamily="18" charset="2"/>
                  </a:rPr>
                  <a:t>¯</a:t>
                </a:r>
                <a:endParaRPr lang="en-US" dirty="0">
                  <a:latin typeface="cmmi10"/>
                  <a:sym typeface="Symbol" pitchFamily="18" charset="2"/>
                </a:endParaRPr>
              </a:p>
            </p:txBody>
          </p:sp>
          <p:sp>
            <p:nvSpPr>
              <p:cNvPr id="103" name="Text Box 21"/>
              <p:cNvSpPr txBox="1">
                <a:spLocks noChangeArrowheads="1"/>
              </p:cNvSpPr>
              <p:nvPr/>
            </p:nvSpPr>
            <p:spPr bwMode="auto">
              <a:xfrm flipH="1">
                <a:off x="1148122" y="5226929"/>
                <a:ext cx="301710" cy="369332"/>
              </a:xfrm>
              <a:prstGeom prst="rect">
                <a:avLst/>
              </a:prstGeom>
              <a:noFill/>
              <a:ln w="9525">
                <a:noFill/>
                <a:miter lim="800000"/>
                <a:headEnd/>
                <a:tailEnd/>
              </a:ln>
              <a:effectLst/>
            </p:spPr>
            <p:txBody>
              <a:bodyPr wrap="square">
                <a:spAutoFit/>
              </a:bodyPr>
              <a:lstStyle/>
              <a:p>
                <a:r>
                  <a:rPr lang="en-US" dirty="0" smtClean="0"/>
                  <a:t>e</a:t>
                </a:r>
                <a:endParaRPr lang="en-US" dirty="0"/>
              </a:p>
            </p:txBody>
          </p:sp>
        </p:grpSp>
        <p:grpSp>
          <p:nvGrpSpPr>
            <p:cNvPr id="125" name="Group 124"/>
            <p:cNvGrpSpPr/>
            <p:nvPr/>
          </p:nvGrpSpPr>
          <p:grpSpPr>
            <a:xfrm>
              <a:off x="5045440" y="4881871"/>
              <a:ext cx="2244365" cy="714390"/>
              <a:chOff x="5045440" y="4881871"/>
              <a:chExt cx="2244365" cy="714390"/>
            </a:xfrm>
          </p:grpSpPr>
          <p:sp>
            <p:nvSpPr>
              <p:cNvPr id="82" name="Oval 76"/>
              <p:cNvSpPr>
                <a:spLocks noChangeArrowheads="1"/>
              </p:cNvSpPr>
              <p:nvPr/>
            </p:nvSpPr>
            <p:spPr bwMode="auto">
              <a:xfrm>
                <a:off x="5045440" y="4881877"/>
                <a:ext cx="365125" cy="365125"/>
              </a:xfrm>
              <a:prstGeom prst="ellipse">
                <a:avLst/>
              </a:prstGeom>
              <a:noFill/>
              <a:ln w="25400">
                <a:solidFill>
                  <a:schemeClr val="tx1"/>
                </a:solidFill>
                <a:round/>
                <a:headEnd/>
                <a:tailEnd/>
              </a:ln>
              <a:effectLst/>
            </p:spPr>
            <p:txBody>
              <a:bodyPr wrap="none" anchor="ctr"/>
              <a:lstStyle/>
              <a:p>
                <a:pPr algn="ctr"/>
                <a:r>
                  <a:rPr lang="en-US" smtClean="0">
                    <a:latin typeface="cmmi10"/>
                    <a:sym typeface="Symbol" pitchFamily="18" charset="2"/>
                  </a:rPr>
                  <a:t>®</a:t>
                </a:r>
                <a:endParaRPr lang="en-US" dirty="0">
                  <a:latin typeface="cmmi10"/>
                  <a:sym typeface="Symbol" pitchFamily="18" charset="2"/>
                </a:endParaRPr>
              </a:p>
            </p:txBody>
          </p:sp>
          <p:grpSp>
            <p:nvGrpSpPr>
              <p:cNvPr id="124" name="Group 123"/>
              <p:cNvGrpSpPr/>
              <p:nvPr/>
            </p:nvGrpSpPr>
            <p:grpSpPr>
              <a:xfrm>
                <a:off x="5362893" y="5064434"/>
                <a:ext cx="1587542" cy="428748"/>
                <a:chOff x="5362893" y="5064434"/>
                <a:chExt cx="1587542" cy="428748"/>
              </a:xfrm>
            </p:grpSpPr>
            <p:cxnSp>
              <p:nvCxnSpPr>
                <p:cNvPr id="85" name="AutoShape 80"/>
                <p:cNvCxnSpPr>
                  <a:cxnSpLocks noChangeShapeType="1"/>
                  <a:stCxn id="82" idx="6"/>
                  <a:endCxn id="84" idx="2"/>
                </p:cNvCxnSpPr>
                <p:nvPr/>
              </p:nvCxnSpPr>
              <p:spPr bwMode="auto">
                <a:xfrm flipV="1">
                  <a:off x="5410565" y="5064434"/>
                  <a:ext cx="1514115" cy="6"/>
                </a:xfrm>
                <a:prstGeom prst="straightConnector1">
                  <a:avLst/>
                </a:prstGeom>
                <a:noFill/>
                <a:ln w="88900">
                  <a:solidFill>
                    <a:schemeClr val="tx1"/>
                  </a:solidFill>
                  <a:round/>
                  <a:headEnd/>
                  <a:tailEnd type="triangle" w="med" len="med"/>
                </a:ln>
                <a:effectLst/>
              </p:spPr>
            </p:cxnSp>
            <p:sp>
              <p:nvSpPr>
                <p:cNvPr id="86" name="Text Box 81"/>
                <p:cNvSpPr txBox="1">
                  <a:spLocks noChangeArrowheads="1"/>
                </p:cNvSpPr>
                <p:nvPr/>
              </p:nvSpPr>
              <p:spPr bwMode="auto">
                <a:xfrm>
                  <a:off x="5362893" y="5123850"/>
                  <a:ext cx="671979" cy="369332"/>
                </a:xfrm>
                <a:prstGeom prst="rect">
                  <a:avLst/>
                </a:prstGeom>
                <a:noFill/>
                <a:ln w="9525">
                  <a:noFill/>
                  <a:miter lim="800000"/>
                  <a:headEnd/>
                  <a:tailEnd/>
                </a:ln>
                <a:effectLst/>
              </p:spPr>
              <p:txBody>
                <a:bodyPr wrap="none">
                  <a:spAutoFit/>
                </a:bodyPr>
                <a:lstStyle/>
                <a:p>
                  <a:r>
                    <a:rPr lang="en-US" dirty="0" smtClean="0">
                      <a:solidFill>
                        <a:srgbClr val="002060"/>
                      </a:solidFill>
                    </a:rPr>
                    <a:t>list</a:t>
                  </a:r>
                  <a:r>
                    <a:rPr lang="en-US" dirty="0" smtClean="0"/>
                    <a:t>()</a:t>
                  </a:r>
                  <a:endParaRPr lang="en-US" baseline="-25000" dirty="0">
                    <a:solidFill>
                      <a:srgbClr val="993366"/>
                    </a:solidFill>
                  </a:endParaRPr>
                </a:p>
              </p:txBody>
            </p:sp>
            <p:sp>
              <p:nvSpPr>
                <p:cNvPr id="87" name="Text Box 88"/>
                <p:cNvSpPr txBox="1">
                  <a:spLocks noChangeArrowheads="1"/>
                </p:cNvSpPr>
                <p:nvPr/>
              </p:nvSpPr>
              <p:spPr bwMode="auto">
                <a:xfrm>
                  <a:off x="6203115" y="5123850"/>
                  <a:ext cx="747320" cy="369332"/>
                </a:xfrm>
                <a:prstGeom prst="rect">
                  <a:avLst/>
                </a:prstGeom>
                <a:noFill/>
                <a:ln w="9525">
                  <a:noFill/>
                  <a:miter lim="800000"/>
                  <a:headEnd/>
                  <a:tailEnd/>
                </a:ln>
                <a:effectLst/>
              </p:spPr>
              <p:txBody>
                <a:bodyPr wrap="square">
                  <a:spAutoFit/>
                </a:bodyPr>
                <a:lstStyle/>
                <a:p>
                  <a:r>
                    <a:rPr lang="en-US" dirty="0" smtClean="0">
                      <a:solidFill>
                        <a:srgbClr val="002060"/>
                      </a:solidFill>
                    </a:rPr>
                    <a:t>list</a:t>
                  </a:r>
                  <a:r>
                    <a:rPr lang="en-US" dirty="0" smtClean="0"/>
                    <a:t>()</a:t>
                  </a:r>
                  <a:endParaRPr lang="en-US" dirty="0">
                    <a:solidFill>
                      <a:srgbClr val="FF0000"/>
                    </a:solidFill>
                  </a:endParaRPr>
                </a:p>
              </p:txBody>
            </p:sp>
          </p:grpSp>
          <p:sp>
            <p:nvSpPr>
              <p:cNvPr id="84" name="Oval 22"/>
              <p:cNvSpPr>
                <a:spLocks noChangeArrowheads="1"/>
              </p:cNvSpPr>
              <p:nvPr/>
            </p:nvSpPr>
            <p:spPr bwMode="auto">
              <a:xfrm>
                <a:off x="6924680" y="4881871"/>
                <a:ext cx="365125" cy="365125"/>
              </a:xfrm>
              <a:prstGeom prst="ellipse">
                <a:avLst/>
              </a:prstGeom>
              <a:noFill/>
              <a:ln w="25400">
                <a:solidFill>
                  <a:schemeClr val="tx1"/>
                </a:solidFill>
                <a:round/>
                <a:headEnd/>
                <a:tailEnd/>
              </a:ln>
              <a:effectLst/>
            </p:spPr>
            <p:txBody>
              <a:bodyPr wrap="none" anchor="ctr"/>
              <a:lstStyle/>
              <a:p>
                <a:pPr algn="ctr"/>
                <a:r>
                  <a:rPr lang="en-US" smtClean="0">
                    <a:latin typeface="cmmi10"/>
                    <a:sym typeface="Symbol" pitchFamily="18" charset="2"/>
                  </a:rPr>
                  <a:t>¯</a:t>
                </a:r>
                <a:endParaRPr lang="en-US" dirty="0">
                  <a:latin typeface="cmmi10"/>
                  <a:sym typeface="Symbol" pitchFamily="18" charset="2"/>
                </a:endParaRPr>
              </a:p>
            </p:txBody>
          </p:sp>
          <p:sp>
            <p:nvSpPr>
              <p:cNvPr id="122" name="Text Box 21"/>
              <p:cNvSpPr txBox="1">
                <a:spLocks noChangeArrowheads="1"/>
              </p:cNvSpPr>
              <p:nvPr/>
            </p:nvSpPr>
            <p:spPr bwMode="auto">
              <a:xfrm flipH="1">
                <a:off x="5076949" y="5226929"/>
                <a:ext cx="301710" cy="369332"/>
              </a:xfrm>
              <a:prstGeom prst="rect">
                <a:avLst/>
              </a:prstGeom>
              <a:noFill/>
              <a:ln w="9525">
                <a:noFill/>
                <a:miter lim="800000"/>
                <a:headEnd/>
                <a:tailEnd/>
              </a:ln>
              <a:effectLst/>
            </p:spPr>
            <p:txBody>
              <a:bodyPr wrap="square">
                <a:spAutoFit/>
              </a:bodyPr>
              <a:lstStyle/>
              <a:p>
                <a:r>
                  <a:rPr lang="en-US" dirty="0" smtClean="0"/>
                  <a:t>l</a:t>
                </a:r>
                <a:endParaRPr lang="en-US" dirty="0"/>
              </a:p>
            </p:txBody>
          </p:sp>
          <p:sp>
            <p:nvSpPr>
              <p:cNvPr id="123" name="Text Box 21"/>
              <p:cNvSpPr txBox="1">
                <a:spLocks noChangeArrowheads="1"/>
              </p:cNvSpPr>
              <p:nvPr/>
            </p:nvSpPr>
            <p:spPr bwMode="auto">
              <a:xfrm flipH="1">
                <a:off x="6956563" y="5226929"/>
                <a:ext cx="301710" cy="369332"/>
              </a:xfrm>
              <a:prstGeom prst="rect">
                <a:avLst/>
              </a:prstGeom>
              <a:noFill/>
              <a:ln w="9525">
                <a:noFill/>
                <a:miter lim="800000"/>
                <a:headEnd/>
                <a:tailEnd/>
              </a:ln>
              <a:effectLst/>
            </p:spPr>
            <p:txBody>
              <a:bodyPr wrap="square">
                <a:spAutoFit/>
              </a:bodyPr>
              <a:lstStyle/>
              <a:p>
                <a:r>
                  <a:rPr lang="en-US" dirty="0" smtClean="0"/>
                  <a:t>e</a:t>
                </a:r>
                <a:endParaRPr lang="en-US" dirty="0"/>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27"/>
                                        </p:tgtEl>
                                        <p:attrNameLst>
                                          <p:attrName>style.visibility</p:attrName>
                                        </p:attrNameLst>
                                      </p:cBhvr>
                                      <p:to>
                                        <p:strVal val="visible"/>
                                      </p:to>
                                    </p:set>
                                    <p:animEffect transition="in" filter="fade">
                                      <p:cBhvr>
                                        <p:cTn id="13" dur="500"/>
                                        <p:tgtEl>
                                          <p:spTgt spid="12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2"/>
                                        </p:tgtEl>
                                        <p:attrNameLst>
                                          <p:attrName>style.visibility</p:attrName>
                                        </p:attrNameLst>
                                      </p:cBhvr>
                                      <p:to>
                                        <p:strVal val="visible"/>
                                      </p:to>
                                    </p:set>
                                    <p:animEffect transition="in" filter="fade">
                                      <p:cBhvr>
                                        <p:cTn id="18"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7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Alternative Semantics for Checkers</a:t>
            </a:r>
            <a:endParaRPr lang="en-US" dirty="0"/>
          </a:p>
        </p:txBody>
      </p:sp>
      <p:sp>
        <p:nvSpPr>
          <p:cNvPr id="4" name="Footer Placeholder 3"/>
          <p:cNvSpPr>
            <a:spLocks noGrp="1"/>
          </p:cNvSpPr>
          <p:nvPr>
            <p:ph type="ftr" sz="quarter" idx="11"/>
          </p:nvPr>
        </p:nvSpPr>
        <p:spPr/>
        <p:txBody>
          <a:bodyPr/>
          <a:lstStyle/>
          <a:p>
            <a:r>
              <a:rPr lang="en-US" smtClean="0"/>
              <a:t>Bor-Yuh Evan Chang and Xavier Rival - Reduction in End-User Shape Analysis</a:t>
            </a:r>
            <a:endParaRPr lang="en-US"/>
          </a:p>
        </p:txBody>
      </p:sp>
      <p:sp>
        <p:nvSpPr>
          <p:cNvPr id="13" name="Down Arrow 12"/>
          <p:cNvSpPr/>
          <p:nvPr/>
        </p:nvSpPr>
        <p:spPr>
          <a:xfrm>
            <a:off x="1227102" y="2342196"/>
            <a:ext cx="457200" cy="274320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dirty="0" smtClean="0">
                <a:effectLst>
                  <a:outerShdw blurRad="38100" dist="38100" dir="2700000" algn="tl">
                    <a:srgbClr val="000000">
                      <a:alpha val="43137"/>
                    </a:srgbClr>
                  </a:outerShdw>
                </a:effectLst>
                <a:latin typeface="cmmi10"/>
              </a:rPr>
              <a:t>°</a:t>
            </a:r>
            <a:endParaRPr lang="en-US" sz="2400" dirty="0">
              <a:effectLst>
                <a:outerShdw blurRad="38100" dist="38100" dir="2700000" algn="tl">
                  <a:srgbClr val="000000">
                    <a:alpha val="43137"/>
                  </a:srgbClr>
                </a:outerShdw>
              </a:effectLst>
              <a:latin typeface="cmmi10"/>
            </a:endParaRPr>
          </a:p>
        </p:txBody>
      </p:sp>
      <p:sp>
        <p:nvSpPr>
          <p:cNvPr id="89" name="TextBox 88"/>
          <p:cNvSpPr txBox="1"/>
          <p:nvPr/>
        </p:nvSpPr>
        <p:spPr>
          <a:xfrm>
            <a:off x="206211" y="5101330"/>
            <a:ext cx="2688557" cy="400110"/>
          </a:xfrm>
          <a:prstGeom prst="rect">
            <a:avLst/>
          </a:prstGeom>
          <a:noFill/>
        </p:spPr>
        <p:txBody>
          <a:bodyPr wrap="none" rtlCol="0">
            <a:spAutoFit/>
          </a:bodyPr>
          <a:lstStyle/>
          <a:p>
            <a:r>
              <a:rPr lang="en-US" sz="2000" u="sng" dirty="0" smtClean="0">
                <a:effectLst>
                  <a:outerShdw blurRad="38100" dist="38100" dir="2700000" algn="tl">
                    <a:srgbClr val="000000">
                      <a:alpha val="43137"/>
                    </a:srgbClr>
                  </a:outerShdw>
                </a:effectLst>
              </a:rPr>
              <a:t>set of concrete stores</a:t>
            </a:r>
            <a:endParaRPr lang="en-US" sz="2000" u="sng" dirty="0">
              <a:effectLst>
                <a:outerShdw blurRad="38100" dist="38100" dir="2700000" algn="tl">
                  <a:srgbClr val="000000">
                    <a:alpha val="43137"/>
                  </a:srgbClr>
                </a:outerShdw>
              </a:effectLst>
            </a:endParaRPr>
          </a:p>
        </p:txBody>
      </p:sp>
      <p:sp>
        <p:nvSpPr>
          <p:cNvPr id="90" name="TextBox 89"/>
          <p:cNvSpPr txBox="1"/>
          <p:nvPr/>
        </p:nvSpPr>
        <p:spPr>
          <a:xfrm>
            <a:off x="333375" y="1109317"/>
            <a:ext cx="1215397" cy="400110"/>
          </a:xfrm>
          <a:prstGeom prst="rect">
            <a:avLst/>
          </a:prstGeom>
          <a:noFill/>
        </p:spPr>
        <p:txBody>
          <a:bodyPr wrap="none" rtlCol="0">
            <a:spAutoFit/>
          </a:bodyPr>
          <a:lstStyle/>
          <a:p>
            <a:r>
              <a:rPr lang="en-US" sz="2000" u="sng" dirty="0" smtClean="0">
                <a:effectLst>
                  <a:outerShdw blurRad="38100" dist="38100" dir="2700000" algn="tl">
                    <a:srgbClr val="000000">
                      <a:alpha val="43137"/>
                    </a:srgbClr>
                  </a:outerShdw>
                </a:effectLst>
              </a:rPr>
              <a:t>summary</a:t>
            </a:r>
            <a:endParaRPr lang="en-US" sz="2000" u="sng" dirty="0">
              <a:effectLst>
                <a:outerShdw blurRad="38100" dist="38100" dir="2700000" algn="tl">
                  <a:srgbClr val="000000">
                    <a:alpha val="43137"/>
                  </a:srgbClr>
                </a:outerShdw>
              </a:effectLst>
            </a:endParaRPr>
          </a:p>
        </p:txBody>
      </p:sp>
      <p:grpSp>
        <p:nvGrpSpPr>
          <p:cNvPr id="93" name="Group 92"/>
          <p:cNvGrpSpPr/>
          <p:nvPr/>
        </p:nvGrpSpPr>
        <p:grpSpPr>
          <a:xfrm>
            <a:off x="410936" y="1580340"/>
            <a:ext cx="2631540" cy="714390"/>
            <a:chOff x="1515670" y="2893465"/>
            <a:chExt cx="2631540" cy="714390"/>
          </a:xfrm>
        </p:grpSpPr>
        <p:grpSp>
          <p:nvGrpSpPr>
            <p:cNvPr id="94" name="Group 50"/>
            <p:cNvGrpSpPr/>
            <p:nvPr/>
          </p:nvGrpSpPr>
          <p:grpSpPr>
            <a:xfrm>
              <a:off x="2057678" y="2893465"/>
              <a:ext cx="2089532" cy="714390"/>
              <a:chOff x="2057678" y="2893465"/>
              <a:chExt cx="2089532" cy="714390"/>
            </a:xfrm>
          </p:grpSpPr>
          <p:sp>
            <p:nvSpPr>
              <p:cNvPr id="98" name="Oval 73"/>
              <p:cNvSpPr>
                <a:spLocks noChangeArrowheads="1"/>
              </p:cNvSpPr>
              <p:nvPr/>
            </p:nvSpPr>
            <p:spPr bwMode="auto">
              <a:xfrm>
                <a:off x="4055135" y="3029996"/>
                <a:ext cx="92075" cy="92075"/>
              </a:xfrm>
              <a:prstGeom prst="ellipse">
                <a:avLst/>
              </a:prstGeom>
              <a:noFill/>
              <a:ln w="9525">
                <a:noFill/>
                <a:round/>
                <a:headEnd/>
                <a:tailEnd/>
              </a:ln>
              <a:effectLst/>
            </p:spPr>
            <p:txBody>
              <a:bodyPr wrap="none" anchor="ctr"/>
              <a:lstStyle/>
              <a:p>
                <a:pPr algn="ctr"/>
                <a:endParaRPr lang="en-US"/>
              </a:p>
            </p:txBody>
          </p:sp>
          <p:grpSp>
            <p:nvGrpSpPr>
              <p:cNvPr id="99" name="Group 133"/>
              <p:cNvGrpSpPr/>
              <p:nvPr/>
            </p:nvGrpSpPr>
            <p:grpSpPr>
              <a:xfrm>
                <a:off x="2422803" y="3076028"/>
                <a:ext cx="1632332" cy="428748"/>
                <a:chOff x="3633415" y="1445153"/>
                <a:chExt cx="1632332" cy="428748"/>
              </a:xfrm>
            </p:grpSpPr>
            <p:cxnSp>
              <p:nvCxnSpPr>
                <p:cNvPr id="102" name="AutoShape 77"/>
                <p:cNvCxnSpPr>
                  <a:cxnSpLocks noChangeShapeType="1"/>
                  <a:stCxn id="100" idx="6"/>
                  <a:endCxn id="98" idx="2"/>
                </p:cNvCxnSpPr>
                <p:nvPr/>
              </p:nvCxnSpPr>
              <p:spPr bwMode="auto">
                <a:xfrm>
                  <a:off x="3633415" y="1445153"/>
                  <a:ext cx="1632332" cy="6"/>
                </a:xfrm>
                <a:prstGeom prst="straightConnector1">
                  <a:avLst/>
                </a:prstGeom>
                <a:noFill/>
                <a:ln w="88900">
                  <a:solidFill>
                    <a:schemeClr val="tx1"/>
                  </a:solidFill>
                  <a:round/>
                  <a:headEnd/>
                  <a:tailEnd type="triangle" w="med" len="sm"/>
                </a:ln>
                <a:effectLst/>
              </p:spPr>
            </p:cxnSp>
            <p:sp>
              <p:nvSpPr>
                <p:cNvPr id="103" name="Text Box 78"/>
                <p:cNvSpPr txBox="1">
                  <a:spLocks noChangeArrowheads="1"/>
                </p:cNvSpPr>
                <p:nvPr/>
              </p:nvSpPr>
              <p:spPr bwMode="auto">
                <a:xfrm>
                  <a:off x="3645626" y="1504569"/>
                  <a:ext cx="644728" cy="369332"/>
                </a:xfrm>
                <a:prstGeom prst="rect">
                  <a:avLst/>
                </a:prstGeom>
                <a:noFill/>
                <a:ln w="9525">
                  <a:noFill/>
                  <a:miter lim="800000"/>
                  <a:headEnd/>
                  <a:tailEnd/>
                </a:ln>
                <a:effectLst/>
              </p:spPr>
              <p:txBody>
                <a:bodyPr wrap="none">
                  <a:spAutoFit/>
                </a:bodyPr>
                <a:lstStyle/>
                <a:p>
                  <a:r>
                    <a:rPr lang="en-US" err="1" smtClean="0">
                      <a:solidFill>
                        <a:srgbClr val="7030A0"/>
                      </a:solidFill>
                    </a:rPr>
                    <a:t>ls</a:t>
                  </a:r>
                  <a:r>
                    <a:rPr lang="en-US" smtClean="0"/>
                    <a:t>(</a:t>
                  </a:r>
                  <a:r>
                    <a:rPr lang="en-US" smtClean="0">
                      <a:latin typeface="cmmi10"/>
                    </a:rPr>
                    <a:t>¯</a:t>
                  </a:r>
                  <a:r>
                    <a:rPr lang="en-US" smtClean="0"/>
                    <a:t>)</a:t>
                  </a:r>
                  <a:endParaRPr lang="en-US" dirty="0">
                    <a:solidFill>
                      <a:srgbClr val="FF0000"/>
                    </a:solidFill>
                  </a:endParaRPr>
                </a:p>
              </p:txBody>
            </p:sp>
          </p:grpSp>
          <p:sp>
            <p:nvSpPr>
              <p:cNvPr id="100" name="Oval 22"/>
              <p:cNvSpPr>
                <a:spLocks noChangeArrowheads="1"/>
              </p:cNvSpPr>
              <p:nvPr/>
            </p:nvSpPr>
            <p:spPr bwMode="auto">
              <a:xfrm>
                <a:off x="2057678" y="2893465"/>
                <a:ext cx="365125" cy="365125"/>
              </a:xfrm>
              <a:prstGeom prst="ellipse">
                <a:avLst/>
              </a:prstGeom>
              <a:noFill/>
              <a:ln w="25400">
                <a:solidFill>
                  <a:schemeClr val="tx1"/>
                </a:solidFill>
                <a:round/>
                <a:headEnd/>
                <a:tailEnd/>
              </a:ln>
              <a:effectLst/>
            </p:spPr>
            <p:txBody>
              <a:bodyPr wrap="none" anchor="ctr"/>
              <a:lstStyle/>
              <a:p>
                <a:pPr algn="ctr"/>
                <a:r>
                  <a:rPr lang="en-US" smtClean="0">
                    <a:latin typeface="cmmi10"/>
                    <a:sym typeface="Symbol" pitchFamily="18" charset="2"/>
                  </a:rPr>
                  <a:t>®</a:t>
                </a:r>
                <a:endParaRPr lang="en-US" dirty="0">
                  <a:latin typeface="cmmi10"/>
                  <a:sym typeface="Symbol" pitchFamily="18" charset="2"/>
                </a:endParaRPr>
              </a:p>
            </p:txBody>
          </p:sp>
          <p:sp>
            <p:nvSpPr>
              <p:cNvPr id="101" name="Text Box 21"/>
              <p:cNvSpPr txBox="1">
                <a:spLocks noChangeArrowheads="1"/>
              </p:cNvSpPr>
              <p:nvPr/>
            </p:nvSpPr>
            <p:spPr bwMode="auto">
              <a:xfrm>
                <a:off x="2090333" y="3238523"/>
                <a:ext cx="251992" cy="369332"/>
              </a:xfrm>
              <a:prstGeom prst="rect">
                <a:avLst/>
              </a:prstGeom>
              <a:noFill/>
              <a:ln w="9525">
                <a:noFill/>
                <a:miter lim="800000"/>
                <a:headEnd/>
                <a:tailEnd/>
              </a:ln>
              <a:effectLst/>
            </p:spPr>
            <p:txBody>
              <a:bodyPr wrap="none">
                <a:spAutoFit/>
              </a:bodyPr>
              <a:lstStyle/>
              <a:p>
                <a:r>
                  <a:rPr lang="en-US" dirty="0" smtClean="0"/>
                  <a:t>l</a:t>
                </a:r>
                <a:endParaRPr lang="en-US" dirty="0"/>
              </a:p>
            </p:txBody>
          </p:sp>
        </p:grpSp>
        <p:grpSp>
          <p:nvGrpSpPr>
            <p:cNvPr id="95" name="Group 77"/>
            <p:cNvGrpSpPr/>
            <p:nvPr/>
          </p:nvGrpSpPr>
          <p:grpSpPr>
            <a:xfrm>
              <a:off x="1515670" y="2893465"/>
              <a:ext cx="365125" cy="714390"/>
              <a:chOff x="8012399" y="3045865"/>
              <a:chExt cx="365125" cy="714390"/>
            </a:xfrm>
          </p:grpSpPr>
          <p:sp>
            <p:nvSpPr>
              <p:cNvPr id="96" name="Oval 22"/>
              <p:cNvSpPr>
                <a:spLocks noChangeArrowheads="1"/>
              </p:cNvSpPr>
              <p:nvPr/>
            </p:nvSpPr>
            <p:spPr bwMode="auto">
              <a:xfrm>
                <a:off x="8012399" y="3045865"/>
                <a:ext cx="365125" cy="365125"/>
              </a:xfrm>
              <a:prstGeom prst="ellipse">
                <a:avLst/>
              </a:prstGeom>
              <a:noFill/>
              <a:ln w="25400">
                <a:solidFill>
                  <a:schemeClr val="tx1"/>
                </a:solidFill>
                <a:round/>
                <a:headEnd/>
                <a:tailEnd/>
              </a:ln>
              <a:effectLst/>
            </p:spPr>
            <p:txBody>
              <a:bodyPr wrap="none" anchor="ctr"/>
              <a:lstStyle/>
              <a:p>
                <a:pPr algn="ctr"/>
                <a:r>
                  <a:rPr lang="en-US" smtClean="0">
                    <a:latin typeface="cmmi10"/>
                    <a:sym typeface="Symbol" pitchFamily="18" charset="2"/>
                  </a:rPr>
                  <a:t>¯</a:t>
                </a:r>
                <a:endParaRPr lang="en-US" dirty="0">
                  <a:latin typeface="cmmi10"/>
                  <a:sym typeface="Symbol" pitchFamily="18" charset="2"/>
                </a:endParaRPr>
              </a:p>
            </p:txBody>
          </p:sp>
          <p:sp>
            <p:nvSpPr>
              <p:cNvPr id="97" name="Text Box 21"/>
              <p:cNvSpPr txBox="1">
                <a:spLocks noChangeArrowheads="1"/>
              </p:cNvSpPr>
              <p:nvPr/>
            </p:nvSpPr>
            <p:spPr bwMode="auto">
              <a:xfrm flipH="1">
                <a:off x="8044282" y="3390923"/>
                <a:ext cx="301710" cy="369332"/>
              </a:xfrm>
              <a:prstGeom prst="rect">
                <a:avLst/>
              </a:prstGeom>
              <a:noFill/>
              <a:ln w="9525">
                <a:noFill/>
                <a:miter lim="800000"/>
                <a:headEnd/>
                <a:tailEnd/>
              </a:ln>
              <a:effectLst/>
            </p:spPr>
            <p:txBody>
              <a:bodyPr wrap="square">
                <a:spAutoFit/>
              </a:bodyPr>
              <a:lstStyle/>
              <a:p>
                <a:r>
                  <a:rPr lang="en-US" dirty="0" smtClean="0"/>
                  <a:t>e</a:t>
                </a:r>
                <a:endParaRPr lang="en-US" dirty="0"/>
              </a:p>
            </p:txBody>
          </p:sp>
        </p:grpSp>
      </p:grpSp>
      <p:grpSp>
        <p:nvGrpSpPr>
          <p:cNvPr id="188" name="Group 187"/>
          <p:cNvGrpSpPr/>
          <p:nvPr/>
        </p:nvGrpSpPr>
        <p:grpSpPr>
          <a:xfrm>
            <a:off x="206211" y="5531108"/>
            <a:ext cx="4278858" cy="658368"/>
            <a:chOff x="206211" y="5531108"/>
            <a:chExt cx="4278858" cy="658368"/>
          </a:xfrm>
        </p:grpSpPr>
        <p:sp>
          <p:nvSpPr>
            <p:cNvPr id="87" name="TextBox 86"/>
            <p:cNvSpPr txBox="1"/>
            <p:nvPr/>
          </p:nvSpPr>
          <p:spPr>
            <a:xfrm>
              <a:off x="4035907" y="5570507"/>
              <a:ext cx="449162" cy="523220"/>
            </a:xfrm>
            <a:prstGeom prst="rect">
              <a:avLst/>
            </a:prstGeom>
            <a:noFill/>
          </p:spPr>
          <p:txBody>
            <a:bodyPr wrap="none" rtlCol="0">
              <a:spAutoFit/>
            </a:bodyPr>
            <a:lstStyle/>
            <a:p>
              <a:r>
                <a:rPr lang="en-US" sz="2800" dirty="0" smtClean="0"/>
                <a:t>…</a:t>
              </a:r>
              <a:endParaRPr lang="en-US" dirty="0"/>
            </a:p>
          </p:txBody>
        </p:sp>
        <p:grpSp>
          <p:nvGrpSpPr>
            <p:cNvPr id="15" name="Group 83"/>
            <p:cNvGrpSpPr/>
            <p:nvPr/>
          </p:nvGrpSpPr>
          <p:grpSpPr>
            <a:xfrm>
              <a:off x="206211" y="5561238"/>
              <a:ext cx="579254" cy="366712"/>
              <a:chOff x="1600561" y="5272584"/>
              <a:chExt cx="579254" cy="366712"/>
            </a:xfrm>
          </p:grpSpPr>
          <p:sp>
            <p:nvSpPr>
              <p:cNvPr id="83" name="Text Box 44"/>
              <p:cNvSpPr txBox="1">
                <a:spLocks noChangeAspect="1" noChangeArrowheads="1"/>
              </p:cNvSpPr>
              <p:nvPr/>
            </p:nvSpPr>
            <p:spPr bwMode="auto">
              <a:xfrm>
                <a:off x="1600561" y="5272584"/>
                <a:ext cx="250295" cy="366712"/>
              </a:xfrm>
              <a:prstGeom prst="rect">
                <a:avLst/>
              </a:prstGeom>
              <a:noFill/>
              <a:ln w="9525">
                <a:noFill/>
                <a:miter lim="800000"/>
                <a:headEnd/>
                <a:tailEnd/>
              </a:ln>
              <a:effectLst/>
            </p:spPr>
            <p:txBody>
              <a:bodyPr wrap="square">
                <a:spAutoFit/>
              </a:bodyPr>
              <a:lstStyle/>
              <a:p>
                <a:r>
                  <a:rPr lang="en-US" dirty="0" smtClean="0"/>
                  <a:t>l</a:t>
                </a:r>
                <a:endParaRPr lang="en-US" dirty="0"/>
              </a:p>
            </p:txBody>
          </p:sp>
          <p:cxnSp>
            <p:nvCxnSpPr>
              <p:cNvPr id="84" name="AutoShape 45"/>
              <p:cNvCxnSpPr>
                <a:cxnSpLocks noChangeAspect="1" noChangeShapeType="1"/>
              </p:cNvCxnSpPr>
              <p:nvPr/>
            </p:nvCxnSpPr>
            <p:spPr bwMode="auto">
              <a:xfrm flipV="1">
                <a:off x="1850856" y="5455013"/>
                <a:ext cx="328959" cy="927"/>
              </a:xfrm>
              <a:prstGeom prst="straightConnector1">
                <a:avLst/>
              </a:prstGeom>
              <a:noFill/>
              <a:ln w="25400">
                <a:solidFill>
                  <a:schemeClr val="tx1"/>
                </a:solidFill>
                <a:round/>
                <a:headEnd/>
                <a:tailEnd type="stealth" w="lg" len="lg"/>
              </a:ln>
              <a:effectLst/>
            </p:spPr>
          </p:cxnSp>
        </p:grpSp>
        <p:grpSp>
          <p:nvGrpSpPr>
            <p:cNvPr id="18" name="Group 230"/>
            <p:cNvGrpSpPr/>
            <p:nvPr/>
          </p:nvGrpSpPr>
          <p:grpSpPr>
            <a:xfrm>
              <a:off x="785465" y="5531108"/>
              <a:ext cx="420624" cy="658368"/>
              <a:chOff x="1463441" y="5437215"/>
              <a:chExt cx="420624" cy="658368"/>
            </a:xfrm>
          </p:grpSpPr>
          <p:sp>
            <p:nvSpPr>
              <p:cNvPr id="74" name="Oval 29"/>
              <p:cNvSpPr>
                <a:spLocks noChangeAspect="1" noChangeArrowheads="1"/>
              </p:cNvSpPr>
              <p:nvPr/>
            </p:nvSpPr>
            <p:spPr bwMode="auto">
              <a:xfrm>
                <a:off x="1646661" y="5802346"/>
                <a:ext cx="54184" cy="48889"/>
              </a:xfrm>
              <a:prstGeom prst="ellipse">
                <a:avLst/>
              </a:prstGeom>
              <a:solidFill>
                <a:srgbClr val="000000"/>
              </a:solidFill>
              <a:ln w="0">
                <a:solidFill>
                  <a:schemeClr val="tx1"/>
                </a:solidFill>
                <a:round/>
                <a:headEnd/>
                <a:tailEnd/>
              </a:ln>
              <a:effectLst/>
            </p:spPr>
            <p:txBody>
              <a:bodyPr wrap="none" anchor="ctr"/>
              <a:lstStyle/>
              <a:p>
                <a:endParaRPr lang="en-US"/>
              </a:p>
            </p:txBody>
          </p:sp>
          <p:grpSp>
            <p:nvGrpSpPr>
              <p:cNvPr id="75" name="Group 223"/>
              <p:cNvGrpSpPr/>
              <p:nvPr/>
            </p:nvGrpSpPr>
            <p:grpSpPr>
              <a:xfrm>
                <a:off x="1463441" y="5437215"/>
                <a:ext cx="420624" cy="658368"/>
                <a:chOff x="1463441" y="5437215"/>
                <a:chExt cx="605108" cy="658368"/>
              </a:xfrm>
            </p:grpSpPr>
            <p:sp>
              <p:nvSpPr>
                <p:cNvPr id="76" name="Rectangle 28"/>
                <p:cNvSpPr>
                  <a:spLocks noChangeArrowheads="1"/>
                </p:cNvSpPr>
                <p:nvPr/>
              </p:nvSpPr>
              <p:spPr bwMode="auto">
                <a:xfrm>
                  <a:off x="1473562" y="5437215"/>
                  <a:ext cx="594987" cy="658368"/>
                </a:xfrm>
                <a:prstGeom prst="rect">
                  <a:avLst/>
                </a:prstGeom>
                <a:noFill/>
                <a:ln w="38100">
                  <a:solidFill>
                    <a:schemeClr val="tx1"/>
                  </a:solidFill>
                  <a:miter lim="800000"/>
                  <a:headEnd/>
                  <a:tailEnd/>
                </a:ln>
                <a:effectLst/>
              </p:spPr>
              <p:txBody>
                <a:bodyPr wrap="none" anchor="t" anchorCtr="0"/>
                <a:lstStyle/>
                <a:p>
                  <a:pPr algn="ctr"/>
                  <a:endParaRPr lang="en-US" sz="2000" b="1" dirty="0" smtClean="0">
                    <a:solidFill>
                      <a:schemeClr val="accent1">
                        <a:lumMod val="25000"/>
                      </a:schemeClr>
                    </a:solidFill>
                  </a:endParaRPr>
                </a:p>
              </p:txBody>
            </p:sp>
            <p:sp>
              <p:nvSpPr>
                <p:cNvPr id="77" name="Rectangle 76"/>
                <p:cNvSpPr/>
                <p:nvPr/>
              </p:nvSpPr>
              <p:spPr bwMode="auto">
                <a:xfrm>
                  <a:off x="1929252" y="5626914"/>
                  <a:ext cx="137160" cy="45720"/>
                </a:xfrm>
                <a:prstGeom prst="rect">
                  <a:avLst/>
                </a:prstGeom>
                <a:noFill/>
                <a:ln w="0">
                  <a:noFill/>
                  <a:round/>
                  <a:headEnd/>
                  <a:tailEnd/>
                </a:ln>
                <a:effectLst/>
              </p:spPr>
              <p:txBody>
                <a:bodyPr wrap="none" rtlCol="0" anchor="ctr"/>
                <a:lstStyle/>
                <a:p>
                  <a:pPr algn="ctr"/>
                  <a:endParaRPr lang="en-US"/>
                </a:p>
              </p:txBody>
            </p:sp>
            <p:sp>
              <p:nvSpPr>
                <p:cNvPr id="78" name="Rectangle 77"/>
                <p:cNvSpPr/>
                <p:nvPr/>
              </p:nvSpPr>
              <p:spPr bwMode="auto">
                <a:xfrm>
                  <a:off x="1463441" y="5626914"/>
                  <a:ext cx="137160" cy="45720"/>
                </a:xfrm>
                <a:prstGeom prst="rect">
                  <a:avLst/>
                </a:prstGeom>
                <a:noFill/>
                <a:ln w="0">
                  <a:noFill/>
                  <a:round/>
                  <a:headEnd/>
                  <a:tailEnd/>
                </a:ln>
                <a:effectLst/>
              </p:spPr>
              <p:txBody>
                <a:bodyPr wrap="none" rtlCol="0" anchor="ctr"/>
                <a:lstStyle/>
                <a:p>
                  <a:pPr algn="ctr"/>
                  <a:endParaRPr lang="en-US"/>
                </a:p>
              </p:txBody>
            </p:sp>
            <p:sp>
              <p:nvSpPr>
                <p:cNvPr id="79" name="Rectangle 78"/>
                <p:cNvSpPr/>
                <p:nvPr/>
              </p:nvSpPr>
              <p:spPr bwMode="auto">
                <a:xfrm>
                  <a:off x="1929253" y="5947653"/>
                  <a:ext cx="137160" cy="45720"/>
                </a:xfrm>
                <a:prstGeom prst="rect">
                  <a:avLst/>
                </a:prstGeom>
                <a:noFill/>
                <a:ln w="0">
                  <a:noFill/>
                  <a:round/>
                  <a:headEnd/>
                  <a:tailEnd/>
                </a:ln>
                <a:effectLst/>
              </p:spPr>
              <p:txBody>
                <a:bodyPr wrap="none" rtlCol="0" anchor="ctr"/>
                <a:lstStyle/>
                <a:p>
                  <a:pPr algn="ctr"/>
                  <a:endParaRPr lang="en-US"/>
                </a:p>
              </p:txBody>
            </p:sp>
            <p:sp>
              <p:nvSpPr>
                <p:cNvPr id="80" name="Rectangle 79"/>
                <p:cNvSpPr/>
                <p:nvPr/>
              </p:nvSpPr>
              <p:spPr bwMode="auto">
                <a:xfrm>
                  <a:off x="1463441" y="5947653"/>
                  <a:ext cx="137160" cy="45720"/>
                </a:xfrm>
                <a:prstGeom prst="rect">
                  <a:avLst/>
                </a:prstGeom>
                <a:noFill/>
                <a:ln w="0">
                  <a:noFill/>
                  <a:round/>
                  <a:headEnd/>
                  <a:tailEnd/>
                </a:ln>
                <a:effectLst/>
              </p:spPr>
              <p:txBody>
                <a:bodyPr wrap="none" rtlCol="0" anchor="ctr"/>
                <a:lstStyle/>
                <a:p>
                  <a:pPr algn="ctr"/>
                  <a:endParaRPr lang="en-US"/>
                </a:p>
              </p:txBody>
            </p:sp>
            <p:sp>
              <p:nvSpPr>
                <p:cNvPr id="81" name="Rectangle 80"/>
                <p:cNvSpPr/>
                <p:nvPr/>
              </p:nvSpPr>
              <p:spPr bwMode="auto">
                <a:xfrm>
                  <a:off x="1929253" y="5803930"/>
                  <a:ext cx="137160" cy="45720"/>
                </a:xfrm>
                <a:prstGeom prst="rect">
                  <a:avLst/>
                </a:prstGeom>
                <a:noFill/>
                <a:ln w="0">
                  <a:noFill/>
                  <a:round/>
                  <a:headEnd/>
                  <a:tailEnd/>
                </a:ln>
                <a:effectLst/>
              </p:spPr>
              <p:txBody>
                <a:bodyPr wrap="none" rtlCol="0" anchor="ctr"/>
                <a:lstStyle/>
                <a:p>
                  <a:pPr algn="ctr"/>
                  <a:endParaRPr lang="en-US"/>
                </a:p>
              </p:txBody>
            </p:sp>
            <p:sp>
              <p:nvSpPr>
                <p:cNvPr id="82" name="Rectangle 81"/>
                <p:cNvSpPr/>
                <p:nvPr/>
              </p:nvSpPr>
              <p:spPr bwMode="auto">
                <a:xfrm>
                  <a:off x="1463441" y="5803930"/>
                  <a:ext cx="137160" cy="45720"/>
                </a:xfrm>
                <a:prstGeom prst="rect">
                  <a:avLst/>
                </a:prstGeom>
                <a:noFill/>
                <a:ln w="0">
                  <a:noFill/>
                  <a:round/>
                  <a:headEnd/>
                  <a:tailEnd/>
                </a:ln>
                <a:effectLst/>
              </p:spPr>
              <p:txBody>
                <a:bodyPr wrap="none" rtlCol="0" anchor="ctr"/>
                <a:lstStyle/>
                <a:p>
                  <a:pPr algn="ctr"/>
                  <a:endParaRPr lang="en-US"/>
                </a:p>
              </p:txBody>
            </p:sp>
          </p:grpSp>
        </p:grpSp>
        <p:grpSp>
          <p:nvGrpSpPr>
            <p:cNvPr id="19" name="Group 233"/>
            <p:cNvGrpSpPr/>
            <p:nvPr/>
          </p:nvGrpSpPr>
          <p:grpSpPr>
            <a:xfrm>
              <a:off x="1852896" y="5531108"/>
              <a:ext cx="420624" cy="658368"/>
              <a:chOff x="2324457" y="5437215"/>
              <a:chExt cx="420624" cy="658368"/>
            </a:xfrm>
          </p:grpSpPr>
          <p:sp>
            <p:nvSpPr>
              <p:cNvPr id="64" name="Oval 29"/>
              <p:cNvSpPr>
                <a:spLocks noChangeAspect="1" noChangeArrowheads="1"/>
              </p:cNvSpPr>
              <p:nvPr/>
            </p:nvSpPr>
            <p:spPr bwMode="auto">
              <a:xfrm>
                <a:off x="2507677" y="5802346"/>
                <a:ext cx="54184" cy="48889"/>
              </a:xfrm>
              <a:prstGeom prst="ellipse">
                <a:avLst/>
              </a:prstGeom>
              <a:solidFill>
                <a:srgbClr val="000000"/>
              </a:solidFill>
              <a:ln w="0">
                <a:solidFill>
                  <a:schemeClr val="tx1"/>
                </a:solidFill>
                <a:round/>
                <a:headEnd/>
                <a:tailEnd/>
              </a:ln>
              <a:effectLst/>
            </p:spPr>
            <p:txBody>
              <a:bodyPr wrap="none" anchor="ctr"/>
              <a:lstStyle/>
              <a:p>
                <a:endParaRPr lang="en-US"/>
              </a:p>
            </p:txBody>
          </p:sp>
          <p:grpSp>
            <p:nvGrpSpPr>
              <p:cNvPr id="65" name="Group 226"/>
              <p:cNvGrpSpPr/>
              <p:nvPr/>
            </p:nvGrpSpPr>
            <p:grpSpPr>
              <a:xfrm>
                <a:off x="2324457" y="5437215"/>
                <a:ext cx="420624" cy="658368"/>
                <a:chOff x="2324457" y="5437215"/>
                <a:chExt cx="605108" cy="658368"/>
              </a:xfrm>
            </p:grpSpPr>
            <p:sp>
              <p:nvSpPr>
                <p:cNvPr id="66" name="Rectangle 28"/>
                <p:cNvSpPr>
                  <a:spLocks noChangeArrowheads="1"/>
                </p:cNvSpPr>
                <p:nvPr/>
              </p:nvSpPr>
              <p:spPr bwMode="auto">
                <a:xfrm>
                  <a:off x="2334578" y="5437215"/>
                  <a:ext cx="594987" cy="658368"/>
                </a:xfrm>
                <a:prstGeom prst="rect">
                  <a:avLst/>
                </a:prstGeom>
                <a:noFill/>
                <a:ln w="38100">
                  <a:solidFill>
                    <a:schemeClr val="tx1"/>
                  </a:solidFill>
                  <a:miter lim="800000"/>
                  <a:headEnd/>
                  <a:tailEnd/>
                </a:ln>
                <a:effectLst/>
              </p:spPr>
              <p:txBody>
                <a:bodyPr wrap="none" anchor="t" anchorCtr="0"/>
                <a:lstStyle/>
                <a:p>
                  <a:pPr algn="ctr"/>
                  <a:endParaRPr lang="en-US" sz="2000" b="1" dirty="0" smtClean="0">
                    <a:solidFill>
                      <a:schemeClr val="accent1">
                        <a:lumMod val="25000"/>
                      </a:schemeClr>
                    </a:solidFill>
                  </a:endParaRPr>
                </a:p>
              </p:txBody>
            </p:sp>
            <p:sp>
              <p:nvSpPr>
                <p:cNvPr id="67" name="Rectangle 66"/>
                <p:cNvSpPr/>
                <p:nvPr/>
              </p:nvSpPr>
              <p:spPr bwMode="auto">
                <a:xfrm>
                  <a:off x="2790268" y="5626914"/>
                  <a:ext cx="137160" cy="45720"/>
                </a:xfrm>
                <a:prstGeom prst="rect">
                  <a:avLst/>
                </a:prstGeom>
                <a:noFill/>
                <a:ln w="0">
                  <a:noFill/>
                  <a:round/>
                  <a:headEnd/>
                  <a:tailEnd/>
                </a:ln>
                <a:effectLst/>
              </p:spPr>
              <p:txBody>
                <a:bodyPr wrap="none" rtlCol="0" anchor="ctr"/>
                <a:lstStyle/>
                <a:p>
                  <a:pPr algn="ctr"/>
                  <a:endParaRPr lang="en-US"/>
                </a:p>
              </p:txBody>
            </p:sp>
            <p:sp>
              <p:nvSpPr>
                <p:cNvPr id="68" name="Rectangle 67"/>
                <p:cNvSpPr/>
                <p:nvPr/>
              </p:nvSpPr>
              <p:spPr bwMode="auto">
                <a:xfrm>
                  <a:off x="2324457" y="5626914"/>
                  <a:ext cx="137160" cy="45720"/>
                </a:xfrm>
                <a:prstGeom prst="rect">
                  <a:avLst/>
                </a:prstGeom>
                <a:noFill/>
                <a:ln w="0">
                  <a:noFill/>
                  <a:round/>
                  <a:headEnd/>
                  <a:tailEnd/>
                </a:ln>
                <a:effectLst/>
              </p:spPr>
              <p:txBody>
                <a:bodyPr wrap="none" rtlCol="0" anchor="ctr"/>
                <a:lstStyle/>
                <a:p>
                  <a:pPr algn="ctr"/>
                  <a:endParaRPr lang="en-US"/>
                </a:p>
              </p:txBody>
            </p:sp>
            <p:sp>
              <p:nvSpPr>
                <p:cNvPr id="69" name="Rectangle 68"/>
                <p:cNvSpPr/>
                <p:nvPr/>
              </p:nvSpPr>
              <p:spPr bwMode="auto">
                <a:xfrm>
                  <a:off x="2790268" y="5947653"/>
                  <a:ext cx="137160" cy="45720"/>
                </a:xfrm>
                <a:prstGeom prst="rect">
                  <a:avLst/>
                </a:prstGeom>
                <a:noFill/>
                <a:ln w="0">
                  <a:noFill/>
                  <a:round/>
                  <a:headEnd/>
                  <a:tailEnd/>
                </a:ln>
                <a:effectLst/>
              </p:spPr>
              <p:txBody>
                <a:bodyPr wrap="none" rtlCol="0" anchor="ctr"/>
                <a:lstStyle/>
                <a:p>
                  <a:pPr algn="ctr"/>
                  <a:endParaRPr lang="en-US"/>
                </a:p>
              </p:txBody>
            </p:sp>
            <p:sp>
              <p:nvSpPr>
                <p:cNvPr id="70" name="Rectangle 69"/>
                <p:cNvSpPr/>
                <p:nvPr/>
              </p:nvSpPr>
              <p:spPr bwMode="auto">
                <a:xfrm>
                  <a:off x="2324457" y="5947653"/>
                  <a:ext cx="137160" cy="45720"/>
                </a:xfrm>
                <a:prstGeom prst="rect">
                  <a:avLst/>
                </a:prstGeom>
                <a:noFill/>
                <a:ln w="0">
                  <a:noFill/>
                  <a:round/>
                  <a:headEnd/>
                  <a:tailEnd/>
                </a:ln>
                <a:effectLst/>
              </p:spPr>
              <p:txBody>
                <a:bodyPr wrap="none" rtlCol="0" anchor="ctr"/>
                <a:lstStyle/>
                <a:p>
                  <a:pPr algn="ctr"/>
                  <a:endParaRPr lang="en-US"/>
                </a:p>
              </p:txBody>
            </p:sp>
            <p:sp>
              <p:nvSpPr>
                <p:cNvPr id="71" name="Rectangle 70"/>
                <p:cNvSpPr/>
                <p:nvPr/>
              </p:nvSpPr>
              <p:spPr bwMode="auto">
                <a:xfrm>
                  <a:off x="2790268" y="5803930"/>
                  <a:ext cx="137160" cy="45720"/>
                </a:xfrm>
                <a:prstGeom prst="rect">
                  <a:avLst/>
                </a:prstGeom>
                <a:noFill/>
                <a:ln w="0">
                  <a:noFill/>
                  <a:round/>
                  <a:headEnd/>
                  <a:tailEnd/>
                </a:ln>
                <a:effectLst/>
              </p:spPr>
              <p:txBody>
                <a:bodyPr wrap="none" rtlCol="0" anchor="ctr"/>
                <a:lstStyle/>
                <a:p>
                  <a:pPr algn="ctr"/>
                  <a:endParaRPr lang="en-US"/>
                </a:p>
              </p:txBody>
            </p:sp>
            <p:sp>
              <p:nvSpPr>
                <p:cNvPr id="72" name="Rectangle 71"/>
                <p:cNvSpPr/>
                <p:nvPr/>
              </p:nvSpPr>
              <p:spPr bwMode="auto">
                <a:xfrm>
                  <a:off x="2324457" y="5803930"/>
                  <a:ext cx="137160" cy="45720"/>
                </a:xfrm>
                <a:prstGeom prst="rect">
                  <a:avLst/>
                </a:prstGeom>
                <a:noFill/>
                <a:ln w="0">
                  <a:noFill/>
                  <a:round/>
                  <a:headEnd/>
                  <a:tailEnd/>
                </a:ln>
                <a:effectLst/>
              </p:spPr>
              <p:txBody>
                <a:bodyPr wrap="none" rtlCol="0" anchor="ctr"/>
                <a:lstStyle/>
                <a:p>
                  <a:pPr algn="ctr"/>
                  <a:endParaRPr lang="en-US"/>
                </a:p>
              </p:txBody>
            </p:sp>
          </p:grpSp>
        </p:grpSp>
        <p:cxnSp>
          <p:nvCxnSpPr>
            <p:cNvPr id="20" name="AutoShape 33"/>
            <p:cNvCxnSpPr>
              <a:cxnSpLocks noChangeAspect="1" noChangeShapeType="1"/>
              <a:stCxn id="74" idx="6"/>
              <a:endCxn id="72" idx="1"/>
            </p:cNvCxnSpPr>
            <p:nvPr/>
          </p:nvCxnSpPr>
          <p:spPr bwMode="auto">
            <a:xfrm flipV="1">
              <a:off x="1022869" y="5920683"/>
              <a:ext cx="830027" cy="1"/>
            </a:xfrm>
            <a:prstGeom prst="straightConnector1">
              <a:avLst/>
            </a:prstGeom>
            <a:noFill/>
            <a:ln w="25400">
              <a:solidFill>
                <a:schemeClr val="tx1"/>
              </a:solidFill>
              <a:round/>
              <a:headEnd/>
              <a:tailEnd type="stealth" w="lg" len="lg"/>
            </a:ln>
            <a:effectLst/>
          </p:spPr>
        </p:cxnSp>
        <p:cxnSp>
          <p:nvCxnSpPr>
            <p:cNvPr id="21" name="AutoShape 33"/>
            <p:cNvCxnSpPr>
              <a:cxnSpLocks noChangeAspect="1" noChangeShapeType="1"/>
              <a:stCxn id="64" idx="6"/>
              <a:endCxn id="46" idx="1"/>
            </p:cNvCxnSpPr>
            <p:nvPr/>
          </p:nvCxnSpPr>
          <p:spPr bwMode="auto">
            <a:xfrm flipV="1">
              <a:off x="2090300" y="5920683"/>
              <a:ext cx="830027" cy="1"/>
            </a:xfrm>
            <a:prstGeom prst="straightConnector1">
              <a:avLst/>
            </a:prstGeom>
            <a:noFill/>
            <a:ln w="25400">
              <a:solidFill>
                <a:schemeClr val="tx1"/>
              </a:solidFill>
              <a:round/>
              <a:headEnd/>
              <a:tailEnd type="stealth" w="lg" len="lg"/>
            </a:ln>
            <a:effectLst/>
          </p:spPr>
        </p:cxnSp>
        <p:grpSp>
          <p:nvGrpSpPr>
            <p:cNvPr id="22" name="Group 232"/>
            <p:cNvGrpSpPr/>
            <p:nvPr/>
          </p:nvGrpSpPr>
          <p:grpSpPr>
            <a:xfrm>
              <a:off x="2931437" y="5531108"/>
              <a:ext cx="420624" cy="658368"/>
              <a:chOff x="3188332" y="5437215"/>
              <a:chExt cx="420624" cy="658368"/>
            </a:xfrm>
          </p:grpSpPr>
          <p:grpSp>
            <p:nvGrpSpPr>
              <p:cNvPr id="54" name="Group 227"/>
              <p:cNvGrpSpPr/>
              <p:nvPr/>
            </p:nvGrpSpPr>
            <p:grpSpPr>
              <a:xfrm>
                <a:off x="3188332" y="5437215"/>
                <a:ext cx="420624" cy="658368"/>
                <a:chOff x="3188332" y="5437215"/>
                <a:chExt cx="605108" cy="658368"/>
              </a:xfrm>
            </p:grpSpPr>
            <p:sp>
              <p:nvSpPr>
                <p:cNvPr id="56" name="Rectangle 28"/>
                <p:cNvSpPr>
                  <a:spLocks noChangeArrowheads="1"/>
                </p:cNvSpPr>
                <p:nvPr/>
              </p:nvSpPr>
              <p:spPr bwMode="auto">
                <a:xfrm>
                  <a:off x="3198453" y="5437215"/>
                  <a:ext cx="594987" cy="658368"/>
                </a:xfrm>
                <a:prstGeom prst="rect">
                  <a:avLst/>
                </a:prstGeom>
                <a:noFill/>
                <a:ln w="38100">
                  <a:solidFill>
                    <a:schemeClr val="tx1"/>
                  </a:solidFill>
                  <a:miter lim="800000"/>
                  <a:headEnd/>
                  <a:tailEnd/>
                </a:ln>
                <a:effectLst/>
              </p:spPr>
              <p:txBody>
                <a:bodyPr wrap="none" anchor="t" anchorCtr="0"/>
                <a:lstStyle/>
                <a:p>
                  <a:pPr algn="ctr"/>
                  <a:endParaRPr lang="en-US" sz="2000" b="1" dirty="0" smtClean="0">
                    <a:solidFill>
                      <a:schemeClr val="accent1">
                        <a:lumMod val="25000"/>
                      </a:schemeClr>
                    </a:solidFill>
                  </a:endParaRPr>
                </a:p>
              </p:txBody>
            </p:sp>
            <p:sp>
              <p:nvSpPr>
                <p:cNvPr id="57" name="Rectangle 56"/>
                <p:cNvSpPr/>
                <p:nvPr/>
              </p:nvSpPr>
              <p:spPr bwMode="auto">
                <a:xfrm>
                  <a:off x="3654143" y="5626914"/>
                  <a:ext cx="137160" cy="45720"/>
                </a:xfrm>
                <a:prstGeom prst="rect">
                  <a:avLst/>
                </a:prstGeom>
                <a:noFill/>
                <a:ln w="0">
                  <a:noFill/>
                  <a:round/>
                  <a:headEnd/>
                  <a:tailEnd/>
                </a:ln>
                <a:effectLst/>
              </p:spPr>
              <p:txBody>
                <a:bodyPr wrap="none" rtlCol="0" anchor="ctr"/>
                <a:lstStyle/>
                <a:p>
                  <a:pPr algn="ctr"/>
                  <a:endParaRPr lang="en-US"/>
                </a:p>
              </p:txBody>
            </p:sp>
            <p:sp>
              <p:nvSpPr>
                <p:cNvPr id="58" name="Rectangle 57"/>
                <p:cNvSpPr/>
                <p:nvPr/>
              </p:nvSpPr>
              <p:spPr bwMode="auto">
                <a:xfrm>
                  <a:off x="3188332" y="5626914"/>
                  <a:ext cx="137160" cy="45720"/>
                </a:xfrm>
                <a:prstGeom prst="rect">
                  <a:avLst/>
                </a:prstGeom>
                <a:noFill/>
                <a:ln w="0">
                  <a:noFill/>
                  <a:round/>
                  <a:headEnd/>
                  <a:tailEnd/>
                </a:ln>
                <a:effectLst/>
              </p:spPr>
              <p:txBody>
                <a:bodyPr wrap="none" rtlCol="0" anchor="ctr"/>
                <a:lstStyle/>
                <a:p>
                  <a:pPr algn="ctr"/>
                  <a:endParaRPr lang="en-US"/>
                </a:p>
              </p:txBody>
            </p:sp>
            <p:sp>
              <p:nvSpPr>
                <p:cNvPr id="59" name="Rectangle 58"/>
                <p:cNvSpPr/>
                <p:nvPr/>
              </p:nvSpPr>
              <p:spPr bwMode="auto">
                <a:xfrm>
                  <a:off x="3654144" y="5947653"/>
                  <a:ext cx="137160" cy="45720"/>
                </a:xfrm>
                <a:prstGeom prst="rect">
                  <a:avLst/>
                </a:prstGeom>
                <a:noFill/>
                <a:ln w="0">
                  <a:noFill/>
                  <a:round/>
                  <a:headEnd/>
                  <a:tailEnd/>
                </a:ln>
                <a:effectLst/>
              </p:spPr>
              <p:txBody>
                <a:bodyPr wrap="none" rtlCol="0" anchor="ctr"/>
                <a:lstStyle/>
                <a:p>
                  <a:pPr algn="ctr"/>
                  <a:endParaRPr lang="en-US"/>
                </a:p>
              </p:txBody>
            </p:sp>
            <p:sp>
              <p:nvSpPr>
                <p:cNvPr id="60" name="Rectangle 59"/>
                <p:cNvSpPr/>
                <p:nvPr/>
              </p:nvSpPr>
              <p:spPr bwMode="auto">
                <a:xfrm>
                  <a:off x="3188332" y="5947653"/>
                  <a:ext cx="137160" cy="45720"/>
                </a:xfrm>
                <a:prstGeom prst="rect">
                  <a:avLst/>
                </a:prstGeom>
                <a:noFill/>
                <a:ln w="0">
                  <a:noFill/>
                  <a:round/>
                  <a:headEnd/>
                  <a:tailEnd/>
                </a:ln>
                <a:effectLst/>
              </p:spPr>
              <p:txBody>
                <a:bodyPr wrap="none" rtlCol="0" anchor="ctr"/>
                <a:lstStyle/>
                <a:p>
                  <a:pPr algn="ctr"/>
                  <a:endParaRPr lang="en-US"/>
                </a:p>
              </p:txBody>
            </p:sp>
            <p:sp>
              <p:nvSpPr>
                <p:cNvPr id="61" name="Rectangle 60"/>
                <p:cNvSpPr/>
                <p:nvPr/>
              </p:nvSpPr>
              <p:spPr bwMode="auto">
                <a:xfrm>
                  <a:off x="3654143" y="5803930"/>
                  <a:ext cx="137160" cy="45720"/>
                </a:xfrm>
                <a:prstGeom prst="rect">
                  <a:avLst/>
                </a:prstGeom>
                <a:noFill/>
                <a:ln w="0">
                  <a:noFill/>
                  <a:round/>
                  <a:headEnd/>
                  <a:tailEnd/>
                </a:ln>
                <a:effectLst/>
              </p:spPr>
              <p:txBody>
                <a:bodyPr wrap="none" rtlCol="0" anchor="ctr"/>
                <a:lstStyle/>
                <a:p>
                  <a:pPr algn="ctr"/>
                  <a:endParaRPr lang="en-US"/>
                </a:p>
              </p:txBody>
            </p:sp>
            <p:sp>
              <p:nvSpPr>
                <p:cNvPr id="62" name="Rectangle 61"/>
                <p:cNvSpPr/>
                <p:nvPr/>
              </p:nvSpPr>
              <p:spPr bwMode="auto">
                <a:xfrm>
                  <a:off x="3188332" y="5803930"/>
                  <a:ext cx="137160" cy="45720"/>
                </a:xfrm>
                <a:prstGeom prst="rect">
                  <a:avLst/>
                </a:prstGeom>
                <a:noFill/>
                <a:ln w="0">
                  <a:noFill/>
                  <a:round/>
                  <a:headEnd/>
                  <a:tailEnd/>
                </a:ln>
                <a:effectLst/>
              </p:spPr>
              <p:txBody>
                <a:bodyPr wrap="none" rtlCol="0" anchor="ctr"/>
                <a:lstStyle/>
                <a:p>
                  <a:pPr algn="ctr"/>
                  <a:endParaRPr lang="en-US"/>
                </a:p>
              </p:txBody>
            </p:sp>
          </p:grpSp>
          <p:sp>
            <p:nvSpPr>
              <p:cNvPr id="55" name="Oval 29"/>
              <p:cNvSpPr>
                <a:spLocks noChangeAspect="1" noChangeArrowheads="1"/>
              </p:cNvSpPr>
              <p:nvPr/>
            </p:nvSpPr>
            <p:spPr bwMode="auto">
              <a:xfrm>
                <a:off x="3371552" y="5802346"/>
                <a:ext cx="54184" cy="48889"/>
              </a:xfrm>
              <a:prstGeom prst="ellipse">
                <a:avLst/>
              </a:prstGeom>
              <a:solidFill>
                <a:srgbClr val="000000"/>
              </a:solidFill>
              <a:ln w="0">
                <a:solidFill>
                  <a:schemeClr val="tx1"/>
                </a:solidFill>
                <a:round/>
                <a:headEnd/>
                <a:tailEnd/>
              </a:ln>
              <a:effectLst/>
            </p:spPr>
            <p:txBody>
              <a:bodyPr wrap="none" anchor="ctr"/>
              <a:lstStyle/>
              <a:p>
                <a:endParaRPr lang="en-US"/>
              </a:p>
            </p:txBody>
          </p:sp>
        </p:grpSp>
        <p:grpSp>
          <p:nvGrpSpPr>
            <p:cNvPr id="23" name="Group 351"/>
            <p:cNvGrpSpPr/>
            <p:nvPr/>
          </p:nvGrpSpPr>
          <p:grpSpPr>
            <a:xfrm>
              <a:off x="3153075" y="5920684"/>
              <a:ext cx="465427" cy="231896"/>
              <a:chOff x="7605012" y="3015290"/>
              <a:chExt cx="465427" cy="231896"/>
            </a:xfrm>
            <a:effectLst/>
          </p:grpSpPr>
          <p:grpSp>
            <p:nvGrpSpPr>
              <p:cNvPr id="47" name="Group 250"/>
              <p:cNvGrpSpPr/>
              <p:nvPr/>
            </p:nvGrpSpPr>
            <p:grpSpPr>
              <a:xfrm>
                <a:off x="7931196" y="3083872"/>
                <a:ext cx="139243" cy="163314"/>
                <a:chOff x="3784756" y="3079912"/>
                <a:chExt cx="139243" cy="163314"/>
              </a:xfrm>
            </p:grpSpPr>
            <p:sp>
              <p:nvSpPr>
                <p:cNvPr id="49" name="Line 39"/>
                <p:cNvSpPr>
                  <a:spLocks noChangeAspect="1" noChangeShapeType="1"/>
                </p:cNvSpPr>
                <p:nvPr/>
              </p:nvSpPr>
              <p:spPr bwMode="auto">
                <a:xfrm>
                  <a:off x="3784756" y="3130948"/>
                  <a:ext cx="139243" cy="0"/>
                </a:xfrm>
                <a:prstGeom prst="line">
                  <a:avLst/>
                </a:prstGeom>
                <a:noFill/>
                <a:ln w="38100">
                  <a:solidFill>
                    <a:schemeClr val="tx1"/>
                  </a:solidFill>
                  <a:round/>
                  <a:headEnd/>
                  <a:tailEnd/>
                </a:ln>
                <a:effectLst/>
              </p:spPr>
              <p:txBody>
                <a:bodyPr/>
                <a:lstStyle/>
                <a:p>
                  <a:endParaRPr lang="en-US"/>
                </a:p>
              </p:txBody>
            </p:sp>
            <p:sp>
              <p:nvSpPr>
                <p:cNvPr id="50" name="Line 40"/>
                <p:cNvSpPr>
                  <a:spLocks noChangeAspect="1" noChangeShapeType="1"/>
                </p:cNvSpPr>
                <p:nvPr/>
              </p:nvSpPr>
              <p:spPr bwMode="auto">
                <a:xfrm>
                  <a:off x="3808097" y="3187087"/>
                  <a:ext cx="92560" cy="0"/>
                </a:xfrm>
                <a:prstGeom prst="line">
                  <a:avLst/>
                </a:prstGeom>
                <a:noFill/>
                <a:ln w="25400">
                  <a:solidFill>
                    <a:schemeClr val="tx1"/>
                  </a:solidFill>
                  <a:round/>
                  <a:headEnd/>
                  <a:tailEnd/>
                </a:ln>
                <a:effectLst/>
              </p:spPr>
              <p:txBody>
                <a:bodyPr/>
                <a:lstStyle/>
                <a:p>
                  <a:endParaRPr lang="en-US"/>
                </a:p>
              </p:txBody>
            </p:sp>
            <p:sp>
              <p:nvSpPr>
                <p:cNvPr id="51" name="Line 41"/>
                <p:cNvSpPr>
                  <a:spLocks noChangeAspect="1" noChangeShapeType="1"/>
                </p:cNvSpPr>
                <p:nvPr/>
              </p:nvSpPr>
              <p:spPr bwMode="auto">
                <a:xfrm>
                  <a:off x="3831036" y="3243226"/>
                  <a:ext cx="46683" cy="0"/>
                </a:xfrm>
                <a:prstGeom prst="line">
                  <a:avLst/>
                </a:prstGeom>
                <a:noFill/>
                <a:ln w="12700">
                  <a:solidFill>
                    <a:schemeClr val="tx1"/>
                  </a:solidFill>
                  <a:round/>
                  <a:headEnd/>
                  <a:tailEnd/>
                </a:ln>
                <a:effectLst/>
              </p:spPr>
              <p:txBody>
                <a:bodyPr/>
                <a:lstStyle/>
                <a:p>
                  <a:endParaRPr lang="en-US"/>
                </a:p>
              </p:txBody>
            </p:sp>
            <p:sp>
              <p:nvSpPr>
                <p:cNvPr id="52" name="Oval 42"/>
                <p:cNvSpPr>
                  <a:spLocks noChangeAspect="1" noChangeArrowheads="1"/>
                </p:cNvSpPr>
                <p:nvPr/>
              </p:nvSpPr>
              <p:spPr bwMode="auto">
                <a:xfrm>
                  <a:off x="3837878" y="3079912"/>
                  <a:ext cx="32195" cy="51036"/>
                </a:xfrm>
                <a:prstGeom prst="ellipse">
                  <a:avLst/>
                </a:prstGeom>
                <a:solidFill>
                  <a:srgbClr val="000000"/>
                </a:solidFill>
                <a:ln w="0">
                  <a:solidFill>
                    <a:schemeClr val="tx1"/>
                  </a:solidFill>
                  <a:round/>
                  <a:headEnd/>
                  <a:tailEnd/>
                </a:ln>
                <a:effectLst/>
              </p:spPr>
              <p:txBody>
                <a:bodyPr wrap="none" anchor="ctr"/>
                <a:lstStyle/>
                <a:p>
                  <a:endParaRPr lang="en-US"/>
                </a:p>
              </p:txBody>
            </p:sp>
          </p:grpSp>
          <p:cxnSp>
            <p:nvCxnSpPr>
              <p:cNvPr id="48" name="AutoShape 43"/>
              <p:cNvCxnSpPr>
                <a:cxnSpLocks noChangeAspect="1" noChangeShapeType="1"/>
                <a:stCxn id="55" idx="6"/>
                <a:endCxn id="52" idx="0"/>
              </p:cNvCxnSpPr>
              <p:nvPr/>
            </p:nvCxnSpPr>
            <p:spPr bwMode="auto">
              <a:xfrm>
                <a:off x="7605012" y="3015290"/>
                <a:ext cx="395404" cy="68582"/>
              </a:xfrm>
              <a:prstGeom prst="bentConnector2">
                <a:avLst/>
              </a:prstGeom>
              <a:noFill/>
              <a:ln w="25400">
                <a:solidFill>
                  <a:schemeClr val="tx1"/>
                </a:solidFill>
                <a:miter lim="800000"/>
                <a:headEnd/>
                <a:tailEnd/>
              </a:ln>
              <a:effectLst/>
            </p:spPr>
          </p:cxnSp>
        </p:grpSp>
        <p:grpSp>
          <p:nvGrpSpPr>
            <p:cNvPr id="28" name="Group 84"/>
            <p:cNvGrpSpPr/>
            <p:nvPr/>
          </p:nvGrpSpPr>
          <p:grpSpPr>
            <a:xfrm flipH="1">
              <a:off x="3350566" y="5561238"/>
              <a:ext cx="579254" cy="366712"/>
              <a:chOff x="1600561" y="5272584"/>
              <a:chExt cx="579254" cy="366712"/>
            </a:xfrm>
          </p:grpSpPr>
          <p:sp>
            <p:nvSpPr>
              <p:cNvPr id="29" name="Text Box 44"/>
              <p:cNvSpPr txBox="1">
                <a:spLocks noChangeAspect="1" noChangeArrowheads="1"/>
              </p:cNvSpPr>
              <p:nvPr/>
            </p:nvSpPr>
            <p:spPr bwMode="auto">
              <a:xfrm>
                <a:off x="1600561" y="5272584"/>
                <a:ext cx="250295" cy="366712"/>
              </a:xfrm>
              <a:prstGeom prst="rect">
                <a:avLst/>
              </a:prstGeom>
              <a:noFill/>
              <a:ln w="9525">
                <a:noFill/>
                <a:miter lim="800000"/>
                <a:headEnd/>
                <a:tailEnd/>
              </a:ln>
              <a:effectLst/>
            </p:spPr>
            <p:txBody>
              <a:bodyPr wrap="square">
                <a:spAutoFit/>
              </a:bodyPr>
              <a:lstStyle/>
              <a:p>
                <a:r>
                  <a:rPr lang="en-US" dirty="0" smtClean="0"/>
                  <a:t>e</a:t>
                </a:r>
                <a:endParaRPr lang="en-US" dirty="0"/>
              </a:p>
            </p:txBody>
          </p:sp>
          <p:cxnSp>
            <p:nvCxnSpPr>
              <p:cNvPr id="30" name="AutoShape 45"/>
              <p:cNvCxnSpPr>
                <a:cxnSpLocks noChangeAspect="1" noChangeShapeType="1"/>
                <a:stCxn id="29" idx="3"/>
              </p:cNvCxnSpPr>
              <p:nvPr/>
            </p:nvCxnSpPr>
            <p:spPr bwMode="auto">
              <a:xfrm flipV="1">
                <a:off x="1850856" y="5455013"/>
                <a:ext cx="328959" cy="927"/>
              </a:xfrm>
              <a:prstGeom prst="straightConnector1">
                <a:avLst/>
              </a:prstGeom>
              <a:noFill/>
              <a:ln w="25400">
                <a:solidFill>
                  <a:schemeClr val="tx1"/>
                </a:solidFill>
                <a:round/>
                <a:headEnd/>
                <a:tailEnd type="stealth" w="lg" len="lg"/>
              </a:ln>
              <a:effectLst/>
            </p:spPr>
          </p:cxnSp>
        </p:grpSp>
      </p:grpSp>
      <p:sp>
        <p:nvSpPr>
          <p:cNvPr id="85" name="Rectangle 84"/>
          <p:cNvSpPr/>
          <p:nvPr/>
        </p:nvSpPr>
        <p:spPr>
          <a:xfrm>
            <a:off x="395187" y="6173710"/>
            <a:ext cx="1178528" cy="369332"/>
          </a:xfrm>
          <a:prstGeom prst="rect">
            <a:avLst/>
          </a:prstGeom>
        </p:spPr>
        <p:txBody>
          <a:bodyPr wrap="none">
            <a:spAutoFit/>
          </a:bodyPr>
          <a:lstStyle/>
          <a:p>
            <a:pPr algn="ctr"/>
            <a:r>
              <a:rPr lang="en-US" dirty="0" err="1" smtClean="0">
                <a:latin typeface="+mj-lt"/>
                <a:sym typeface="Symbol" pitchFamily="18" charset="2"/>
              </a:rPr>
              <a:t>addrof</a:t>
            </a:r>
            <a:r>
              <a:rPr lang="en-US" dirty="0" smtClean="0">
                <a:latin typeface="+mj-lt"/>
                <a:sym typeface="Symbol" pitchFamily="18" charset="2"/>
              </a:rPr>
              <a:t>(</a:t>
            </a:r>
            <a:r>
              <a:rPr lang="en-US" dirty="0" smtClean="0">
                <a:latin typeface="cmmi10"/>
                <a:sym typeface="Symbol" pitchFamily="18" charset="2"/>
              </a:rPr>
              <a:t>®</a:t>
            </a:r>
            <a:r>
              <a:rPr lang="en-US" dirty="0" smtClean="0">
                <a:latin typeface="+mj-lt"/>
                <a:sym typeface="Symbol" pitchFamily="18" charset="2"/>
              </a:rPr>
              <a:t>)</a:t>
            </a:r>
            <a:endParaRPr lang="en-US" dirty="0">
              <a:latin typeface="+mj-lt"/>
              <a:sym typeface="Symbol" pitchFamily="18" charset="2"/>
            </a:endParaRPr>
          </a:p>
        </p:txBody>
      </p:sp>
      <p:sp>
        <p:nvSpPr>
          <p:cNvPr id="104" name="Rectangle 103"/>
          <p:cNvSpPr/>
          <p:nvPr/>
        </p:nvSpPr>
        <p:spPr>
          <a:xfrm>
            <a:off x="2573942" y="6173710"/>
            <a:ext cx="1152881" cy="369332"/>
          </a:xfrm>
          <a:prstGeom prst="rect">
            <a:avLst/>
          </a:prstGeom>
        </p:spPr>
        <p:txBody>
          <a:bodyPr wrap="none">
            <a:spAutoFit/>
          </a:bodyPr>
          <a:lstStyle/>
          <a:p>
            <a:pPr algn="ctr"/>
            <a:r>
              <a:rPr lang="en-US" dirty="0" err="1" smtClean="0">
                <a:latin typeface="+mj-lt"/>
                <a:sym typeface="Symbol" pitchFamily="18" charset="2"/>
              </a:rPr>
              <a:t>addrof</a:t>
            </a:r>
            <a:r>
              <a:rPr lang="en-US" dirty="0" smtClean="0">
                <a:latin typeface="+mj-lt"/>
                <a:sym typeface="Symbol" pitchFamily="18" charset="2"/>
              </a:rPr>
              <a:t>(</a:t>
            </a:r>
            <a:r>
              <a:rPr lang="en-US" dirty="0" smtClean="0">
                <a:latin typeface="cmmi10"/>
                <a:sym typeface="Symbol" pitchFamily="18" charset="2"/>
              </a:rPr>
              <a:t>¯</a:t>
            </a:r>
            <a:r>
              <a:rPr lang="en-US" dirty="0" smtClean="0">
                <a:latin typeface="+mj-lt"/>
                <a:sym typeface="Symbol" pitchFamily="18" charset="2"/>
              </a:rPr>
              <a:t>)</a:t>
            </a:r>
            <a:endParaRPr lang="en-US" dirty="0">
              <a:latin typeface="+mj-lt"/>
              <a:sym typeface="Symbol" pitchFamily="18" charset="2"/>
            </a:endParaRPr>
          </a:p>
        </p:txBody>
      </p:sp>
      <p:sp>
        <p:nvSpPr>
          <p:cNvPr id="121" name="TextBox 120"/>
          <p:cNvSpPr txBox="1"/>
          <p:nvPr/>
        </p:nvSpPr>
        <p:spPr>
          <a:xfrm>
            <a:off x="4745426" y="1109317"/>
            <a:ext cx="3794629" cy="400110"/>
          </a:xfrm>
          <a:prstGeom prst="rect">
            <a:avLst/>
          </a:prstGeom>
          <a:noFill/>
        </p:spPr>
        <p:txBody>
          <a:bodyPr wrap="none" rtlCol="0">
            <a:spAutoFit/>
          </a:bodyPr>
          <a:lstStyle/>
          <a:p>
            <a:r>
              <a:rPr lang="en-US" sz="2000" u="sng" dirty="0" smtClean="0">
                <a:effectLst>
                  <a:outerShdw blurRad="38100" dist="38100" dir="2700000" algn="tl">
                    <a:srgbClr val="000000">
                      <a:alpha val="43137"/>
                    </a:srgbClr>
                  </a:outerShdw>
                </a:effectLst>
              </a:rPr>
              <a:t>generator of “concrete” graphs</a:t>
            </a:r>
            <a:endParaRPr lang="en-US" sz="2000" u="sng" dirty="0">
              <a:effectLst>
                <a:outerShdw blurRad="38100" dist="38100" dir="2700000" algn="tl">
                  <a:srgbClr val="000000">
                    <a:alpha val="43137"/>
                  </a:srgbClr>
                </a:outerShdw>
              </a:effectLst>
            </a:endParaRPr>
          </a:p>
        </p:txBody>
      </p:sp>
      <p:sp>
        <p:nvSpPr>
          <p:cNvPr id="122" name="Right Arrow 121"/>
          <p:cNvSpPr/>
          <p:nvPr/>
        </p:nvSpPr>
        <p:spPr>
          <a:xfrm>
            <a:off x="3255449" y="1548808"/>
            <a:ext cx="1371600" cy="45720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nvGrpSpPr>
          <p:cNvPr id="187" name="Group 186"/>
          <p:cNvGrpSpPr/>
          <p:nvPr/>
        </p:nvGrpSpPr>
        <p:grpSpPr>
          <a:xfrm>
            <a:off x="4840022" y="1580340"/>
            <a:ext cx="3815652" cy="714390"/>
            <a:chOff x="4840022" y="1580340"/>
            <a:chExt cx="3815652" cy="714390"/>
          </a:xfrm>
        </p:grpSpPr>
        <p:grpSp>
          <p:nvGrpSpPr>
            <p:cNvPr id="118" name="Group 117"/>
            <p:cNvGrpSpPr/>
            <p:nvPr/>
          </p:nvGrpSpPr>
          <p:grpSpPr>
            <a:xfrm>
              <a:off x="4840022" y="1580340"/>
              <a:ext cx="365125" cy="714390"/>
              <a:chOff x="5799305" y="1477261"/>
              <a:chExt cx="365125" cy="714390"/>
            </a:xfrm>
          </p:grpSpPr>
          <p:sp>
            <p:nvSpPr>
              <p:cNvPr id="114" name="Oval 22"/>
              <p:cNvSpPr>
                <a:spLocks noChangeArrowheads="1"/>
              </p:cNvSpPr>
              <p:nvPr/>
            </p:nvSpPr>
            <p:spPr bwMode="auto">
              <a:xfrm>
                <a:off x="5799305" y="1477261"/>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sp>
            <p:nvSpPr>
              <p:cNvPr id="115" name="Text Box 21"/>
              <p:cNvSpPr txBox="1">
                <a:spLocks noChangeArrowheads="1"/>
              </p:cNvSpPr>
              <p:nvPr/>
            </p:nvSpPr>
            <p:spPr bwMode="auto">
              <a:xfrm>
                <a:off x="5831960" y="1822319"/>
                <a:ext cx="251992" cy="369332"/>
              </a:xfrm>
              <a:prstGeom prst="rect">
                <a:avLst/>
              </a:prstGeom>
              <a:noFill/>
              <a:ln w="9525">
                <a:noFill/>
                <a:miter lim="800000"/>
                <a:headEnd/>
                <a:tailEnd/>
              </a:ln>
              <a:effectLst/>
            </p:spPr>
            <p:txBody>
              <a:bodyPr wrap="none">
                <a:spAutoFit/>
              </a:bodyPr>
              <a:lstStyle/>
              <a:p>
                <a:r>
                  <a:rPr lang="en-US" dirty="0" smtClean="0"/>
                  <a:t>l</a:t>
                </a:r>
                <a:endParaRPr lang="en-US" dirty="0"/>
              </a:p>
            </p:txBody>
          </p:sp>
        </p:grpSp>
        <p:grpSp>
          <p:nvGrpSpPr>
            <p:cNvPr id="178" name="Group 177"/>
            <p:cNvGrpSpPr/>
            <p:nvPr/>
          </p:nvGrpSpPr>
          <p:grpSpPr>
            <a:xfrm>
              <a:off x="7541586" y="1580340"/>
              <a:ext cx="1114088" cy="714390"/>
              <a:chOff x="7541586" y="1580340"/>
              <a:chExt cx="1114088" cy="714390"/>
            </a:xfrm>
          </p:grpSpPr>
          <p:sp>
            <p:nvSpPr>
              <p:cNvPr id="110" name="Oval 22"/>
              <p:cNvSpPr>
                <a:spLocks noChangeArrowheads="1"/>
              </p:cNvSpPr>
              <p:nvPr/>
            </p:nvSpPr>
            <p:spPr bwMode="auto">
              <a:xfrm>
                <a:off x="8290549" y="1580340"/>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sp>
            <p:nvSpPr>
              <p:cNvPr id="111" name="Text Box 21"/>
              <p:cNvSpPr txBox="1">
                <a:spLocks noChangeArrowheads="1"/>
              </p:cNvSpPr>
              <p:nvPr/>
            </p:nvSpPr>
            <p:spPr bwMode="auto">
              <a:xfrm flipH="1">
                <a:off x="8322432" y="1925398"/>
                <a:ext cx="301710" cy="369332"/>
              </a:xfrm>
              <a:prstGeom prst="rect">
                <a:avLst/>
              </a:prstGeom>
              <a:noFill/>
              <a:ln w="9525">
                <a:noFill/>
                <a:miter lim="800000"/>
                <a:headEnd/>
                <a:tailEnd/>
              </a:ln>
              <a:effectLst/>
            </p:spPr>
            <p:txBody>
              <a:bodyPr wrap="square">
                <a:spAutoFit/>
              </a:bodyPr>
              <a:lstStyle/>
              <a:p>
                <a:r>
                  <a:rPr lang="en-US" dirty="0" smtClean="0"/>
                  <a:t>e</a:t>
                </a:r>
                <a:endParaRPr lang="en-US" dirty="0"/>
              </a:p>
            </p:txBody>
          </p:sp>
          <p:sp>
            <p:nvSpPr>
              <p:cNvPr id="154" name="TextBox 153"/>
              <p:cNvSpPr txBox="1"/>
              <p:nvPr/>
            </p:nvSpPr>
            <p:spPr>
              <a:xfrm>
                <a:off x="7541586" y="1580340"/>
                <a:ext cx="721672" cy="369332"/>
              </a:xfrm>
              <a:prstGeom prst="rect">
                <a:avLst/>
              </a:prstGeom>
              <a:noFill/>
            </p:spPr>
            <p:txBody>
              <a:bodyPr wrap="none" rtlCol="0">
                <a:spAutoFit/>
              </a:bodyPr>
              <a:lstStyle/>
              <a:p>
                <a:r>
                  <a:rPr lang="en-US" dirty="0" smtClean="0">
                    <a:latin typeface="cmmi10"/>
                  </a:rPr>
                  <a:t>®</a:t>
                </a:r>
                <a:r>
                  <a:rPr lang="en-US" dirty="0" smtClean="0"/>
                  <a:t> = </a:t>
                </a:r>
                <a:r>
                  <a:rPr lang="en-US" dirty="0" smtClean="0">
                    <a:latin typeface="cmmi10"/>
                  </a:rPr>
                  <a:t>¯</a:t>
                </a:r>
                <a:endParaRPr lang="en-US" dirty="0">
                  <a:latin typeface="cmmi10"/>
                </a:endParaRPr>
              </a:p>
            </p:txBody>
          </p:sp>
        </p:grpSp>
      </p:grpSp>
      <p:grpSp>
        <p:nvGrpSpPr>
          <p:cNvPr id="186" name="Group 185"/>
          <p:cNvGrpSpPr/>
          <p:nvPr/>
        </p:nvGrpSpPr>
        <p:grpSpPr>
          <a:xfrm>
            <a:off x="4840022" y="2729600"/>
            <a:ext cx="3782997" cy="714390"/>
            <a:chOff x="4872677" y="2592653"/>
            <a:chExt cx="3782997" cy="714390"/>
          </a:xfrm>
        </p:grpSpPr>
        <p:grpSp>
          <p:nvGrpSpPr>
            <p:cNvPr id="152" name="Group 151"/>
            <p:cNvGrpSpPr/>
            <p:nvPr/>
          </p:nvGrpSpPr>
          <p:grpSpPr>
            <a:xfrm>
              <a:off x="4872677" y="2592653"/>
              <a:ext cx="1401080" cy="714390"/>
              <a:chOff x="4872677" y="2447130"/>
              <a:chExt cx="1401080" cy="714390"/>
            </a:xfrm>
          </p:grpSpPr>
          <p:grpSp>
            <p:nvGrpSpPr>
              <p:cNvPr id="124" name="Group 117"/>
              <p:cNvGrpSpPr/>
              <p:nvPr/>
            </p:nvGrpSpPr>
            <p:grpSpPr>
              <a:xfrm>
                <a:off x="4872677" y="2447130"/>
                <a:ext cx="365125" cy="714390"/>
                <a:chOff x="5799305" y="1477261"/>
                <a:chExt cx="365125" cy="714390"/>
              </a:xfrm>
            </p:grpSpPr>
            <p:sp>
              <p:nvSpPr>
                <p:cNvPr id="128" name="Oval 22"/>
                <p:cNvSpPr>
                  <a:spLocks noChangeArrowheads="1"/>
                </p:cNvSpPr>
                <p:nvPr/>
              </p:nvSpPr>
              <p:spPr bwMode="auto">
                <a:xfrm>
                  <a:off x="5799305" y="1477261"/>
                  <a:ext cx="365125" cy="365125"/>
                </a:xfrm>
                <a:prstGeom prst="ellipse">
                  <a:avLst/>
                </a:prstGeom>
                <a:noFill/>
                <a:ln w="25400">
                  <a:solidFill>
                    <a:schemeClr val="tx1"/>
                  </a:solidFill>
                  <a:round/>
                  <a:headEnd/>
                  <a:tailEnd/>
                </a:ln>
                <a:effectLst/>
              </p:spPr>
              <p:txBody>
                <a:bodyPr wrap="none" anchor="ctr"/>
                <a:lstStyle/>
                <a:p>
                  <a:pPr algn="ctr"/>
                  <a:r>
                    <a:rPr lang="en-US" smtClean="0">
                      <a:latin typeface="cmmi10"/>
                      <a:sym typeface="Symbol" pitchFamily="18" charset="2"/>
                    </a:rPr>
                    <a:t>®</a:t>
                  </a:r>
                  <a:endParaRPr lang="en-US" dirty="0">
                    <a:latin typeface="cmmi10"/>
                    <a:sym typeface="Symbol" pitchFamily="18" charset="2"/>
                  </a:endParaRPr>
                </a:p>
              </p:txBody>
            </p:sp>
            <p:sp>
              <p:nvSpPr>
                <p:cNvPr id="129" name="Text Box 21"/>
                <p:cNvSpPr txBox="1">
                  <a:spLocks noChangeArrowheads="1"/>
                </p:cNvSpPr>
                <p:nvPr/>
              </p:nvSpPr>
              <p:spPr bwMode="auto">
                <a:xfrm>
                  <a:off x="5831960" y="1822319"/>
                  <a:ext cx="251992" cy="369332"/>
                </a:xfrm>
                <a:prstGeom prst="rect">
                  <a:avLst/>
                </a:prstGeom>
                <a:noFill/>
                <a:ln w="9525">
                  <a:noFill/>
                  <a:miter lim="800000"/>
                  <a:headEnd/>
                  <a:tailEnd/>
                </a:ln>
                <a:effectLst/>
              </p:spPr>
              <p:txBody>
                <a:bodyPr wrap="none">
                  <a:spAutoFit/>
                </a:bodyPr>
                <a:lstStyle/>
                <a:p>
                  <a:r>
                    <a:rPr lang="en-US" dirty="0" smtClean="0"/>
                    <a:t>l</a:t>
                  </a:r>
                  <a:endParaRPr lang="en-US" dirty="0"/>
                </a:p>
              </p:txBody>
            </p:sp>
          </p:grpSp>
          <p:grpSp>
            <p:nvGrpSpPr>
              <p:cNvPr id="145" name="Group 193"/>
              <p:cNvGrpSpPr/>
              <p:nvPr/>
            </p:nvGrpSpPr>
            <p:grpSpPr>
              <a:xfrm>
                <a:off x="5241882" y="2591588"/>
                <a:ext cx="666750" cy="338554"/>
                <a:chOff x="4006903" y="4410119"/>
                <a:chExt cx="666750" cy="338554"/>
              </a:xfrm>
            </p:grpSpPr>
            <p:sp>
              <p:nvSpPr>
                <p:cNvPr id="146" name="Text Box 43"/>
                <p:cNvSpPr txBox="1">
                  <a:spLocks noChangeArrowheads="1"/>
                </p:cNvSpPr>
                <p:nvPr/>
              </p:nvSpPr>
              <p:spPr bwMode="auto">
                <a:xfrm>
                  <a:off x="4006903" y="4410119"/>
                  <a:ext cx="593432" cy="338554"/>
                </a:xfrm>
                <a:prstGeom prst="rect">
                  <a:avLst/>
                </a:prstGeom>
                <a:noFill/>
                <a:ln w="9525">
                  <a:noFill/>
                  <a:miter lim="800000"/>
                  <a:headEnd/>
                  <a:tailEnd/>
                </a:ln>
                <a:effectLst/>
              </p:spPr>
              <p:txBody>
                <a:bodyPr wrap="none">
                  <a:spAutoFit/>
                </a:bodyPr>
                <a:lstStyle/>
                <a:p>
                  <a:r>
                    <a:rPr lang="en-US" sz="1600" dirty="0" smtClean="0">
                      <a:solidFill>
                        <a:schemeClr val="accent5">
                          <a:lumMod val="25000"/>
                        </a:schemeClr>
                      </a:solidFill>
                    </a:rPr>
                    <a:t>next</a:t>
                  </a:r>
                  <a:endParaRPr lang="en-US" sz="1600" dirty="0">
                    <a:solidFill>
                      <a:schemeClr val="accent5">
                        <a:lumMod val="25000"/>
                      </a:schemeClr>
                    </a:solidFill>
                  </a:endParaRPr>
                </a:p>
              </p:txBody>
            </p:sp>
            <p:cxnSp>
              <p:nvCxnSpPr>
                <p:cNvPr id="147" name="AutoShape 48"/>
                <p:cNvCxnSpPr>
                  <a:cxnSpLocks noChangeShapeType="1"/>
                  <a:endCxn id="150" idx="2"/>
                </p:cNvCxnSpPr>
                <p:nvPr/>
              </p:nvCxnSpPr>
              <p:spPr bwMode="auto">
                <a:xfrm>
                  <a:off x="4013253" y="4448218"/>
                  <a:ext cx="660400" cy="6"/>
                </a:xfrm>
                <a:prstGeom prst="straightConnector1">
                  <a:avLst/>
                </a:prstGeom>
                <a:noFill/>
                <a:ln w="25400">
                  <a:solidFill>
                    <a:schemeClr val="tx1"/>
                  </a:solidFill>
                  <a:round/>
                  <a:headEnd/>
                  <a:tailEnd type="stealth" w="lg" len="lg"/>
                </a:ln>
                <a:effectLst/>
              </p:spPr>
            </p:cxnSp>
          </p:grpSp>
          <p:sp>
            <p:nvSpPr>
              <p:cNvPr id="150" name="Oval 22"/>
              <p:cNvSpPr>
                <a:spLocks noChangeArrowheads="1"/>
              </p:cNvSpPr>
              <p:nvPr/>
            </p:nvSpPr>
            <p:spPr bwMode="auto">
              <a:xfrm>
                <a:off x="5908632" y="2447130"/>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rPr>
                  <a:t>®</a:t>
                </a:r>
                <a:r>
                  <a:rPr lang="en-US" baseline="30000" dirty="0" smtClean="0">
                    <a:latin typeface="cmsy10"/>
                  </a:rPr>
                  <a:t>0</a:t>
                </a:r>
                <a:endParaRPr lang="en-US" baseline="30000" dirty="0">
                  <a:latin typeface="cmsy10"/>
                  <a:sym typeface="Symbol" pitchFamily="18" charset="2"/>
                </a:endParaRPr>
              </a:p>
            </p:txBody>
          </p:sp>
        </p:grpSp>
        <p:grpSp>
          <p:nvGrpSpPr>
            <p:cNvPr id="179" name="Group 178"/>
            <p:cNvGrpSpPr/>
            <p:nvPr/>
          </p:nvGrpSpPr>
          <p:grpSpPr>
            <a:xfrm>
              <a:off x="7499907" y="2592653"/>
              <a:ext cx="1155767" cy="714390"/>
              <a:chOff x="7499907" y="2592653"/>
              <a:chExt cx="1155767" cy="714390"/>
            </a:xfrm>
          </p:grpSpPr>
          <p:sp>
            <p:nvSpPr>
              <p:cNvPr id="157" name="Oval 22"/>
              <p:cNvSpPr>
                <a:spLocks noChangeArrowheads="1"/>
              </p:cNvSpPr>
              <p:nvPr/>
            </p:nvSpPr>
            <p:spPr bwMode="auto">
              <a:xfrm>
                <a:off x="8290549" y="2592653"/>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sp>
            <p:nvSpPr>
              <p:cNvPr id="158" name="Text Box 21"/>
              <p:cNvSpPr txBox="1">
                <a:spLocks noChangeArrowheads="1"/>
              </p:cNvSpPr>
              <p:nvPr/>
            </p:nvSpPr>
            <p:spPr bwMode="auto">
              <a:xfrm flipH="1">
                <a:off x="8322432" y="2937711"/>
                <a:ext cx="301710" cy="369332"/>
              </a:xfrm>
              <a:prstGeom prst="rect">
                <a:avLst/>
              </a:prstGeom>
              <a:noFill/>
              <a:ln w="9525">
                <a:noFill/>
                <a:miter lim="800000"/>
                <a:headEnd/>
                <a:tailEnd/>
              </a:ln>
              <a:effectLst/>
            </p:spPr>
            <p:txBody>
              <a:bodyPr wrap="square">
                <a:spAutoFit/>
              </a:bodyPr>
              <a:lstStyle/>
              <a:p>
                <a:r>
                  <a:rPr lang="en-US" dirty="0" smtClean="0"/>
                  <a:t>e</a:t>
                </a:r>
                <a:endParaRPr lang="en-US" dirty="0"/>
              </a:p>
            </p:txBody>
          </p:sp>
          <p:sp>
            <p:nvSpPr>
              <p:cNvPr id="159" name="TextBox 158"/>
              <p:cNvSpPr txBox="1"/>
              <p:nvPr/>
            </p:nvSpPr>
            <p:spPr>
              <a:xfrm>
                <a:off x="7499907" y="2592653"/>
                <a:ext cx="763351" cy="369332"/>
              </a:xfrm>
              <a:prstGeom prst="rect">
                <a:avLst/>
              </a:prstGeom>
              <a:noFill/>
            </p:spPr>
            <p:txBody>
              <a:bodyPr wrap="none" rtlCol="0">
                <a:spAutoFit/>
              </a:bodyPr>
              <a:lstStyle/>
              <a:p>
                <a:r>
                  <a:rPr lang="en-US" dirty="0" smtClean="0">
                    <a:latin typeface="cmmi10"/>
                  </a:rPr>
                  <a:t>®</a:t>
                </a:r>
                <a:r>
                  <a:rPr lang="en-US" baseline="30000" dirty="0" smtClean="0">
                    <a:latin typeface="cmsy10"/>
                  </a:rPr>
                  <a:t>0</a:t>
                </a:r>
                <a:r>
                  <a:rPr lang="en-US" dirty="0" smtClean="0"/>
                  <a:t> = </a:t>
                </a:r>
                <a:r>
                  <a:rPr lang="en-US" dirty="0" smtClean="0">
                    <a:latin typeface="cmmi10"/>
                  </a:rPr>
                  <a:t>¯</a:t>
                </a:r>
                <a:endParaRPr lang="en-US" dirty="0">
                  <a:latin typeface="cmmi10"/>
                </a:endParaRPr>
              </a:p>
            </p:txBody>
          </p:sp>
        </p:grpSp>
      </p:grpSp>
      <p:grpSp>
        <p:nvGrpSpPr>
          <p:cNvPr id="185" name="Group 184"/>
          <p:cNvGrpSpPr/>
          <p:nvPr/>
        </p:nvGrpSpPr>
        <p:grpSpPr>
          <a:xfrm>
            <a:off x="4840022" y="3878860"/>
            <a:ext cx="3782997" cy="714390"/>
            <a:chOff x="4905332" y="3810313"/>
            <a:chExt cx="3782997" cy="714390"/>
          </a:xfrm>
        </p:grpSpPr>
        <p:grpSp>
          <p:nvGrpSpPr>
            <p:cNvPr id="180" name="Group 179"/>
            <p:cNvGrpSpPr/>
            <p:nvPr/>
          </p:nvGrpSpPr>
          <p:grpSpPr>
            <a:xfrm>
              <a:off x="7458229" y="3810313"/>
              <a:ext cx="1230100" cy="714390"/>
              <a:chOff x="7458229" y="3810313"/>
              <a:chExt cx="1230100" cy="714390"/>
            </a:xfrm>
          </p:grpSpPr>
          <p:sp>
            <p:nvSpPr>
              <p:cNvPr id="169" name="Oval 22"/>
              <p:cNvSpPr>
                <a:spLocks noChangeArrowheads="1"/>
              </p:cNvSpPr>
              <p:nvPr/>
            </p:nvSpPr>
            <p:spPr bwMode="auto">
              <a:xfrm>
                <a:off x="8323204" y="3810313"/>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sp>
            <p:nvSpPr>
              <p:cNvPr id="170" name="Text Box 21"/>
              <p:cNvSpPr txBox="1">
                <a:spLocks noChangeArrowheads="1"/>
              </p:cNvSpPr>
              <p:nvPr/>
            </p:nvSpPr>
            <p:spPr bwMode="auto">
              <a:xfrm flipH="1">
                <a:off x="8355087" y="4155371"/>
                <a:ext cx="301710" cy="369332"/>
              </a:xfrm>
              <a:prstGeom prst="rect">
                <a:avLst/>
              </a:prstGeom>
              <a:noFill/>
              <a:ln w="9525">
                <a:noFill/>
                <a:miter lim="800000"/>
                <a:headEnd/>
                <a:tailEnd/>
              </a:ln>
              <a:effectLst/>
            </p:spPr>
            <p:txBody>
              <a:bodyPr wrap="square">
                <a:spAutoFit/>
              </a:bodyPr>
              <a:lstStyle/>
              <a:p>
                <a:r>
                  <a:rPr lang="en-US" dirty="0" smtClean="0"/>
                  <a:t>e</a:t>
                </a:r>
                <a:endParaRPr lang="en-US" dirty="0"/>
              </a:p>
            </p:txBody>
          </p:sp>
          <p:sp>
            <p:nvSpPr>
              <p:cNvPr id="171" name="TextBox 170"/>
              <p:cNvSpPr txBox="1"/>
              <p:nvPr/>
            </p:nvSpPr>
            <p:spPr>
              <a:xfrm>
                <a:off x="7458229" y="3810313"/>
                <a:ext cx="805029" cy="369332"/>
              </a:xfrm>
              <a:prstGeom prst="rect">
                <a:avLst/>
              </a:prstGeom>
              <a:noFill/>
            </p:spPr>
            <p:txBody>
              <a:bodyPr wrap="none" rtlCol="0">
                <a:spAutoFit/>
              </a:bodyPr>
              <a:lstStyle/>
              <a:p>
                <a:r>
                  <a:rPr lang="en-US" dirty="0" smtClean="0">
                    <a:latin typeface="cmmi10"/>
                  </a:rPr>
                  <a:t>®</a:t>
                </a:r>
                <a:r>
                  <a:rPr lang="en-US" baseline="30000" dirty="0" smtClean="0">
                    <a:latin typeface="cmsy10"/>
                  </a:rPr>
                  <a:t>00</a:t>
                </a:r>
                <a:r>
                  <a:rPr lang="en-US" dirty="0" smtClean="0"/>
                  <a:t> = </a:t>
                </a:r>
                <a:r>
                  <a:rPr lang="en-US" dirty="0" smtClean="0">
                    <a:latin typeface="cmmi10"/>
                  </a:rPr>
                  <a:t>¯</a:t>
                </a:r>
                <a:endParaRPr lang="en-US" dirty="0">
                  <a:latin typeface="cmmi10"/>
                </a:endParaRPr>
              </a:p>
            </p:txBody>
          </p:sp>
        </p:grpSp>
        <p:grpSp>
          <p:nvGrpSpPr>
            <p:cNvPr id="181" name="Group 180"/>
            <p:cNvGrpSpPr/>
            <p:nvPr/>
          </p:nvGrpSpPr>
          <p:grpSpPr>
            <a:xfrm>
              <a:off x="4905332" y="3810313"/>
              <a:ext cx="2441412" cy="714390"/>
              <a:chOff x="4905332" y="3810313"/>
              <a:chExt cx="2441412" cy="714390"/>
            </a:xfrm>
          </p:grpSpPr>
          <p:grpSp>
            <p:nvGrpSpPr>
              <p:cNvPr id="161" name="Group 117"/>
              <p:cNvGrpSpPr/>
              <p:nvPr/>
            </p:nvGrpSpPr>
            <p:grpSpPr>
              <a:xfrm>
                <a:off x="4905332" y="3810313"/>
                <a:ext cx="365125" cy="714390"/>
                <a:chOff x="5799305" y="1477261"/>
                <a:chExt cx="365125" cy="714390"/>
              </a:xfrm>
            </p:grpSpPr>
            <p:sp>
              <p:nvSpPr>
                <p:cNvPr id="166" name="Oval 22"/>
                <p:cNvSpPr>
                  <a:spLocks noChangeArrowheads="1"/>
                </p:cNvSpPr>
                <p:nvPr/>
              </p:nvSpPr>
              <p:spPr bwMode="auto">
                <a:xfrm>
                  <a:off x="5799305" y="1477261"/>
                  <a:ext cx="365125" cy="365125"/>
                </a:xfrm>
                <a:prstGeom prst="ellipse">
                  <a:avLst/>
                </a:prstGeom>
                <a:noFill/>
                <a:ln w="25400">
                  <a:solidFill>
                    <a:schemeClr val="tx1"/>
                  </a:solidFill>
                  <a:round/>
                  <a:headEnd/>
                  <a:tailEnd/>
                </a:ln>
                <a:effectLst/>
              </p:spPr>
              <p:txBody>
                <a:bodyPr wrap="none" anchor="ctr"/>
                <a:lstStyle/>
                <a:p>
                  <a:pPr algn="ctr"/>
                  <a:r>
                    <a:rPr lang="en-US" smtClean="0">
                      <a:latin typeface="cmmi10"/>
                      <a:sym typeface="Symbol" pitchFamily="18" charset="2"/>
                    </a:rPr>
                    <a:t>®</a:t>
                  </a:r>
                  <a:endParaRPr lang="en-US" dirty="0">
                    <a:latin typeface="cmmi10"/>
                    <a:sym typeface="Symbol" pitchFamily="18" charset="2"/>
                  </a:endParaRPr>
                </a:p>
              </p:txBody>
            </p:sp>
            <p:sp>
              <p:nvSpPr>
                <p:cNvPr id="167" name="Text Box 21"/>
                <p:cNvSpPr txBox="1">
                  <a:spLocks noChangeArrowheads="1"/>
                </p:cNvSpPr>
                <p:nvPr/>
              </p:nvSpPr>
              <p:spPr bwMode="auto">
                <a:xfrm>
                  <a:off x="5831960" y="1822319"/>
                  <a:ext cx="251992" cy="369332"/>
                </a:xfrm>
                <a:prstGeom prst="rect">
                  <a:avLst/>
                </a:prstGeom>
                <a:noFill/>
                <a:ln w="9525">
                  <a:noFill/>
                  <a:miter lim="800000"/>
                  <a:headEnd/>
                  <a:tailEnd/>
                </a:ln>
                <a:effectLst/>
              </p:spPr>
              <p:txBody>
                <a:bodyPr wrap="none">
                  <a:spAutoFit/>
                </a:bodyPr>
                <a:lstStyle/>
                <a:p>
                  <a:r>
                    <a:rPr lang="en-US" dirty="0" smtClean="0"/>
                    <a:t>l</a:t>
                  </a:r>
                  <a:endParaRPr lang="en-US" dirty="0"/>
                </a:p>
              </p:txBody>
            </p:sp>
          </p:grpSp>
          <p:grpSp>
            <p:nvGrpSpPr>
              <p:cNvPr id="172" name="Group 171"/>
              <p:cNvGrpSpPr/>
              <p:nvPr/>
            </p:nvGrpSpPr>
            <p:grpSpPr>
              <a:xfrm>
                <a:off x="5274537" y="3810313"/>
                <a:ext cx="1031875" cy="483012"/>
                <a:chOff x="5274537" y="3810313"/>
                <a:chExt cx="1031875" cy="483012"/>
              </a:xfrm>
            </p:grpSpPr>
            <p:grpSp>
              <p:nvGrpSpPr>
                <p:cNvPr id="162" name="Group 193"/>
                <p:cNvGrpSpPr/>
                <p:nvPr/>
              </p:nvGrpSpPr>
              <p:grpSpPr>
                <a:xfrm>
                  <a:off x="5274537" y="3954771"/>
                  <a:ext cx="666750" cy="338554"/>
                  <a:chOff x="4006903" y="4410119"/>
                  <a:chExt cx="666750" cy="338554"/>
                </a:xfrm>
              </p:grpSpPr>
              <p:sp>
                <p:nvSpPr>
                  <p:cNvPr id="164" name="Text Box 43"/>
                  <p:cNvSpPr txBox="1">
                    <a:spLocks noChangeArrowheads="1"/>
                  </p:cNvSpPr>
                  <p:nvPr/>
                </p:nvSpPr>
                <p:spPr bwMode="auto">
                  <a:xfrm>
                    <a:off x="4006903" y="4410119"/>
                    <a:ext cx="593432" cy="338554"/>
                  </a:xfrm>
                  <a:prstGeom prst="rect">
                    <a:avLst/>
                  </a:prstGeom>
                  <a:noFill/>
                  <a:ln w="9525">
                    <a:noFill/>
                    <a:miter lim="800000"/>
                    <a:headEnd/>
                    <a:tailEnd/>
                  </a:ln>
                  <a:effectLst/>
                </p:spPr>
                <p:txBody>
                  <a:bodyPr wrap="none">
                    <a:spAutoFit/>
                  </a:bodyPr>
                  <a:lstStyle/>
                  <a:p>
                    <a:r>
                      <a:rPr lang="en-US" sz="1600" dirty="0" smtClean="0">
                        <a:solidFill>
                          <a:schemeClr val="accent5">
                            <a:lumMod val="25000"/>
                          </a:schemeClr>
                        </a:solidFill>
                      </a:rPr>
                      <a:t>next</a:t>
                    </a:r>
                    <a:endParaRPr lang="en-US" sz="1600" dirty="0">
                      <a:solidFill>
                        <a:schemeClr val="accent5">
                          <a:lumMod val="25000"/>
                        </a:schemeClr>
                      </a:solidFill>
                    </a:endParaRPr>
                  </a:p>
                </p:txBody>
              </p:sp>
              <p:cxnSp>
                <p:nvCxnSpPr>
                  <p:cNvPr id="165" name="AutoShape 48"/>
                  <p:cNvCxnSpPr>
                    <a:cxnSpLocks noChangeShapeType="1"/>
                    <a:endCxn id="163" idx="2"/>
                  </p:cNvCxnSpPr>
                  <p:nvPr/>
                </p:nvCxnSpPr>
                <p:spPr bwMode="auto">
                  <a:xfrm>
                    <a:off x="4013253" y="4448218"/>
                    <a:ext cx="660400" cy="6"/>
                  </a:xfrm>
                  <a:prstGeom prst="straightConnector1">
                    <a:avLst/>
                  </a:prstGeom>
                  <a:noFill/>
                  <a:ln w="25400">
                    <a:solidFill>
                      <a:schemeClr val="tx1"/>
                    </a:solidFill>
                    <a:round/>
                    <a:headEnd/>
                    <a:tailEnd type="stealth" w="lg" len="lg"/>
                  </a:ln>
                  <a:effectLst/>
                </p:spPr>
              </p:cxnSp>
            </p:grpSp>
            <p:sp>
              <p:nvSpPr>
                <p:cNvPr id="163" name="Oval 22"/>
                <p:cNvSpPr>
                  <a:spLocks noChangeArrowheads="1"/>
                </p:cNvSpPr>
                <p:nvPr/>
              </p:nvSpPr>
              <p:spPr bwMode="auto">
                <a:xfrm>
                  <a:off x="5941287" y="3810313"/>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rPr>
                    <a:t>®</a:t>
                  </a:r>
                  <a:r>
                    <a:rPr lang="en-US" baseline="30000" dirty="0" smtClean="0">
                      <a:latin typeface="cmsy10"/>
                    </a:rPr>
                    <a:t>0</a:t>
                  </a:r>
                  <a:endParaRPr lang="en-US" baseline="30000" dirty="0">
                    <a:latin typeface="cmsy10"/>
                    <a:sym typeface="Symbol" pitchFamily="18" charset="2"/>
                  </a:endParaRPr>
                </a:p>
              </p:txBody>
            </p:sp>
          </p:grpSp>
          <p:grpSp>
            <p:nvGrpSpPr>
              <p:cNvPr id="173" name="Group 172"/>
              <p:cNvGrpSpPr/>
              <p:nvPr/>
            </p:nvGrpSpPr>
            <p:grpSpPr>
              <a:xfrm>
                <a:off x="6314869" y="3810313"/>
                <a:ext cx="1031875" cy="483012"/>
                <a:chOff x="5274537" y="3810313"/>
                <a:chExt cx="1031875" cy="483012"/>
              </a:xfrm>
            </p:grpSpPr>
            <p:grpSp>
              <p:nvGrpSpPr>
                <p:cNvPr id="174" name="Group 193"/>
                <p:cNvGrpSpPr/>
                <p:nvPr/>
              </p:nvGrpSpPr>
              <p:grpSpPr>
                <a:xfrm>
                  <a:off x="5274537" y="3954771"/>
                  <a:ext cx="666750" cy="338554"/>
                  <a:chOff x="4006903" y="4410119"/>
                  <a:chExt cx="666750" cy="338554"/>
                </a:xfrm>
              </p:grpSpPr>
              <p:sp>
                <p:nvSpPr>
                  <p:cNvPr id="176" name="Text Box 43"/>
                  <p:cNvSpPr txBox="1">
                    <a:spLocks noChangeArrowheads="1"/>
                  </p:cNvSpPr>
                  <p:nvPr/>
                </p:nvSpPr>
                <p:spPr bwMode="auto">
                  <a:xfrm>
                    <a:off x="4006903" y="4410119"/>
                    <a:ext cx="593432" cy="338554"/>
                  </a:xfrm>
                  <a:prstGeom prst="rect">
                    <a:avLst/>
                  </a:prstGeom>
                  <a:noFill/>
                  <a:ln w="9525">
                    <a:noFill/>
                    <a:miter lim="800000"/>
                    <a:headEnd/>
                    <a:tailEnd/>
                  </a:ln>
                  <a:effectLst/>
                </p:spPr>
                <p:txBody>
                  <a:bodyPr wrap="none">
                    <a:spAutoFit/>
                  </a:bodyPr>
                  <a:lstStyle/>
                  <a:p>
                    <a:r>
                      <a:rPr lang="en-US" sz="1600" dirty="0" smtClean="0">
                        <a:solidFill>
                          <a:schemeClr val="accent5">
                            <a:lumMod val="25000"/>
                          </a:schemeClr>
                        </a:solidFill>
                      </a:rPr>
                      <a:t>next</a:t>
                    </a:r>
                    <a:endParaRPr lang="en-US" sz="1600" dirty="0">
                      <a:solidFill>
                        <a:schemeClr val="accent5">
                          <a:lumMod val="25000"/>
                        </a:schemeClr>
                      </a:solidFill>
                    </a:endParaRPr>
                  </a:p>
                </p:txBody>
              </p:sp>
              <p:cxnSp>
                <p:nvCxnSpPr>
                  <p:cNvPr id="177" name="AutoShape 48"/>
                  <p:cNvCxnSpPr>
                    <a:cxnSpLocks noChangeShapeType="1"/>
                    <a:endCxn id="175" idx="2"/>
                  </p:cNvCxnSpPr>
                  <p:nvPr/>
                </p:nvCxnSpPr>
                <p:spPr bwMode="auto">
                  <a:xfrm>
                    <a:off x="4013253" y="4448218"/>
                    <a:ext cx="660400" cy="6"/>
                  </a:xfrm>
                  <a:prstGeom prst="straightConnector1">
                    <a:avLst/>
                  </a:prstGeom>
                  <a:noFill/>
                  <a:ln w="25400">
                    <a:solidFill>
                      <a:schemeClr val="tx1"/>
                    </a:solidFill>
                    <a:round/>
                    <a:headEnd/>
                    <a:tailEnd type="stealth" w="lg" len="lg"/>
                  </a:ln>
                  <a:effectLst/>
                </p:spPr>
              </p:cxnSp>
            </p:grpSp>
            <p:sp>
              <p:nvSpPr>
                <p:cNvPr id="175" name="Oval 22"/>
                <p:cNvSpPr>
                  <a:spLocks noChangeArrowheads="1"/>
                </p:cNvSpPr>
                <p:nvPr/>
              </p:nvSpPr>
              <p:spPr bwMode="auto">
                <a:xfrm>
                  <a:off x="5941287" y="3810313"/>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rPr>
                    <a:t>®</a:t>
                  </a:r>
                  <a:r>
                    <a:rPr lang="en-US" baseline="30000" dirty="0" smtClean="0">
                      <a:latin typeface="cmsy10"/>
                    </a:rPr>
                    <a:t>00</a:t>
                  </a:r>
                  <a:endParaRPr lang="en-US" baseline="30000" dirty="0">
                    <a:latin typeface="cmsy10"/>
                    <a:sym typeface="Symbol" pitchFamily="18" charset="2"/>
                  </a:endParaRPr>
                </a:p>
              </p:txBody>
            </p:sp>
          </p:grpSp>
        </p:grpSp>
      </p:grpSp>
      <p:sp>
        <p:nvSpPr>
          <p:cNvPr id="182" name="Right Arrow 181"/>
          <p:cNvSpPr/>
          <p:nvPr/>
        </p:nvSpPr>
        <p:spPr>
          <a:xfrm rot="7309672">
            <a:off x="2596870" y="3958508"/>
            <a:ext cx="2518057" cy="4572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83" name="TextBox 182"/>
          <p:cNvSpPr txBox="1"/>
          <p:nvPr/>
        </p:nvSpPr>
        <p:spPr>
          <a:xfrm>
            <a:off x="6489054" y="4697035"/>
            <a:ext cx="615553" cy="356829"/>
          </a:xfrm>
          <a:prstGeom prst="rect">
            <a:avLst/>
          </a:prstGeom>
          <a:noFill/>
        </p:spPr>
        <p:txBody>
          <a:bodyPr vert="vert" wrap="none" rtlCol="0">
            <a:spAutoFit/>
          </a:bodyPr>
          <a:lstStyle/>
          <a:p>
            <a:r>
              <a:rPr lang="en-US" sz="2800" dirty="0" smtClean="0"/>
              <a:t>…</a:t>
            </a: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9"/>
                                        </p:tgtEl>
                                        <p:attrNameLst>
                                          <p:attrName>style.visibility</p:attrName>
                                        </p:attrNameLst>
                                      </p:cBhvr>
                                      <p:to>
                                        <p:strVal val="visible"/>
                                      </p:to>
                                    </p:set>
                                    <p:animEffect transition="in" filter="fade">
                                      <p:cBhvr>
                                        <p:cTn id="11" dur="500"/>
                                        <p:tgtEl>
                                          <p:spTgt spid="89"/>
                                        </p:tgtEl>
                                      </p:cBhvr>
                                    </p:animEffect>
                                  </p:childTnLst>
                                </p:cTn>
                              </p:par>
                              <p:par>
                                <p:cTn id="12" presetID="10" presetClass="entr" presetSubtype="0" fill="hold" nodeType="withEffect">
                                  <p:stCondLst>
                                    <p:cond delay="0"/>
                                  </p:stCondLst>
                                  <p:childTnLst>
                                    <p:set>
                                      <p:cBhvr>
                                        <p:cTn id="13" dur="1" fill="hold">
                                          <p:stCondLst>
                                            <p:cond delay="0"/>
                                          </p:stCondLst>
                                        </p:cTn>
                                        <p:tgtEl>
                                          <p:spTgt spid="188"/>
                                        </p:tgtEl>
                                        <p:attrNameLst>
                                          <p:attrName>style.visibility</p:attrName>
                                        </p:attrNameLst>
                                      </p:cBhvr>
                                      <p:to>
                                        <p:strVal val="visible"/>
                                      </p:to>
                                    </p:set>
                                    <p:animEffect transition="in" filter="fade">
                                      <p:cBhvr>
                                        <p:cTn id="14" dur="500"/>
                                        <p:tgtEl>
                                          <p:spTgt spid="188"/>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85"/>
                                        </p:tgtEl>
                                        <p:attrNameLst>
                                          <p:attrName>style.visibility</p:attrName>
                                        </p:attrNameLst>
                                      </p:cBhvr>
                                      <p:to>
                                        <p:strVal val="visible"/>
                                      </p:to>
                                    </p:set>
                                    <p:animEffect transition="in" filter="fade">
                                      <p:cBhvr>
                                        <p:cTn id="17" dur="500"/>
                                        <p:tgtEl>
                                          <p:spTgt spid="8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4"/>
                                        </p:tgtEl>
                                        <p:attrNameLst>
                                          <p:attrName>style.visibility</p:attrName>
                                        </p:attrNameLst>
                                      </p:cBhvr>
                                      <p:to>
                                        <p:strVal val="visible"/>
                                      </p:to>
                                    </p:set>
                                    <p:animEffect transition="in" filter="fade">
                                      <p:cBhvr>
                                        <p:cTn id="20" dur="500"/>
                                        <p:tgtEl>
                                          <p:spTgt spid="10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22"/>
                                        </p:tgtEl>
                                        <p:attrNameLst>
                                          <p:attrName>style.visibility</p:attrName>
                                        </p:attrNameLst>
                                      </p:cBhvr>
                                      <p:to>
                                        <p:strVal val="visible"/>
                                      </p:to>
                                    </p:set>
                                    <p:animEffect transition="in" filter="wipe(left)">
                                      <p:cBhvr>
                                        <p:cTn id="25" dur="500"/>
                                        <p:tgtEl>
                                          <p:spTgt spid="122"/>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21"/>
                                        </p:tgtEl>
                                        <p:attrNameLst>
                                          <p:attrName>style.visibility</p:attrName>
                                        </p:attrNameLst>
                                      </p:cBhvr>
                                      <p:to>
                                        <p:strVal val="visible"/>
                                      </p:to>
                                    </p:set>
                                    <p:animEffect transition="in" filter="fade">
                                      <p:cBhvr>
                                        <p:cTn id="29" dur="500"/>
                                        <p:tgtEl>
                                          <p:spTgt spid="121"/>
                                        </p:tgtEl>
                                      </p:cBhvr>
                                    </p:animEffect>
                                  </p:childTnLst>
                                </p:cTn>
                              </p:par>
                            </p:childTnLst>
                          </p:cTn>
                        </p:par>
                        <p:par>
                          <p:cTn id="30" fill="hold">
                            <p:stCondLst>
                              <p:cond delay="1000"/>
                            </p:stCondLst>
                            <p:childTnLst>
                              <p:par>
                                <p:cTn id="31" presetID="10" presetClass="entr" presetSubtype="0" fill="hold" nodeType="afterEffect">
                                  <p:stCondLst>
                                    <p:cond delay="0"/>
                                  </p:stCondLst>
                                  <p:childTnLst>
                                    <p:set>
                                      <p:cBhvr>
                                        <p:cTn id="32" dur="1" fill="hold">
                                          <p:stCondLst>
                                            <p:cond delay="0"/>
                                          </p:stCondLst>
                                        </p:cTn>
                                        <p:tgtEl>
                                          <p:spTgt spid="187"/>
                                        </p:tgtEl>
                                        <p:attrNameLst>
                                          <p:attrName>style.visibility</p:attrName>
                                        </p:attrNameLst>
                                      </p:cBhvr>
                                      <p:to>
                                        <p:strVal val="visible"/>
                                      </p:to>
                                    </p:set>
                                    <p:animEffect transition="in" filter="fade">
                                      <p:cBhvr>
                                        <p:cTn id="33" dur="1000"/>
                                        <p:tgtEl>
                                          <p:spTgt spid="187"/>
                                        </p:tgtEl>
                                      </p:cBhvr>
                                    </p:animEffect>
                                  </p:childTnLst>
                                </p:cTn>
                              </p:par>
                            </p:childTnLst>
                          </p:cTn>
                        </p:par>
                        <p:par>
                          <p:cTn id="34" fill="hold">
                            <p:stCondLst>
                              <p:cond delay="2000"/>
                            </p:stCondLst>
                            <p:childTnLst>
                              <p:par>
                                <p:cTn id="35" presetID="10" presetClass="entr" presetSubtype="0" fill="hold" nodeType="afterEffect">
                                  <p:stCondLst>
                                    <p:cond delay="0"/>
                                  </p:stCondLst>
                                  <p:childTnLst>
                                    <p:set>
                                      <p:cBhvr>
                                        <p:cTn id="36" dur="1" fill="hold">
                                          <p:stCondLst>
                                            <p:cond delay="0"/>
                                          </p:stCondLst>
                                        </p:cTn>
                                        <p:tgtEl>
                                          <p:spTgt spid="186"/>
                                        </p:tgtEl>
                                        <p:attrNameLst>
                                          <p:attrName>style.visibility</p:attrName>
                                        </p:attrNameLst>
                                      </p:cBhvr>
                                      <p:to>
                                        <p:strVal val="visible"/>
                                      </p:to>
                                    </p:set>
                                    <p:animEffect transition="in" filter="fade">
                                      <p:cBhvr>
                                        <p:cTn id="37" dur="1000"/>
                                        <p:tgtEl>
                                          <p:spTgt spid="186"/>
                                        </p:tgtEl>
                                      </p:cBhvr>
                                    </p:animEffect>
                                  </p:childTnLst>
                                </p:cTn>
                              </p:par>
                            </p:childTnLst>
                          </p:cTn>
                        </p:par>
                        <p:par>
                          <p:cTn id="38" fill="hold">
                            <p:stCondLst>
                              <p:cond delay="3000"/>
                            </p:stCondLst>
                            <p:childTnLst>
                              <p:par>
                                <p:cTn id="39" presetID="10" presetClass="entr" presetSubtype="0" fill="hold" nodeType="afterEffect">
                                  <p:stCondLst>
                                    <p:cond delay="0"/>
                                  </p:stCondLst>
                                  <p:childTnLst>
                                    <p:set>
                                      <p:cBhvr>
                                        <p:cTn id="40" dur="1" fill="hold">
                                          <p:stCondLst>
                                            <p:cond delay="0"/>
                                          </p:stCondLst>
                                        </p:cTn>
                                        <p:tgtEl>
                                          <p:spTgt spid="185"/>
                                        </p:tgtEl>
                                        <p:attrNameLst>
                                          <p:attrName>style.visibility</p:attrName>
                                        </p:attrNameLst>
                                      </p:cBhvr>
                                      <p:to>
                                        <p:strVal val="visible"/>
                                      </p:to>
                                    </p:set>
                                    <p:animEffect transition="in" filter="fade">
                                      <p:cBhvr>
                                        <p:cTn id="41" dur="1000"/>
                                        <p:tgtEl>
                                          <p:spTgt spid="185"/>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183"/>
                                        </p:tgtEl>
                                        <p:attrNameLst>
                                          <p:attrName>style.visibility</p:attrName>
                                        </p:attrNameLst>
                                      </p:cBhvr>
                                      <p:to>
                                        <p:strVal val="visible"/>
                                      </p:to>
                                    </p:set>
                                    <p:animEffect transition="in" filter="fade">
                                      <p:cBhvr>
                                        <p:cTn id="45" dur="1000"/>
                                        <p:tgtEl>
                                          <p:spTgt spid="183"/>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82"/>
                                        </p:tgtEl>
                                        <p:attrNameLst>
                                          <p:attrName>style.visibility</p:attrName>
                                        </p:attrNameLst>
                                      </p:cBhvr>
                                      <p:to>
                                        <p:strVal val="visible"/>
                                      </p:to>
                                    </p:set>
                                    <p:animEffect transition="in" filter="fade">
                                      <p:cBhvr>
                                        <p:cTn id="50" dur="500"/>
                                        <p:tgtEl>
                                          <p:spTgt spid="182"/>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13"/>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89"/>
                                        </p:tgtEl>
                                        <p:attrNameLst>
                                          <p:attrName>style.visibility</p:attrName>
                                        </p:attrNameLst>
                                      </p:cBhvr>
                                      <p:to>
                                        <p:strVal val="hidden"/>
                                      </p:to>
                                    </p:set>
                                  </p:childTnLst>
                                </p:cTn>
                              </p:par>
                              <p:par>
                                <p:cTn id="57" presetID="1" presetClass="exit" presetSubtype="0" fill="hold" grpId="0" nodeType="withEffect">
                                  <p:stCondLst>
                                    <p:cond delay="0"/>
                                  </p:stCondLst>
                                  <p:childTnLst>
                                    <p:set>
                                      <p:cBhvr>
                                        <p:cTn id="58" dur="1" fill="hold">
                                          <p:stCondLst>
                                            <p:cond delay="0"/>
                                          </p:stCondLst>
                                        </p:cTn>
                                        <p:tgtEl>
                                          <p:spTgt spid="90"/>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93"/>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188"/>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85"/>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104"/>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122"/>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182"/>
                                        </p:tgtEl>
                                        <p:attrNameLst>
                                          <p:attrName>style.visibility</p:attrName>
                                        </p:attrNameLst>
                                      </p:cBhvr>
                                      <p:to>
                                        <p:strVal val="hidden"/>
                                      </p:to>
                                    </p:set>
                                  </p:childTnLst>
                                </p:cTn>
                              </p:par>
                              <p:par>
                                <p:cTn id="71" presetID="1" presetClass="exit" presetSubtype="0" fill="hold" grpId="1" nodeType="withEffect">
                                  <p:stCondLst>
                                    <p:cond delay="0"/>
                                  </p:stCondLst>
                                  <p:childTnLst>
                                    <p:set>
                                      <p:cBhvr>
                                        <p:cTn id="72" dur="1" fill="hold">
                                          <p:stCondLst>
                                            <p:cond delay="0"/>
                                          </p:stCondLst>
                                        </p:cTn>
                                        <p:tgtEl>
                                          <p:spTgt spid="121"/>
                                        </p:tgtEl>
                                        <p:attrNameLst>
                                          <p:attrName>style.visibility</p:attrName>
                                        </p:attrNameLst>
                                      </p:cBhvr>
                                      <p:to>
                                        <p:strVal val="hidden"/>
                                      </p:to>
                                    </p:set>
                                  </p:childTnLst>
                                </p:cTn>
                              </p:par>
                            </p:childTnLst>
                          </p:cTn>
                        </p:par>
                        <p:par>
                          <p:cTn id="73" fill="hold">
                            <p:stCondLst>
                              <p:cond delay="0"/>
                            </p:stCondLst>
                            <p:childTnLst>
                              <p:par>
                                <p:cTn id="74" presetID="35" presetClass="path" presetSubtype="0" accel="50000" decel="50000" fill="hold" nodeType="afterEffect">
                                  <p:stCondLst>
                                    <p:cond delay="0"/>
                                  </p:stCondLst>
                                  <p:childTnLst>
                                    <p:animMotion origin="layout" path="M 2.77778E-6 2.59259E-6 L -0.48264 2.59259E-6 " pathEditMode="relative" rAng="0" ptsTypes="AA">
                                      <p:cBhvr>
                                        <p:cTn id="75" dur="1000" fill="hold"/>
                                        <p:tgtEl>
                                          <p:spTgt spid="187"/>
                                        </p:tgtEl>
                                        <p:attrNameLst>
                                          <p:attrName>ppt_x</p:attrName>
                                          <p:attrName>ppt_y</p:attrName>
                                        </p:attrNameLst>
                                      </p:cBhvr>
                                      <p:rCtr x="-241" y="0"/>
                                    </p:animMotion>
                                  </p:childTnLst>
                                </p:cTn>
                              </p:par>
                              <p:par>
                                <p:cTn id="76" presetID="35" presetClass="path" presetSubtype="0" accel="50000" decel="50000" fill="hold" nodeType="withEffect">
                                  <p:stCondLst>
                                    <p:cond delay="0"/>
                                  </p:stCondLst>
                                  <p:childTnLst>
                                    <p:animMotion origin="layout" path="M -1.11111E-6 0 L -0.4809 0 " pathEditMode="relative" rAng="0" ptsTypes="AA">
                                      <p:cBhvr>
                                        <p:cTn id="77" dur="1000" fill="hold"/>
                                        <p:tgtEl>
                                          <p:spTgt spid="186"/>
                                        </p:tgtEl>
                                        <p:attrNameLst>
                                          <p:attrName>ppt_x</p:attrName>
                                          <p:attrName>ppt_y</p:attrName>
                                        </p:attrNameLst>
                                      </p:cBhvr>
                                      <p:rCtr x="-240" y="0"/>
                                    </p:animMotion>
                                  </p:childTnLst>
                                </p:cTn>
                              </p:par>
                              <p:par>
                                <p:cTn id="78" presetID="35" presetClass="path" presetSubtype="0" accel="50000" decel="50000" fill="hold" nodeType="withEffect">
                                  <p:stCondLst>
                                    <p:cond delay="0"/>
                                  </p:stCondLst>
                                  <p:childTnLst>
                                    <p:animMotion origin="layout" path="M -1.11111E-6 -2.59259E-6 L -0.4809 -2.59259E-6 " pathEditMode="relative" rAng="0" ptsTypes="AA">
                                      <p:cBhvr>
                                        <p:cTn id="79" dur="1000" fill="hold"/>
                                        <p:tgtEl>
                                          <p:spTgt spid="185"/>
                                        </p:tgtEl>
                                        <p:attrNameLst>
                                          <p:attrName>ppt_x</p:attrName>
                                          <p:attrName>ppt_y</p:attrName>
                                        </p:attrNameLst>
                                      </p:cBhvr>
                                      <p:rCtr x="-240" y="0"/>
                                    </p:animMotion>
                                  </p:childTnLst>
                                </p:cTn>
                              </p:par>
                              <p:par>
                                <p:cTn id="80" presetID="35" presetClass="path" presetSubtype="0" accel="50000" decel="50000" fill="hold" grpId="1" nodeType="withEffect">
                                  <p:stCondLst>
                                    <p:cond delay="0"/>
                                  </p:stCondLst>
                                  <p:childTnLst>
                                    <p:animMotion origin="layout" path="M 8.33333E-7 3.7037E-7 L -0.48802 3.7037E-7 " pathEditMode="relative" rAng="0" ptsTypes="AA">
                                      <p:cBhvr>
                                        <p:cTn id="81" dur="1000" fill="hold"/>
                                        <p:tgtEl>
                                          <p:spTgt spid="183"/>
                                        </p:tgtEl>
                                        <p:attrNameLst>
                                          <p:attrName>ppt_x</p:attrName>
                                          <p:attrName>ppt_y</p:attrName>
                                        </p:attrNameLst>
                                      </p:cBhvr>
                                      <p:rCtr x="-244"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89" grpId="0"/>
      <p:bldP spid="89" grpId="1"/>
      <p:bldP spid="90" grpId="0"/>
      <p:bldP spid="85" grpId="0"/>
      <p:bldP spid="85" grpId="1"/>
      <p:bldP spid="104" grpId="0"/>
      <p:bldP spid="104" grpId="1"/>
      <p:bldP spid="121" grpId="0"/>
      <p:bldP spid="121" grpId="1"/>
      <p:bldP spid="122" grpId="0" animBg="1"/>
      <p:bldP spid="122" grpId="1" animBg="1"/>
      <p:bldP spid="182" grpId="0" animBg="1"/>
      <p:bldP spid="182" grpId="1" animBg="1"/>
      <p:bldP spid="183" grpId="0"/>
      <p:bldP spid="183"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a:t>
            </a:r>
            <a:endParaRPr lang="en-US" dirty="0"/>
          </a:p>
        </p:txBody>
      </p:sp>
      <p:sp>
        <p:nvSpPr>
          <p:cNvPr id="4" name="Footer Placeholder 3"/>
          <p:cNvSpPr>
            <a:spLocks noGrp="1"/>
          </p:cNvSpPr>
          <p:nvPr>
            <p:ph type="ftr" sz="quarter" idx="11"/>
          </p:nvPr>
        </p:nvSpPr>
        <p:spPr/>
        <p:txBody>
          <a:bodyPr/>
          <a:lstStyle/>
          <a:p>
            <a:r>
              <a:rPr lang="en-US" smtClean="0"/>
              <a:t>Bor-Yuh Evan Chang and Xavier Rival - Reduction in End-User Shape Analysis</a:t>
            </a:r>
            <a:endParaRPr lang="en-US"/>
          </a:p>
        </p:txBody>
      </p:sp>
      <p:grpSp>
        <p:nvGrpSpPr>
          <p:cNvPr id="5" name="Group 4"/>
          <p:cNvGrpSpPr/>
          <p:nvPr/>
        </p:nvGrpSpPr>
        <p:grpSpPr>
          <a:xfrm>
            <a:off x="422433" y="1580340"/>
            <a:ext cx="3815652" cy="714390"/>
            <a:chOff x="4840022" y="1580340"/>
            <a:chExt cx="3815652" cy="714390"/>
          </a:xfrm>
        </p:grpSpPr>
        <p:grpSp>
          <p:nvGrpSpPr>
            <p:cNvPr id="6" name="Group 117"/>
            <p:cNvGrpSpPr/>
            <p:nvPr/>
          </p:nvGrpSpPr>
          <p:grpSpPr>
            <a:xfrm>
              <a:off x="4840022" y="1580340"/>
              <a:ext cx="365125" cy="714390"/>
              <a:chOff x="5799305" y="1477261"/>
              <a:chExt cx="365125" cy="714390"/>
            </a:xfrm>
          </p:grpSpPr>
          <p:sp>
            <p:nvSpPr>
              <p:cNvPr id="11" name="Oval 22"/>
              <p:cNvSpPr>
                <a:spLocks noChangeArrowheads="1"/>
              </p:cNvSpPr>
              <p:nvPr/>
            </p:nvSpPr>
            <p:spPr bwMode="auto">
              <a:xfrm>
                <a:off x="5799305" y="1477261"/>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sp>
            <p:nvSpPr>
              <p:cNvPr id="12" name="Text Box 21"/>
              <p:cNvSpPr txBox="1">
                <a:spLocks noChangeArrowheads="1"/>
              </p:cNvSpPr>
              <p:nvPr/>
            </p:nvSpPr>
            <p:spPr bwMode="auto">
              <a:xfrm>
                <a:off x="5831960" y="1822319"/>
                <a:ext cx="251992" cy="369332"/>
              </a:xfrm>
              <a:prstGeom prst="rect">
                <a:avLst/>
              </a:prstGeom>
              <a:noFill/>
              <a:ln w="9525">
                <a:noFill/>
                <a:miter lim="800000"/>
                <a:headEnd/>
                <a:tailEnd/>
              </a:ln>
              <a:effectLst/>
            </p:spPr>
            <p:txBody>
              <a:bodyPr wrap="none">
                <a:spAutoFit/>
              </a:bodyPr>
              <a:lstStyle/>
              <a:p>
                <a:r>
                  <a:rPr lang="en-US" dirty="0" smtClean="0"/>
                  <a:t>l</a:t>
                </a:r>
                <a:endParaRPr lang="en-US" dirty="0"/>
              </a:p>
            </p:txBody>
          </p:sp>
        </p:grpSp>
        <p:grpSp>
          <p:nvGrpSpPr>
            <p:cNvPr id="7" name="Group 177"/>
            <p:cNvGrpSpPr/>
            <p:nvPr/>
          </p:nvGrpSpPr>
          <p:grpSpPr>
            <a:xfrm>
              <a:off x="7541586" y="1580340"/>
              <a:ext cx="1114088" cy="714390"/>
              <a:chOff x="7541586" y="1580340"/>
              <a:chExt cx="1114088" cy="714390"/>
            </a:xfrm>
          </p:grpSpPr>
          <p:sp>
            <p:nvSpPr>
              <p:cNvPr id="8" name="Oval 22"/>
              <p:cNvSpPr>
                <a:spLocks noChangeArrowheads="1"/>
              </p:cNvSpPr>
              <p:nvPr/>
            </p:nvSpPr>
            <p:spPr bwMode="auto">
              <a:xfrm>
                <a:off x="8290549" y="1580340"/>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sp>
            <p:nvSpPr>
              <p:cNvPr id="9" name="Text Box 21"/>
              <p:cNvSpPr txBox="1">
                <a:spLocks noChangeArrowheads="1"/>
              </p:cNvSpPr>
              <p:nvPr/>
            </p:nvSpPr>
            <p:spPr bwMode="auto">
              <a:xfrm flipH="1">
                <a:off x="8322432" y="1925398"/>
                <a:ext cx="301710" cy="369332"/>
              </a:xfrm>
              <a:prstGeom prst="rect">
                <a:avLst/>
              </a:prstGeom>
              <a:noFill/>
              <a:ln w="9525">
                <a:noFill/>
                <a:miter lim="800000"/>
                <a:headEnd/>
                <a:tailEnd/>
              </a:ln>
              <a:effectLst/>
            </p:spPr>
            <p:txBody>
              <a:bodyPr wrap="square">
                <a:spAutoFit/>
              </a:bodyPr>
              <a:lstStyle/>
              <a:p>
                <a:r>
                  <a:rPr lang="en-US" dirty="0" smtClean="0"/>
                  <a:t>e</a:t>
                </a:r>
                <a:endParaRPr lang="en-US" dirty="0"/>
              </a:p>
            </p:txBody>
          </p:sp>
          <p:sp>
            <p:nvSpPr>
              <p:cNvPr id="10" name="TextBox 9"/>
              <p:cNvSpPr txBox="1"/>
              <p:nvPr/>
            </p:nvSpPr>
            <p:spPr>
              <a:xfrm>
                <a:off x="7541586" y="1580340"/>
                <a:ext cx="721672" cy="369332"/>
              </a:xfrm>
              <a:prstGeom prst="rect">
                <a:avLst/>
              </a:prstGeom>
              <a:noFill/>
            </p:spPr>
            <p:txBody>
              <a:bodyPr wrap="none" rtlCol="0">
                <a:spAutoFit/>
              </a:bodyPr>
              <a:lstStyle/>
              <a:p>
                <a:r>
                  <a:rPr lang="en-US" dirty="0" smtClean="0">
                    <a:latin typeface="cmmi10"/>
                  </a:rPr>
                  <a:t>®</a:t>
                </a:r>
                <a:r>
                  <a:rPr lang="en-US" dirty="0" smtClean="0"/>
                  <a:t> = </a:t>
                </a:r>
                <a:r>
                  <a:rPr lang="en-US" dirty="0" smtClean="0">
                    <a:latin typeface="cmmi10"/>
                  </a:rPr>
                  <a:t>¯</a:t>
                </a:r>
                <a:endParaRPr lang="en-US" dirty="0">
                  <a:latin typeface="cmmi10"/>
                </a:endParaRPr>
              </a:p>
            </p:txBody>
          </p:sp>
        </p:grpSp>
      </p:grpSp>
      <p:grpSp>
        <p:nvGrpSpPr>
          <p:cNvPr id="13" name="Group 12"/>
          <p:cNvGrpSpPr/>
          <p:nvPr/>
        </p:nvGrpSpPr>
        <p:grpSpPr>
          <a:xfrm>
            <a:off x="422433" y="2729600"/>
            <a:ext cx="3782997" cy="714390"/>
            <a:chOff x="4872677" y="2592653"/>
            <a:chExt cx="3782997" cy="714390"/>
          </a:xfrm>
        </p:grpSpPr>
        <p:grpSp>
          <p:nvGrpSpPr>
            <p:cNvPr id="14" name="Group 151"/>
            <p:cNvGrpSpPr/>
            <p:nvPr/>
          </p:nvGrpSpPr>
          <p:grpSpPr>
            <a:xfrm>
              <a:off x="4872677" y="2592653"/>
              <a:ext cx="1401080" cy="714390"/>
              <a:chOff x="4872677" y="2447130"/>
              <a:chExt cx="1401080" cy="714390"/>
            </a:xfrm>
          </p:grpSpPr>
          <p:grpSp>
            <p:nvGrpSpPr>
              <p:cNvPr id="19" name="Group 117"/>
              <p:cNvGrpSpPr/>
              <p:nvPr/>
            </p:nvGrpSpPr>
            <p:grpSpPr>
              <a:xfrm>
                <a:off x="4872677" y="2447130"/>
                <a:ext cx="365125" cy="714390"/>
                <a:chOff x="5799305" y="1477261"/>
                <a:chExt cx="365125" cy="714390"/>
              </a:xfrm>
            </p:grpSpPr>
            <p:sp>
              <p:nvSpPr>
                <p:cNvPr id="24" name="Oval 22"/>
                <p:cNvSpPr>
                  <a:spLocks noChangeArrowheads="1"/>
                </p:cNvSpPr>
                <p:nvPr/>
              </p:nvSpPr>
              <p:spPr bwMode="auto">
                <a:xfrm>
                  <a:off x="5799305" y="1477261"/>
                  <a:ext cx="365125" cy="365125"/>
                </a:xfrm>
                <a:prstGeom prst="ellipse">
                  <a:avLst/>
                </a:prstGeom>
                <a:noFill/>
                <a:ln w="25400">
                  <a:solidFill>
                    <a:schemeClr val="tx1"/>
                  </a:solidFill>
                  <a:round/>
                  <a:headEnd/>
                  <a:tailEnd/>
                </a:ln>
                <a:effectLst/>
              </p:spPr>
              <p:txBody>
                <a:bodyPr wrap="none" anchor="ctr"/>
                <a:lstStyle/>
                <a:p>
                  <a:pPr algn="ctr"/>
                  <a:r>
                    <a:rPr lang="en-US" smtClean="0">
                      <a:latin typeface="cmmi10"/>
                      <a:sym typeface="Symbol" pitchFamily="18" charset="2"/>
                    </a:rPr>
                    <a:t>®</a:t>
                  </a:r>
                  <a:endParaRPr lang="en-US" dirty="0">
                    <a:latin typeface="cmmi10"/>
                    <a:sym typeface="Symbol" pitchFamily="18" charset="2"/>
                  </a:endParaRPr>
                </a:p>
              </p:txBody>
            </p:sp>
            <p:sp>
              <p:nvSpPr>
                <p:cNvPr id="25" name="Text Box 21"/>
                <p:cNvSpPr txBox="1">
                  <a:spLocks noChangeArrowheads="1"/>
                </p:cNvSpPr>
                <p:nvPr/>
              </p:nvSpPr>
              <p:spPr bwMode="auto">
                <a:xfrm>
                  <a:off x="5831960" y="1822319"/>
                  <a:ext cx="251992" cy="369332"/>
                </a:xfrm>
                <a:prstGeom prst="rect">
                  <a:avLst/>
                </a:prstGeom>
                <a:noFill/>
                <a:ln w="9525">
                  <a:noFill/>
                  <a:miter lim="800000"/>
                  <a:headEnd/>
                  <a:tailEnd/>
                </a:ln>
                <a:effectLst/>
              </p:spPr>
              <p:txBody>
                <a:bodyPr wrap="none">
                  <a:spAutoFit/>
                </a:bodyPr>
                <a:lstStyle/>
                <a:p>
                  <a:r>
                    <a:rPr lang="en-US" dirty="0" smtClean="0"/>
                    <a:t>l</a:t>
                  </a:r>
                  <a:endParaRPr lang="en-US" dirty="0"/>
                </a:p>
              </p:txBody>
            </p:sp>
          </p:grpSp>
          <p:grpSp>
            <p:nvGrpSpPr>
              <p:cNvPr id="20" name="Group 193"/>
              <p:cNvGrpSpPr/>
              <p:nvPr/>
            </p:nvGrpSpPr>
            <p:grpSpPr>
              <a:xfrm>
                <a:off x="5241882" y="2591588"/>
                <a:ext cx="666750" cy="338554"/>
                <a:chOff x="4006903" y="4410119"/>
                <a:chExt cx="666750" cy="338554"/>
              </a:xfrm>
            </p:grpSpPr>
            <p:sp>
              <p:nvSpPr>
                <p:cNvPr id="22" name="Text Box 43"/>
                <p:cNvSpPr txBox="1">
                  <a:spLocks noChangeArrowheads="1"/>
                </p:cNvSpPr>
                <p:nvPr/>
              </p:nvSpPr>
              <p:spPr bwMode="auto">
                <a:xfrm>
                  <a:off x="4006903" y="4410119"/>
                  <a:ext cx="593432" cy="338554"/>
                </a:xfrm>
                <a:prstGeom prst="rect">
                  <a:avLst/>
                </a:prstGeom>
                <a:noFill/>
                <a:ln w="9525">
                  <a:noFill/>
                  <a:miter lim="800000"/>
                  <a:headEnd/>
                  <a:tailEnd/>
                </a:ln>
                <a:effectLst/>
              </p:spPr>
              <p:txBody>
                <a:bodyPr wrap="none">
                  <a:spAutoFit/>
                </a:bodyPr>
                <a:lstStyle/>
                <a:p>
                  <a:r>
                    <a:rPr lang="en-US" sz="1600" dirty="0" smtClean="0">
                      <a:solidFill>
                        <a:schemeClr val="accent5">
                          <a:lumMod val="25000"/>
                        </a:schemeClr>
                      </a:solidFill>
                    </a:rPr>
                    <a:t>next</a:t>
                  </a:r>
                  <a:endParaRPr lang="en-US" sz="1600" dirty="0">
                    <a:solidFill>
                      <a:schemeClr val="accent5">
                        <a:lumMod val="25000"/>
                      </a:schemeClr>
                    </a:solidFill>
                  </a:endParaRPr>
                </a:p>
              </p:txBody>
            </p:sp>
            <p:cxnSp>
              <p:nvCxnSpPr>
                <p:cNvPr id="23" name="AutoShape 48"/>
                <p:cNvCxnSpPr>
                  <a:cxnSpLocks noChangeShapeType="1"/>
                  <a:endCxn id="21" idx="2"/>
                </p:cNvCxnSpPr>
                <p:nvPr/>
              </p:nvCxnSpPr>
              <p:spPr bwMode="auto">
                <a:xfrm>
                  <a:off x="4013253" y="4448218"/>
                  <a:ext cx="660400" cy="6"/>
                </a:xfrm>
                <a:prstGeom prst="straightConnector1">
                  <a:avLst/>
                </a:prstGeom>
                <a:noFill/>
                <a:ln w="25400">
                  <a:solidFill>
                    <a:schemeClr val="tx1"/>
                  </a:solidFill>
                  <a:round/>
                  <a:headEnd/>
                  <a:tailEnd type="stealth" w="lg" len="lg"/>
                </a:ln>
                <a:effectLst/>
              </p:spPr>
            </p:cxnSp>
          </p:grpSp>
          <p:sp>
            <p:nvSpPr>
              <p:cNvPr id="21" name="Oval 22"/>
              <p:cNvSpPr>
                <a:spLocks noChangeArrowheads="1"/>
              </p:cNvSpPr>
              <p:nvPr/>
            </p:nvSpPr>
            <p:spPr bwMode="auto">
              <a:xfrm>
                <a:off x="5908632" y="2447130"/>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rPr>
                  <a:t>®</a:t>
                </a:r>
                <a:r>
                  <a:rPr lang="en-US" baseline="30000" dirty="0" smtClean="0">
                    <a:latin typeface="cmsy10"/>
                  </a:rPr>
                  <a:t>0</a:t>
                </a:r>
                <a:endParaRPr lang="en-US" baseline="30000" dirty="0">
                  <a:latin typeface="cmsy10"/>
                  <a:sym typeface="Symbol" pitchFamily="18" charset="2"/>
                </a:endParaRPr>
              </a:p>
            </p:txBody>
          </p:sp>
        </p:grpSp>
        <p:grpSp>
          <p:nvGrpSpPr>
            <p:cNvPr id="15" name="Group 178"/>
            <p:cNvGrpSpPr/>
            <p:nvPr/>
          </p:nvGrpSpPr>
          <p:grpSpPr>
            <a:xfrm>
              <a:off x="7499907" y="2592653"/>
              <a:ext cx="1155767" cy="714390"/>
              <a:chOff x="7499907" y="2592653"/>
              <a:chExt cx="1155767" cy="714390"/>
            </a:xfrm>
          </p:grpSpPr>
          <p:sp>
            <p:nvSpPr>
              <p:cNvPr id="16" name="Oval 22"/>
              <p:cNvSpPr>
                <a:spLocks noChangeArrowheads="1"/>
              </p:cNvSpPr>
              <p:nvPr/>
            </p:nvSpPr>
            <p:spPr bwMode="auto">
              <a:xfrm>
                <a:off x="8290549" y="2592653"/>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sp>
            <p:nvSpPr>
              <p:cNvPr id="17" name="Text Box 21"/>
              <p:cNvSpPr txBox="1">
                <a:spLocks noChangeArrowheads="1"/>
              </p:cNvSpPr>
              <p:nvPr/>
            </p:nvSpPr>
            <p:spPr bwMode="auto">
              <a:xfrm flipH="1">
                <a:off x="8322432" y="2937711"/>
                <a:ext cx="301710" cy="369332"/>
              </a:xfrm>
              <a:prstGeom prst="rect">
                <a:avLst/>
              </a:prstGeom>
              <a:noFill/>
              <a:ln w="9525">
                <a:noFill/>
                <a:miter lim="800000"/>
                <a:headEnd/>
                <a:tailEnd/>
              </a:ln>
              <a:effectLst/>
            </p:spPr>
            <p:txBody>
              <a:bodyPr wrap="square">
                <a:spAutoFit/>
              </a:bodyPr>
              <a:lstStyle/>
              <a:p>
                <a:r>
                  <a:rPr lang="en-US" dirty="0" smtClean="0"/>
                  <a:t>e</a:t>
                </a:r>
                <a:endParaRPr lang="en-US" dirty="0"/>
              </a:p>
            </p:txBody>
          </p:sp>
          <p:sp>
            <p:nvSpPr>
              <p:cNvPr id="18" name="TextBox 17"/>
              <p:cNvSpPr txBox="1"/>
              <p:nvPr/>
            </p:nvSpPr>
            <p:spPr>
              <a:xfrm>
                <a:off x="7499907" y="2592653"/>
                <a:ext cx="763351" cy="369332"/>
              </a:xfrm>
              <a:prstGeom prst="rect">
                <a:avLst/>
              </a:prstGeom>
              <a:noFill/>
            </p:spPr>
            <p:txBody>
              <a:bodyPr wrap="none" rtlCol="0">
                <a:spAutoFit/>
              </a:bodyPr>
              <a:lstStyle/>
              <a:p>
                <a:r>
                  <a:rPr lang="en-US" dirty="0" smtClean="0">
                    <a:latin typeface="cmmi10"/>
                  </a:rPr>
                  <a:t>®</a:t>
                </a:r>
                <a:r>
                  <a:rPr lang="en-US" baseline="30000" dirty="0" smtClean="0">
                    <a:latin typeface="cmsy10"/>
                  </a:rPr>
                  <a:t>0</a:t>
                </a:r>
                <a:r>
                  <a:rPr lang="en-US" dirty="0" smtClean="0"/>
                  <a:t> = </a:t>
                </a:r>
                <a:r>
                  <a:rPr lang="en-US" dirty="0" smtClean="0">
                    <a:latin typeface="cmmi10"/>
                  </a:rPr>
                  <a:t>¯</a:t>
                </a:r>
                <a:endParaRPr lang="en-US" dirty="0">
                  <a:latin typeface="cmmi10"/>
                </a:endParaRPr>
              </a:p>
            </p:txBody>
          </p:sp>
        </p:grpSp>
      </p:grpSp>
      <p:grpSp>
        <p:nvGrpSpPr>
          <p:cNvPr id="26" name="Group 25"/>
          <p:cNvGrpSpPr/>
          <p:nvPr/>
        </p:nvGrpSpPr>
        <p:grpSpPr>
          <a:xfrm>
            <a:off x="422433" y="3878860"/>
            <a:ext cx="3782997" cy="714390"/>
            <a:chOff x="4905332" y="3810313"/>
            <a:chExt cx="3782997" cy="714390"/>
          </a:xfrm>
        </p:grpSpPr>
        <p:grpSp>
          <p:nvGrpSpPr>
            <p:cNvPr id="27" name="Group 179"/>
            <p:cNvGrpSpPr/>
            <p:nvPr/>
          </p:nvGrpSpPr>
          <p:grpSpPr>
            <a:xfrm>
              <a:off x="7458229" y="3810313"/>
              <a:ext cx="1230100" cy="714390"/>
              <a:chOff x="7458229" y="3810313"/>
              <a:chExt cx="1230100" cy="714390"/>
            </a:xfrm>
          </p:grpSpPr>
          <p:sp>
            <p:nvSpPr>
              <p:cNvPr id="42" name="Oval 22"/>
              <p:cNvSpPr>
                <a:spLocks noChangeArrowheads="1"/>
              </p:cNvSpPr>
              <p:nvPr/>
            </p:nvSpPr>
            <p:spPr bwMode="auto">
              <a:xfrm>
                <a:off x="8323204" y="3810313"/>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sp>
            <p:nvSpPr>
              <p:cNvPr id="43" name="Text Box 21"/>
              <p:cNvSpPr txBox="1">
                <a:spLocks noChangeArrowheads="1"/>
              </p:cNvSpPr>
              <p:nvPr/>
            </p:nvSpPr>
            <p:spPr bwMode="auto">
              <a:xfrm flipH="1">
                <a:off x="8355087" y="4155371"/>
                <a:ext cx="301710" cy="369332"/>
              </a:xfrm>
              <a:prstGeom prst="rect">
                <a:avLst/>
              </a:prstGeom>
              <a:noFill/>
              <a:ln w="9525">
                <a:noFill/>
                <a:miter lim="800000"/>
                <a:headEnd/>
                <a:tailEnd/>
              </a:ln>
              <a:effectLst/>
            </p:spPr>
            <p:txBody>
              <a:bodyPr wrap="square">
                <a:spAutoFit/>
              </a:bodyPr>
              <a:lstStyle/>
              <a:p>
                <a:r>
                  <a:rPr lang="en-US" dirty="0" smtClean="0"/>
                  <a:t>e</a:t>
                </a:r>
                <a:endParaRPr lang="en-US" dirty="0"/>
              </a:p>
            </p:txBody>
          </p:sp>
          <p:sp>
            <p:nvSpPr>
              <p:cNvPr id="44" name="TextBox 43"/>
              <p:cNvSpPr txBox="1"/>
              <p:nvPr/>
            </p:nvSpPr>
            <p:spPr>
              <a:xfrm>
                <a:off x="7458229" y="3810313"/>
                <a:ext cx="805029" cy="369332"/>
              </a:xfrm>
              <a:prstGeom prst="rect">
                <a:avLst/>
              </a:prstGeom>
              <a:noFill/>
            </p:spPr>
            <p:txBody>
              <a:bodyPr wrap="none" rtlCol="0">
                <a:spAutoFit/>
              </a:bodyPr>
              <a:lstStyle/>
              <a:p>
                <a:r>
                  <a:rPr lang="en-US" dirty="0" smtClean="0">
                    <a:latin typeface="cmmi10"/>
                  </a:rPr>
                  <a:t>®</a:t>
                </a:r>
                <a:r>
                  <a:rPr lang="en-US" baseline="30000" dirty="0" smtClean="0">
                    <a:latin typeface="cmsy10"/>
                  </a:rPr>
                  <a:t>00</a:t>
                </a:r>
                <a:r>
                  <a:rPr lang="en-US" dirty="0" smtClean="0"/>
                  <a:t> = </a:t>
                </a:r>
                <a:r>
                  <a:rPr lang="en-US" dirty="0" smtClean="0">
                    <a:latin typeface="cmmi10"/>
                  </a:rPr>
                  <a:t>¯</a:t>
                </a:r>
                <a:endParaRPr lang="en-US" dirty="0">
                  <a:latin typeface="cmmi10"/>
                </a:endParaRPr>
              </a:p>
            </p:txBody>
          </p:sp>
        </p:grpSp>
        <p:grpSp>
          <p:nvGrpSpPr>
            <p:cNvPr id="28" name="Group 180"/>
            <p:cNvGrpSpPr/>
            <p:nvPr/>
          </p:nvGrpSpPr>
          <p:grpSpPr>
            <a:xfrm>
              <a:off x="4905332" y="3810313"/>
              <a:ext cx="2441412" cy="714390"/>
              <a:chOff x="4905332" y="3810313"/>
              <a:chExt cx="2441412" cy="714390"/>
            </a:xfrm>
          </p:grpSpPr>
          <p:grpSp>
            <p:nvGrpSpPr>
              <p:cNvPr id="29" name="Group 117"/>
              <p:cNvGrpSpPr/>
              <p:nvPr/>
            </p:nvGrpSpPr>
            <p:grpSpPr>
              <a:xfrm>
                <a:off x="4905332" y="3810313"/>
                <a:ext cx="365125" cy="714390"/>
                <a:chOff x="5799305" y="1477261"/>
                <a:chExt cx="365125" cy="714390"/>
              </a:xfrm>
            </p:grpSpPr>
            <p:sp>
              <p:nvSpPr>
                <p:cNvPr id="40" name="Oval 22"/>
                <p:cNvSpPr>
                  <a:spLocks noChangeArrowheads="1"/>
                </p:cNvSpPr>
                <p:nvPr/>
              </p:nvSpPr>
              <p:spPr bwMode="auto">
                <a:xfrm>
                  <a:off x="5799305" y="1477261"/>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sp>
              <p:nvSpPr>
                <p:cNvPr id="41" name="Text Box 21"/>
                <p:cNvSpPr txBox="1">
                  <a:spLocks noChangeArrowheads="1"/>
                </p:cNvSpPr>
                <p:nvPr/>
              </p:nvSpPr>
              <p:spPr bwMode="auto">
                <a:xfrm>
                  <a:off x="5831960" y="1822319"/>
                  <a:ext cx="251992" cy="369332"/>
                </a:xfrm>
                <a:prstGeom prst="rect">
                  <a:avLst/>
                </a:prstGeom>
                <a:noFill/>
                <a:ln w="9525">
                  <a:noFill/>
                  <a:miter lim="800000"/>
                  <a:headEnd/>
                  <a:tailEnd/>
                </a:ln>
                <a:effectLst/>
              </p:spPr>
              <p:txBody>
                <a:bodyPr wrap="none">
                  <a:spAutoFit/>
                </a:bodyPr>
                <a:lstStyle/>
                <a:p>
                  <a:r>
                    <a:rPr lang="en-US" dirty="0" smtClean="0"/>
                    <a:t>l</a:t>
                  </a:r>
                  <a:endParaRPr lang="en-US" dirty="0"/>
                </a:p>
              </p:txBody>
            </p:sp>
          </p:grpSp>
          <p:grpSp>
            <p:nvGrpSpPr>
              <p:cNvPr id="30" name="Group 171"/>
              <p:cNvGrpSpPr/>
              <p:nvPr/>
            </p:nvGrpSpPr>
            <p:grpSpPr>
              <a:xfrm>
                <a:off x="5274537" y="3810313"/>
                <a:ext cx="1031875" cy="483012"/>
                <a:chOff x="5274537" y="3810313"/>
                <a:chExt cx="1031875" cy="483012"/>
              </a:xfrm>
            </p:grpSpPr>
            <p:grpSp>
              <p:nvGrpSpPr>
                <p:cNvPr id="36" name="Group 193"/>
                <p:cNvGrpSpPr/>
                <p:nvPr/>
              </p:nvGrpSpPr>
              <p:grpSpPr>
                <a:xfrm>
                  <a:off x="5274537" y="3954771"/>
                  <a:ext cx="666750" cy="338554"/>
                  <a:chOff x="4006903" y="4410119"/>
                  <a:chExt cx="666750" cy="338554"/>
                </a:xfrm>
              </p:grpSpPr>
              <p:sp>
                <p:nvSpPr>
                  <p:cNvPr id="38" name="Text Box 43"/>
                  <p:cNvSpPr txBox="1">
                    <a:spLocks noChangeArrowheads="1"/>
                  </p:cNvSpPr>
                  <p:nvPr/>
                </p:nvSpPr>
                <p:spPr bwMode="auto">
                  <a:xfrm>
                    <a:off x="4006903" y="4410119"/>
                    <a:ext cx="593432" cy="338554"/>
                  </a:xfrm>
                  <a:prstGeom prst="rect">
                    <a:avLst/>
                  </a:prstGeom>
                  <a:noFill/>
                  <a:ln w="9525">
                    <a:noFill/>
                    <a:miter lim="800000"/>
                    <a:headEnd/>
                    <a:tailEnd/>
                  </a:ln>
                  <a:effectLst/>
                </p:spPr>
                <p:txBody>
                  <a:bodyPr wrap="none">
                    <a:spAutoFit/>
                  </a:bodyPr>
                  <a:lstStyle/>
                  <a:p>
                    <a:r>
                      <a:rPr lang="en-US" sz="1600" dirty="0" smtClean="0">
                        <a:solidFill>
                          <a:schemeClr val="accent5">
                            <a:lumMod val="25000"/>
                          </a:schemeClr>
                        </a:solidFill>
                      </a:rPr>
                      <a:t>next</a:t>
                    </a:r>
                    <a:endParaRPr lang="en-US" sz="1600" dirty="0">
                      <a:solidFill>
                        <a:schemeClr val="accent5">
                          <a:lumMod val="25000"/>
                        </a:schemeClr>
                      </a:solidFill>
                    </a:endParaRPr>
                  </a:p>
                </p:txBody>
              </p:sp>
              <p:cxnSp>
                <p:nvCxnSpPr>
                  <p:cNvPr id="39" name="AutoShape 48"/>
                  <p:cNvCxnSpPr>
                    <a:cxnSpLocks noChangeShapeType="1"/>
                    <a:endCxn id="37" idx="2"/>
                  </p:cNvCxnSpPr>
                  <p:nvPr/>
                </p:nvCxnSpPr>
                <p:spPr bwMode="auto">
                  <a:xfrm>
                    <a:off x="4013253" y="4448218"/>
                    <a:ext cx="660400" cy="6"/>
                  </a:xfrm>
                  <a:prstGeom prst="straightConnector1">
                    <a:avLst/>
                  </a:prstGeom>
                  <a:noFill/>
                  <a:ln w="25400">
                    <a:solidFill>
                      <a:schemeClr val="tx1"/>
                    </a:solidFill>
                    <a:round/>
                    <a:headEnd/>
                    <a:tailEnd type="stealth" w="lg" len="lg"/>
                  </a:ln>
                  <a:effectLst/>
                </p:spPr>
              </p:cxnSp>
            </p:grpSp>
            <p:sp>
              <p:nvSpPr>
                <p:cNvPr id="37" name="Oval 22"/>
                <p:cNvSpPr>
                  <a:spLocks noChangeArrowheads="1"/>
                </p:cNvSpPr>
                <p:nvPr/>
              </p:nvSpPr>
              <p:spPr bwMode="auto">
                <a:xfrm>
                  <a:off x="5941287" y="3810313"/>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rPr>
                    <a:t>®</a:t>
                  </a:r>
                  <a:r>
                    <a:rPr lang="en-US" baseline="30000" dirty="0" smtClean="0">
                      <a:latin typeface="cmsy10"/>
                    </a:rPr>
                    <a:t>0</a:t>
                  </a:r>
                  <a:endParaRPr lang="en-US" baseline="30000" dirty="0">
                    <a:latin typeface="cmsy10"/>
                    <a:sym typeface="Symbol" pitchFamily="18" charset="2"/>
                  </a:endParaRPr>
                </a:p>
              </p:txBody>
            </p:sp>
          </p:grpSp>
          <p:grpSp>
            <p:nvGrpSpPr>
              <p:cNvPr id="31" name="Group 172"/>
              <p:cNvGrpSpPr/>
              <p:nvPr/>
            </p:nvGrpSpPr>
            <p:grpSpPr>
              <a:xfrm>
                <a:off x="6314869" y="3810313"/>
                <a:ext cx="1031875" cy="483012"/>
                <a:chOff x="5274537" y="3810313"/>
                <a:chExt cx="1031875" cy="483012"/>
              </a:xfrm>
            </p:grpSpPr>
            <p:grpSp>
              <p:nvGrpSpPr>
                <p:cNvPr id="32" name="Group 193"/>
                <p:cNvGrpSpPr/>
                <p:nvPr/>
              </p:nvGrpSpPr>
              <p:grpSpPr>
                <a:xfrm>
                  <a:off x="5274537" y="3954771"/>
                  <a:ext cx="666750" cy="338554"/>
                  <a:chOff x="4006903" y="4410119"/>
                  <a:chExt cx="666750" cy="338554"/>
                </a:xfrm>
              </p:grpSpPr>
              <p:sp>
                <p:nvSpPr>
                  <p:cNvPr id="34" name="Text Box 43"/>
                  <p:cNvSpPr txBox="1">
                    <a:spLocks noChangeArrowheads="1"/>
                  </p:cNvSpPr>
                  <p:nvPr/>
                </p:nvSpPr>
                <p:spPr bwMode="auto">
                  <a:xfrm>
                    <a:off x="4006903" y="4410119"/>
                    <a:ext cx="593432" cy="338554"/>
                  </a:xfrm>
                  <a:prstGeom prst="rect">
                    <a:avLst/>
                  </a:prstGeom>
                  <a:noFill/>
                  <a:ln w="9525">
                    <a:noFill/>
                    <a:miter lim="800000"/>
                    <a:headEnd/>
                    <a:tailEnd/>
                  </a:ln>
                  <a:effectLst/>
                </p:spPr>
                <p:txBody>
                  <a:bodyPr wrap="none">
                    <a:spAutoFit/>
                  </a:bodyPr>
                  <a:lstStyle/>
                  <a:p>
                    <a:r>
                      <a:rPr lang="en-US" sz="1600" dirty="0" smtClean="0">
                        <a:solidFill>
                          <a:schemeClr val="accent5">
                            <a:lumMod val="25000"/>
                          </a:schemeClr>
                        </a:solidFill>
                      </a:rPr>
                      <a:t>next</a:t>
                    </a:r>
                    <a:endParaRPr lang="en-US" sz="1600" dirty="0">
                      <a:solidFill>
                        <a:schemeClr val="accent5">
                          <a:lumMod val="25000"/>
                        </a:schemeClr>
                      </a:solidFill>
                    </a:endParaRPr>
                  </a:p>
                </p:txBody>
              </p:sp>
              <p:cxnSp>
                <p:nvCxnSpPr>
                  <p:cNvPr id="35" name="AutoShape 48"/>
                  <p:cNvCxnSpPr>
                    <a:cxnSpLocks noChangeShapeType="1"/>
                    <a:endCxn id="33" idx="2"/>
                  </p:cNvCxnSpPr>
                  <p:nvPr/>
                </p:nvCxnSpPr>
                <p:spPr bwMode="auto">
                  <a:xfrm>
                    <a:off x="4013253" y="4448218"/>
                    <a:ext cx="660400" cy="6"/>
                  </a:xfrm>
                  <a:prstGeom prst="straightConnector1">
                    <a:avLst/>
                  </a:prstGeom>
                  <a:noFill/>
                  <a:ln w="25400">
                    <a:solidFill>
                      <a:schemeClr val="tx1"/>
                    </a:solidFill>
                    <a:round/>
                    <a:headEnd/>
                    <a:tailEnd type="stealth" w="lg" len="lg"/>
                  </a:ln>
                  <a:effectLst/>
                </p:spPr>
              </p:cxnSp>
            </p:grpSp>
            <p:sp>
              <p:nvSpPr>
                <p:cNvPr id="33" name="Oval 22"/>
                <p:cNvSpPr>
                  <a:spLocks noChangeArrowheads="1"/>
                </p:cNvSpPr>
                <p:nvPr/>
              </p:nvSpPr>
              <p:spPr bwMode="auto">
                <a:xfrm>
                  <a:off x="5941287" y="3810313"/>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rPr>
                    <a:t>®</a:t>
                  </a:r>
                  <a:r>
                    <a:rPr lang="en-US" baseline="30000" dirty="0" smtClean="0">
                      <a:latin typeface="cmsy10"/>
                    </a:rPr>
                    <a:t>00</a:t>
                  </a:r>
                  <a:endParaRPr lang="en-US" baseline="30000" dirty="0">
                    <a:latin typeface="cmsy10"/>
                    <a:sym typeface="Symbol" pitchFamily="18" charset="2"/>
                  </a:endParaRPr>
                </a:p>
              </p:txBody>
            </p:sp>
          </p:grpSp>
        </p:grpSp>
      </p:grpSp>
      <p:sp>
        <p:nvSpPr>
          <p:cNvPr id="45" name="TextBox 44"/>
          <p:cNvSpPr txBox="1"/>
          <p:nvPr/>
        </p:nvSpPr>
        <p:spPr>
          <a:xfrm>
            <a:off x="2071465" y="4697035"/>
            <a:ext cx="615553" cy="356829"/>
          </a:xfrm>
          <a:prstGeom prst="rect">
            <a:avLst/>
          </a:prstGeom>
          <a:noFill/>
        </p:spPr>
        <p:txBody>
          <a:bodyPr vert="vert" wrap="none" rtlCol="0">
            <a:spAutoFit/>
          </a:bodyPr>
          <a:lstStyle/>
          <a:p>
            <a:r>
              <a:rPr lang="en-US" sz="2800" dirty="0" smtClean="0"/>
              <a:t>…</a:t>
            </a:r>
            <a:endParaRPr lang="en-US" sz="2800" dirty="0"/>
          </a:p>
        </p:txBody>
      </p:sp>
      <p:sp>
        <p:nvSpPr>
          <p:cNvPr id="110" name="TextBox 109"/>
          <p:cNvSpPr txBox="1"/>
          <p:nvPr/>
        </p:nvSpPr>
        <p:spPr>
          <a:xfrm>
            <a:off x="301624" y="5276138"/>
            <a:ext cx="4206240" cy="120032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smtClean="0"/>
              <a:t>Apply abstract interpretation using only </a:t>
            </a:r>
            <a:r>
              <a:rPr lang="en-US" sz="2400" dirty="0" smtClean="0">
                <a:solidFill>
                  <a:srgbClr val="002060"/>
                </a:solidFill>
              </a:rPr>
              <a:t>list</a:t>
            </a:r>
            <a:r>
              <a:rPr lang="en-US" sz="2400" dirty="0" smtClean="0"/>
              <a:t> as a checker parameter to the domain</a:t>
            </a:r>
            <a:endParaRPr lang="en-US" sz="2400" dirty="0"/>
          </a:p>
        </p:txBody>
      </p:sp>
      <p:sp>
        <p:nvSpPr>
          <p:cNvPr id="136" name="WordArt 45"/>
          <p:cNvSpPr>
            <a:spLocks noChangeAspect="1" noChangeArrowheads="1" noChangeShapeType="1" noTextEdit="1"/>
          </p:cNvSpPr>
          <p:nvPr/>
        </p:nvSpPr>
        <p:spPr bwMode="auto">
          <a:xfrm>
            <a:off x="2170239" y="2024995"/>
            <a:ext cx="320040" cy="536843"/>
          </a:xfrm>
          <a:prstGeom prst="rect">
            <a:avLst/>
          </a:prstGeom>
        </p:spPr>
        <p:txBody>
          <a:bodyPr wrap="none" fromWordArt="1">
            <a:prstTxWarp prst="textPlain">
              <a:avLst>
                <a:gd name="adj" fmla="val 50000"/>
              </a:avLst>
            </a:prstTxWarp>
          </a:bodyPr>
          <a:lstStyle/>
          <a:p>
            <a:pPr algn="ctr"/>
            <a:r>
              <a:rPr lang="en-US" sz="3200" kern="10" dirty="0">
                <a:ln w="9525">
                  <a:solidFill>
                    <a:srgbClr val="93C7FC"/>
                  </a:solidFill>
                  <a:round/>
                  <a:headEnd/>
                  <a:tailEnd/>
                </a:ln>
                <a:gradFill>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effectLst>
                  <a:outerShdw blurRad="40005" dist="20320" dir="5400000" algn="tl" rotWithShape="0">
                    <a:prstClr val="black">
                      <a:alpha val="38000"/>
                    </a:prstClr>
                  </a:outerShdw>
                </a:effectLst>
                <a:latin typeface="cmsy10"/>
              </a:rPr>
              <a:t>r</a:t>
            </a:r>
          </a:p>
        </p:txBody>
      </p:sp>
      <p:sp>
        <p:nvSpPr>
          <p:cNvPr id="137" name="WordArt 45"/>
          <p:cNvSpPr>
            <a:spLocks noChangeAspect="1" noChangeArrowheads="1" noChangeShapeType="1" noTextEdit="1"/>
          </p:cNvSpPr>
          <p:nvPr/>
        </p:nvSpPr>
        <p:spPr bwMode="auto">
          <a:xfrm>
            <a:off x="2170239" y="3162499"/>
            <a:ext cx="320040" cy="536843"/>
          </a:xfrm>
          <a:prstGeom prst="rect">
            <a:avLst/>
          </a:prstGeom>
        </p:spPr>
        <p:txBody>
          <a:bodyPr wrap="none" fromWordArt="1">
            <a:prstTxWarp prst="textPlain">
              <a:avLst>
                <a:gd name="adj" fmla="val 50000"/>
              </a:avLst>
            </a:prstTxWarp>
          </a:bodyPr>
          <a:lstStyle/>
          <a:p>
            <a:pPr algn="ctr"/>
            <a:r>
              <a:rPr lang="en-US" sz="3200" kern="10" dirty="0">
                <a:ln w="9525">
                  <a:solidFill>
                    <a:srgbClr val="93C7FC"/>
                  </a:solidFill>
                  <a:round/>
                  <a:headEnd/>
                  <a:tailEnd/>
                </a:ln>
                <a:gradFill>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effectLst>
                  <a:outerShdw blurRad="40005" dist="20320" dir="5400000" algn="tl" rotWithShape="0">
                    <a:prstClr val="black">
                      <a:alpha val="38000"/>
                    </a:prstClr>
                  </a:outerShdw>
                </a:effectLst>
                <a:latin typeface="cmsy10"/>
              </a:rPr>
              <a:t>r</a:t>
            </a:r>
          </a:p>
        </p:txBody>
      </p:sp>
      <p:grpSp>
        <p:nvGrpSpPr>
          <p:cNvPr id="144" name="Group 143"/>
          <p:cNvGrpSpPr/>
          <p:nvPr/>
        </p:nvGrpSpPr>
        <p:grpSpPr>
          <a:xfrm>
            <a:off x="1973963" y="76200"/>
            <a:ext cx="6173566" cy="914964"/>
            <a:chOff x="1973963" y="76200"/>
            <a:chExt cx="6173566" cy="914964"/>
          </a:xfrm>
        </p:grpSpPr>
        <p:sp>
          <p:nvSpPr>
            <p:cNvPr id="90" name="TextBox 89"/>
            <p:cNvSpPr txBox="1"/>
            <p:nvPr/>
          </p:nvSpPr>
          <p:spPr>
            <a:xfrm>
              <a:off x="4932771" y="76200"/>
              <a:ext cx="643125" cy="800219"/>
            </a:xfrm>
            <a:prstGeom prst="rect">
              <a:avLst/>
            </a:prstGeom>
            <a:noFill/>
          </p:spPr>
          <p:txBody>
            <a:bodyPr wrap="none" rtlCol="0">
              <a:spAutoFit/>
            </a:bodyPr>
            <a:lstStyle/>
            <a:p>
              <a:r>
                <a:rPr lang="en-US" sz="4600" dirty="0" smtClean="0">
                  <a:effectLst>
                    <a:outerShdw blurRad="38100" dist="38100" dir="2700000" algn="tl">
                      <a:srgbClr val="000000">
                        <a:alpha val="43137"/>
                      </a:srgbClr>
                    </a:outerShdw>
                  </a:effectLst>
                  <a:latin typeface="cmsy10"/>
                </a:rPr>
                <a:t>v</a:t>
              </a:r>
              <a:endParaRPr lang="en-US" sz="4600" dirty="0">
                <a:effectLst>
                  <a:outerShdw blurRad="38100" dist="38100" dir="2700000" algn="tl">
                    <a:srgbClr val="000000">
                      <a:alpha val="43137"/>
                    </a:srgbClr>
                  </a:outerShdw>
                </a:effectLst>
                <a:latin typeface="cmsy10"/>
              </a:endParaRPr>
            </a:p>
          </p:txBody>
        </p:sp>
        <p:grpSp>
          <p:nvGrpSpPr>
            <p:cNvPr id="142" name="Group 141"/>
            <p:cNvGrpSpPr/>
            <p:nvPr/>
          </p:nvGrpSpPr>
          <p:grpSpPr>
            <a:xfrm>
              <a:off x="1973963" y="276774"/>
              <a:ext cx="2631540" cy="714390"/>
              <a:chOff x="1973963" y="276774"/>
              <a:chExt cx="2631540" cy="714390"/>
            </a:xfrm>
          </p:grpSpPr>
          <p:grpSp>
            <p:nvGrpSpPr>
              <p:cNvPr id="141" name="Group 140"/>
              <p:cNvGrpSpPr/>
              <p:nvPr/>
            </p:nvGrpSpPr>
            <p:grpSpPr>
              <a:xfrm>
                <a:off x="2515971" y="276774"/>
                <a:ext cx="2089532" cy="714390"/>
                <a:chOff x="2515971" y="276774"/>
                <a:chExt cx="2089532" cy="714390"/>
              </a:xfrm>
            </p:grpSpPr>
            <p:sp>
              <p:nvSpPr>
                <p:cNvPr id="98" name="Oval 73"/>
                <p:cNvSpPr>
                  <a:spLocks noChangeArrowheads="1"/>
                </p:cNvSpPr>
                <p:nvPr/>
              </p:nvSpPr>
              <p:spPr bwMode="auto">
                <a:xfrm>
                  <a:off x="4513428" y="413305"/>
                  <a:ext cx="92075" cy="92075"/>
                </a:xfrm>
                <a:prstGeom prst="ellipse">
                  <a:avLst/>
                </a:prstGeom>
                <a:noFill/>
                <a:ln w="9525">
                  <a:noFill/>
                  <a:round/>
                  <a:headEnd/>
                  <a:tailEnd/>
                </a:ln>
                <a:effectLst/>
              </p:spPr>
              <p:txBody>
                <a:bodyPr wrap="none" anchor="ctr"/>
                <a:lstStyle/>
                <a:p>
                  <a:pPr algn="ctr"/>
                  <a:endParaRPr lang="en-US"/>
                </a:p>
              </p:txBody>
            </p:sp>
            <p:grpSp>
              <p:nvGrpSpPr>
                <p:cNvPr id="99" name="Group 133"/>
                <p:cNvGrpSpPr/>
                <p:nvPr/>
              </p:nvGrpSpPr>
              <p:grpSpPr>
                <a:xfrm>
                  <a:off x="2881096" y="459337"/>
                  <a:ext cx="1632332" cy="428748"/>
                  <a:chOff x="3633415" y="1445153"/>
                  <a:chExt cx="1632332" cy="428748"/>
                </a:xfrm>
              </p:grpSpPr>
              <p:cxnSp>
                <p:nvCxnSpPr>
                  <p:cNvPr id="102" name="AutoShape 77"/>
                  <p:cNvCxnSpPr>
                    <a:cxnSpLocks noChangeShapeType="1"/>
                    <a:stCxn id="100" idx="6"/>
                    <a:endCxn id="98" idx="2"/>
                  </p:cNvCxnSpPr>
                  <p:nvPr/>
                </p:nvCxnSpPr>
                <p:spPr bwMode="auto">
                  <a:xfrm>
                    <a:off x="3633415" y="1445153"/>
                    <a:ext cx="1632332" cy="6"/>
                  </a:xfrm>
                  <a:prstGeom prst="straightConnector1">
                    <a:avLst/>
                  </a:prstGeom>
                  <a:noFill/>
                  <a:ln w="88900">
                    <a:solidFill>
                      <a:schemeClr val="tx1"/>
                    </a:solidFill>
                    <a:round/>
                    <a:headEnd/>
                    <a:tailEnd type="triangle" w="med" len="sm"/>
                  </a:ln>
                  <a:effectLst/>
                </p:spPr>
              </p:cxnSp>
              <p:sp>
                <p:nvSpPr>
                  <p:cNvPr id="103" name="Text Box 78"/>
                  <p:cNvSpPr txBox="1">
                    <a:spLocks noChangeArrowheads="1"/>
                  </p:cNvSpPr>
                  <p:nvPr/>
                </p:nvSpPr>
                <p:spPr bwMode="auto">
                  <a:xfrm>
                    <a:off x="3645626" y="1504569"/>
                    <a:ext cx="644728" cy="369332"/>
                  </a:xfrm>
                  <a:prstGeom prst="rect">
                    <a:avLst/>
                  </a:prstGeom>
                  <a:noFill/>
                  <a:ln w="9525">
                    <a:noFill/>
                    <a:miter lim="800000"/>
                    <a:headEnd/>
                    <a:tailEnd/>
                  </a:ln>
                  <a:effectLst/>
                </p:spPr>
                <p:txBody>
                  <a:bodyPr wrap="none">
                    <a:spAutoFit/>
                  </a:bodyPr>
                  <a:lstStyle/>
                  <a:p>
                    <a:r>
                      <a:rPr lang="en-US" err="1" smtClean="0">
                        <a:solidFill>
                          <a:srgbClr val="7030A0"/>
                        </a:solidFill>
                      </a:rPr>
                      <a:t>ls</a:t>
                    </a:r>
                    <a:r>
                      <a:rPr lang="en-US" smtClean="0"/>
                      <a:t>(</a:t>
                    </a:r>
                    <a:r>
                      <a:rPr lang="en-US" smtClean="0">
                        <a:latin typeface="cmmi10"/>
                      </a:rPr>
                      <a:t>¯</a:t>
                    </a:r>
                    <a:r>
                      <a:rPr lang="en-US" smtClean="0"/>
                      <a:t>)</a:t>
                    </a:r>
                    <a:endParaRPr lang="en-US" dirty="0">
                      <a:solidFill>
                        <a:srgbClr val="FF0000"/>
                      </a:solidFill>
                    </a:endParaRPr>
                  </a:p>
                </p:txBody>
              </p:sp>
            </p:grpSp>
            <p:sp>
              <p:nvSpPr>
                <p:cNvPr id="100" name="Oval 22"/>
                <p:cNvSpPr>
                  <a:spLocks noChangeArrowheads="1"/>
                </p:cNvSpPr>
                <p:nvPr/>
              </p:nvSpPr>
              <p:spPr bwMode="auto">
                <a:xfrm>
                  <a:off x="2515971" y="276774"/>
                  <a:ext cx="365125" cy="365125"/>
                </a:xfrm>
                <a:prstGeom prst="ellipse">
                  <a:avLst/>
                </a:prstGeom>
                <a:noFill/>
                <a:ln w="25400">
                  <a:solidFill>
                    <a:schemeClr val="tx1"/>
                  </a:solidFill>
                  <a:round/>
                  <a:headEnd/>
                  <a:tailEnd/>
                </a:ln>
                <a:effectLst/>
              </p:spPr>
              <p:txBody>
                <a:bodyPr wrap="none" anchor="ctr"/>
                <a:lstStyle/>
                <a:p>
                  <a:pPr algn="ctr"/>
                  <a:r>
                    <a:rPr lang="en-US" smtClean="0">
                      <a:latin typeface="cmmi10"/>
                      <a:sym typeface="Symbol" pitchFamily="18" charset="2"/>
                    </a:rPr>
                    <a:t>®</a:t>
                  </a:r>
                  <a:endParaRPr lang="en-US" dirty="0">
                    <a:latin typeface="cmmi10"/>
                    <a:sym typeface="Symbol" pitchFamily="18" charset="2"/>
                  </a:endParaRPr>
                </a:p>
              </p:txBody>
            </p:sp>
            <p:sp>
              <p:nvSpPr>
                <p:cNvPr id="101" name="Text Box 21"/>
                <p:cNvSpPr txBox="1">
                  <a:spLocks noChangeArrowheads="1"/>
                </p:cNvSpPr>
                <p:nvPr/>
              </p:nvSpPr>
              <p:spPr bwMode="auto">
                <a:xfrm>
                  <a:off x="2548626" y="621832"/>
                  <a:ext cx="251992" cy="369332"/>
                </a:xfrm>
                <a:prstGeom prst="rect">
                  <a:avLst/>
                </a:prstGeom>
                <a:noFill/>
                <a:ln w="9525">
                  <a:noFill/>
                  <a:miter lim="800000"/>
                  <a:headEnd/>
                  <a:tailEnd/>
                </a:ln>
                <a:effectLst/>
              </p:spPr>
              <p:txBody>
                <a:bodyPr wrap="none">
                  <a:spAutoFit/>
                </a:bodyPr>
                <a:lstStyle/>
                <a:p>
                  <a:r>
                    <a:rPr lang="en-US" dirty="0" smtClean="0"/>
                    <a:t>l</a:t>
                  </a:r>
                  <a:endParaRPr lang="en-US" dirty="0"/>
                </a:p>
              </p:txBody>
            </p:sp>
          </p:grpSp>
          <p:sp>
            <p:nvSpPr>
              <p:cNvPr id="96" name="Oval 22"/>
              <p:cNvSpPr>
                <a:spLocks noChangeArrowheads="1"/>
              </p:cNvSpPr>
              <p:nvPr/>
            </p:nvSpPr>
            <p:spPr bwMode="auto">
              <a:xfrm>
                <a:off x="1973963" y="276774"/>
                <a:ext cx="365125" cy="365125"/>
              </a:xfrm>
              <a:prstGeom prst="ellipse">
                <a:avLst/>
              </a:prstGeom>
              <a:noFill/>
              <a:ln w="25400">
                <a:solidFill>
                  <a:schemeClr val="tx1"/>
                </a:solidFill>
                <a:round/>
                <a:headEnd/>
                <a:tailEnd/>
              </a:ln>
              <a:effectLst/>
            </p:spPr>
            <p:txBody>
              <a:bodyPr wrap="none" anchor="ctr"/>
              <a:lstStyle/>
              <a:p>
                <a:pPr algn="ctr"/>
                <a:r>
                  <a:rPr lang="en-US" smtClean="0">
                    <a:latin typeface="cmmi10"/>
                    <a:sym typeface="Symbol" pitchFamily="18" charset="2"/>
                  </a:rPr>
                  <a:t>¯</a:t>
                </a:r>
                <a:endParaRPr lang="en-US" dirty="0">
                  <a:latin typeface="cmmi10"/>
                  <a:sym typeface="Symbol" pitchFamily="18" charset="2"/>
                </a:endParaRPr>
              </a:p>
            </p:txBody>
          </p:sp>
          <p:sp>
            <p:nvSpPr>
              <p:cNvPr id="97" name="Text Box 21"/>
              <p:cNvSpPr txBox="1">
                <a:spLocks noChangeArrowheads="1"/>
              </p:cNvSpPr>
              <p:nvPr/>
            </p:nvSpPr>
            <p:spPr bwMode="auto">
              <a:xfrm flipH="1">
                <a:off x="2005846" y="621832"/>
                <a:ext cx="301710" cy="369332"/>
              </a:xfrm>
              <a:prstGeom prst="rect">
                <a:avLst/>
              </a:prstGeom>
              <a:noFill/>
              <a:ln w="9525">
                <a:noFill/>
                <a:miter lim="800000"/>
                <a:headEnd/>
                <a:tailEnd/>
              </a:ln>
              <a:effectLst/>
            </p:spPr>
            <p:txBody>
              <a:bodyPr wrap="square">
                <a:spAutoFit/>
              </a:bodyPr>
              <a:lstStyle/>
              <a:p>
                <a:r>
                  <a:rPr lang="en-US" dirty="0" smtClean="0"/>
                  <a:t>e</a:t>
                </a:r>
                <a:endParaRPr lang="en-US" dirty="0"/>
              </a:p>
            </p:txBody>
          </p:sp>
        </p:grpSp>
        <p:grpSp>
          <p:nvGrpSpPr>
            <p:cNvPr id="143" name="Group 142"/>
            <p:cNvGrpSpPr/>
            <p:nvPr/>
          </p:nvGrpSpPr>
          <p:grpSpPr>
            <a:xfrm>
              <a:off x="5903164" y="276774"/>
              <a:ext cx="2244365" cy="714390"/>
              <a:chOff x="5903164" y="276774"/>
              <a:chExt cx="2244365" cy="714390"/>
            </a:xfrm>
          </p:grpSpPr>
          <p:sp>
            <p:nvSpPr>
              <p:cNvPr id="104" name="Oval 76"/>
              <p:cNvSpPr>
                <a:spLocks noChangeArrowheads="1"/>
              </p:cNvSpPr>
              <p:nvPr/>
            </p:nvSpPr>
            <p:spPr bwMode="auto">
              <a:xfrm>
                <a:off x="5903164" y="276780"/>
                <a:ext cx="365125" cy="365125"/>
              </a:xfrm>
              <a:prstGeom prst="ellipse">
                <a:avLst/>
              </a:prstGeom>
              <a:noFill/>
              <a:ln w="25400">
                <a:solidFill>
                  <a:schemeClr val="tx1"/>
                </a:solidFill>
                <a:round/>
                <a:headEnd/>
                <a:tailEnd/>
              </a:ln>
              <a:effectLst/>
            </p:spPr>
            <p:txBody>
              <a:bodyPr wrap="none" anchor="ctr"/>
              <a:lstStyle/>
              <a:p>
                <a:pPr algn="ctr"/>
                <a:r>
                  <a:rPr lang="en-US" smtClean="0">
                    <a:latin typeface="cmmi10"/>
                    <a:sym typeface="Symbol" pitchFamily="18" charset="2"/>
                  </a:rPr>
                  <a:t>®</a:t>
                </a:r>
                <a:endParaRPr lang="en-US" dirty="0">
                  <a:latin typeface="cmmi10"/>
                  <a:sym typeface="Symbol" pitchFamily="18" charset="2"/>
                </a:endParaRPr>
              </a:p>
            </p:txBody>
          </p:sp>
          <p:cxnSp>
            <p:nvCxnSpPr>
              <p:cNvPr id="107" name="AutoShape 80"/>
              <p:cNvCxnSpPr>
                <a:cxnSpLocks noChangeShapeType="1"/>
                <a:stCxn id="104" idx="6"/>
                <a:endCxn id="106" idx="2"/>
              </p:cNvCxnSpPr>
              <p:nvPr/>
            </p:nvCxnSpPr>
            <p:spPr bwMode="auto">
              <a:xfrm flipV="1">
                <a:off x="6268289" y="459337"/>
                <a:ext cx="1514115" cy="6"/>
              </a:xfrm>
              <a:prstGeom prst="straightConnector1">
                <a:avLst/>
              </a:prstGeom>
              <a:noFill/>
              <a:ln w="88900">
                <a:solidFill>
                  <a:schemeClr val="tx1"/>
                </a:solidFill>
                <a:round/>
                <a:headEnd/>
                <a:tailEnd type="triangle" w="med" len="med"/>
              </a:ln>
              <a:effectLst/>
            </p:spPr>
          </p:cxnSp>
          <p:sp>
            <p:nvSpPr>
              <p:cNvPr id="108" name="Text Box 81"/>
              <p:cNvSpPr txBox="1">
                <a:spLocks noChangeArrowheads="1"/>
              </p:cNvSpPr>
              <p:nvPr/>
            </p:nvSpPr>
            <p:spPr bwMode="auto">
              <a:xfrm>
                <a:off x="6220617" y="518753"/>
                <a:ext cx="671979" cy="369332"/>
              </a:xfrm>
              <a:prstGeom prst="rect">
                <a:avLst/>
              </a:prstGeom>
              <a:noFill/>
              <a:ln w="9525">
                <a:noFill/>
                <a:miter lim="800000"/>
                <a:headEnd/>
                <a:tailEnd/>
              </a:ln>
              <a:effectLst/>
            </p:spPr>
            <p:txBody>
              <a:bodyPr wrap="none">
                <a:spAutoFit/>
              </a:bodyPr>
              <a:lstStyle/>
              <a:p>
                <a:r>
                  <a:rPr lang="en-US" dirty="0" smtClean="0">
                    <a:solidFill>
                      <a:srgbClr val="002060"/>
                    </a:solidFill>
                  </a:rPr>
                  <a:t>list</a:t>
                </a:r>
                <a:r>
                  <a:rPr lang="en-US" dirty="0" smtClean="0"/>
                  <a:t>()</a:t>
                </a:r>
                <a:endParaRPr lang="en-US" baseline="-25000" dirty="0">
                  <a:solidFill>
                    <a:srgbClr val="993366"/>
                  </a:solidFill>
                </a:endParaRPr>
              </a:p>
            </p:txBody>
          </p:sp>
          <p:sp>
            <p:nvSpPr>
              <p:cNvPr id="109" name="Text Box 88"/>
              <p:cNvSpPr txBox="1">
                <a:spLocks noChangeArrowheads="1"/>
              </p:cNvSpPr>
              <p:nvPr/>
            </p:nvSpPr>
            <p:spPr bwMode="auto">
              <a:xfrm>
                <a:off x="7060839" y="518753"/>
                <a:ext cx="747320" cy="369332"/>
              </a:xfrm>
              <a:prstGeom prst="rect">
                <a:avLst/>
              </a:prstGeom>
              <a:noFill/>
              <a:ln w="9525">
                <a:noFill/>
                <a:miter lim="800000"/>
                <a:headEnd/>
                <a:tailEnd/>
              </a:ln>
              <a:effectLst/>
            </p:spPr>
            <p:txBody>
              <a:bodyPr wrap="square">
                <a:spAutoFit/>
              </a:bodyPr>
              <a:lstStyle/>
              <a:p>
                <a:r>
                  <a:rPr lang="en-US" dirty="0" smtClean="0">
                    <a:solidFill>
                      <a:srgbClr val="002060"/>
                    </a:solidFill>
                  </a:rPr>
                  <a:t>list</a:t>
                </a:r>
                <a:r>
                  <a:rPr lang="en-US" dirty="0" smtClean="0"/>
                  <a:t>()</a:t>
                </a:r>
                <a:endParaRPr lang="en-US" dirty="0">
                  <a:solidFill>
                    <a:srgbClr val="FF0000"/>
                  </a:solidFill>
                </a:endParaRPr>
              </a:p>
            </p:txBody>
          </p:sp>
          <p:sp>
            <p:nvSpPr>
              <p:cNvPr id="106" name="Oval 22"/>
              <p:cNvSpPr>
                <a:spLocks noChangeArrowheads="1"/>
              </p:cNvSpPr>
              <p:nvPr/>
            </p:nvSpPr>
            <p:spPr bwMode="auto">
              <a:xfrm>
                <a:off x="7782404" y="276774"/>
                <a:ext cx="365125" cy="365125"/>
              </a:xfrm>
              <a:prstGeom prst="ellipse">
                <a:avLst/>
              </a:prstGeom>
              <a:noFill/>
              <a:ln w="25400">
                <a:solidFill>
                  <a:schemeClr val="tx1"/>
                </a:solidFill>
                <a:round/>
                <a:headEnd/>
                <a:tailEnd/>
              </a:ln>
              <a:effectLst/>
            </p:spPr>
            <p:txBody>
              <a:bodyPr wrap="none" anchor="ctr"/>
              <a:lstStyle/>
              <a:p>
                <a:pPr algn="ctr"/>
                <a:r>
                  <a:rPr lang="en-US" smtClean="0">
                    <a:latin typeface="cmmi10"/>
                    <a:sym typeface="Symbol" pitchFamily="18" charset="2"/>
                  </a:rPr>
                  <a:t>¯</a:t>
                </a:r>
                <a:endParaRPr lang="en-US" dirty="0">
                  <a:latin typeface="cmmi10"/>
                  <a:sym typeface="Symbol" pitchFamily="18" charset="2"/>
                </a:endParaRPr>
              </a:p>
            </p:txBody>
          </p:sp>
          <p:sp>
            <p:nvSpPr>
              <p:cNvPr id="139" name="Text Box 21"/>
              <p:cNvSpPr txBox="1">
                <a:spLocks noChangeArrowheads="1"/>
              </p:cNvSpPr>
              <p:nvPr/>
            </p:nvSpPr>
            <p:spPr bwMode="auto">
              <a:xfrm flipH="1">
                <a:off x="5943634" y="621832"/>
                <a:ext cx="301710" cy="369332"/>
              </a:xfrm>
              <a:prstGeom prst="rect">
                <a:avLst/>
              </a:prstGeom>
              <a:noFill/>
              <a:ln w="9525">
                <a:noFill/>
                <a:miter lim="800000"/>
                <a:headEnd/>
                <a:tailEnd/>
              </a:ln>
              <a:effectLst/>
            </p:spPr>
            <p:txBody>
              <a:bodyPr wrap="square">
                <a:spAutoFit/>
              </a:bodyPr>
              <a:lstStyle/>
              <a:p>
                <a:r>
                  <a:rPr lang="en-US" dirty="0" smtClean="0"/>
                  <a:t>l</a:t>
                </a:r>
                <a:endParaRPr lang="en-US" dirty="0"/>
              </a:p>
            </p:txBody>
          </p:sp>
          <p:sp>
            <p:nvSpPr>
              <p:cNvPr id="140" name="Text Box 21"/>
              <p:cNvSpPr txBox="1">
                <a:spLocks noChangeArrowheads="1"/>
              </p:cNvSpPr>
              <p:nvPr/>
            </p:nvSpPr>
            <p:spPr bwMode="auto">
              <a:xfrm flipH="1">
                <a:off x="7823248" y="621832"/>
                <a:ext cx="301710" cy="369332"/>
              </a:xfrm>
              <a:prstGeom prst="rect">
                <a:avLst/>
              </a:prstGeom>
              <a:noFill/>
              <a:ln w="9525">
                <a:noFill/>
                <a:miter lim="800000"/>
                <a:headEnd/>
                <a:tailEnd/>
              </a:ln>
              <a:effectLst/>
            </p:spPr>
            <p:txBody>
              <a:bodyPr wrap="square">
                <a:spAutoFit/>
              </a:bodyPr>
              <a:lstStyle/>
              <a:p>
                <a:r>
                  <a:rPr lang="en-US" dirty="0" smtClean="0"/>
                  <a:t>e</a:t>
                </a:r>
                <a:endParaRPr lang="en-US" dirty="0"/>
              </a:p>
            </p:txBody>
          </p:sp>
        </p:grpSp>
      </p:grpSp>
      <p:sp>
        <p:nvSpPr>
          <p:cNvPr id="138" name="Equal 137"/>
          <p:cNvSpPr>
            <a:spLocks noChangeAspect="1"/>
          </p:cNvSpPr>
          <p:nvPr/>
        </p:nvSpPr>
        <p:spPr>
          <a:xfrm>
            <a:off x="4333704" y="2019096"/>
            <a:ext cx="548640" cy="548640"/>
          </a:xfrm>
          <a:prstGeom prst="mathEqua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schemeClr val="tx1"/>
              </a:solidFill>
            </a:endParaRPr>
          </a:p>
        </p:txBody>
      </p:sp>
      <p:grpSp>
        <p:nvGrpSpPr>
          <p:cNvPr id="169" name="Group 168"/>
          <p:cNvGrpSpPr/>
          <p:nvPr/>
        </p:nvGrpSpPr>
        <p:grpSpPr>
          <a:xfrm>
            <a:off x="4981916" y="2132150"/>
            <a:ext cx="3815652" cy="714390"/>
            <a:chOff x="4981916" y="2132150"/>
            <a:chExt cx="3815652" cy="714390"/>
          </a:xfrm>
        </p:grpSpPr>
        <p:sp>
          <p:nvSpPr>
            <p:cNvPr id="54" name="Oval 22"/>
            <p:cNvSpPr>
              <a:spLocks noChangeArrowheads="1"/>
            </p:cNvSpPr>
            <p:nvPr/>
          </p:nvSpPr>
          <p:spPr bwMode="auto">
            <a:xfrm>
              <a:off x="4981916" y="2132150"/>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sp>
          <p:nvSpPr>
            <p:cNvPr id="55" name="Text Box 21"/>
            <p:cNvSpPr txBox="1">
              <a:spLocks noChangeArrowheads="1"/>
            </p:cNvSpPr>
            <p:nvPr/>
          </p:nvSpPr>
          <p:spPr bwMode="auto">
            <a:xfrm>
              <a:off x="5014571" y="2477208"/>
              <a:ext cx="251992" cy="369332"/>
            </a:xfrm>
            <a:prstGeom prst="rect">
              <a:avLst/>
            </a:prstGeom>
            <a:noFill/>
            <a:ln w="9525">
              <a:noFill/>
              <a:miter lim="800000"/>
              <a:headEnd/>
              <a:tailEnd/>
            </a:ln>
            <a:effectLst/>
          </p:spPr>
          <p:txBody>
            <a:bodyPr wrap="none">
              <a:spAutoFit/>
            </a:bodyPr>
            <a:lstStyle/>
            <a:p>
              <a:r>
                <a:rPr lang="en-US" dirty="0" smtClean="0"/>
                <a:t>l</a:t>
              </a:r>
              <a:endParaRPr lang="en-US" dirty="0"/>
            </a:p>
          </p:txBody>
        </p:sp>
        <p:sp>
          <p:nvSpPr>
            <p:cNvPr id="51" name="Oval 22"/>
            <p:cNvSpPr>
              <a:spLocks noChangeArrowheads="1"/>
            </p:cNvSpPr>
            <p:nvPr/>
          </p:nvSpPr>
          <p:spPr bwMode="auto">
            <a:xfrm>
              <a:off x="8432443" y="2132150"/>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sp>
          <p:nvSpPr>
            <p:cNvPr id="52" name="Text Box 21"/>
            <p:cNvSpPr txBox="1">
              <a:spLocks noChangeArrowheads="1"/>
            </p:cNvSpPr>
            <p:nvPr/>
          </p:nvSpPr>
          <p:spPr bwMode="auto">
            <a:xfrm flipH="1">
              <a:off x="8464326" y="2477208"/>
              <a:ext cx="301710" cy="369332"/>
            </a:xfrm>
            <a:prstGeom prst="rect">
              <a:avLst/>
            </a:prstGeom>
            <a:noFill/>
            <a:ln w="9525">
              <a:noFill/>
              <a:miter lim="800000"/>
              <a:headEnd/>
              <a:tailEnd/>
            </a:ln>
            <a:effectLst/>
          </p:spPr>
          <p:txBody>
            <a:bodyPr wrap="square">
              <a:spAutoFit/>
            </a:bodyPr>
            <a:lstStyle/>
            <a:p>
              <a:r>
                <a:rPr lang="en-US" dirty="0" smtClean="0"/>
                <a:t>e</a:t>
              </a:r>
              <a:endParaRPr lang="en-US" dirty="0"/>
            </a:p>
          </p:txBody>
        </p:sp>
        <p:cxnSp>
          <p:nvCxnSpPr>
            <p:cNvPr id="150" name="AutoShape 80"/>
            <p:cNvCxnSpPr>
              <a:cxnSpLocks noChangeShapeType="1"/>
              <a:stCxn id="54" idx="6"/>
              <a:endCxn id="51" idx="2"/>
            </p:cNvCxnSpPr>
            <p:nvPr/>
          </p:nvCxnSpPr>
          <p:spPr bwMode="auto">
            <a:xfrm>
              <a:off x="5347041" y="2314713"/>
              <a:ext cx="3085402" cy="1588"/>
            </a:xfrm>
            <a:prstGeom prst="straightConnector1">
              <a:avLst/>
            </a:prstGeom>
            <a:noFill/>
            <a:ln w="88900">
              <a:solidFill>
                <a:schemeClr val="tx1"/>
              </a:solidFill>
              <a:round/>
              <a:headEnd/>
              <a:tailEnd type="triangle" w="med" len="med"/>
            </a:ln>
            <a:effectLst/>
          </p:spPr>
        </p:cxnSp>
        <p:sp>
          <p:nvSpPr>
            <p:cNvPr id="151" name="Text Box 81"/>
            <p:cNvSpPr txBox="1">
              <a:spLocks noChangeArrowheads="1"/>
            </p:cNvSpPr>
            <p:nvPr/>
          </p:nvSpPr>
          <p:spPr bwMode="auto">
            <a:xfrm>
              <a:off x="5313861" y="2383076"/>
              <a:ext cx="671979" cy="369332"/>
            </a:xfrm>
            <a:prstGeom prst="rect">
              <a:avLst/>
            </a:prstGeom>
            <a:noFill/>
            <a:ln w="9525">
              <a:noFill/>
              <a:miter lim="800000"/>
              <a:headEnd/>
              <a:tailEnd/>
            </a:ln>
            <a:effectLst/>
          </p:spPr>
          <p:txBody>
            <a:bodyPr wrap="none">
              <a:spAutoFit/>
            </a:bodyPr>
            <a:lstStyle/>
            <a:p>
              <a:r>
                <a:rPr lang="en-US" dirty="0" smtClean="0">
                  <a:solidFill>
                    <a:srgbClr val="002060"/>
                  </a:solidFill>
                </a:rPr>
                <a:t>list</a:t>
              </a:r>
              <a:r>
                <a:rPr lang="en-US" dirty="0" smtClean="0"/>
                <a:t>()</a:t>
              </a:r>
              <a:endParaRPr lang="en-US" baseline="-25000" dirty="0">
                <a:solidFill>
                  <a:srgbClr val="993366"/>
                </a:solidFill>
              </a:endParaRPr>
            </a:p>
          </p:txBody>
        </p:sp>
        <p:sp>
          <p:nvSpPr>
            <p:cNvPr id="152" name="Text Box 88"/>
            <p:cNvSpPr txBox="1">
              <a:spLocks noChangeArrowheads="1"/>
            </p:cNvSpPr>
            <p:nvPr/>
          </p:nvSpPr>
          <p:spPr bwMode="auto">
            <a:xfrm>
              <a:off x="7699151" y="2383076"/>
              <a:ext cx="747320" cy="369332"/>
            </a:xfrm>
            <a:prstGeom prst="rect">
              <a:avLst/>
            </a:prstGeom>
            <a:noFill/>
            <a:ln w="9525">
              <a:noFill/>
              <a:miter lim="800000"/>
              <a:headEnd/>
              <a:tailEnd/>
            </a:ln>
            <a:effectLst/>
          </p:spPr>
          <p:txBody>
            <a:bodyPr wrap="square">
              <a:spAutoFit/>
            </a:bodyPr>
            <a:lstStyle/>
            <a:p>
              <a:r>
                <a:rPr lang="en-US" dirty="0" smtClean="0">
                  <a:solidFill>
                    <a:srgbClr val="002060"/>
                  </a:solidFill>
                </a:rPr>
                <a:t>list</a:t>
              </a:r>
              <a:r>
                <a:rPr lang="en-US" dirty="0" smtClean="0"/>
                <a:t>()</a:t>
              </a:r>
              <a:endParaRPr lang="en-US" dirty="0">
                <a:solidFill>
                  <a:srgbClr val="FF0000"/>
                </a:solidFill>
              </a:endParaRPr>
            </a:p>
          </p:txBody>
        </p:sp>
      </p:grpSp>
      <p:sp>
        <p:nvSpPr>
          <p:cNvPr id="181" name="TextBox 180"/>
          <p:cNvSpPr txBox="1"/>
          <p:nvPr/>
        </p:nvSpPr>
        <p:spPr>
          <a:xfrm>
            <a:off x="6540929" y="3830643"/>
            <a:ext cx="697627" cy="830997"/>
          </a:xfrm>
          <a:prstGeom prst="rect">
            <a:avLst/>
          </a:prstGeom>
          <a:noFill/>
        </p:spPr>
        <p:txBody>
          <a:bodyPr wrap="none" rtlCol="0">
            <a:spAutoFit/>
          </a:bodyPr>
          <a:lstStyle/>
          <a:p>
            <a:r>
              <a:rPr lang="en-US" sz="4800" dirty="0" smtClean="0">
                <a:solidFill>
                  <a:srgbClr val="00B050"/>
                </a:solidFill>
                <a:latin typeface="msam10"/>
              </a:rPr>
              <a:t>X</a:t>
            </a:r>
            <a:endParaRPr lang="en-US" sz="4800" dirty="0">
              <a:solidFill>
                <a:srgbClr val="00B050"/>
              </a:solidFill>
              <a:latin typeface="msam10"/>
            </a:endParaRPr>
          </a:p>
        </p:txBody>
      </p:sp>
      <p:grpSp>
        <p:nvGrpSpPr>
          <p:cNvPr id="195" name="Group 194"/>
          <p:cNvGrpSpPr/>
          <p:nvPr/>
        </p:nvGrpSpPr>
        <p:grpSpPr>
          <a:xfrm>
            <a:off x="630621" y="2729600"/>
            <a:ext cx="7833705" cy="1038359"/>
            <a:chOff x="630621" y="2729600"/>
            <a:chExt cx="7833705" cy="1038359"/>
          </a:xfrm>
        </p:grpSpPr>
        <p:sp>
          <p:nvSpPr>
            <p:cNvPr id="184" name="Line 118"/>
            <p:cNvSpPr>
              <a:spLocks noChangeShapeType="1"/>
            </p:cNvSpPr>
            <p:nvPr/>
          </p:nvSpPr>
          <p:spPr bwMode="auto">
            <a:xfrm flipV="1">
              <a:off x="4038101" y="2752408"/>
              <a:ext cx="4426225" cy="1015548"/>
            </a:xfrm>
            <a:prstGeom prst="line">
              <a:avLst/>
            </a:prstGeom>
            <a:noFill/>
            <a:ln w="63500" cap="rnd">
              <a:solidFill>
                <a:srgbClr val="FFCC00"/>
              </a:solidFill>
              <a:prstDash val="sysDot"/>
              <a:round/>
              <a:headEnd/>
              <a:tailEnd/>
            </a:ln>
            <a:effectLst>
              <a:outerShdw blurRad="40005" dist="20320" dir="5400000" algn="tl" rotWithShape="0">
                <a:prstClr val="black">
                  <a:alpha val="38000"/>
                </a:prstClr>
              </a:outerShdw>
            </a:effectLst>
          </p:spPr>
          <p:txBody>
            <a:bodyPr/>
            <a:lstStyle/>
            <a:p>
              <a:endParaRPr lang="en-US"/>
            </a:p>
          </p:txBody>
        </p:sp>
        <p:sp>
          <p:nvSpPr>
            <p:cNvPr id="186" name="Line 122"/>
            <p:cNvSpPr>
              <a:spLocks noChangeShapeType="1"/>
            </p:cNvSpPr>
            <p:nvPr/>
          </p:nvSpPr>
          <p:spPr bwMode="auto">
            <a:xfrm flipH="1">
              <a:off x="630621" y="2729600"/>
              <a:ext cx="4383950" cy="1038359"/>
            </a:xfrm>
            <a:prstGeom prst="line">
              <a:avLst/>
            </a:prstGeom>
            <a:noFill/>
            <a:ln w="63500" cap="rnd">
              <a:solidFill>
                <a:srgbClr val="339966"/>
              </a:solidFill>
              <a:prstDash val="sysDot"/>
              <a:round/>
              <a:headEnd/>
              <a:tailEnd/>
            </a:ln>
            <a:effectLst>
              <a:outerShdw blurRad="40005" dist="20320" dir="5400000" algn="tl" rotWithShape="0">
                <a:prstClr val="black">
                  <a:alpha val="38000"/>
                </a:prstClr>
              </a:outerShdw>
            </a:effectLst>
          </p:spPr>
          <p:txBody>
            <a:bodyPr/>
            <a:lstStyle/>
            <a:p>
              <a:endParaRPr lang="en-US"/>
            </a:p>
          </p:txBody>
        </p:sp>
      </p:grpSp>
      <p:grpSp>
        <p:nvGrpSpPr>
          <p:cNvPr id="194" name="Group 193"/>
          <p:cNvGrpSpPr/>
          <p:nvPr/>
        </p:nvGrpSpPr>
        <p:grpSpPr>
          <a:xfrm>
            <a:off x="595070" y="2311085"/>
            <a:ext cx="3443031" cy="365760"/>
            <a:chOff x="595070" y="2311085"/>
            <a:chExt cx="3443031" cy="365760"/>
          </a:xfrm>
        </p:grpSpPr>
        <p:sp>
          <p:nvSpPr>
            <p:cNvPr id="185" name="Line 119"/>
            <p:cNvSpPr>
              <a:spLocks noChangeShapeType="1"/>
            </p:cNvSpPr>
            <p:nvPr/>
          </p:nvSpPr>
          <p:spPr bwMode="auto">
            <a:xfrm>
              <a:off x="595070" y="2311085"/>
              <a:ext cx="0" cy="365760"/>
            </a:xfrm>
            <a:prstGeom prst="line">
              <a:avLst/>
            </a:prstGeom>
            <a:noFill/>
            <a:ln w="63500" cap="rnd">
              <a:solidFill>
                <a:srgbClr val="339966"/>
              </a:solidFill>
              <a:prstDash val="sysDot"/>
              <a:round/>
              <a:headEnd/>
              <a:tailEnd/>
            </a:ln>
            <a:effectLst>
              <a:outerShdw blurRad="40005" dist="20320" dir="5400000" algn="tl" rotWithShape="0">
                <a:prstClr val="black">
                  <a:alpha val="38000"/>
                </a:prstClr>
              </a:outerShdw>
            </a:effectLst>
          </p:spPr>
          <p:txBody>
            <a:bodyPr/>
            <a:lstStyle/>
            <a:p>
              <a:endParaRPr lang="en-US"/>
            </a:p>
          </p:txBody>
        </p:sp>
        <p:sp>
          <p:nvSpPr>
            <p:cNvPr id="191" name="Line 123"/>
            <p:cNvSpPr>
              <a:spLocks noChangeShapeType="1"/>
            </p:cNvSpPr>
            <p:nvPr/>
          </p:nvSpPr>
          <p:spPr bwMode="auto">
            <a:xfrm>
              <a:off x="4038101" y="2311085"/>
              <a:ext cx="0" cy="365760"/>
            </a:xfrm>
            <a:prstGeom prst="line">
              <a:avLst/>
            </a:prstGeom>
            <a:noFill/>
            <a:ln w="63500" cap="rnd">
              <a:solidFill>
                <a:srgbClr val="FFCC00"/>
              </a:solidFill>
              <a:prstDash val="sysDot"/>
              <a:round/>
              <a:headEnd/>
              <a:tailEnd/>
            </a:ln>
            <a:effectLst>
              <a:outerShdw blurRad="40005" dist="20320" dir="5400000" algn="tl" rotWithShape="0">
                <a:prstClr val="black">
                  <a:alpha val="38000"/>
                </a:prstClr>
              </a:outerShdw>
            </a:effectLst>
          </p:spPr>
          <p:txBody>
            <a:bodyPr/>
            <a:lstStyle/>
            <a:p>
              <a:endParaRPr lang="en-US"/>
            </a:p>
          </p:txBody>
        </p:sp>
      </p:grpSp>
      <p:grpSp>
        <p:nvGrpSpPr>
          <p:cNvPr id="196" name="Group 195"/>
          <p:cNvGrpSpPr/>
          <p:nvPr/>
        </p:nvGrpSpPr>
        <p:grpSpPr>
          <a:xfrm>
            <a:off x="4333704" y="3156600"/>
            <a:ext cx="4463864" cy="843210"/>
            <a:chOff x="4333704" y="3156600"/>
            <a:chExt cx="4463864" cy="843210"/>
          </a:xfrm>
        </p:grpSpPr>
        <p:sp>
          <p:nvSpPr>
            <p:cNvPr id="172" name="Equal 171"/>
            <p:cNvSpPr>
              <a:spLocks noChangeAspect="1"/>
            </p:cNvSpPr>
            <p:nvPr/>
          </p:nvSpPr>
          <p:spPr>
            <a:xfrm>
              <a:off x="4333704" y="3156600"/>
              <a:ext cx="548640" cy="548640"/>
            </a:xfrm>
            <a:prstGeom prst="mathEqua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solidFill>
                  <a:schemeClr val="tx1"/>
                </a:solidFill>
              </a:endParaRPr>
            </a:p>
          </p:txBody>
        </p:sp>
        <p:grpSp>
          <p:nvGrpSpPr>
            <p:cNvPr id="173" name="Group 168"/>
            <p:cNvGrpSpPr/>
            <p:nvPr/>
          </p:nvGrpSpPr>
          <p:grpSpPr>
            <a:xfrm>
              <a:off x="4981916" y="3285420"/>
              <a:ext cx="3815652" cy="714390"/>
              <a:chOff x="4981916" y="2132150"/>
              <a:chExt cx="3815652" cy="714390"/>
            </a:xfrm>
          </p:grpSpPr>
          <p:sp>
            <p:nvSpPr>
              <p:cNvPr id="174" name="Oval 22"/>
              <p:cNvSpPr>
                <a:spLocks noChangeArrowheads="1"/>
              </p:cNvSpPr>
              <p:nvPr/>
            </p:nvSpPr>
            <p:spPr bwMode="auto">
              <a:xfrm>
                <a:off x="4981916" y="2132150"/>
                <a:ext cx="365125" cy="365125"/>
              </a:xfrm>
              <a:prstGeom prst="ellipse">
                <a:avLst/>
              </a:prstGeom>
              <a:solidFill>
                <a:schemeClr val="bg1"/>
              </a:solid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sp>
            <p:nvSpPr>
              <p:cNvPr id="175" name="Text Box 21"/>
              <p:cNvSpPr txBox="1">
                <a:spLocks noChangeArrowheads="1"/>
              </p:cNvSpPr>
              <p:nvPr/>
            </p:nvSpPr>
            <p:spPr bwMode="auto">
              <a:xfrm>
                <a:off x="5014571" y="2477208"/>
                <a:ext cx="251992" cy="369332"/>
              </a:xfrm>
              <a:prstGeom prst="rect">
                <a:avLst/>
              </a:prstGeom>
              <a:noFill/>
              <a:ln w="9525">
                <a:noFill/>
                <a:miter lim="800000"/>
                <a:headEnd/>
                <a:tailEnd/>
              </a:ln>
              <a:effectLst/>
            </p:spPr>
            <p:txBody>
              <a:bodyPr wrap="none">
                <a:spAutoFit/>
              </a:bodyPr>
              <a:lstStyle/>
              <a:p>
                <a:r>
                  <a:rPr lang="en-US" dirty="0" smtClean="0"/>
                  <a:t>l</a:t>
                </a:r>
                <a:endParaRPr lang="en-US" dirty="0"/>
              </a:p>
            </p:txBody>
          </p:sp>
          <p:sp>
            <p:nvSpPr>
              <p:cNvPr id="176" name="Oval 22"/>
              <p:cNvSpPr>
                <a:spLocks noChangeArrowheads="1"/>
              </p:cNvSpPr>
              <p:nvPr/>
            </p:nvSpPr>
            <p:spPr bwMode="auto">
              <a:xfrm>
                <a:off x="8432443" y="2132150"/>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sp>
            <p:nvSpPr>
              <p:cNvPr id="177" name="Text Box 21"/>
              <p:cNvSpPr txBox="1">
                <a:spLocks noChangeArrowheads="1"/>
              </p:cNvSpPr>
              <p:nvPr/>
            </p:nvSpPr>
            <p:spPr bwMode="auto">
              <a:xfrm flipH="1">
                <a:off x="8464326" y="2477208"/>
                <a:ext cx="301710" cy="369332"/>
              </a:xfrm>
              <a:prstGeom prst="rect">
                <a:avLst/>
              </a:prstGeom>
              <a:noFill/>
              <a:ln w="9525">
                <a:noFill/>
                <a:miter lim="800000"/>
                <a:headEnd/>
                <a:tailEnd/>
              </a:ln>
              <a:effectLst/>
            </p:spPr>
            <p:txBody>
              <a:bodyPr wrap="square">
                <a:spAutoFit/>
              </a:bodyPr>
              <a:lstStyle/>
              <a:p>
                <a:r>
                  <a:rPr lang="en-US" dirty="0" smtClean="0"/>
                  <a:t>e</a:t>
                </a:r>
                <a:endParaRPr lang="en-US" dirty="0"/>
              </a:p>
            </p:txBody>
          </p:sp>
          <p:cxnSp>
            <p:nvCxnSpPr>
              <p:cNvPr id="178" name="AutoShape 80"/>
              <p:cNvCxnSpPr>
                <a:cxnSpLocks noChangeShapeType="1"/>
                <a:stCxn id="174" idx="6"/>
                <a:endCxn id="176" idx="2"/>
              </p:cNvCxnSpPr>
              <p:nvPr/>
            </p:nvCxnSpPr>
            <p:spPr bwMode="auto">
              <a:xfrm>
                <a:off x="5347041" y="2314713"/>
                <a:ext cx="3085402" cy="1588"/>
              </a:xfrm>
              <a:prstGeom prst="straightConnector1">
                <a:avLst/>
              </a:prstGeom>
              <a:noFill/>
              <a:ln w="88900">
                <a:solidFill>
                  <a:schemeClr val="tx1"/>
                </a:solidFill>
                <a:round/>
                <a:headEnd/>
                <a:tailEnd type="triangle" w="med" len="med"/>
              </a:ln>
              <a:effectLst/>
            </p:spPr>
          </p:cxnSp>
          <p:sp>
            <p:nvSpPr>
              <p:cNvPr id="179" name="Text Box 81"/>
              <p:cNvSpPr txBox="1">
                <a:spLocks noChangeArrowheads="1"/>
              </p:cNvSpPr>
              <p:nvPr/>
            </p:nvSpPr>
            <p:spPr bwMode="auto">
              <a:xfrm>
                <a:off x="5313861" y="2383076"/>
                <a:ext cx="671979" cy="369332"/>
              </a:xfrm>
              <a:prstGeom prst="rect">
                <a:avLst/>
              </a:prstGeom>
              <a:noFill/>
              <a:ln w="9525">
                <a:noFill/>
                <a:miter lim="800000"/>
                <a:headEnd/>
                <a:tailEnd/>
              </a:ln>
              <a:effectLst/>
            </p:spPr>
            <p:txBody>
              <a:bodyPr wrap="none">
                <a:spAutoFit/>
              </a:bodyPr>
              <a:lstStyle/>
              <a:p>
                <a:r>
                  <a:rPr lang="en-US" dirty="0" smtClean="0">
                    <a:solidFill>
                      <a:srgbClr val="002060"/>
                    </a:solidFill>
                  </a:rPr>
                  <a:t>list</a:t>
                </a:r>
                <a:r>
                  <a:rPr lang="en-US" dirty="0" smtClean="0"/>
                  <a:t>()</a:t>
                </a:r>
                <a:endParaRPr lang="en-US" baseline="-25000" dirty="0">
                  <a:solidFill>
                    <a:srgbClr val="993366"/>
                  </a:solidFill>
                </a:endParaRPr>
              </a:p>
            </p:txBody>
          </p:sp>
          <p:sp>
            <p:nvSpPr>
              <p:cNvPr id="180" name="Text Box 88"/>
              <p:cNvSpPr txBox="1">
                <a:spLocks noChangeArrowheads="1"/>
              </p:cNvSpPr>
              <p:nvPr/>
            </p:nvSpPr>
            <p:spPr bwMode="auto">
              <a:xfrm>
                <a:off x="7699151" y="2383076"/>
                <a:ext cx="747320" cy="369332"/>
              </a:xfrm>
              <a:prstGeom prst="rect">
                <a:avLst/>
              </a:prstGeom>
              <a:noFill/>
              <a:ln w="9525">
                <a:noFill/>
                <a:miter lim="800000"/>
                <a:headEnd/>
                <a:tailEnd/>
              </a:ln>
              <a:effectLst/>
            </p:spPr>
            <p:txBody>
              <a:bodyPr wrap="square">
                <a:spAutoFit/>
              </a:bodyPr>
              <a:lstStyle/>
              <a:p>
                <a:r>
                  <a:rPr lang="en-US" dirty="0" smtClean="0">
                    <a:solidFill>
                      <a:srgbClr val="002060"/>
                    </a:solidFill>
                  </a:rPr>
                  <a:t>list</a:t>
                </a:r>
                <a:r>
                  <a:rPr lang="en-US" dirty="0" smtClean="0"/>
                  <a:t>()</a:t>
                </a:r>
                <a:endParaRPr lang="en-US" dirty="0">
                  <a:solidFill>
                    <a:srgbClr val="FF0000"/>
                  </a:solidFill>
                </a:endParaRPr>
              </a:p>
            </p:txBody>
          </p:sp>
        </p:grpSp>
      </p:grpSp>
      <p:sp>
        <p:nvSpPr>
          <p:cNvPr id="192" name="TextBox 191"/>
          <p:cNvSpPr txBox="1"/>
          <p:nvPr/>
        </p:nvSpPr>
        <p:spPr>
          <a:xfrm>
            <a:off x="4754565" y="4593250"/>
            <a:ext cx="4114800" cy="193899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smtClean="0"/>
              <a:t>Our widening</a:t>
            </a:r>
          </a:p>
          <a:p>
            <a:pPr marL="236538" indent="-236538">
              <a:buFont typeface="Arial" pitchFamily="34" charset="0"/>
              <a:buChar char="•"/>
            </a:pPr>
            <a:r>
              <a:rPr lang="en-US" sz="2400" dirty="0" smtClean="0"/>
              <a:t>is a non-symmetric binary operator</a:t>
            </a:r>
          </a:p>
          <a:p>
            <a:pPr marL="236538" indent="-236538">
              <a:buFont typeface="Arial" pitchFamily="34" charset="0"/>
              <a:buChar char="•"/>
            </a:pPr>
            <a:r>
              <a:rPr lang="en-US" sz="2400" dirty="0" smtClean="0"/>
              <a:t>interleaves region matching and summarizing</a:t>
            </a:r>
            <a:endParaRPr lang="en-US" sz="2400" dirty="0"/>
          </a:p>
        </p:txBody>
      </p:sp>
      <p:sp>
        <p:nvSpPr>
          <p:cNvPr id="95" name="Rectangle 94"/>
          <p:cNvSpPr/>
          <p:nvPr/>
        </p:nvSpPr>
        <p:spPr>
          <a:xfrm>
            <a:off x="737066" y="1325880"/>
            <a:ext cx="7669869" cy="420624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2800" u="sng" dirty="0" smtClean="0">
                <a:solidFill>
                  <a:srgbClr val="002060"/>
                </a:solidFill>
                <a:effectLst>
                  <a:outerShdw blurRad="38100" dist="38100" dir="2700000" algn="tl">
                    <a:srgbClr val="000000">
                      <a:alpha val="43137"/>
                    </a:srgbClr>
                  </a:outerShdw>
                </a:effectLst>
              </a:rPr>
              <a:t>Widening</a:t>
            </a:r>
          </a:p>
          <a:p>
            <a:endParaRPr lang="en-US" sz="1200" dirty="0" smtClean="0">
              <a:solidFill>
                <a:srgbClr val="C00000"/>
              </a:solidFill>
            </a:endParaRPr>
          </a:p>
          <a:p>
            <a:r>
              <a:rPr lang="en-US" sz="2400" dirty="0" smtClean="0">
                <a:solidFill>
                  <a:srgbClr val="C00000"/>
                </a:solidFill>
              </a:rPr>
              <a:t>Properties</a:t>
            </a:r>
          </a:p>
          <a:p>
            <a:pPr marL="341313" indent="-341313">
              <a:buFont typeface="Arial" pitchFamily="34" charset="0"/>
              <a:buChar char="•"/>
            </a:pPr>
            <a:r>
              <a:rPr lang="en-US" sz="2400" dirty="0" smtClean="0"/>
              <a:t>Soundness: computes an </a:t>
            </a:r>
            <a:r>
              <a:rPr lang="en-US" sz="2400" dirty="0" smtClean="0">
                <a:solidFill>
                  <a:srgbClr val="7030A0"/>
                </a:solidFill>
              </a:rPr>
              <a:t>over-approximation</a:t>
            </a:r>
          </a:p>
          <a:p>
            <a:pPr marL="341313" indent="-341313">
              <a:buFont typeface="Arial" pitchFamily="34" charset="0"/>
              <a:buChar char="•"/>
            </a:pPr>
            <a:r>
              <a:rPr lang="en-US" sz="2400" dirty="0" smtClean="0"/>
              <a:t>Termination: ensures chain </a:t>
            </a:r>
            <a:r>
              <a:rPr lang="en-US" sz="2400" dirty="0" smtClean="0">
                <a:solidFill>
                  <a:srgbClr val="7030A0"/>
                </a:solidFill>
              </a:rPr>
              <a:t>stabilizes</a:t>
            </a:r>
          </a:p>
          <a:p>
            <a:endParaRPr lang="en-US" sz="1200" dirty="0" smtClean="0">
              <a:solidFill>
                <a:srgbClr val="C00000"/>
              </a:solidFill>
            </a:endParaRPr>
          </a:p>
          <a:p>
            <a:r>
              <a:rPr lang="en-US" sz="2400" dirty="0" smtClean="0">
                <a:solidFill>
                  <a:srgbClr val="C00000"/>
                </a:solidFill>
              </a:rPr>
              <a:t>Algorithm</a:t>
            </a:r>
          </a:p>
          <a:p>
            <a:pPr marL="342900" indent="-342900">
              <a:buFont typeface="+mj-lt"/>
              <a:buAutoNum type="arabicPeriod"/>
            </a:pPr>
            <a:r>
              <a:rPr lang="en-US" sz="2400" dirty="0" smtClean="0"/>
              <a:t>Iteratively split regions by </a:t>
            </a:r>
            <a:r>
              <a:rPr lang="en-US" sz="2400" dirty="0" smtClean="0">
                <a:solidFill>
                  <a:srgbClr val="7030A0"/>
                </a:solidFill>
              </a:rPr>
              <a:t>matching nodes</a:t>
            </a:r>
            <a:r>
              <a:rPr lang="en-US" sz="2400" dirty="0" smtClean="0"/>
              <a:t> (ok by </a:t>
            </a:r>
            <a:r>
              <a:rPr lang="en-US" sz="2400" dirty="0" smtClean="0">
                <a:latin typeface="cmsy10"/>
              </a:rPr>
              <a:t>¤</a:t>
            </a:r>
            <a:r>
              <a:rPr lang="en-US" sz="2400" dirty="0" smtClean="0"/>
              <a:t>)</a:t>
            </a:r>
          </a:p>
          <a:p>
            <a:pPr marL="342900" indent="-342900">
              <a:buFont typeface="+mj-lt"/>
              <a:buAutoNum type="arabicPeriod"/>
            </a:pPr>
            <a:r>
              <a:rPr lang="en-US" sz="2400" dirty="0" smtClean="0"/>
              <a:t>Find </a:t>
            </a:r>
            <a:r>
              <a:rPr lang="en-US" sz="2400" dirty="0" smtClean="0">
                <a:solidFill>
                  <a:srgbClr val="7030A0"/>
                </a:solidFill>
              </a:rPr>
              <a:t>common abstraction</a:t>
            </a:r>
            <a:r>
              <a:rPr lang="en-US" sz="2400" dirty="0" smtClean="0"/>
              <a:t> for matched regions (calling on </a:t>
            </a:r>
            <a:r>
              <a:rPr lang="en-US" sz="2400" dirty="0" smtClean="0">
                <a:latin typeface="cmsy10"/>
              </a:rPr>
              <a:t>v</a:t>
            </a:r>
            <a:r>
              <a:rPr lang="en-US" sz="2400" dirty="0" smtClean="0"/>
              <a:t> to check inclusion)</a:t>
            </a:r>
          </a:p>
          <a:p>
            <a:pPr marL="342900" indent="-342900">
              <a:buFont typeface="+mj-lt"/>
              <a:buAutoNum type="arabicPeriod"/>
            </a:pPr>
            <a:endParaRPr lang="en-US" sz="2400" dirty="0" smtClean="0"/>
          </a:p>
          <a:p>
            <a:pPr marL="342900" indent="-342900" algn="r"/>
            <a:r>
              <a:rPr lang="en-US" dirty="0" smtClean="0"/>
              <a:t>[SAS’07]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0"/>
                                        </p:tgtEl>
                                        <p:attrNameLst>
                                          <p:attrName>style.visibility</p:attrName>
                                        </p:attrNameLst>
                                      </p:cBhvr>
                                      <p:to>
                                        <p:strVal val="visible"/>
                                      </p:to>
                                    </p:set>
                                    <p:animEffect transition="in" filter="fade">
                                      <p:cBhvr>
                                        <p:cTn id="7" dur="500"/>
                                        <p:tgtEl>
                                          <p:spTgt spid="110"/>
                                        </p:tgtEl>
                                      </p:cBhvr>
                                    </p:animEffect>
                                  </p:childTnLst>
                                </p:cTn>
                              </p:par>
                              <p:par>
                                <p:cTn id="8" presetID="10" presetClass="entr" presetSubtype="0" fill="hold" nodeType="withEffect">
                                  <p:stCondLst>
                                    <p:cond delay="0"/>
                                  </p:stCondLst>
                                  <p:childTnLst>
                                    <p:set>
                                      <p:cBhvr>
                                        <p:cTn id="9" dur="1" fill="hold">
                                          <p:stCondLst>
                                            <p:cond delay="0"/>
                                          </p:stCondLst>
                                        </p:cTn>
                                        <p:tgtEl>
                                          <p:spTgt spid="137"/>
                                        </p:tgtEl>
                                        <p:attrNameLst>
                                          <p:attrName>style.visibility</p:attrName>
                                        </p:attrNameLst>
                                      </p:cBhvr>
                                      <p:to>
                                        <p:strVal val="visible"/>
                                      </p:to>
                                    </p:set>
                                    <p:animEffect transition="in" filter="fade">
                                      <p:cBhvr>
                                        <p:cTn id="10" dur="500"/>
                                        <p:tgtEl>
                                          <p:spTgt spid="137"/>
                                        </p:tgtEl>
                                      </p:cBhvr>
                                    </p:animEffect>
                                  </p:childTnLst>
                                </p:cTn>
                              </p:par>
                              <p:par>
                                <p:cTn id="11" presetID="10" presetClass="entr" presetSubtype="0" fill="hold" nodeType="withEffect">
                                  <p:stCondLst>
                                    <p:cond delay="0"/>
                                  </p:stCondLst>
                                  <p:childTnLst>
                                    <p:set>
                                      <p:cBhvr>
                                        <p:cTn id="12" dur="1" fill="hold">
                                          <p:stCondLst>
                                            <p:cond delay="0"/>
                                          </p:stCondLst>
                                        </p:cTn>
                                        <p:tgtEl>
                                          <p:spTgt spid="136"/>
                                        </p:tgtEl>
                                        <p:attrNameLst>
                                          <p:attrName>style.visibility</p:attrName>
                                        </p:attrNameLst>
                                      </p:cBhvr>
                                      <p:to>
                                        <p:strVal val="visible"/>
                                      </p:to>
                                    </p:set>
                                    <p:animEffect transition="in" filter="fade">
                                      <p:cBhvr>
                                        <p:cTn id="13" dur="500"/>
                                        <p:tgtEl>
                                          <p:spTgt spid="136"/>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mph" presetSubtype="0" nodeType="clickEffect">
                                  <p:stCondLst>
                                    <p:cond delay="0"/>
                                  </p:stCondLst>
                                  <p:childTnLst>
                                    <p:set>
                                      <p:cBhvr rctx="PPT">
                                        <p:cTn id="17" dur="indefinite"/>
                                        <p:tgtEl>
                                          <p:spTgt spid="5"/>
                                        </p:tgtEl>
                                        <p:attrNameLst>
                                          <p:attrName>style.opacity</p:attrName>
                                        </p:attrNameLst>
                                      </p:cBhvr>
                                      <p:to>
                                        <p:strVal val="0.25"/>
                                      </p:to>
                                    </p:set>
                                    <p:animEffect filter="image" prLst="opacity: 0.25">
                                      <p:cBhvr rctx="IE">
                                        <p:cTn id="18" dur="indefinite"/>
                                        <p:tgtEl>
                                          <p:spTgt spid="5"/>
                                        </p:tgtEl>
                                      </p:cBhvr>
                                    </p:animEffect>
                                  </p:childTnLst>
                                </p:cTn>
                              </p:par>
                              <p:par>
                                <p:cTn id="19" presetID="9" presetClass="emph" presetSubtype="0" nodeType="withEffect">
                                  <p:stCondLst>
                                    <p:cond delay="0"/>
                                  </p:stCondLst>
                                  <p:childTnLst>
                                    <p:set>
                                      <p:cBhvr rctx="PPT">
                                        <p:cTn id="20" dur="indefinite"/>
                                        <p:tgtEl>
                                          <p:spTgt spid="13"/>
                                        </p:tgtEl>
                                        <p:attrNameLst>
                                          <p:attrName>style.opacity</p:attrName>
                                        </p:attrNameLst>
                                      </p:cBhvr>
                                      <p:to>
                                        <p:strVal val="0.25"/>
                                      </p:to>
                                    </p:set>
                                    <p:animEffect filter="image" prLst="opacity: 0.25">
                                      <p:cBhvr rctx="IE">
                                        <p:cTn id="21" dur="indefinite"/>
                                        <p:tgtEl>
                                          <p:spTgt spid="13"/>
                                        </p:tgtEl>
                                      </p:cBhvr>
                                    </p:animEffect>
                                  </p:childTnLst>
                                </p:cTn>
                              </p:par>
                              <p:par>
                                <p:cTn id="22" presetID="9" presetClass="emph" presetSubtype="0" nodeType="withEffect">
                                  <p:stCondLst>
                                    <p:cond delay="0"/>
                                  </p:stCondLst>
                                  <p:childTnLst>
                                    <p:set>
                                      <p:cBhvr rctx="PPT">
                                        <p:cTn id="23" dur="indefinite"/>
                                        <p:tgtEl>
                                          <p:spTgt spid="26"/>
                                        </p:tgtEl>
                                        <p:attrNameLst>
                                          <p:attrName>style.opacity</p:attrName>
                                        </p:attrNameLst>
                                      </p:cBhvr>
                                      <p:to>
                                        <p:strVal val="0.25"/>
                                      </p:to>
                                    </p:set>
                                    <p:animEffect filter="image" prLst="opacity: 0.25">
                                      <p:cBhvr rctx="IE">
                                        <p:cTn id="24" dur="indefinite"/>
                                        <p:tgtEl>
                                          <p:spTgt spid="26"/>
                                        </p:tgtEl>
                                      </p:cBhvr>
                                    </p:animEffect>
                                  </p:childTnLst>
                                </p:cTn>
                              </p:par>
                              <p:par>
                                <p:cTn id="25" presetID="9" presetClass="emph" presetSubtype="0" grpId="1" nodeType="withEffect">
                                  <p:stCondLst>
                                    <p:cond delay="0"/>
                                  </p:stCondLst>
                                  <p:childTnLst>
                                    <p:set>
                                      <p:cBhvr rctx="PPT">
                                        <p:cTn id="26" dur="indefinite"/>
                                        <p:tgtEl>
                                          <p:spTgt spid="45"/>
                                        </p:tgtEl>
                                        <p:attrNameLst>
                                          <p:attrName>style.opacity</p:attrName>
                                        </p:attrNameLst>
                                      </p:cBhvr>
                                      <p:to>
                                        <p:strVal val="0.25"/>
                                      </p:to>
                                    </p:set>
                                    <p:animEffect filter="image" prLst="opacity: 0.25">
                                      <p:cBhvr rctx="IE">
                                        <p:cTn id="27" dur="indefinite"/>
                                        <p:tgtEl>
                                          <p:spTgt spid="45"/>
                                        </p:tgtEl>
                                      </p:cBhvr>
                                    </p:animEffect>
                                  </p:childTnLst>
                                </p:cTn>
                              </p:par>
                              <p:par>
                                <p:cTn id="28" presetID="9" presetClass="emph" presetSubtype="0" grpId="1" nodeType="withEffect">
                                  <p:stCondLst>
                                    <p:cond delay="0"/>
                                  </p:stCondLst>
                                  <p:childTnLst>
                                    <p:set>
                                      <p:cBhvr rctx="PPT">
                                        <p:cTn id="29" dur="indefinite"/>
                                        <p:tgtEl>
                                          <p:spTgt spid="110"/>
                                        </p:tgtEl>
                                        <p:attrNameLst>
                                          <p:attrName>style.opacity</p:attrName>
                                        </p:attrNameLst>
                                      </p:cBhvr>
                                      <p:to>
                                        <p:strVal val="0.25"/>
                                      </p:to>
                                    </p:set>
                                    <p:animEffect filter="image" prLst="opacity: 0.25">
                                      <p:cBhvr rctx="IE">
                                        <p:cTn id="30" dur="indefinite"/>
                                        <p:tgtEl>
                                          <p:spTgt spid="110"/>
                                        </p:tgtEl>
                                      </p:cBhvr>
                                    </p:animEffect>
                                  </p:childTnLst>
                                </p:cTn>
                              </p:par>
                              <p:par>
                                <p:cTn id="31" presetID="9" presetClass="emph" presetSubtype="0" grpId="2" nodeType="withEffect">
                                  <p:stCondLst>
                                    <p:cond delay="0"/>
                                  </p:stCondLst>
                                  <p:childTnLst>
                                    <p:set>
                                      <p:cBhvr rctx="PPT">
                                        <p:cTn id="32" dur="indefinite"/>
                                        <p:tgtEl>
                                          <p:spTgt spid="136"/>
                                        </p:tgtEl>
                                        <p:attrNameLst>
                                          <p:attrName>style.opacity</p:attrName>
                                        </p:attrNameLst>
                                      </p:cBhvr>
                                      <p:to>
                                        <p:strVal val="0.25"/>
                                      </p:to>
                                    </p:set>
                                    <p:animEffect filter="image" prLst="opacity: 0.25">
                                      <p:cBhvr rctx="IE">
                                        <p:cTn id="33" dur="indefinite"/>
                                        <p:tgtEl>
                                          <p:spTgt spid="136"/>
                                        </p:tgtEl>
                                      </p:cBhvr>
                                    </p:animEffect>
                                  </p:childTnLst>
                                </p:cTn>
                              </p:par>
                              <p:par>
                                <p:cTn id="34" presetID="9" presetClass="emph" presetSubtype="0" grpId="3" nodeType="withEffect">
                                  <p:stCondLst>
                                    <p:cond delay="0"/>
                                  </p:stCondLst>
                                  <p:childTnLst>
                                    <p:set>
                                      <p:cBhvr rctx="PPT">
                                        <p:cTn id="35" dur="indefinite"/>
                                        <p:tgtEl>
                                          <p:spTgt spid="137"/>
                                        </p:tgtEl>
                                        <p:attrNameLst>
                                          <p:attrName>style.opacity</p:attrName>
                                        </p:attrNameLst>
                                      </p:cBhvr>
                                      <p:to>
                                        <p:strVal val="0.25"/>
                                      </p:to>
                                    </p:set>
                                    <p:animEffect filter="image" prLst="opacity: 0.25">
                                      <p:cBhvr rctx="IE">
                                        <p:cTn id="36" dur="indefinite"/>
                                        <p:tgtEl>
                                          <p:spTgt spid="137"/>
                                        </p:tgtEl>
                                      </p:cBhvr>
                                    </p:animEffect>
                                  </p:childTnLst>
                                </p:cTn>
                              </p:par>
                              <p:par>
                                <p:cTn id="37" presetID="55" presetClass="entr" presetSubtype="0" fill="hold" grpId="0" nodeType="withEffect">
                                  <p:stCondLst>
                                    <p:cond delay="0"/>
                                  </p:stCondLst>
                                  <p:childTnLst>
                                    <p:set>
                                      <p:cBhvr>
                                        <p:cTn id="38" dur="1" fill="hold">
                                          <p:stCondLst>
                                            <p:cond delay="0"/>
                                          </p:stCondLst>
                                        </p:cTn>
                                        <p:tgtEl>
                                          <p:spTgt spid="95"/>
                                        </p:tgtEl>
                                        <p:attrNameLst>
                                          <p:attrName>style.visibility</p:attrName>
                                        </p:attrNameLst>
                                      </p:cBhvr>
                                      <p:to>
                                        <p:strVal val="visible"/>
                                      </p:to>
                                    </p:set>
                                    <p:anim calcmode="lin" valueType="num">
                                      <p:cBhvr>
                                        <p:cTn id="39" dur="500" fill="hold"/>
                                        <p:tgtEl>
                                          <p:spTgt spid="95"/>
                                        </p:tgtEl>
                                        <p:attrNameLst>
                                          <p:attrName>ppt_w</p:attrName>
                                        </p:attrNameLst>
                                      </p:cBhvr>
                                      <p:tavLst>
                                        <p:tav tm="0">
                                          <p:val>
                                            <p:strVal val="#ppt_w*0.70"/>
                                          </p:val>
                                        </p:tav>
                                        <p:tav tm="100000">
                                          <p:val>
                                            <p:strVal val="#ppt_w"/>
                                          </p:val>
                                        </p:tav>
                                      </p:tavLst>
                                    </p:anim>
                                    <p:anim calcmode="lin" valueType="num">
                                      <p:cBhvr>
                                        <p:cTn id="40" dur="500" fill="hold"/>
                                        <p:tgtEl>
                                          <p:spTgt spid="95"/>
                                        </p:tgtEl>
                                        <p:attrNameLst>
                                          <p:attrName>ppt_h</p:attrName>
                                        </p:attrNameLst>
                                      </p:cBhvr>
                                      <p:tavLst>
                                        <p:tav tm="0">
                                          <p:val>
                                            <p:strVal val="#ppt_h"/>
                                          </p:val>
                                        </p:tav>
                                        <p:tav tm="100000">
                                          <p:val>
                                            <p:strVal val="#ppt_h"/>
                                          </p:val>
                                        </p:tav>
                                      </p:tavLst>
                                    </p:anim>
                                    <p:animEffect transition="in" filter="fade">
                                      <p:cBhvr>
                                        <p:cTn id="41" dur="500"/>
                                        <p:tgtEl>
                                          <p:spTgt spid="95"/>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mph" presetSubtype="0" nodeType="clickEffect">
                                  <p:stCondLst>
                                    <p:cond delay="0"/>
                                  </p:stCondLst>
                                  <p:childTnLst>
                                    <p:set>
                                      <p:cBhvr rctx="PPT">
                                        <p:cTn id="45" dur="indefinite"/>
                                        <p:tgtEl>
                                          <p:spTgt spid="5"/>
                                        </p:tgtEl>
                                        <p:attrNameLst>
                                          <p:attrName>style.opacity</p:attrName>
                                        </p:attrNameLst>
                                      </p:cBhvr>
                                      <p:to>
                                        <p:strVal val="1"/>
                                      </p:to>
                                    </p:set>
                                    <p:animEffect filter="image" prLst="opacity: 1">
                                      <p:cBhvr rctx="IE">
                                        <p:cTn id="46" dur="indefinite"/>
                                        <p:tgtEl>
                                          <p:spTgt spid="5"/>
                                        </p:tgtEl>
                                      </p:cBhvr>
                                    </p:animEffect>
                                  </p:childTnLst>
                                </p:cTn>
                              </p:par>
                              <p:par>
                                <p:cTn id="47" presetID="9" presetClass="emph" presetSubtype="0" nodeType="withEffect">
                                  <p:stCondLst>
                                    <p:cond delay="0"/>
                                  </p:stCondLst>
                                  <p:childTnLst>
                                    <p:set>
                                      <p:cBhvr rctx="PPT">
                                        <p:cTn id="48" dur="indefinite"/>
                                        <p:tgtEl>
                                          <p:spTgt spid="13"/>
                                        </p:tgtEl>
                                        <p:attrNameLst>
                                          <p:attrName>style.opacity</p:attrName>
                                        </p:attrNameLst>
                                      </p:cBhvr>
                                      <p:to>
                                        <p:strVal val="1"/>
                                      </p:to>
                                    </p:set>
                                    <p:animEffect filter="image" prLst="opacity: 1">
                                      <p:cBhvr rctx="IE">
                                        <p:cTn id="49" dur="indefinite"/>
                                        <p:tgtEl>
                                          <p:spTgt spid="13"/>
                                        </p:tgtEl>
                                      </p:cBhvr>
                                    </p:animEffect>
                                  </p:childTnLst>
                                </p:cTn>
                              </p:par>
                              <p:par>
                                <p:cTn id="50" presetID="9" presetClass="emph" presetSubtype="0" nodeType="withEffect">
                                  <p:stCondLst>
                                    <p:cond delay="0"/>
                                  </p:stCondLst>
                                  <p:childTnLst>
                                    <p:set>
                                      <p:cBhvr rctx="PPT">
                                        <p:cTn id="51" dur="indefinite"/>
                                        <p:tgtEl>
                                          <p:spTgt spid="26"/>
                                        </p:tgtEl>
                                        <p:attrNameLst>
                                          <p:attrName>style.opacity</p:attrName>
                                        </p:attrNameLst>
                                      </p:cBhvr>
                                      <p:to>
                                        <p:strVal val="1"/>
                                      </p:to>
                                    </p:set>
                                    <p:animEffect filter="image" prLst="opacity: 1">
                                      <p:cBhvr rctx="IE">
                                        <p:cTn id="52" dur="indefinite"/>
                                        <p:tgtEl>
                                          <p:spTgt spid="26"/>
                                        </p:tgtEl>
                                      </p:cBhvr>
                                    </p:animEffect>
                                  </p:childTnLst>
                                </p:cTn>
                              </p:par>
                              <p:par>
                                <p:cTn id="53" presetID="9" presetClass="emph" presetSubtype="0" nodeType="withEffect">
                                  <p:stCondLst>
                                    <p:cond delay="0"/>
                                  </p:stCondLst>
                                  <p:childTnLst>
                                    <p:set>
                                      <p:cBhvr rctx="PPT">
                                        <p:cTn id="54" dur="indefinite"/>
                                        <p:tgtEl>
                                          <p:spTgt spid="45"/>
                                        </p:tgtEl>
                                        <p:attrNameLst>
                                          <p:attrName>style.opacity</p:attrName>
                                        </p:attrNameLst>
                                      </p:cBhvr>
                                      <p:to>
                                        <p:strVal val="1"/>
                                      </p:to>
                                    </p:set>
                                    <p:animEffect filter="image" prLst="opacity: 1">
                                      <p:cBhvr rctx="IE">
                                        <p:cTn id="55" dur="indefinite"/>
                                        <p:tgtEl>
                                          <p:spTgt spid="45"/>
                                        </p:tgtEl>
                                      </p:cBhvr>
                                    </p:animEffect>
                                  </p:childTnLst>
                                </p:cTn>
                              </p:par>
                              <p:par>
                                <p:cTn id="56" presetID="9" presetClass="emph" presetSubtype="0" nodeType="withEffect">
                                  <p:stCondLst>
                                    <p:cond delay="0"/>
                                  </p:stCondLst>
                                  <p:childTnLst>
                                    <p:set>
                                      <p:cBhvr rctx="PPT">
                                        <p:cTn id="57" dur="indefinite"/>
                                        <p:tgtEl>
                                          <p:spTgt spid="110"/>
                                        </p:tgtEl>
                                        <p:attrNameLst>
                                          <p:attrName>style.opacity</p:attrName>
                                        </p:attrNameLst>
                                      </p:cBhvr>
                                      <p:to>
                                        <p:strVal val="1"/>
                                      </p:to>
                                    </p:set>
                                    <p:animEffect filter="image" prLst="opacity: 1">
                                      <p:cBhvr rctx="IE">
                                        <p:cTn id="58" dur="indefinite"/>
                                        <p:tgtEl>
                                          <p:spTgt spid="110"/>
                                        </p:tgtEl>
                                      </p:cBhvr>
                                    </p:animEffect>
                                  </p:childTnLst>
                                </p:cTn>
                              </p:par>
                              <p:par>
                                <p:cTn id="59" presetID="9" presetClass="emph" presetSubtype="0" nodeType="withEffect">
                                  <p:stCondLst>
                                    <p:cond delay="0"/>
                                  </p:stCondLst>
                                  <p:childTnLst>
                                    <p:set>
                                      <p:cBhvr rctx="PPT">
                                        <p:cTn id="60" dur="indefinite"/>
                                        <p:tgtEl>
                                          <p:spTgt spid="136"/>
                                        </p:tgtEl>
                                        <p:attrNameLst>
                                          <p:attrName>style.opacity</p:attrName>
                                        </p:attrNameLst>
                                      </p:cBhvr>
                                      <p:to>
                                        <p:strVal val="1"/>
                                      </p:to>
                                    </p:set>
                                    <p:animEffect filter="image" prLst="opacity: 1">
                                      <p:cBhvr rctx="IE">
                                        <p:cTn id="61" dur="indefinite"/>
                                        <p:tgtEl>
                                          <p:spTgt spid="136"/>
                                        </p:tgtEl>
                                      </p:cBhvr>
                                    </p:animEffect>
                                  </p:childTnLst>
                                </p:cTn>
                              </p:par>
                              <p:par>
                                <p:cTn id="62" presetID="9" presetClass="emph" presetSubtype="0" grpId="4" nodeType="withEffect">
                                  <p:stCondLst>
                                    <p:cond delay="0"/>
                                  </p:stCondLst>
                                  <p:childTnLst>
                                    <p:set>
                                      <p:cBhvr rctx="PPT">
                                        <p:cTn id="63" dur="indefinite"/>
                                        <p:tgtEl>
                                          <p:spTgt spid="137"/>
                                        </p:tgtEl>
                                        <p:attrNameLst>
                                          <p:attrName>style.opacity</p:attrName>
                                        </p:attrNameLst>
                                      </p:cBhvr>
                                      <p:to>
                                        <p:strVal val="1"/>
                                      </p:to>
                                    </p:set>
                                    <p:animEffect filter="image" prLst="opacity: 1">
                                      <p:cBhvr rctx="IE">
                                        <p:cTn id="64" dur="indefinite"/>
                                        <p:tgtEl>
                                          <p:spTgt spid="137"/>
                                        </p:tgtEl>
                                      </p:cBhvr>
                                    </p:animEffect>
                                  </p:childTnLst>
                                </p:cTn>
                              </p:par>
                              <p:par>
                                <p:cTn id="65" presetID="55" presetClass="exit" presetSubtype="0" fill="hold" grpId="1" nodeType="withEffect">
                                  <p:stCondLst>
                                    <p:cond delay="0"/>
                                  </p:stCondLst>
                                  <p:childTnLst>
                                    <p:anim calcmode="lin" valueType="num">
                                      <p:cBhvr>
                                        <p:cTn id="66" dur="500"/>
                                        <p:tgtEl>
                                          <p:spTgt spid="95"/>
                                        </p:tgtEl>
                                        <p:attrNameLst>
                                          <p:attrName>ppt_w</p:attrName>
                                        </p:attrNameLst>
                                      </p:cBhvr>
                                      <p:tavLst>
                                        <p:tav tm="0">
                                          <p:val>
                                            <p:strVal val="ppt_w"/>
                                          </p:val>
                                        </p:tav>
                                        <p:tav tm="100000">
                                          <p:val>
                                            <p:strVal val="ppt_w*0.70"/>
                                          </p:val>
                                        </p:tav>
                                      </p:tavLst>
                                    </p:anim>
                                    <p:anim calcmode="lin" valueType="num">
                                      <p:cBhvr>
                                        <p:cTn id="67" dur="500"/>
                                        <p:tgtEl>
                                          <p:spTgt spid="95"/>
                                        </p:tgtEl>
                                        <p:attrNameLst>
                                          <p:attrName>ppt_h</p:attrName>
                                        </p:attrNameLst>
                                      </p:cBhvr>
                                      <p:tavLst>
                                        <p:tav tm="0">
                                          <p:val>
                                            <p:strVal val="ppt_h"/>
                                          </p:val>
                                        </p:tav>
                                        <p:tav tm="100000">
                                          <p:val>
                                            <p:strVal val="ppt_h"/>
                                          </p:val>
                                        </p:tav>
                                      </p:tavLst>
                                    </p:anim>
                                    <p:animEffect transition="out" filter="fade">
                                      <p:cBhvr>
                                        <p:cTn id="68" dur="500"/>
                                        <p:tgtEl>
                                          <p:spTgt spid="95"/>
                                        </p:tgtEl>
                                      </p:cBhvr>
                                    </p:animEffect>
                                    <p:set>
                                      <p:cBhvr>
                                        <p:cTn id="69" dur="1" fill="hold">
                                          <p:stCondLst>
                                            <p:cond delay="499"/>
                                          </p:stCondLst>
                                        </p:cTn>
                                        <p:tgtEl>
                                          <p:spTgt spid="95"/>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9" presetClass="emph" presetSubtype="0" nodeType="clickEffect">
                                  <p:stCondLst>
                                    <p:cond delay="0"/>
                                  </p:stCondLst>
                                  <p:childTnLst>
                                    <p:set>
                                      <p:cBhvr rctx="PPT">
                                        <p:cTn id="73" dur="indefinite"/>
                                        <p:tgtEl>
                                          <p:spTgt spid="26"/>
                                        </p:tgtEl>
                                        <p:attrNameLst>
                                          <p:attrName>style.opacity</p:attrName>
                                        </p:attrNameLst>
                                      </p:cBhvr>
                                      <p:to>
                                        <p:strVal val="0.25"/>
                                      </p:to>
                                    </p:set>
                                    <p:animEffect filter="image" prLst="opacity: 0.25">
                                      <p:cBhvr rctx="IE">
                                        <p:cTn id="74" dur="indefinite"/>
                                        <p:tgtEl>
                                          <p:spTgt spid="26"/>
                                        </p:tgtEl>
                                      </p:cBhvr>
                                    </p:animEffect>
                                  </p:childTnLst>
                                </p:cTn>
                              </p:par>
                              <p:par>
                                <p:cTn id="75" presetID="9" presetClass="emph" presetSubtype="0" grpId="1" nodeType="withEffect">
                                  <p:stCondLst>
                                    <p:cond delay="0"/>
                                  </p:stCondLst>
                                  <p:childTnLst>
                                    <p:set>
                                      <p:cBhvr rctx="PPT">
                                        <p:cTn id="76" dur="indefinite"/>
                                        <p:tgtEl>
                                          <p:spTgt spid="137"/>
                                        </p:tgtEl>
                                        <p:attrNameLst>
                                          <p:attrName>style.opacity</p:attrName>
                                        </p:attrNameLst>
                                      </p:cBhvr>
                                      <p:to>
                                        <p:strVal val="0.25"/>
                                      </p:to>
                                    </p:set>
                                    <p:animEffect filter="image" prLst="opacity: 0.25">
                                      <p:cBhvr rctx="IE">
                                        <p:cTn id="77" dur="indefinite"/>
                                        <p:tgtEl>
                                          <p:spTgt spid="137"/>
                                        </p:tgtEl>
                                      </p:cBhvr>
                                    </p:animEffect>
                                  </p:childTnLst>
                                </p:cTn>
                              </p:par>
                              <p:par>
                                <p:cTn id="78" presetID="9" presetClass="emph" presetSubtype="0" grpId="0" nodeType="withEffect">
                                  <p:stCondLst>
                                    <p:cond delay="0"/>
                                  </p:stCondLst>
                                  <p:childTnLst>
                                    <p:set>
                                      <p:cBhvr rctx="PPT">
                                        <p:cTn id="79" dur="indefinite"/>
                                        <p:tgtEl>
                                          <p:spTgt spid="45"/>
                                        </p:tgtEl>
                                        <p:attrNameLst>
                                          <p:attrName>style.opacity</p:attrName>
                                        </p:attrNameLst>
                                      </p:cBhvr>
                                      <p:to>
                                        <p:strVal val="0.25"/>
                                      </p:to>
                                    </p:set>
                                    <p:animEffect filter="image" prLst="opacity: 0.25">
                                      <p:cBhvr rctx="IE">
                                        <p:cTn id="80" dur="indefinite"/>
                                        <p:tgtEl>
                                          <p:spTgt spid="45"/>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194"/>
                                        </p:tgtEl>
                                        <p:attrNameLst>
                                          <p:attrName>style.visibility</p:attrName>
                                        </p:attrNameLst>
                                      </p:cBhvr>
                                      <p:to>
                                        <p:strVal val="visible"/>
                                      </p:to>
                                    </p:set>
                                    <p:animEffect transition="in" filter="fade">
                                      <p:cBhvr>
                                        <p:cTn id="85" dur="500"/>
                                        <p:tgtEl>
                                          <p:spTgt spid="194"/>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138"/>
                                        </p:tgtEl>
                                        <p:attrNameLst>
                                          <p:attrName>style.visibility</p:attrName>
                                        </p:attrNameLst>
                                      </p:cBhvr>
                                      <p:to>
                                        <p:strVal val="visible"/>
                                      </p:to>
                                    </p:set>
                                    <p:animEffect transition="in" filter="fade">
                                      <p:cBhvr>
                                        <p:cTn id="90" dur="500"/>
                                        <p:tgtEl>
                                          <p:spTgt spid="138"/>
                                        </p:tgtEl>
                                      </p:cBhvr>
                                    </p:animEffect>
                                  </p:childTnLst>
                                </p:cTn>
                              </p:par>
                              <p:par>
                                <p:cTn id="91" presetID="10" presetClass="entr" presetSubtype="0" fill="hold" nodeType="withEffect">
                                  <p:stCondLst>
                                    <p:cond delay="0"/>
                                  </p:stCondLst>
                                  <p:childTnLst>
                                    <p:set>
                                      <p:cBhvr>
                                        <p:cTn id="92" dur="1" fill="hold">
                                          <p:stCondLst>
                                            <p:cond delay="0"/>
                                          </p:stCondLst>
                                        </p:cTn>
                                        <p:tgtEl>
                                          <p:spTgt spid="169"/>
                                        </p:tgtEl>
                                        <p:attrNameLst>
                                          <p:attrName>style.visibility</p:attrName>
                                        </p:attrNameLst>
                                      </p:cBhvr>
                                      <p:to>
                                        <p:strVal val="visible"/>
                                      </p:to>
                                    </p:set>
                                    <p:animEffect transition="in" filter="fade">
                                      <p:cBhvr>
                                        <p:cTn id="93" dur="500"/>
                                        <p:tgtEl>
                                          <p:spTgt spid="169"/>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xit" presetSubtype="0" fill="hold" nodeType="clickEffect">
                                  <p:stCondLst>
                                    <p:cond delay="0"/>
                                  </p:stCondLst>
                                  <p:childTnLst>
                                    <p:set>
                                      <p:cBhvr>
                                        <p:cTn id="97" dur="1" fill="hold">
                                          <p:stCondLst>
                                            <p:cond delay="0"/>
                                          </p:stCondLst>
                                        </p:cTn>
                                        <p:tgtEl>
                                          <p:spTgt spid="194"/>
                                        </p:tgtEl>
                                        <p:attrNameLst>
                                          <p:attrName>style.visibility</p:attrName>
                                        </p:attrNameLst>
                                      </p:cBhvr>
                                      <p:to>
                                        <p:strVal val="hidden"/>
                                      </p:to>
                                    </p:set>
                                  </p:childTnLst>
                                </p:cTn>
                              </p:par>
                              <p:par>
                                <p:cTn id="98" presetID="9" presetClass="emph" presetSubtype="0" nodeType="withEffect">
                                  <p:stCondLst>
                                    <p:cond delay="0"/>
                                  </p:stCondLst>
                                  <p:childTnLst>
                                    <p:set>
                                      <p:cBhvr rctx="PPT">
                                        <p:cTn id="99" dur="indefinite"/>
                                        <p:tgtEl>
                                          <p:spTgt spid="26"/>
                                        </p:tgtEl>
                                        <p:attrNameLst>
                                          <p:attrName>style.opacity</p:attrName>
                                        </p:attrNameLst>
                                      </p:cBhvr>
                                      <p:to>
                                        <p:strVal val="1"/>
                                      </p:to>
                                    </p:set>
                                    <p:animEffect filter="image" prLst="opacity: 1">
                                      <p:cBhvr rctx="IE">
                                        <p:cTn id="100" dur="indefinite"/>
                                        <p:tgtEl>
                                          <p:spTgt spid="26"/>
                                        </p:tgtEl>
                                      </p:cBhvr>
                                    </p:animEffect>
                                  </p:childTnLst>
                                </p:cTn>
                              </p:par>
                              <p:par>
                                <p:cTn id="101" presetID="9" presetClass="emph" presetSubtype="0" grpId="2" nodeType="withEffect">
                                  <p:stCondLst>
                                    <p:cond delay="0"/>
                                  </p:stCondLst>
                                  <p:childTnLst>
                                    <p:set>
                                      <p:cBhvr rctx="PPT">
                                        <p:cTn id="102" dur="indefinite"/>
                                        <p:tgtEl>
                                          <p:spTgt spid="137"/>
                                        </p:tgtEl>
                                        <p:attrNameLst>
                                          <p:attrName>style.opacity</p:attrName>
                                        </p:attrNameLst>
                                      </p:cBhvr>
                                      <p:to>
                                        <p:strVal val="1"/>
                                      </p:to>
                                    </p:set>
                                    <p:animEffect filter="image" prLst="opacity: 1">
                                      <p:cBhvr rctx="IE">
                                        <p:cTn id="103" dur="indefinite"/>
                                        <p:tgtEl>
                                          <p:spTgt spid="137"/>
                                        </p:tgtEl>
                                      </p:cBhvr>
                                    </p:animEffect>
                                  </p:childTnLst>
                                </p:cTn>
                              </p:par>
                              <p:par>
                                <p:cTn id="104" presetID="9" presetClass="emph" presetSubtype="0" nodeType="withEffect">
                                  <p:stCondLst>
                                    <p:cond delay="0"/>
                                  </p:stCondLst>
                                  <p:childTnLst>
                                    <p:set>
                                      <p:cBhvr rctx="PPT">
                                        <p:cTn id="105" dur="indefinite"/>
                                        <p:tgtEl>
                                          <p:spTgt spid="5"/>
                                        </p:tgtEl>
                                        <p:attrNameLst>
                                          <p:attrName>style.opacity</p:attrName>
                                        </p:attrNameLst>
                                      </p:cBhvr>
                                      <p:to>
                                        <p:strVal val="0.25"/>
                                      </p:to>
                                    </p:set>
                                    <p:animEffect filter="image" prLst="opacity: 0.25">
                                      <p:cBhvr rctx="IE">
                                        <p:cTn id="106" dur="indefinite"/>
                                        <p:tgtEl>
                                          <p:spTgt spid="5"/>
                                        </p:tgtEl>
                                      </p:cBhvr>
                                    </p:animEffect>
                                  </p:childTnLst>
                                </p:cTn>
                              </p:par>
                              <p:par>
                                <p:cTn id="107" presetID="9" presetClass="emph" presetSubtype="0" grpId="1" nodeType="withEffect">
                                  <p:stCondLst>
                                    <p:cond delay="0"/>
                                  </p:stCondLst>
                                  <p:childTnLst>
                                    <p:set>
                                      <p:cBhvr rctx="PPT">
                                        <p:cTn id="108" dur="indefinite"/>
                                        <p:tgtEl>
                                          <p:spTgt spid="136"/>
                                        </p:tgtEl>
                                        <p:attrNameLst>
                                          <p:attrName>style.opacity</p:attrName>
                                        </p:attrNameLst>
                                      </p:cBhvr>
                                      <p:to>
                                        <p:strVal val="0.25"/>
                                      </p:to>
                                    </p:set>
                                    <p:animEffect filter="image" prLst="opacity: 0.25">
                                      <p:cBhvr rctx="IE">
                                        <p:cTn id="109" dur="indefinite"/>
                                        <p:tgtEl>
                                          <p:spTgt spid="136"/>
                                        </p:tgtEl>
                                      </p:cBhvr>
                                    </p:animEffect>
                                  </p:childTnLst>
                                </p:cTn>
                              </p:par>
                              <p:par>
                                <p:cTn id="110" presetID="9" presetClass="emph" presetSubtype="0" nodeType="withEffect">
                                  <p:stCondLst>
                                    <p:cond delay="0"/>
                                  </p:stCondLst>
                                  <p:childTnLst>
                                    <p:set>
                                      <p:cBhvr rctx="PPT">
                                        <p:cTn id="111" dur="indefinite"/>
                                        <p:tgtEl>
                                          <p:spTgt spid="13"/>
                                        </p:tgtEl>
                                        <p:attrNameLst>
                                          <p:attrName>style.opacity</p:attrName>
                                        </p:attrNameLst>
                                      </p:cBhvr>
                                      <p:to>
                                        <p:strVal val="0.25"/>
                                      </p:to>
                                    </p:set>
                                    <p:animEffect filter="image" prLst="opacity: 0.25">
                                      <p:cBhvr rctx="IE">
                                        <p:cTn id="112" dur="indefinite"/>
                                        <p:tgtEl>
                                          <p:spTgt spid="13"/>
                                        </p:tgtEl>
                                      </p:cBhvr>
                                    </p:animEffect>
                                  </p:childTnLst>
                                </p:cTn>
                              </p:par>
                              <p:par>
                                <p:cTn id="113" presetID="9" presetClass="emph" presetSubtype="0" grpId="1" nodeType="withEffect">
                                  <p:stCondLst>
                                    <p:cond delay="0"/>
                                  </p:stCondLst>
                                  <p:childTnLst>
                                    <p:set>
                                      <p:cBhvr rctx="PPT">
                                        <p:cTn id="114" dur="indefinite"/>
                                        <p:tgtEl>
                                          <p:spTgt spid="138"/>
                                        </p:tgtEl>
                                        <p:attrNameLst>
                                          <p:attrName>style.opacity</p:attrName>
                                        </p:attrNameLst>
                                      </p:cBhvr>
                                      <p:to>
                                        <p:strVal val="0.25"/>
                                      </p:to>
                                    </p:set>
                                    <p:animEffect filter="image" prLst="opacity: 0.25">
                                      <p:cBhvr rctx="IE">
                                        <p:cTn id="115" dur="indefinite"/>
                                        <p:tgtEl>
                                          <p:spTgt spid="138"/>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nodeType="clickEffect">
                                  <p:stCondLst>
                                    <p:cond delay="0"/>
                                  </p:stCondLst>
                                  <p:childTnLst>
                                    <p:set>
                                      <p:cBhvr>
                                        <p:cTn id="119" dur="1" fill="hold">
                                          <p:stCondLst>
                                            <p:cond delay="0"/>
                                          </p:stCondLst>
                                        </p:cTn>
                                        <p:tgtEl>
                                          <p:spTgt spid="195"/>
                                        </p:tgtEl>
                                        <p:attrNameLst>
                                          <p:attrName>style.visibility</p:attrName>
                                        </p:attrNameLst>
                                      </p:cBhvr>
                                      <p:to>
                                        <p:strVal val="visible"/>
                                      </p:to>
                                    </p:set>
                                    <p:animEffect transition="in" filter="fade">
                                      <p:cBhvr>
                                        <p:cTn id="120" dur="500"/>
                                        <p:tgtEl>
                                          <p:spTgt spid="195"/>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nodeType="clickEffect">
                                  <p:stCondLst>
                                    <p:cond delay="0"/>
                                  </p:stCondLst>
                                  <p:childTnLst>
                                    <p:set>
                                      <p:cBhvr>
                                        <p:cTn id="124" dur="1" fill="hold">
                                          <p:stCondLst>
                                            <p:cond delay="0"/>
                                          </p:stCondLst>
                                        </p:cTn>
                                        <p:tgtEl>
                                          <p:spTgt spid="196"/>
                                        </p:tgtEl>
                                        <p:attrNameLst>
                                          <p:attrName>style.visibility</p:attrName>
                                        </p:attrNameLst>
                                      </p:cBhvr>
                                      <p:to>
                                        <p:strVal val="visible"/>
                                      </p:to>
                                    </p:set>
                                    <p:animEffect transition="in" filter="fade">
                                      <p:cBhvr>
                                        <p:cTn id="125" dur="500"/>
                                        <p:tgtEl>
                                          <p:spTgt spid="196"/>
                                        </p:tgtEl>
                                      </p:cBhvr>
                                    </p:animEffect>
                                  </p:childTnLst>
                                </p:cTn>
                              </p:par>
                            </p:childTnLst>
                          </p:cTn>
                        </p:par>
                      </p:childTnLst>
                    </p:cTn>
                  </p:par>
                  <p:par>
                    <p:cTn id="126" fill="hold">
                      <p:stCondLst>
                        <p:cond delay="indefinite"/>
                      </p:stCondLst>
                      <p:childTnLst>
                        <p:par>
                          <p:cTn id="127" fill="hold">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181"/>
                                        </p:tgtEl>
                                        <p:attrNameLst>
                                          <p:attrName>style.visibility</p:attrName>
                                        </p:attrNameLst>
                                      </p:cBhvr>
                                      <p:to>
                                        <p:strVal val="visible"/>
                                      </p:to>
                                    </p:set>
                                    <p:animEffect transition="in" filter="fade">
                                      <p:cBhvr>
                                        <p:cTn id="130" dur="500"/>
                                        <p:tgtEl>
                                          <p:spTgt spid="181"/>
                                        </p:tgtEl>
                                      </p:cBhvr>
                                    </p:animEffect>
                                  </p:childTnLst>
                                </p:cTn>
                              </p:par>
                            </p:childTnLst>
                          </p:cTn>
                        </p:par>
                      </p:childTnLst>
                    </p:cTn>
                  </p:par>
                  <p:par>
                    <p:cTn id="131" fill="hold">
                      <p:stCondLst>
                        <p:cond delay="indefinite"/>
                      </p:stCondLst>
                      <p:childTnLst>
                        <p:par>
                          <p:cTn id="132" fill="hold">
                            <p:stCondLst>
                              <p:cond delay="0"/>
                            </p:stCondLst>
                            <p:childTnLst>
                              <p:par>
                                <p:cTn id="133" presetID="10" presetClass="entr" presetSubtype="0" fill="hold" grpId="0" nodeType="clickEffect">
                                  <p:stCondLst>
                                    <p:cond delay="0"/>
                                  </p:stCondLst>
                                  <p:childTnLst>
                                    <p:set>
                                      <p:cBhvr>
                                        <p:cTn id="134" dur="1" fill="hold">
                                          <p:stCondLst>
                                            <p:cond delay="0"/>
                                          </p:stCondLst>
                                        </p:cTn>
                                        <p:tgtEl>
                                          <p:spTgt spid="192"/>
                                        </p:tgtEl>
                                        <p:attrNameLst>
                                          <p:attrName>style.visibility</p:attrName>
                                        </p:attrNameLst>
                                      </p:cBhvr>
                                      <p:to>
                                        <p:strVal val="visible"/>
                                      </p:to>
                                    </p:set>
                                    <p:animEffect transition="in" filter="fade">
                                      <p:cBhvr>
                                        <p:cTn id="135" dur="500"/>
                                        <p:tgtEl>
                                          <p:spTgt spid="1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5" grpId="1"/>
      <p:bldP spid="110" grpId="0" animBg="1"/>
      <p:bldP spid="110" grpId="1" animBg="1"/>
      <p:bldP spid="136" grpId="1"/>
      <p:bldP spid="136" grpId="2"/>
      <p:bldP spid="137" grpId="1"/>
      <p:bldP spid="137" grpId="2"/>
      <p:bldP spid="137" grpId="3"/>
      <p:bldP spid="137" grpId="4"/>
      <p:bldP spid="138" grpId="0" animBg="1"/>
      <p:bldP spid="138" grpId="1" animBg="1"/>
      <p:bldP spid="181" grpId="0"/>
      <p:bldP spid="192" grpId="0" animBg="1"/>
      <p:bldP spid="95" grpId="0" animBg="1"/>
      <p:bldP spid="95"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Inclusion Check</a:t>
            </a:r>
            <a:endParaRPr lang="en-US" dirty="0"/>
          </a:p>
        </p:txBody>
      </p:sp>
      <p:sp>
        <p:nvSpPr>
          <p:cNvPr id="4" name="Footer Placeholder 3"/>
          <p:cNvSpPr>
            <a:spLocks noGrp="1"/>
          </p:cNvSpPr>
          <p:nvPr>
            <p:ph type="ftr" sz="quarter" idx="11"/>
          </p:nvPr>
        </p:nvSpPr>
        <p:spPr/>
        <p:txBody>
          <a:bodyPr/>
          <a:lstStyle/>
          <a:p>
            <a:r>
              <a:rPr lang="en-US" dirty="0" err="1" smtClean="0"/>
              <a:t>Bor-Yuh</a:t>
            </a:r>
            <a:r>
              <a:rPr lang="en-US" dirty="0" smtClean="0"/>
              <a:t> Evan Chang and Xavier Rival - Reduction in End-User Shape Analysis</a:t>
            </a:r>
            <a:endParaRPr lang="en-US" dirty="0"/>
          </a:p>
        </p:txBody>
      </p:sp>
      <p:grpSp>
        <p:nvGrpSpPr>
          <p:cNvPr id="73" name="Group 72"/>
          <p:cNvGrpSpPr/>
          <p:nvPr/>
        </p:nvGrpSpPr>
        <p:grpSpPr>
          <a:xfrm>
            <a:off x="422433" y="1347759"/>
            <a:ext cx="1401080" cy="714390"/>
            <a:chOff x="422433" y="1347759"/>
            <a:chExt cx="1401080" cy="714390"/>
          </a:xfrm>
        </p:grpSpPr>
        <p:grpSp>
          <p:nvGrpSpPr>
            <p:cNvPr id="11" name="Group 117"/>
            <p:cNvGrpSpPr/>
            <p:nvPr/>
          </p:nvGrpSpPr>
          <p:grpSpPr>
            <a:xfrm>
              <a:off x="422433" y="1347759"/>
              <a:ext cx="365125" cy="714390"/>
              <a:chOff x="5799305" y="1477261"/>
              <a:chExt cx="365125" cy="714390"/>
            </a:xfrm>
          </p:grpSpPr>
          <p:sp>
            <p:nvSpPr>
              <p:cNvPr id="16" name="Oval 22"/>
              <p:cNvSpPr>
                <a:spLocks noChangeArrowheads="1"/>
              </p:cNvSpPr>
              <p:nvPr/>
            </p:nvSpPr>
            <p:spPr bwMode="auto">
              <a:xfrm>
                <a:off x="5799305" y="1477261"/>
                <a:ext cx="365125" cy="365125"/>
              </a:xfrm>
              <a:prstGeom prst="ellipse">
                <a:avLst/>
              </a:prstGeom>
              <a:noFill/>
              <a:ln w="25400">
                <a:solidFill>
                  <a:schemeClr val="tx1"/>
                </a:solidFill>
                <a:round/>
                <a:headEnd/>
                <a:tailEnd/>
              </a:ln>
              <a:effectLst/>
            </p:spPr>
            <p:txBody>
              <a:bodyPr wrap="none" anchor="ctr"/>
              <a:lstStyle/>
              <a:p>
                <a:pPr algn="ctr"/>
                <a:r>
                  <a:rPr lang="en-US" smtClean="0">
                    <a:latin typeface="cmmi10"/>
                    <a:sym typeface="Symbol" pitchFamily="18" charset="2"/>
                  </a:rPr>
                  <a:t>®</a:t>
                </a:r>
                <a:endParaRPr lang="en-US" dirty="0">
                  <a:latin typeface="cmmi10"/>
                  <a:sym typeface="Symbol" pitchFamily="18" charset="2"/>
                </a:endParaRPr>
              </a:p>
            </p:txBody>
          </p:sp>
          <p:sp>
            <p:nvSpPr>
              <p:cNvPr id="17" name="Text Box 21"/>
              <p:cNvSpPr txBox="1">
                <a:spLocks noChangeArrowheads="1"/>
              </p:cNvSpPr>
              <p:nvPr/>
            </p:nvSpPr>
            <p:spPr bwMode="auto">
              <a:xfrm>
                <a:off x="5831960" y="1822319"/>
                <a:ext cx="251992" cy="369332"/>
              </a:xfrm>
              <a:prstGeom prst="rect">
                <a:avLst/>
              </a:prstGeom>
              <a:noFill/>
              <a:ln w="9525">
                <a:noFill/>
                <a:miter lim="800000"/>
                <a:headEnd/>
                <a:tailEnd/>
              </a:ln>
              <a:effectLst/>
            </p:spPr>
            <p:txBody>
              <a:bodyPr wrap="none">
                <a:spAutoFit/>
              </a:bodyPr>
              <a:lstStyle/>
              <a:p>
                <a:r>
                  <a:rPr lang="en-US" dirty="0" smtClean="0"/>
                  <a:t>l</a:t>
                </a:r>
                <a:endParaRPr lang="en-US" dirty="0"/>
              </a:p>
            </p:txBody>
          </p:sp>
        </p:grpSp>
        <p:grpSp>
          <p:nvGrpSpPr>
            <p:cNvPr id="12" name="Group 193"/>
            <p:cNvGrpSpPr/>
            <p:nvPr/>
          </p:nvGrpSpPr>
          <p:grpSpPr>
            <a:xfrm>
              <a:off x="791638" y="1492217"/>
              <a:ext cx="666750" cy="338554"/>
              <a:chOff x="4006903" y="4410119"/>
              <a:chExt cx="666750" cy="338554"/>
            </a:xfrm>
          </p:grpSpPr>
          <p:sp>
            <p:nvSpPr>
              <p:cNvPr id="14" name="Text Box 43"/>
              <p:cNvSpPr txBox="1">
                <a:spLocks noChangeArrowheads="1"/>
              </p:cNvSpPr>
              <p:nvPr/>
            </p:nvSpPr>
            <p:spPr bwMode="auto">
              <a:xfrm>
                <a:off x="4006903" y="4410119"/>
                <a:ext cx="593432" cy="338554"/>
              </a:xfrm>
              <a:prstGeom prst="rect">
                <a:avLst/>
              </a:prstGeom>
              <a:noFill/>
              <a:ln w="9525">
                <a:noFill/>
                <a:miter lim="800000"/>
                <a:headEnd/>
                <a:tailEnd/>
              </a:ln>
              <a:effectLst/>
            </p:spPr>
            <p:txBody>
              <a:bodyPr wrap="none">
                <a:spAutoFit/>
              </a:bodyPr>
              <a:lstStyle/>
              <a:p>
                <a:r>
                  <a:rPr lang="en-US" sz="1600" dirty="0" smtClean="0">
                    <a:solidFill>
                      <a:schemeClr val="accent5">
                        <a:lumMod val="25000"/>
                      </a:schemeClr>
                    </a:solidFill>
                  </a:rPr>
                  <a:t>next</a:t>
                </a:r>
                <a:endParaRPr lang="en-US" sz="1600" dirty="0">
                  <a:solidFill>
                    <a:schemeClr val="accent5">
                      <a:lumMod val="25000"/>
                    </a:schemeClr>
                  </a:solidFill>
                </a:endParaRPr>
              </a:p>
            </p:txBody>
          </p:sp>
          <p:cxnSp>
            <p:nvCxnSpPr>
              <p:cNvPr id="15" name="AutoShape 48"/>
              <p:cNvCxnSpPr>
                <a:cxnSpLocks noChangeShapeType="1"/>
                <a:endCxn id="13" idx="2"/>
              </p:cNvCxnSpPr>
              <p:nvPr/>
            </p:nvCxnSpPr>
            <p:spPr bwMode="auto">
              <a:xfrm>
                <a:off x="4013253" y="4448218"/>
                <a:ext cx="660400" cy="6"/>
              </a:xfrm>
              <a:prstGeom prst="straightConnector1">
                <a:avLst/>
              </a:prstGeom>
              <a:noFill/>
              <a:ln w="25400">
                <a:solidFill>
                  <a:schemeClr val="tx1"/>
                </a:solidFill>
                <a:round/>
                <a:headEnd/>
                <a:tailEnd type="stealth" w="lg" len="lg"/>
              </a:ln>
              <a:effectLst/>
            </p:spPr>
          </p:cxnSp>
        </p:grpSp>
        <p:sp>
          <p:nvSpPr>
            <p:cNvPr id="13" name="Oval 22"/>
            <p:cNvSpPr>
              <a:spLocks noChangeArrowheads="1"/>
            </p:cNvSpPr>
            <p:nvPr/>
          </p:nvSpPr>
          <p:spPr bwMode="auto">
            <a:xfrm>
              <a:off x="1458388" y="1347759"/>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rPr>
                <a:t>®</a:t>
              </a:r>
              <a:r>
                <a:rPr lang="en-US" baseline="30000" dirty="0" smtClean="0">
                  <a:latin typeface="cmsy10"/>
                </a:rPr>
                <a:t>0</a:t>
              </a:r>
              <a:endParaRPr lang="en-US" baseline="30000" dirty="0">
                <a:latin typeface="cmsy10"/>
                <a:sym typeface="Symbol" pitchFamily="18" charset="2"/>
              </a:endParaRPr>
            </a:p>
          </p:txBody>
        </p:sp>
      </p:grpSp>
      <p:grpSp>
        <p:nvGrpSpPr>
          <p:cNvPr id="72" name="Group 71"/>
          <p:cNvGrpSpPr/>
          <p:nvPr/>
        </p:nvGrpSpPr>
        <p:grpSpPr>
          <a:xfrm>
            <a:off x="3049663" y="1347759"/>
            <a:ext cx="1155767" cy="714390"/>
            <a:chOff x="3049663" y="1347759"/>
            <a:chExt cx="1155767" cy="714390"/>
          </a:xfrm>
        </p:grpSpPr>
        <p:sp>
          <p:nvSpPr>
            <p:cNvPr id="8" name="Oval 22"/>
            <p:cNvSpPr>
              <a:spLocks noChangeArrowheads="1"/>
            </p:cNvSpPr>
            <p:nvPr/>
          </p:nvSpPr>
          <p:spPr bwMode="auto">
            <a:xfrm>
              <a:off x="3840305" y="1347759"/>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sp>
          <p:nvSpPr>
            <p:cNvPr id="9" name="Text Box 21"/>
            <p:cNvSpPr txBox="1">
              <a:spLocks noChangeArrowheads="1"/>
            </p:cNvSpPr>
            <p:nvPr/>
          </p:nvSpPr>
          <p:spPr bwMode="auto">
            <a:xfrm flipH="1">
              <a:off x="3872188" y="1692817"/>
              <a:ext cx="301710" cy="369332"/>
            </a:xfrm>
            <a:prstGeom prst="rect">
              <a:avLst/>
            </a:prstGeom>
            <a:noFill/>
            <a:ln w="9525">
              <a:noFill/>
              <a:miter lim="800000"/>
              <a:headEnd/>
              <a:tailEnd/>
            </a:ln>
            <a:effectLst/>
          </p:spPr>
          <p:txBody>
            <a:bodyPr wrap="square">
              <a:spAutoFit/>
            </a:bodyPr>
            <a:lstStyle/>
            <a:p>
              <a:r>
                <a:rPr lang="en-US" dirty="0" smtClean="0"/>
                <a:t>e</a:t>
              </a:r>
              <a:endParaRPr lang="en-US" dirty="0"/>
            </a:p>
          </p:txBody>
        </p:sp>
        <p:sp>
          <p:nvSpPr>
            <p:cNvPr id="10" name="TextBox 9"/>
            <p:cNvSpPr txBox="1"/>
            <p:nvPr/>
          </p:nvSpPr>
          <p:spPr>
            <a:xfrm>
              <a:off x="3049663" y="1347759"/>
              <a:ext cx="763351" cy="369332"/>
            </a:xfrm>
            <a:prstGeom prst="rect">
              <a:avLst/>
            </a:prstGeom>
            <a:noFill/>
          </p:spPr>
          <p:txBody>
            <a:bodyPr wrap="none" rtlCol="0">
              <a:spAutoFit/>
            </a:bodyPr>
            <a:lstStyle/>
            <a:p>
              <a:r>
                <a:rPr lang="en-US" dirty="0" smtClean="0">
                  <a:latin typeface="cmmi10"/>
                </a:rPr>
                <a:t>®</a:t>
              </a:r>
              <a:r>
                <a:rPr lang="en-US" baseline="30000" dirty="0" smtClean="0">
                  <a:latin typeface="cmsy10"/>
                </a:rPr>
                <a:t>0</a:t>
              </a:r>
              <a:r>
                <a:rPr lang="en-US" dirty="0" smtClean="0"/>
                <a:t> = </a:t>
              </a:r>
              <a:r>
                <a:rPr lang="en-US" dirty="0" smtClean="0">
                  <a:latin typeface="cmmi10"/>
                </a:rPr>
                <a:t>¯</a:t>
              </a:r>
              <a:endParaRPr lang="en-US" dirty="0">
                <a:latin typeface="cmmi10"/>
              </a:endParaRPr>
            </a:p>
          </p:txBody>
        </p:sp>
      </p:grpSp>
      <p:grpSp>
        <p:nvGrpSpPr>
          <p:cNvPr id="20" name="Group 19"/>
          <p:cNvGrpSpPr/>
          <p:nvPr/>
        </p:nvGrpSpPr>
        <p:grpSpPr>
          <a:xfrm>
            <a:off x="389778" y="2808279"/>
            <a:ext cx="3815652" cy="714390"/>
            <a:chOff x="4981916" y="2132150"/>
            <a:chExt cx="3815652" cy="714390"/>
          </a:xfrm>
        </p:grpSpPr>
        <p:sp>
          <p:nvSpPr>
            <p:cNvPr id="21" name="Oval 22"/>
            <p:cNvSpPr>
              <a:spLocks noChangeArrowheads="1"/>
            </p:cNvSpPr>
            <p:nvPr/>
          </p:nvSpPr>
          <p:spPr bwMode="auto">
            <a:xfrm>
              <a:off x="4981916" y="2132150"/>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sp>
          <p:nvSpPr>
            <p:cNvPr id="22" name="Text Box 21"/>
            <p:cNvSpPr txBox="1">
              <a:spLocks noChangeArrowheads="1"/>
            </p:cNvSpPr>
            <p:nvPr/>
          </p:nvSpPr>
          <p:spPr bwMode="auto">
            <a:xfrm>
              <a:off x="5014571" y="2477208"/>
              <a:ext cx="251992" cy="369332"/>
            </a:xfrm>
            <a:prstGeom prst="rect">
              <a:avLst/>
            </a:prstGeom>
            <a:noFill/>
            <a:ln w="9525">
              <a:noFill/>
              <a:miter lim="800000"/>
              <a:headEnd/>
              <a:tailEnd/>
            </a:ln>
            <a:effectLst/>
          </p:spPr>
          <p:txBody>
            <a:bodyPr wrap="none">
              <a:spAutoFit/>
            </a:bodyPr>
            <a:lstStyle/>
            <a:p>
              <a:r>
                <a:rPr lang="en-US" dirty="0" smtClean="0"/>
                <a:t>l</a:t>
              </a:r>
              <a:endParaRPr lang="en-US" dirty="0"/>
            </a:p>
          </p:txBody>
        </p:sp>
        <p:sp>
          <p:nvSpPr>
            <p:cNvPr id="23" name="Oval 22"/>
            <p:cNvSpPr>
              <a:spLocks noChangeArrowheads="1"/>
            </p:cNvSpPr>
            <p:nvPr/>
          </p:nvSpPr>
          <p:spPr bwMode="auto">
            <a:xfrm>
              <a:off x="8432443" y="2132150"/>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sp>
          <p:nvSpPr>
            <p:cNvPr id="24" name="Text Box 21"/>
            <p:cNvSpPr txBox="1">
              <a:spLocks noChangeArrowheads="1"/>
            </p:cNvSpPr>
            <p:nvPr/>
          </p:nvSpPr>
          <p:spPr bwMode="auto">
            <a:xfrm flipH="1">
              <a:off x="8464326" y="2477208"/>
              <a:ext cx="301710" cy="369332"/>
            </a:xfrm>
            <a:prstGeom prst="rect">
              <a:avLst/>
            </a:prstGeom>
            <a:noFill/>
            <a:ln w="9525">
              <a:noFill/>
              <a:miter lim="800000"/>
              <a:headEnd/>
              <a:tailEnd/>
            </a:ln>
            <a:effectLst/>
          </p:spPr>
          <p:txBody>
            <a:bodyPr wrap="square">
              <a:spAutoFit/>
            </a:bodyPr>
            <a:lstStyle/>
            <a:p>
              <a:r>
                <a:rPr lang="en-US" dirty="0" smtClean="0"/>
                <a:t>e</a:t>
              </a:r>
              <a:endParaRPr lang="en-US" dirty="0"/>
            </a:p>
          </p:txBody>
        </p:sp>
        <p:cxnSp>
          <p:nvCxnSpPr>
            <p:cNvPr id="25" name="AutoShape 80"/>
            <p:cNvCxnSpPr>
              <a:cxnSpLocks noChangeShapeType="1"/>
              <a:stCxn id="21" idx="6"/>
              <a:endCxn id="23" idx="2"/>
            </p:cNvCxnSpPr>
            <p:nvPr/>
          </p:nvCxnSpPr>
          <p:spPr bwMode="auto">
            <a:xfrm>
              <a:off x="5347041" y="2314713"/>
              <a:ext cx="3085402" cy="1588"/>
            </a:xfrm>
            <a:prstGeom prst="straightConnector1">
              <a:avLst/>
            </a:prstGeom>
            <a:noFill/>
            <a:ln w="88900">
              <a:solidFill>
                <a:schemeClr val="tx1"/>
              </a:solidFill>
              <a:round/>
              <a:headEnd/>
              <a:tailEnd type="triangle" w="med" len="med"/>
            </a:ln>
            <a:effectLst/>
          </p:spPr>
        </p:cxnSp>
        <p:sp>
          <p:nvSpPr>
            <p:cNvPr id="26" name="Text Box 81"/>
            <p:cNvSpPr txBox="1">
              <a:spLocks noChangeArrowheads="1"/>
            </p:cNvSpPr>
            <p:nvPr/>
          </p:nvSpPr>
          <p:spPr bwMode="auto">
            <a:xfrm>
              <a:off x="5313861" y="2383076"/>
              <a:ext cx="671979" cy="369332"/>
            </a:xfrm>
            <a:prstGeom prst="rect">
              <a:avLst/>
            </a:prstGeom>
            <a:noFill/>
            <a:ln w="9525">
              <a:noFill/>
              <a:miter lim="800000"/>
              <a:headEnd/>
              <a:tailEnd/>
            </a:ln>
            <a:effectLst/>
          </p:spPr>
          <p:txBody>
            <a:bodyPr wrap="none">
              <a:spAutoFit/>
            </a:bodyPr>
            <a:lstStyle/>
            <a:p>
              <a:r>
                <a:rPr lang="en-US" dirty="0" smtClean="0">
                  <a:solidFill>
                    <a:srgbClr val="002060"/>
                  </a:solidFill>
                </a:rPr>
                <a:t>list</a:t>
              </a:r>
              <a:r>
                <a:rPr lang="en-US" dirty="0" smtClean="0"/>
                <a:t>()</a:t>
              </a:r>
              <a:endParaRPr lang="en-US" baseline="-25000" dirty="0">
                <a:solidFill>
                  <a:srgbClr val="993366"/>
                </a:solidFill>
              </a:endParaRPr>
            </a:p>
          </p:txBody>
        </p:sp>
        <p:sp>
          <p:nvSpPr>
            <p:cNvPr id="27" name="Text Box 88"/>
            <p:cNvSpPr txBox="1">
              <a:spLocks noChangeArrowheads="1"/>
            </p:cNvSpPr>
            <p:nvPr/>
          </p:nvSpPr>
          <p:spPr bwMode="auto">
            <a:xfrm>
              <a:off x="7699151" y="2383076"/>
              <a:ext cx="747320" cy="369332"/>
            </a:xfrm>
            <a:prstGeom prst="rect">
              <a:avLst/>
            </a:prstGeom>
            <a:noFill/>
            <a:ln w="9525">
              <a:noFill/>
              <a:miter lim="800000"/>
              <a:headEnd/>
              <a:tailEnd/>
            </a:ln>
            <a:effectLst/>
          </p:spPr>
          <p:txBody>
            <a:bodyPr wrap="square">
              <a:spAutoFit/>
            </a:bodyPr>
            <a:lstStyle/>
            <a:p>
              <a:r>
                <a:rPr lang="en-US" dirty="0" smtClean="0">
                  <a:solidFill>
                    <a:srgbClr val="002060"/>
                  </a:solidFill>
                </a:rPr>
                <a:t>list</a:t>
              </a:r>
              <a:r>
                <a:rPr lang="en-US" dirty="0" smtClean="0"/>
                <a:t>()</a:t>
              </a:r>
              <a:endParaRPr lang="en-US" dirty="0">
                <a:solidFill>
                  <a:srgbClr val="FF0000"/>
                </a:solidFill>
              </a:endParaRPr>
            </a:p>
          </p:txBody>
        </p:sp>
      </p:grpSp>
      <p:sp>
        <p:nvSpPr>
          <p:cNvPr id="31" name="TextBox 30"/>
          <p:cNvSpPr txBox="1"/>
          <p:nvPr/>
        </p:nvSpPr>
        <p:spPr>
          <a:xfrm>
            <a:off x="1992369" y="1822428"/>
            <a:ext cx="643125" cy="800219"/>
          </a:xfrm>
          <a:prstGeom prst="rect">
            <a:avLst/>
          </a:prstGeom>
          <a:noFill/>
        </p:spPr>
        <p:txBody>
          <a:bodyPr wrap="none" rtlCol="0">
            <a:spAutoFit/>
          </a:bodyPr>
          <a:lstStyle/>
          <a:p>
            <a:r>
              <a:rPr lang="en-US" sz="4600" b="1" dirty="0" smtClean="0">
                <a:solidFill>
                  <a:schemeClr val="accent1"/>
                </a:solidFill>
                <a:effectLst>
                  <a:outerShdw blurRad="38100" dist="38100" dir="2700000" algn="tl">
                    <a:srgbClr val="000000">
                      <a:alpha val="43137"/>
                    </a:srgbClr>
                  </a:outerShdw>
                </a:effectLst>
                <a:latin typeface="cmsy10"/>
              </a:rPr>
              <a:t>v</a:t>
            </a:r>
            <a:endParaRPr lang="en-US" sz="4600" b="1" dirty="0">
              <a:solidFill>
                <a:schemeClr val="accent1"/>
              </a:solidFill>
              <a:effectLst>
                <a:outerShdw blurRad="38100" dist="38100" dir="2700000" algn="tl">
                  <a:srgbClr val="000000">
                    <a:alpha val="43137"/>
                  </a:srgbClr>
                </a:outerShdw>
              </a:effectLst>
              <a:latin typeface="cmsy10"/>
            </a:endParaRPr>
          </a:p>
        </p:txBody>
      </p:sp>
      <p:grpSp>
        <p:nvGrpSpPr>
          <p:cNvPr id="49" name="Group 48"/>
          <p:cNvGrpSpPr/>
          <p:nvPr/>
        </p:nvGrpSpPr>
        <p:grpSpPr>
          <a:xfrm>
            <a:off x="1768887" y="4167195"/>
            <a:ext cx="2436543" cy="714390"/>
            <a:chOff x="1770010" y="3979965"/>
            <a:chExt cx="2436543" cy="714390"/>
          </a:xfrm>
        </p:grpSpPr>
        <p:sp>
          <p:nvSpPr>
            <p:cNvPr id="35" name="Oval 34"/>
            <p:cNvSpPr>
              <a:spLocks noChangeArrowheads="1"/>
            </p:cNvSpPr>
            <p:nvPr/>
          </p:nvSpPr>
          <p:spPr bwMode="auto">
            <a:xfrm>
              <a:off x="3841428" y="3979965"/>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sp>
          <p:nvSpPr>
            <p:cNvPr id="36" name="Text Box 21"/>
            <p:cNvSpPr txBox="1">
              <a:spLocks noChangeArrowheads="1"/>
            </p:cNvSpPr>
            <p:nvPr/>
          </p:nvSpPr>
          <p:spPr bwMode="auto">
            <a:xfrm flipH="1">
              <a:off x="3873311" y="4325023"/>
              <a:ext cx="301710" cy="369332"/>
            </a:xfrm>
            <a:prstGeom prst="rect">
              <a:avLst/>
            </a:prstGeom>
            <a:noFill/>
            <a:ln w="9525">
              <a:noFill/>
              <a:miter lim="800000"/>
              <a:headEnd/>
              <a:tailEnd/>
            </a:ln>
            <a:effectLst/>
          </p:spPr>
          <p:txBody>
            <a:bodyPr wrap="square">
              <a:spAutoFit/>
            </a:bodyPr>
            <a:lstStyle/>
            <a:p>
              <a:r>
                <a:rPr lang="en-US" dirty="0" smtClean="0"/>
                <a:t>e</a:t>
              </a:r>
              <a:endParaRPr lang="en-US" dirty="0"/>
            </a:p>
          </p:txBody>
        </p:sp>
        <p:cxnSp>
          <p:nvCxnSpPr>
            <p:cNvPr id="37" name="AutoShape 80"/>
            <p:cNvCxnSpPr>
              <a:cxnSpLocks noChangeShapeType="1"/>
              <a:stCxn id="43" idx="6"/>
              <a:endCxn id="35" idx="2"/>
            </p:cNvCxnSpPr>
            <p:nvPr/>
          </p:nvCxnSpPr>
          <p:spPr bwMode="auto">
            <a:xfrm>
              <a:off x="1770010" y="4159258"/>
              <a:ext cx="2071418" cy="3270"/>
            </a:xfrm>
            <a:prstGeom prst="straightConnector1">
              <a:avLst/>
            </a:prstGeom>
            <a:noFill/>
            <a:ln w="88900">
              <a:solidFill>
                <a:schemeClr val="tx1"/>
              </a:solidFill>
              <a:round/>
              <a:headEnd/>
              <a:tailEnd type="triangle" w="med" len="med"/>
            </a:ln>
            <a:effectLst/>
          </p:spPr>
        </p:cxnSp>
        <p:sp>
          <p:nvSpPr>
            <p:cNvPr id="38" name="Text Box 81"/>
            <p:cNvSpPr txBox="1">
              <a:spLocks noChangeArrowheads="1"/>
            </p:cNvSpPr>
            <p:nvPr/>
          </p:nvSpPr>
          <p:spPr bwMode="auto">
            <a:xfrm>
              <a:off x="1818780" y="4230891"/>
              <a:ext cx="671979" cy="369332"/>
            </a:xfrm>
            <a:prstGeom prst="rect">
              <a:avLst/>
            </a:prstGeom>
            <a:noFill/>
            <a:ln w="9525">
              <a:noFill/>
              <a:miter lim="800000"/>
              <a:headEnd/>
              <a:tailEnd/>
            </a:ln>
            <a:effectLst/>
          </p:spPr>
          <p:txBody>
            <a:bodyPr wrap="none">
              <a:spAutoFit/>
            </a:bodyPr>
            <a:lstStyle/>
            <a:p>
              <a:r>
                <a:rPr lang="en-US" dirty="0" smtClean="0">
                  <a:solidFill>
                    <a:srgbClr val="002060"/>
                  </a:solidFill>
                </a:rPr>
                <a:t>list</a:t>
              </a:r>
              <a:r>
                <a:rPr lang="en-US" dirty="0" smtClean="0"/>
                <a:t>()</a:t>
              </a:r>
              <a:endParaRPr lang="en-US" baseline="-25000" dirty="0">
                <a:solidFill>
                  <a:srgbClr val="993366"/>
                </a:solidFill>
              </a:endParaRPr>
            </a:p>
          </p:txBody>
        </p:sp>
        <p:sp>
          <p:nvSpPr>
            <p:cNvPr id="39" name="Text Box 88"/>
            <p:cNvSpPr txBox="1">
              <a:spLocks noChangeArrowheads="1"/>
            </p:cNvSpPr>
            <p:nvPr/>
          </p:nvSpPr>
          <p:spPr bwMode="auto">
            <a:xfrm>
              <a:off x="3108136" y="4230891"/>
              <a:ext cx="747320" cy="369332"/>
            </a:xfrm>
            <a:prstGeom prst="rect">
              <a:avLst/>
            </a:prstGeom>
            <a:noFill/>
            <a:ln w="9525">
              <a:noFill/>
              <a:miter lim="800000"/>
              <a:headEnd/>
              <a:tailEnd/>
            </a:ln>
            <a:effectLst/>
          </p:spPr>
          <p:txBody>
            <a:bodyPr wrap="square">
              <a:spAutoFit/>
            </a:bodyPr>
            <a:lstStyle/>
            <a:p>
              <a:r>
                <a:rPr lang="en-US" dirty="0" smtClean="0">
                  <a:solidFill>
                    <a:srgbClr val="002060"/>
                  </a:solidFill>
                </a:rPr>
                <a:t>list</a:t>
              </a:r>
              <a:r>
                <a:rPr lang="en-US" dirty="0" smtClean="0"/>
                <a:t>()</a:t>
              </a:r>
              <a:endParaRPr lang="en-US" dirty="0">
                <a:solidFill>
                  <a:srgbClr val="FF0000"/>
                </a:solidFill>
              </a:endParaRPr>
            </a:p>
          </p:txBody>
        </p:sp>
      </p:grpSp>
      <p:grpSp>
        <p:nvGrpSpPr>
          <p:cNvPr id="65" name="Group 64"/>
          <p:cNvGrpSpPr/>
          <p:nvPr/>
        </p:nvGrpSpPr>
        <p:grpSpPr>
          <a:xfrm>
            <a:off x="389778" y="4163925"/>
            <a:ext cx="1379109" cy="717660"/>
            <a:chOff x="389778" y="4163925"/>
            <a:chExt cx="1379109" cy="717660"/>
          </a:xfrm>
        </p:grpSpPr>
        <p:sp>
          <p:nvSpPr>
            <p:cNvPr id="33" name="Oval 22"/>
            <p:cNvSpPr>
              <a:spLocks noChangeArrowheads="1"/>
            </p:cNvSpPr>
            <p:nvPr/>
          </p:nvSpPr>
          <p:spPr bwMode="auto">
            <a:xfrm>
              <a:off x="389778" y="4167195"/>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sp>
          <p:nvSpPr>
            <p:cNvPr id="34" name="Text Box 21"/>
            <p:cNvSpPr txBox="1">
              <a:spLocks noChangeArrowheads="1"/>
            </p:cNvSpPr>
            <p:nvPr/>
          </p:nvSpPr>
          <p:spPr bwMode="auto">
            <a:xfrm>
              <a:off x="422433" y="4512253"/>
              <a:ext cx="251992" cy="369332"/>
            </a:xfrm>
            <a:prstGeom prst="rect">
              <a:avLst/>
            </a:prstGeom>
            <a:noFill/>
            <a:ln w="9525">
              <a:noFill/>
              <a:miter lim="800000"/>
              <a:headEnd/>
              <a:tailEnd/>
            </a:ln>
            <a:effectLst/>
          </p:spPr>
          <p:txBody>
            <a:bodyPr wrap="none">
              <a:spAutoFit/>
            </a:bodyPr>
            <a:lstStyle/>
            <a:p>
              <a:r>
                <a:rPr lang="en-US" dirty="0" smtClean="0"/>
                <a:t>l</a:t>
              </a:r>
              <a:endParaRPr lang="en-US" dirty="0"/>
            </a:p>
          </p:txBody>
        </p:sp>
        <p:grpSp>
          <p:nvGrpSpPr>
            <p:cNvPr id="40" name="Group 193"/>
            <p:cNvGrpSpPr/>
            <p:nvPr/>
          </p:nvGrpSpPr>
          <p:grpSpPr>
            <a:xfrm>
              <a:off x="737012" y="4308383"/>
              <a:ext cx="666750" cy="338554"/>
              <a:chOff x="4006903" y="4410119"/>
              <a:chExt cx="666750" cy="338554"/>
            </a:xfrm>
          </p:grpSpPr>
          <p:sp>
            <p:nvSpPr>
              <p:cNvPr id="41" name="Text Box 43"/>
              <p:cNvSpPr txBox="1">
                <a:spLocks noChangeArrowheads="1"/>
              </p:cNvSpPr>
              <p:nvPr/>
            </p:nvSpPr>
            <p:spPr bwMode="auto">
              <a:xfrm>
                <a:off x="4006903" y="4410119"/>
                <a:ext cx="593432" cy="338554"/>
              </a:xfrm>
              <a:prstGeom prst="rect">
                <a:avLst/>
              </a:prstGeom>
              <a:noFill/>
              <a:ln w="9525">
                <a:noFill/>
                <a:miter lim="800000"/>
                <a:headEnd/>
                <a:tailEnd/>
              </a:ln>
              <a:effectLst/>
            </p:spPr>
            <p:txBody>
              <a:bodyPr wrap="none">
                <a:spAutoFit/>
              </a:bodyPr>
              <a:lstStyle/>
              <a:p>
                <a:r>
                  <a:rPr lang="en-US" sz="1600" dirty="0" smtClean="0">
                    <a:solidFill>
                      <a:schemeClr val="accent5">
                        <a:lumMod val="25000"/>
                      </a:schemeClr>
                    </a:solidFill>
                  </a:rPr>
                  <a:t>next</a:t>
                </a:r>
                <a:endParaRPr lang="en-US" sz="1600" dirty="0">
                  <a:solidFill>
                    <a:schemeClr val="accent5">
                      <a:lumMod val="25000"/>
                    </a:schemeClr>
                  </a:solidFill>
                </a:endParaRPr>
              </a:p>
            </p:txBody>
          </p:sp>
          <p:cxnSp>
            <p:nvCxnSpPr>
              <p:cNvPr id="42" name="AutoShape 48"/>
              <p:cNvCxnSpPr>
                <a:cxnSpLocks noChangeShapeType="1"/>
                <a:stCxn id="33" idx="6"/>
                <a:endCxn id="43" idx="2"/>
              </p:cNvCxnSpPr>
              <p:nvPr/>
            </p:nvCxnSpPr>
            <p:spPr bwMode="auto">
              <a:xfrm flipV="1">
                <a:off x="4024794" y="4448224"/>
                <a:ext cx="648859" cy="3270"/>
              </a:xfrm>
              <a:prstGeom prst="straightConnector1">
                <a:avLst/>
              </a:prstGeom>
              <a:noFill/>
              <a:ln w="25400">
                <a:solidFill>
                  <a:schemeClr val="tx1"/>
                </a:solidFill>
                <a:round/>
                <a:headEnd/>
                <a:tailEnd type="stealth" w="lg" len="lg"/>
              </a:ln>
              <a:effectLst/>
            </p:spPr>
          </p:cxnSp>
        </p:grpSp>
        <p:sp>
          <p:nvSpPr>
            <p:cNvPr id="43" name="Oval 22"/>
            <p:cNvSpPr>
              <a:spLocks noChangeArrowheads="1"/>
            </p:cNvSpPr>
            <p:nvPr/>
          </p:nvSpPr>
          <p:spPr bwMode="auto">
            <a:xfrm>
              <a:off x="1403762" y="4163925"/>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rPr>
                <a:t>®</a:t>
              </a:r>
              <a:r>
                <a:rPr lang="en-US" baseline="30000" dirty="0" smtClean="0">
                  <a:latin typeface="cmsy10"/>
                </a:rPr>
                <a:t>0</a:t>
              </a:r>
              <a:endParaRPr lang="en-US" baseline="30000" dirty="0">
                <a:latin typeface="cmsy10"/>
                <a:sym typeface="Symbol" pitchFamily="18" charset="2"/>
              </a:endParaRPr>
            </a:p>
          </p:txBody>
        </p:sp>
      </p:grpSp>
      <p:sp>
        <p:nvSpPr>
          <p:cNvPr id="74" name="Down Arrow 73"/>
          <p:cNvSpPr/>
          <p:nvPr/>
        </p:nvSpPr>
        <p:spPr>
          <a:xfrm>
            <a:off x="2069004" y="3502026"/>
            <a:ext cx="457200" cy="45720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5" name="Down Arrow 74"/>
          <p:cNvSpPr/>
          <p:nvPr/>
        </p:nvSpPr>
        <p:spPr>
          <a:xfrm>
            <a:off x="2069004" y="4973613"/>
            <a:ext cx="457200" cy="457200"/>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nvGrpSpPr>
          <p:cNvPr id="64" name="Group 63"/>
          <p:cNvGrpSpPr/>
          <p:nvPr/>
        </p:nvGrpSpPr>
        <p:grpSpPr>
          <a:xfrm>
            <a:off x="389778" y="5526111"/>
            <a:ext cx="3815652" cy="714390"/>
            <a:chOff x="389778" y="5526111"/>
            <a:chExt cx="3815652" cy="714390"/>
          </a:xfrm>
        </p:grpSpPr>
        <p:sp>
          <p:nvSpPr>
            <p:cNvPr id="50" name="TextBox 49"/>
            <p:cNvSpPr txBox="1"/>
            <p:nvPr/>
          </p:nvSpPr>
          <p:spPr>
            <a:xfrm>
              <a:off x="3049663" y="5526111"/>
              <a:ext cx="763351" cy="369332"/>
            </a:xfrm>
            <a:prstGeom prst="rect">
              <a:avLst/>
            </a:prstGeom>
            <a:noFill/>
          </p:spPr>
          <p:txBody>
            <a:bodyPr wrap="none" rtlCol="0">
              <a:spAutoFit/>
            </a:bodyPr>
            <a:lstStyle/>
            <a:p>
              <a:r>
                <a:rPr lang="en-US" dirty="0" smtClean="0">
                  <a:latin typeface="cmmi10"/>
                </a:rPr>
                <a:t>®</a:t>
              </a:r>
              <a:r>
                <a:rPr lang="en-US" baseline="30000" dirty="0" smtClean="0">
                  <a:latin typeface="cmsy10"/>
                </a:rPr>
                <a:t>0</a:t>
              </a:r>
              <a:r>
                <a:rPr lang="en-US" dirty="0" smtClean="0"/>
                <a:t> = </a:t>
              </a:r>
              <a:r>
                <a:rPr lang="en-US" dirty="0" smtClean="0">
                  <a:latin typeface="cmmi10"/>
                </a:rPr>
                <a:t>¯</a:t>
              </a:r>
              <a:endParaRPr lang="en-US" dirty="0">
                <a:latin typeface="cmmi10"/>
              </a:endParaRPr>
            </a:p>
          </p:txBody>
        </p:sp>
        <p:sp>
          <p:nvSpPr>
            <p:cNvPr id="54" name="Oval 53"/>
            <p:cNvSpPr>
              <a:spLocks noChangeArrowheads="1"/>
            </p:cNvSpPr>
            <p:nvPr/>
          </p:nvSpPr>
          <p:spPr bwMode="auto">
            <a:xfrm>
              <a:off x="3840305" y="5526111"/>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sp>
          <p:nvSpPr>
            <p:cNvPr id="55" name="Text Box 21"/>
            <p:cNvSpPr txBox="1">
              <a:spLocks noChangeArrowheads="1"/>
            </p:cNvSpPr>
            <p:nvPr/>
          </p:nvSpPr>
          <p:spPr bwMode="auto">
            <a:xfrm flipH="1">
              <a:off x="3872188" y="5871169"/>
              <a:ext cx="301710" cy="369332"/>
            </a:xfrm>
            <a:prstGeom prst="rect">
              <a:avLst/>
            </a:prstGeom>
            <a:noFill/>
            <a:ln w="9525">
              <a:noFill/>
              <a:miter lim="800000"/>
              <a:headEnd/>
              <a:tailEnd/>
            </a:ln>
            <a:effectLst/>
          </p:spPr>
          <p:txBody>
            <a:bodyPr wrap="square">
              <a:spAutoFit/>
            </a:bodyPr>
            <a:lstStyle/>
            <a:p>
              <a:r>
                <a:rPr lang="en-US" dirty="0" smtClean="0"/>
                <a:t>e</a:t>
              </a:r>
              <a:endParaRPr lang="en-US" dirty="0"/>
            </a:p>
          </p:txBody>
        </p:sp>
        <p:grpSp>
          <p:nvGrpSpPr>
            <p:cNvPr id="95" name="Group 94"/>
            <p:cNvGrpSpPr/>
            <p:nvPr/>
          </p:nvGrpSpPr>
          <p:grpSpPr>
            <a:xfrm>
              <a:off x="389778" y="5526111"/>
              <a:ext cx="1401080" cy="714390"/>
              <a:chOff x="1275373" y="5973748"/>
              <a:chExt cx="1401080" cy="714390"/>
            </a:xfrm>
          </p:grpSpPr>
          <p:grpSp>
            <p:nvGrpSpPr>
              <p:cNvPr id="86" name="Group 117"/>
              <p:cNvGrpSpPr/>
              <p:nvPr/>
            </p:nvGrpSpPr>
            <p:grpSpPr>
              <a:xfrm>
                <a:off x="1275373" y="5973748"/>
                <a:ext cx="365125" cy="714390"/>
                <a:chOff x="5799305" y="1477261"/>
                <a:chExt cx="365125" cy="714390"/>
              </a:xfrm>
            </p:grpSpPr>
            <p:sp>
              <p:nvSpPr>
                <p:cNvPr id="91" name="Oval 22"/>
                <p:cNvSpPr>
                  <a:spLocks noChangeArrowheads="1"/>
                </p:cNvSpPr>
                <p:nvPr/>
              </p:nvSpPr>
              <p:spPr bwMode="auto">
                <a:xfrm>
                  <a:off x="5799305" y="1477261"/>
                  <a:ext cx="365125" cy="365125"/>
                </a:xfrm>
                <a:prstGeom prst="ellipse">
                  <a:avLst/>
                </a:prstGeom>
                <a:noFill/>
                <a:ln w="25400">
                  <a:solidFill>
                    <a:schemeClr val="tx1"/>
                  </a:solidFill>
                  <a:round/>
                  <a:headEnd/>
                  <a:tailEnd/>
                </a:ln>
                <a:effectLst/>
              </p:spPr>
              <p:txBody>
                <a:bodyPr wrap="none" anchor="ctr"/>
                <a:lstStyle/>
                <a:p>
                  <a:pPr algn="ctr"/>
                  <a:r>
                    <a:rPr lang="en-US" smtClean="0">
                      <a:latin typeface="cmmi10"/>
                      <a:sym typeface="Symbol" pitchFamily="18" charset="2"/>
                    </a:rPr>
                    <a:t>®</a:t>
                  </a:r>
                  <a:endParaRPr lang="en-US" dirty="0">
                    <a:latin typeface="cmmi10"/>
                    <a:sym typeface="Symbol" pitchFamily="18" charset="2"/>
                  </a:endParaRPr>
                </a:p>
              </p:txBody>
            </p:sp>
            <p:sp>
              <p:nvSpPr>
                <p:cNvPr id="92" name="Text Box 21"/>
                <p:cNvSpPr txBox="1">
                  <a:spLocks noChangeArrowheads="1"/>
                </p:cNvSpPr>
                <p:nvPr/>
              </p:nvSpPr>
              <p:spPr bwMode="auto">
                <a:xfrm>
                  <a:off x="5831960" y="1822319"/>
                  <a:ext cx="251992" cy="369332"/>
                </a:xfrm>
                <a:prstGeom prst="rect">
                  <a:avLst/>
                </a:prstGeom>
                <a:noFill/>
                <a:ln w="9525">
                  <a:noFill/>
                  <a:miter lim="800000"/>
                  <a:headEnd/>
                  <a:tailEnd/>
                </a:ln>
                <a:effectLst/>
              </p:spPr>
              <p:txBody>
                <a:bodyPr wrap="none">
                  <a:spAutoFit/>
                </a:bodyPr>
                <a:lstStyle/>
                <a:p>
                  <a:r>
                    <a:rPr lang="en-US" dirty="0" smtClean="0"/>
                    <a:t>l</a:t>
                  </a:r>
                  <a:endParaRPr lang="en-US" dirty="0"/>
                </a:p>
              </p:txBody>
            </p:sp>
          </p:grpSp>
          <p:grpSp>
            <p:nvGrpSpPr>
              <p:cNvPr id="87" name="Group 193"/>
              <p:cNvGrpSpPr/>
              <p:nvPr/>
            </p:nvGrpSpPr>
            <p:grpSpPr>
              <a:xfrm>
                <a:off x="1644578" y="6118206"/>
                <a:ext cx="666750" cy="338554"/>
                <a:chOff x="4006903" y="4410119"/>
                <a:chExt cx="666750" cy="338554"/>
              </a:xfrm>
            </p:grpSpPr>
            <p:sp>
              <p:nvSpPr>
                <p:cNvPr id="89" name="Text Box 43"/>
                <p:cNvSpPr txBox="1">
                  <a:spLocks noChangeArrowheads="1"/>
                </p:cNvSpPr>
                <p:nvPr/>
              </p:nvSpPr>
              <p:spPr bwMode="auto">
                <a:xfrm>
                  <a:off x="4006903" y="4410119"/>
                  <a:ext cx="593432" cy="338554"/>
                </a:xfrm>
                <a:prstGeom prst="rect">
                  <a:avLst/>
                </a:prstGeom>
                <a:noFill/>
                <a:ln w="9525">
                  <a:noFill/>
                  <a:miter lim="800000"/>
                  <a:headEnd/>
                  <a:tailEnd/>
                </a:ln>
                <a:effectLst/>
              </p:spPr>
              <p:txBody>
                <a:bodyPr wrap="none">
                  <a:spAutoFit/>
                </a:bodyPr>
                <a:lstStyle/>
                <a:p>
                  <a:r>
                    <a:rPr lang="en-US" sz="1600" dirty="0" smtClean="0">
                      <a:solidFill>
                        <a:schemeClr val="accent5">
                          <a:lumMod val="25000"/>
                        </a:schemeClr>
                      </a:solidFill>
                    </a:rPr>
                    <a:t>next</a:t>
                  </a:r>
                  <a:endParaRPr lang="en-US" sz="1600" dirty="0">
                    <a:solidFill>
                      <a:schemeClr val="accent5">
                        <a:lumMod val="25000"/>
                      </a:schemeClr>
                    </a:solidFill>
                  </a:endParaRPr>
                </a:p>
              </p:txBody>
            </p:sp>
            <p:cxnSp>
              <p:nvCxnSpPr>
                <p:cNvPr id="90" name="AutoShape 48"/>
                <p:cNvCxnSpPr>
                  <a:cxnSpLocks noChangeShapeType="1"/>
                  <a:endCxn id="88" idx="2"/>
                </p:cNvCxnSpPr>
                <p:nvPr/>
              </p:nvCxnSpPr>
              <p:spPr bwMode="auto">
                <a:xfrm>
                  <a:off x="4013253" y="4448218"/>
                  <a:ext cx="660400" cy="6"/>
                </a:xfrm>
                <a:prstGeom prst="straightConnector1">
                  <a:avLst/>
                </a:prstGeom>
                <a:noFill/>
                <a:ln w="25400">
                  <a:solidFill>
                    <a:schemeClr val="tx1"/>
                  </a:solidFill>
                  <a:round/>
                  <a:headEnd/>
                  <a:tailEnd type="stealth" w="lg" len="lg"/>
                </a:ln>
                <a:effectLst>
                  <a:glow rad="139700">
                    <a:srgbClr val="C00000">
                      <a:alpha val="40000"/>
                    </a:srgbClr>
                  </a:glow>
                </a:effectLst>
              </p:spPr>
            </p:cxnSp>
          </p:grpSp>
          <p:sp>
            <p:nvSpPr>
              <p:cNvPr id="88" name="Oval 22"/>
              <p:cNvSpPr>
                <a:spLocks noChangeArrowheads="1"/>
              </p:cNvSpPr>
              <p:nvPr/>
            </p:nvSpPr>
            <p:spPr bwMode="auto">
              <a:xfrm>
                <a:off x="2311328" y="5973748"/>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rPr>
                  <a:t>®</a:t>
                </a:r>
                <a:r>
                  <a:rPr lang="en-US" baseline="30000" dirty="0" smtClean="0">
                    <a:latin typeface="cmsy10"/>
                  </a:rPr>
                  <a:t>0</a:t>
                </a:r>
                <a:endParaRPr lang="en-US" baseline="30000" dirty="0">
                  <a:latin typeface="cmsy10"/>
                  <a:sym typeface="Symbol" pitchFamily="18" charset="2"/>
                </a:endParaRPr>
              </a:p>
            </p:txBody>
          </p:sp>
        </p:grpSp>
      </p:grpSp>
      <p:grpSp>
        <p:nvGrpSpPr>
          <p:cNvPr id="66" name="Group 65"/>
          <p:cNvGrpSpPr/>
          <p:nvPr/>
        </p:nvGrpSpPr>
        <p:grpSpPr>
          <a:xfrm>
            <a:off x="422433" y="1347759"/>
            <a:ext cx="1401080" cy="714390"/>
            <a:chOff x="422433" y="1347759"/>
            <a:chExt cx="1401080" cy="714390"/>
          </a:xfrm>
        </p:grpSpPr>
        <p:grpSp>
          <p:nvGrpSpPr>
            <p:cNvPr id="67" name="Group 117"/>
            <p:cNvGrpSpPr/>
            <p:nvPr/>
          </p:nvGrpSpPr>
          <p:grpSpPr>
            <a:xfrm>
              <a:off x="422433" y="1347759"/>
              <a:ext cx="365125" cy="714390"/>
              <a:chOff x="5799305" y="1477261"/>
              <a:chExt cx="365125" cy="714390"/>
            </a:xfrm>
          </p:grpSpPr>
          <p:sp>
            <p:nvSpPr>
              <p:cNvPr id="76" name="Oval 22"/>
              <p:cNvSpPr>
                <a:spLocks noChangeArrowheads="1"/>
              </p:cNvSpPr>
              <p:nvPr/>
            </p:nvSpPr>
            <p:spPr bwMode="auto">
              <a:xfrm>
                <a:off x="5799305" y="1477261"/>
                <a:ext cx="365125" cy="365125"/>
              </a:xfrm>
              <a:prstGeom prst="ellipse">
                <a:avLst/>
              </a:prstGeom>
              <a:noFill/>
              <a:ln w="25400">
                <a:solidFill>
                  <a:schemeClr val="tx1"/>
                </a:solidFill>
                <a:round/>
                <a:headEnd/>
                <a:tailEnd/>
              </a:ln>
              <a:effectLst/>
            </p:spPr>
            <p:txBody>
              <a:bodyPr wrap="none" anchor="ctr"/>
              <a:lstStyle/>
              <a:p>
                <a:pPr algn="ctr"/>
                <a:r>
                  <a:rPr lang="en-US" smtClean="0">
                    <a:latin typeface="cmmi10"/>
                    <a:sym typeface="Symbol" pitchFamily="18" charset="2"/>
                  </a:rPr>
                  <a:t>®</a:t>
                </a:r>
                <a:endParaRPr lang="en-US" dirty="0">
                  <a:latin typeface="cmmi10"/>
                  <a:sym typeface="Symbol" pitchFamily="18" charset="2"/>
                </a:endParaRPr>
              </a:p>
            </p:txBody>
          </p:sp>
          <p:sp>
            <p:nvSpPr>
              <p:cNvPr id="85" name="Text Box 21"/>
              <p:cNvSpPr txBox="1">
                <a:spLocks noChangeArrowheads="1"/>
              </p:cNvSpPr>
              <p:nvPr/>
            </p:nvSpPr>
            <p:spPr bwMode="auto">
              <a:xfrm>
                <a:off x="5831960" y="1822319"/>
                <a:ext cx="251992" cy="369332"/>
              </a:xfrm>
              <a:prstGeom prst="rect">
                <a:avLst/>
              </a:prstGeom>
              <a:noFill/>
              <a:ln w="9525">
                <a:noFill/>
                <a:miter lim="800000"/>
                <a:headEnd/>
                <a:tailEnd/>
              </a:ln>
              <a:effectLst/>
            </p:spPr>
            <p:txBody>
              <a:bodyPr wrap="none">
                <a:spAutoFit/>
              </a:bodyPr>
              <a:lstStyle/>
              <a:p>
                <a:r>
                  <a:rPr lang="en-US" dirty="0" smtClean="0"/>
                  <a:t>l</a:t>
                </a:r>
                <a:endParaRPr lang="en-US" dirty="0"/>
              </a:p>
            </p:txBody>
          </p:sp>
        </p:grpSp>
        <p:grpSp>
          <p:nvGrpSpPr>
            <p:cNvPr id="68" name="Group 193"/>
            <p:cNvGrpSpPr/>
            <p:nvPr/>
          </p:nvGrpSpPr>
          <p:grpSpPr>
            <a:xfrm>
              <a:off x="791638" y="1492217"/>
              <a:ext cx="666750" cy="338554"/>
              <a:chOff x="4006903" y="4410119"/>
              <a:chExt cx="666750" cy="338554"/>
            </a:xfrm>
          </p:grpSpPr>
          <p:sp>
            <p:nvSpPr>
              <p:cNvPr id="70" name="Text Box 43"/>
              <p:cNvSpPr txBox="1">
                <a:spLocks noChangeArrowheads="1"/>
              </p:cNvSpPr>
              <p:nvPr/>
            </p:nvSpPr>
            <p:spPr bwMode="auto">
              <a:xfrm>
                <a:off x="4006903" y="4410119"/>
                <a:ext cx="593432" cy="338554"/>
              </a:xfrm>
              <a:prstGeom prst="rect">
                <a:avLst/>
              </a:prstGeom>
              <a:noFill/>
              <a:ln w="9525">
                <a:noFill/>
                <a:miter lim="800000"/>
                <a:headEnd/>
                <a:tailEnd/>
              </a:ln>
              <a:effectLst/>
            </p:spPr>
            <p:txBody>
              <a:bodyPr wrap="none">
                <a:spAutoFit/>
              </a:bodyPr>
              <a:lstStyle/>
              <a:p>
                <a:r>
                  <a:rPr lang="en-US" sz="1600" dirty="0" smtClean="0">
                    <a:solidFill>
                      <a:schemeClr val="accent5">
                        <a:lumMod val="25000"/>
                      </a:schemeClr>
                    </a:solidFill>
                  </a:rPr>
                  <a:t>next</a:t>
                </a:r>
                <a:endParaRPr lang="en-US" sz="1600" dirty="0">
                  <a:solidFill>
                    <a:schemeClr val="accent5">
                      <a:lumMod val="25000"/>
                    </a:schemeClr>
                  </a:solidFill>
                </a:endParaRPr>
              </a:p>
            </p:txBody>
          </p:sp>
          <p:cxnSp>
            <p:nvCxnSpPr>
              <p:cNvPr id="71" name="AutoShape 48"/>
              <p:cNvCxnSpPr>
                <a:cxnSpLocks noChangeShapeType="1"/>
                <a:endCxn id="69" idx="2"/>
              </p:cNvCxnSpPr>
              <p:nvPr/>
            </p:nvCxnSpPr>
            <p:spPr bwMode="auto">
              <a:xfrm>
                <a:off x="4013253" y="4448218"/>
                <a:ext cx="660400" cy="6"/>
              </a:xfrm>
              <a:prstGeom prst="straightConnector1">
                <a:avLst/>
              </a:prstGeom>
              <a:noFill/>
              <a:ln w="25400">
                <a:solidFill>
                  <a:schemeClr val="tx1"/>
                </a:solidFill>
                <a:round/>
                <a:headEnd/>
                <a:tailEnd type="stealth" w="lg" len="lg"/>
              </a:ln>
              <a:effectLst>
                <a:glow rad="101600">
                  <a:srgbClr val="C00000">
                    <a:alpha val="60000"/>
                  </a:srgbClr>
                </a:glow>
              </a:effectLst>
            </p:spPr>
          </p:cxnSp>
        </p:grpSp>
        <p:sp>
          <p:nvSpPr>
            <p:cNvPr id="69" name="Oval 22"/>
            <p:cNvSpPr>
              <a:spLocks noChangeArrowheads="1"/>
            </p:cNvSpPr>
            <p:nvPr/>
          </p:nvSpPr>
          <p:spPr bwMode="auto">
            <a:xfrm>
              <a:off x="1458388" y="1347759"/>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rPr>
                <a:t>®</a:t>
              </a:r>
              <a:r>
                <a:rPr lang="en-US" baseline="30000" dirty="0" smtClean="0">
                  <a:latin typeface="cmsy10"/>
                </a:rPr>
                <a:t>0</a:t>
              </a:r>
              <a:endParaRPr lang="en-US" baseline="30000" dirty="0">
                <a:latin typeface="cmsy10"/>
                <a:sym typeface="Symbol" pitchFamily="18" charset="2"/>
              </a:endParaRPr>
            </a:p>
          </p:txBody>
        </p:sp>
      </p:grpSp>
      <p:grpSp>
        <p:nvGrpSpPr>
          <p:cNvPr id="102" name="Group 101"/>
          <p:cNvGrpSpPr/>
          <p:nvPr/>
        </p:nvGrpSpPr>
        <p:grpSpPr>
          <a:xfrm>
            <a:off x="389778" y="4163925"/>
            <a:ext cx="1379109" cy="717660"/>
            <a:chOff x="389778" y="4163925"/>
            <a:chExt cx="1379109" cy="717660"/>
          </a:xfrm>
        </p:grpSpPr>
        <p:sp>
          <p:nvSpPr>
            <p:cNvPr id="103" name="Oval 22"/>
            <p:cNvSpPr>
              <a:spLocks noChangeArrowheads="1"/>
            </p:cNvSpPr>
            <p:nvPr/>
          </p:nvSpPr>
          <p:spPr bwMode="auto">
            <a:xfrm>
              <a:off x="389778" y="4167195"/>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sym typeface="Symbol" pitchFamily="18" charset="2"/>
                </a:rPr>
                <a:t>®</a:t>
              </a:r>
              <a:endParaRPr lang="en-US" dirty="0">
                <a:latin typeface="cmmi10"/>
                <a:sym typeface="Symbol" pitchFamily="18" charset="2"/>
              </a:endParaRPr>
            </a:p>
          </p:txBody>
        </p:sp>
        <p:sp>
          <p:nvSpPr>
            <p:cNvPr id="110" name="Text Box 21"/>
            <p:cNvSpPr txBox="1">
              <a:spLocks noChangeArrowheads="1"/>
            </p:cNvSpPr>
            <p:nvPr/>
          </p:nvSpPr>
          <p:spPr bwMode="auto">
            <a:xfrm>
              <a:off x="422433" y="4512253"/>
              <a:ext cx="251992" cy="369332"/>
            </a:xfrm>
            <a:prstGeom prst="rect">
              <a:avLst/>
            </a:prstGeom>
            <a:noFill/>
            <a:ln w="9525">
              <a:noFill/>
              <a:miter lim="800000"/>
              <a:headEnd/>
              <a:tailEnd/>
            </a:ln>
            <a:effectLst/>
          </p:spPr>
          <p:txBody>
            <a:bodyPr wrap="none">
              <a:spAutoFit/>
            </a:bodyPr>
            <a:lstStyle/>
            <a:p>
              <a:r>
                <a:rPr lang="en-US" dirty="0" smtClean="0"/>
                <a:t>l</a:t>
              </a:r>
              <a:endParaRPr lang="en-US" dirty="0"/>
            </a:p>
          </p:txBody>
        </p:sp>
        <p:grpSp>
          <p:nvGrpSpPr>
            <p:cNvPr id="111" name="Group 193"/>
            <p:cNvGrpSpPr/>
            <p:nvPr/>
          </p:nvGrpSpPr>
          <p:grpSpPr>
            <a:xfrm>
              <a:off x="737012" y="4308383"/>
              <a:ext cx="666750" cy="338554"/>
              <a:chOff x="4006903" y="4410119"/>
              <a:chExt cx="666750" cy="338554"/>
            </a:xfrm>
          </p:grpSpPr>
          <p:sp>
            <p:nvSpPr>
              <p:cNvPr id="113" name="Text Box 43"/>
              <p:cNvSpPr txBox="1">
                <a:spLocks noChangeArrowheads="1"/>
              </p:cNvSpPr>
              <p:nvPr/>
            </p:nvSpPr>
            <p:spPr bwMode="auto">
              <a:xfrm>
                <a:off x="4006903" y="4410119"/>
                <a:ext cx="593432" cy="338554"/>
              </a:xfrm>
              <a:prstGeom prst="rect">
                <a:avLst/>
              </a:prstGeom>
              <a:noFill/>
              <a:ln w="9525">
                <a:noFill/>
                <a:miter lim="800000"/>
                <a:headEnd/>
                <a:tailEnd/>
              </a:ln>
              <a:effectLst/>
            </p:spPr>
            <p:txBody>
              <a:bodyPr wrap="none">
                <a:spAutoFit/>
              </a:bodyPr>
              <a:lstStyle/>
              <a:p>
                <a:r>
                  <a:rPr lang="en-US" sz="1600" dirty="0" smtClean="0">
                    <a:solidFill>
                      <a:schemeClr val="accent5">
                        <a:lumMod val="25000"/>
                      </a:schemeClr>
                    </a:solidFill>
                  </a:rPr>
                  <a:t>next</a:t>
                </a:r>
                <a:endParaRPr lang="en-US" sz="1600" dirty="0">
                  <a:solidFill>
                    <a:schemeClr val="accent5">
                      <a:lumMod val="25000"/>
                    </a:schemeClr>
                  </a:solidFill>
                </a:endParaRPr>
              </a:p>
            </p:txBody>
          </p:sp>
          <p:cxnSp>
            <p:nvCxnSpPr>
              <p:cNvPr id="114" name="AutoShape 48"/>
              <p:cNvCxnSpPr>
                <a:cxnSpLocks noChangeShapeType="1"/>
                <a:stCxn id="103" idx="6"/>
                <a:endCxn id="112" idx="2"/>
              </p:cNvCxnSpPr>
              <p:nvPr/>
            </p:nvCxnSpPr>
            <p:spPr bwMode="auto">
              <a:xfrm flipV="1">
                <a:off x="4024794" y="4448224"/>
                <a:ext cx="648859" cy="3270"/>
              </a:xfrm>
              <a:prstGeom prst="straightConnector1">
                <a:avLst/>
              </a:prstGeom>
              <a:noFill/>
              <a:ln w="25400">
                <a:solidFill>
                  <a:schemeClr val="tx1"/>
                </a:solidFill>
                <a:round/>
                <a:headEnd/>
                <a:tailEnd type="stealth" w="lg" len="lg"/>
              </a:ln>
              <a:effectLst>
                <a:glow rad="101600">
                  <a:srgbClr val="C00000">
                    <a:alpha val="60000"/>
                  </a:srgbClr>
                </a:glow>
              </a:effectLst>
            </p:spPr>
          </p:cxnSp>
        </p:grpSp>
        <p:sp>
          <p:nvSpPr>
            <p:cNvPr id="112" name="Oval 22"/>
            <p:cNvSpPr>
              <a:spLocks noChangeArrowheads="1"/>
            </p:cNvSpPr>
            <p:nvPr/>
          </p:nvSpPr>
          <p:spPr bwMode="auto">
            <a:xfrm>
              <a:off x="1403762" y="4163925"/>
              <a:ext cx="365125" cy="365125"/>
            </a:xfrm>
            <a:prstGeom prst="ellipse">
              <a:avLst/>
            </a:prstGeom>
            <a:noFill/>
            <a:ln w="25400">
              <a:solidFill>
                <a:schemeClr val="tx1"/>
              </a:solidFill>
              <a:round/>
              <a:headEnd/>
              <a:tailEnd/>
            </a:ln>
            <a:effectLst/>
          </p:spPr>
          <p:txBody>
            <a:bodyPr wrap="none" anchor="ctr"/>
            <a:lstStyle/>
            <a:p>
              <a:pPr algn="ctr"/>
              <a:r>
                <a:rPr lang="en-US" dirty="0" smtClean="0">
                  <a:latin typeface="cmmi10"/>
                </a:rPr>
                <a:t>®</a:t>
              </a:r>
              <a:r>
                <a:rPr lang="en-US" baseline="30000" dirty="0" smtClean="0">
                  <a:latin typeface="cmsy10"/>
                </a:rPr>
                <a:t>0</a:t>
              </a:r>
              <a:endParaRPr lang="en-US" baseline="30000" dirty="0">
                <a:latin typeface="cmsy10"/>
                <a:sym typeface="Symbol" pitchFamily="18" charset="2"/>
              </a:endParaRPr>
            </a:p>
          </p:txBody>
        </p:sp>
      </p:grpSp>
      <p:sp>
        <p:nvSpPr>
          <p:cNvPr id="115" name="Rectangle 114"/>
          <p:cNvSpPr/>
          <p:nvPr/>
        </p:nvSpPr>
        <p:spPr>
          <a:xfrm>
            <a:off x="5156208" y="1201707"/>
            <a:ext cx="3200400" cy="401643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r>
              <a:rPr lang="en-US" sz="2800" u="sng" dirty="0" smtClean="0">
                <a:solidFill>
                  <a:srgbClr val="002060"/>
                </a:solidFill>
                <a:effectLst>
                  <a:outerShdw blurRad="38100" dist="38100" dir="2700000" algn="tl">
                    <a:srgbClr val="000000">
                      <a:alpha val="43137"/>
                    </a:srgbClr>
                  </a:outerShdw>
                </a:effectLst>
              </a:rPr>
              <a:t>Inclusion Check</a:t>
            </a:r>
          </a:p>
          <a:p>
            <a:endParaRPr lang="en-US" sz="1200" dirty="0" smtClean="0">
              <a:solidFill>
                <a:srgbClr val="C00000"/>
              </a:solidFill>
            </a:endParaRPr>
          </a:p>
          <a:p>
            <a:r>
              <a:rPr lang="en-US" sz="2400" dirty="0" smtClean="0">
                <a:solidFill>
                  <a:srgbClr val="C00000"/>
                </a:solidFill>
              </a:rPr>
              <a:t>Algorithm</a:t>
            </a:r>
          </a:p>
          <a:p>
            <a:pPr marL="342900" indent="-342900">
              <a:buFont typeface="+mj-lt"/>
              <a:buAutoNum type="arabicPeriod"/>
            </a:pPr>
            <a:r>
              <a:rPr lang="en-US" sz="2400" dirty="0" smtClean="0"/>
              <a:t>Iteratively split regions by </a:t>
            </a:r>
            <a:r>
              <a:rPr lang="en-US" sz="2400" dirty="0" smtClean="0">
                <a:solidFill>
                  <a:srgbClr val="7030A0"/>
                </a:solidFill>
              </a:rPr>
              <a:t>matching nodes</a:t>
            </a:r>
            <a:endParaRPr lang="en-US" sz="2400" dirty="0" smtClean="0"/>
          </a:p>
          <a:p>
            <a:pPr marL="342900" indent="-342900">
              <a:buFont typeface="+mj-lt"/>
              <a:buAutoNum type="arabicPeriod"/>
            </a:pPr>
            <a:r>
              <a:rPr lang="en-US" sz="2400" dirty="0" smtClean="0"/>
              <a:t>Check inclusion by </a:t>
            </a:r>
            <a:r>
              <a:rPr lang="en-US" sz="2400" dirty="0" smtClean="0">
                <a:solidFill>
                  <a:srgbClr val="7030A0"/>
                </a:solidFill>
              </a:rPr>
              <a:t>unfolding and matching edges</a:t>
            </a:r>
            <a:r>
              <a:rPr lang="en-US" sz="2400" dirty="0" smtClean="0">
                <a:solidFill>
                  <a:schemeClr val="tx1"/>
                </a:solidFill>
              </a:rPr>
              <a:t> until obvious</a:t>
            </a:r>
          </a:p>
          <a:p>
            <a:pPr marL="342900" indent="-342900"/>
            <a:r>
              <a:rPr lang="en-US" sz="2400" dirty="0" smtClean="0">
                <a:solidFill>
                  <a:schemeClr val="tx1"/>
                </a:solidFill>
              </a:rPr>
              <a:t>	(</a:t>
            </a:r>
            <a:r>
              <a:rPr lang="en-US" sz="2400" b="1" dirty="0" err="1" smtClean="0">
                <a:solidFill>
                  <a:schemeClr val="tx1"/>
                </a:solidFill>
              </a:rPr>
              <a:t>emp</a:t>
            </a:r>
            <a:r>
              <a:rPr lang="en-US" sz="2400" dirty="0" smtClean="0">
                <a:solidFill>
                  <a:schemeClr val="tx1"/>
                </a:solidFill>
              </a:rPr>
              <a:t> </a:t>
            </a:r>
            <a:r>
              <a:rPr lang="en-US" sz="2400" dirty="0" smtClean="0">
                <a:solidFill>
                  <a:schemeClr val="tx1"/>
                </a:solidFill>
                <a:latin typeface="cmsy10"/>
              </a:rPr>
              <a:t>v</a:t>
            </a:r>
            <a:r>
              <a:rPr lang="en-US" sz="2400" dirty="0" smtClean="0">
                <a:solidFill>
                  <a:schemeClr val="tx1"/>
                </a:solidFill>
              </a:rPr>
              <a:t> </a:t>
            </a:r>
            <a:r>
              <a:rPr lang="en-US" sz="2400" b="1" dirty="0" err="1" smtClean="0">
                <a:solidFill>
                  <a:schemeClr val="tx1"/>
                </a:solidFill>
              </a:rPr>
              <a:t>emp</a:t>
            </a:r>
            <a:r>
              <a:rPr lang="en-US" sz="2400" dirty="0" smtClean="0">
                <a:solidFill>
                  <a:schemeClr val="tx1"/>
                </a:solidFill>
              </a:rPr>
              <a:t>)</a:t>
            </a:r>
            <a:endParaRPr lang="en-US" sz="2400" dirty="0" smtClean="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fade">
                                      <p:cBhvr>
                                        <p:cTn id="7" dur="500"/>
                                        <p:tgtEl>
                                          <p:spTgt spid="1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fade">
                                      <p:cBhvr>
                                        <p:cTn id="12" dur="500"/>
                                        <p:tgtEl>
                                          <p:spTgt spid="49"/>
                                        </p:tgtEl>
                                      </p:cBhvr>
                                    </p:animEffect>
                                  </p:childTnLst>
                                </p:cTn>
                              </p:par>
                              <p:par>
                                <p:cTn id="13" presetID="10" presetClass="entr" presetSubtype="0" fill="hold" nodeType="withEffect">
                                  <p:stCondLst>
                                    <p:cond delay="0"/>
                                  </p:stCondLst>
                                  <p:childTnLst>
                                    <p:set>
                                      <p:cBhvr>
                                        <p:cTn id="14" dur="1" fill="hold">
                                          <p:stCondLst>
                                            <p:cond delay="0"/>
                                          </p:stCondLst>
                                        </p:cTn>
                                        <p:tgtEl>
                                          <p:spTgt spid="65"/>
                                        </p:tgtEl>
                                        <p:attrNameLst>
                                          <p:attrName>style.visibility</p:attrName>
                                        </p:attrNameLst>
                                      </p:cBhvr>
                                      <p:to>
                                        <p:strVal val="visible"/>
                                      </p:to>
                                    </p:set>
                                    <p:animEffect transition="in" filter="fade">
                                      <p:cBhvr>
                                        <p:cTn id="15" dur="500"/>
                                        <p:tgtEl>
                                          <p:spTgt spid="6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4"/>
                                        </p:tgtEl>
                                        <p:attrNameLst>
                                          <p:attrName>style.visibility</p:attrName>
                                        </p:attrNameLst>
                                      </p:cBhvr>
                                      <p:to>
                                        <p:strVal val="visible"/>
                                      </p:to>
                                    </p:set>
                                    <p:animEffect transition="in" filter="fade">
                                      <p:cBhvr>
                                        <p:cTn id="18" dur="500"/>
                                        <p:tgtEl>
                                          <p:spTgt spid="7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02"/>
                                        </p:tgtEl>
                                        <p:attrNameLst>
                                          <p:attrName>style.visibility</p:attrName>
                                        </p:attrNameLst>
                                      </p:cBhvr>
                                      <p:to>
                                        <p:strVal val="visible"/>
                                      </p:to>
                                    </p:set>
                                    <p:animEffect transition="in" filter="fade">
                                      <p:cBhvr>
                                        <p:cTn id="23" dur="500"/>
                                        <p:tgtEl>
                                          <p:spTgt spid="102"/>
                                        </p:tgtEl>
                                      </p:cBhvr>
                                    </p:animEffect>
                                  </p:childTnLst>
                                </p:cTn>
                              </p:par>
                              <p:par>
                                <p:cTn id="24" presetID="10" presetClass="entr" presetSubtype="0" fill="hold" nodeType="withEffect">
                                  <p:stCondLst>
                                    <p:cond delay="0"/>
                                  </p:stCondLst>
                                  <p:childTnLst>
                                    <p:set>
                                      <p:cBhvr>
                                        <p:cTn id="25" dur="1" fill="hold">
                                          <p:stCondLst>
                                            <p:cond delay="0"/>
                                          </p:stCondLst>
                                        </p:cTn>
                                        <p:tgtEl>
                                          <p:spTgt spid="66"/>
                                        </p:tgtEl>
                                        <p:attrNameLst>
                                          <p:attrName>style.visibility</p:attrName>
                                        </p:attrNameLst>
                                      </p:cBhvr>
                                      <p:to>
                                        <p:strVal val="visible"/>
                                      </p:to>
                                    </p:set>
                                    <p:animEffect transition="in" filter="fade">
                                      <p:cBhvr>
                                        <p:cTn id="26" dur="500"/>
                                        <p:tgtEl>
                                          <p:spTgt spid="66"/>
                                        </p:tgtEl>
                                      </p:cBhvr>
                                    </p:animEffect>
                                  </p:childTnLst>
                                </p:cTn>
                              </p:par>
                            </p:childTnLst>
                          </p:cTn>
                        </p:par>
                        <p:par>
                          <p:cTn id="27" fill="hold">
                            <p:stCondLst>
                              <p:cond delay="500"/>
                            </p:stCondLst>
                            <p:childTnLst>
                              <p:par>
                                <p:cTn id="28" presetID="1" presetClass="exit" presetSubtype="0" fill="hold" nodeType="afterEffect">
                                  <p:stCondLst>
                                    <p:cond delay="0"/>
                                  </p:stCondLst>
                                  <p:childTnLst>
                                    <p:set>
                                      <p:cBhvr>
                                        <p:cTn id="29" dur="1" fill="hold">
                                          <p:stCondLst>
                                            <p:cond delay="0"/>
                                          </p:stCondLst>
                                        </p:cTn>
                                        <p:tgtEl>
                                          <p:spTgt spid="65"/>
                                        </p:tgtEl>
                                        <p:attrNameLst>
                                          <p:attrName>style.visibility</p:attrName>
                                        </p:attrNameLst>
                                      </p:cBhvr>
                                      <p:to>
                                        <p:strVal val="hidden"/>
                                      </p:to>
                                    </p:set>
                                  </p:childTnLst>
                                </p:cTn>
                              </p:par>
                              <p:par>
                                <p:cTn id="30" presetID="1" presetClass="exit" presetSubtype="0" fill="hold" nodeType="withEffect">
                                  <p:stCondLst>
                                    <p:cond delay="0"/>
                                  </p:stCondLst>
                                  <p:childTnLst>
                                    <p:set>
                                      <p:cBhvr>
                                        <p:cTn id="31" dur="1" fill="hold">
                                          <p:stCondLst>
                                            <p:cond delay="0"/>
                                          </p:stCondLst>
                                        </p:cTn>
                                        <p:tgtEl>
                                          <p:spTgt spid="73"/>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75"/>
                                        </p:tgtEl>
                                        <p:attrNameLst>
                                          <p:attrName>style.visibility</p:attrName>
                                        </p:attrNameLst>
                                      </p:cBhvr>
                                      <p:to>
                                        <p:strVal val="visible"/>
                                      </p:to>
                                    </p:set>
                                    <p:animEffect transition="in" filter="fade">
                                      <p:cBhvr>
                                        <p:cTn id="36" dur="500"/>
                                        <p:tgtEl>
                                          <p:spTgt spid="75"/>
                                        </p:tgtEl>
                                      </p:cBhvr>
                                    </p:animEffect>
                                  </p:childTnLst>
                                </p:cTn>
                              </p:par>
                              <p:par>
                                <p:cTn id="37" presetID="10" presetClass="entr" presetSubtype="0" fill="hold" nodeType="withEffect">
                                  <p:stCondLst>
                                    <p:cond delay="0"/>
                                  </p:stCondLst>
                                  <p:childTnLst>
                                    <p:set>
                                      <p:cBhvr>
                                        <p:cTn id="38" dur="1" fill="hold">
                                          <p:stCondLst>
                                            <p:cond delay="0"/>
                                          </p:stCondLst>
                                        </p:cTn>
                                        <p:tgtEl>
                                          <p:spTgt spid="64"/>
                                        </p:tgtEl>
                                        <p:attrNameLst>
                                          <p:attrName>style.visibility</p:attrName>
                                        </p:attrNameLst>
                                      </p:cBhvr>
                                      <p:to>
                                        <p:strVal val="visible"/>
                                      </p:to>
                                    </p:set>
                                    <p:animEffect transition="in" filter="fade">
                                      <p:cBhvr>
                                        <p:cTn id="39"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1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p:txBody>
          <a:bodyPr/>
          <a:lstStyle/>
          <a:p>
            <a:r>
              <a:rPr lang="en-US" sz="3200" smtClean="0"/>
              <a:t>Summary: Reuse </a:t>
            </a:r>
            <a:r>
              <a:rPr lang="en-US" sz="3200" dirty="0" smtClean="0"/>
              <a:t>domain to decide relations amongst checker definitions</a:t>
            </a:r>
            <a:endParaRPr lang="en-US" sz="3200" dirty="0"/>
          </a:p>
        </p:txBody>
      </p:sp>
      <p:sp>
        <p:nvSpPr>
          <p:cNvPr id="508934" name="AutoShape 6"/>
          <p:cNvSpPr>
            <a:spLocks noChangeArrowheads="1"/>
          </p:cNvSpPr>
          <p:nvPr/>
        </p:nvSpPr>
        <p:spPr bwMode="auto">
          <a:xfrm>
            <a:off x="2331137" y="3863771"/>
            <a:ext cx="649288" cy="360363"/>
          </a:xfrm>
          <a:prstGeom prst="rightArrow">
            <a:avLst>
              <a:gd name="adj1" fmla="val 56824"/>
              <a:gd name="adj2" fmla="val 77534"/>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endParaRPr lang="en-US"/>
          </a:p>
        </p:txBody>
      </p:sp>
      <p:sp>
        <p:nvSpPr>
          <p:cNvPr id="508936" name="AutoShape 8"/>
          <p:cNvSpPr>
            <a:spLocks noChangeArrowheads="1"/>
          </p:cNvSpPr>
          <p:nvPr/>
        </p:nvSpPr>
        <p:spPr bwMode="auto">
          <a:xfrm>
            <a:off x="3038454" y="1890836"/>
            <a:ext cx="5781696" cy="4506789"/>
          </a:xfrm>
          <a:prstGeom prst="roundRect">
            <a:avLst>
              <a:gd name="adj" fmla="val 16667"/>
            </a:avLst>
          </a:prstGeom>
          <a:noFill/>
          <a:ln w="25400">
            <a:solidFill>
              <a:schemeClr val="tx1"/>
            </a:solidFill>
            <a:round/>
            <a:headEnd/>
            <a:tailEnd/>
          </a:ln>
          <a:effectLst/>
        </p:spPr>
        <p:txBody>
          <a:bodyPr wrap="none" anchor="b" anchorCtr="1"/>
          <a:lstStyle/>
          <a:p>
            <a:pPr algn="ctr"/>
            <a:r>
              <a:rPr lang="en-US" sz="2000" dirty="0" err="1" smtClean="0"/>
              <a:t>Xisa</a:t>
            </a:r>
            <a:r>
              <a:rPr lang="en-US" sz="2000" dirty="0" smtClean="0"/>
              <a:t> shape </a:t>
            </a:r>
            <a:r>
              <a:rPr lang="en-US" sz="2000" dirty="0"/>
              <a:t>analyzer</a:t>
            </a:r>
          </a:p>
        </p:txBody>
      </p:sp>
      <p:pic>
        <p:nvPicPr>
          <p:cNvPr id="508937" name="Picture 9" descr="MCj03398960000[1]"/>
          <p:cNvPicPr>
            <a:picLocks noChangeAspect="1" noChangeArrowheads="1"/>
          </p:cNvPicPr>
          <p:nvPr/>
        </p:nvPicPr>
        <p:blipFill>
          <a:blip r:embed="rId3"/>
          <a:srcRect/>
          <a:stretch>
            <a:fillRect/>
          </a:stretch>
        </p:blipFill>
        <p:spPr bwMode="auto">
          <a:xfrm>
            <a:off x="3348038" y="5383023"/>
            <a:ext cx="914400" cy="874712"/>
          </a:xfrm>
          <a:prstGeom prst="rect">
            <a:avLst/>
          </a:prstGeom>
          <a:noFill/>
          <a:ln w="9525">
            <a:noFill/>
            <a:miter lim="800000"/>
            <a:headEnd/>
            <a:tailEnd/>
          </a:ln>
        </p:spPr>
      </p:pic>
      <p:sp>
        <p:nvSpPr>
          <p:cNvPr id="508940" name="AutoShape 12"/>
          <p:cNvSpPr>
            <a:spLocks noChangeArrowheads="1"/>
          </p:cNvSpPr>
          <p:nvPr/>
        </p:nvSpPr>
        <p:spPr bwMode="auto">
          <a:xfrm>
            <a:off x="5421369" y="2106736"/>
            <a:ext cx="3276600" cy="3118627"/>
          </a:xfrm>
          <a:prstGeom prst="roundRect">
            <a:avLst>
              <a:gd name="adj" fmla="val 16667"/>
            </a:avLst>
          </a:prstGeom>
          <a:solidFill>
            <a:srgbClr val="CCECFF"/>
          </a:solidFill>
          <a:ln w="25400">
            <a:solidFill>
              <a:schemeClr val="tx1"/>
            </a:solidFill>
            <a:round/>
            <a:headEnd/>
            <a:tailEnd/>
          </a:ln>
          <a:effectLst/>
        </p:spPr>
        <p:txBody>
          <a:bodyPr wrap="none" anchor="b" anchorCtr="1"/>
          <a:lstStyle/>
          <a:p>
            <a:pPr algn="ctr"/>
            <a:r>
              <a:rPr lang="en-US" sz="2000"/>
              <a:t>abstract interpretation</a:t>
            </a:r>
          </a:p>
        </p:txBody>
      </p:sp>
      <p:sp>
        <p:nvSpPr>
          <p:cNvPr id="508941" name="AutoShape 13"/>
          <p:cNvSpPr>
            <a:spLocks noChangeArrowheads="1"/>
          </p:cNvSpPr>
          <p:nvPr/>
        </p:nvSpPr>
        <p:spPr bwMode="auto">
          <a:xfrm>
            <a:off x="5573769" y="2343396"/>
            <a:ext cx="2971800" cy="1051560"/>
          </a:xfrm>
          <a:prstGeom prst="roundRect">
            <a:avLst>
              <a:gd name="adj" fmla="val 16667"/>
            </a:avLst>
          </a:prstGeom>
          <a:solidFill>
            <a:schemeClr val="accent1"/>
          </a:solidFill>
          <a:ln w="25400">
            <a:solidFill>
              <a:schemeClr val="tx1"/>
            </a:solidFill>
            <a:round/>
            <a:headEnd/>
            <a:tailEnd/>
          </a:ln>
          <a:effectLst/>
        </p:spPr>
        <p:txBody>
          <a:bodyPr wrap="none" lIns="365760" anchor="ctr" anchorCtr="0"/>
          <a:lstStyle/>
          <a:p>
            <a:r>
              <a:rPr lang="en-US" sz="2000" dirty="0" smtClean="0"/>
              <a:t>splitting and</a:t>
            </a:r>
          </a:p>
          <a:p>
            <a:r>
              <a:rPr lang="en-US" sz="2000" dirty="0" smtClean="0"/>
              <a:t>interpreting update</a:t>
            </a:r>
            <a:endParaRPr lang="en-US" sz="2000" dirty="0"/>
          </a:p>
        </p:txBody>
      </p:sp>
      <p:sp>
        <p:nvSpPr>
          <p:cNvPr id="508942" name="AutoShape 14"/>
          <p:cNvSpPr>
            <a:spLocks noChangeArrowheads="1"/>
          </p:cNvSpPr>
          <p:nvPr/>
        </p:nvSpPr>
        <p:spPr bwMode="auto">
          <a:xfrm>
            <a:off x="5573769" y="3541008"/>
            <a:ext cx="2971800" cy="1051560"/>
          </a:xfrm>
          <a:prstGeom prst="roundRect">
            <a:avLst>
              <a:gd name="adj" fmla="val 16667"/>
            </a:avLst>
          </a:prstGeom>
          <a:solidFill>
            <a:schemeClr val="accent1"/>
          </a:solidFill>
          <a:ln w="25400">
            <a:solidFill>
              <a:schemeClr val="tx1"/>
            </a:solidFill>
            <a:round/>
            <a:headEnd/>
            <a:tailEnd/>
          </a:ln>
          <a:effectLst/>
        </p:spPr>
        <p:txBody>
          <a:bodyPr wrap="none" lIns="365760" anchor="ctr" anchorCtr="0"/>
          <a:lstStyle/>
          <a:p>
            <a:r>
              <a:rPr lang="en-US" sz="2000" dirty="0" smtClean="0"/>
              <a:t>summarizing</a:t>
            </a:r>
            <a:endParaRPr lang="en-US" sz="2000" dirty="0"/>
          </a:p>
        </p:txBody>
      </p:sp>
      <p:grpSp>
        <p:nvGrpSpPr>
          <p:cNvPr id="2" name="Group 21"/>
          <p:cNvGrpSpPr/>
          <p:nvPr/>
        </p:nvGrpSpPr>
        <p:grpSpPr>
          <a:xfrm>
            <a:off x="3264837" y="2248630"/>
            <a:ext cx="2098869" cy="1325880"/>
            <a:chOff x="3264837" y="2106736"/>
            <a:chExt cx="2098869" cy="1325880"/>
          </a:xfrm>
        </p:grpSpPr>
        <p:sp>
          <p:nvSpPr>
            <p:cNvPr id="508938" name="AutoShape 10"/>
            <p:cNvSpPr>
              <a:spLocks noChangeArrowheads="1"/>
            </p:cNvSpPr>
            <p:nvPr/>
          </p:nvSpPr>
          <p:spPr bwMode="auto">
            <a:xfrm>
              <a:off x="3264837" y="2106736"/>
              <a:ext cx="1645920" cy="1325880"/>
            </a:xfrm>
            <a:prstGeom prst="roundRect">
              <a:avLst>
                <a:gd name="adj" fmla="val 16667"/>
              </a:avLst>
            </a:prstGeom>
            <a:solidFill>
              <a:srgbClr val="CCECFF"/>
            </a:solidFill>
            <a:ln w="25400">
              <a:solidFill>
                <a:schemeClr val="tx1"/>
              </a:solidFill>
              <a:round/>
              <a:headEnd/>
              <a:tailEnd/>
            </a:ln>
            <a:effectLst/>
          </p:spPr>
          <p:txBody>
            <a:bodyPr wrap="none" lIns="45720" anchor="ctr" anchorCtr="0"/>
            <a:lstStyle/>
            <a:p>
              <a:r>
                <a:rPr lang="en-US" sz="2000" dirty="0" smtClean="0"/>
                <a:t>level-type</a:t>
              </a:r>
              <a:endParaRPr lang="en-US" sz="2000" dirty="0"/>
            </a:p>
            <a:p>
              <a:r>
                <a:rPr lang="en-US" sz="2000" dirty="0" smtClean="0"/>
                <a:t>inference</a:t>
              </a:r>
            </a:p>
            <a:p>
              <a:r>
                <a:rPr lang="en-US" sz="2000" dirty="0" smtClean="0"/>
                <a:t>for unfolding</a:t>
              </a:r>
            </a:p>
          </p:txBody>
        </p:sp>
        <p:sp>
          <p:nvSpPr>
            <p:cNvPr id="508943" name="AutoShape 15"/>
            <p:cNvSpPr>
              <a:spLocks noChangeArrowheads="1"/>
            </p:cNvSpPr>
            <p:nvPr/>
          </p:nvSpPr>
          <p:spPr bwMode="auto">
            <a:xfrm>
              <a:off x="4968419" y="2589495"/>
              <a:ext cx="395287" cy="360362"/>
            </a:xfrm>
            <a:prstGeom prst="rightArrow">
              <a:avLst>
                <a:gd name="adj1" fmla="val 56824"/>
                <a:gd name="adj2" fmla="val 47203"/>
              </a:avLst>
            </a:prstGeom>
            <a:ln>
              <a:headEnd/>
              <a:tailEnd/>
            </a:ln>
          </p:spPr>
          <p:style>
            <a:lnRef idx="1">
              <a:schemeClr val="accent1"/>
            </a:lnRef>
            <a:fillRef idx="2">
              <a:schemeClr val="accent1"/>
            </a:fillRef>
            <a:effectRef idx="1">
              <a:schemeClr val="accent1"/>
            </a:effectRef>
            <a:fontRef idx="minor">
              <a:schemeClr val="dk1"/>
            </a:fontRef>
          </p:style>
          <p:txBody>
            <a:bodyPr wrap="none" lIns="45720" anchor="ctr"/>
            <a:lstStyle/>
            <a:p>
              <a:pPr algn="ctr"/>
              <a:endParaRPr lang="en-US"/>
            </a:p>
          </p:txBody>
        </p:sp>
      </p:grpSp>
      <p:sp>
        <p:nvSpPr>
          <p:cNvPr id="14" name="Footer Placeholder 13"/>
          <p:cNvSpPr>
            <a:spLocks noGrp="1"/>
          </p:cNvSpPr>
          <p:nvPr>
            <p:ph type="ftr" sz="quarter" idx="11"/>
          </p:nvPr>
        </p:nvSpPr>
        <p:spPr/>
        <p:txBody>
          <a:bodyPr/>
          <a:lstStyle/>
          <a:p>
            <a:r>
              <a:rPr lang="en-US" smtClean="0"/>
              <a:t>Bor-Yuh Evan Chang and Xavier Rival - Reduction in End-User Shape Analysis</a:t>
            </a:r>
            <a:endParaRPr lang="en-US"/>
          </a:p>
        </p:txBody>
      </p:sp>
      <p:grpSp>
        <p:nvGrpSpPr>
          <p:cNvPr id="3" name="Group 14"/>
          <p:cNvGrpSpPr/>
          <p:nvPr/>
        </p:nvGrpSpPr>
        <p:grpSpPr>
          <a:xfrm>
            <a:off x="323850" y="3297025"/>
            <a:ext cx="1930394" cy="1518320"/>
            <a:chOff x="323850" y="2728177"/>
            <a:chExt cx="1930394" cy="1518320"/>
          </a:xfrm>
        </p:grpSpPr>
        <p:sp>
          <p:nvSpPr>
            <p:cNvPr id="16" name="Rectangle 17"/>
            <p:cNvSpPr>
              <a:spLocks noChangeArrowheads="1"/>
            </p:cNvSpPr>
            <p:nvPr/>
          </p:nvSpPr>
          <p:spPr bwMode="auto">
            <a:xfrm>
              <a:off x="323850" y="2728177"/>
              <a:ext cx="1930394" cy="1138773"/>
            </a:xfrm>
            <a:prstGeom prst="rect">
              <a:avLst/>
            </a:prstGeom>
            <a:solidFill>
              <a:srgbClr val="FFFFEB"/>
            </a:solidFill>
            <a:ln w="9525">
              <a:solidFill>
                <a:schemeClr val="tx1"/>
              </a:solidFill>
              <a:prstDash val="dash"/>
              <a:miter lim="800000"/>
              <a:headEnd/>
              <a:tailEnd/>
            </a:ln>
            <a:effectLst/>
          </p:spPr>
          <p:txBody>
            <a:bodyPr wrap="square">
              <a:spAutoFit/>
            </a:bodyPr>
            <a:lstStyle/>
            <a:p>
              <a:pPr lvl="0">
                <a:spcBef>
                  <a:spcPct val="20000"/>
                </a:spcBef>
                <a:tabLst>
                  <a:tab pos="115888" algn="l"/>
                  <a:tab pos="231775" algn="l"/>
                  <a:tab pos="1376363" algn="l"/>
                  <a:tab pos="1598613" algn="l"/>
                  <a:tab pos="1820863" algn="l"/>
                  <a:tab pos="2289175" algn="l"/>
                  <a:tab pos="2740025" algn="l"/>
                  <a:tab pos="3208338" algn="l"/>
                  <a:tab pos="3709988" algn="l"/>
                  <a:tab pos="4110038" algn="l"/>
                  <a:tab pos="4578350" algn="l"/>
                </a:tabLst>
                <a:defRPr/>
              </a:pPr>
              <a:r>
                <a:rPr lang="en-US" sz="1000" kern="0" dirty="0" err="1" smtClean="0">
                  <a:solidFill>
                    <a:srgbClr val="7030A0"/>
                  </a:solidFill>
                </a:rPr>
                <a:t>dll</a:t>
              </a:r>
              <a:r>
                <a:rPr lang="en-US" sz="1000" kern="0" dirty="0" smtClean="0"/>
                <a:t>(h, p) =</a:t>
              </a:r>
            </a:p>
            <a:p>
              <a:pPr lvl="0">
                <a:spcBef>
                  <a:spcPct val="20000"/>
                </a:spcBef>
                <a:tabLst>
                  <a:tab pos="115888" algn="l"/>
                  <a:tab pos="231775" algn="l"/>
                  <a:tab pos="1376363" algn="l"/>
                  <a:tab pos="1598613" algn="l"/>
                  <a:tab pos="1820863" algn="l"/>
                  <a:tab pos="2289175" algn="l"/>
                  <a:tab pos="2740025" algn="l"/>
                  <a:tab pos="3208338" algn="l"/>
                  <a:tab pos="3709988" algn="l"/>
                  <a:tab pos="4110038" algn="l"/>
                  <a:tab pos="4578350" algn="l"/>
                </a:tabLst>
                <a:defRPr/>
              </a:pPr>
              <a:r>
                <a:rPr lang="en-US" sz="1000" kern="0" dirty="0" smtClean="0"/>
                <a:t>	</a:t>
              </a:r>
              <a:r>
                <a:rPr lang="en-US" sz="1000" b="1" kern="0" dirty="0" smtClean="0"/>
                <a:t>if</a:t>
              </a:r>
              <a:r>
                <a:rPr lang="en-US" sz="1000" kern="0" dirty="0" smtClean="0"/>
                <a:t> (h </a:t>
              </a:r>
              <a:r>
                <a:rPr lang="en-US" sz="1000" kern="0" dirty="0" smtClean="0">
                  <a:latin typeface="cmr10"/>
                </a:rPr>
                <a:t>=</a:t>
              </a:r>
              <a:r>
                <a:rPr lang="en-US" sz="1000" kern="0" dirty="0" smtClean="0"/>
                <a:t> </a:t>
              </a:r>
              <a:r>
                <a:rPr lang="en-US" sz="1000" b="1" kern="0" dirty="0" smtClean="0"/>
                <a:t>null</a:t>
              </a:r>
              <a:r>
                <a:rPr lang="en-US" sz="1000" kern="0" dirty="0" smtClean="0"/>
                <a:t>) </a:t>
              </a:r>
              <a:r>
                <a:rPr lang="en-US" sz="1000" b="1" kern="0" dirty="0" smtClean="0"/>
                <a:t>then</a:t>
              </a:r>
            </a:p>
            <a:p>
              <a:pPr lvl="0">
                <a:spcBef>
                  <a:spcPct val="20000"/>
                </a:spcBef>
                <a:tabLst>
                  <a:tab pos="115888" algn="l"/>
                  <a:tab pos="231775" algn="l"/>
                  <a:tab pos="1376363" algn="l"/>
                  <a:tab pos="1598613" algn="l"/>
                  <a:tab pos="1820863" algn="l"/>
                  <a:tab pos="2289175" algn="l"/>
                  <a:tab pos="2740025" algn="l"/>
                  <a:tab pos="3208338" algn="l"/>
                  <a:tab pos="3709988" algn="l"/>
                  <a:tab pos="4110038" algn="l"/>
                  <a:tab pos="4578350" algn="l"/>
                </a:tabLst>
                <a:defRPr/>
              </a:pPr>
              <a:r>
                <a:rPr lang="en-US" sz="1000" b="1" kern="0" dirty="0" smtClean="0"/>
                <a:t>		true</a:t>
              </a:r>
            </a:p>
            <a:p>
              <a:pPr lvl="0">
                <a:spcBef>
                  <a:spcPct val="20000"/>
                </a:spcBef>
                <a:tabLst>
                  <a:tab pos="115888" algn="l"/>
                  <a:tab pos="231775" algn="l"/>
                  <a:tab pos="1376363" algn="l"/>
                  <a:tab pos="1598613" algn="l"/>
                  <a:tab pos="1820863" algn="l"/>
                  <a:tab pos="2289175" algn="l"/>
                  <a:tab pos="2740025" algn="l"/>
                  <a:tab pos="3208338" algn="l"/>
                  <a:tab pos="3709988" algn="l"/>
                  <a:tab pos="4110038" algn="l"/>
                  <a:tab pos="4578350" algn="l"/>
                </a:tabLst>
                <a:defRPr/>
              </a:pPr>
              <a:r>
                <a:rPr lang="en-US" sz="1000" kern="0" dirty="0" smtClean="0"/>
                <a:t>	</a:t>
              </a:r>
              <a:r>
                <a:rPr lang="en-US" sz="1000" b="1" kern="0" dirty="0" smtClean="0"/>
                <a:t>else</a:t>
              </a:r>
            </a:p>
            <a:p>
              <a:pPr lvl="0">
                <a:spcBef>
                  <a:spcPct val="20000"/>
                </a:spcBef>
                <a:tabLst>
                  <a:tab pos="115888" algn="l"/>
                  <a:tab pos="231775" algn="l"/>
                  <a:tab pos="1376363" algn="l"/>
                  <a:tab pos="1598613" algn="l"/>
                  <a:tab pos="1820863" algn="l"/>
                  <a:tab pos="2289175" algn="l"/>
                  <a:tab pos="2740025" algn="l"/>
                  <a:tab pos="3208338" algn="l"/>
                  <a:tab pos="3709988" algn="l"/>
                  <a:tab pos="4110038" algn="l"/>
                  <a:tab pos="4578350" algn="l"/>
                </a:tabLst>
                <a:defRPr/>
              </a:pPr>
              <a:r>
                <a:rPr lang="en-US" sz="1000" b="1" kern="0" dirty="0" smtClean="0"/>
                <a:t>		</a:t>
              </a:r>
              <a:r>
                <a:rPr lang="en-US" sz="1000" kern="0" dirty="0" err="1" smtClean="0"/>
                <a:t>h</a:t>
              </a:r>
              <a:r>
                <a:rPr lang="en-US" sz="1000" kern="0" dirty="0" err="1" smtClean="0">
                  <a:latin typeface="cmsy10"/>
                </a:rPr>
                <a:t>!</a:t>
              </a:r>
              <a:r>
                <a:rPr lang="en-US" sz="1000" kern="0" dirty="0" err="1" smtClean="0"/>
                <a:t>prev</a:t>
              </a:r>
              <a:r>
                <a:rPr lang="en-US" sz="1000" kern="0" dirty="0" smtClean="0"/>
                <a:t> </a:t>
              </a:r>
              <a:r>
                <a:rPr lang="en-US" sz="1000" kern="0" dirty="0" smtClean="0">
                  <a:latin typeface="cmr10"/>
                </a:rPr>
                <a:t>=</a:t>
              </a:r>
              <a:r>
                <a:rPr lang="en-US" sz="1000" kern="0" dirty="0" smtClean="0"/>
                <a:t> </a:t>
              </a:r>
              <a:r>
                <a:rPr lang="en-US" sz="1000" kern="0" dirty="0" err="1" smtClean="0"/>
                <a:t>prev</a:t>
              </a:r>
              <a:r>
                <a:rPr lang="en-US" sz="1000" kern="0" dirty="0" smtClean="0"/>
                <a:t>  </a:t>
              </a:r>
              <a:r>
                <a:rPr lang="en-US" sz="1000" b="1" kern="0" dirty="0" smtClean="0"/>
                <a:t>and</a:t>
              </a:r>
              <a:r>
                <a:rPr lang="en-US" sz="1000" kern="0" dirty="0" smtClean="0"/>
                <a:t> </a:t>
              </a:r>
            </a:p>
            <a:p>
              <a:pPr lvl="0">
                <a:spcBef>
                  <a:spcPts val="0"/>
                </a:spcBef>
                <a:tabLst>
                  <a:tab pos="115888" algn="l"/>
                  <a:tab pos="231775" algn="l"/>
                  <a:tab pos="1376363" algn="l"/>
                  <a:tab pos="1598613" algn="l"/>
                  <a:tab pos="1820863" algn="l"/>
                  <a:tab pos="2289175" algn="l"/>
                  <a:tab pos="2740025" algn="l"/>
                  <a:tab pos="3208338" algn="l"/>
                  <a:tab pos="3709988" algn="l"/>
                  <a:tab pos="4110038" algn="l"/>
                  <a:tab pos="4578350" algn="l"/>
                </a:tabLst>
                <a:defRPr/>
              </a:pPr>
              <a:r>
                <a:rPr lang="en-US" sz="1000" kern="0" dirty="0" smtClean="0"/>
                <a:t>		</a:t>
              </a:r>
              <a:r>
                <a:rPr lang="en-US" sz="1000" kern="0" dirty="0" err="1" smtClean="0">
                  <a:solidFill>
                    <a:srgbClr val="7030A0"/>
                  </a:solidFill>
                </a:rPr>
                <a:t>dll</a:t>
              </a:r>
              <a:r>
                <a:rPr lang="en-US" sz="1000" kern="0" dirty="0" smtClean="0"/>
                <a:t>(</a:t>
              </a:r>
              <a:r>
                <a:rPr lang="en-US" sz="1000" kern="0" dirty="0" err="1" smtClean="0"/>
                <a:t>h</a:t>
              </a:r>
              <a:r>
                <a:rPr lang="en-US" sz="1000" kern="0" dirty="0" err="1" smtClean="0">
                  <a:latin typeface="cmsy10"/>
                </a:rPr>
                <a:t>!</a:t>
              </a:r>
              <a:r>
                <a:rPr lang="en-US" sz="1000" kern="0" dirty="0" err="1" smtClean="0"/>
                <a:t>next</a:t>
              </a:r>
              <a:r>
                <a:rPr lang="en-US" sz="1000" kern="0" dirty="0" smtClean="0"/>
                <a:t>, h)</a:t>
              </a:r>
            </a:p>
          </p:txBody>
        </p:sp>
        <p:sp>
          <p:nvSpPr>
            <p:cNvPr id="17" name="Text Box 18"/>
            <p:cNvSpPr txBox="1">
              <a:spLocks noChangeArrowheads="1"/>
            </p:cNvSpPr>
            <p:nvPr/>
          </p:nvSpPr>
          <p:spPr bwMode="auto">
            <a:xfrm>
              <a:off x="743064" y="3877165"/>
              <a:ext cx="1091966" cy="369332"/>
            </a:xfrm>
            <a:prstGeom prst="rect">
              <a:avLst/>
            </a:prstGeom>
            <a:noFill/>
            <a:ln w="9525">
              <a:noFill/>
              <a:miter lim="800000"/>
              <a:headEnd/>
              <a:tailEnd/>
            </a:ln>
            <a:effectLst/>
          </p:spPr>
          <p:txBody>
            <a:bodyPr wrap="none">
              <a:spAutoFit/>
            </a:bodyPr>
            <a:lstStyle/>
            <a:p>
              <a:pPr algn="ctr"/>
              <a:r>
                <a:rPr lang="en-US" sz="1800" dirty="0"/>
                <a:t>checkers</a:t>
              </a:r>
            </a:p>
          </p:txBody>
        </p:sp>
      </p:grpSp>
      <p:sp>
        <p:nvSpPr>
          <p:cNvPr id="15" name="TextBox 14"/>
          <p:cNvSpPr txBox="1"/>
          <p:nvPr/>
        </p:nvSpPr>
        <p:spPr>
          <a:xfrm>
            <a:off x="5809968" y="1089025"/>
            <a:ext cx="2499402" cy="461665"/>
          </a:xfrm>
          <a:prstGeom prst="rect">
            <a:avLst/>
          </a:prstGeom>
          <a:noFill/>
        </p:spPr>
        <p:txBody>
          <a:bodyPr wrap="none" rtlCol="0">
            <a:spAutoFit/>
          </a:bodyPr>
          <a:lstStyle/>
          <a:p>
            <a:r>
              <a:rPr lang="en-US" sz="2400" dirty="0" smtClean="0"/>
              <a:t>program analysis</a:t>
            </a:r>
            <a:endParaRPr lang="en-US" sz="2400" dirty="0"/>
          </a:p>
        </p:txBody>
      </p:sp>
      <p:sp>
        <p:nvSpPr>
          <p:cNvPr id="18" name="TextBox 17"/>
          <p:cNvSpPr txBox="1"/>
          <p:nvPr/>
        </p:nvSpPr>
        <p:spPr>
          <a:xfrm>
            <a:off x="2674945" y="1089025"/>
            <a:ext cx="2898824" cy="738664"/>
          </a:xfrm>
          <a:prstGeom prst="rect">
            <a:avLst/>
          </a:prstGeom>
          <a:noFill/>
        </p:spPr>
        <p:txBody>
          <a:bodyPr wrap="square" rtlCol="0">
            <a:spAutoFit/>
          </a:bodyPr>
          <a:lstStyle/>
          <a:p>
            <a:pPr algn="ctr"/>
            <a:r>
              <a:rPr lang="en-US" sz="2400" dirty="0" smtClean="0"/>
              <a:t>checker analysis</a:t>
            </a:r>
          </a:p>
          <a:p>
            <a:pPr algn="ctr"/>
            <a:r>
              <a:rPr lang="en-US" dirty="0" smtClean="0"/>
              <a:t>(“pre-program analysis”)</a:t>
            </a:r>
            <a:endParaRPr lang="en-US" dirty="0"/>
          </a:p>
        </p:txBody>
      </p:sp>
      <p:sp>
        <p:nvSpPr>
          <p:cNvPr id="20" name="AutoShape 15"/>
          <p:cNvSpPr>
            <a:spLocks noChangeArrowheads="1"/>
          </p:cNvSpPr>
          <p:nvPr/>
        </p:nvSpPr>
        <p:spPr bwMode="auto">
          <a:xfrm>
            <a:off x="4968419" y="4240348"/>
            <a:ext cx="395287" cy="360362"/>
          </a:xfrm>
          <a:prstGeom prst="rightArrow">
            <a:avLst>
              <a:gd name="adj1" fmla="val 56824"/>
              <a:gd name="adj2" fmla="val 47203"/>
            </a:avLst>
          </a:prstGeom>
          <a:ln>
            <a:headEnd/>
            <a:tailEnd/>
          </a:ln>
        </p:spPr>
        <p:style>
          <a:lnRef idx="1">
            <a:schemeClr val="accent1"/>
          </a:lnRef>
          <a:fillRef idx="2">
            <a:schemeClr val="accent1"/>
          </a:fillRef>
          <a:effectRef idx="1">
            <a:schemeClr val="accent1"/>
          </a:effectRef>
          <a:fontRef idx="minor">
            <a:schemeClr val="dk1"/>
          </a:fontRef>
        </p:style>
        <p:txBody>
          <a:bodyPr wrap="none" lIns="45720" anchor="ctr"/>
          <a:lstStyle/>
          <a:p>
            <a:pPr algn="ctr"/>
            <a:endParaRPr lang="en-US"/>
          </a:p>
        </p:txBody>
      </p:sp>
      <p:sp>
        <p:nvSpPr>
          <p:cNvPr id="19" name="AutoShape 10"/>
          <p:cNvSpPr>
            <a:spLocks noChangeArrowheads="1"/>
          </p:cNvSpPr>
          <p:nvPr/>
        </p:nvSpPr>
        <p:spPr bwMode="auto">
          <a:xfrm>
            <a:off x="3264837" y="3757589"/>
            <a:ext cx="1645920" cy="1325880"/>
          </a:xfrm>
          <a:prstGeom prst="roundRect">
            <a:avLst>
              <a:gd name="adj" fmla="val 16667"/>
            </a:avLst>
          </a:prstGeom>
          <a:solidFill>
            <a:schemeClr val="accent2"/>
          </a:solidFill>
          <a:ln w="25400">
            <a:solidFill>
              <a:schemeClr val="tx1"/>
            </a:solidFill>
            <a:round/>
            <a:headEnd/>
            <a:tailEnd/>
          </a:ln>
          <a:effectLst>
            <a:glow rad="101600">
              <a:srgbClr val="C00000">
                <a:alpha val="60000"/>
              </a:srgbClr>
            </a:glow>
          </a:effectLst>
        </p:spPr>
        <p:txBody>
          <a:bodyPr wrap="square" lIns="45720" anchor="ctr" anchorCtr="0"/>
          <a:lstStyle/>
          <a:p>
            <a:r>
              <a:rPr lang="en-US" sz="2000" dirty="0" smtClean="0"/>
              <a:t>lemma proving for reduction</a:t>
            </a:r>
            <a:endParaRPr lang="en-US" sz="2000" dirty="0"/>
          </a:p>
        </p:txBody>
      </p:sp>
      <p:sp>
        <p:nvSpPr>
          <p:cNvPr id="23" name="TextBox 22"/>
          <p:cNvSpPr txBox="1"/>
          <p:nvPr/>
        </p:nvSpPr>
        <p:spPr>
          <a:xfrm>
            <a:off x="4274855" y="4902952"/>
            <a:ext cx="482824" cy="707886"/>
          </a:xfrm>
          <a:prstGeom prst="rect">
            <a:avLst/>
          </a:prstGeom>
          <a:noFill/>
        </p:spPr>
        <p:txBody>
          <a:bodyPr wrap="none" rtlCol="0">
            <a:spAutoFit/>
          </a:bodyPr>
          <a:lstStyle/>
          <a:p>
            <a:r>
              <a:rPr lang="en-US" sz="4000" b="1" dirty="0" smtClean="0">
                <a:solidFill>
                  <a:srgbClr val="FFFF00"/>
                </a:solidFill>
                <a:effectLst>
                  <a:outerShdw blurRad="38100" dist="38100" dir="2700000" algn="tl">
                    <a:srgbClr val="000000">
                      <a:alpha val="43137"/>
                    </a:srgbClr>
                  </a:outerShdw>
                </a:effectLst>
                <a:latin typeface="Lucida Calligraphy" pitchFamily="66" charset="0"/>
              </a:rPr>
              <a:t>S</a:t>
            </a:r>
            <a:endParaRPr lang="en-US" b="1" dirty="0">
              <a:solidFill>
                <a:srgbClr val="FFFF00"/>
              </a:solidFill>
              <a:effectLst>
                <a:outerShdw blurRad="38100" dist="38100" dir="2700000" algn="tl">
                  <a:srgbClr val="000000">
                    <a:alpha val="43137"/>
                  </a:srgbClr>
                </a:outerShdw>
              </a:effectLst>
              <a:latin typeface="Lucida Calligraphy" pitchFamily="66" charset="0"/>
            </a:endParaRPr>
          </a:p>
        </p:txBody>
      </p:sp>
      <p:sp>
        <p:nvSpPr>
          <p:cNvPr id="24" name="TextBox 23"/>
          <p:cNvSpPr txBox="1"/>
          <p:nvPr/>
        </p:nvSpPr>
        <p:spPr>
          <a:xfrm>
            <a:off x="8014769" y="4902952"/>
            <a:ext cx="482824" cy="707886"/>
          </a:xfrm>
          <a:prstGeom prst="rect">
            <a:avLst/>
          </a:prstGeom>
          <a:noFill/>
        </p:spPr>
        <p:txBody>
          <a:bodyPr wrap="none" rtlCol="0">
            <a:spAutoFit/>
          </a:bodyPr>
          <a:lstStyle/>
          <a:p>
            <a:r>
              <a:rPr lang="en-US" sz="4000" b="1" dirty="0" smtClean="0">
                <a:solidFill>
                  <a:srgbClr val="FFFF00"/>
                </a:solidFill>
                <a:effectLst>
                  <a:outerShdw blurRad="38100" dist="38100" dir="2700000" algn="tl">
                    <a:srgbClr val="000000">
                      <a:alpha val="43137"/>
                    </a:srgbClr>
                  </a:outerShdw>
                </a:effectLst>
                <a:latin typeface="Lucida Calligraphy" pitchFamily="66" charset="0"/>
              </a:rPr>
              <a:t>S</a:t>
            </a:r>
            <a:endParaRPr lang="en-US" b="1" dirty="0">
              <a:solidFill>
                <a:srgbClr val="FFFF00"/>
              </a:solidFill>
              <a:effectLst>
                <a:outerShdw blurRad="38100" dist="38100" dir="2700000" algn="tl">
                  <a:srgbClr val="000000">
                    <a:alpha val="43137"/>
                  </a:srgbClr>
                </a:outerShdw>
              </a:effectLst>
              <a:latin typeface="Lucida Calligraphy"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Why think about the analyzer’s end-user?</a:t>
            </a:r>
            <a:endParaRPr lang="en-US" dirty="0"/>
          </a:p>
        </p:txBody>
      </p:sp>
      <p:sp>
        <p:nvSpPr>
          <p:cNvPr id="4" name="Footer Placeholder 3"/>
          <p:cNvSpPr>
            <a:spLocks noGrp="1"/>
          </p:cNvSpPr>
          <p:nvPr>
            <p:ph type="ftr" sz="quarter" idx="11"/>
          </p:nvPr>
        </p:nvSpPr>
        <p:spPr>
          <a:xfrm>
            <a:off x="1008063" y="6266993"/>
            <a:ext cx="7173912" cy="457200"/>
          </a:xfrm>
        </p:spPr>
        <p:txBody>
          <a:bodyPr/>
          <a:lstStyle/>
          <a:p>
            <a:r>
              <a:rPr lang="en-US" smtClean="0"/>
              <a:t>Bor-Yuh Evan Chang and Xavier Rival - Reduction in End-User Shape Analysis</a:t>
            </a:r>
            <a:endParaRPr lang="en-US"/>
          </a:p>
        </p:txBody>
      </p:sp>
      <p:sp>
        <p:nvSpPr>
          <p:cNvPr id="6" name="TextBox 5"/>
          <p:cNvSpPr txBox="1"/>
          <p:nvPr/>
        </p:nvSpPr>
        <p:spPr>
          <a:xfrm>
            <a:off x="2458351" y="1021211"/>
            <a:ext cx="898003" cy="523220"/>
          </a:xfrm>
          <a:prstGeom prst="rect">
            <a:avLst/>
          </a:prstGeom>
          <a:noFill/>
        </p:spPr>
        <p:txBody>
          <a:bodyPr wrap="none" rtlCol="0">
            <a:spAutoFit/>
          </a:bodyPr>
          <a:lstStyle/>
          <a:p>
            <a:r>
              <a:rPr lang="en-US" sz="2800" u="sng" dirty="0" smtClean="0">
                <a:solidFill>
                  <a:srgbClr val="002060"/>
                </a:solidFill>
                <a:effectLst>
                  <a:outerShdw blurRad="38100" dist="38100" dir="2700000" algn="tl">
                    <a:srgbClr val="000000">
                      <a:alpha val="43137"/>
                    </a:srgbClr>
                  </a:outerShdw>
                </a:effectLst>
              </a:rPr>
              <a:t>User</a:t>
            </a:r>
            <a:endParaRPr lang="en-US" sz="2800" u="sng" dirty="0">
              <a:solidFill>
                <a:srgbClr val="002060"/>
              </a:solidFill>
              <a:effectLst>
                <a:outerShdw blurRad="38100" dist="38100" dir="2700000" algn="tl">
                  <a:srgbClr val="000000">
                    <a:alpha val="43137"/>
                  </a:srgbClr>
                </a:outerShdw>
              </a:effectLst>
            </a:endParaRPr>
          </a:p>
        </p:txBody>
      </p:sp>
      <p:sp>
        <p:nvSpPr>
          <p:cNvPr id="7" name="TextBox 6"/>
          <p:cNvSpPr txBox="1"/>
          <p:nvPr/>
        </p:nvSpPr>
        <p:spPr>
          <a:xfrm>
            <a:off x="5814705" y="1021211"/>
            <a:ext cx="870944" cy="523220"/>
          </a:xfrm>
          <a:prstGeom prst="rect">
            <a:avLst/>
          </a:prstGeom>
          <a:noFill/>
        </p:spPr>
        <p:txBody>
          <a:bodyPr wrap="none" rtlCol="0">
            <a:spAutoFit/>
          </a:bodyPr>
          <a:lstStyle/>
          <a:p>
            <a:r>
              <a:rPr lang="en-US" sz="2800" u="sng" dirty="0" smtClean="0">
                <a:solidFill>
                  <a:srgbClr val="002060"/>
                </a:solidFill>
                <a:effectLst>
                  <a:outerShdw blurRad="38100" dist="38100" dir="2700000" algn="tl">
                    <a:srgbClr val="000000">
                      <a:alpha val="43137"/>
                    </a:srgbClr>
                  </a:outerShdw>
                </a:effectLst>
              </a:rPr>
              <a:t>Tool</a:t>
            </a:r>
            <a:endParaRPr lang="en-US" sz="2800" u="sng" dirty="0">
              <a:solidFill>
                <a:srgbClr val="002060"/>
              </a:solidFill>
              <a:effectLst>
                <a:outerShdw blurRad="38100" dist="38100" dir="2700000" algn="tl">
                  <a:srgbClr val="000000">
                    <a:alpha val="43137"/>
                  </a:srgbClr>
                </a:outerShdw>
              </a:effectLst>
            </a:endParaRPr>
          </a:p>
        </p:txBody>
      </p:sp>
      <p:pic>
        <p:nvPicPr>
          <p:cNvPr id="8" name="Picture 5" descr="C:\Users\bec\Pictures\Microsoft Clip Organizer\j0251187.wmf"/>
          <p:cNvPicPr>
            <a:picLocks noChangeAspect="1" noChangeArrowheads="1"/>
          </p:cNvPicPr>
          <p:nvPr/>
        </p:nvPicPr>
        <p:blipFill>
          <a:blip r:embed="rId3"/>
          <a:srcRect/>
          <a:stretch>
            <a:fillRect/>
          </a:stretch>
        </p:blipFill>
        <p:spPr bwMode="auto">
          <a:xfrm>
            <a:off x="5814705" y="2060717"/>
            <a:ext cx="1769401" cy="1097280"/>
          </a:xfrm>
          <a:prstGeom prst="rect">
            <a:avLst/>
          </a:prstGeom>
          <a:noFill/>
        </p:spPr>
      </p:pic>
      <p:sp>
        <p:nvSpPr>
          <p:cNvPr id="11" name="TextBox 10"/>
          <p:cNvSpPr txBox="1"/>
          <p:nvPr/>
        </p:nvSpPr>
        <p:spPr>
          <a:xfrm>
            <a:off x="411480" y="3748272"/>
            <a:ext cx="8229600" cy="126188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dirty="0" smtClean="0">
                <a:solidFill>
                  <a:srgbClr val="002060"/>
                </a:solidFill>
                <a:effectLst>
                  <a:outerShdw blurRad="38100" dist="38100" dir="2700000" algn="tl">
                    <a:srgbClr val="000000">
                      <a:alpha val="43137"/>
                    </a:srgbClr>
                  </a:outerShdw>
                </a:effectLst>
              </a:rPr>
              <a:t>Accessibility</a:t>
            </a:r>
          </a:p>
          <a:p>
            <a:pPr marL="228600" indent="-228600">
              <a:buFont typeface="Arial" pitchFamily="34" charset="0"/>
              <a:buChar char="•"/>
            </a:pPr>
            <a:r>
              <a:rPr lang="en-US" sz="2400" dirty="0" smtClean="0"/>
              <a:t>end-users are not experts in verification and logic</a:t>
            </a:r>
          </a:p>
          <a:p>
            <a:pPr marL="228600" indent="-228600">
              <a:buFont typeface="Arial" pitchFamily="34" charset="0"/>
              <a:buChar char="•"/>
            </a:pPr>
            <a:r>
              <a:rPr lang="en-US" sz="2400" dirty="0" smtClean="0"/>
              <a:t>want adoption of our tools and techniques</a:t>
            </a:r>
          </a:p>
        </p:txBody>
      </p:sp>
      <p:sp>
        <p:nvSpPr>
          <p:cNvPr id="12" name="TextBox 11"/>
          <p:cNvSpPr txBox="1"/>
          <p:nvPr/>
        </p:nvSpPr>
        <p:spPr>
          <a:xfrm>
            <a:off x="411480" y="5075472"/>
            <a:ext cx="8229600" cy="1261884"/>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sz="2800" dirty="0" smtClean="0">
                <a:solidFill>
                  <a:srgbClr val="002060"/>
                </a:solidFill>
                <a:effectLst>
                  <a:outerShdw blurRad="38100" dist="38100" dir="2700000" algn="tl">
                    <a:srgbClr val="000000">
                      <a:alpha val="43137"/>
                    </a:srgbClr>
                  </a:outerShdw>
                </a:effectLst>
              </a:rPr>
              <a:t>Expressivity, Efficiency, and Feasibility</a:t>
            </a:r>
          </a:p>
          <a:p>
            <a:pPr marL="228600" indent="-228600">
              <a:buFont typeface="Arial" pitchFamily="34" charset="0"/>
              <a:buChar char="•"/>
            </a:pPr>
            <a:r>
              <a:rPr lang="en-US" sz="2400" dirty="0" smtClean="0"/>
              <a:t>end-users are not completely incompetent either</a:t>
            </a:r>
          </a:p>
          <a:p>
            <a:pPr marL="228600" indent="-228600">
              <a:buFont typeface="Arial" pitchFamily="34" charset="0"/>
              <a:buChar char="•"/>
            </a:pPr>
            <a:r>
              <a:rPr lang="en-US" sz="2400" dirty="0" smtClean="0"/>
              <a:t>can provide guidance to tools, understand the code best</a:t>
            </a:r>
          </a:p>
        </p:txBody>
      </p:sp>
      <p:sp>
        <p:nvSpPr>
          <p:cNvPr id="19" name="Right Arrow 18"/>
          <p:cNvSpPr/>
          <p:nvPr/>
        </p:nvSpPr>
        <p:spPr>
          <a:xfrm rot="900000">
            <a:off x="4156298" y="2057450"/>
            <a:ext cx="1280160" cy="457200"/>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7" name="Right Arrow 26"/>
          <p:cNvSpPr/>
          <p:nvPr/>
        </p:nvSpPr>
        <p:spPr>
          <a:xfrm rot="20640000" flipV="1">
            <a:off x="4156298" y="2760801"/>
            <a:ext cx="1280160" cy="45720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nvGrpSpPr>
          <p:cNvPr id="52" name="Group 51"/>
          <p:cNvGrpSpPr/>
          <p:nvPr/>
        </p:nvGrpSpPr>
        <p:grpSpPr>
          <a:xfrm>
            <a:off x="2409364" y="1491169"/>
            <a:ext cx="1487520" cy="1438533"/>
            <a:chOff x="2409364" y="1703446"/>
            <a:chExt cx="1487520" cy="1438533"/>
          </a:xfrm>
        </p:grpSpPr>
        <p:pic>
          <p:nvPicPr>
            <p:cNvPr id="10" name="Picture 4" descr="C:\Users\bec\Pictures\Microsoft Clip Organizer\j0439851.wmf"/>
            <p:cNvPicPr>
              <a:picLocks noChangeAspect="1" noChangeArrowheads="1"/>
            </p:cNvPicPr>
            <p:nvPr/>
          </p:nvPicPr>
          <p:blipFill>
            <a:blip r:embed="rId4"/>
            <a:srcRect/>
            <a:stretch>
              <a:fillRect/>
            </a:stretch>
          </p:blipFill>
          <p:spPr bwMode="auto">
            <a:xfrm>
              <a:off x="2523017" y="1756708"/>
              <a:ext cx="1373867" cy="1097280"/>
            </a:xfrm>
            <a:prstGeom prst="rect">
              <a:avLst/>
            </a:prstGeom>
            <a:noFill/>
          </p:spPr>
        </p:pic>
        <p:grpSp>
          <p:nvGrpSpPr>
            <p:cNvPr id="47" name="Group 46"/>
            <p:cNvGrpSpPr/>
            <p:nvPr/>
          </p:nvGrpSpPr>
          <p:grpSpPr>
            <a:xfrm>
              <a:off x="2409364" y="1703446"/>
              <a:ext cx="1438533" cy="1438533"/>
              <a:chOff x="769374" y="2062327"/>
              <a:chExt cx="1438533" cy="1438533"/>
            </a:xfrm>
          </p:grpSpPr>
          <p:cxnSp>
            <p:nvCxnSpPr>
              <p:cNvPr id="44" name="Straight Connector 43"/>
              <p:cNvCxnSpPr/>
              <p:nvPr/>
            </p:nvCxnSpPr>
            <p:spPr bwMode="auto">
              <a:xfrm rot="18900000" flipH="1">
                <a:off x="769374" y="2781593"/>
                <a:ext cx="1438533" cy="1"/>
              </a:xfrm>
              <a:prstGeom prst="line">
                <a:avLst/>
              </a:prstGeom>
              <a:noFill/>
              <a:ln w="63500">
                <a:solidFill>
                  <a:srgbClr val="C00000">
                    <a:alpha val="50196"/>
                  </a:srgbClr>
                </a:solidFill>
                <a:round/>
                <a:headEnd/>
                <a:tailEnd type="none" w="lg" len="lg"/>
              </a:ln>
              <a:effectLst/>
            </p:spPr>
          </p:cxnSp>
          <p:cxnSp>
            <p:nvCxnSpPr>
              <p:cNvPr id="46" name="Straight Connector 45"/>
              <p:cNvCxnSpPr/>
              <p:nvPr/>
            </p:nvCxnSpPr>
            <p:spPr bwMode="auto">
              <a:xfrm rot="2700000">
                <a:off x="769374" y="2781593"/>
                <a:ext cx="1438533" cy="1"/>
              </a:xfrm>
              <a:prstGeom prst="line">
                <a:avLst/>
              </a:prstGeom>
              <a:noFill/>
              <a:ln w="63500">
                <a:solidFill>
                  <a:srgbClr val="C00000">
                    <a:alpha val="50196"/>
                  </a:srgbClr>
                </a:solidFill>
                <a:round/>
                <a:headEnd/>
                <a:tailEnd type="none" w="lg" len="lg"/>
              </a:ln>
              <a:effectLst/>
            </p:spPr>
          </p:cxnSp>
        </p:grpSp>
      </p:grpSp>
      <p:grpSp>
        <p:nvGrpSpPr>
          <p:cNvPr id="51" name="Group 50"/>
          <p:cNvGrpSpPr/>
          <p:nvPr/>
        </p:nvGrpSpPr>
        <p:grpSpPr>
          <a:xfrm>
            <a:off x="2409364" y="2593226"/>
            <a:ext cx="1438533" cy="1438533"/>
            <a:chOff x="2409364" y="2805503"/>
            <a:chExt cx="1438533" cy="1438533"/>
          </a:xfrm>
        </p:grpSpPr>
        <p:pic>
          <p:nvPicPr>
            <p:cNvPr id="9" name="Picture 3" descr="C:\Users\bec\Pictures\Microsoft Clip Organizer\j0429807.wmf"/>
            <p:cNvPicPr>
              <a:picLocks noChangeAspect="1" noChangeArrowheads="1"/>
            </p:cNvPicPr>
            <p:nvPr/>
          </p:nvPicPr>
          <p:blipFill>
            <a:blip r:embed="rId5"/>
            <a:srcRect/>
            <a:stretch>
              <a:fillRect/>
            </a:stretch>
          </p:blipFill>
          <p:spPr bwMode="auto">
            <a:xfrm>
              <a:off x="2658481" y="3141979"/>
              <a:ext cx="861976" cy="777240"/>
            </a:xfrm>
            <a:prstGeom prst="rect">
              <a:avLst/>
            </a:prstGeom>
            <a:noFill/>
          </p:spPr>
        </p:pic>
        <p:grpSp>
          <p:nvGrpSpPr>
            <p:cNvPr id="48" name="Group 47"/>
            <p:cNvGrpSpPr/>
            <p:nvPr/>
          </p:nvGrpSpPr>
          <p:grpSpPr>
            <a:xfrm>
              <a:off x="2409364" y="2805503"/>
              <a:ext cx="1438533" cy="1438533"/>
              <a:chOff x="769374" y="2062327"/>
              <a:chExt cx="1438533" cy="1438533"/>
            </a:xfrm>
          </p:grpSpPr>
          <p:cxnSp>
            <p:nvCxnSpPr>
              <p:cNvPr id="49" name="Straight Connector 48"/>
              <p:cNvCxnSpPr/>
              <p:nvPr/>
            </p:nvCxnSpPr>
            <p:spPr bwMode="auto">
              <a:xfrm rot="18900000" flipH="1">
                <a:off x="769374" y="2781593"/>
                <a:ext cx="1438533" cy="1"/>
              </a:xfrm>
              <a:prstGeom prst="line">
                <a:avLst/>
              </a:prstGeom>
              <a:noFill/>
              <a:ln w="63500">
                <a:solidFill>
                  <a:srgbClr val="C00000">
                    <a:alpha val="50196"/>
                  </a:srgbClr>
                </a:solidFill>
                <a:round/>
                <a:headEnd/>
                <a:tailEnd type="none" w="lg" len="lg"/>
              </a:ln>
              <a:effectLst/>
            </p:spPr>
          </p:cxnSp>
          <p:cxnSp>
            <p:nvCxnSpPr>
              <p:cNvPr id="50" name="Straight Connector 49"/>
              <p:cNvCxnSpPr/>
              <p:nvPr/>
            </p:nvCxnSpPr>
            <p:spPr bwMode="auto">
              <a:xfrm rot="2700000">
                <a:off x="769374" y="2781593"/>
                <a:ext cx="1438533" cy="1"/>
              </a:xfrm>
              <a:prstGeom prst="line">
                <a:avLst/>
              </a:prstGeom>
              <a:noFill/>
              <a:ln w="63500">
                <a:solidFill>
                  <a:srgbClr val="C00000">
                    <a:alpha val="50196"/>
                  </a:srgbClr>
                </a:solidFill>
                <a:round/>
                <a:headEnd/>
                <a:tailEnd type="none" w="lg" len="lg"/>
              </a:ln>
              <a:effectLst/>
            </p:spPr>
          </p:cxn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nodeType="withEffect">
                                  <p:stCondLst>
                                    <p:cond delay="0"/>
                                  </p:stCondLst>
                                  <p:childTnLst>
                                    <p:set>
                                      <p:cBhvr>
                                        <p:cTn id="9" dur="1" fill="hold">
                                          <p:stCondLst>
                                            <p:cond delay="0"/>
                                          </p:stCondLst>
                                        </p:cTn>
                                        <p:tgtEl>
                                          <p:spTgt spid="52"/>
                                        </p:tgtEl>
                                        <p:attrNameLst>
                                          <p:attrName>style.visibility</p:attrName>
                                        </p:attrNameLst>
                                      </p:cBhvr>
                                      <p:to>
                                        <p:strVal val="visible"/>
                                      </p:to>
                                    </p:set>
                                    <p:animEffect transition="in" filter="fade">
                                      <p:cBhvr>
                                        <p:cTn id="10" dur="500"/>
                                        <p:tgtEl>
                                          <p:spTgt spid="5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mph" presetSubtype="0" grpId="1" nodeType="clickEffect">
                                  <p:stCondLst>
                                    <p:cond delay="0"/>
                                  </p:stCondLst>
                                  <p:childTnLst>
                                    <p:set>
                                      <p:cBhvr rctx="PPT">
                                        <p:cTn id="17" dur="indefinite"/>
                                        <p:tgtEl>
                                          <p:spTgt spid="11"/>
                                        </p:tgtEl>
                                        <p:attrNameLst>
                                          <p:attrName>style.opacity</p:attrName>
                                        </p:attrNameLst>
                                      </p:cBhvr>
                                      <p:to>
                                        <p:strVal val="0.5"/>
                                      </p:to>
                                    </p:set>
                                    <p:animEffect filter="image" prLst="opacity: 0.5">
                                      <p:cBhvr rctx="IE">
                                        <p:cTn id="18" dur="indefinite"/>
                                        <p:tgtEl>
                                          <p:spTgt spid="11"/>
                                        </p:tgtEl>
                                      </p:cBhvr>
                                    </p:animEffect>
                                  </p:childTnLst>
                                </p:cTn>
                              </p:par>
                              <p:par>
                                <p:cTn id="19" presetID="9" presetClass="emph" presetSubtype="0" nodeType="withEffect">
                                  <p:stCondLst>
                                    <p:cond delay="0"/>
                                  </p:stCondLst>
                                  <p:childTnLst>
                                    <p:set>
                                      <p:cBhvr rctx="PPT">
                                        <p:cTn id="20" dur="indefinite"/>
                                        <p:tgtEl>
                                          <p:spTgt spid="52"/>
                                        </p:tgtEl>
                                        <p:attrNameLst>
                                          <p:attrName>style.opacity</p:attrName>
                                        </p:attrNameLst>
                                      </p:cBhvr>
                                      <p:to>
                                        <p:strVal val="0.5"/>
                                      </p:to>
                                    </p:set>
                                    <p:animEffect filter="image" prLst="opacity: 0.5">
                                      <p:cBhvr rctx="IE">
                                        <p:cTn id="21" dur="indefinite"/>
                                        <p:tgtEl>
                                          <p:spTgt spid="52"/>
                                        </p:tgtEl>
                                      </p:cBhvr>
                                    </p:animEffect>
                                  </p:childTnLst>
                                </p:cTn>
                              </p:par>
                              <p:par>
                                <p:cTn id="22" presetID="9" presetClass="emph" presetSubtype="0" grpId="1" nodeType="withEffect">
                                  <p:stCondLst>
                                    <p:cond delay="0"/>
                                  </p:stCondLst>
                                  <p:childTnLst>
                                    <p:set>
                                      <p:cBhvr rctx="PPT">
                                        <p:cTn id="23" dur="indefinite"/>
                                        <p:tgtEl>
                                          <p:spTgt spid="19"/>
                                        </p:tgtEl>
                                        <p:attrNameLst>
                                          <p:attrName>style.opacity</p:attrName>
                                        </p:attrNameLst>
                                      </p:cBhvr>
                                      <p:to>
                                        <p:strVal val="0.5"/>
                                      </p:to>
                                    </p:set>
                                    <p:animEffect filter="image" prLst="opacity: 0.5">
                                      <p:cBhvr rctx="IE">
                                        <p:cTn id="24" dur="indefinite"/>
                                        <p:tgtEl>
                                          <p:spTgt spid="1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par>
                                <p:cTn id="28" presetID="10" presetClass="entr" presetSubtype="0" fill="hold" nodeType="withEffect">
                                  <p:stCondLst>
                                    <p:cond delay="0"/>
                                  </p:stCondLst>
                                  <p:childTnLst>
                                    <p:set>
                                      <p:cBhvr>
                                        <p:cTn id="29" dur="1" fill="hold">
                                          <p:stCondLst>
                                            <p:cond delay="0"/>
                                          </p:stCondLst>
                                        </p:cTn>
                                        <p:tgtEl>
                                          <p:spTgt spid="51"/>
                                        </p:tgtEl>
                                        <p:attrNameLst>
                                          <p:attrName>style.visibility</p:attrName>
                                        </p:attrNameLst>
                                      </p:cBhvr>
                                      <p:to>
                                        <p:strVal val="visible"/>
                                      </p:to>
                                    </p:set>
                                    <p:animEffect transition="in" filter="fade">
                                      <p:cBhvr>
                                        <p:cTn id="30" dur="500"/>
                                        <p:tgtEl>
                                          <p:spTgt spid="5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2" grpId="0" animBg="1"/>
      <p:bldP spid="19" grpId="0" animBg="1"/>
      <p:bldP spid="19" grpId="1" animBg="1"/>
      <p:bldP spid="2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and Next Steps</a:t>
            </a:r>
            <a:endParaRPr lang="en-US" dirty="0"/>
          </a:p>
        </p:txBody>
      </p:sp>
      <p:sp>
        <p:nvSpPr>
          <p:cNvPr id="3" name="Content Placeholder 2"/>
          <p:cNvSpPr>
            <a:spLocks noGrp="1"/>
          </p:cNvSpPr>
          <p:nvPr>
            <p:ph idx="1"/>
          </p:nvPr>
        </p:nvSpPr>
        <p:spPr/>
        <p:txBody>
          <a:bodyPr/>
          <a:lstStyle/>
          <a:p>
            <a:r>
              <a:rPr lang="en-US" sz="2800" dirty="0" smtClean="0"/>
              <a:t>Non-unique representation problem magnified with user-supplied checkers</a:t>
            </a:r>
          </a:p>
          <a:p>
            <a:pPr lvl="1"/>
            <a:r>
              <a:rPr lang="en-US" sz="2400" dirty="0" smtClean="0"/>
              <a:t>Need reduction to convert between representations</a:t>
            </a:r>
          </a:p>
          <a:p>
            <a:pPr lvl="1"/>
            <a:r>
              <a:rPr lang="en-US" sz="2400" dirty="0" smtClean="0"/>
              <a:t>Ordering on checkers needed to apply reduction</a:t>
            </a:r>
          </a:p>
          <a:p>
            <a:r>
              <a:rPr lang="en-US" sz="2800" dirty="0" smtClean="0"/>
              <a:t>Ordering shown by applying </a:t>
            </a:r>
            <a:r>
              <a:rPr lang="en-US" sz="2800" dirty="0" err="1" smtClean="0"/>
              <a:t>Xisa</a:t>
            </a:r>
            <a:r>
              <a:rPr lang="en-US" sz="2800" dirty="0" smtClean="0"/>
              <a:t> to a checker def</a:t>
            </a:r>
          </a:p>
          <a:p>
            <a:endParaRPr lang="en-US" sz="2800" dirty="0" smtClean="0"/>
          </a:p>
          <a:p>
            <a:r>
              <a:rPr lang="en-US" sz="2800" dirty="0" smtClean="0"/>
              <a:t>To put into practice</a:t>
            </a:r>
          </a:p>
          <a:p>
            <a:pPr lvl="1"/>
            <a:r>
              <a:rPr lang="en-US" sz="2400" dirty="0" smtClean="0"/>
              <a:t>Needed lemmas: pre-compute ordering or on-demand?</a:t>
            </a:r>
          </a:p>
          <a:p>
            <a:pPr lvl="1"/>
            <a:r>
              <a:rPr lang="en-US" sz="2400" dirty="0" smtClean="0"/>
              <a:t>When to apply: level types for unfolding may help</a:t>
            </a:r>
          </a:p>
          <a:p>
            <a:pPr lvl="1"/>
            <a:r>
              <a:rPr lang="en-US" sz="2400" dirty="0" smtClean="0"/>
              <a:t>Derive new checkers (e.g., </a:t>
            </a:r>
            <a:r>
              <a:rPr lang="en-US" sz="2400" dirty="0" err="1" smtClean="0">
                <a:solidFill>
                  <a:srgbClr val="002060"/>
                </a:solidFill>
              </a:rPr>
              <a:t>dll_back</a:t>
            </a:r>
            <a:r>
              <a:rPr lang="en-US" sz="2400" dirty="0" smtClean="0"/>
              <a:t> from </a:t>
            </a:r>
            <a:r>
              <a:rPr lang="en-US" sz="2400" dirty="0" err="1" smtClean="0">
                <a:solidFill>
                  <a:srgbClr val="7030A0"/>
                </a:solidFill>
              </a:rPr>
              <a:t>dll</a:t>
            </a:r>
            <a:r>
              <a:rPr lang="en-US" sz="2400" dirty="0" smtClean="0"/>
              <a:t>)?</a:t>
            </a:r>
          </a:p>
        </p:txBody>
      </p:sp>
      <p:sp>
        <p:nvSpPr>
          <p:cNvPr id="4" name="Footer Placeholder 3"/>
          <p:cNvSpPr>
            <a:spLocks noGrp="1"/>
          </p:cNvSpPr>
          <p:nvPr>
            <p:ph type="ftr" sz="quarter" idx="11"/>
          </p:nvPr>
        </p:nvSpPr>
        <p:spPr/>
        <p:txBody>
          <a:bodyPr/>
          <a:lstStyle/>
          <a:p>
            <a:r>
              <a:rPr lang="en-US" smtClean="0"/>
              <a:t>Bor-Yuh Evan Chang and Xavier Rival - Reduction in End-User Shape Analysis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fade">
                                      <p:cBhvr>
                                        <p:cTn id="1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ibby-snowy-cloudy-flatirons-horiz-cass.jpg"/>
          <p:cNvPicPr>
            <a:picLocks noChangeAspect="1"/>
          </p:cNvPicPr>
          <p:nvPr/>
        </p:nvPicPr>
        <p:blipFill>
          <a:blip r:embed="rId3"/>
          <a:stretch>
            <a:fillRect/>
          </a:stretch>
        </p:blipFill>
        <p:spPr>
          <a:xfrm>
            <a:off x="-638014" y="-44342"/>
            <a:ext cx="10420028" cy="6946685"/>
          </a:xfrm>
          <a:prstGeom prst="rect">
            <a:avLst/>
          </a:prstGeom>
        </p:spPr>
      </p:pic>
      <p:grpSp>
        <p:nvGrpSpPr>
          <p:cNvPr id="2" name="Group 17"/>
          <p:cNvGrpSpPr>
            <a:grpSpLocks/>
          </p:cNvGrpSpPr>
          <p:nvPr/>
        </p:nvGrpSpPr>
        <p:grpSpPr bwMode="auto">
          <a:xfrm>
            <a:off x="882650" y="2057400"/>
            <a:ext cx="7378700" cy="2603500"/>
            <a:chOff x="556" y="1296"/>
            <a:chExt cx="4648" cy="1640"/>
          </a:xfrm>
        </p:grpSpPr>
        <p:pic>
          <p:nvPicPr>
            <p:cNvPr id="373771" name="Picture 11" descr="MCj03398960000[1]"/>
            <p:cNvPicPr>
              <a:picLocks noChangeAspect="1" noChangeArrowheads="1"/>
            </p:cNvPicPr>
            <p:nvPr/>
          </p:nvPicPr>
          <p:blipFill>
            <a:blip r:embed="rId4"/>
            <a:srcRect/>
            <a:stretch>
              <a:fillRect/>
            </a:stretch>
          </p:blipFill>
          <p:spPr bwMode="auto">
            <a:xfrm>
              <a:off x="2255" y="1296"/>
              <a:ext cx="1250" cy="1195"/>
            </a:xfrm>
            <a:prstGeom prst="rect">
              <a:avLst/>
            </a:prstGeom>
            <a:noFill/>
          </p:spPr>
        </p:pic>
        <p:sp>
          <p:nvSpPr>
            <p:cNvPr id="373775" name="Text Box 15"/>
            <p:cNvSpPr txBox="1">
              <a:spLocks noChangeArrowheads="1"/>
            </p:cNvSpPr>
            <p:nvPr/>
          </p:nvSpPr>
          <p:spPr bwMode="auto">
            <a:xfrm>
              <a:off x="556" y="2568"/>
              <a:ext cx="4648" cy="368"/>
            </a:xfrm>
            <a:prstGeom prst="rect">
              <a:avLst/>
            </a:prstGeom>
            <a:noFill/>
            <a:ln w="9525">
              <a:noFill/>
              <a:miter lim="800000"/>
              <a:headEnd/>
              <a:tailEnd/>
            </a:ln>
            <a:effectLst/>
          </p:spPr>
          <p:txBody>
            <a:bodyPr>
              <a:spAutoFit/>
            </a:bodyPr>
            <a:lstStyle/>
            <a:p>
              <a:pPr algn="ctr"/>
              <a:endParaRPr lang="en-US" sz="3200" i="1" dirty="0"/>
            </a:p>
          </p:txBody>
        </p:sp>
      </p:grpSp>
      <p:sp>
        <p:nvSpPr>
          <p:cNvPr id="5" name="TextBox 4"/>
          <p:cNvSpPr txBox="1"/>
          <p:nvPr/>
        </p:nvSpPr>
        <p:spPr>
          <a:xfrm>
            <a:off x="1924673" y="5729319"/>
            <a:ext cx="5294655" cy="584775"/>
          </a:xfrm>
          <a:prstGeom prst="rect">
            <a:avLst/>
          </a:prstGeom>
          <a:solidFill>
            <a:schemeClr val="bg1"/>
          </a:solid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spAutoFit/>
          </a:bodyPr>
          <a:lstStyle/>
          <a:p>
            <a:r>
              <a:rPr lang="en-US" sz="3200" dirty="0" smtClean="0"/>
              <a:t>http://xisa.cs.berkeley.edu</a:t>
            </a:r>
            <a:endParaRPr lang="en-US"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Rectangle 3"/>
          <p:cNvSpPr txBox="1">
            <a:spLocks noChangeArrowheads="1"/>
          </p:cNvSpPr>
          <p:nvPr/>
        </p:nvSpPr>
        <p:spPr bwMode="auto">
          <a:xfrm>
            <a:off x="333375" y="1233488"/>
            <a:ext cx="8458200" cy="5091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111125" marR="0" lvl="0" indent="-111125" algn="l" defTabSz="914400" rtl="0" eaLnBrk="1" fontAlgn="base" latinLnBrk="0" hangingPunct="1">
              <a:lnSpc>
                <a:spcPct val="100000"/>
              </a:lnSpc>
              <a:spcBef>
                <a:spcPct val="20000"/>
              </a:spcBef>
              <a:spcAft>
                <a:spcPct val="0"/>
              </a:spcAft>
              <a:buClrTx/>
              <a:buSzTx/>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sz="2800" b="0" i="0" u="none" strike="noStrike" kern="0" cap="none" spc="0" normalizeH="0" baseline="0" noProof="0" dirty="0" smtClean="0">
                <a:ln>
                  <a:noFill/>
                </a:ln>
                <a:solidFill>
                  <a:schemeClr val="hlink"/>
                </a:solidFill>
                <a:effectLst>
                  <a:outerShdw blurRad="38100" dist="38100" dir="2700000" algn="tl">
                    <a:srgbClr val="C0C0C0"/>
                  </a:outerShdw>
                </a:effectLst>
                <a:uLnTx/>
                <a:uFillTx/>
                <a:latin typeface="+mn-lt"/>
                <a:ea typeface="+mn-ea"/>
                <a:cs typeface="+mn-cs"/>
              </a:rPr>
              <a:t>Splitting</a:t>
            </a:r>
            <a:r>
              <a:rPr kumimoji="0" lang="en-US" sz="2800" b="0" i="0" u="none" strike="noStrike" kern="0" cap="none" spc="0" normalizeH="0" noProof="0" dirty="0" smtClean="0">
                <a:ln>
                  <a:noFill/>
                </a:ln>
                <a:uLnTx/>
                <a:uFillTx/>
                <a:latin typeface="+mn-lt"/>
                <a:ea typeface="+mn-ea"/>
                <a:cs typeface="+mn-cs"/>
              </a:rPr>
              <a:t> of summaries (</a:t>
            </a:r>
            <a:r>
              <a:rPr kumimoji="0" lang="en-US" sz="2800" b="0" i="1" u="none" strike="noStrike" kern="0" cap="none" spc="0" normalizeH="0" noProof="0" dirty="0" smtClean="0">
                <a:ln>
                  <a:noFill/>
                </a:ln>
                <a:uLnTx/>
                <a:uFillTx/>
                <a:latin typeface="+mn-lt"/>
                <a:ea typeface="+mn-ea"/>
                <a:cs typeface="+mn-cs"/>
              </a:rPr>
              <a:t>materialization</a:t>
            </a:r>
            <a:r>
              <a:rPr lang="en-US" sz="2800" kern="0" dirty="0" smtClean="0">
                <a:latin typeface="+mn-lt"/>
              </a:rPr>
              <a:t>)</a:t>
            </a: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111125" marR="0" lvl="0" indent="-111125" algn="l" defTabSz="914400" rtl="0" eaLnBrk="1" fontAlgn="base" latinLnBrk="0" hangingPunct="1">
              <a:lnSpc>
                <a:spcPct val="100000"/>
              </a:lnSpc>
              <a:spcBef>
                <a:spcPct val="20000"/>
              </a:spcBef>
              <a:spcAft>
                <a:spcPct val="0"/>
              </a:spcAft>
              <a:buClrTx/>
              <a:buSzTx/>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111125" marR="0" lvl="0" indent="-111125" algn="l" defTabSz="914400" rtl="0" eaLnBrk="1" fontAlgn="base" latinLnBrk="0" hangingPunct="1">
              <a:lnSpc>
                <a:spcPct val="100000"/>
              </a:lnSpc>
              <a:spcBef>
                <a:spcPct val="20000"/>
              </a:spcBef>
              <a:spcAft>
                <a:spcPct val="0"/>
              </a:spcAft>
              <a:buClrTx/>
              <a:buSzTx/>
              <a:buFontTx/>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endParaRPr kumimoji="0" lang="en-US" sz="3600" b="0" i="0" u="none" strike="noStrike" kern="0" cap="none" spc="0" normalizeH="0" baseline="0" noProof="0" dirty="0" smtClean="0">
              <a:ln>
                <a:noFill/>
              </a:ln>
              <a:solidFill>
                <a:schemeClr val="tx1"/>
              </a:solidFill>
              <a:effectLst/>
              <a:uLnTx/>
              <a:uFillTx/>
              <a:latin typeface="+mn-lt"/>
              <a:ea typeface="+mn-ea"/>
              <a:cs typeface="+mn-cs"/>
            </a:endParaRPr>
          </a:p>
          <a:p>
            <a:pPr marL="111125" marR="0" lvl="0" indent="-111125" algn="l" defTabSz="914400" rtl="0" eaLnBrk="1" fontAlgn="base" latinLnBrk="0" hangingPunct="1">
              <a:lnSpc>
                <a:spcPct val="100000"/>
              </a:lnSpc>
              <a:spcBef>
                <a:spcPct val="20000"/>
              </a:spcBef>
              <a:spcAft>
                <a:spcPct val="0"/>
              </a:spcAft>
              <a:buClrTx/>
              <a:buSzTx/>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To reflect updates precisely</a:t>
            </a:r>
          </a:p>
          <a:p>
            <a:pPr marL="111125" marR="0" lvl="0" indent="-111125" algn="l" defTabSz="914400" rtl="0" eaLnBrk="1" fontAlgn="base" latinLnBrk="0" hangingPunct="1">
              <a:lnSpc>
                <a:spcPct val="100000"/>
              </a:lnSpc>
              <a:spcBef>
                <a:spcPct val="20000"/>
              </a:spcBef>
              <a:spcAft>
                <a:spcPct val="0"/>
              </a:spcAft>
              <a:buClrTx/>
              <a:buSzTx/>
              <a:buFontTx/>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111125" marR="0" lvl="0" indent="-111125" algn="l" defTabSz="914400" rtl="0" eaLnBrk="1" fontAlgn="base" latinLnBrk="0" hangingPunct="1">
              <a:lnSpc>
                <a:spcPct val="100000"/>
              </a:lnSpc>
              <a:spcBef>
                <a:spcPct val="20000"/>
              </a:spcBef>
              <a:spcAft>
                <a:spcPct val="0"/>
              </a:spcAft>
              <a:buClrTx/>
              <a:buSzTx/>
              <a:buFontTx/>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endParaRPr kumimoji="0" lang="en-US" sz="3600" b="0" i="0" u="none" strike="noStrike" kern="0" cap="none" spc="0" normalizeH="0" baseline="0" noProof="0" dirty="0" smtClean="0">
              <a:ln>
                <a:noFill/>
              </a:ln>
              <a:solidFill>
                <a:schemeClr val="tx1"/>
              </a:solidFill>
              <a:effectLst/>
              <a:uLnTx/>
              <a:uFillTx/>
              <a:latin typeface="+mn-lt"/>
              <a:ea typeface="+mn-ea"/>
              <a:cs typeface="+mn-cs"/>
            </a:endParaRPr>
          </a:p>
          <a:p>
            <a:pPr marL="111125" marR="0" lvl="0" indent="-111125" algn="l" defTabSz="914400" rtl="0" eaLnBrk="1" fontAlgn="base" latinLnBrk="0" hangingPunct="1">
              <a:lnSpc>
                <a:spcPct val="100000"/>
              </a:lnSpc>
              <a:spcBef>
                <a:spcPct val="20000"/>
              </a:spcBef>
              <a:spcAft>
                <a:spcPct val="0"/>
              </a:spcAft>
              <a:buClrTx/>
              <a:buSzTx/>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And</a:t>
            </a:r>
            <a:r>
              <a:rPr kumimoji="0" lang="en-US" sz="2800" b="0" i="0" u="none" strike="noStrike" kern="0" cap="none" spc="0" normalizeH="0" noProof="0" dirty="0" smtClean="0">
                <a:ln>
                  <a:noFill/>
                </a:ln>
                <a:solidFill>
                  <a:schemeClr val="tx1"/>
                </a:solidFill>
                <a:effectLst/>
                <a:uLnTx/>
                <a:uFillTx/>
                <a:latin typeface="+mn-lt"/>
                <a:ea typeface="+mn-ea"/>
                <a:cs typeface="+mn-cs"/>
              </a:rPr>
              <a:t> </a:t>
            </a:r>
            <a:r>
              <a:rPr kumimoji="0" lang="en-US" sz="2800" b="0" i="0" u="none" strike="noStrike" kern="0" cap="none" spc="0" normalizeH="0" noProof="0" dirty="0" smtClean="0">
                <a:ln>
                  <a:noFill/>
                </a:ln>
                <a:solidFill>
                  <a:srgbClr val="3333CC"/>
                </a:solidFill>
                <a:effectLst>
                  <a:outerShdw blurRad="38100" dist="38100" dir="2700000" algn="tl">
                    <a:srgbClr val="000000">
                      <a:alpha val="43137"/>
                    </a:srgbClr>
                  </a:outerShdw>
                </a:effectLst>
                <a:uLnTx/>
                <a:uFillTx/>
                <a:latin typeface="+mn-lt"/>
                <a:ea typeface="+mn-ea"/>
                <a:cs typeface="+mn-cs"/>
              </a:rPr>
              <a:t>summarizing</a:t>
            </a:r>
            <a:r>
              <a:rPr kumimoji="0" lang="en-US" sz="2800" b="0" i="0" u="none" strike="noStrike" kern="0" cap="none" spc="0" normalizeH="0" noProof="0" dirty="0" smtClean="0">
                <a:ln>
                  <a:noFill/>
                </a:ln>
                <a:solidFill>
                  <a:schemeClr val="tx1"/>
                </a:solidFill>
                <a:effectLst/>
                <a:uLnTx/>
                <a:uFillTx/>
                <a:latin typeface="+mn-lt"/>
                <a:ea typeface="+mn-ea"/>
                <a:cs typeface="+mn-cs"/>
              </a:rPr>
              <a:t> </a:t>
            </a:r>
            <a:r>
              <a:rPr kumimoji="0" lang="en-US" sz="2800" b="0" i="0" u="none" strike="noStrike" kern="0" cap="none" spc="0" normalizeH="0" baseline="0" noProof="0" dirty="0" smtClean="0">
                <a:ln>
                  <a:noFill/>
                </a:ln>
                <a:solidFill>
                  <a:schemeClr val="tx1"/>
                </a:solidFill>
                <a:effectLst/>
                <a:uLnTx/>
                <a:uFillTx/>
                <a:latin typeface="+mn-lt"/>
                <a:ea typeface="+mn-ea"/>
                <a:cs typeface="+mn-cs"/>
              </a:rPr>
              <a:t>for termination (</a:t>
            </a:r>
            <a:r>
              <a:rPr kumimoji="0" lang="en-US" sz="2800" b="0" i="1" u="none" strike="noStrike" kern="0" cap="none" spc="0" normalizeH="0" baseline="0" noProof="0" dirty="0" smtClean="0">
                <a:ln>
                  <a:noFill/>
                </a:ln>
                <a:solidFill>
                  <a:schemeClr val="tx1"/>
                </a:solidFill>
                <a:effectLst/>
                <a:uLnTx/>
                <a:uFillTx/>
                <a:latin typeface="+mn-lt"/>
                <a:ea typeface="+mn-ea"/>
                <a:cs typeface="+mn-cs"/>
              </a:rPr>
              <a:t>summarization</a:t>
            </a:r>
            <a:r>
              <a:rPr kumimoji="0" lang="en-US" sz="2800" b="0" u="none" strike="noStrike" kern="0" cap="none" spc="0" normalizeH="0" baseline="0" noProof="0" dirty="0" smtClean="0">
                <a:ln>
                  <a:noFill/>
                </a:ln>
                <a:solidFill>
                  <a:schemeClr val="tx1"/>
                </a:solidFill>
                <a:effectLst/>
                <a:uLnTx/>
                <a:uFillTx/>
                <a:latin typeface="+mn-lt"/>
                <a:ea typeface="+mn-ea"/>
                <a:cs typeface="+mn-cs"/>
              </a:rPr>
              <a:t>)</a:t>
            </a: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111125" marR="0" lvl="0" indent="-111125" algn="l" defTabSz="914400" rtl="0" eaLnBrk="1" fontAlgn="base" latinLnBrk="0" hangingPunct="1">
              <a:lnSpc>
                <a:spcPct val="100000"/>
              </a:lnSpc>
              <a:spcBef>
                <a:spcPct val="20000"/>
              </a:spcBef>
              <a:spcAft>
                <a:spcPct val="0"/>
              </a:spcAft>
              <a:buClrTx/>
              <a:buSzTx/>
              <a:buFontTx/>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111125" marR="0" lvl="0" indent="-111125" algn="l" defTabSz="914400" rtl="0" eaLnBrk="1" fontAlgn="base" latinLnBrk="0" hangingPunct="1">
              <a:lnSpc>
                <a:spcPct val="100000"/>
              </a:lnSpc>
              <a:spcBef>
                <a:spcPct val="20000"/>
              </a:spcBef>
              <a:spcAft>
                <a:spcPct val="0"/>
              </a:spcAft>
              <a:buClrTx/>
              <a:buSzTx/>
              <a:buFontTx/>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456706" name="Rectangle 2"/>
          <p:cNvSpPr>
            <a:spLocks noGrp="1" noChangeArrowheads="1"/>
          </p:cNvSpPr>
          <p:nvPr>
            <p:ph type="title"/>
          </p:nvPr>
        </p:nvSpPr>
        <p:spPr/>
        <p:txBody>
          <a:bodyPr/>
          <a:lstStyle/>
          <a:p>
            <a:r>
              <a:rPr lang="en-US" sz="3200" dirty="0"/>
              <a:t>Shape analysis is an abstract interpretation on </a:t>
            </a:r>
            <a:r>
              <a:rPr lang="en-US" sz="3200" dirty="0" smtClean="0"/>
              <a:t>abstract memory descriptions </a:t>
            </a:r>
            <a:r>
              <a:rPr lang="en-US" sz="3200" dirty="0"/>
              <a:t>with …</a:t>
            </a:r>
          </a:p>
        </p:txBody>
      </p:sp>
      <p:grpSp>
        <p:nvGrpSpPr>
          <p:cNvPr id="2" name="Group 362"/>
          <p:cNvGrpSpPr/>
          <p:nvPr/>
        </p:nvGrpSpPr>
        <p:grpSpPr>
          <a:xfrm>
            <a:off x="368824" y="1743020"/>
            <a:ext cx="8451326" cy="1320850"/>
            <a:chOff x="368824" y="1743020"/>
            <a:chExt cx="8451326" cy="1320850"/>
          </a:xfrm>
        </p:grpSpPr>
        <p:sp>
          <p:nvSpPr>
            <p:cNvPr id="456729" name="AutoShape 25"/>
            <p:cNvSpPr>
              <a:spLocks noChangeArrowheads="1"/>
            </p:cNvSpPr>
            <p:nvPr/>
          </p:nvSpPr>
          <p:spPr bwMode="auto">
            <a:xfrm>
              <a:off x="4360868" y="2039891"/>
              <a:ext cx="649288" cy="360363"/>
            </a:xfrm>
            <a:prstGeom prst="rightArrow">
              <a:avLst>
                <a:gd name="adj1" fmla="val 56824"/>
                <a:gd name="adj2" fmla="val 77534"/>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endParaRPr lang="en-US" sz="1800"/>
            </a:p>
          </p:txBody>
        </p:sp>
        <p:grpSp>
          <p:nvGrpSpPr>
            <p:cNvPr id="3" name="Group 440"/>
            <p:cNvGrpSpPr/>
            <p:nvPr/>
          </p:nvGrpSpPr>
          <p:grpSpPr>
            <a:xfrm>
              <a:off x="5055130" y="1816046"/>
              <a:ext cx="3765020" cy="1247824"/>
              <a:chOff x="5042488" y="1804171"/>
              <a:chExt cx="3765020" cy="1247824"/>
            </a:xfrm>
          </p:grpSpPr>
          <p:grpSp>
            <p:nvGrpSpPr>
              <p:cNvPr id="4" name="Group 182"/>
              <p:cNvGrpSpPr/>
              <p:nvPr/>
            </p:nvGrpSpPr>
            <p:grpSpPr>
              <a:xfrm>
                <a:off x="7107163" y="2547170"/>
                <a:ext cx="511175" cy="504825"/>
                <a:chOff x="7357989" y="4098939"/>
                <a:chExt cx="511175" cy="504825"/>
              </a:xfrm>
            </p:grpSpPr>
            <p:sp>
              <p:nvSpPr>
                <p:cNvPr id="181" name="Text Box 24"/>
                <p:cNvSpPr txBox="1">
                  <a:spLocks noChangeAspect="1" noChangeArrowheads="1"/>
                </p:cNvSpPr>
                <p:nvPr/>
              </p:nvSpPr>
              <p:spPr bwMode="auto">
                <a:xfrm>
                  <a:off x="7357989" y="4283089"/>
                  <a:ext cx="511175" cy="320675"/>
                </a:xfrm>
                <a:prstGeom prst="rect">
                  <a:avLst/>
                </a:prstGeom>
                <a:noFill/>
                <a:ln w="9525">
                  <a:noFill/>
                  <a:miter lim="800000"/>
                  <a:headEnd/>
                  <a:tailEnd/>
                </a:ln>
                <a:effectLst/>
              </p:spPr>
              <p:txBody>
                <a:bodyPr wrap="none" tIns="0">
                  <a:spAutoFit/>
                </a:bodyPr>
                <a:lstStyle/>
                <a:p>
                  <a:r>
                    <a:rPr lang="en-US" dirty="0"/>
                    <a:t>cur</a:t>
                  </a:r>
                </a:p>
              </p:txBody>
            </p:sp>
            <p:cxnSp>
              <p:nvCxnSpPr>
                <p:cNvPr id="182" name="AutoShape 25"/>
                <p:cNvCxnSpPr>
                  <a:cxnSpLocks noChangeAspect="1" noChangeShapeType="1"/>
                  <a:stCxn id="181" idx="0"/>
                </p:cNvCxnSpPr>
                <p:nvPr/>
              </p:nvCxnSpPr>
              <p:spPr bwMode="auto">
                <a:xfrm rot="5400000" flipH="1" flipV="1">
                  <a:off x="7522755" y="4189761"/>
                  <a:ext cx="184150" cy="2506"/>
                </a:xfrm>
                <a:prstGeom prst="straightConnector1">
                  <a:avLst/>
                </a:prstGeom>
                <a:noFill/>
                <a:ln w="25400">
                  <a:solidFill>
                    <a:schemeClr val="tx1"/>
                  </a:solidFill>
                  <a:round/>
                  <a:headEnd/>
                  <a:tailEnd type="stealth" w="lg" len="lg"/>
                </a:ln>
                <a:effectLst/>
              </p:spPr>
            </p:cxnSp>
          </p:grpSp>
          <p:sp>
            <p:nvSpPr>
              <p:cNvPr id="89" name="Trapezoid 88"/>
              <p:cNvSpPr/>
              <p:nvPr/>
            </p:nvSpPr>
            <p:spPr bwMode="auto">
              <a:xfrm rot="16200000">
                <a:off x="8222985" y="2022934"/>
                <a:ext cx="803286" cy="365760"/>
              </a:xfrm>
              <a:prstGeom prst="trapezoid">
                <a:avLst>
                  <a:gd name="adj" fmla="val 9753"/>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vert="eaVert" wrap="none" bIns="228600" rtlCol="0" anchor="ctr" anchorCtr="0"/>
              <a:lstStyle/>
              <a:p>
                <a:pPr algn="ctr"/>
                <a:endParaRPr lang="en-US" dirty="0" smtClean="0">
                  <a:solidFill>
                    <a:schemeClr val="tx1"/>
                  </a:solidFill>
                </a:endParaRPr>
              </a:p>
            </p:txBody>
          </p:sp>
          <p:sp>
            <p:nvSpPr>
              <p:cNvPr id="92" name="Trapezoid 91"/>
              <p:cNvSpPr/>
              <p:nvPr/>
            </p:nvSpPr>
            <p:spPr bwMode="auto">
              <a:xfrm rot="16200000">
                <a:off x="5618903" y="1885775"/>
                <a:ext cx="657234" cy="640080"/>
              </a:xfrm>
              <a:prstGeom prst="trapezoid">
                <a:avLst>
                  <a:gd name="adj" fmla="val 10969"/>
                </a:avLst>
              </a:prstGeom>
              <a:solidFill>
                <a:srgbClr val="FFCDCD"/>
              </a:solidFill>
              <a:ln w="50800" cmpd="thinThick">
                <a:solidFill>
                  <a:srgbClr val="D37F7F"/>
                </a:solidFill>
                <a:headEnd/>
                <a:tailEnd/>
              </a:ln>
            </p:spPr>
            <p:style>
              <a:lnRef idx="2">
                <a:schemeClr val="accent2">
                  <a:shade val="50000"/>
                </a:schemeClr>
              </a:lnRef>
              <a:fillRef idx="1">
                <a:schemeClr val="accent2"/>
              </a:fillRef>
              <a:effectRef idx="0">
                <a:schemeClr val="accent2"/>
              </a:effectRef>
              <a:fontRef idx="minor">
                <a:schemeClr val="lt1"/>
              </a:fontRef>
            </p:style>
            <p:txBody>
              <a:bodyPr vert="eaVert" wrap="none" bIns="228600" rtlCol="0" anchor="ctr" anchorCtr="0"/>
              <a:lstStyle/>
              <a:p>
                <a:pPr algn="ctr"/>
                <a:endParaRPr lang="en-US" dirty="0" smtClean="0">
                  <a:solidFill>
                    <a:schemeClr val="tx1"/>
                  </a:solidFill>
                </a:endParaRPr>
              </a:p>
            </p:txBody>
          </p:sp>
          <p:cxnSp>
            <p:nvCxnSpPr>
              <p:cNvPr id="95" name="AutoShape 33"/>
              <p:cNvCxnSpPr>
                <a:cxnSpLocks noChangeAspect="1" noChangeShapeType="1"/>
              </p:cNvCxnSpPr>
              <p:nvPr/>
            </p:nvCxnSpPr>
            <p:spPr bwMode="auto">
              <a:xfrm rot="10800000">
                <a:off x="6277918" y="2409928"/>
                <a:ext cx="409022" cy="1588"/>
              </a:xfrm>
              <a:prstGeom prst="straightConnector1">
                <a:avLst/>
              </a:prstGeom>
              <a:noFill/>
              <a:ln w="25400">
                <a:solidFill>
                  <a:schemeClr val="tx1"/>
                </a:solidFill>
                <a:round/>
                <a:headEnd/>
                <a:tailEnd type="stealth" w="lg" len="lg"/>
              </a:ln>
              <a:effectLst/>
            </p:spPr>
          </p:cxnSp>
          <p:cxnSp>
            <p:nvCxnSpPr>
              <p:cNvPr id="96" name="AutoShape 33"/>
              <p:cNvCxnSpPr>
                <a:cxnSpLocks noChangeAspect="1" noChangeShapeType="1"/>
              </p:cNvCxnSpPr>
              <p:nvPr/>
            </p:nvCxnSpPr>
            <p:spPr bwMode="auto">
              <a:xfrm rot="10800000">
                <a:off x="6924099" y="2409928"/>
                <a:ext cx="409022" cy="1588"/>
              </a:xfrm>
              <a:prstGeom prst="straightConnector1">
                <a:avLst/>
              </a:prstGeom>
              <a:noFill/>
              <a:ln w="25400">
                <a:solidFill>
                  <a:schemeClr val="tx1"/>
                </a:solidFill>
                <a:round/>
                <a:headEnd/>
                <a:tailEnd type="stealth" w="lg" len="lg"/>
              </a:ln>
              <a:effectLst/>
            </p:spPr>
          </p:cxnSp>
          <p:grpSp>
            <p:nvGrpSpPr>
              <p:cNvPr id="5" name="Group 233"/>
              <p:cNvGrpSpPr/>
              <p:nvPr/>
            </p:nvGrpSpPr>
            <p:grpSpPr>
              <a:xfrm>
                <a:off x="6504960" y="1876630"/>
                <a:ext cx="420624" cy="658368"/>
                <a:chOff x="2324457" y="5437215"/>
                <a:chExt cx="420624" cy="658368"/>
              </a:xfrm>
            </p:grpSpPr>
            <p:sp>
              <p:nvSpPr>
                <p:cNvPr id="119" name="Oval 118"/>
                <p:cNvSpPr>
                  <a:spLocks noChangeAspect="1" noChangeArrowheads="1"/>
                </p:cNvSpPr>
                <p:nvPr/>
              </p:nvSpPr>
              <p:spPr bwMode="auto">
                <a:xfrm>
                  <a:off x="2506437" y="5944949"/>
                  <a:ext cx="56665" cy="51128"/>
                </a:xfrm>
                <a:prstGeom prst="ellipse">
                  <a:avLst/>
                </a:prstGeom>
                <a:solidFill>
                  <a:srgbClr val="000000"/>
                </a:solidFill>
                <a:ln w="0">
                  <a:solidFill>
                    <a:schemeClr val="tx1"/>
                  </a:solidFill>
                  <a:round/>
                  <a:headEnd/>
                  <a:tailEnd/>
                </a:ln>
                <a:effectLst/>
              </p:spPr>
              <p:txBody>
                <a:bodyPr wrap="none" anchor="ctr"/>
                <a:lstStyle/>
                <a:p>
                  <a:endParaRPr lang="en-US"/>
                </a:p>
              </p:txBody>
            </p:sp>
            <p:sp>
              <p:nvSpPr>
                <p:cNvPr id="120" name="Oval 29"/>
                <p:cNvSpPr>
                  <a:spLocks noChangeAspect="1" noChangeArrowheads="1"/>
                </p:cNvSpPr>
                <p:nvPr/>
              </p:nvSpPr>
              <p:spPr bwMode="auto">
                <a:xfrm>
                  <a:off x="2507677" y="5802346"/>
                  <a:ext cx="54184" cy="48889"/>
                </a:xfrm>
                <a:prstGeom prst="ellipse">
                  <a:avLst/>
                </a:prstGeom>
                <a:solidFill>
                  <a:srgbClr val="000000"/>
                </a:solidFill>
                <a:ln w="0">
                  <a:solidFill>
                    <a:schemeClr val="tx1"/>
                  </a:solidFill>
                  <a:round/>
                  <a:headEnd/>
                  <a:tailEnd/>
                </a:ln>
                <a:effectLst/>
              </p:spPr>
              <p:txBody>
                <a:bodyPr wrap="none" anchor="ctr"/>
                <a:lstStyle/>
                <a:p>
                  <a:endParaRPr lang="en-US"/>
                </a:p>
              </p:txBody>
            </p:sp>
            <p:grpSp>
              <p:nvGrpSpPr>
                <p:cNvPr id="6" name="Group 226"/>
                <p:cNvGrpSpPr/>
                <p:nvPr/>
              </p:nvGrpSpPr>
              <p:grpSpPr>
                <a:xfrm>
                  <a:off x="2324457" y="5437215"/>
                  <a:ext cx="420624" cy="658368"/>
                  <a:chOff x="2324457" y="5437215"/>
                  <a:chExt cx="605108" cy="658368"/>
                </a:xfrm>
              </p:grpSpPr>
              <p:sp>
                <p:nvSpPr>
                  <p:cNvPr id="122" name="Rectangle 28"/>
                  <p:cNvSpPr>
                    <a:spLocks noChangeArrowheads="1"/>
                  </p:cNvSpPr>
                  <p:nvPr/>
                </p:nvSpPr>
                <p:spPr bwMode="auto">
                  <a:xfrm>
                    <a:off x="2334578" y="5437215"/>
                    <a:ext cx="594987" cy="658368"/>
                  </a:xfrm>
                  <a:prstGeom prst="rect">
                    <a:avLst/>
                  </a:prstGeom>
                  <a:noFill/>
                  <a:ln w="38100">
                    <a:solidFill>
                      <a:schemeClr val="tx1"/>
                    </a:solidFill>
                    <a:miter lim="800000"/>
                    <a:headEnd/>
                    <a:tailEnd/>
                  </a:ln>
                  <a:effectLst/>
                </p:spPr>
                <p:txBody>
                  <a:bodyPr wrap="none" anchor="t" anchorCtr="0"/>
                  <a:lstStyle/>
                  <a:p>
                    <a:pPr algn="ctr"/>
                    <a:endParaRPr lang="en-US" sz="2000" b="1" i="1" dirty="0" smtClean="0">
                      <a:solidFill>
                        <a:schemeClr val="accent1">
                          <a:lumMod val="25000"/>
                        </a:schemeClr>
                      </a:solidFill>
                    </a:endParaRPr>
                  </a:p>
                </p:txBody>
              </p:sp>
              <p:sp>
                <p:nvSpPr>
                  <p:cNvPr id="123" name="Rectangle 122"/>
                  <p:cNvSpPr/>
                  <p:nvPr/>
                </p:nvSpPr>
                <p:spPr bwMode="auto">
                  <a:xfrm>
                    <a:off x="2790268" y="5626914"/>
                    <a:ext cx="137160" cy="45720"/>
                  </a:xfrm>
                  <a:prstGeom prst="rect">
                    <a:avLst/>
                  </a:prstGeom>
                  <a:noFill/>
                  <a:ln w="0">
                    <a:noFill/>
                    <a:round/>
                    <a:headEnd/>
                    <a:tailEnd/>
                  </a:ln>
                  <a:effectLst/>
                </p:spPr>
                <p:txBody>
                  <a:bodyPr wrap="none" rtlCol="0" anchor="ctr"/>
                  <a:lstStyle/>
                  <a:p>
                    <a:pPr algn="ctr"/>
                    <a:endParaRPr lang="en-US"/>
                  </a:p>
                </p:txBody>
              </p:sp>
              <p:sp>
                <p:nvSpPr>
                  <p:cNvPr id="124" name="Rectangle 123"/>
                  <p:cNvSpPr/>
                  <p:nvPr/>
                </p:nvSpPr>
                <p:spPr bwMode="auto">
                  <a:xfrm>
                    <a:off x="2324457" y="5626914"/>
                    <a:ext cx="137160" cy="45720"/>
                  </a:xfrm>
                  <a:prstGeom prst="rect">
                    <a:avLst/>
                  </a:prstGeom>
                  <a:noFill/>
                  <a:ln w="0">
                    <a:noFill/>
                    <a:round/>
                    <a:headEnd/>
                    <a:tailEnd/>
                  </a:ln>
                  <a:effectLst/>
                </p:spPr>
                <p:txBody>
                  <a:bodyPr wrap="none" rtlCol="0" anchor="ctr"/>
                  <a:lstStyle/>
                  <a:p>
                    <a:pPr algn="ctr"/>
                    <a:endParaRPr lang="en-US"/>
                  </a:p>
                </p:txBody>
              </p:sp>
              <p:sp>
                <p:nvSpPr>
                  <p:cNvPr id="127" name="Rectangle 126"/>
                  <p:cNvSpPr/>
                  <p:nvPr/>
                </p:nvSpPr>
                <p:spPr bwMode="auto">
                  <a:xfrm>
                    <a:off x="2790268" y="5947653"/>
                    <a:ext cx="137160" cy="45720"/>
                  </a:xfrm>
                  <a:prstGeom prst="rect">
                    <a:avLst/>
                  </a:prstGeom>
                  <a:noFill/>
                  <a:ln w="0">
                    <a:noFill/>
                    <a:round/>
                    <a:headEnd/>
                    <a:tailEnd/>
                  </a:ln>
                  <a:effectLst/>
                </p:spPr>
                <p:txBody>
                  <a:bodyPr wrap="none" rtlCol="0" anchor="ctr"/>
                  <a:lstStyle/>
                  <a:p>
                    <a:pPr algn="ctr"/>
                    <a:endParaRPr lang="en-US"/>
                  </a:p>
                </p:txBody>
              </p:sp>
              <p:sp>
                <p:nvSpPr>
                  <p:cNvPr id="128" name="Rectangle 127"/>
                  <p:cNvSpPr/>
                  <p:nvPr/>
                </p:nvSpPr>
                <p:spPr bwMode="auto">
                  <a:xfrm>
                    <a:off x="2324457" y="5947653"/>
                    <a:ext cx="137160" cy="45720"/>
                  </a:xfrm>
                  <a:prstGeom prst="rect">
                    <a:avLst/>
                  </a:prstGeom>
                  <a:noFill/>
                  <a:ln w="0">
                    <a:noFill/>
                    <a:round/>
                    <a:headEnd/>
                    <a:tailEnd/>
                  </a:ln>
                  <a:effectLst/>
                </p:spPr>
                <p:txBody>
                  <a:bodyPr wrap="none" rtlCol="0" anchor="ctr"/>
                  <a:lstStyle/>
                  <a:p>
                    <a:pPr algn="ctr"/>
                    <a:endParaRPr lang="en-US"/>
                  </a:p>
                </p:txBody>
              </p:sp>
              <p:sp>
                <p:nvSpPr>
                  <p:cNvPr id="129" name="Rectangle 128"/>
                  <p:cNvSpPr/>
                  <p:nvPr/>
                </p:nvSpPr>
                <p:spPr bwMode="auto">
                  <a:xfrm>
                    <a:off x="2790268" y="5803930"/>
                    <a:ext cx="137160" cy="45720"/>
                  </a:xfrm>
                  <a:prstGeom prst="rect">
                    <a:avLst/>
                  </a:prstGeom>
                  <a:noFill/>
                  <a:ln w="0">
                    <a:noFill/>
                    <a:round/>
                    <a:headEnd/>
                    <a:tailEnd/>
                  </a:ln>
                  <a:effectLst/>
                </p:spPr>
                <p:txBody>
                  <a:bodyPr wrap="none" rtlCol="0" anchor="ctr"/>
                  <a:lstStyle/>
                  <a:p>
                    <a:pPr algn="ctr"/>
                    <a:endParaRPr lang="en-US"/>
                  </a:p>
                </p:txBody>
              </p:sp>
              <p:sp>
                <p:nvSpPr>
                  <p:cNvPr id="130" name="Rectangle 129"/>
                  <p:cNvSpPr/>
                  <p:nvPr/>
                </p:nvSpPr>
                <p:spPr bwMode="auto">
                  <a:xfrm>
                    <a:off x="2324457" y="5803930"/>
                    <a:ext cx="137160" cy="45720"/>
                  </a:xfrm>
                  <a:prstGeom prst="rect">
                    <a:avLst/>
                  </a:prstGeom>
                  <a:noFill/>
                  <a:ln w="0">
                    <a:noFill/>
                    <a:round/>
                    <a:headEnd/>
                    <a:tailEnd/>
                  </a:ln>
                  <a:effectLst/>
                </p:spPr>
                <p:txBody>
                  <a:bodyPr wrap="none" rtlCol="0" anchor="ctr"/>
                  <a:lstStyle/>
                  <a:p>
                    <a:pPr algn="ctr"/>
                    <a:endParaRPr lang="en-US"/>
                  </a:p>
                </p:txBody>
              </p:sp>
            </p:grpSp>
          </p:grpSp>
          <p:cxnSp>
            <p:nvCxnSpPr>
              <p:cNvPr id="98" name="AutoShape 33"/>
              <p:cNvCxnSpPr>
                <a:cxnSpLocks noChangeAspect="1" noChangeShapeType="1"/>
              </p:cNvCxnSpPr>
              <p:nvPr/>
            </p:nvCxnSpPr>
            <p:spPr bwMode="auto">
              <a:xfrm flipV="1">
                <a:off x="6742364" y="2266205"/>
                <a:ext cx="408777" cy="1"/>
              </a:xfrm>
              <a:prstGeom prst="straightConnector1">
                <a:avLst/>
              </a:prstGeom>
              <a:noFill/>
              <a:ln w="25400">
                <a:solidFill>
                  <a:schemeClr val="tx1"/>
                </a:solidFill>
                <a:round/>
                <a:headEnd/>
                <a:tailEnd type="stealth" w="lg" len="lg"/>
              </a:ln>
              <a:effectLst/>
            </p:spPr>
          </p:cxnSp>
          <p:grpSp>
            <p:nvGrpSpPr>
              <p:cNvPr id="7" name="Group 293"/>
              <p:cNvGrpSpPr/>
              <p:nvPr/>
            </p:nvGrpSpPr>
            <p:grpSpPr>
              <a:xfrm>
                <a:off x="7151141" y="1876630"/>
                <a:ext cx="420624" cy="658368"/>
                <a:chOff x="2324457" y="5437215"/>
                <a:chExt cx="420624" cy="658368"/>
              </a:xfrm>
            </p:grpSpPr>
            <p:sp>
              <p:nvSpPr>
                <p:cNvPr id="101" name="Oval 100"/>
                <p:cNvSpPr>
                  <a:spLocks noChangeAspect="1" noChangeArrowheads="1"/>
                </p:cNvSpPr>
                <p:nvPr/>
              </p:nvSpPr>
              <p:spPr bwMode="auto">
                <a:xfrm>
                  <a:off x="2506437" y="5944949"/>
                  <a:ext cx="56665" cy="51128"/>
                </a:xfrm>
                <a:prstGeom prst="ellipse">
                  <a:avLst/>
                </a:prstGeom>
                <a:solidFill>
                  <a:srgbClr val="000000"/>
                </a:solidFill>
                <a:ln w="0">
                  <a:solidFill>
                    <a:schemeClr val="tx1"/>
                  </a:solidFill>
                  <a:round/>
                  <a:headEnd/>
                  <a:tailEnd/>
                </a:ln>
                <a:effectLst/>
              </p:spPr>
              <p:txBody>
                <a:bodyPr wrap="none" anchor="ctr"/>
                <a:lstStyle/>
                <a:p>
                  <a:endParaRPr lang="en-US"/>
                </a:p>
              </p:txBody>
            </p:sp>
            <p:sp>
              <p:nvSpPr>
                <p:cNvPr id="102" name="Oval 29"/>
                <p:cNvSpPr>
                  <a:spLocks noChangeAspect="1" noChangeArrowheads="1"/>
                </p:cNvSpPr>
                <p:nvPr/>
              </p:nvSpPr>
              <p:spPr bwMode="auto">
                <a:xfrm>
                  <a:off x="2507677" y="5802346"/>
                  <a:ext cx="54184" cy="48889"/>
                </a:xfrm>
                <a:prstGeom prst="ellipse">
                  <a:avLst/>
                </a:prstGeom>
                <a:solidFill>
                  <a:srgbClr val="000000"/>
                </a:solidFill>
                <a:ln w="0">
                  <a:solidFill>
                    <a:schemeClr val="tx1"/>
                  </a:solidFill>
                  <a:round/>
                  <a:headEnd/>
                  <a:tailEnd/>
                </a:ln>
                <a:effectLst/>
              </p:spPr>
              <p:txBody>
                <a:bodyPr wrap="none" anchor="ctr"/>
                <a:lstStyle/>
                <a:p>
                  <a:endParaRPr lang="en-US"/>
                </a:p>
              </p:txBody>
            </p:sp>
            <p:grpSp>
              <p:nvGrpSpPr>
                <p:cNvPr id="8" name="Group 226"/>
                <p:cNvGrpSpPr/>
                <p:nvPr/>
              </p:nvGrpSpPr>
              <p:grpSpPr>
                <a:xfrm>
                  <a:off x="2324457" y="5437215"/>
                  <a:ext cx="420624" cy="658368"/>
                  <a:chOff x="2324457" y="5437215"/>
                  <a:chExt cx="605108" cy="658368"/>
                </a:xfrm>
              </p:grpSpPr>
              <p:sp>
                <p:nvSpPr>
                  <p:cNvPr id="104" name="Rectangle 28"/>
                  <p:cNvSpPr>
                    <a:spLocks noChangeArrowheads="1"/>
                  </p:cNvSpPr>
                  <p:nvPr/>
                </p:nvSpPr>
                <p:spPr bwMode="auto">
                  <a:xfrm>
                    <a:off x="2334578" y="5437215"/>
                    <a:ext cx="594987" cy="658368"/>
                  </a:xfrm>
                  <a:prstGeom prst="rect">
                    <a:avLst/>
                  </a:prstGeom>
                  <a:noFill/>
                  <a:ln w="38100">
                    <a:solidFill>
                      <a:schemeClr val="tx1"/>
                    </a:solidFill>
                    <a:miter lim="800000"/>
                    <a:headEnd/>
                    <a:tailEnd/>
                  </a:ln>
                  <a:effectLst/>
                </p:spPr>
                <p:txBody>
                  <a:bodyPr wrap="none" anchor="t" anchorCtr="0"/>
                  <a:lstStyle/>
                  <a:p>
                    <a:pPr algn="ctr"/>
                    <a:endParaRPr lang="en-US" sz="2000" b="1" i="1" dirty="0" smtClean="0">
                      <a:solidFill>
                        <a:schemeClr val="accent1">
                          <a:lumMod val="25000"/>
                        </a:schemeClr>
                      </a:solidFill>
                    </a:endParaRPr>
                  </a:p>
                </p:txBody>
              </p:sp>
              <p:sp>
                <p:nvSpPr>
                  <p:cNvPr id="108" name="Rectangle 107"/>
                  <p:cNvSpPr/>
                  <p:nvPr/>
                </p:nvSpPr>
                <p:spPr bwMode="auto">
                  <a:xfrm>
                    <a:off x="2790268" y="5626914"/>
                    <a:ext cx="137160" cy="45720"/>
                  </a:xfrm>
                  <a:prstGeom prst="rect">
                    <a:avLst/>
                  </a:prstGeom>
                  <a:noFill/>
                  <a:ln w="0">
                    <a:noFill/>
                    <a:round/>
                    <a:headEnd/>
                    <a:tailEnd/>
                  </a:ln>
                  <a:effectLst/>
                </p:spPr>
                <p:txBody>
                  <a:bodyPr wrap="none" rtlCol="0" anchor="ctr"/>
                  <a:lstStyle/>
                  <a:p>
                    <a:pPr algn="ctr"/>
                    <a:endParaRPr lang="en-US"/>
                  </a:p>
                </p:txBody>
              </p:sp>
              <p:sp>
                <p:nvSpPr>
                  <p:cNvPr id="109" name="Rectangle 108"/>
                  <p:cNvSpPr/>
                  <p:nvPr/>
                </p:nvSpPr>
                <p:spPr bwMode="auto">
                  <a:xfrm>
                    <a:off x="2324457" y="5626914"/>
                    <a:ext cx="137160" cy="45720"/>
                  </a:xfrm>
                  <a:prstGeom prst="rect">
                    <a:avLst/>
                  </a:prstGeom>
                  <a:noFill/>
                  <a:ln w="0">
                    <a:noFill/>
                    <a:round/>
                    <a:headEnd/>
                    <a:tailEnd/>
                  </a:ln>
                  <a:effectLst/>
                </p:spPr>
                <p:txBody>
                  <a:bodyPr wrap="none" rtlCol="0" anchor="ctr"/>
                  <a:lstStyle/>
                  <a:p>
                    <a:pPr algn="ctr"/>
                    <a:endParaRPr lang="en-US"/>
                  </a:p>
                </p:txBody>
              </p:sp>
              <p:sp>
                <p:nvSpPr>
                  <p:cNvPr id="113" name="Rectangle 112"/>
                  <p:cNvSpPr/>
                  <p:nvPr/>
                </p:nvSpPr>
                <p:spPr bwMode="auto">
                  <a:xfrm>
                    <a:off x="2790268" y="5947653"/>
                    <a:ext cx="137160" cy="45720"/>
                  </a:xfrm>
                  <a:prstGeom prst="rect">
                    <a:avLst/>
                  </a:prstGeom>
                  <a:noFill/>
                  <a:ln w="0">
                    <a:noFill/>
                    <a:round/>
                    <a:headEnd/>
                    <a:tailEnd/>
                  </a:ln>
                  <a:effectLst/>
                </p:spPr>
                <p:txBody>
                  <a:bodyPr wrap="none" rtlCol="0" anchor="ctr"/>
                  <a:lstStyle/>
                  <a:p>
                    <a:pPr algn="ctr"/>
                    <a:endParaRPr lang="en-US"/>
                  </a:p>
                </p:txBody>
              </p:sp>
              <p:sp>
                <p:nvSpPr>
                  <p:cNvPr id="114" name="Rectangle 113"/>
                  <p:cNvSpPr/>
                  <p:nvPr/>
                </p:nvSpPr>
                <p:spPr bwMode="auto">
                  <a:xfrm>
                    <a:off x="2324457" y="5947653"/>
                    <a:ext cx="137160" cy="45720"/>
                  </a:xfrm>
                  <a:prstGeom prst="rect">
                    <a:avLst/>
                  </a:prstGeom>
                  <a:noFill/>
                  <a:ln w="0">
                    <a:noFill/>
                    <a:round/>
                    <a:headEnd/>
                    <a:tailEnd/>
                  </a:ln>
                  <a:effectLst/>
                </p:spPr>
                <p:txBody>
                  <a:bodyPr wrap="none" rtlCol="0" anchor="ctr"/>
                  <a:lstStyle/>
                  <a:p>
                    <a:pPr algn="ctr"/>
                    <a:endParaRPr lang="en-US"/>
                  </a:p>
                </p:txBody>
              </p:sp>
              <p:sp>
                <p:nvSpPr>
                  <p:cNvPr id="115" name="Rectangle 114"/>
                  <p:cNvSpPr/>
                  <p:nvPr/>
                </p:nvSpPr>
                <p:spPr bwMode="auto">
                  <a:xfrm>
                    <a:off x="2790268" y="5803930"/>
                    <a:ext cx="137160" cy="45720"/>
                  </a:xfrm>
                  <a:prstGeom prst="rect">
                    <a:avLst/>
                  </a:prstGeom>
                  <a:noFill/>
                  <a:ln w="0">
                    <a:noFill/>
                    <a:round/>
                    <a:headEnd/>
                    <a:tailEnd/>
                  </a:ln>
                  <a:effectLst/>
                </p:spPr>
                <p:txBody>
                  <a:bodyPr wrap="none" rtlCol="0" anchor="ctr"/>
                  <a:lstStyle/>
                  <a:p>
                    <a:pPr algn="ctr"/>
                    <a:endParaRPr lang="en-US"/>
                  </a:p>
                </p:txBody>
              </p:sp>
              <p:sp>
                <p:nvSpPr>
                  <p:cNvPr id="116" name="Rectangle 115"/>
                  <p:cNvSpPr/>
                  <p:nvPr/>
                </p:nvSpPr>
                <p:spPr bwMode="auto">
                  <a:xfrm>
                    <a:off x="2324457" y="5803930"/>
                    <a:ext cx="137160" cy="45720"/>
                  </a:xfrm>
                  <a:prstGeom prst="rect">
                    <a:avLst/>
                  </a:prstGeom>
                  <a:noFill/>
                  <a:ln w="0">
                    <a:noFill/>
                    <a:round/>
                    <a:headEnd/>
                    <a:tailEnd/>
                  </a:ln>
                  <a:effectLst/>
                </p:spPr>
                <p:txBody>
                  <a:bodyPr wrap="none" rtlCol="0" anchor="ctr"/>
                  <a:lstStyle/>
                  <a:p>
                    <a:pPr algn="ctr"/>
                    <a:endParaRPr lang="en-US"/>
                  </a:p>
                </p:txBody>
              </p:sp>
            </p:grpSp>
          </p:grpSp>
          <p:cxnSp>
            <p:nvCxnSpPr>
              <p:cNvPr id="100" name="AutoShape 33"/>
              <p:cNvCxnSpPr>
                <a:cxnSpLocks noChangeAspect="1" noChangeShapeType="1"/>
              </p:cNvCxnSpPr>
              <p:nvPr/>
            </p:nvCxnSpPr>
            <p:spPr bwMode="auto">
              <a:xfrm flipV="1">
                <a:off x="7388545" y="2266205"/>
                <a:ext cx="408776" cy="1"/>
              </a:xfrm>
              <a:prstGeom prst="straightConnector1">
                <a:avLst/>
              </a:prstGeom>
              <a:noFill/>
              <a:ln w="25400">
                <a:solidFill>
                  <a:schemeClr val="tx1"/>
                </a:solidFill>
                <a:round/>
                <a:headEnd/>
                <a:tailEnd type="stealth" w="lg" len="lg"/>
              </a:ln>
              <a:effectLst/>
            </p:spPr>
          </p:cxnSp>
          <p:sp>
            <p:nvSpPr>
              <p:cNvPr id="184" name="Text Box 44"/>
              <p:cNvSpPr txBox="1">
                <a:spLocks noChangeAspect="1" noChangeArrowheads="1"/>
              </p:cNvSpPr>
              <p:nvPr/>
            </p:nvSpPr>
            <p:spPr bwMode="auto">
              <a:xfrm>
                <a:off x="5042488" y="2021149"/>
                <a:ext cx="250296" cy="369332"/>
              </a:xfrm>
              <a:prstGeom prst="rect">
                <a:avLst/>
              </a:prstGeom>
              <a:noFill/>
              <a:ln w="9525">
                <a:noFill/>
                <a:miter lim="800000"/>
                <a:headEnd/>
                <a:tailEnd/>
              </a:ln>
              <a:effectLst/>
            </p:spPr>
            <p:txBody>
              <a:bodyPr wrap="square" rIns="45720">
                <a:spAutoFit/>
              </a:bodyPr>
              <a:lstStyle/>
              <a:p>
                <a:r>
                  <a:rPr lang="en-US" dirty="0" smtClean="0"/>
                  <a:t>l</a:t>
                </a:r>
                <a:endParaRPr lang="en-US" dirty="0"/>
              </a:p>
            </p:txBody>
          </p:sp>
          <p:cxnSp>
            <p:nvCxnSpPr>
              <p:cNvPr id="185" name="AutoShape 45"/>
              <p:cNvCxnSpPr>
                <a:cxnSpLocks noChangeAspect="1" noChangeShapeType="1"/>
                <a:stCxn id="184" idx="3"/>
                <a:endCxn id="92" idx="0"/>
              </p:cNvCxnSpPr>
              <p:nvPr/>
            </p:nvCxnSpPr>
            <p:spPr bwMode="auto">
              <a:xfrm>
                <a:off x="5292784" y="2205815"/>
                <a:ext cx="334696" cy="1588"/>
              </a:xfrm>
              <a:prstGeom prst="straightConnector1">
                <a:avLst/>
              </a:prstGeom>
              <a:noFill/>
              <a:ln w="25400">
                <a:solidFill>
                  <a:schemeClr val="tx1"/>
                </a:solidFill>
                <a:round/>
                <a:headEnd/>
                <a:tailEnd type="stealth" w="lg" len="lg"/>
              </a:ln>
              <a:effectLst/>
            </p:spPr>
          </p:cxnSp>
          <p:cxnSp>
            <p:nvCxnSpPr>
              <p:cNvPr id="332" name="AutoShape 33"/>
              <p:cNvCxnSpPr>
                <a:cxnSpLocks noChangeAspect="1" noChangeShapeType="1"/>
                <a:endCxn id="113" idx="3"/>
              </p:cNvCxnSpPr>
              <p:nvPr/>
            </p:nvCxnSpPr>
            <p:spPr bwMode="auto">
              <a:xfrm rot="10800000">
                <a:off x="7570281" y="2409928"/>
                <a:ext cx="408135" cy="228"/>
              </a:xfrm>
              <a:prstGeom prst="straightConnector1">
                <a:avLst/>
              </a:prstGeom>
              <a:noFill/>
              <a:ln w="25400">
                <a:solidFill>
                  <a:schemeClr val="tx1"/>
                </a:solidFill>
                <a:round/>
                <a:headEnd/>
                <a:tailEnd type="stealth" w="lg" len="lg"/>
              </a:ln>
              <a:effectLst/>
            </p:spPr>
          </p:cxnSp>
          <p:grpSp>
            <p:nvGrpSpPr>
              <p:cNvPr id="9" name="Group 293"/>
              <p:cNvGrpSpPr/>
              <p:nvPr/>
            </p:nvGrpSpPr>
            <p:grpSpPr>
              <a:xfrm>
                <a:off x="7796435" y="1875270"/>
                <a:ext cx="420624" cy="658368"/>
                <a:chOff x="2324457" y="5437215"/>
                <a:chExt cx="420624" cy="658368"/>
              </a:xfrm>
            </p:grpSpPr>
            <p:sp>
              <p:nvSpPr>
                <p:cNvPr id="334" name="Oval 333"/>
                <p:cNvSpPr>
                  <a:spLocks noChangeAspect="1" noChangeArrowheads="1"/>
                </p:cNvSpPr>
                <p:nvPr/>
              </p:nvSpPr>
              <p:spPr bwMode="auto">
                <a:xfrm>
                  <a:off x="2506437" y="5944949"/>
                  <a:ext cx="56665" cy="51128"/>
                </a:xfrm>
                <a:prstGeom prst="ellipse">
                  <a:avLst/>
                </a:prstGeom>
                <a:solidFill>
                  <a:srgbClr val="000000"/>
                </a:solidFill>
                <a:ln w="0">
                  <a:solidFill>
                    <a:schemeClr val="tx1"/>
                  </a:solidFill>
                  <a:round/>
                  <a:headEnd/>
                  <a:tailEnd/>
                </a:ln>
                <a:effectLst/>
              </p:spPr>
              <p:txBody>
                <a:bodyPr wrap="none" anchor="ctr"/>
                <a:lstStyle/>
                <a:p>
                  <a:endParaRPr lang="en-US"/>
                </a:p>
              </p:txBody>
            </p:sp>
            <p:sp>
              <p:nvSpPr>
                <p:cNvPr id="335" name="Oval 29"/>
                <p:cNvSpPr>
                  <a:spLocks noChangeAspect="1" noChangeArrowheads="1"/>
                </p:cNvSpPr>
                <p:nvPr/>
              </p:nvSpPr>
              <p:spPr bwMode="auto">
                <a:xfrm>
                  <a:off x="2507677" y="5802346"/>
                  <a:ext cx="54184" cy="48889"/>
                </a:xfrm>
                <a:prstGeom prst="ellipse">
                  <a:avLst/>
                </a:prstGeom>
                <a:solidFill>
                  <a:srgbClr val="000000"/>
                </a:solidFill>
                <a:ln w="0">
                  <a:solidFill>
                    <a:schemeClr val="tx1"/>
                  </a:solidFill>
                  <a:round/>
                  <a:headEnd/>
                  <a:tailEnd/>
                </a:ln>
                <a:effectLst/>
              </p:spPr>
              <p:txBody>
                <a:bodyPr wrap="none" anchor="ctr"/>
                <a:lstStyle/>
                <a:p>
                  <a:endParaRPr lang="en-US"/>
                </a:p>
              </p:txBody>
            </p:sp>
            <p:grpSp>
              <p:nvGrpSpPr>
                <p:cNvPr id="10" name="Group 226"/>
                <p:cNvGrpSpPr/>
                <p:nvPr/>
              </p:nvGrpSpPr>
              <p:grpSpPr>
                <a:xfrm>
                  <a:off x="2324457" y="5437215"/>
                  <a:ext cx="420624" cy="658368"/>
                  <a:chOff x="2324457" y="5437215"/>
                  <a:chExt cx="605108" cy="658368"/>
                </a:xfrm>
              </p:grpSpPr>
              <p:sp>
                <p:nvSpPr>
                  <p:cNvPr id="337" name="Rectangle 28"/>
                  <p:cNvSpPr>
                    <a:spLocks noChangeArrowheads="1"/>
                  </p:cNvSpPr>
                  <p:nvPr/>
                </p:nvSpPr>
                <p:spPr bwMode="auto">
                  <a:xfrm>
                    <a:off x="2334578" y="5437215"/>
                    <a:ext cx="594987" cy="658368"/>
                  </a:xfrm>
                  <a:prstGeom prst="rect">
                    <a:avLst/>
                  </a:prstGeom>
                  <a:noFill/>
                  <a:ln w="38100">
                    <a:solidFill>
                      <a:schemeClr val="tx1"/>
                    </a:solidFill>
                    <a:miter lim="800000"/>
                    <a:headEnd/>
                    <a:tailEnd/>
                  </a:ln>
                  <a:effectLst/>
                </p:spPr>
                <p:txBody>
                  <a:bodyPr wrap="none" anchor="t" anchorCtr="0"/>
                  <a:lstStyle/>
                  <a:p>
                    <a:pPr algn="ctr"/>
                    <a:endParaRPr lang="en-US" sz="2000" b="1" i="1" dirty="0" smtClean="0">
                      <a:solidFill>
                        <a:schemeClr val="accent1">
                          <a:lumMod val="25000"/>
                        </a:schemeClr>
                      </a:solidFill>
                    </a:endParaRPr>
                  </a:p>
                </p:txBody>
              </p:sp>
              <p:sp>
                <p:nvSpPr>
                  <p:cNvPr id="338" name="Rectangle 337"/>
                  <p:cNvSpPr/>
                  <p:nvPr/>
                </p:nvSpPr>
                <p:spPr bwMode="auto">
                  <a:xfrm>
                    <a:off x="2790268" y="5626914"/>
                    <a:ext cx="137160" cy="45720"/>
                  </a:xfrm>
                  <a:prstGeom prst="rect">
                    <a:avLst/>
                  </a:prstGeom>
                  <a:noFill/>
                  <a:ln w="0">
                    <a:noFill/>
                    <a:round/>
                    <a:headEnd/>
                    <a:tailEnd/>
                  </a:ln>
                  <a:effectLst/>
                </p:spPr>
                <p:txBody>
                  <a:bodyPr wrap="none" rtlCol="0" anchor="ctr"/>
                  <a:lstStyle/>
                  <a:p>
                    <a:pPr algn="ctr"/>
                    <a:endParaRPr lang="en-US"/>
                  </a:p>
                </p:txBody>
              </p:sp>
              <p:sp>
                <p:nvSpPr>
                  <p:cNvPr id="339" name="Rectangle 338"/>
                  <p:cNvSpPr/>
                  <p:nvPr/>
                </p:nvSpPr>
                <p:spPr bwMode="auto">
                  <a:xfrm>
                    <a:off x="2324457" y="5626914"/>
                    <a:ext cx="137160" cy="45720"/>
                  </a:xfrm>
                  <a:prstGeom prst="rect">
                    <a:avLst/>
                  </a:prstGeom>
                  <a:noFill/>
                  <a:ln w="0">
                    <a:noFill/>
                    <a:round/>
                    <a:headEnd/>
                    <a:tailEnd/>
                  </a:ln>
                  <a:effectLst/>
                </p:spPr>
                <p:txBody>
                  <a:bodyPr wrap="none" rtlCol="0" anchor="ctr"/>
                  <a:lstStyle/>
                  <a:p>
                    <a:pPr algn="ctr"/>
                    <a:endParaRPr lang="en-US"/>
                  </a:p>
                </p:txBody>
              </p:sp>
              <p:sp>
                <p:nvSpPr>
                  <p:cNvPr id="340" name="Rectangle 339"/>
                  <p:cNvSpPr/>
                  <p:nvPr/>
                </p:nvSpPr>
                <p:spPr bwMode="auto">
                  <a:xfrm>
                    <a:off x="2790268" y="5947653"/>
                    <a:ext cx="137160" cy="45720"/>
                  </a:xfrm>
                  <a:prstGeom prst="rect">
                    <a:avLst/>
                  </a:prstGeom>
                  <a:noFill/>
                  <a:ln w="0">
                    <a:noFill/>
                    <a:round/>
                    <a:headEnd/>
                    <a:tailEnd/>
                  </a:ln>
                  <a:effectLst/>
                </p:spPr>
                <p:txBody>
                  <a:bodyPr wrap="none" rtlCol="0" anchor="ctr"/>
                  <a:lstStyle/>
                  <a:p>
                    <a:pPr algn="ctr"/>
                    <a:endParaRPr lang="en-US"/>
                  </a:p>
                </p:txBody>
              </p:sp>
              <p:sp>
                <p:nvSpPr>
                  <p:cNvPr id="341" name="Rectangle 340"/>
                  <p:cNvSpPr/>
                  <p:nvPr/>
                </p:nvSpPr>
                <p:spPr bwMode="auto">
                  <a:xfrm>
                    <a:off x="2324457" y="5947653"/>
                    <a:ext cx="137160" cy="45720"/>
                  </a:xfrm>
                  <a:prstGeom prst="rect">
                    <a:avLst/>
                  </a:prstGeom>
                  <a:noFill/>
                  <a:ln w="0">
                    <a:noFill/>
                    <a:round/>
                    <a:headEnd/>
                    <a:tailEnd/>
                  </a:ln>
                  <a:effectLst/>
                </p:spPr>
                <p:txBody>
                  <a:bodyPr wrap="none" rtlCol="0" anchor="ctr"/>
                  <a:lstStyle/>
                  <a:p>
                    <a:pPr algn="ctr"/>
                    <a:endParaRPr lang="en-US"/>
                  </a:p>
                </p:txBody>
              </p:sp>
              <p:sp>
                <p:nvSpPr>
                  <p:cNvPr id="342" name="Rectangle 341"/>
                  <p:cNvSpPr/>
                  <p:nvPr/>
                </p:nvSpPr>
                <p:spPr bwMode="auto">
                  <a:xfrm>
                    <a:off x="2790268" y="5803930"/>
                    <a:ext cx="137160" cy="45720"/>
                  </a:xfrm>
                  <a:prstGeom prst="rect">
                    <a:avLst/>
                  </a:prstGeom>
                  <a:noFill/>
                  <a:ln w="0">
                    <a:noFill/>
                    <a:round/>
                    <a:headEnd/>
                    <a:tailEnd/>
                  </a:ln>
                  <a:effectLst/>
                </p:spPr>
                <p:txBody>
                  <a:bodyPr wrap="none" rtlCol="0" anchor="ctr"/>
                  <a:lstStyle/>
                  <a:p>
                    <a:pPr algn="ctr"/>
                    <a:endParaRPr lang="en-US"/>
                  </a:p>
                </p:txBody>
              </p:sp>
              <p:sp>
                <p:nvSpPr>
                  <p:cNvPr id="343" name="Rectangle 342"/>
                  <p:cNvSpPr/>
                  <p:nvPr/>
                </p:nvSpPr>
                <p:spPr bwMode="auto">
                  <a:xfrm>
                    <a:off x="2324457" y="5803930"/>
                    <a:ext cx="137160" cy="45720"/>
                  </a:xfrm>
                  <a:prstGeom prst="rect">
                    <a:avLst/>
                  </a:prstGeom>
                  <a:noFill/>
                  <a:ln w="0">
                    <a:noFill/>
                    <a:round/>
                    <a:headEnd/>
                    <a:tailEnd/>
                  </a:ln>
                  <a:effectLst/>
                </p:spPr>
                <p:txBody>
                  <a:bodyPr wrap="none" rtlCol="0" anchor="ctr"/>
                  <a:lstStyle/>
                  <a:p>
                    <a:pPr algn="ctr"/>
                    <a:endParaRPr lang="en-US"/>
                  </a:p>
                </p:txBody>
              </p:sp>
            </p:grpSp>
          </p:grpSp>
          <p:cxnSp>
            <p:nvCxnSpPr>
              <p:cNvPr id="344" name="AutoShape 33"/>
              <p:cNvCxnSpPr>
                <a:cxnSpLocks noChangeAspect="1" noChangeShapeType="1"/>
              </p:cNvCxnSpPr>
              <p:nvPr/>
            </p:nvCxnSpPr>
            <p:spPr bwMode="auto">
              <a:xfrm flipV="1">
                <a:off x="8033839" y="2264845"/>
                <a:ext cx="408776" cy="1"/>
              </a:xfrm>
              <a:prstGeom prst="straightConnector1">
                <a:avLst/>
              </a:prstGeom>
              <a:noFill/>
              <a:ln w="25400">
                <a:solidFill>
                  <a:schemeClr val="tx1"/>
                </a:solidFill>
                <a:round/>
                <a:headEnd/>
                <a:tailEnd type="stealth" w="lg" len="lg"/>
              </a:ln>
              <a:effectLst/>
            </p:spPr>
          </p:cxnSp>
        </p:grpSp>
        <p:grpSp>
          <p:nvGrpSpPr>
            <p:cNvPr id="11" name="Group 538"/>
            <p:cNvGrpSpPr/>
            <p:nvPr/>
          </p:nvGrpSpPr>
          <p:grpSpPr>
            <a:xfrm>
              <a:off x="368824" y="1743020"/>
              <a:ext cx="3765020" cy="1247824"/>
              <a:chOff x="441850" y="1712889"/>
              <a:chExt cx="3765020" cy="1247824"/>
            </a:xfrm>
          </p:grpSpPr>
          <p:grpSp>
            <p:nvGrpSpPr>
              <p:cNvPr id="12" name="Group 182"/>
              <p:cNvGrpSpPr/>
              <p:nvPr/>
            </p:nvGrpSpPr>
            <p:grpSpPr>
              <a:xfrm>
                <a:off x="2381227" y="2455888"/>
                <a:ext cx="511175" cy="504825"/>
                <a:chOff x="7357989" y="4098939"/>
                <a:chExt cx="511175" cy="504825"/>
              </a:xfrm>
            </p:grpSpPr>
            <p:sp>
              <p:nvSpPr>
                <p:cNvPr id="487" name="Text Box 24"/>
                <p:cNvSpPr txBox="1">
                  <a:spLocks noChangeAspect="1" noChangeArrowheads="1"/>
                </p:cNvSpPr>
                <p:nvPr/>
              </p:nvSpPr>
              <p:spPr bwMode="auto">
                <a:xfrm>
                  <a:off x="7357989" y="4283089"/>
                  <a:ext cx="511175" cy="320675"/>
                </a:xfrm>
                <a:prstGeom prst="rect">
                  <a:avLst/>
                </a:prstGeom>
                <a:noFill/>
                <a:ln w="9525">
                  <a:noFill/>
                  <a:miter lim="800000"/>
                  <a:headEnd/>
                  <a:tailEnd/>
                </a:ln>
                <a:effectLst/>
              </p:spPr>
              <p:txBody>
                <a:bodyPr wrap="none" tIns="0">
                  <a:spAutoFit/>
                </a:bodyPr>
                <a:lstStyle/>
                <a:p>
                  <a:r>
                    <a:rPr lang="en-US" dirty="0"/>
                    <a:t>cur</a:t>
                  </a:r>
                </a:p>
              </p:txBody>
            </p:sp>
            <p:cxnSp>
              <p:nvCxnSpPr>
                <p:cNvPr id="488" name="AutoShape 25"/>
                <p:cNvCxnSpPr>
                  <a:cxnSpLocks noChangeAspect="1" noChangeShapeType="1"/>
                  <a:stCxn id="487" idx="0"/>
                </p:cNvCxnSpPr>
                <p:nvPr/>
              </p:nvCxnSpPr>
              <p:spPr bwMode="auto">
                <a:xfrm rot="5400000" flipH="1" flipV="1">
                  <a:off x="7522755" y="4189761"/>
                  <a:ext cx="184150" cy="2506"/>
                </a:xfrm>
                <a:prstGeom prst="straightConnector1">
                  <a:avLst/>
                </a:prstGeom>
                <a:noFill/>
                <a:ln w="25400">
                  <a:solidFill>
                    <a:schemeClr val="tx1"/>
                  </a:solidFill>
                  <a:round/>
                  <a:headEnd/>
                  <a:tailEnd type="stealth" w="lg" len="lg"/>
                </a:ln>
                <a:effectLst/>
              </p:spPr>
            </p:cxnSp>
          </p:grpSp>
          <p:sp>
            <p:nvSpPr>
              <p:cNvPr id="444" name="Trapezoid 443"/>
              <p:cNvSpPr/>
              <p:nvPr/>
            </p:nvSpPr>
            <p:spPr bwMode="auto">
              <a:xfrm rot="16200000">
                <a:off x="2928915" y="1238220"/>
                <a:ext cx="803286" cy="1752624"/>
              </a:xfrm>
              <a:prstGeom prst="trapezoid">
                <a:avLst>
                  <a:gd name="adj" fmla="val 9753"/>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vert="eaVert" wrap="none" bIns="228600" rtlCol="0" anchor="ctr" anchorCtr="0"/>
              <a:lstStyle/>
              <a:p>
                <a:pPr algn="ctr"/>
                <a:r>
                  <a:rPr lang="en-US" dirty="0" smtClean="0">
                    <a:solidFill>
                      <a:schemeClr val="tx1"/>
                    </a:solidFill>
                  </a:rPr>
                  <a:t>“sorted dl list”</a:t>
                </a:r>
              </a:p>
            </p:txBody>
          </p:sp>
          <p:sp>
            <p:nvSpPr>
              <p:cNvPr id="445" name="Trapezoid 444"/>
              <p:cNvSpPr/>
              <p:nvPr/>
            </p:nvSpPr>
            <p:spPr bwMode="auto">
              <a:xfrm rot="16200000">
                <a:off x="1393671" y="1419087"/>
                <a:ext cx="657234" cy="1390891"/>
              </a:xfrm>
              <a:prstGeom prst="trapezoid">
                <a:avLst>
                  <a:gd name="adj" fmla="val 10969"/>
                </a:avLst>
              </a:prstGeom>
              <a:solidFill>
                <a:srgbClr val="FFCDCD"/>
              </a:solidFill>
              <a:ln w="50800" cmpd="thinThick">
                <a:solidFill>
                  <a:srgbClr val="D37F7F"/>
                </a:solidFill>
                <a:headEnd/>
                <a:tailEnd/>
              </a:ln>
            </p:spPr>
            <p:style>
              <a:lnRef idx="2">
                <a:schemeClr val="accent2">
                  <a:shade val="50000"/>
                </a:schemeClr>
              </a:lnRef>
              <a:fillRef idx="1">
                <a:schemeClr val="accent2"/>
              </a:fillRef>
              <a:effectRef idx="0">
                <a:schemeClr val="accent2"/>
              </a:effectRef>
              <a:fontRef idx="minor">
                <a:schemeClr val="lt1"/>
              </a:fontRef>
            </p:style>
            <p:txBody>
              <a:bodyPr vert="eaVert" wrap="none" bIns="228600" rtlCol="0" anchor="ctr" anchorCtr="0"/>
              <a:lstStyle/>
              <a:p>
                <a:pPr algn="ctr"/>
                <a:endParaRPr lang="en-US" dirty="0" smtClean="0">
                  <a:solidFill>
                    <a:schemeClr val="tx1"/>
                  </a:solidFill>
                </a:endParaRPr>
              </a:p>
            </p:txBody>
          </p:sp>
          <p:sp>
            <p:nvSpPr>
              <p:cNvPr id="452" name="Text Box 44"/>
              <p:cNvSpPr txBox="1">
                <a:spLocks noChangeAspect="1" noChangeArrowheads="1"/>
              </p:cNvSpPr>
              <p:nvPr/>
            </p:nvSpPr>
            <p:spPr bwMode="auto">
              <a:xfrm>
                <a:off x="441850" y="1929867"/>
                <a:ext cx="250296" cy="369332"/>
              </a:xfrm>
              <a:prstGeom prst="rect">
                <a:avLst/>
              </a:prstGeom>
              <a:noFill/>
              <a:ln w="9525">
                <a:noFill/>
                <a:miter lim="800000"/>
                <a:headEnd/>
                <a:tailEnd/>
              </a:ln>
              <a:effectLst/>
            </p:spPr>
            <p:txBody>
              <a:bodyPr wrap="square" rIns="45720">
                <a:spAutoFit/>
              </a:bodyPr>
              <a:lstStyle/>
              <a:p>
                <a:r>
                  <a:rPr lang="en-US" dirty="0" smtClean="0"/>
                  <a:t>l</a:t>
                </a:r>
                <a:endParaRPr lang="en-US" dirty="0"/>
              </a:p>
            </p:txBody>
          </p:sp>
          <p:cxnSp>
            <p:nvCxnSpPr>
              <p:cNvPr id="453" name="AutoShape 45"/>
              <p:cNvCxnSpPr>
                <a:cxnSpLocks noChangeAspect="1" noChangeShapeType="1"/>
                <a:stCxn id="452" idx="3"/>
                <a:endCxn id="445" idx="0"/>
              </p:cNvCxnSpPr>
              <p:nvPr/>
            </p:nvCxnSpPr>
            <p:spPr bwMode="auto">
              <a:xfrm>
                <a:off x="692146" y="2114533"/>
                <a:ext cx="334697" cy="1588"/>
              </a:xfrm>
              <a:prstGeom prst="straightConnector1">
                <a:avLst/>
              </a:prstGeom>
              <a:noFill/>
              <a:ln w="25400">
                <a:solidFill>
                  <a:schemeClr val="tx1"/>
                </a:solidFill>
                <a:round/>
                <a:headEnd/>
                <a:tailEnd type="stealth" w="lg" len="lg"/>
              </a:ln>
              <a:effectLst/>
            </p:spPr>
          </p:cxnSp>
        </p:grpSp>
      </p:grpSp>
      <p:grpSp>
        <p:nvGrpSpPr>
          <p:cNvPr id="13" name="Group 363"/>
          <p:cNvGrpSpPr/>
          <p:nvPr/>
        </p:nvGrpSpPr>
        <p:grpSpPr>
          <a:xfrm>
            <a:off x="368824" y="3465513"/>
            <a:ext cx="8451326" cy="1247824"/>
            <a:chOff x="368824" y="3422618"/>
            <a:chExt cx="8451326" cy="1247824"/>
          </a:xfrm>
        </p:grpSpPr>
        <p:sp>
          <p:nvSpPr>
            <p:cNvPr id="456756" name="AutoShape 52"/>
            <p:cNvSpPr>
              <a:spLocks noChangeArrowheads="1"/>
            </p:cNvSpPr>
            <p:nvPr/>
          </p:nvSpPr>
          <p:spPr bwMode="auto">
            <a:xfrm>
              <a:off x="4360868" y="3652845"/>
              <a:ext cx="649288" cy="360363"/>
            </a:xfrm>
            <a:prstGeom prst="rightArrow">
              <a:avLst>
                <a:gd name="adj1" fmla="val 56824"/>
                <a:gd name="adj2" fmla="val 77534"/>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endParaRPr lang="en-US" sz="1800"/>
            </a:p>
          </p:txBody>
        </p:sp>
        <p:grpSp>
          <p:nvGrpSpPr>
            <p:cNvPr id="14" name="Group 488"/>
            <p:cNvGrpSpPr/>
            <p:nvPr/>
          </p:nvGrpSpPr>
          <p:grpSpPr>
            <a:xfrm>
              <a:off x="368824" y="3422618"/>
              <a:ext cx="3765020" cy="1247824"/>
              <a:chOff x="5042488" y="1804171"/>
              <a:chExt cx="3765020" cy="1247824"/>
            </a:xfrm>
          </p:grpSpPr>
          <p:grpSp>
            <p:nvGrpSpPr>
              <p:cNvPr id="15" name="Group 182"/>
              <p:cNvGrpSpPr/>
              <p:nvPr/>
            </p:nvGrpSpPr>
            <p:grpSpPr>
              <a:xfrm>
                <a:off x="7107163" y="2547170"/>
                <a:ext cx="511175" cy="504825"/>
                <a:chOff x="7357989" y="4098939"/>
                <a:chExt cx="511175" cy="504825"/>
              </a:xfrm>
            </p:grpSpPr>
            <p:sp>
              <p:nvSpPr>
                <p:cNvPr id="534" name="Text Box 24"/>
                <p:cNvSpPr txBox="1">
                  <a:spLocks noChangeAspect="1" noChangeArrowheads="1"/>
                </p:cNvSpPr>
                <p:nvPr/>
              </p:nvSpPr>
              <p:spPr bwMode="auto">
                <a:xfrm>
                  <a:off x="7357989" y="4283089"/>
                  <a:ext cx="511175" cy="320675"/>
                </a:xfrm>
                <a:prstGeom prst="rect">
                  <a:avLst/>
                </a:prstGeom>
                <a:noFill/>
                <a:ln w="9525">
                  <a:noFill/>
                  <a:miter lim="800000"/>
                  <a:headEnd/>
                  <a:tailEnd/>
                </a:ln>
                <a:effectLst/>
              </p:spPr>
              <p:txBody>
                <a:bodyPr wrap="none" tIns="0">
                  <a:spAutoFit/>
                </a:bodyPr>
                <a:lstStyle/>
                <a:p>
                  <a:r>
                    <a:rPr lang="en-US" dirty="0"/>
                    <a:t>cur</a:t>
                  </a:r>
                </a:p>
              </p:txBody>
            </p:sp>
            <p:cxnSp>
              <p:nvCxnSpPr>
                <p:cNvPr id="535" name="AutoShape 25"/>
                <p:cNvCxnSpPr>
                  <a:cxnSpLocks noChangeAspect="1" noChangeShapeType="1"/>
                  <a:stCxn id="534" idx="0"/>
                </p:cNvCxnSpPr>
                <p:nvPr/>
              </p:nvCxnSpPr>
              <p:spPr bwMode="auto">
                <a:xfrm rot="5400000" flipH="1" flipV="1">
                  <a:off x="7522755" y="4189761"/>
                  <a:ext cx="184150" cy="2506"/>
                </a:xfrm>
                <a:prstGeom prst="straightConnector1">
                  <a:avLst/>
                </a:prstGeom>
                <a:noFill/>
                <a:ln w="25400">
                  <a:solidFill>
                    <a:schemeClr val="tx1"/>
                  </a:solidFill>
                  <a:round/>
                  <a:headEnd/>
                  <a:tailEnd type="stealth" w="lg" len="lg"/>
                </a:ln>
                <a:effectLst/>
              </p:spPr>
            </p:cxnSp>
          </p:grpSp>
          <p:sp>
            <p:nvSpPr>
              <p:cNvPr id="491" name="Trapezoid 490"/>
              <p:cNvSpPr/>
              <p:nvPr/>
            </p:nvSpPr>
            <p:spPr bwMode="auto">
              <a:xfrm rot="16200000">
                <a:off x="8222985" y="2022934"/>
                <a:ext cx="803286" cy="365760"/>
              </a:xfrm>
              <a:prstGeom prst="trapezoid">
                <a:avLst>
                  <a:gd name="adj" fmla="val 9753"/>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vert="eaVert" wrap="none" bIns="228600" rtlCol="0" anchor="ctr" anchorCtr="0"/>
              <a:lstStyle/>
              <a:p>
                <a:pPr algn="ctr"/>
                <a:endParaRPr lang="en-US" dirty="0" smtClean="0">
                  <a:solidFill>
                    <a:schemeClr val="tx1"/>
                  </a:solidFill>
                </a:endParaRPr>
              </a:p>
            </p:txBody>
          </p:sp>
          <p:sp>
            <p:nvSpPr>
              <p:cNvPr id="492" name="Trapezoid 491"/>
              <p:cNvSpPr/>
              <p:nvPr/>
            </p:nvSpPr>
            <p:spPr bwMode="auto">
              <a:xfrm rot="16200000">
                <a:off x="5618903" y="1885775"/>
                <a:ext cx="657234" cy="640080"/>
              </a:xfrm>
              <a:prstGeom prst="trapezoid">
                <a:avLst>
                  <a:gd name="adj" fmla="val 10969"/>
                </a:avLst>
              </a:prstGeom>
              <a:solidFill>
                <a:srgbClr val="FFCDCD"/>
              </a:solidFill>
              <a:ln w="50800" cmpd="thinThick">
                <a:solidFill>
                  <a:srgbClr val="D37F7F"/>
                </a:solidFill>
                <a:headEnd/>
                <a:tailEnd/>
              </a:ln>
            </p:spPr>
            <p:style>
              <a:lnRef idx="2">
                <a:schemeClr val="accent2">
                  <a:shade val="50000"/>
                </a:schemeClr>
              </a:lnRef>
              <a:fillRef idx="1">
                <a:schemeClr val="accent2"/>
              </a:fillRef>
              <a:effectRef idx="0">
                <a:schemeClr val="accent2"/>
              </a:effectRef>
              <a:fontRef idx="minor">
                <a:schemeClr val="lt1"/>
              </a:fontRef>
            </p:style>
            <p:txBody>
              <a:bodyPr vert="eaVert" wrap="none" bIns="228600" rtlCol="0" anchor="ctr" anchorCtr="0"/>
              <a:lstStyle/>
              <a:p>
                <a:pPr algn="ctr"/>
                <a:endParaRPr lang="en-US" dirty="0" smtClean="0">
                  <a:solidFill>
                    <a:schemeClr val="tx1"/>
                  </a:solidFill>
                </a:endParaRPr>
              </a:p>
            </p:txBody>
          </p:sp>
          <p:cxnSp>
            <p:nvCxnSpPr>
              <p:cNvPr id="493" name="AutoShape 33"/>
              <p:cNvCxnSpPr>
                <a:cxnSpLocks noChangeAspect="1" noChangeShapeType="1"/>
              </p:cNvCxnSpPr>
              <p:nvPr/>
            </p:nvCxnSpPr>
            <p:spPr bwMode="auto">
              <a:xfrm rot="10800000">
                <a:off x="6277918" y="2409928"/>
                <a:ext cx="409022" cy="1588"/>
              </a:xfrm>
              <a:prstGeom prst="straightConnector1">
                <a:avLst/>
              </a:prstGeom>
              <a:noFill/>
              <a:ln w="25400">
                <a:solidFill>
                  <a:schemeClr val="tx1"/>
                </a:solidFill>
                <a:round/>
                <a:headEnd/>
                <a:tailEnd type="stealth" w="lg" len="lg"/>
              </a:ln>
              <a:effectLst/>
            </p:spPr>
          </p:cxnSp>
          <p:cxnSp>
            <p:nvCxnSpPr>
              <p:cNvPr id="494" name="AutoShape 33"/>
              <p:cNvCxnSpPr>
                <a:cxnSpLocks noChangeAspect="1" noChangeShapeType="1"/>
              </p:cNvCxnSpPr>
              <p:nvPr/>
            </p:nvCxnSpPr>
            <p:spPr bwMode="auto">
              <a:xfrm rot="10800000">
                <a:off x="6924099" y="2409928"/>
                <a:ext cx="409022" cy="1588"/>
              </a:xfrm>
              <a:prstGeom prst="straightConnector1">
                <a:avLst/>
              </a:prstGeom>
              <a:noFill/>
              <a:ln w="25400">
                <a:solidFill>
                  <a:schemeClr val="tx1"/>
                </a:solidFill>
                <a:round/>
                <a:headEnd/>
                <a:tailEnd type="stealth" w="lg" len="lg"/>
              </a:ln>
              <a:effectLst/>
            </p:spPr>
          </p:cxnSp>
          <p:grpSp>
            <p:nvGrpSpPr>
              <p:cNvPr id="16" name="Group 233"/>
              <p:cNvGrpSpPr/>
              <p:nvPr/>
            </p:nvGrpSpPr>
            <p:grpSpPr>
              <a:xfrm>
                <a:off x="6504960" y="1876630"/>
                <a:ext cx="420624" cy="658368"/>
                <a:chOff x="2324457" y="5437215"/>
                <a:chExt cx="420624" cy="658368"/>
              </a:xfrm>
            </p:grpSpPr>
            <p:sp>
              <p:nvSpPr>
                <p:cNvPr id="524" name="Oval 523"/>
                <p:cNvSpPr>
                  <a:spLocks noChangeAspect="1" noChangeArrowheads="1"/>
                </p:cNvSpPr>
                <p:nvPr/>
              </p:nvSpPr>
              <p:spPr bwMode="auto">
                <a:xfrm>
                  <a:off x="2506437" y="5944949"/>
                  <a:ext cx="56665" cy="51128"/>
                </a:xfrm>
                <a:prstGeom prst="ellipse">
                  <a:avLst/>
                </a:prstGeom>
                <a:solidFill>
                  <a:srgbClr val="000000"/>
                </a:solidFill>
                <a:ln w="0">
                  <a:solidFill>
                    <a:schemeClr val="tx1"/>
                  </a:solidFill>
                  <a:round/>
                  <a:headEnd/>
                  <a:tailEnd/>
                </a:ln>
                <a:effectLst/>
              </p:spPr>
              <p:txBody>
                <a:bodyPr wrap="none" anchor="ctr"/>
                <a:lstStyle/>
                <a:p>
                  <a:endParaRPr lang="en-US"/>
                </a:p>
              </p:txBody>
            </p:sp>
            <p:sp>
              <p:nvSpPr>
                <p:cNvPr id="525" name="Oval 29"/>
                <p:cNvSpPr>
                  <a:spLocks noChangeAspect="1" noChangeArrowheads="1"/>
                </p:cNvSpPr>
                <p:nvPr/>
              </p:nvSpPr>
              <p:spPr bwMode="auto">
                <a:xfrm>
                  <a:off x="2507677" y="5802346"/>
                  <a:ext cx="54184" cy="48889"/>
                </a:xfrm>
                <a:prstGeom prst="ellipse">
                  <a:avLst/>
                </a:prstGeom>
                <a:solidFill>
                  <a:srgbClr val="000000"/>
                </a:solidFill>
                <a:ln w="0">
                  <a:solidFill>
                    <a:schemeClr val="tx1"/>
                  </a:solidFill>
                  <a:round/>
                  <a:headEnd/>
                  <a:tailEnd/>
                </a:ln>
                <a:effectLst/>
              </p:spPr>
              <p:txBody>
                <a:bodyPr wrap="none" anchor="ctr"/>
                <a:lstStyle/>
                <a:p>
                  <a:endParaRPr lang="en-US"/>
                </a:p>
              </p:txBody>
            </p:sp>
            <p:grpSp>
              <p:nvGrpSpPr>
                <p:cNvPr id="17" name="Group 226"/>
                <p:cNvGrpSpPr/>
                <p:nvPr/>
              </p:nvGrpSpPr>
              <p:grpSpPr>
                <a:xfrm>
                  <a:off x="2324457" y="5437215"/>
                  <a:ext cx="420624" cy="658368"/>
                  <a:chOff x="2324457" y="5437215"/>
                  <a:chExt cx="605108" cy="658368"/>
                </a:xfrm>
              </p:grpSpPr>
              <p:sp>
                <p:nvSpPr>
                  <p:cNvPr id="527" name="Rectangle 28"/>
                  <p:cNvSpPr>
                    <a:spLocks noChangeArrowheads="1"/>
                  </p:cNvSpPr>
                  <p:nvPr/>
                </p:nvSpPr>
                <p:spPr bwMode="auto">
                  <a:xfrm>
                    <a:off x="2334578" y="5437215"/>
                    <a:ext cx="594987" cy="658368"/>
                  </a:xfrm>
                  <a:prstGeom prst="rect">
                    <a:avLst/>
                  </a:prstGeom>
                  <a:noFill/>
                  <a:ln w="38100">
                    <a:solidFill>
                      <a:schemeClr val="tx1"/>
                    </a:solidFill>
                    <a:miter lim="800000"/>
                    <a:headEnd/>
                    <a:tailEnd/>
                  </a:ln>
                  <a:effectLst/>
                </p:spPr>
                <p:txBody>
                  <a:bodyPr wrap="none" anchor="t" anchorCtr="0"/>
                  <a:lstStyle/>
                  <a:p>
                    <a:pPr algn="ctr"/>
                    <a:endParaRPr lang="en-US" sz="2000" b="1" i="1" dirty="0" smtClean="0">
                      <a:solidFill>
                        <a:schemeClr val="accent1">
                          <a:lumMod val="25000"/>
                        </a:schemeClr>
                      </a:solidFill>
                    </a:endParaRPr>
                  </a:p>
                </p:txBody>
              </p:sp>
              <p:sp>
                <p:nvSpPr>
                  <p:cNvPr id="528" name="Rectangle 527"/>
                  <p:cNvSpPr/>
                  <p:nvPr/>
                </p:nvSpPr>
                <p:spPr bwMode="auto">
                  <a:xfrm>
                    <a:off x="2790268" y="5626914"/>
                    <a:ext cx="137160" cy="45720"/>
                  </a:xfrm>
                  <a:prstGeom prst="rect">
                    <a:avLst/>
                  </a:prstGeom>
                  <a:noFill/>
                  <a:ln w="0">
                    <a:noFill/>
                    <a:round/>
                    <a:headEnd/>
                    <a:tailEnd/>
                  </a:ln>
                  <a:effectLst/>
                </p:spPr>
                <p:txBody>
                  <a:bodyPr wrap="none" rtlCol="0" anchor="ctr"/>
                  <a:lstStyle/>
                  <a:p>
                    <a:pPr algn="ctr"/>
                    <a:endParaRPr lang="en-US"/>
                  </a:p>
                </p:txBody>
              </p:sp>
              <p:sp>
                <p:nvSpPr>
                  <p:cNvPr id="529" name="Rectangle 528"/>
                  <p:cNvSpPr/>
                  <p:nvPr/>
                </p:nvSpPr>
                <p:spPr bwMode="auto">
                  <a:xfrm>
                    <a:off x="2324457" y="5626914"/>
                    <a:ext cx="137160" cy="45720"/>
                  </a:xfrm>
                  <a:prstGeom prst="rect">
                    <a:avLst/>
                  </a:prstGeom>
                  <a:noFill/>
                  <a:ln w="0">
                    <a:noFill/>
                    <a:round/>
                    <a:headEnd/>
                    <a:tailEnd/>
                  </a:ln>
                  <a:effectLst/>
                </p:spPr>
                <p:txBody>
                  <a:bodyPr wrap="none" rtlCol="0" anchor="ctr"/>
                  <a:lstStyle/>
                  <a:p>
                    <a:pPr algn="ctr"/>
                    <a:endParaRPr lang="en-US"/>
                  </a:p>
                </p:txBody>
              </p:sp>
              <p:sp>
                <p:nvSpPr>
                  <p:cNvPr id="530" name="Rectangle 529"/>
                  <p:cNvSpPr/>
                  <p:nvPr/>
                </p:nvSpPr>
                <p:spPr bwMode="auto">
                  <a:xfrm>
                    <a:off x="2790268" y="5947653"/>
                    <a:ext cx="137160" cy="45720"/>
                  </a:xfrm>
                  <a:prstGeom prst="rect">
                    <a:avLst/>
                  </a:prstGeom>
                  <a:noFill/>
                  <a:ln w="0">
                    <a:noFill/>
                    <a:round/>
                    <a:headEnd/>
                    <a:tailEnd/>
                  </a:ln>
                  <a:effectLst/>
                </p:spPr>
                <p:txBody>
                  <a:bodyPr wrap="none" rtlCol="0" anchor="ctr"/>
                  <a:lstStyle/>
                  <a:p>
                    <a:pPr algn="ctr"/>
                    <a:endParaRPr lang="en-US"/>
                  </a:p>
                </p:txBody>
              </p:sp>
              <p:sp>
                <p:nvSpPr>
                  <p:cNvPr id="531" name="Rectangle 530"/>
                  <p:cNvSpPr/>
                  <p:nvPr/>
                </p:nvSpPr>
                <p:spPr bwMode="auto">
                  <a:xfrm>
                    <a:off x="2324457" y="5947653"/>
                    <a:ext cx="137160" cy="45720"/>
                  </a:xfrm>
                  <a:prstGeom prst="rect">
                    <a:avLst/>
                  </a:prstGeom>
                  <a:noFill/>
                  <a:ln w="0">
                    <a:noFill/>
                    <a:round/>
                    <a:headEnd/>
                    <a:tailEnd/>
                  </a:ln>
                  <a:effectLst/>
                </p:spPr>
                <p:txBody>
                  <a:bodyPr wrap="none" rtlCol="0" anchor="ctr"/>
                  <a:lstStyle/>
                  <a:p>
                    <a:pPr algn="ctr"/>
                    <a:endParaRPr lang="en-US"/>
                  </a:p>
                </p:txBody>
              </p:sp>
              <p:sp>
                <p:nvSpPr>
                  <p:cNvPr id="532" name="Rectangle 531"/>
                  <p:cNvSpPr/>
                  <p:nvPr/>
                </p:nvSpPr>
                <p:spPr bwMode="auto">
                  <a:xfrm>
                    <a:off x="2790268" y="5803930"/>
                    <a:ext cx="137160" cy="45720"/>
                  </a:xfrm>
                  <a:prstGeom prst="rect">
                    <a:avLst/>
                  </a:prstGeom>
                  <a:noFill/>
                  <a:ln w="0">
                    <a:noFill/>
                    <a:round/>
                    <a:headEnd/>
                    <a:tailEnd/>
                  </a:ln>
                  <a:effectLst/>
                </p:spPr>
                <p:txBody>
                  <a:bodyPr wrap="none" rtlCol="0" anchor="ctr"/>
                  <a:lstStyle/>
                  <a:p>
                    <a:pPr algn="ctr"/>
                    <a:endParaRPr lang="en-US"/>
                  </a:p>
                </p:txBody>
              </p:sp>
              <p:sp>
                <p:nvSpPr>
                  <p:cNvPr id="533" name="Rectangle 532"/>
                  <p:cNvSpPr/>
                  <p:nvPr/>
                </p:nvSpPr>
                <p:spPr bwMode="auto">
                  <a:xfrm>
                    <a:off x="2324457" y="5803930"/>
                    <a:ext cx="137160" cy="45720"/>
                  </a:xfrm>
                  <a:prstGeom prst="rect">
                    <a:avLst/>
                  </a:prstGeom>
                  <a:noFill/>
                  <a:ln w="0">
                    <a:noFill/>
                    <a:round/>
                    <a:headEnd/>
                    <a:tailEnd/>
                  </a:ln>
                  <a:effectLst/>
                </p:spPr>
                <p:txBody>
                  <a:bodyPr wrap="none" rtlCol="0" anchor="ctr"/>
                  <a:lstStyle/>
                  <a:p>
                    <a:pPr algn="ctr"/>
                    <a:endParaRPr lang="en-US"/>
                  </a:p>
                </p:txBody>
              </p:sp>
            </p:grpSp>
          </p:grpSp>
          <p:cxnSp>
            <p:nvCxnSpPr>
              <p:cNvPr id="496" name="AutoShape 33"/>
              <p:cNvCxnSpPr>
                <a:cxnSpLocks noChangeAspect="1" noChangeShapeType="1"/>
              </p:cNvCxnSpPr>
              <p:nvPr/>
            </p:nvCxnSpPr>
            <p:spPr bwMode="auto">
              <a:xfrm flipV="1">
                <a:off x="6742364" y="2266205"/>
                <a:ext cx="408777" cy="1"/>
              </a:xfrm>
              <a:prstGeom prst="straightConnector1">
                <a:avLst/>
              </a:prstGeom>
              <a:noFill/>
              <a:ln w="25400">
                <a:solidFill>
                  <a:schemeClr val="tx1"/>
                </a:solidFill>
                <a:round/>
                <a:headEnd/>
                <a:tailEnd type="stealth" w="lg" len="lg"/>
              </a:ln>
              <a:effectLst/>
            </p:spPr>
          </p:cxnSp>
          <p:grpSp>
            <p:nvGrpSpPr>
              <p:cNvPr id="18" name="Group 293"/>
              <p:cNvGrpSpPr/>
              <p:nvPr/>
            </p:nvGrpSpPr>
            <p:grpSpPr>
              <a:xfrm>
                <a:off x="7151141" y="1876630"/>
                <a:ext cx="420624" cy="658368"/>
                <a:chOff x="2324457" y="5437215"/>
                <a:chExt cx="420624" cy="658368"/>
              </a:xfrm>
            </p:grpSpPr>
            <p:sp>
              <p:nvSpPr>
                <p:cNvPr id="514" name="Oval 513"/>
                <p:cNvSpPr>
                  <a:spLocks noChangeAspect="1" noChangeArrowheads="1"/>
                </p:cNvSpPr>
                <p:nvPr/>
              </p:nvSpPr>
              <p:spPr bwMode="auto">
                <a:xfrm>
                  <a:off x="2506437" y="5944949"/>
                  <a:ext cx="56665" cy="51128"/>
                </a:xfrm>
                <a:prstGeom prst="ellipse">
                  <a:avLst/>
                </a:prstGeom>
                <a:solidFill>
                  <a:srgbClr val="000000"/>
                </a:solidFill>
                <a:ln w="0">
                  <a:solidFill>
                    <a:schemeClr val="tx1"/>
                  </a:solidFill>
                  <a:round/>
                  <a:headEnd/>
                  <a:tailEnd/>
                </a:ln>
                <a:effectLst/>
              </p:spPr>
              <p:txBody>
                <a:bodyPr wrap="none" anchor="ctr"/>
                <a:lstStyle/>
                <a:p>
                  <a:endParaRPr lang="en-US"/>
                </a:p>
              </p:txBody>
            </p:sp>
            <p:sp>
              <p:nvSpPr>
                <p:cNvPr id="515" name="Oval 29"/>
                <p:cNvSpPr>
                  <a:spLocks noChangeAspect="1" noChangeArrowheads="1"/>
                </p:cNvSpPr>
                <p:nvPr/>
              </p:nvSpPr>
              <p:spPr bwMode="auto">
                <a:xfrm>
                  <a:off x="2507677" y="5802346"/>
                  <a:ext cx="54184" cy="48889"/>
                </a:xfrm>
                <a:prstGeom prst="ellipse">
                  <a:avLst/>
                </a:prstGeom>
                <a:solidFill>
                  <a:srgbClr val="000000"/>
                </a:solidFill>
                <a:ln w="0">
                  <a:solidFill>
                    <a:schemeClr val="tx1"/>
                  </a:solidFill>
                  <a:round/>
                  <a:headEnd/>
                  <a:tailEnd/>
                </a:ln>
                <a:effectLst/>
              </p:spPr>
              <p:txBody>
                <a:bodyPr wrap="none" anchor="ctr"/>
                <a:lstStyle/>
                <a:p>
                  <a:endParaRPr lang="en-US"/>
                </a:p>
              </p:txBody>
            </p:sp>
            <p:grpSp>
              <p:nvGrpSpPr>
                <p:cNvPr id="19" name="Group 226"/>
                <p:cNvGrpSpPr/>
                <p:nvPr/>
              </p:nvGrpSpPr>
              <p:grpSpPr>
                <a:xfrm>
                  <a:off x="2324457" y="5437215"/>
                  <a:ext cx="420624" cy="658368"/>
                  <a:chOff x="2324457" y="5437215"/>
                  <a:chExt cx="605108" cy="658368"/>
                </a:xfrm>
              </p:grpSpPr>
              <p:sp>
                <p:nvSpPr>
                  <p:cNvPr id="517" name="Rectangle 28"/>
                  <p:cNvSpPr>
                    <a:spLocks noChangeArrowheads="1"/>
                  </p:cNvSpPr>
                  <p:nvPr/>
                </p:nvSpPr>
                <p:spPr bwMode="auto">
                  <a:xfrm>
                    <a:off x="2334578" y="5437215"/>
                    <a:ext cx="594987" cy="658368"/>
                  </a:xfrm>
                  <a:prstGeom prst="rect">
                    <a:avLst/>
                  </a:prstGeom>
                  <a:noFill/>
                  <a:ln w="38100">
                    <a:solidFill>
                      <a:schemeClr val="tx1"/>
                    </a:solidFill>
                    <a:miter lim="800000"/>
                    <a:headEnd/>
                    <a:tailEnd/>
                  </a:ln>
                  <a:effectLst/>
                </p:spPr>
                <p:txBody>
                  <a:bodyPr wrap="none" anchor="t" anchorCtr="0"/>
                  <a:lstStyle/>
                  <a:p>
                    <a:pPr algn="ctr"/>
                    <a:endParaRPr lang="en-US" sz="2000" b="1" i="1" dirty="0" smtClean="0">
                      <a:solidFill>
                        <a:schemeClr val="accent1">
                          <a:lumMod val="25000"/>
                        </a:schemeClr>
                      </a:solidFill>
                    </a:endParaRPr>
                  </a:p>
                </p:txBody>
              </p:sp>
              <p:sp>
                <p:nvSpPr>
                  <p:cNvPr id="518" name="Rectangle 517"/>
                  <p:cNvSpPr/>
                  <p:nvPr/>
                </p:nvSpPr>
                <p:spPr bwMode="auto">
                  <a:xfrm>
                    <a:off x="2790268" y="5626914"/>
                    <a:ext cx="137160" cy="45720"/>
                  </a:xfrm>
                  <a:prstGeom prst="rect">
                    <a:avLst/>
                  </a:prstGeom>
                  <a:noFill/>
                  <a:ln w="0">
                    <a:noFill/>
                    <a:round/>
                    <a:headEnd/>
                    <a:tailEnd/>
                  </a:ln>
                  <a:effectLst/>
                </p:spPr>
                <p:txBody>
                  <a:bodyPr wrap="none" rtlCol="0" anchor="ctr"/>
                  <a:lstStyle/>
                  <a:p>
                    <a:pPr algn="ctr"/>
                    <a:endParaRPr lang="en-US"/>
                  </a:p>
                </p:txBody>
              </p:sp>
              <p:sp>
                <p:nvSpPr>
                  <p:cNvPr id="519" name="Rectangle 518"/>
                  <p:cNvSpPr/>
                  <p:nvPr/>
                </p:nvSpPr>
                <p:spPr bwMode="auto">
                  <a:xfrm>
                    <a:off x="2324457" y="5626914"/>
                    <a:ext cx="137160" cy="45720"/>
                  </a:xfrm>
                  <a:prstGeom prst="rect">
                    <a:avLst/>
                  </a:prstGeom>
                  <a:noFill/>
                  <a:ln w="0">
                    <a:noFill/>
                    <a:round/>
                    <a:headEnd/>
                    <a:tailEnd/>
                  </a:ln>
                  <a:effectLst/>
                </p:spPr>
                <p:txBody>
                  <a:bodyPr wrap="none" rtlCol="0" anchor="ctr"/>
                  <a:lstStyle/>
                  <a:p>
                    <a:pPr algn="ctr"/>
                    <a:endParaRPr lang="en-US"/>
                  </a:p>
                </p:txBody>
              </p:sp>
              <p:sp>
                <p:nvSpPr>
                  <p:cNvPr id="520" name="Rectangle 519"/>
                  <p:cNvSpPr/>
                  <p:nvPr/>
                </p:nvSpPr>
                <p:spPr bwMode="auto">
                  <a:xfrm>
                    <a:off x="2790268" y="5947653"/>
                    <a:ext cx="137160" cy="45720"/>
                  </a:xfrm>
                  <a:prstGeom prst="rect">
                    <a:avLst/>
                  </a:prstGeom>
                  <a:noFill/>
                  <a:ln w="0">
                    <a:noFill/>
                    <a:round/>
                    <a:headEnd/>
                    <a:tailEnd/>
                  </a:ln>
                  <a:effectLst/>
                </p:spPr>
                <p:txBody>
                  <a:bodyPr wrap="none" rtlCol="0" anchor="ctr"/>
                  <a:lstStyle/>
                  <a:p>
                    <a:pPr algn="ctr"/>
                    <a:endParaRPr lang="en-US"/>
                  </a:p>
                </p:txBody>
              </p:sp>
              <p:sp>
                <p:nvSpPr>
                  <p:cNvPr id="521" name="Rectangle 520"/>
                  <p:cNvSpPr/>
                  <p:nvPr/>
                </p:nvSpPr>
                <p:spPr bwMode="auto">
                  <a:xfrm>
                    <a:off x="2324457" y="5947653"/>
                    <a:ext cx="137160" cy="45720"/>
                  </a:xfrm>
                  <a:prstGeom prst="rect">
                    <a:avLst/>
                  </a:prstGeom>
                  <a:noFill/>
                  <a:ln w="0">
                    <a:noFill/>
                    <a:round/>
                    <a:headEnd/>
                    <a:tailEnd/>
                  </a:ln>
                  <a:effectLst/>
                </p:spPr>
                <p:txBody>
                  <a:bodyPr wrap="none" rtlCol="0" anchor="ctr"/>
                  <a:lstStyle/>
                  <a:p>
                    <a:pPr algn="ctr"/>
                    <a:endParaRPr lang="en-US"/>
                  </a:p>
                </p:txBody>
              </p:sp>
              <p:sp>
                <p:nvSpPr>
                  <p:cNvPr id="522" name="Rectangle 521"/>
                  <p:cNvSpPr/>
                  <p:nvPr/>
                </p:nvSpPr>
                <p:spPr bwMode="auto">
                  <a:xfrm>
                    <a:off x="2790268" y="5803930"/>
                    <a:ext cx="137160" cy="45720"/>
                  </a:xfrm>
                  <a:prstGeom prst="rect">
                    <a:avLst/>
                  </a:prstGeom>
                  <a:noFill/>
                  <a:ln w="0">
                    <a:noFill/>
                    <a:round/>
                    <a:headEnd/>
                    <a:tailEnd/>
                  </a:ln>
                  <a:effectLst/>
                </p:spPr>
                <p:txBody>
                  <a:bodyPr wrap="none" rtlCol="0" anchor="ctr"/>
                  <a:lstStyle/>
                  <a:p>
                    <a:pPr algn="ctr"/>
                    <a:endParaRPr lang="en-US"/>
                  </a:p>
                </p:txBody>
              </p:sp>
              <p:sp>
                <p:nvSpPr>
                  <p:cNvPr id="523" name="Rectangle 522"/>
                  <p:cNvSpPr/>
                  <p:nvPr/>
                </p:nvSpPr>
                <p:spPr bwMode="auto">
                  <a:xfrm>
                    <a:off x="2324457" y="5803930"/>
                    <a:ext cx="137160" cy="45720"/>
                  </a:xfrm>
                  <a:prstGeom prst="rect">
                    <a:avLst/>
                  </a:prstGeom>
                  <a:noFill/>
                  <a:ln w="0">
                    <a:noFill/>
                    <a:round/>
                    <a:headEnd/>
                    <a:tailEnd/>
                  </a:ln>
                  <a:effectLst/>
                </p:spPr>
                <p:txBody>
                  <a:bodyPr wrap="none" rtlCol="0" anchor="ctr"/>
                  <a:lstStyle/>
                  <a:p>
                    <a:pPr algn="ctr"/>
                    <a:endParaRPr lang="en-US"/>
                  </a:p>
                </p:txBody>
              </p:sp>
            </p:grpSp>
          </p:grpSp>
          <p:cxnSp>
            <p:nvCxnSpPr>
              <p:cNvPr id="498" name="AutoShape 33"/>
              <p:cNvCxnSpPr>
                <a:cxnSpLocks noChangeAspect="1" noChangeShapeType="1"/>
              </p:cNvCxnSpPr>
              <p:nvPr/>
            </p:nvCxnSpPr>
            <p:spPr bwMode="auto">
              <a:xfrm flipV="1">
                <a:off x="7388545" y="2266205"/>
                <a:ext cx="408776" cy="1"/>
              </a:xfrm>
              <a:prstGeom prst="straightConnector1">
                <a:avLst/>
              </a:prstGeom>
              <a:noFill/>
              <a:ln w="25400">
                <a:solidFill>
                  <a:schemeClr val="tx1"/>
                </a:solidFill>
                <a:round/>
                <a:headEnd/>
                <a:tailEnd type="stealth" w="lg" len="lg"/>
              </a:ln>
              <a:effectLst/>
            </p:spPr>
          </p:cxnSp>
          <p:sp>
            <p:nvSpPr>
              <p:cNvPr id="499" name="Text Box 44"/>
              <p:cNvSpPr txBox="1">
                <a:spLocks noChangeAspect="1" noChangeArrowheads="1"/>
              </p:cNvSpPr>
              <p:nvPr/>
            </p:nvSpPr>
            <p:spPr bwMode="auto">
              <a:xfrm>
                <a:off x="5042488" y="2021149"/>
                <a:ext cx="250296" cy="369332"/>
              </a:xfrm>
              <a:prstGeom prst="rect">
                <a:avLst/>
              </a:prstGeom>
              <a:noFill/>
              <a:ln w="9525">
                <a:noFill/>
                <a:miter lim="800000"/>
                <a:headEnd/>
                <a:tailEnd/>
              </a:ln>
              <a:effectLst/>
            </p:spPr>
            <p:txBody>
              <a:bodyPr wrap="square" rIns="45720">
                <a:spAutoFit/>
              </a:bodyPr>
              <a:lstStyle/>
              <a:p>
                <a:r>
                  <a:rPr lang="en-US" dirty="0" smtClean="0"/>
                  <a:t>l</a:t>
                </a:r>
                <a:endParaRPr lang="en-US" dirty="0"/>
              </a:p>
            </p:txBody>
          </p:sp>
          <p:cxnSp>
            <p:nvCxnSpPr>
              <p:cNvPr id="500" name="AutoShape 45"/>
              <p:cNvCxnSpPr>
                <a:cxnSpLocks noChangeAspect="1" noChangeShapeType="1"/>
                <a:stCxn id="499" idx="3"/>
                <a:endCxn id="492" idx="0"/>
              </p:cNvCxnSpPr>
              <p:nvPr/>
            </p:nvCxnSpPr>
            <p:spPr bwMode="auto">
              <a:xfrm>
                <a:off x="5292784" y="2205815"/>
                <a:ext cx="334696" cy="1588"/>
              </a:xfrm>
              <a:prstGeom prst="straightConnector1">
                <a:avLst/>
              </a:prstGeom>
              <a:noFill/>
              <a:ln w="25400">
                <a:solidFill>
                  <a:schemeClr val="tx1"/>
                </a:solidFill>
                <a:round/>
                <a:headEnd/>
                <a:tailEnd type="stealth" w="lg" len="lg"/>
              </a:ln>
              <a:effectLst/>
            </p:spPr>
          </p:cxnSp>
          <p:cxnSp>
            <p:nvCxnSpPr>
              <p:cNvPr id="501" name="AutoShape 33"/>
              <p:cNvCxnSpPr>
                <a:cxnSpLocks noChangeAspect="1" noChangeShapeType="1"/>
                <a:endCxn id="520" idx="3"/>
              </p:cNvCxnSpPr>
              <p:nvPr/>
            </p:nvCxnSpPr>
            <p:spPr bwMode="auto">
              <a:xfrm rot="10800000">
                <a:off x="7570281" y="2409928"/>
                <a:ext cx="408135" cy="228"/>
              </a:xfrm>
              <a:prstGeom prst="straightConnector1">
                <a:avLst/>
              </a:prstGeom>
              <a:noFill/>
              <a:ln w="25400">
                <a:solidFill>
                  <a:schemeClr val="tx1"/>
                </a:solidFill>
                <a:round/>
                <a:headEnd/>
                <a:tailEnd type="stealth" w="lg" len="lg"/>
              </a:ln>
              <a:effectLst/>
            </p:spPr>
          </p:cxnSp>
          <p:grpSp>
            <p:nvGrpSpPr>
              <p:cNvPr id="20" name="Group 293"/>
              <p:cNvGrpSpPr/>
              <p:nvPr/>
            </p:nvGrpSpPr>
            <p:grpSpPr>
              <a:xfrm>
                <a:off x="7796435" y="1875270"/>
                <a:ext cx="420624" cy="658368"/>
                <a:chOff x="2324457" y="5437215"/>
                <a:chExt cx="420624" cy="658368"/>
              </a:xfrm>
            </p:grpSpPr>
            <p:sp>
              <p:nvSpPr>
                <p:cNvPr id="504" name="Oval 503"/>
                <p:cNvSpPr>
                  <a:spLocks noChangeAspect="1" noChangeArrowheads="1"/>
                </p:cNvSpPr>
                <p:nvPr/>
              </p:nvSpPr>
              <p:spPr bwMode="auto">
                <a:xfrm>
                  <a:off x="2506437" y="5944949"/>
                  <a:ext cx="56665" cy="51128"/>
                </a:xfrm>
                <a:prstGeom prst="ellipse">
                  <a:avLst/>
                </a:prstGeom>
                <a:solidFill>
                  <a:srgbClr val="000000"/>
                </a:solidFill>
                <a:ln w="0">
                  <a:solidFill>
                    <a:schemeClr val="tx1"/>
                  </a:solidFill>
                  <a:round/>
                  <a:headEnd/>
                  <a:tailEnd/>
                </a:ln>
                <a:effectLst/>
              </p:spPr>
              <p:txBody>
                <a:bodyPr wrap="none" anchor="ctr"/>
                <a:lstStyle/>
                <a:p>
                  <a:endParaRPr lang="en-US"/>
                </a:p>
              </p:txBody>
            </p:sp>
            <p:sp>
              <p:nvSpPr>
                <p:cNvPr id="505" name="Oval 29"/>
                <p:cNvSpPr>
                  <a:spLocks noChangeAspect="1" noChangeArrowheads="1"/>
                </p:cNvSpPr>
                <p:nvPr/>
              </p:nvSpPr>
              <p:spPr bwMode="auto">
                <a:xfrm>
                  <a:off x="2507677" y="5802346"/>
                  <a:ext cx="54184" cy="48889"/>
                </a:xfrm>
                <a:prstGeom prst="ellipse">
                  <a:avLst/>
                </a:prstGeom>
                <a:solidFill>
                  <a:srgbClr val="000000"/>
                </a:solidFill>
                <a:ln w="0">
                  <a:solidFill>
                    <a:schemeClr val="tx1"/>
                  </a:solidFill>
                  <a:round/>
                  <a:headEnd/>
                  <a:tailEnd/>
                </a:ln>
                <a:effectLst/>
              </p:spPr>
              <p:txBody>
                <a:bodyPr wrap="none" anchor="ctr"/>
                <a:lstStyle/>
                <a:p>
                  <a:endParaRPr lang="en-US"/>
                </a:p>
              </p:txBody>
            </p:sp>
            <p:grpSp>
              <p:nvGrpSpPr>
                <p:cNvPr id="21" name="Group 226"/>
                <p:cNvGrpSpPr/>
                <p:nvPr/>
              </p:nvGrpSpPr>
              <p:grpSpPr>
                <a:xfrm>
                  <a:off x="2324457" y="5437215"/>
                  <a:ext cx="420624" cy="658368"/>
                  <a:chOff x="2324457" y="5437215"/>
                  <a:chExt cx="605108" cy="658368"/>
                </a:xfrm>
              </p:grpSpPr>
              <p:sp>
                <p:nvSpPr>
                  <p:cNvPr id="507" name="Rectangle 28"/>
                  <p:cNvSpPr>
                    <a:spLocks noChangeArrowheads="1"/>
                  </p:cNvSpPr>
                  <p:nvPr/>
                </p:nvSpPr>
                <p:spPr bwMode="auto">
                  <a:xfrm>
                    <a:off x="2334578" y="5437215"/>
                    <a:ext cx="594987" cy="658368"/>
                  </a:xfrm>
                  <a:prstGeom prst="rect">
                    <a:avLst/>
                  </a:prstGeom>
                  <a:noFill/>
                  <a:ln w="38100">
                    <a:solidFill>
                      <a:schemeClr val="tx1"/>
                    </a:solidFill>
                    <a:miter lim="800000"/>
                    <a:headEnd/>
                    <a:tailEnd/>
                  </a:ln>
                  <a:effectLst/>
                </p:spPr>
                <p:txBody>
                  <a:bodyPr wrap="none" anchor="t" anchorCtr="0"/>
                  <a:lstStyle/>
                  <a:p>
                    <a:pPr algn="ctr"/>
                    <a:endParaRPr lang="en-US" sz="2000" b="1" i="1" dirty="0" smtClean="0">
                      <a:solidFill>
                        <a:schemeClr val="accent1">
                          <a:lumMod val="25000"/>
                        </a:schemeClr>
                      </a:solidFill>
                    </a:endParaRPr>
                  </a:p>
                </p:txBody>
              </p:sp>
              <p:sp>
                <p:nvSpPr>
                  <p:cNvPr id="508" name="Rectangle 507"/>
                  <p:cNvSpPr/>
                  <p:nvPr/>
                </p:nvSpPr>
                <p:spPr bwMode="auto">
                  <a:xfrm>
                    <a:off x="2790268" y="5626914"/>
                    <a:ext cx="137160" cy="45720"/>
                  </a:xfrm>
                  <a:prstGeom prst="rect">
                    <a:avLst/>
                  </a:prstGeom>
                  <a:noFill/>
                  <a:ln w="0">
                    <a:noFill/>
                    <a:round/>
                    <a:headEnd/>
                    <a:tailEnd/>
                  </a:ln>
                  <a:effectLst/>
                </p:spPr>
                <p:txBody>
                  <a:bodyPr wrap="none" rtlCol="0" anchor="ctr"/>
                  <a:lstStyle/>
                  <a:p>
                    <a:pPr algn="ctr"/>
                    <a:endParaRPr lang="en-US"/>
                  </a:p>
                </p:txBody>
              </p:sp>
              <p:sp>
                <p:nvSpPr>
                  <p:cNvPr id="509" name="Rectangle 508"/>
                  <p:cNvSpPr/>
                  <p:nvPr/>
                </p:nvSpPr>
                <p:spPr bwMode="auto">
                  <a:xfrm>
                    <a:off x="2324457" y="5626914"/>
                    <a:ext cx="137160" cy="45720"/>
                  </a:xfrm>
                  <a:prstGeom prst="rect">
                    <a:avLst/>
                  </a:prstGeom>
                  <a:noFill/>
                  <a:ln w="0">
                    <a:noFill/>
                    <a:round/>
                    <a:headEnd/>
                    <a:tailEnd/>
                  </a:ln>
                  <a:effectLst/>
                </p:spPr>
                <p:txBody>
                  <a:bodyPr wrap="none" rtlCol="0" anchor="ctr"/>
                  <a:lstStyle/>
                  <a:p>
                    <a:pPr algn="ctr"/>
                    <a:endParaRPr lang="en-US"/>
                  </a:p>
                </p:txBody>
              </p:sp>
              <p:sp>
                <p:nvSpPr>
                  <p:cNvPr id="510" name="Rectangle 509"/>
                  <p:cNvSpPr/>
                  <p:nvPr/>
                </p:nvSpPr>
                <p:spPr bwMode="auto">
                  <a:xfrm>
                    <a:off x="2790268" y="5947653"/>
                    <a:ext cx="137160" cy="45720"/>
                  </a:xfrm>
                  <a:prstGeom prst="rect">
                    <a:avLst/>
                  </a:prstGeom>
                  <a:noFill/>
                  <a:ln w="0">
                    <a:noFill/>
                    <a:round/>
                    <a:headEnd/>
                    <a:tailEnd/>
                  </a:ln>
                  <a:effectLst/>
                </p:spPr>
                <p:txBody>
                  <a:bodyPr wrap="none" rtlCol="0" anchor="ctr"/>
                  <a:lstStyle/>
                  <a:p>
                    <a:pPr algn="ctr"/>
                    <a:endParaRPr lang="en-US"/>
                  </a:p>
                </p:txBody>
              </p:sp>
              <p:sp>
                <p:nvSpPr>
                  <p:cNvPr id="511" name="Rectangle 510"/>
                  <p:cNvSpPr/>
                  <p:nvPr/>
                </p:nvSpPr>
                <p:spPr bwMode="auto">
                  <a:xfrm>
                    <a:off x="2324457" y="5947653"/>
                    <a:ext cx="137160" cy="45720"/>
                  </a:xfrm>
                  <a:prstGeom prst="rect">
                    <a:avLst/>
                  </a:prstGeom>
                  <a:noFill/>
                  <a:ln w="0">
                    <a:noFill/>
                    <a:round/>
                    <a:headEnd/>
                    <a:tailEnd/>
                  </a:ln>
                  <a:effectLst/>
                </p:spPr>
                <p:txBody>
                  <a:bodyPr wrap="none" rtlCol="0" anchor="ctr"/>
                  <a:lstStyle/>
                  <a:p>
                    <a:pPr algn="ctr"/>
                    <a:endParaRPr lang="en-US"/>
                  </a:p>
                </p:txBody>
              </p:sp>
              <p:sp>
                <p:nvSpPr>
                  <p:cNvPr id="512" name="Rectangle 511"/>
                  <p:cNvSpPr/>
                  <p:nvPr/>
                </p:nvSpPr>
                <p:spPr bwMode="auto">
                  <a:xfrm>
                    <a:off x="2790268" y="5803930"/>
                    <a:ext cx="137160" cy="45720"/>
                  </a:xfrm>
                  <a:prstGeom prst="rect">
                    <a:avLst/>
                  </a:prstGeom>
                  <a:noFill/>
                  <a:ln w="0">
                    <a:noFill/>
                    <a:round/>
                    <a:headEnd/>
                    <a:tailEnd/>
                  </a:ln>
                  <a:effectLst/>
                </p:spPr>
                <p:txBody>
                  <a:bodyPr wrap="none" rtlCol="0" anchor="ctr"/>
                  <a:lstStyle/>
                  <a:p>
                    <a:pPr algn="ctr"/>
                    <a:endParaRPr lang="en-US"/>
                  </a:p>
                </p:txBody>
              </p:sp>
              <p:sp>
                <p:nvSpPr>
                  <p:cNvPr id="513" name="Rectangle 512"/>
                  <p:cNvSpPr/>
                  <p:nvPr/>
                </p:nvSpPr>
                <p:spPr bwMode="auto">
                  <a:xfrm>
                    <a:off x="2324457" y="5803930"/>
                    <a:ext cx="137160" cy="45720"/>
                  </a:xfrm>
                  <a:prstGeom prst="rect">
                    <a:avLst/>
                  </a:prstGeom>
                  <a:noFill/>
                  <a:ln w="0">
                    <a:noFill/>
                    <a:round/>
                    <a:headEnd/>
                    <a:tailEnd/>
                  </a:ln>
                  <a:effectLst/>
                </p:spPr>
                <p:txBody>
                  <a:bodyPr wrap="none" rtlCol="0" anchor="ctr"/>
                  <a:lstStyle/>
                  <a:p>
                    <a:pPr algn="ctr"/>
                    <a:endParaRPr lang="en-US"/>
                  </a:p>
                </p:txBody>
              </p:sp>
            </p:grpSp>
          </p:grpSp>
          <p:cxnSp>
            <p:nvCxnSpPr>
              <p:cNvPr id="503" name="AutoShape 33"/>
              <p:cNvCxnSpPr>
                <a:cxnSpLocks noChangeAspect="1" noChangeShapeType="1"/>
              </p:cNvCxnSpPr>
              <p:nvPr/>
            </p:nvCxnSpPr>
            <p:spPr bwMode="auto">
              <a:xfrm flipV="1">
                <a:off x="8033839" y="2264845"/>
                <a:ext cx="408776" cy="1"/>
              </a:xfrm>
              <a:prstGeom prst="straightConnector1">
                <a:avLst/>
              </a:prstGeom>
              <a:noFill/>
              <a:ln w="25400">
                <a:solidFill>
                  <a:schemeClr val="tx1"/>
                </a:solidFill>
                <a:round/>
                <a:headEnd/>
                <a:tailEnd type="stealth" w="lg" len="lg"/>
              </a:ln>
              <a:effectLst/>
            </p:spPr>
          </p:cxnSp>
        </p:grpSp>
        <p:grpSp>
          <p:nvGrpSpPr>
            <p:cNvPr id="22" name="Group 255"/>
            <p:cNvGrpSpPr/>
            <p:nvPr/>
          </p:nvGrpSpPr>
          <p:grpSpPr>
            <a:xfrm>
              <a:off x="5055130" y="3422618"/>
              <a:ext cx="3765020" cy="1247824"/>
              <a:chOff x="5055130" y="3313079"/>
              <a:chExt cx="3765020" cy="1247824"/>
            </a:xfrm>
          </p:grpSpPr>
          <p:cxnSp>
            <p:nvCxnSpPr>
              <p:cNvPr id="208" name="AutoShape 33"/>
              <p:cNvCxnSpPr>
                <a:cxnSpLocks noChangeAspect="1" noChangeShapeType="1"/>
              </p:cNvCxnSpPr>
              <p:nvPr/>
            </p:nvCxnSpPr>
            <p:spPr bwMode="auto">
              <a:xfrm rot="10800000">
                <a:off x="6936741" y="3918836"/>
                <a:ext cx="409022" cy="1588"/>
              </a:xfrm>
              <a:prstGeom prst="straightConnector1">
                <a:avLst/>
              </a:prstGeom>
              <a:noFill/>
              <a:ln w="25400">
                <a:solidFill>
                  <a:schemeClr val="bg1">
                    <a:lumMod val="75000"/>
                  </a:schemeClr>
                </a:solidFill>
                <a:round/>
                <a:headEnd/>
                <a:tailEnd type="stealth" w="lg" len="lg"/>
              </a:ln>
              <a:effectLst/>
            </p:spPr>
          </p:cxnSp>
          <p:grpSp>
            <p:nvGrpSpPr>
              <p:cNvPr id="23" name="Group 254"/>
              <p:cNvGrpSpPr/>
              <p:nvPr/>
            </p:nvGrpSpPr>
            <p:grpSpPr>
              <a:xfrm>
                <a:off x="7163783" y="3385538"/>
                <a:ext cx="420624" cy="658368"/>
                <a:chOff x="7163783" y="3385538"/>
                <a:chExt cx="420624" cy="658368"/>
              </a:xfrm>
            </p:grpSpPr>
            <p:grpSp>
              <p:nvGrpSpPr>
                <p:cNvPr id="24" name="Group 253"/>
                <p:cNvGrpSpPr/>
                <p:nvPr/>
              </p:nvGrpSpPr>
              <p:grpSpPr>
                <a:xfrm>
                  <a:off x="7345763" y="3750669"/>
                  <a:ext cx="56665" cy="193731"/>
                  <a:chOff x="7345763" y="3750669"/>
                  <a:chExt cx="56665" cy="193731"/>
                </a:xfrm>
              </p:grpSpPr>
              <p:sp>
                <p:nvSpPr>
                  <p:cNvPr id="228" name="Oval 227"/>
                  <p:cNvSpPr>
                    <a:spLocks noChangeAspect="1" noChangeArrowheads="1"/>
                  </p:cNvSpPr>
                  <p:nvPr/>
                </p:nvSpPr>
                <p:spPr bwMode="auto">
                  <a:xfrm>
                    <a:off x="7345763" y="3893272"/>
                    <a:ext cx="56665" cy="51128"/>
                  </a:xfrm>
                  <a:prstGeom prst="ellipse">
                    <a:avLst/>
                  </a:prstGeom>
                  <a:solidFill>
                    <a:schemeClr val="bg1">
                      <a:lumMod val="75000"/>
                    </a:schemeClr>
                  </a:solidFill>
                  <a:ln w="0">
                    <a:solidFill>
                      <a:schemeClr val="bg1">
                        <a:lumMod val="75000"/>
                      </a:schemeClr>
                    </a:solidFill>
                    <a:round/>
                    <a:headEnd/>
                    <a:tailEnd/>
                  </a:ln>
                  <a:effectLst/>
                </p:spPr>
                <p:txBody>
                  <a:bodyPr wrap="none" anchor="ctr"/>
                  <a:lstStyle/>
                  <a:p>
                    <a:endParaRPr lang="en-US"/>
                  </a:p>
                </p:txBody>
              </p:sp>
              <p:sp>
                <p:nvSpPr>
                  <p:cNvPr id="229" name="Oval 29"/>
                  <p:cNvSpPr>
                    <a:spLocks noChangeAspect="1" noChangeArrowheads="1"/>
                  </p:cNvSpPr>
                  <p:nvPr/>
                </p:nvSpPr>
                <p:spPr bwMode="auto">
                  <a:xfrm>
                    <a:off x="7347003" y="3750669"/>
                    <a:ext cx="54184" cy="48889"/>
                  </a:xfrm>
                  <a:prstGeom prst="ellipse">
                    <a:avLst/>
                  </a:prstGeom>
                  <a:solidFill>
                    <a:schemeClr val="bg1">
                      <a:lumMod val="75000"/>
                    </a:schemeClr>
                  </a:solidFill>
                  <a:ln w="0">
                    <a:solidFill>
                      <a:schemeClr val="bg1">
                        <a:lumMod val="75000"/>
                      </a:schemeClr>
                    </a:solidFill>
                    <a:round/>
                    <a:headEnd/>
                    <a:tailEnd/>
                  </a:ln>
                  <a:effectLst/>
                </p:spPr>
                <p:txBody>
                  <a:bodyPr wrap="none" anchor="ctr"/>
                  <a:lstStyle/>
                  <a:p>
                    <a:endParaRPr lang="en-US"/>
                  </a:p>
                </p:txBody>
              </p:sp>
            </p:grpSp>
            <p:grpSp>
              <p:nvGrpSpPr>
                <p:cNvPr id="25" name="Group 252"/>
                <p:cNvGrpSpPr/>
                <p:nvPr/>
              </p:nvGrpSpPr>
              <p:grpSpPr>
                <a:xfrm>
                  <a:off x="7163783" y="3385538"/>
                  <a:ext cx="420624" cy="658368"/>
                  <a:chOff x="7163783" y="3385538"/>
                  <a:chExt cx="420624" cy="658368"/>
                </a:xfrm>
              </p:grpSpPr>
              <p:sp>
                <p:nvSpPr>
                  <p:cNvPr id="231" name="Rectangle 28"/>
                  <p:cNvSpPr>
                    <a:spLocks noChangeArrowheads="1"/>
                  </p:cNvSpPr>
                  <p:nvPr/>
                </p:nvSpPr>
                <p:spPr bwMode="auto">
                  <a:xfrm>
                    <a:off x="7170818" y="3385538"/>
                    <a:ext cx="413589" cy="658368"/>
                  </a:xfrm>
                  <a:prstGeom prst="rect">
                    <a:avLst/>
                  </a:prstGeom>
                  <a:noFill/>
                  <a:ln w="38100">
                    <a:solidFill>
                      <a:schemeClr val="bg1">
                        <a:lumMod val="75000"/>
                      </a:schemeClr>
                    </a:solidFill>
                    <a:miter lim="800000"/>
                    <a:headEnd/>
                    <a:tailEnd/>
                  </a:ln>
                  <a:effectLst/>
                </p:spPr>
                <p:txBody>
                  <a:bodyPr wrap="none" anchor="t" anchorCtr="0"/>
                  <a:lstStyle/>
                  <a:p>
                    <a:pPr algn="ctr"/>
                    <a:endParaRPr lang="en-US" sz="2000" b="1" i="1" dirty="0" smtClean="0">
                      <a:solidFill>
                        <a:schemeClr val="accent1">
                          <a:lumMod val="25000"/>
                        </a:schemeClr>
                      </a:solidFill>
                    </a:endParaRPr>
                  </a:p>
                </p:txBody>
              </p:sp>
              <p:sp>
                <p:nvSpPr>
                  <p:cNvPr id="232" name="Rectangle 231"/>
                  <p:cNvSpPr/>
                  <p:nvPr/>
                </p:nvSpPr>
                <p:spPr bwMode="auto">
                  <a:xfrm>
                    <a:off x="7487579" y="3575237"/>
                    <a:ext cx="95343" cy="45720"/>
                  </a:xfrm>
                  <a:prstGeom prst="rect">
                    <a:avLst/>
                  </a:prstGeom>
                  <a:noFill/>
                  <a:ln w="0">
                    <a:noFill/>
                    <a:round/>
                    <a:headEnd/>
                    <a:tailEnd/>
                  </a:ln>
                  <a:effectLst/>
                </p:spPr>
                <p:txBody>
                  <a:bodyPr wrap="none" rtlCol="0" anchor="ctr"/>
                  <a:lstStyle/>
                  <a:p>
                    <a:pPr algn="ctr"/>
                    <a:endParaRPr lang="en-US"/>
                  </a:p>
                </p:txBody>
              </p:sp>
              <p:sp>
                <p:nvSpPr>
                  <p:cNvPr id="233" name="Rectangle 232"/>
                  <p:cNvSpPr/>
                  <p:nvPr/>
                </p:nvSpPr>
                <p:spPr bwMode="auto">
                  <a:xfrm>
                    <a:off x="7163783" y="3575237"/>
                    <a:ext cx="95343" cy="45720"/>
                  </a:xfrm>
                  <a:prstGeom prst="rect">
                    <a:avLst/>
                  </a:prstGeom>
                  <a:noFill/>
                  <a:ln w="0">
                    <a:noFill/>
                    <a:round/>
                    <a:headEnd/>
                    <a:tailEnd/>
                  </a:ln>
                  <a:effectLst/>
                </p:spPr>
                <p:txBody>
                  <a:bodyPr wrap="none" rtlCol="0" anchor="ctr"/>
                  <a:lstStyle/>
                  <a:p>
                    <a:pPr algn="ctr"/>
                    <a:endParaRPr lang="en-US"/>
                  </a:p>
                </p:txBody>
              </p:sp>
              <p:sp>
                <p:nvSpPr>
                  <p:cNvPr id="234" name="Rectangle 233"/>
                  <p:cNvSpPr/>
                  <p:nvPr/>
                </p:nvSpPr>
                <p:spPr bwMode="auto">
                  <a:xfrm>
                    <a:off x="7487579" y="3895976"/>
                    <a:ext cx="95343" cy="45720"/>
                  </a:xfrm>
                  <a:prstGeom prst="rect">
                    <a:avLst/>
                  </a:prstGeom>
                  <a:noFill/>
                  <a:ln w="0">
                    <a:noFill/>
                    <a:round/>
                    <a:headEnd/>
                    <a:tailEnd/>
                  </a:ln>
                  <a:effectLst/>
                </p:spPr>
                <p:txBody>
                  <a:bodyPr wrap="none" rtlCol="0" anchor="ctr"/>
                  <a:lstStyle/>
                  <a:p>
                    <a:pPr algn="ctr"/>
                    <a:endParaRPr lang="en-US"/>
                  </a:p>
                </p:txBody>
              </p:sp>
              <p:sp>
                <p:nvSpPr>
                  <p:cNvPr id="235" name="Rectangle 234"/>
                  <p:cNvSpPr/>
                  <p:nvPr/>
                </p:nvSpPr>
                <p:spPr bwMode="auto">
                  <a:xfrm>
                    <a:off x="7163783" y="3895976"/>
                    <a:ext cx="95343" cy="45720"/>
                  </a:xfrm>
                  <a:prstGeom prst="rect">
                    <a:avLst/>
                  </a:prstGeom>
                  <a:noFill/>
                  <a:ln w="0">
                    <a:noFill/>
                    <a:round/>
                    <a:headEnd/>
                    <a:tailEnd/>
                  </a:ln>
                  <a:effectLst/>
                </p:spPr>
                <p:txBody>
                  <a:bodyPr wrap="none" rtlCol="0" anchor="ctr"/>
                  <a:lstStyle/>
                  <a:p>
                    <a:pPr algn="ctr"/>
                    <a:endParaRPr lang="en-US"/>
                  </a:p>
                </p:txBody>
              </p:sp>
              <p:sp>
                <p:nvSpPr>
                  <p:cNvPr id="236" name="Rectangle 235"/>
                  <p:cNvSpPr/>
                  <p:nvPr/>
                </p:nvSpPr>
                <p:spPr bwMode="auto">
                  <a:xfrm>
                    <a:off x="7487579" y="3752253"/>
                    <a:ext cx="95343" cy="45720"/>
                  </a:xfrm>
                  <a:prstGeom prst="rect">
                    <a:avLst/>
                  </a:prstGeom>
                  <a:noFill/>
                  <a:ln w="0">
                    <a:noFill/>
                    <a:round/>
                    <a:headEnd/>
                    <a:tailEnd/>
                  </a:ln>
                  <a:effectLst/>
                </p:spPr>
                <p:txBody>
                  <a:bodyPr wrap="none" rtlCol="0" anchor="ctr"/>
                  <a:lstStyle/>
                  <a:p>
                    <a:pPr algn="ctr"/>
                    <a:endParaRPr lang="en-US"/>
                  </a:p>
                </p:txBody>
              </p:sp>
              <p:sp>
                <p:nvSpPr>
                  <p:cNvPr id="237" name="Rectangle 236"/>
                  <p:cNvSpPr/>
                  <p:nvPr/>
                </p:nvSpPr>
                <p:spPr bwMode="auto">
                  <a:xfrm>
                    <a:off x="7163783" y="3752253"/>
                    <a:ext cx="95343" cy="45720"/>
                  </a:xfrm>
                  <a:prstGeom prst="rect">
                    <a:avLst/>
                  </a:prstGeom>
                  <a:noFill/>
                  <a:ln w="0">
                    <a:noFill/>
                    <a:round/>
                    <a:headEnd/>
                    <a:tailEnd/>
                  </a:ln>
                  <a:effectLst/>
                </p:spPr>
                <p:txBody>
                  <a:bodyPr wrap="none" rtlCol="0" anchor="ctr"/>
                  <a:lstStyle/>
                  <a:p>
                    <a:pPr algn="ctr"/>
                    <a:endParaRPr lang="en-US"/>
                  </a:p>
                </p:txBody>
              </p:sp>
            </p:grpSp>
          </p:grpSp>
          <p:cxnSp>
            <p:nvCxnSpPr>
              <p:cNvPr id="211" name="AutoShape 33"/>
              <p:cNvCxnSpPr>
                <a:cxnSpLocks noChangeAspect="1" noChangeShapeType="1"/>
              </p:cNvCxnSpPr>
              <p:nvPr/>
            </p:nvCxnSpPr>
            <p:spPr bwMode="auto">
              <a:xfrm flipV="1">
                <a:off x="7401187" y="3775113"/>
                <a:ext cx="408776" cy="1"/>
              </a:xfrm>
              <a:prstGeom prst="straightConnector1">
                <a:avLst/>
              </a:prstGeom>
              <a:noFill/>
              <a:ln w="25400">
                <a:solidFill>
                  <a:schemeClr val="bg1">
                    <a:lumMod val="75000"/>
                  </a:schemeClr>
                </a:solidFill>
                <a:round/>
                <a:headEnd/>
                <a:tailEnd type="stealth" w="lg" len="lg"/>
              </a:ln>
              <a:effectLst/>
            </p:spPr>
          </p:cxnSp>
          <p:grpSp>
            <p:nvGrpSpPr>
              <p:cNvPr id="26" name="Group 250"/>
              <p:cNvGrpSpPr/>
              <p:nvPr/>
            </p:nvGrpSpPr>
            <p:grpSpPr>
              <a:xfrm>
                <a:off x="5055130" y="3313079"/>
                <a:ext cx="3765020" cy="1247824"/>
                <a:chOff x="5055130" y="3209922"/>
                <a:chExt cx="3765020" cy="1247824"/>
              </a:xfrm>
            </p:grpSpPr>
            <p:grpSp>
              <p:nvGrpSpPr>
                <p:cNvPr id="27" name="Group 182"/>
                <p:cNvGrpSpPr/>
                <p:nvPr/>
              </p:nvGrpSpPr>
              <p:grpSpPr>
                <a:xfrm>
                  <a:off x="7769385" y="3952921"/>
                  <a:ext cx="511175" cy="504825"/>
                  <a:chOff x="7357989" y="4098939"/>
                  <a:chExt cx="511175" cy="504825"/>
                </a:xfrm>
              </p:grpSpPr>
              <p:sp>
                <p:nvSpPr>
                  <p:cNvPr id="248" name="Text Box 24"/>
                  <p:cNvSpPr txBox="1">
                    <a:spLocks noChangeAspect="1" noChangeArrowheads="1"/>
                  </p:cNvSpPr>
                  <p:nvPr/>
                </p:nvSpPr>
                <p:spPr bwMode="auto">
                  <a:xfrm>
                    <a:off x="7357989" y="4283089"/>
                    <a:ext cx="511175" cy="320675"/>
                  </a:xfrm>
                  <a:prstGeom prst="rect">
                    <a:avLst/>
                  </a:prstGeom>
                  <a:noFill/>
                  <a:ln w="9525">
                    <a:noFill/>
                    <a:miter lim="800000"/>
                    <a:headEnd/>
                    <a:tailEnd/>
                  </a:ln>
                  <a:effectLst/>
                </p:spPr>
                <p:txBody>
                  <a:bodyPr wrap="none" tIns="0">
                    <a:spAutoFit/>
                  </a:bodyPr>
                  <a:lstStyle/>
                  <a:p>
                    <a:r>
                      <a:rPr lang="en-US" dirty="0"/>
                      <a:t>cur</a:t>
                    </a:r>
                  </a:p>
                </p:txBody>
              </p:sp>
              <p:cxnSp>
                <p:nvCxnSpPr>
                  <p:cNvPr id="249" name="AutoShape 25"/>
                  <p:cNvCxnSpPr>
                    <a:cxnSpLocks noChangeAspect="1" noChangeShapeType="1"/>
                    <a:stCxn id="248" idx="0"/>
                  </p:cNvCxnSpPr>
                  <p:nvPr/>
                </p:nvCxnSpPr>
                <p:spPr bwMode="auto">
                  <a:xfrm rot="5400000" flipH="1" flipV="1">
                    <a:off x="7522755" y="4189761"/>
                    <a:ext cx="184150" cy="2506"/>
                  </a:xfrm>
                  <a:prstGeom prst="straightConnector1">
                    <a:avLst/>
                  </a:prstGeom>
                  <a:noFill/>
                  <a:ln w="25400">
                    <a:solidFill>
                      <a:schemeClr val="tx1"/>
                    </a:solidFill>
                    <a:round/>
                    <a:headEnd/>
                    <a:tailEnd type="stealth" w="lg" len="lg"/>
                  </a:ln>
                  <a:effectLst/>
                </p:spPr>
              </p:cxnSp>
            </p:grpSp>
            <p:sp>
              <p:nvSpPr>
                <p:cNvPr id="205" name="Trapezoid 204"/>
                <p:cNvSpPr/>
                <p:nvPr/>
              </p:nvSpPr>
              <p:spPr bwMode="auto">
                <a:xfrm rot="16200000">
                  <a:off x="8235627" y="3428685"/>
                  <a:ext cx="803286" cy="365760"/>
                </a:xfrm>
                <a:prstGeom prst="trapezoid">
                  <a:avLst>
                    <a:gd name="adj" fmla="val 9753"/>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vert="eaVert" wrap="none" bIns="228600" rtlCol="0" anchor="ctr" anchorCtr="0"/>
                <a:lstStyle/>
                <a:p>
                  <a:pPr algn="ctr"/>
                  <a:endParaRPr lang="en-US" dirty="0" smtClean="0">
                    <a:solidFill>
                      <a:schemeClr val="tx1"/>
                    </a:solidFill>
                  </a:endParaRPr>
                </a:p>
              </p:txBody>
            </p:sp>
            <p:sp>
              <p:nvSpPr>
                <p:cNvPr id="206" name="Trapezoid 205"/>
                <p:cNvSpPr/>
                <p:nvPr/>
              </p:nvSpPr>
              <p:spPr bwMode="auto">
                <a:xfrm rot="16200000">
                  <a:off x="5631545" y="3291526"/>
                  <a:ext cx="657234" cy="640080"/>
                </a:xfrm>
                <a:prstGeom prst="trapezoid">
                  <a:avLst>
                    <a:gd name="adj" fmla="val 10969"/>
                  </a:avLst>
                </a:prstGeom>
                <a:solidFill>
                  <a:srgbClr val="FFCDCD"/>
                </a:solidFill>
                <a:ln w="50800" cmpd="thinThick">
                  <a:solidFill>
                    <a:srgbClr val="D37F7F"/>
                  </a:solidFill>
                  <a:headEnd/>
                  <a:tailEnd/>
                </a:ln>
              </p:spPr>
              <p:style>
                <a:lnRef idx="2">
                  <a:schemeClr val="accent2">
                    <a:shade val="50000"/>
                  </a:schemeClr>
                </a:lnRef>
                <a:fillRef idx="1">
                  <a:schemeClr val="accent2"/>
                </a:fillRef>
                <a:effectRef idx="0">
                  <a:schemeClr val="accent2"/>
                </a:effectRef>
                <a:fontRef idx="minor">
                  <a:schemeClr val="lt1"/>
                </a:fontRef>
              </p:style>
              <p:txBody>
                <a:bodyPr vert="eaVert" wrap="none" bIns="228600" rtlCol="0" anchor="ctr" anchorCtr="0"/>
                <a:lstStyle/>
                <a:p>
                  <a:pPr algn="ctr"/>
                  <a:endParaRPr lang="en-US" dirty="0" smtClean="0">
                    <a:solidFill>
                      <a:schemeClr val="tx1"/>
                    </a:solidFill>
                  </a:endParaRPr>
                </a:p>
              </p:txBody>
            </p:sp>
            <p:cxnSp>
              <p:nvCxnSpPr>
                <p:cNvPr id="207" name="AutoShape 33"/>
                <p:cNvCxnSpPr>
                  <a:cxnSpLocks noChangeAspect="1" noChangeShapeType="1"/>
                </p:cNvCxnSpPr>
                <p:nvPr/>
              </p:nvCxnSpPr>
              <p:spPr bwMode="auto">
                <a:xfrm rot="10800000">
                  <a:off x="6290560" y="3815679"/>
                  <a:ext cx="409022" cy="1588"/>
                </a:xfrm>
                <a:prstGeom prst="straightConnector1">
                  <a:avLst/>
                </a:prstGeom>
                <a:noFill/>
                <a:ln w="25400">
                  <a:solidFill>
                    <a:schemeClr val="tx1"/>
                  </a:solidFill>
                  <a:round/>
                  <a:headEnd/>
                  <a:tailEnd type="stealth" w="lg" len="lg"/>
                </a:ln>
                <a:effectLst/>
              </p:spPr>
            </p:cxnSp>
            <p:grpSp>
              <p:nvGrpSpPr>
                <p:cNvPr id="28" name="Group 233"/>
                <p:cNvGrpSpPr/>
                <p:nvPr/>
              </p:nvGrpSpPr>
              <p:grpSpPr>
                <a:xfrm>
                  <a:off x="6517602" y="3282381"/>
                  <a:ext cx="420624" cy="658368"/>
                  <a:chOff x="2324457" y="5437215"/>
                  <a:chExt cx="420624" cy="658368"/>
                </a:xfrm>
              </p:grpSpPr>
              <p:sp>
                <p:nvSpPr>
                  <p:cNvPr id="238" name="Oval 237"/>
                  <p:cNvSpPr>
                    <a:spLocks noChangeAspect="1" noChangeArrowheads="1"/>
                  </p:cNvSpPr>
                  <p:nvPr/>
                </p:nvSpPr>
                <p:spPr bwMode="auto">
                  <a:xfrm>
                    <a:off x="2506437" y="5944949"/>
                    <a:ext cx="56665" cy="51128"/>
                  </a:xfrm>
                  <a:prstGeom prst="ellipse">
                    <a:avLst/>
                  </a:prstGeom>
                  <a:solidFill>
                    <a:srgbClr val="000000"/>
                  </a:solidFill>
                  <a:ln w="0">
                    <a:solidFill>
                      <a:schemeClr val="tx1"/>
                    </a:solidFill>
                    <a:round/>
                    <a:headEnd/>
                    <a:tailEnd/>
                  </a:ln>
                  <a:effectLst/>
                </p:spPr>
                <p:txBody>
                  <a:bodyPr wrap="none" anchor="ctr"/>
                  <a:lstStyle/>
                  <a:p>
                    <a:endParaRPr lang="en-US"/>
                  </a:p>
                </p:txBody>
              </p:sp>
              <p:sp>
                <p:nvSpPr>
                  <p:cNvPr id="239" name="Oval 29"/>
                  <p:cNvSpPr>
                    <a:spLocks noChangeAspect="1" noChangeArrowheads="1"/>
                  </p:cNvSpPr>
                  <p:nvPr/>
                </p:nvSpPr>
                <p:spPr bwMode="auto">
                  <a:xfrm>
                    <a:off x="2507677" y="5802346"/>
                    <a:ext cx="54184" cy="48889"/>
                  </a:xfrm>
                  <a:prstGeom prst="ellipse">
                    <a:avLst/>
                  </a:prstGeom>
                  <a:solidFill>
                    <a:srgbClr val="000000"/>
                  </a:solidFill>
                  <a:ln w="0">
                    <a:solidFill>
                      <a:schemeClr val="tx1"/>
                    </a:solidFill>
                    <a:round/>
                    <a:headEnd/>
                    <a:tailEnd/>
                  </a:ln>
                  <a:effectLst/>
                </p:spPr>
                <p:txBody>
                  <a:bodyPr wrap="none" anchor="ctr"/>
                  <a:lstStyle/>
                  <a:p>
                    <a:endParaRPr lang="en-US"/>
                  </a:p>
                </p:txBody>
              </p:sp>
              <p:grpSp>
                <p:nvGrpSpPr>
                  <p:cNvPr id="29" name="Group 226"/>
                  <p:cNvGrpSpPr/>
                  <p:nvPr/>
                </p:nvGrpSpPr>
                <p:grpSpPr>
                  <a:xfrm>
                    <a:off x="2324457" y="5437215"/>
                    <a:ext cx="420624" cy="658368"/>
                    <a:chOff x="2324457" y="5437215"/>
                    <a:chExt cx="605108" cy="658368"/>
                  </a:xfrm>
                </p:grpSpPr>
                <p:sp>
                  <p:nvSpPr>
                    <p:cNvPr id="241" name="Rectangle 28"/>
                    <p:cNvSpPr>
                      <a:spLocks noChangeArrowheads="1"/>
                    </p:cNvSpPr>
                    <p:nvPr/>
                  </p:nvSpPr>
                  <p:spPr bwMode="auto">
                    <a:xfrm>
                      <a:off x="2334578" y="5437215"/>
                      <a:ext cx="594987" cy="658368"/>
                    </a:xfrm>
                    <a:prstGeom prst="rect">
                      <a:avLst/>
                    </a:prstGeom>
                    <a:noFill/>
                    <a:ln w="38100">
                      <a:solidFill>
                        <a:schemeClr val="tx1"/>
                      </a:solidFill>
                      <a:miter lim="800000"/>
                      <a:headEnd/>
                      <a:tailEnd/>
                    </a:ln>
                    <a:effectLst/>
                  </p:spPr>
                  <p:txBody>
                    <a:bodyPr wrap="none" anchor="t" anchorCtr="0"/>
                    <a:lstStyle/>
                    <a:p>
                      <a:pPr algn="ctr"/>
                      <a:endParaRPr lang="en-US" sz="2000" b="1" i="1" dirty="0" smtClean="0">
                        <a:solidFill>
                          <a:schemeClr val="accent1">
                            <a:lumMod val="25000"/>
                          </a:schemeClr>
                        </a:solidFill>
                      </a:endParaRPr>
                    </a:p>
                  </p:txBody>
                </p:sp>
                <p:sp>
                  <p:nvSpPr>
                    <p:cNvPr id="242" name="Rectangle 241"/>
                    <p:cNvSpPr/>
                    <p:nvPr/>
                  </p:nvSpPr>
                  <p:spPr bwMode="auto">
                    <a:xfrm>
                      <a:off x="2790268" y="5626914"/>
                      <a:ext cx="137160" cy="45720"/>
                    </a:xfrm>
                    <a:prstGeom prst="rect">
                      <a:avLst/>
                    </a:prstGeom>
                    <a:noFill/>
                    <a:ln w="0">
                      <a:noFill/>
                      <a:round/>
                      <a:headEnd/>
                      <a:tailEnd/>
                    </a:ln>
                    <a:effectLst/>
                  </p:spPr>
                  <p:txBody>
                    <a:bodyPr wrap="none" rtlCol="0" anchor="ctr"/>
                    <a:lstStyle/>
                    <a:p>
                      <a:pPr algn="ctr"/>
                      <a:endParaRPr lang="en-US"/>
                    </a:p>
                  </p:txBody>
                </p:sp>
                <p:sp>
                  <p:nvSpPr>
                    <p:cNvPr id="243" name="Rectangle 242"/>
                    <p:cNvSpPr/>
                    <p:nvPr/>
                  </p:nvSpPr>
                  <p:spPr bwMode="auto">
                    <a:xfrm>
                      <a:off x="2324457" y="5626914"/>
                      <a:ext cx="137160" cy="45720"/>
                    </a:xfrm>
                    <a:prstGeom prst="rect">
                      <a:avLst/>
                    </a:prstGeom>
                    <a:noFill/>
                    <a:ln w="0">
                      <a:noFill/>
                      <a:round/>
                      <a:headEnd/>
                      <a:tailEnd/>
                    </a:ln>
                    <a:effectLst/>
                  </p:spPr>
                  <p:txBody>
                    <a:bodyPr wrap="none" rtlCol="0" anchor="ctr"/>
                    <a:lstStyle/>
                    <a:p>
                      <a:pPr algn="ctr"/>
                      <a:endParaRPr lang="en-US"/>
                    </a:p>
                  </p:txBody>
                </p:sp>
                <p:sp>
                  <p:nvSpPr>
                    <p:cNvPr id="244" name="Rectangle 243"/>
                    <p:cNvSpPr/>
                    <p:nvPr/>
                  </p:nvSpPr>
                  <p:spPr bwMode="auto">
                    <a:xfrm>
                      <a:off x="2790268" y="5947653"/>
                      <a:ext cx="137160" cy="45720"/>
                    </a:xfrm>
                    <a:prstGeom prst="rect">
                      <a:avLst/>
                    </a:prstGeom>
                    <a:noFill/>
                    <a:ln w="0">
                      <a:noFill/>
                      <a:round/>
                      <a:headEnd/>
                      <a:tailEnd/>
                    </a:ln>
                    <a:effectLst/>
                  </p:spPr>
                  <p:txBody>
                    <a:bodyPr wrap="none" rtlCol="0" anchor="ctr"/>
                    <a:lstStyle/>
                    <a:p>
                      <a:pPr algn="ctr"/>
                      <a:endParaRPr lang="en-US"/>
                    </a:p>
                  </p:txBody>
                </p:sp>
                <p:sp>
                  <p:nvSpPr>
                    <p:cNvPr id="245" name="Rectangle 244"/>
                    <p:cNvSpPr/>
                    <p:nvPr/>
                  </p:nvSpPr>
                  <p:spPr bwMode="auto">
                    <a:xfrm>
                      <a:off x="2324457" y="5947653"/>
                      <a:ext cx="137160" cy="45720"/>
                    </a:xfrm>
                    <a:prstGeom prst="rect">
                      <a:avLst/>
                    </a:prstGeom>
                    <a:noFill/>
                    <a:ln w="0">
                      <a:noFill/>
                      <a:round/>
                      <a:headEnd/>
                      <a:tailEnd/>
                    </a:ln>
                    <a:effectLst/>
                  </p:spPr>
                  <p:txBody>
                    <a:bodyPr wrap="none" rtlCol="0" anchor="ctr"/>
                    <a:lstStyle/>
                    <a:p>
                      <a:pPr algn="ctr"/>
                      <a:endParaRPr lang="en-US"/>
                    </a:p>
                  </p:txBody>
                </p:sp>
                <p:sp>
                  <p:nvSpPr>
                    <p:cNvPr id="246" name="Rectangle 245"/>
                    <p:cNvSpPr/>
                    <p:nvPr/>
                  </p:nvSpPr>
                  <p:spPr bwMode="auto">
                    <a:xfrm>
                      <a:off x="2790268" y="5803930"/>
                      <a:ext cx="137160" cy="45720"/>
                    </a:xfrm>
                    <a:prstGeom prst="rect">
                      <a:avLst/>
                    </a:prstGeom>
                    <a:noFill/>
                    <a:ln w="0">
                      <a:noFill/>
                      <a:round/>
                      <a:headEnd/>
                      <a:tailEnd/>
                    </a:ln>
                    <a:effectLst/>
                  </p:spPr>
                  <p:txBody>
                    <a:bodyPr wrap="none" rtlCol="0" anchor="ctr"/>
                    <a:lstStyle/>
                    <a:p>
                      <a:pPr algn="ctr"/>
                      <a:endParaRPr lang="en-US"/>
                    </a:p>
                  </p:txBody>
                </p:sp>
                <p:sp>
                  <p:nvSpPr>
                    <p:cNvPr id="247" name="Rectangle 246"/>
                    <p:cNvSpPr/>
                    <p:nvPr/>
                  </p:nvSpPr>
                  <p:spPr bwMode="auto">
                    <a:xfrm>
                      <a:off x="2324457" y="5803930"/>
                      <a:ext cx="137160" cy="45720"/>
                    </a:xfrm>
                    <a:prstGeom prst="rect">
                      <a:avLst/>
                    </a:prstGeom>
                    <a:noFill/>
                    <a:ln w="0">
                      <a:noFill/>
                      <a:round/>
                      <a:headEnd/>
                      <a:tailEnd/>
                    </a:ln>
                    <a:effectLst/>
                  </p:spPr>
                  <p:txBody>
                    <a:bodyPr wrap="none" rtlCol="0" anchor="ctr"/>
                    <a:lstStyle/>
                    <a:p>
                      <a:pPr algn="ctr"/>
                      <a:endParaRPr lang="en-US"/>
                    </a:p>
                  </p:txBody>
                </p:sp>
              </p:grpSp>
            </p:grpSp>
            <p:sp>
              <p:nvSpPr>
                <p:cNvPr id="212" name="Text Box 44"/>
                <p:cNvSpPr txBox="1">
                  <a:spLocks noChangeAspect="1" noChangeArrowheads="1"/>
                </p:cNvSpPr>
                <p:nvPr/>
              </p:nvSpPr>
              <p:spPr bwMode="auto">
                <a:xfrm>
                  <a:off x="5055130" y="3426900"/>
                  <a:ext cx="250296" cy="369332"/>
                </a:xfrm>
                <a:prstGeom prst="rect">
                  <a:avLst/>
                </a:prstGeom>
                <a:noFill/>
                <a:ln w="9525">
                  <a:noFill/>
                  <a:miter lim="800000"/>
                  <a:headEnd/>
                  <a:tailEnd/>
                </a:ln>
                <a:effectLst/>
              </p:spPr>
              <p:txBody>
                <a:bodyPr wrap="square" rIns="45720">
                  <a:spAutoFit/>
                </a:bodyPr>
                <a:lstStyle/>
                <a:p>
                  <a:r>
                    <a:rPr lang="en-US" dirty="0" smtClean="0"/>
                    <a:t>l</a:t>
                  </a:r>
                  <a:endParaRPr lang="en-US" dirty="0"/>
                </a:p>
              </p:txBody>
            </p:sp>
            <p:cxnSp>
              <p:nvCxnSpPr>
                <p:cNvPr id="213" name="AutoShape 45"/>
                <p:cNvCxnSpPr>
                  <a:cxnSpLocks noChangeAspect="1" noChangeShapeType="1"/>
                  <a:stCxn id="212" idx="3"/>
                  <a:endCxn id="206" idx="0"/>
                </p:cNvCxnSpPr>
                <p:nvPr/>
              </p:nvCxnSpPr>
              <p:spPr bwMode="auto">
                <a:xfrm>
                  <a:off x="5305426" y="3611566"/>
                  <a:ext cx="334696" cy="1588"/>
                </a:xfrm>
                <a:prstGeom prst="straightConnector1">
                  <a:avLst/>
                </a:prstGeom>
                <a:noFill/>
                <a:ln w="25400">
                  <a:solidFill>
                    <a:schemeClr val="tx1"/>
                  </a:solidFill>
                  <a:round/>
                  <a:headEnd/>
                  <a:tailEnd type="stealth" w="lg" len="lg"/>
                </a:ln>
                <a:effectLst/>
              </p:spPr>
            </p:cxnSp>
            <p:grpSp>
              <p:nvGrpSpPr>
                <p:cNvPr id="30" name="Group 293"/>
                <p:cNvGrpSpPr/>
                <p:nvPr/>
              </p:nvGrpSpPr>
              <p:grpSpPr>
                <a:xfrm>
                  <a:off x="7809077" y="3281021"/>
                  <a:ext cx="420624" cy="658368"/>
                  <a:chOff x="2324457" y="5437215"/>
                  <a:chExt cx="420624" cy="658368"/>
                </a:xfrm>
              </p:grpSpPr>
              <p:sp>
                <p:nvSpPr>
                  <p:cNvPr id="218" name="Oval 217"/>
                  <p:cNvSpPr>
                    <a:spLocks noChangeAspect="1" noChangeArrowheads="1"/>
                  </p:cNvSpPr>
                  <p:nvPr/>
                </p:nvSpPr>
                <p:spPr bwMode="auto">
                  <a:xfrm>
                    <a:off x="2506437" y="5944949"/>
                    <a:ext cx="56665" cy="51128"/>
                  </a:xfrm>
                  <a:prstGeom prst="ellipse">
                    <a:avLst/>
                  </a:prstGeom>
                  <a:solidFill>
                    <a:srgbClr val="000000"/>
                  </a:solidFill>
                  <a:ln w="0">
                    <a:solidFill>
                      <a:schemeClr val="tx1"/>
                    </a:solidFill>
                    <a:round/>
                    <a:headEnd/>
                    <a:tailEnd/>
                  </a:ln>
                  <a:effectLst/>
                </p:spPr>
                <p:txBody>
                  <a:bodyPr wrap="none" anchor="ctr"/>
                  <a:lstStyle/>
                  <a:p>
                    <a:endParaRPr lang="en-US"/>
                  </a:p>
                </p:txBody>
              </p:sp>
              <p:sp>
                <p:nvSpPr>
                  <p:cNvPr id="219" name="Oval 29"/>
                  <p:cNvSpPr>
                    <a:spLocks noChangeAspect="1" noChangeArrowheads="1"/>
                  </p:cNvSpPr>
                  <p:nvPr/>
                </p:nvSpPr>
                <p:spPr bwMode="auto">
                  <a:xfrm>
                    <a:off x="2507677" y="5802346"/>
                    <a:ext cx="54184" cy="48889"/>
                  </a:xfrm>
                  <a:prstGeom prst="ellipse">
                    <a:avLst/>
                  </a:prstGeom>
                  <a:solidFill>
                    <a:srgbClr val="000000"/>
                  </a:solidFill>
                  <a:ln w="0">
                    <a:solidFill>
                      <a:schemeClr val="tx1"/>
                    </a:solidFill>
                    <a:round/>
                    <a:headEnd/>
                    <a:tailEnd/>
                  </a:ln>
                  <a:effectLst/>
                </p:spPr>
                <p:txBody>
                  <a:bodyPr wrap="none" anchor="ctr"/>
                  <a:lstStyle/>
                  <a:p>
                    <a:endParaRPr lang="en-US"/>
                  </a:p>
                </p:txBody>
              </p:sp>
              <p:grpSp>
                <p:nvGrpSpPr>
                  <p:cNvPr id="31" name="Group 226"/>
                  <p:cNvGrpSpPr/>
                  <p:nvPr/>
                </p:nvGrpSpPr>
                <p:grpSpPr>
                  <a:xfrm>
                    <a:off x="2324457" y="5437215"/>
                    <a:ext cx="420624" cy="658368"/>
                    <a:chOff x="2324457" y="5437215"/>
                    <a:chExt cx="605108" cy="658368"/>
                  </a:xfrm>
                </p:grpSpPr>
                <p:sp>
                  <p:nvSpPr>
                    <p:cNvPr id="221" name="Rectangle 28"/>
                    <p:cNvSpPr>
                      <a:spLocks noChangeArrowheads="1"/>
                    </p:cNvSpPr>
                    <p:nvPr/>
                  </p:nvSpPr>
                  <p:spPr bwMode="auto">
                    <a:xfrm>
                      <a:off x="2334578" y="5437215"/>
                      <a:ext cx="594987" cy="658368"/>
                    </a:xfrm>
                    <a:prstGeom prst="rect">
                      <a:avLst/>
                    </a:prstGeom>
                    <a:noFill/>
                    <a:ln w="38100">
                      <a:solidFill>
                        <a:schemeClr val="tx1"/>
                      </a:solidFill>
                      <a:miter lim="800000"/>
                      <a:headEnd/>
                      <a:tailEnd/>
                    </a:ln>
                    <a:effectLst/>
                  </p:spPr>
                  <p:txBody>
                    <a:bodyPr wrap="none" anchor="t" anchorCtr="0"/>
                    <a:lstStyle/>
                    <a:p>
                      <a:pPr algn="ctr"/>
                      <a:endParaRPr lang="en-US" sz="2000" b="1" i="1" dirty="0" smtClean="0">
                        <a:solidFill>
                          <a:schemeClr val="accent1">
                            <a:lumMod val="25000"/>
                          </a:schemeClr>
                        </a:solidFill>
                      </a:endParaRPr>
                    </a:p>
                  </p:txBody>
                </p:sp>
                <p:sp>
                  <p:nvSpPr>
                    <p:cNvPr id="222" name="Rectangle 221"/>
                    <p:cNvSpPr/>
                    <p:nvPr/>
                  </p:nvSpPr>
                  <p:spPr bwMode="auto">
                    <a:xfrm>
                      <a:off x="2790268" y="5626914"/>
                      <a:ext cx="137160" cy="45720"/>
                    </a:xfrm>
                    <a:prstGeom prst="rect">
                      <a:avLst/>
                    </a:prstGeom>
                    <a:noFill/>
                    <a:ln w="0">
                      <a:noFill/>
                      <a:round/>
                      <a:headEnd/>
                      <a:tailEnd/>
                    </a:ln>
                    <a:effectLst/>
                  </p:spPr>
                  <p:txBody>
                    <a:bodyPr wrap="none" rtlCol="0" anchor="ctr"/>
                    <a:lstStyle/>
                    <a:p>
                      <a:pPr algn="ctr"/>
                      <a:endParaRPr lang="en-US"/>
                    </a:p>
                  </p:txBody>
                </p:sp>
                <p:sp>
                  <p:nvSpPr>
                    <p:cNvPr id="223" name="Rectangle 222"/>
                    <p:cNvSpPr/>
                    <p:nvPr/>
                  </p:nvSpPr>
                  <p:spPr bwMode="auto">
                    <a:xfrm>
                      <a:off x="2324457" y="5626914"/>
                      <a:ext cx="137160" cy="45720"/>
                    </a:xfrm>
                    <a:prstGeom prst="rect">
                      <a:avLst/>
                    </a:prstGeom>
                    <a:noFill/>
                    <a:ln w="0">
                      <a:noFill/>
                      <a:round/>
                      <a:headEnd/>
                      <a:tailEnd/>
                    </a:ln>
                    <a:effectLst/>
                  </p:spPr>
                  <p:txBody>
                    <a:bodyPr wrap="none" rtlCol="0" anchor="ctr"/>
                    <a:lstStyle/>
                    <a:p>
                      <a:pPr algn="ctr"/>
                      <a:endParaRPr lang="en-US"/>
                    </a:p>
                  </p:txBody>
                </p:sp>
                <p:sp>
                  <p:nvSpPr>
                    <p:cNvPr id="224" name="Rectangle 223"/>
                    <p:cNvSpPr/>
                    <p:nvPr/>
                  </p:nvSpPr>
                  <p:spPr bwMode="auto">
                    <a:xfrm>
                      <a:off x="2790268" y="5947653"/>
                      <a:ext cx="137160" cy="45720"/>
                    </a:xfrm>
                    <a:prstGeom prst="rect">
                      <a:avLst/>
                    </a:prstGeom>
                    <a:noFill/>
                    <a:ln w="0">
                      <a:noFill/>
                      <a:round/>
                      <a:headEnd/>
                      <a:tailEnd/>
                    </a:ln>
                    <a:effectLst/>
                  </p:spPr>
                  <p:txBody>
                    <a:bodyPr wrap="none" rtlCol="0" anchor="ctr"/>
                    <a:lstStyle/>
                    <a:p>
                      <a:pPr algn="ctr"/>
                      <a:endParaRPr lang="en-US"/>
                    </a:p>
                  </p:txBody>
                </p:sp>
                <p:sp>
                  <p:nvSpPr>
                    <p:cNvPr id="225" name="Rectangle 224"/>
                    <p:cNvSpPr/>
                    <p:nvPr/>
                  </p:nvSpPr>
                  <p:spPr bwMode="auto">
                    <a:xfrm>
                      <a:off x="2324457" y="5947653"/>
                      <a:ext cx="137160" cy="45720"/>
                    </a:xfrm>
                    <a:prstGeom prst="rect">
                      <a:avLst/>
                    </a:prstGeom>
                    <a:noFill/>
                    <a:ln w="0">
                      <a:noFill/>
                      <a:round/>
                      <a:headEnd/>
                      <a:tailEnd/>
                    </a:ln>
                    <a:effectLst/>
                  </p:spPr>
                  <p:txBody>
                    <a:bodyPr wrap="none" rtlCol="0" anchor="ctr"/>
                    <a:lstStyle/>
                    <a:p>
                      <a:pPr algn="ctr"/>
                      <a:endParaRPr lang="en-US"/>
                    </a:p>
                  </p:txBody>
                </p:sp>
                <p:sp>
                  <p:nvSpPr>
                    <p:cNvPr id="226" name="Rectangle 225"/>
                    <p:cNvSpPr/>
                    <p:nvPr/>
                  </p:nvSpPr>
                  <p:spPr bwMode="auto">
                    <a:xfrm>
                      <a:off x="2790268" y="5803930"/>
                      <a:ext cx="137160" cy="45720"/>
                    </a:xfrm>
                    <a:prstGeom prst="rect">
                      <a:avLst/>
                    </a:prstGeom>
                    <a:noFill/>
                    <a:ln w="0">
                      <a:noFill/>
                      <a:round/>
                      <a:headEnd/>
                      <a:tailEnd/>
                    </a:ln>
                    <a:effectLst/>
                  </p:spPr>
                  <p:txBody>
                    <a:bodyPr wrap="none" rtlCol="0" anchor="ctr"/>
                    <a:lstStyle/>
                    <a:p>
                      <a:pPr algn="ctr"/>
                      <a:endParaRPr lang="en-US"/>
                    </a:p>
                  </p:txBody>
                </p:sp>
                <p:sp>
                  <p:nvSpPr>
                    <p:cNvPr id="227" name="Rectangle 226"/>
                    <p:cNvSpPr/>
                    <p:nvPr/>
                  </p:nvSpPr>
                  <p:spPr bwMode="auto">
                    <a:xfrm>
                      <a:off x="2324457" y="5803930"/>
                      <a:ext cx="137160" cy="45720"/>
                    </a:xfrm>
                    <a:prstGeom prst="rect">
                      <a:avLst/>
                    </a:prstGeom>
                    <a:noFill/>
                    <a:ln w="0">
                      <a:noFill/>
                      <a:round/>
                      <a:headEnd/>
                      <a:tailEnd/>
                    </a:ln>
                    <a:effectLst/>
                  </p:spPr>
                  <p:txBody>
                    <a:bodyPr wrap="none" rtlCol="0" anchor="ctr"/>
                    <a:lstStyle/>
                    <a:p>
                      <a:pPr algn="ctr"/>
                      <a:endParaRPr lang="en-US"/>
                    </a:p>
                  </p:txBody>
                </p:sp>
              </p:grpSp>
            </p:grpSp>
            <p:cxnSp>
              <p:nvCxnSpPr>
                <p:cNvPr id="215" name="AutoShape 33"/>
                <p:cNvCxnSpPr>
                  <a:cxnSpLocks noChangeAspect="1" noChangeShapeType="1"/>
                </p:cNvCxnSpPr>
                <p:nvPr/>
              </p:nvCxnSpPr>
              <p:spPr bwMode="auto">
                <a:xfrm flipV="1">
                  <a:off x="8046481" y="3670596"/>
                  <a:ext cx="408776" cy="1"/>
                </a:xfrm>
                <a:prstGeom prst="straightConnector1">
                  <a:avLst/>
                </a:prstGeom>
                <a:noFill/>
                <a:ln w="25400">
                  <a:solidFill>
                    <a:schemeClr val="tx1"/>
                  </a:solidFill>
                  <a:round/>
                  <a:headEnd/>
                  <a:tailEnd type="stealth" w="lg" len="lg"/>
                </a:ln>
                <a:effectLst/>
              </p:spPr>
            </p:cxnSp>
            <p:cxnSp>
              <p:nvCxnSpPr>
                <p:cNvPr id="216" name="Curved Connector 587"/>
                <p:cNvCxnSpPr>
                  <a:stCxn id="239" idx="6"/>
                  <a:endCxn id="221" idx="0"/>
                </p:cNvCxnSpPr>
                <p:nvPr/>
              </p:nvCxnSpPr>
              <p:spPr bwMode="auto">
                <a:xfrm flipV="1">
                  <a:off x="6755006" y="3281021"/>
                  <a:ext cx="1267901" cy="390936"/>
                </a:xfrm>
                <a:prstGeom prst="curvedConnector4">
                  <a:avLst>
                    <a:gd name="adj1" fmla="val 22795"/>
                    <a:gd name="adj2" fmla="val 158475"/>
                  </a:avLst>
                </a:prstGeom>
                <a:noFill/>
                <a:ln w="25400">
                  <a:solidFill>
                    <a:schemeClr val="tx1"/>
                  </a:solidFill>
                  <a:round/>
                  <a:headEnd/>
                  <a:tailEnd type="stealth" w="lg" len="lg"/>
                </a:ln>
                <a:effectLst/>
              </p:spPr>
            </p:cxnSp>
            <p:cxnSp>
              <p:nvCxnSpPr>
                <p:cNvPr id="217" name="Curved Connector 587"/>
                <p:cNvCxnSpPr>
                  <a:stCxn id="218" idx="3"/>
                  <a:endCxn id="241" idx="2"/>
                </p:cNvCxnSpPr>
                <p:nvPr/>
              </p:nvCxnSpPr>
              <p:spPr bwMode="auto">
                <a:xfrm rot="5400000">
                  <a:off x="7311217" y="3252611"/>
                  <a:ext cx="108354" cy="1267923"/>
                </a:xfrm>
                <a:prstGeom prst="curvedConnector3">
                  <a:avLst>
                    <a:gd name="adj1" fmla="val 231360"/>
                  </a:avLst>
                </a:prstGeom>
                <a:noFill/>
                <a:ln w="25400">
                  <a:solidFill>
                    <a:schemeClr val="tx1"/>
                  </a:solidFill>
                  <a:round/>
                  <a:headEnd/>
                  <a:tailEnd type="stealth" w="lg" len="lg"/>
                </a:ln>
                <a:effectLst/>
              </p:spPr>
            </p:cxnSp>
          </p:grpSp>
        </p:grpSp>
      </p:grpSp>
      <p:sp>
        <p:nvSpPr>
          <p:cNvPr id="456810" name="AutoShape 106"/>
          <p:cNvSpPr>
            <a:spLocks noChangeArrowheads="1"/>
          </p:cNvSpPr>
          <p:nvPr/>
        </p:nvSpPr>
        <p:spPr bwMode="auto">
          <a:xfrm>
            <a:off x="4360868" y="5515008"/>
            <a:ext cx="649288" cy="360363"/>
          </a:xfrm>
          <a:prstGeom prst="rightArrow">
            <a:avLst>
              <a:gd name="adj1" fmla="val 56824"/>
              <a:gd name="adj2" fmla="val 77534"/>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endParaRPr lang="en-US" sz="1800"/>
          </a:p>
        </p:txBody>
      </p:sp>
      <p:grpSp>
        <p:nvGrpSpPr>
          <p:cNvPr id="65" name="Group 209"/>
          <p:cNvGrpSpPr/>
          <p:nvPr/>
        </p:nvGrpSpPr>
        <p:grpSpPr>
          <a:xfrm>
            <a:off x="5055130" y="5284781"/>
            <a:ext cx="3765020" cy="1247824"/>
            <a:chOff x="5055130" y="5097414"/>
            <a:chExt cx="3765020" cy="1247824"/>
          </a:xfrm>
        </p:grpSpPr>
        <p:grpSp>
          <p:nvGrpSpPr>
            <p:cNvPr id="66" name="Group 182"/>
            <p:cNvGrpSpPr/>
            <p:nvPr/>
          </p:nvGrpSpPr>
          <p:grpSpPr>
            <a:xfrm>
              <a:off x="7748631" y="5840413"/>
              <a:ext cx="511175" cy="504825"/>
              <a:chOff x="7337235" y="4098939"/>
              <a:chExt cx="511175" cy="504825"/>
            </a:xfrm>
          </p:grpSpPr>
          <p:sp>
            <p:nvSpPr>
              <p:cNvPr id="294" name="Text Box 24"/>
              <p:cNvSpPr txBox="1">
                <a:spLocks noChangeAspect="1" noChangeArrowheads="1"/>
              </p:cNvSpPr>
              <p:nvPr/>
            </p:nvSpPr>
            <p:spPr bwMode="auto">
              <a:xfrm>
                <a:off x="7337235" y="4283089"/>
                <a:ext cx="511175" cy="320675"/>
              </a:xfrm>
              <a:prstGeom prst="rect">
                <a:avLst/>
              </a:prstGeom>
              <a:noFill/>
              <a:ln w="9525">
                <a:noFill/>
                <a:miter lim="800000"/>
                <a:headEnd/>
                <a:tailEnd/>
              </a:ln>
              <a:effectLst/>
            </p:spPr>
            <p:txBody>
              <a:bodyPr wrap="none" tIns="0">
                <a:spAutoFit/>
              </a:bodyPr>
              <a:lstStyle/>
              <a:p>
                <a:r>
                  <a:rPr lang="en-US" dirty="0"/>
                  <a:t>cur</a:t>
                </a:r>
              </a:p>
            </p:txBody>
          </p:sp>
          <p:cxnSp>
            <p:nvCxnSpPr>
              <p:cNvPr id="295" name="AutoShape 25"/>
              <p:cNvCxnSpPr>
                <a:cxnSpLocks noChangeAspect="1" noChangeShapeType="1"/>
                <a:stCxn id="294" idx="0"/>
              </p:cNvCxnSpPr>
              <p:nvPr/>
            </p:nvCxnSpPr>
            <p:spPr bwMode="auto">
              <a:xfrm rot="5400000" flipH="1" flipV="1">
                <a:off x="7502001" y="4189761"/>
                <a:ext cx="184150" cy="2506"/>
              </a:xfrm>
              <a:prstGeom prst="straightConnector1">
                <a:avLst/>
              </a:prstGeom>
              <a:noFill/>
              <a:ln w="25400">
                <a:solidFill>
                  <a:schemeClr val="tx1"/>
                </a:solidFill>
                <a:round/>
                <a:headEnd/>
                <a:tailEnd type="stealth" w="lg" len="lg"/>
              </a:ln>
              <a:effectLst/>
            </p:spPr>
          </p:cxnSp>
        </p:grpSp>
        <p:sp>
          <p:nvSpPr>
            <p:cNvPr id="263" name="Trapezoid 262"/>
            <p:cNvSpPr/>
            <p:nvPr/>
          </p:nvSpPr>
          <p:spPr bwMode="auto">
            <a:xfrm rot="16200000">
              <a:off x="7919261" y="4999810"/>
              <a:ext cx="803286" cy="998493"/>
            </a:xfrm>
            <a:prstGeom prst="trapezoid">
              <a:avLst>
                <a:gd name="adj" fmla="val 9753"/>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vert="eaVert" wrap="none" bIns="228600" rtlCol="0" anchor="ctr" anchorCtr="0"/>
            <a:lstStyle/>
            <a:p>
              <a:pPr algn="ctr"/>
              <a:endParaRPr lang="en-US" dirty="0" smtClean="0">
                <a:solidFill>
                  <a:schemeClr val="tx1"/>
                </a:solidFill>
              </a:endParaRPr>
            </a:p>
          </p:txBody>
        </p:sp>
        <p:sp>
          <p:nvSpPr>
            <p:cNvPr id="264" name="Trapezoid 263"/>
            <p:cNvSpPr/>
            <p:nvPr/>
          </p:nvSpPr>
          <p:spPr bwMode="auto">
            <a:xfrm rot="16200000">
              <a:off x="6384016" y="4426546"/>
              <a:ext cx="657234" cy="2145022"/>
            </a:xfrm>
            <a:prstGeom prst="trapezoid">
              <a:avLst>
                <a:gd name="adj" fmla="val 10969"/>
              </a:avLst>
            </a:prstGeom>
            <a:solidFill>
              <a:srgbClr val="FFCDCD"/>
            </a:solidFill>
            <a:ln w="50800" cmpd="thinThick">
              <a:solidFill>
                <a:srgbClr val="D37F7F"/>
              </a:solidFill>
              <a:headEnd/>
              <a:tailEnd/>
            </a:ln>
          </p:spPr>
          <p:style>
            <a:lnRef idx="2">
              <a:schemeClr val="accent2">
                <a:shade val="50000"/>
              </a:schemeClr>
            </a:lnRef>
            <a:fillRef idx="1">
              <a:schemeClr val="accent2"/>
            </a:fillRef>
            <a:effectRef idx="0">
              <a:schemeClr val="accent2"/>
            </a:effectRef>
            <a:fontRef idx="minor">
              <a:schemeClr val="lt1"/>
            </a:fontRef>
          </p:style>
          <p:txBody>
            <a:bodyPr vert="eaVert" wrap="none" bIns="228600" rtlCol="0" anchor="ctr" anchorCtr="0"/>
            <a:lstStyle/>
            <a:p>
              <a:pPr algn="ctr"/>
              <a:endParaRPr lang="en-US" dirty="0" smtClean="0">
                <a:solidFill>
                  <a:schemeClr val="tx1"/>
                </a:solidFill>
              </a:endParaRPr>
            </a:p>
          </p:txBody>
        </p:sp>
        <p:sp>
          <p:nvSpPr>
            <p:cNvPr id="267" name="Text Box 44"/>
            <p:cNvSpPr txBox="1">
              <a:spLocks noChangeAspect="1" noChangeArrowheads="1"/>
            </p:cNvSpPr>
            <p:nvPr/>
          </p:nvSpPr>
          <p:spPr bwMode="auto">
            <a:xfrm>
              <a:off x="5055130" y="5314392"/>
              <a:ext cx="250296" cy="369332"/>
            </a:xfrm>
            <a:prstGeom prst="rect">
              <a:avLst/>
            </a:prstGeom>
            <a:noFill/>
            <a:ln w="9525">
              <a:noFill/>
              <a:miter lim="800000"/>
              <a:headEnd/>
              <a:tailEnd/>
            </a:ln>
            <a:effectLst/>
          </p:spPr>
          <p:txBody>
            <a:bodyPr wrap="square" rIns="45720">
              <a:spAutoFit/>
            </a:bodyPr>
            <a:lstStyle/>
            <a:p>
              <a:r>
                <a:rPr lang="en-US" dirty="0" smtClean="0"/>
                <a:t>l</a:t>
              </a:r>
              <a:endParaRPr lang="en-US" dirty="0"/>
            </a:p>
          </p:txBody>
        </p:sp>
        <p:cxnSp>
          <p:nvCxnSpPr>
            <p:cNvPr id="268" name="AutoShape 45"/>
            <p:cNvCxnSpPr>
              <a:cxnSpLocks noChangeAspect="1" noChangeShapeType="1"/>
              <a:stCxn id="267" idx="3"/>
              <a:endCxn id="264" idx="0"/>
            </p:cNvCxnSpPr>
            <p:nvPr/>
          </p:nvCxnSpPr>
          <p:spPr bwMode="auto">
            <a:xfrm flipV="1">
              <a:off x="5305426" y="5499057"/>
              <a:ext cx="334696" cy="1"/>
            </a:xfrm>
            <a:prstGeom prst="straightConnector1">
              <a:avLst/>
            </a:prstGeom>
            <a:noFill/>
            <a:ln w="25400">
              <a:solidFill>
                <a:schemeClr val="tx1"/>
              </a:solidFill>
              <a:round/>
              <a:headEnd/>
              <a:tailEnd type="stealth" w="lg" len="lg"/>
            </a:ln>
            <a:effectLst/>
          </p:spPr>
        </p:cxnSp>
      </p:grpSp>
      <p:grpSp>
        <p:nvGrpSpPr>
          <p:cNvPr id="67" name="Group 229"/>
          <p:cNvGrpSpPr/>
          <p:nvPr/>
        </p:nvGrpSpPr>
        <p:grpSpPr>
          <a:xfrm>
            <a:off x="368824" y="5284781"/>
            <a:ext cx="3765020" cy="1247824"/>
            <a:chOff x="5055130" y="3313079"/>
            <a:chExt cx="3765020" cy="1247824"/>
          </a:xfrm>
        </p:grpSpPr>
        <p:cxnSp>
          <p:nvCxnSpPr>
            <p:cNvPr id="250" name="AutoShape 33"/>
            <p:cNvCxnSpPr>
              <a:cxnSpLocks noChangeAspect="1" noChangeShapeType="1"/>
            </p:cNvCxnSpPr>
            <p:nvPr/>
          </p:nvCxnSpPr>
          <p:spPr bwMode="auto">
            <a:xfrm rot="10800000">
              <a:off x="6936741" y="3918836"/>
              <a:ext cx="409022" cy="1588"/>
            </a:xfrm>
            <a:prstGeom prst="straightConnector1">
              <a:avLst/>
            </a:prstGeom>
            <a:noFill/>
            <a:ln w="25400">
              <a:solidFill>
                <a:schemeClr val="bg1">
                  <a:lumMod val="75000"/>
                </a:schemeClr>
              </a:solidFill>
              <a:round/>
              <a:headEnd/>
              <a:tailEnd type="stealth" w="lg" len="lg"/>
            </a:ln>
            <a:effectLst/>
          </p:spPr>
        </p:cxnSp>
        <p:grpSp>
          <p:nvGrpSpPr>
            <p:cNvPr id="68" name="Group 254"/>
            <p:cNvGrpSpPr/>
            <p:nvPr/>
          </p:nvGrpSpPr>
          <p:grpSpPr>
            <a:xfrm>
              <a:off x="7163783" y="3385538"/>
              <a:ext cx="420624" cy="658368"/>
              <a:chOff x="7163783" y="3385538"/>
              <a:chExt cx="420624" cy="658368"/>
            </a:xfrm>
          </p:grpSpPr>
          <p:grpSp>
            <p:nvGrpSpPr>
              <p:cNvPr id="69" name="Group 253"/>
              <p:cNvGrpSpPr/>
              <p:nvPr/>
            </p:nvGrpSpPr>
            <p:grpSpPr>
              <a:xfrm>
                <a:off x="7345763" y="3750669"/>
                <a:ext cx="56665" cy="193731"/>
                <a:chOff x="7345763" y="3750669"/>
                <a:chExt cx="56665" cy="193731"/>
              </a:xfrm>
            </p:grpSpPr>
            <p:sp>
              <p:nvSpPr>
                <p:cNvPr id="361" name="Oval 360"/>
                <p:cNvSpPr>
                  <a:spLocks noChangeAspect="1" noChangeArrowheads="1"/>
                </p:cNvSpPr>
                <p:nvPr/>
              </p:nvSpPr>
              <p:spPr bwMode="auto">
                <a:xfrm>
                  <a:off x="7345763" y="3893272"/>
                  <a:ext cx="56665" cy="51128"/>
                </a:xfrm>
                <a:prstGeom prst="ellipse">
                  <a:avLst/>
                </a:prstGeom>
                <a:solidFill>
                  <a:schemeClr val="bg1">
                    <a:lumMod val="75000"/>
                  </a:schemeClr>
                </a:solidFill>
                <a:ln w="0">
                  <a:solidFill>
                    <a:schemeClr val="bg1">
                      <a:lumMod val="75000"/>
                    </a:schemeClr>
                  </a:solidFill>
                  <a:round/>
                  <a:headEnd/>
                  <a:tailEnd/>
                </a:ln>
                <a:effectLst/>
              </p:spPr>
              <p:txBody>
                <a:bodyPr wrap="none" anchor="ctr"/>
                <a:lstStyle/>
                <a:p>
                  <a:endParaRPr lang="en-US"/>
                </a:p>
              </p:txBody>
            </p:sp>
            <p:sp>
              <p:nvSpPr>
                <p:cNvPr id="362" name="Oval 29"/>
                <p:cNvSpPr>
                  <a:spLocks noChangeAspect="1" noChangeArrowheads="1"/>
                </p:cNvSpPr>
                <p:nvPr/>
              </p:nvSpPr>
              <p:spPr bwMode="auto">
                <a:xfrm>
                  <a:off x="7347003" y="3750669"/>
                  <a:ext cx="54184" cy="48889"/>
                </a:xfrm>
                <a:prstGeom prst="ellipse">
                  <a:avLst/>
                </a:prstGeom>
                <a:solidFill>
                  <a:schemeClr val="bg1">
                    <a:lumMod val="75000"/>
                  </a:schemeClr>
                </a:solidFill>
                <a:ln w="0">
                  <a:solidFill>
                    <a:schemeClr val="bg1">
                      <a:lumMod val="75000"/>
                    </a:schemeClr>
                  </a:solidFill>
                  <a:round/>
                  <a:headEnd/>
                  <a:tailEnd/>
                </a:ln>
                <a:effectLst/>
              </p:spPr>
              <p:txBody>
                <a:bodyPr wrap="none" anchor="ctr"/>
                <a:lstStyle/>
                <a:p>
                  <a:endParaRPr lang="en-US"/>
                </a:p>
              </p:txBody>
            </p:sp>
          </p:grpSp>
          <p:grpSp>
            <p:nvGrpSpPr>
              <p:cNvPr id="70" name="Group 252"/>
              <p:cNvGrpSpPr/>
              <p:nvPr/>
            </p:nvGrpSpPr>
            <p:grpSpPr>
              <a:xfrm>
                <a:off x="7163783" y="3385538"/>
                <a:ext cx="420624" cy="658368"/>
                <a:chOff x="7163783" y="3385538"/>
                <a:chExt cx="420624" cy="658368"/>
              </a:xfrm>
            </p:grpSpPr>
            <p:sp>
              <p:nvSpPr>
                <p:cNvPr id="354" name="Rectangle 28"/>
                <p:cNvSpPr>
                  <a:spLocks noChangeArrowheads="1"/>
                </p:cNvSpPr>
                <p:nvPr/>
              </p:nvSpPr>
              <p:spPr bwMode="auto">
                <a:xfrm>
                  <a:off x="7170818" y="3385538"/>
                  <a:ext cx="413589" cy="658368"/>
                </a:xfrm>
                <a:prstGeom prst="rect">
                  <a:avLst/>
                </a:prstGeom>
                <a:noFill/>
                <a:ln w="38100">
                  <a:solidFill>
                    <a:schemeClr val="bg1">
                      <a:lumMod val="75000"/>
                    </a:schemeClr>
                  </a:solidFill>
                  <a:miter lim="800000"/>
                  <a:headEnd/>
                  <a:tailEnd/>
                </a:ln>
                <a:effectLst/>
              </p:spPr>
              <p:txBody>
                <a:bodyPr wrap="none" anchor="t" anchorCtr="0"/>
                <a:lstStyle/>
                <a:p>
                  <a:pPr algn="ctr"/>
                  <a:endParaRPr lang="en-US" sz="2000" b="1" i="1" dirty="0" smtClean="0">
                    <a:solidFill>
                      <a:schemeClr val="accent1">
                        <a:lumMod val="25000"/>
                      </a:schemeClr>
                    </a:solidFill>
                  </a:endParaRPr>
                </a:p>
              </p:txBody>
            </p:sp>
            <p:sp>
              <p:nvSpPr>
                <p:cNvPr id="355" name="Rectangle 354"/>
                <p:cNvSpPr/>
                <p:nvPr/>
              </p:nvSpPr>
              <p:spPr bwMode="auto">
                <a:xfrm>
                  <a:off x="7487579" y="3575237"/>
                  <a:ext cx="95343" cy="45720"/>
                </a:xfrm>
                <a:prstGeom prst="rect">
                  <a:avLst/>
                </a:prstGeom>
                <a:noFill/>
                <a:ln w="0">
                  <a:noFill/>
                  <a:round/>
                  <a:headEnd/>
                  <a:tailEnd/>
                </a:ln>
                <a:effectLst/>
              </p:spPr>
              <p:txBody>
                <a:bodyPr wrap="none" rtlCol="0" anchor="ctr"/>
                <a:lstStyle/>
                <a:p>
                  <a:pPr algn="ctr"/>
                  <a:endParaRPr lang="en-US"/>
                </a:p>
              </p:txBody>
            </p:sp>
            <p:sp>
              <p:nvSpPr>
                <p:cNvPr id="356" name="Rectangle 355"/>
                <p:cNvSpPr/>
                <p:nvPr/>
              </p:nvSpPr>
              <p:spPr bwMode="auto">
                <a:xfrm>
                  <a:off x="7163783" y="3575237"/>
                  <a:ext cx="95343" cy="45720"/>
                </a:xfrm>
                <a:prstGeom prst="rect">
                  <a:avLst/>
                </a:prstGeom>
                <a:noFill/>
                <a:ln w="0">
                  <a:noFill/>
                  <a:round/>
                  <a:headEnd/>
                  <a:tailEnd/>
                </a:ln>
                <a:effectLst/>
              </p:spPr>
              <p:txBody>
                <a:bodyPr wrap="none" rtlCol="0" anchor="ctr"/>
                <a:lstStyle/>
                <a:p>
                  <a:pPr algn="ctr"/>
                  <a:endParaRPr lang="en-US"/>
                </a:p>
              </p:txBody>
            </p:sp>
            <p:sp>
              <p:nvSpPr>
                <p:cNvPr id="357" name="Rectangle 356"/>
                <p:cNvSpPr/>
                <p:nvPr/>
              </p:nvSpPr>
              <p:spPr bwMode="auto">
                <a:xfrm>
                  <a:off x="7487579" y="3895976"/>
                  <a:ext cx="95343" cy="45720"/>
                </a:xfrm>
                <a:prstGeom prst="rect">
                  <a:avLst/>
                </a:prstGeom>
                <a:noFill/>
                <a:ln w="0">
                  <a:noFill/>
                  <a:round/>
                  <a:headEnd/>
                  <a:tailEnd/>
                </a:ln>
                <a:effectLst/>
              </p:spPr>
              <p:txBody>
                <a:bodyPr wrap="none" rtlCol="0" anchor="ctr"/>
                <a:lstStyle/>
                <a:p>
                  <a:pPr algn="ctr"/>
                  <a:endParaRPr lang="en-US"/>
                </a:p>
              </p:txBody>
            </p:sp>
            <p:sp>
              <p:nvSpPr>
                <p:cNvPr id="358" name="Rectangle 357"/>
                <p:cNvSpPr/>
                <p:nvPr/>
              </p:nvSpPr>
              <p:spPr bwMode="auto">
                <a:xfrm>
                  <a:off x="7163783" y="3895976"/>
                  <a:ext cx="95343" cy="45720"/>
                </a:xfrm>
                <a:prstGeom prst="rect">
                  <a:avLst/>
                </a:prstGeom>
                <a:noFill/>
                <a:ln w="0">
                  <a:noFill/>
                  <a:round/>
                  <a:headEnd/>
                  <a:tailEnd/>
                </a:ln>
                <a:effectLst/>
              </p:spPr>
              <p:txBody>
                <a:bodyPr wrap="none" rtlCol="0" anchor="ctr"/>
                <a:lstStyle/>
                <a:p>
                  <a:pPr algn="ctr"/>
                  <a:endParaRPr lang="en-US"/>
                </a:p>
              </p:txBody>
            </p:sp>
            <p:sp>
              <p:nvSpPr>
                <p:cNvPr id="359" name="Rectangle 358"/>
                <p:cNvSpPr/>
                <p:nvPr/>
              </p:nvSpPr>
              <p:spPr bwMode="auto">
                <a:xfrm>
                  <a:off x="7487579" y="3752253"/>
                  <a:ext cx="95343" cy="45720"/>
                </a:xfrm>
                <a:prstGeom prst="rect">
                  <a:avLst/>
                </a:prstGeom>
                <a:noFill/>
                <a:ln w="0">
                  <a:noFill/>
                  <a:round/>
                  <a:headEnd/>
                  <a:tailEnd/>
                </a:ln>
                <a:effectLst/>
              </p:spPr>
              <p:txBody>
                <a:bodyPr wrap="none" rtlCol="0" anchor="ctr"/>
                <a:lstStyle/>
                <a:p>
                  <a:pPr algn="ctr"/>
                  <a:endParaRPr lang="en-US"/>
                </a:p>
              </p:txBody>
            </p:sp>
            <p:sp>
              <p:nvSpPr>
                <p:cNvPr id="360" name="Rectangle 359"/>
                <p:cNvSpPr/>
                <p:nvPr/>
              </p:nvSpPr>
              <p:spPr bwMode="auto">
                <a:xfrm>
                  <a:off x="7163783" y="3752253"/>
                  <a:ext cx="95343" cy="45720"/>
                </a:xfrm>
                <a:prstGeom prst="rect">
                  <a:avLst/>
                </a:prstGeom>
                <a:noFill/>
                <a:ln w="0">
                  <a:noFill/>
                  <a:round/>
                  <a:headEnd/>
                  <a:tailEnd/>
                </a:ln>
                <a:effectLst/>
              </p:spPr>
              <p:txBody>
                <a:bodyPr wrap="none" rtlCol="0" anchor="ctr"/>
                <a:lstStyle/>
                <a:p>
                  <a:pPr algn="ctr"/>
                  <a:endParaRPr lang="en-US"/>
                </a:p>
              </p:txBody>
            </p:sp>
          </p:grpSp>
        </p:grpSp>
        <p:cxnSp>
          <p:nvCxnSpPr>
            <p:cNvPr id="257" name="AutoShape 33"/>
            <p:cNvCxnSpPr>
              <a:cxnSpLocks noChangeAspect="1" noChangeShapeType="1"/>
            </p:cNvCxnSpPr>
            <p:nvPr/>
          </p:nvCxnSpPr>
          <p:spPr bwMode="auto">
            <a:xfrm flipV="1">
              <a:off x="7401187" y="3775113"/>
              <a:ext cx="408776" cy="1"/>
            </a:xfrm>
            <a:prstGeom prst="straightConnector1">
              <a:avLst/>
            </a:prstGeom>
            <a:noFill/>
            <a:ln w="25400">
              <a:solidFill>
                <a:schemeClr val="bg1">
                  <a:lumMod val="75000"/>
                </a:schemeClr>
              </a:solidFill>
              <a:round/>
              <a:headEnd/>
              <a:tailEnd type="stealth" w="lg" len="lg"/>
            </a:ln>
            <a:effectLst/>
          </p:spPr>
        </p:cxnSp>
        <p:grpSp>
          <p:nvGrpSpPr>
            <p:cNvPr id="71" name="Group 250"/>
            <p:cNvGrpSpPr/>
            <p:nvPr/>
          </p:nvGrpSpPr>
          <p:grpSpPr>
            <a:xfrm>
              <a:off x="5055130" y="3313079"/>
              <a:ext cx="3765020" cy="1247824"/>
              <a:chOff x="5055130" y="3209922"/>
              <a:chExt cx="3765020" cy="1247824"/>
            </a:xfrm>
          </p:grpSpPr>
          <p:grpSp>
            <p:nvGrpSpPr>
              <p:cNvPr id="72" name="Group 182"/>
              <p:cNvGrpSpPr/>
              <p:nvPr/>
            </p:nvGrpSpPr>
            <p:grpSpPr>
              <a:xfrm>
                <a:off x="7769385" y="3952921"/>
                <a:ext cx="511175" cy="504825"/>
                <a:chOff x="7357989" y="4098939"/>
                <a:chExt cx="511175" cy="504825"/>
              </a:xfrm>
            </p:grpSpPr>
            <p:sp>
              <p:nvSpPr>
                <p:cNvPr id="350" name="Text Box 24"/>
                <p:cNvSpPr txBox="1">
                  <a:spLocks noChangeAspect="1" noChangeArrowheads="1"/>
                </p:cNvSpPr>
                <p:nvPr/>
              </p:nvSpPr>
              <p:spPr bwMode="auto">
                <a:xfrm>
                  <a:off x="7357989" y="4283089"/>
                  <a:ext cx="511175" cy="320675"/>
                </a:xfrm>
                <a:prstGeom prst="rect">
                  <a:avLst/>
                </a:prstGeom>
                <a:noFill/>
                <a:ln w="9525">
                  <a:noFill/>
                  <a:miter lim="800000"/>
                  <a:headEnd/>
                  <a:tailEnd/>
                </a:ln>
                <a:effectLst/>
              </p:spPr>
              <p:txBody>
                <a:bodyPr wrap="none" tIns="0">
                  <a:spAutoFit/>
                </a:bodyPr>
                <a:lstStyle/>
                <a:p>
                  <a:r>
                    <a:rPr lang="en-US" dirty="0"/>
                    <a:t>cur</a:t>
                  </a:r>
                </a:p>
              </p:txBody>
            </p:sp>
            <p:cxnSp>
              <p:nvCxnSpPr>
                <p:cNvPr id="351" name="AutoShape 25"/>
                <p:cNvCxnSpPr>
                  <a:cxnSpLocks noChangeAspect="1" noChangeShapeType="1"/>
                  <a:stCxn id="350" idx="0"/>
                </p:cNvCxnSpPr>
                <p:nvPr/>
              </p:nvCxnSpPr>
              <p:spPr bwMode="auto">
                <a:xfrm rot="5400000" flipH="1" flipV="1">
                  <a:off x="7522755" y="4189761"/>
                  <a:ext cx="184150" cy="2506"/>
                </a:xfrm>
                <a:prstGeom prst="straightConnector1">
                  <a:avLst/>
                </a:prstGeom>
                <a:noFill/>
                <a:ln w="25400">
                  <a:solidFill>
                    <a:schemeClr val="tx1"/>
                  </a:solidFill>
                  <a:round/>
                  <a:headEnd/>
                  <a:tailEnd type="stealth" w="lg" len="lg"/>
                </a:ln>
                <a:effectLst/>
              </p:spPr>
            </p:cxnSp>
          </p:grpSp>
          <p:sp>
            <p:nvSpPr>
              <p:cNvPr id="307" name="Trapezoid 306"/>
              <p:cNvSpPr/>
              <p:nvPr/>
            </p:nvSpPr>
            <p:spPr bwMode="auto">
              <a:xfrm rot="16200000">
                <a:off x="8235627" y="3428685"/>
                <a:ext cx="803286" cy="365760"/>
              </a:xfrm>
              <a:prstGeom prst="trapezoid">
                <a:avLst>
                  <a:gd name="adj" fmla="val 9753"/>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vert="eaVert" wrap="none" bIns="228600" rtlCol="0" anchor="ctr" anchorCtr="0"/>
              <a:lstStyle/>
              <a:p>
                <a:pPr algn="ctr"/>
                <a:endParaRPr lang="en-US" dirty="0" smtClean="0">
                  <a:solidFill>
                    <a:schemeClr val="tx1"/>
                  </a:solidFill>
                </a:endParaRPr>
              </a:p>
            </p:txBody>
          </p:sp>
          <p:sp>
            <p:nvSpPr>
              <p:cNvPr id="308" name="Trapezoid 307"/>
              <p:cNvSpPr/>
              <p:nvPr/>
            </p:nvSpPr>
            <p:spPr bwMode="auto">
              <a:xfrm rot="16200000">
                <a:off x="5631545" y="3291526"/>
                <a:ext cx="657234" cy="640080"/>
              </a:xfrm>
              <a:prstGeom prst="trapezoid">
                <a:avLst>
                  <a:gd name="adj" fmla="val 10969"/>
                </a:avLst>
              </a:prstGeom>
              <a:solidFill>
                <a:srgbClr val="FFCDCD"/>
              </a:solidFill>
              <a:ln w="50800" cmpd="thinThick">
                <a:solidFill>
                  <a:srgbClr val="D37F7F"/>
                </a:solidFill>
                <a:headEnd/>
                <a:tailEnd/>
              </a:ln>
            </p:spPr>
            <p:style>
              <a:lnRef idx="2">
                <a:schemeClr val="accent2">
                  <a:shade val="50000"/>
                </a:schemeClr>
              </a:lnRef>
              <a:fillRef idx="1">
                <a:schemeClr val="accent2"/>
              </a:fillRef>
              <a:effectRef idx="0">
                <a:schemeClr val="accent2"/>
              </a:effectRef>
              <a:fontRef idx="minor">
                <a:schemeClr val="lt1"/>
              </a:fontRef>
            </p:style>
            <p:txBody>
              <a:bodyPr vert="eaVert" wrap="none" bIns="228600" rtlCol="0" anchor="ctr" anchorCtr="0"/>
              <a:lstStyle/>
              <a:p>
                <a:pPr algn="ctr"/>
                <a:endParaRPr lang="en-US" dirty="0" smtClean="0">
                  <a:solidFill>
                    <a:schemeClr val="tx1"/>
                  </a:solidFill>
                </a:endParaRPr>
              </a:p>
            </p:txBody>
          </p:sp>
          <p:cxnSp>
            <p:nvCxnSpPr>
              <p:cNvPr id="309" name="AutoShape 33"/>
              <p:cNvCxnSpPr>
                <a:cxnSpLocks noChangeAspect="1" noChangeShapeType="1"/>
              </p:cNvCxnSpPr>
              <p:nvPr/>
            </p:nvCxnSpPr>
            <p:spPr bwMode="auto">
              <a:xfrm rot="10800000">
                <a:off x="6290560" y="3815679"/>
                <a:ext cx="409022" cy="1588"/>
              </a:xfrm>
              <a:prstGeom prst="straightConnector1">
                <a:avLst/>
              </a:prstGeom>
              <a:noFill/>
              <a:ln w="25400">
                <a:solidFill>
                  <a:schemeClr val="tx1"/>
                </a:solidFill>
                <a:round/>
                <a:headEnd/>
                <a:tailEnd type="stealth" w="lg" len="lg"/>
              </a:ln>
              <a:effectLst/>
            </p:spPr>
          </p:cxnSp>
          <p:grpSp>
            <p:nvGrpSpPr>
              <p:cNvPr id="73" name="Group 233"/>
              <p:cNvGrpSpPr/>
              <p:nvPr/>
            </p:nvGrpSpPr>
            <p:grpSpPr>
              <a:xfrm>
                <a:off x="6517602" y="3282381"/>
                <a:ext cx="420624" cy="658368"/>
                <a:chOff x="2324457" y="5437215"/>
                <a:chExt cx="420624" cy="658368"/>
              </a:xfrm>
            </p:grpSpPr>
            <p:sp>
              <p:nvSpPr>
                <p:cNvPr id="327" name="Oval 326"/>
                <p:cNvSpPr>
                  <a:spLocks noChangeAspect="1" noChangeArrowheads="1"/>
                </p:cNvSpPr>
                <p:nvPr/>
              </p:nvSpPr>
              <p:spPr bwMode="auto">
                <a:xfrm>
                  <a:off x="2506437" y="5944949"/>
                  <a:ext cx="56665" cy="51128"/>
                </a:xfrm>
                <a:prstGeom prst="ellipse">
                  <a:avLst/>
                </a:prstGeom>
                <a:solidFill>
                  <a:srgbClr val="000000"/>
                </a:solidFill>
                <a:ln w="0">
                  <a:solidFill>
                    <a:schemeClr val="tx1"/>
                  </a:solidFill>
                  <a:round/>
                  <a:headEnd/>
                  <a:tailEnd/>
                </a:ln>
                <a:effectLst/>
              </p:spPr>
              <p:txBody>
                <a:bodyPr wrap="none" anchor="ctr"/>
                <a:lstStyle/>
                <a:p>
                  <a:endParaRPr lang="en-US"/>
                </a:p>
              </p:txBody>
            </p:sp>
            <p:sp>
              <p:nvSpPr>
                <p:cNvPr id="328" name="Oval 29"/>
                <p:cNvSpPr>
                  <a:spLocks noChangeAspect="1" noChangeArrowheads="1"/>
                </p:cNvSpPr>
                <p:nvPr/>
              </p:nvSpPr>
              <p:spPr bwMode="auto">
                <a:xfrm>
                  <a:off x="2507677" y="5802346"/>
                  <a:ext cx="54184" cy="48889"/>
                </a:xfrm>
                <a:prstGeom prst="ellipse">
                  <a:avLst/>
                </a:prstGeom>
                <a:solidFill>
                  <a:srgbClr val="000000"/>
                </a:solidFill>
                <a:ln w="0">
                  <a:solidFill>
                    <a:schemeClr val="tx1"/>
                  </a:solidFill>
                  <a:round/>
                  <a:headEnd/>
                  <a:tailEnd/>
                </a:ln>
                <a:effectLst/>
              </p:spPr>
              <p:txBody>
                <a:bodyPr wrap="none" anchor="ctr"/>
                <a:lstStyle/>
                <a:p>
                  <a:endParaRPr lang="en-US"/>
                </a:p>
              </p:txBody>
            </p:sp>
            <p:grpSp>
              <p:nvGrpSpPr>
                <p:cNvPr id="74" name="Group 226"/>
                <p:cNvGrpSpPr/>
                <p:nvPr/>
              </p:nvGrpSpPr>
              <p:grpSpPr>
                <a:xfrm>
                  <a:off x="2324457" y="5437215"/>
                  <a:ext cx="420624" cy="658368"/>
                  <a:chOff x="2324457" y="5437215"/>
                  <a:chExt cx="605108" cy="658368"/>
                </a:xfrm>
              </p:grpSpPr>
              <p:sp>
                <p:nvSpPr>
                  <p:cNvPr id="330" name="Rectangle 28"/>
                  <p:cNvSpPr>
                    <a:spLocks noChangeArrowheads="1"/>
                  </p:cNvSpPr>
                  <p:nvPr/>
                </p:nvSpPr>
                <p:spPr bwMode="auto">
                  <a:xfrm>
                    <a:off x="2334578" y="5437215"/>
                    <a:ext cx="594987" cy="658368"/>
                  </a:xfrm>
                  <a:prstGeom prst="rect">
                    <a:avLst/>
                  </a:prstGeom>
                  <a:noFill/>
                  <a:ln w="38100">
                    <a:solidFill>
                      <a:schemeClr val="tx1"/>
                    </a:solidFill>
                    <a:miter lim="800000"/>
                    <a:headEnd/>
                    <a:tailEnd/>
                  </a:ln>
                  <a:effectLst/>
                </p:spPr>
                <p:txBody>
                  <a:bodyPr wrap="none" anchor="t" anchorCtr="0"/>
                  <a:lstStyle/>
                  <a:p>
                    <a:pPr algn="ctr"/>
                    <a:endParaRPr lang="en-US" sz="2000" b="1" i="1" dirty="0" smtClean="0">
                      <a:solidFill>
                        <a:schemeClr val="accent1">
                          <a:lumMod val="25000"/>
                        </a:schemeClr>
                      </a:solidFill>
                    </a:endParaRPr>
                  </a:p>
                </p:txBody>
              </p:sp>
              <p:sp>
                <p:nvSpPr>
                  <p:cNvPr id="331" name="Rectangle 330"/>
                  <p:cNvSpPr/>
                  <p:nvPr/>
                </p:nvSpPr>
                <p:spPr bwMode="auto">
                  <a:xfrm>
                    <a:off x="2790268" y="5626914"/>
                    <a:ext cx="137160" cy="45720"/>
                  </a:xfrm>
                  <a:prstGeom prst="rect">
                    <a:avLst/>
                  </a:prstGeom>
                  <a:noFill/>
                  <a:ln w="0">
                    <a:noFill/>
                    <a:round/>
                    <a:headEnd/>
                    <a:tailEnd/>
                  </a:ln>
                  <a:effectLst/>
                </p:spPr>
                <p:txBody>
                  <a:bodyPr wrap="none" rtlCol="0" anchor="ctr"/>
                  <a:lstStyle/>
                  <a:p>
                    <a:pPr algn="ctr"/>
                    <a:endParaRPr lang="en-US"/>
                  </a:p>
                </p:txBody>
              </p:sp>
              <p:sp>
                <p:nvSpPr>
                  <p:cNvPr id="345" name="Rectangle 344"/>
                  <p:cNvSpPr/>
                  <p:nvPr/>
                </p:nvSpPr>
                <p:spPr bwMode="auto">
                  <a:xfrm>
                    <a:off x="2324457" y="5626914"/>
                    <a:ext cx="137160" cy="45720"/>
                  </a:xfrm>
                  <a:prstGeom prst="rect">
                    <a:avLst/>
                  </a:prstGeom>
                  <a:noFill/>
                  <a:ln w="0">
                    <a:noFill/>
                    <a:round/>
                    <a:headEnd/>
                    <a:tailEnd/>
                  </a:ln>
                  <a:effectLst/>
                </p:spPr>
                <p:txBody>
                  <a:bodyPr wrap="none" rtlCol="0" anchor="ctr"/>
                  <a:lstStyle/>
                  <a:p>
                    <a:pPr algn="ctr"/>
                    <a:endParaRPr lang="en-US"/>
                  </a:p>
                </p:txBody>
              </p:sp>
              <p:sp>
                <p:nvSpPr>
                  <p:cNvPr id="346" name="Rectangle 345"/>
                  <p:cNvSpPr/>
                  <p:nvPr/>
                </p:nvSpPr>
                <p:spPr bwMode="auto">
                  <a:xfrm>
                    <a:off x="2790268" y="5947653"/>
                    <a:ext cx="137160" cy="45720"/>
                  </a:xfrm>
                  <a:prstGeom prst="rect">
                    <a:avLst/>
                  </a:prstGeom>
                  <a:noFill/>
                  <a:ln w="0">
                    <a:noFill/>
                    <a:round/>
                    <a:headEnd/>
                    <a:tailEnd/>
                  </a:ln>
                  <a:effectLst/>
                </p:spPr>
                <p:txBody>
                  <a:bodyPr wrap="none" rtlCol="0" anchor="ctr"/>
                  <a:lstStyle/>
                  <a:p>
                    <a:pPr algn="ctr"/>
                    <a:endParaRPr lang="en-US"/>
                  </a:p>
                </p:txBody>
              </p:sp>
              <p:sp>
                <p:nvSpPr>
                  <p:cNvPr id="347" name="Rectangle 346"/>
                  <p:cNvSpPr/>
                  <p:nvPr/>
                </p:nvSpPr>
                <p:spPr bwMode="auto">
                  <a:xfrm>
                    <a:off x="2324457" y="5947653"/>
                    <a:ext cx="137160" cy="45720"/>
                  </a:xfrm>
                  <a:prstGeom prst="rect">
                    <a:avLst/>
                  </a:prstGeom>
                  <a:noFill/>
                  <a:ln w="0">
                    <a:noFill/>
                    <a:round/>
                    <a:headEnd/>
                    <a:tailEnd/>
                  </a:ln>
                  <a:effectLst/>
                </p:spPr>
                <p:txBody>
                  <a:bodyPr wrap="none" rtlCol="0" anchor="ctr"/>
                  <a:lstStyle/>
                  <a:p>
                    <a:pPr algn="ctr"/>
                    <a:endParaRPr lang="en-US"/>
                  </a:p>
                </p:txBody>
              </p:sp>
              <p:sp>
                <p:nvSpPr>
                  <p:cNvPr id="348" name="Rectangle 347"/>
                  <p:cNvSpPr/>
                  <p:nvPr/>
                </p:nvSpPr>
                <p:spPr bwMode="auto">
                  <a:xfrm>
                    <a:off x="2790268" y="5803930"/>
                    <a:ext cx="137160" cy="45720"/>
                  </a:xfrm>
                  <a:prstGeom prst="rect">
                    <a:avLst/>
                  </a:prstGeom>
                  <a:noFill/>
                  <a:ln w="0">
                    <a:noFill/>
                    <a:round/>
                    <a:headEnd/>
                    <a:tailEnd/>
                  </a:ln>
                  <a:effectLst/>
                </p:spPr>
                <p:txBody>
                  <a:bodyPr wrap="none" rtlCol="0" anchor="ctr"/>
                  <a:lstStyle/>
                  <a:p>
                    <a:pPr algn="ctr"/>
                    <a:endParaRPr lang="en-US"/>
                  </a:p>
                </p:txBody>
              </p:sp>
              <p:sp>
                <p:nvSpPr>
                  <p:cNvPr id="349" name="Rectangle 348"/>
                  <p:cNvSpPr/>
                  <p:nvPr/>
                </p:nvSpPr>
                <p:spPr bwMode="auto">
                  <a:xfrm>
                    <a:off x="2324457" y="5803930"/>
                    <a:ext cx="137160" cy="45720"/>
                  </a:xfrm>
                  <a:prstGeom prst="rect">
                    <a:avLst/>
                  </a:prstGeom>
                  <a:noFill/>
                  <a:ln w="0">
                    <a:noFill/>
                    <a:round/>
                    <a:headEnd/>
                    <a:tailEnd/>
                  </a:ln>
                  <a:effectLst/>
                </p:spPr>
                <p:txBody>
                  <a:bodyPr wrap="none" rtlCol="0" anchor="ctr"/>
                  <a:lstStyle/>
                  <a:p>
                    <a:pPr algn="ctr"/>
                    <a:endParaRPr lang="en-US"/>
                  </a:p>
                </p:txBody>
              </p:sp>
            </p:grpSp>
          </p:grpSp>
          <p:sp>
            <p:nvSpPr>
              <p:cNvPr id="311" name="Text Box 44"/>
              <p:cNvSpPr txBox="1">
                <a:spLocks noChangeAspect="1" noChangeArrowheads="1"/>
              </p:cNvSpPr>
              <p:nvPr/>
            </p:nvSpPr>
            <p:spPr bwMode="auto">
              <a:xfrm>
                <a:off x="5055130" y="3426900"/>
                <a:ext cx="250296" cy="369332"/>
              </a:xfrm>
              <a:prstGeom prst="rect">
                <a:avLst/>
              </a:prstGeom>
              <a:noFill/>
              <a:ln w="9525">
                <a:noFill/>
                <a:miter lim="800000"/>
                <a:headEnd/>
                <a:tailEnd/>
              </a:ln>
              <a:effectLst/>
            </p:spPr>
            <p:txBody>
              <a:bodyPr wrap="square" rIns="45720">
                <a:spAutoFit/>
              </a:bodyPr>
              <a:lstStyle/>
              <a:p>
                <a:r>
                  <a:rPr lang="en-US" dirty="0" smtClean="0"/>
                  <a:t>l</a:t>
                </a:r>
                <a:endParaRPr lang="en-US" dirty="0"/>
              </a:p>
            </p:txBody>
          </p:sp>
          <p:cxnSp>
            <p:nvCxnSpPr>
              <p:cNvPr id="312" name="AutoShape 45"/>
              <p:cNvCxnSpPr>
                <a:cxnSpLocks noChangeAspect="1" noChangeShapeType="1"/>
                <a:stCxn id="311" idx="3"/>
                <a:endCxn id="308" idx="0"/>
              </p:cNvCxnSpPr>
              <p:nvPr/>
            </p:nvCxnSpPr>
            <p:spPr bwMode="auto">
              <a:xfrm>
                <a:off x="5305426" y="3611566"/>
                <a:ext cx="334696" cy="1588"/>
              </a:xfrm>
              <a:prstGeom prst="straightConnector1">
                <a:avLst/>
              </a:prstGeom>
              <a:noFill/>
              <a:ln w="25400">
                <a:solidFill>
                  <a:schemeClr val="tx1"/>
                </a:solidFill>
                <a:round/>
                <a:headEnd/>
                <a:tailEnd type="stealth" w="lg" len="lg"/>
              </a:ln>
              <a:effectLst/>
            </p:spPr>
          </p:cxnSp>
          <p:grpSp>
            <p:nvGrpSpPr>
              <p:cNvPr id="75" name="Group 293"/>
              <p:cNvGrpSpPr/>
              <p:nvPr/>
            </p:nvGrpSpPr>
            <p:grpSpPr>
              <a:xfrm>
                <a:off x="7809077" y="3281021"/>
                <a:ext cx="420624" cy="658368"/>
                <a:chOff x="2324457" y="5437215"/>
                <a:chExt cx="420624" cy="658368"/>
              </a:xfrm>
            </p:grpSpPr>
            <p:sp>
              <p:nvSpPr>
                <p:cNvPr id="317" name="Oval 316"/>
                <p:cNvSpPr>
                  <a:spLocks noChangeAspect="1" noChangeArrowheads="1"/>
                </p:cNvSpPr>
                <p:nvPr/>
              </p:nvSpPr>
              <p:spPr bwMode="auto">
                <a:xfrm>
                  <a:off x="2506437" y="5944949"/>
                  <a:ext cx="56665" cy="51128"/>
                </a:xfrm>
                <a:prstGeom prst="ellipse">
                  <a:avLst/>
                </a:prstGeom>
                <a:solidFill>
                  <a:srgbClr val="000000"/>
                </a:solidFill>
                <a:ln w="0">
                  <a:solidFill>
                    <a:schemeClr val="tx1"/>
                  </a:solidFill>
                  <a:round/>
                  <a:headEnd/>
                  <a:tailEnd/>
                </a:ln>
                <a:effectLst/>
              </p:spPr>
              <p:txBody>
                <a:bodyPr wrap="none" anchor="ctr"/>
                <a:lstStyle/>
                <a:p>
                  <a:endParaRPr lang="en-US"/>
                </a:p>
              </p:txBody>
            </p:sp>
            <p:sp>
              <p:nvSpPr>
                <p:cNvPr id="318" name="Oval 29"/>
                <p:cNvSpPr>
                  <a:spLocks noChangeAspect="1" noChangeArrowheads="1"/>
                </p:cNvSpPr>
                <p:nvPr/>
              </p:nvSpPr>
              <p:spPr bwMode="auto">
                <a:xfrm>
                  <a:off x="2507677" y="5802346"/>
                  <a:ext cx="54184" cy="48889"/>
                </a:xfrm>
                <a:prstGeom prst="ellipse">
                  <a:avLst/>
                </a:prstGeom>
                <a:solidFill>
                  <a:srgbClr val="000000"/>
                </a:solidFill>
                <a:ln w="0">
                  <a:solidFill>
                    <a:schemeClr val="tx1"/>
                  </a:solidFill>
                  <a:round/>
                  <a:headEnd/>
                  <a:tailEnd/>
                </a:ln>
                <a:effectLst/>
              </p:spPr>
              <p:txBody>
                <a:bodyPr wrap="none" anchor="ctr"/>
                <a:lstStyle/>
                <a:p>
                  <a:endParaRPr lang="en-US"/>
                </a:p>
              </p:txBody>
            </p:sp>
            <p:grpSp>
              <p:nvGrpSpPr>
                <p:cNvPr id="76" name="Group 226"/>
                <p:cNvGrpSpPr/>
                <p:nvPr/>
              </p:nvGrpSpPr>
              <p:grpSpPr>
                <a:xfrm>
                  <a:off x="2324457" y="5437215"/>
                  <a:ext cx="420624" cy="658368"/>
                  <a:chOff x="2324457" y="5437215"/>
                  <a:chExt cx="605108" cy="658368"/>
                </a:xfrm>
              </p:grpSpPr>
              <p:sp>
                <p:nvSpPr>
                  <p:cNvPr id="320" name="Rectangle 28"/>
                  <p:cNvSpPr>
                    <a:spLocks noChangeArrowheads="1"/>
                  </p:cNvSpPr>
                  <p:nvPr/>
                </p:nvSpPr>
                <p:spPr bwMode="auto">
                  <a:xfrm>
                    <a:off x="2334578" y="5437215"/>
                    <a:ext cx="594987" cy="658368"/>
                  </a:xfrm>
                  <a:prstGeom prst="rect">
                    <a:avLst/>
                  </a:prstGeom>
                  <a:noFill/>
                  <a:ln w="38100">
                    <a:solidFill>
                      <a:schemeClr val="tx1"/>
                    </a:solidFill>
                    <a:miter lim="800000"/>
                    <a:headEnd/>
                    <a:tailEnd/>
                  </a:ln>
                  <a:effectLst/>
                </p:spPr>
                <p:txBody>
                  <a:bodyPr wrap="none" anchor="t" anchorCtr="0"/>
                  <a:lstStyle/>
                  <a:p>
                    <a:pPr algn="ctr"/>
                    <a:endParaRPr lang="en-US" sz="2000" b="1" i="1" dirty="0" smtClean="0">
                      <a:solidFill>
                        <a:schemeClr val="accent1">
                          <a:lumMod val="25000"/>
                        </a:schemeClr>
                      </a:solidFill>
                    </a:endParaRPr>
                  </a:p>
                </p:txBody>
              </p:sp>
              <p:sp>
                <p:nvSpPr>
                  <p:cNvPr id="321" name="Rectangle 320"/>
                  <p:cNvSpPr/>
                  <p:nvPr/>
                </p:nvSpPr>
                <p:spPr bwMode="auto">
                  <a:xfrm>
                    <a:off x="2790268" y="5626914"/>
                    <a:ext cx="137160" cy="45720"/>
                  </a:xfrm>
                  <a:prstGeom prst="rect">
                    <a:avLst/>
                  </a:prstGeom>
                  <a:noFill/>
                  <a:ln w="0">
                    <a:noFill/>
                    <a:round/>
                    <a:headEnd/>
                    <a:tailEnd/>
                  </a:ln>
                  <a:effectLst/>
                </p:spPr>
                <p:txBody>
                  <a:bodyPr wrap="none" rtlCol="0" anchor="ctr"/>
                  <a:lstStyle/>
                  <a:p>
                    <a:pPr algn="ctr"/>
                    <a:endParaRPr lang="en-US"/>
                  </a:p>
                </p:txBody>
              </p:sp>
              <p:sp>
                <p:nvSpPr>
                  <p:cNvPr id="322" name="Rectangle 321"/>
                  <p:cNvSpPr/>
                  <p:nvPr/>
                </p:nvSpPr>
                <p:spPr bwMode="auto">
                  <a:xfrm>
                    <a:off x="2324457" y="5626914"/>
                    <a:ext cx="137160" cy="45720"/>
                  </a:xfrm>
                  <a:prstGeom prst="rect">
                    <a:avLst/>
                  </a:prstGeom>
                  <a:noFill/>
                  <a:ln w="0">
                    <a:noFill/>
                    <a:round/>
                    <a:headEnd/>
                    <a:tailEnd/>
                  </a:ln>
                  <a:effectLst/>
                </p:spPr>
                <p:txBody>
                  <a:bodyPr wrap="none" rtlCol="0" anchor="ctr"/>
                  <a:lstStyle/>
                  <a:p>
                    <a:pPr algn="ctr"/>
                    <a:endParaRPr lang="en-US"/>
                  </a:p>
                </p:txBody>
              </p:sp>
              <p:sp>
                <p:nvSpPr>
                  <p:cNvPr id="323" name="Rectangle 322"/>
                  <p:cNvSpPr/>
                  <p:nvPr/>
                </p:nvSpPr>
                <p:spPr bwMode="auto">
                  <a:xfrm>
                    <a:off x="2790268" y="5947653"/>
                    <a:ext cx="137160" cy="45720"/>
                  </a:xfrm>
                  <a:prstGeom prst="rect">
                    <a:avLst/>
                  </a:prstGeom>
                  <a:noFill/>
                  <a:ln w="0">
                    <a:noFill/>
                    <a:round/>
                    <a:headEnd/>
                    <a:tailEnd/>
                  </a:ln>
                  <a:effectLst/>
                </p:spPr>
                <p:txBody>
                  <a:bodyPr wrap="none" rtlCol="0" anchor="ctr"/>
                  <a:lstStyle/>
                  <a:p>
                    <a:pPr algn="ctr"/>
                    <a:endParaRPr lang="en-US"/>
                  </a:p>
                </p:txBody>
              </p:sp>
              <p:sp>
                <p:nvSpPr>
                  <p:cNvPr id="324" name="Rectangle 323"/>
                  <p:cNvSpPr/>
                  <p:nvPr/>
                </p:nvSpPr>
                <p:spPr bwMode="auto">
                  <a:xfrm>
                    <a:off x="2324457" y="5947653"/>
                    <a:ext cx="137160" cy="45720"/>
                  </a:xfrm>
                  <a:prstGeom prst="rect">
                    <a:avLst/>
                  </a:prstGeom>
                  <a:noFill/>
                  <a:ln w="0">
                    <a:noFill/>
                    <a:round/>
                    <a:headEnd/>
                    <a:tailEnd/>
                  </a:ln>
                  <a:effectLst/>
                </p:spPr>
                <p:txBody>
                  <a:bodyPr wrap="none" rtlCol="0" anchor="ctr"/>
                  <a:lstStyle/>
                  <a:p>
                    <a:pPr algn="ctr"/>
                    <a:endParaRPr lang="en-US"/>
                  </a:p>
                </p:txBody>
              </p:sp>
              <p:sp>
                <p:nvSpPr>
                  <p:cNvPr id="325" name="Rectangle 324"/>
                  <p:cNvSpPr/>
                  <p:nvPr/>
                </p:nvSpPr>
                <p:spPr bwMode="auto">
                  <a:xfrm>
                    <a:off x="2790268" y="5803930"/>
                    <a:ext cx="137160" cy="45720"/>
                  </a:xfrm>
                  <a:prstGeom prst="rect">
                    <a:avLst/>
                  </a:prstGeom>
                  <a:noFill/>
                  <a:ln w="0">
                    <a:noFill/>
                    <a:round/>
                    <a:headEnd/>
                    <a:tailEnd/>
                  </a:ln>
                  <a:effectLst/>
                </p:spPr>
                <p:txBody>
                  <a:bodyPr wrap="none" rtlCol="0" anchor="ctr"/>
                  <a:lstStyle/>
                  <a:p>
                    <a:pPr algn="ctr"/>
                    <a:endParaRPr lang="en-US"/>
                  </a:p>
                </p:txBody>
              </p:sp>
              <p:sp>
                <p:nvSpPr>
                  <p:cNvPr id="326" name="Rectangle 325"/>
                  <p:cNvSpPr/>
                  <p:nvPr/>
                </p:nvSpPr>
                <p:spPr bwMode="auto">
                  <a:xfrm>
                    <a:off x="2324457" y="5803930"/>
                    <a:ext cx="137160" cy="45720"/>
                  </a:xfrm>
                  <a:prstGeom prst="rect">
                    <a:avLst/>
                  </a:prstGeom>
                  <a:noFill/>
                  <a:ln w="0">
                    <a:noFill/>
                    <a:round/>
                    <a:headEnd/>
                    <a:tailEnd/>
                  </a:ln>
                  <a:effectLst/>
                </p:spPr>
                <p:txBody>
                  <a:bodyPr wrap="none" rtlCol="0" anchor="ctr"/>
                  <a:lstStyle/>
                  <a:p>
                    <a:pPr algn="ctr"/>
                    <a:endParaRPr lang="en-US"/>
                  </a:p>
                </p:txBody>
              </p:sp>
            </p:grpSp>
          </p:grpSp>
          <p:cxnSp>
            <p:nvCxnSpPr>
              <p:cNvPr id="314" name="AutoShape 33"/>
              <p:cNvCxnSpPr>
                <a:cxnSpLocks noChangeAspect="1" noChangeShapeType="1"/>
              </p:cNvCxnSpPr>
              <p:nvPr/>
            </p:nvCxnSpPr>
            <p:spPr bwMode="auto">
              <a:xfrm flipV="1">
                <a:off x="8046481" y="3670596"/>
                <a:ext cx="408776" cy="1"/>
              </a:xfrm>
              <a:prstGeom prst="straightConnector1">
                <a:avLst/>
              </a:prstGeom>
              <a:noFill/>
              <a:ln w="25400">
                <a:solidFill>
                  <a:schemeClr val="tx1"/>
                </a:solidFill>
                <a:round/>
                <a:headEnd/>
                <a:tailEnd type="stealth" w="lg" len="lg"/>
              </a:ln>
              <a:effectLst/>
            </p:spPr>
          </p:cxnSp>
          <p:cxnSp>
            <p:nvCxnSpPr>
              <p:cNvPr id="315" name="Curved Connector 587"/>
              <p:cNvCxnSpPr>
                <a:stCxn id="328" idx="6"/>
                <a:endCxn id="320" idx="0"/>
              </p:cNvCxnSpPr>
              <p:nvPr/>
            </p:nvCxnSpPr>
            <p:spPr bwMode="auto">
              <a:xfrm flipV="1">
                <a:off x="6755006" y="3281021"/>
                <a:ext cx="1267901" cy="390936"/>
              </a:xfrm>
              <a:prstGeom prst="curvedConnector4">
                <a:avLst>
                  <a:gd name="adj1" fmla="val 22795"/>
                  <a:gd name="adj2" fmla="val 158475"/>
                </a:avLst>
              </a:prstGeom>
              <a:noFill/>
              <a:ln w="25400">
                <a:solidFill>
                  <a:schemeClr val="tx1"/>
                </a:solidFill>
                <a:round/>
                <a:headEnd/>
                <a:tailEnd type="stealth" w="lg" len="lg"/>
              </a:ln>
              <a:effectLst/>
            </p:spPr>
          </p:cxnSp>
          <p:cxnSp>
            <p:nvCxnSpPr>
              <p:cNvPr id="316" name="Curved Connector 587"/>
              <p:cNvCxnSpPr>
                <a:stCxn id="317" idx="3"/>
                <a:endCxn id="330" idx="2"/>
              </p:cNvCxnSpPr>
              <p:nvPr/>
            </p:nvCxnSpPr>
            <p:spPr bwMode="auto">
              <a:xfrm rot="5400000">
                <a:off x="7311217" y="3252611"/>
                <a:ext cx="108354" cy="1267923"/>
              </a:xfrm>
              <a:prstGeom prst="curvedConnector3">
                <a:avLst>
                  <a:gd name="adj1" fmla="val 231360"/>
                </a:avLst>
              </a:prstGeom>
              <a:noFill/>
              <a:ln w="25400">
                <a:solidFill>
                  <a:schemeClr val="tx1"/>
                </a:solidFill>
                <a:round/>
                <a:headEnd/>
                <a:tailEnd type="stealth" w="lg" len="lg"/>
              </a:ln>
              <a:effectLst/>
            </p:spPr>
          </p:cxnSp>
        </p:grpSp>
      </p:grpSp>
      <p:sp>
        <p:nvSpPr>
          <p:cNvPr id="220" name="Footer Placeholder 219"/>
          <p:cNvSpPr>
            <a:spLocks noGrp="1"/>
          </p:cNvSpPr>
          <p:nvPr>
            <p:ph type="ftr" sz="quarter" idx="11"/>
          </p:nvPr>
        </p:nvSpPr>
        <p:spPr/>
        <p:txBody>
          <a:bodyPr/>
          <a:lstStyle/>
          <a:p>
            <a:r>
              <a:rPr lang="en-US" smtClean="0"/>
              <a:t>Bor-Yuh Evan Chang and Xavier Rival - Reduction in End-User Shape Analysis</a:t>
            </a:r>
            <a:endParaRPr lang="en-US"/>
          </a:p>
        </p:txBody>
      </p:sp>
      <p:sp>
        <p:nvSpPr>
          <p:cNvPr id="230" name="Rectangular Callout 229"/>
          <p:cNvSpPr/>
          <p:nvPr/>
        </p:nvSpPr>
        <p:spPr>
          <a:xfrm>
            <a:off x="1371600" y="2421803"/>
            <a:ext cx="6400800" cy="2291534"/>
          </a:xfrm>
          <a:prstGeom prst="wedgeRectCallout">
            <a:avLst>
              <a:gd name="adj1" fmla="val 21300"/>
              <a:gd name="adj2" fmla="val 73441"/>
            </a:avLst>
          </a:prstGeom>
        </p:spPr>
        <p:style>
          <a:lnRef idx="1">
            <a:schemeClr val="accent1"/>
          </a:lnRef>
          <a:fillRef idx="2">
            <a:schemeClr val="accent1"/>
          </a:fillRef>
          <a:effectRef idx="1">
            <a:schemeClr val="accent1"/>
          </a:effectRef>
          <a:fontRef idx="minor">
            <a:schemeClr val="dk1"/>
          </a:fontRef>
        </p:style>
        <p:txBody>
          <a:bodyPr rtlCol="0" anchor="ctr" anchorCtr="1"/>
          <a:lstStyle/>
          <a:p>
            <a:r>
              <a:rPr lang="en-US" sz="3200" i="1" dirty="0" smtClean="0"/>
              <a:t>Main Design Decision</a:t>
            </a:r>
            <a:r>
              <a:rPr lang="en-US" sz="3200" dirty="0" smtClean="0"/>
              <a:t>:</a:t>
            </a:r>
            <a:endParaRPr lang="en-US" sz="3200" dirty="0"/>
          </a:p>
          <a:p>
            <a:r>
              <a:rPr lang="en-US" sz="3200" dirty="0" smtClean="0"/>
              <a:t>Summaries and their operations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0">
                                            <p:txEl>
                                              <p:pRg st="0" end="0"/>
                                            </p:txEl>
                                          </p:spTgt>
                                        </p:tgtEl>
                                        <p:attrNameLst>
                                          <p:attrName>style.visibility</p:attrName>
                                        </p:attrNameLst>
                                      </p:cBhvr>
                                      <p:to>
                                        <p:strVal val="visible"/>
                                      </p:to>
                                    </p:set>
                                    <p:animEffect transition="in" filter="fade">
                                      <p:cBhvr>
                                        <p:cTn id="7" dur="500"/>
                                        <p:tgtEl>
                                          <p:spTgt spid="28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80">
                                            <p:txEl>
                                              <p:pRg st="3" end="3"/>
                                            </p:txEl>
                                          </p:spTgt>
                                        </p:tgtEl>
                                        <p:attrNameLst>
                                          <p:attrName>style.visibility</p:attrName>
                                        </p:attrNameLst>
                                      </p:cBhvr>
                                      <p:to>
                                        <p:strVal val="visible"/>
                                      </p:to>
                                    </p:set>
                                    <p:animEffect transition="in" filter="fade">
                                      <p:cBhvr>
                                        <p:cTn id="15" dur="500"/>
                                        <p:tgtEl>
                                          <p:spTgt spid="280">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80">
                                            <p:txEl>
                                              <p:pRg st="6" end="6"/>
                                            </p:txEl>
                                          </p:spTgt>
                                        </p:tgtEl>
                                        <p:attrNameLst>
                                          <p:attrName>style.visibility</p:attrName>
                                        </p:attrNameLst>
                                      </p:cBhvr>
                                      <p:to>
                                        <p:strVal val="visible"/>
                                      </p:to>
                                    </p:set>
                                    <p:animEffect transition="in" filter="fade">
                                      <p:cBhvr>
                                        <p:cTn id="23" dur="500"/>
                                        <p:tgtEl>
                                          <p:spTgt spid="280">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65"/>
                                        </p:tgtEl>
                                        <p:attrNameLst>
                                          <p:attrName>style.visibility</p:attrName>
                                        </p:attrNameLst>
                                      </p:cBhvr>
                                      <p:to>
                                        <p:strVal val="visible"/>
                                      </p:to>
                                    </p:set>
                                    <p:animEffect transition="in" filter="fade">
                                      <p:cBhvr>
                                        <p:cTn id="26" dur="500"/>
                                        <p:tgtEl>
                                          <p:spTgt spid="6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56810"/>
                                        </p:tgtEl>
                                        <p:attrNameLst>
                                          <p:attrName>style.visibility</p:attrName>
                                        </p:attrNameLst>
                                      </p:cBhvr>
                                      <p:to>
                                        <p:strVal val="visible"/>
                                      </p:to>
                                    </p:set>
                                    <p:animEffect transition="in" filter="fade">
                                      <p:cBhvr>
                                        <p:cTn id="29" dur="500"/>
                                        <p:tgtEl>
                                          <p:spTgt spid="456810"/>
                                        </p:tgtEl>
                                      </p:cBhvr>
                                    </p:animEffect>
                                  </p:childTnLst>
                                </p:cTn>
                              </p:par>
                              <p:par>
                                <p:cTn id="30" presetID="10" presetClass="entr" presetSubtype="0" fill="hold" nodeType="withEffect">
                                  <p:stCondLst>
                                    <p:cond delay="0"/>
                                  </p:stCondLst>
                                  <p:childTnLst>
                                    <p:set>
                                      <p:cBhvr>
                                        <p:cTn id="31" dur="1" fill="hold">
                                          <p:stCondLst>
                                            <p:cond delay="0"/>
                                          </p:stCondLst>
                                        </p:cTn>
                                        <p:tgtEl>
                                          <p:spTgt spid="67"/>
                                        </p:tgtEl>
                                        <p:attrNameLst>
                                          <p:attrName>style.visibility</p:attrName>
                                        </p:attrNameLst>
                                      </p:cBhvr>
                                      <p:to>
                                        <p:strVal val="visible"/>
                                      </p:to>
                                    </p:set>
                                    <p:animEffect transition="in" filter="fade">
                                      <p:cBhvr>
                                        <p:cTn id="32" dur="500"/>
                                        <p:tgtEl>
                                          <p:spTgt spid="6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mph" presetSubtype="0" grpId="0" nodeType="clickEffect">
                                  <p:stCondLst>
                                    <p:cond delay="0"/>
                                  </p:stCondLst>
                                  <p:childTnLst>
                                    <p:set>
                                      <p:cBhvr rctx="PPT">
                                        <p:cTn id="36" dur="indefinite"/>
                                        <p:tgtEl>
                                          <p:spTgt spid="280">
                                            <p:txEl>
                                              <p:pRg st="0" end="0"/>
                                            </p:txEl>
                                          </p:spTgt>
                                        </p:tgtEl>
                                        <p:attrNameLst>
                                          <p:attrName>style.opacity</p:attrName>
                                        </p:attrNameLst>
                                      </p:cBhvr>
                                      <p:to>
                                        <p:strVal val="0.5"/>
                                      </p:to>
                                    </p:set>
                                    <p:animEffect filter="image" prLst="opacity: 0.5">
                                      <p:cBhvr rctx="IE">
                                        <p:cTn id="37" dur="indefinite"/>
                                        <p:tgtEl>
                                          <p:spTgt spid="280">
                                            <p:txEl>
                                              <p:pRg st="0" end="0"/>
                                            </p:txEl>
                                          </p:spTgt>
                                        </p:tgtEl>
                                      </p:cBhvr>
                                    </p:animEffect>
                                  </p:childTnLst>
                                </p:cTn>
                              </p:par>
                              <p:par>
                                <p:cTn id="38" presetID="9" presetClass="emph" presetSubtype="0" grpId="0" nodeType="withEffect">
                                  <p:stCondLst>
                                    <p:cond delay="0"/>
                                  </p:stCondLst>
                                  <p:childTnLst>
                                    <p:set>
                                      <p:cBhvr rctx="PPT">
                                        <p:cTn id="39" dur="indefinite"/>
                                        <p:tgtEl>
                                          <p:spTgt spid="280">
                                            <p:txEl>
                                              <p:pRg st="3" end="3"/>
                                            </p:txEl>
                                          </p:spTgt>
                                        </p:tgtEl>
                                        <p:attrNameLst>
                                          <p:attrName>style.opacity</p:attrName>
                                        </p:attrNameLst>
                                      </p:cBhvr>
                                      <p:to>
                                        <p:strVal val="0.5"/>
                                      </p:to>
                                    </p:set>
                                    <p:animEffect filter="image" prLst="opacity: 0.5">
                                      <p:cBhvr rctx="IE">
                                        <p:cTn id="40" dur="indefinite"/>
                                        <p:tgtEl>
                                          <p:spTgt spid="280">
                                            <p:txEl>
                                              <p:pRg st="3" end="3"/>
                                            </p:txEl>
                                          </p:spTgt>
                                        </p:tgtEl>
                                      </p:cBhvr>
                                    </p:animEffect>
                                  </p:childTnLst>
                                </p:cTn>
                              </p:par>
                              <p:par>
                                <p:cTn id="41" presetID="9" presetClass="emph" presetSubtype="0" grpId="0" nodeType="withEffect">
                                  <p:stCondLst>
                                    <p:cond delay="0"/>
                                  </p:stCondLst>
                                  <p:childTnLst>
                                    <p:set>
                                      <p:cBhvr rctx="PPT">
                                        <p:cTn id="42" dur="indefinite"/>
                                        <p:tgtEl>
                                          <p:spTgt spid="280">
                                            <p:txEl>
                                              <p:pRg st="6" end="6"/>
                                            </p:txEl>
                                          </p:spTgt>
                                        </p:tgtEl>
                                        <p:attrNameLst>
                                          <p:attrName>style.opacity</p:attrName>
                                        </p:attrNameLst>
                                      </p:cBhvr>
                                      <p:to>
                                        <p:strVal val="0.5"/>
                                      </p:to>
                                    </p:set>
                                    <p:animEffect filter="image" prLst="opacity: 0.5">
                                      <p:cBhvr rctx="IE">
                                        <p:cTn id="43" dur="indefinite"/>
                                        <p:tgtEl>
                                          <p:spTgt spid="280">
                                            <p:txEl>
                                              <p:pRg st="6" end="6"/>
                                            </p:txEl>
                                          </p:spTgt>
                                        </p:tgtEl>
                                      </p:cBhvr>
                                    </p:animEffect>
                                  </p:childTnLst>
                                </p:cTn>
                              </p:par>
                              <p:par>
                                <p:cTn id="44" presetID="9" presetClass="emph" presetSubtype="0" nodeType="withEffect">
                                  <p:stCondLst>
                                    <p:cond delay="0"/>
                                  </p:stCondLst>
                                  <p:childTnLst>
                                    <p:set>
                                      <p:cBhvr rctx="PPT">
                                        <p:cTn id="45" dur="indefinite"/>
                                        <p:tgtEl>
                                          <p:spTgt spid="2"/>
                                        </p:tgtEl>
                                        <p:attrNameLst>
                                          <p:attrName>style.opacity</p:attrName>
                                        </p:attrNameLst>
                                      </p:cBhvr>
                                      <p:to>
                                        <p:strVal val="0.5"/>
                                      </p:to>
                                    </p:set>
                                    <p:animEffect filter="image" prLst="opacity: 0.5">
                                      <p:cBhvr rctx="IE">
                                        <p:cTn id="46" dur="indefinite"/>
                                        <p:tgtEl>
                                          <p:spTgt spid="2"/>
                                        </p:tgtEl>
                                      </p:cBhvr>
                                    </p:animEffect>
                                  </p:childTnLst>
                                </p:cTn>
                              </p:par>
                              <p:par>
                                <p:cTn id="47" presetID="9" presetClass="emph" presetSubtype="0" nodeType="withEffect">
                                  <p:stCondLst>
                                    <p:cond delay="0"/>
                                  </p:stCondLst>
                                  <p:childTnLst>
                                    <p:set>
                                      <p:cBhvr rctx="PPT">
                                        <p:cTn id="48" dur="indefinite"/>
                                        <p:tgtEl>
                                          <p:spTgt spid="13"/>
                                        </p:tgtEl>
                                        <p:attrNameLst>
                                          <p:attrName>style.opacity</p:attrName>
                                        </p:attrNameLst>
                                      </p:cBhvr>
                                      <p:to>
                                        <p:strVal val="0.5"/>
                                      </p:to>
                                    </p:set>
                                    <p:animEffect filter="image" prLst="opacity: 0.5">
                                      <p:cBhvr rctx="IE">
                                        <p:cTn id="49" dur="indefinite"/>
                                        <p:tgtEl>
                                          <p:spTgt spid="13"/>
                                        </p:tgtEl>
                                      </p:cBhvr>
                                    </p:animEffect>
                                  </p:childTnLst>
                                </p:cTn>
                              </p:par>
                              <p:par>
                                <p:cTn id="50" presetID="9" presetClass="emph" presetSubtype="0" grpId="1" nodeType="withEffect">
                                  <p:stCondLst>
                                    <p:cond delay="0"/>
                                  </p:stCondLst>
                                  <p:childTnLst>
                                    <p:set>
                                      <p:cBhvr rctx="PPT">
                                        <p:cTn id="51" dur="indefinite"/>
                                        <p:tgtEl>
                                          <p:spTgt spid="456810"/>
                                        </p:tgtEl>
                                        <p:attrNameLst>
                                          <p:attrName>style.opacity</p:attrName>
                                        </p:attrNameLst>
                                      </p:cBhvr>
                                      <p:to>
                                        <p:strVal val="0.5"/>
                                      </p:to>
                                    </p:set>
                                    <p:animEffect filter="image" prLst="opacity: 0.5">
                                      <p:cBhvr rctx="IE">
                                        <p:cTn id="52" dur="indefinite"/>
                                        <p:tgtEl>
                                          <p:spTgt spid="456810"/>
                                        </p:tgtEl>
                                      </p:cBhvr>
                                    </p:animEffect>
                                  </p:childTnLst>
                                </p:cTn>
                              </p:par>
                              <p:par>
                                <p:cTn id="53" presetID="9" presetClass="emph" presetSubtype="0" nodeType="withEffect">
                                  <p:stCondLst>
                                    <p:cond delay="0"/>
                                  </p:stCondLst>
                                  <p:childTnLst>
                                    <p:set>
                                      <p:cBhvr rctx="PPT">
                                        <p:cTn id="54" dur="indefinite"/>
                                        <p:tgtEl>
                                          <p:spTgt spid="67"/>
                                        </p:tgtEl>
                                        <p:attrNameLst>
                                          <p:attrName>style.opacity</p:attrName>
                                        </p:attrNameLst>
                                      </p:cBhvr>
                                      <p:to>
                                        <p:strVal val="0.5"/>
                                      </p:to>
                                    </p:set>
                                    <p:animEffect filter="image" prLst="opacity: 0.5">
                                      <p:cBhvr rctx="IE">
                                        <p:cTn id="55" dur="indefinite"/>
                                        <p:tgtEl>
                                          <p:spTgt spid="6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230"/>
                                        </p:tgtEl>
                                        <p:attrNameLst>
                                          <p:attrName>style.visibility</p:attrName>
                                        </p:attrNameLst>
                                      </p:cBhvr>
                                      <p:to>
                                        <p:strVal val="visible"/>
                                      </p:to>
                                    </p:set>
                                    <p:animEffect transition="in" filter="fade">
                                      <p:cBhvr>
                                        <p:cTn id="58" dur="500"/>
                                        <p:tgtEl>
                                          <p:spTgt spid="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 grpId="0" build="allAtOnce"/>
      <p:bldP spid="456810" grpId="0" animBg="1"/>
      <p:bldP spid="456810" grpId="1" animBg="1"/>
      <p:bldP spid="2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p:txBody>
          <a:bodyPr/>
          <a:lstStyle/>
          <a:p>
            <a:r>
              <a:rPr lang="en-US" dirty="0" smtClean="0"/>
              <a:t>The Wild </a:t>
            </a:r>
            <a:r>
              <a:rPr lang="en-US" dirty="0" err="1" smtClean="0"/>
              <a:t>Wild</a:t>
            </a:r>
            <a:r>
              <a:rPr lang="en-US" dirty="0" smtClean="0"/>
              <a:t> World of Shape Analysis</a:t>
            </a:r>
            <a:endParaRPr lang="en-US" dirty="0"/>
          </a:p>
        </p:txBody>
      </p:sp>
      <p:sp>
        <p:nvSpPr>
          <p:cNvPr id="406532" name="Text Box 4"/>
          <p:cNvSpPr txBox="1">
            <a:spLocks noChangeArrowheads="1"/>
          </p:cNvSpPr>
          <p:nvPr/>
        </p:nvSpPr>
        <p:spPr bwMode="auto">
          <a:xfrm>
            <a:off x="226953" y="1080130"/>
            <a:ext cx="6699270" cy="523220"/>
          </a:xfrm>
          <a:prstGeom prst="rect">
            <a:avLst/>
          </a:prstGeom>
          <a:noFill/>
          <a:ln w="9525">
            <a:noFill/>
            <a:miter lim="800000"/>
            <a:headEnd/>
            <a:tailEnd/>
          </a:ln>
          <a:effectLst/>
        </p:spPr>
        <p:txBody>
          <a:bodyPr wrap="none">
            <a:spAutoFit/>
          </a:bodyPr>
          <a:lstStyle/>
          <a:p>
            <a:r>
              <a:rPr lang="en-US" sz="2800" dirty="0" smtClean="0"/>
              <a:t>Choosing </a:t>
            </a:r>
            <a:r>
              <a:rPr lang="en-US" sz="2800" dirty="0"/>
              <a:t>the heap abstraction </a:t>
            </a:r>
            <a:r>
              <a:rPr lang="en-US" sz="2800" dirty="0" smtClean="0"/>
              <a:t>difficult</a:t>
            </a:r>
            <a:endParaRPr lang="en-US" sz="2800" dirty="0"/>
          </a:p>
        </p:txBody>
      </p:sp>
      <p:sp>
        <p:nvSpPr>
          <p:cNvPr id="406579" name="Rectangle 51"/>
          <p:cNvSpPr>
            <a:spLocks noChangeArrowheads="1"/>
          </p:cNvSpPr>
          <p:nvPr/>
        </p:nvSpPr>
        <p:spPr bwMode="auto">
          <a:xfrm>
            <a:off x="5076825" y="5108598"/>
            <a:ext cx="3743325" cy="1260475"/>
          </a:xfrm>
          <a:prstGeom prst="rect">
            <a:avLst/>
          </a:prstGeom>
          <a:noFill/>
          <a:ln w="9525">
            <a:noFill/>
            <a:miter lim="800000"/>
            <a:headEnd/>
            <a:tailEnd/>
          </a:ln>
          <a:effectLst/>
        </p:spPr>
        <p:txBody>
          <a:bodyPr/>
          <a:lstStyle/>
          <a:p>
            <a:pPr>
              <a:spcBef>
                <a:spcPct val="20000"/>
              </a:spcBef>
              <a:tabLst>
                <a:tab pos="338138" algn="l"/>
                <a:tab pos="682625" algn="l"/>
                <a:tab pos="917575" algn="l"/>
                <a:tab pos="1141413" algn="l"/>
                <a:tab pos="1376363" algn="l"/>
                <a:tab pos="1598613" algn="l"/>
                <a:tab pos="1820863" algn="l"/>
                <a:tab pos="2289175" algn="l"/>
                <a:tab pos="2740025" algn="l"/>
                <a:tab pos="3208338" algn="l"/>
                <a:tab pos="3709988" algn="l"/>
                <a:tab pos="4110038" algn="l"/>
                <a:tab pos="4578350" algn="l"/>
              </a:tabLst>
            </a:pPr>
            <a:r>
              <a:rPr lang="en-US" sz="2000" dirty="0"/>
              <a:t>Parametric in high-level, developer-oriented predicates</a:t>
            </a:r>
          </a:p>
          <a:p>
            <a:pPr>
              <a:spcBef>
                <a:spcPct val="20000"/>
              </a:spcBef>
              <a:tabLst>
                <a:tab pos="338138" algn="l"/>
                <a:tab pos="682625" algn="l"/>
                <a:tab pos="917575" algn="l"/>
                <a:tab pos="1141413" algn="l"/>
                <a:tab pos="1376363" algn="l"/>
                <a:tab pos="1598613" algn="l"/>
                <a:tab pos="1820863" algn="l"/>
                <a:tab pos="2289175" algn="l"/>
                <a:tab pos="2740025" algn="l"/>
                <a:tab pos="3208338" algn="l"/>
                <a:tab pos="3709988" algn="l"/>
                <a:tab pos="4110038" algn="l"/>
                <a:tab pos="4578350" algn="l"/>
              </a:tabLst>
            </a:pPr>
            <a:r>
              <a:rPr lang="en-US" sz="1800" b="1" dirty="0">
                <a:solidFill>
                  <a:srgbClr val="008000"/>
                </a:solidFill>
                <a:effectLst>
                  <a:outerShdw blurRad="38100" dist="38100" dir="2700000" algn="tl">
                    <a:srgbClr val="C0C0C0"/>
                  </a:outerShdw>
                </a:effectLst>
              </a:rPr>
              <a:t>+</a:t>
            </a:r>
            <a:r>
              <a:rPr lang="en-US" sz="1800" dirty="0"/>
              <a:t>	Extensible</a:t>
            </a:r>
          </a:p>
          <a:p>
            <a:pPr>
              <a:spcBef>
                <a:spcPct val="20000"/>
              </a:spcBef>
              <a:tabLst>
                <a:tab pos="338138" algn="l"/>
                <a:tab pos="682625" algn="l"/>
                <a:tab pos="917575" algn="l"/>
                <a:tab pos="1141413" algn="l"/>
                <a:tab pos="1376363" algn="l"/>
                <a:tab pos="1598613" algn="l"/>
                <a:tab pos="1820863" algn="l"/>
                <a:tab pos="2289175" algn="l"/>
                <a:tab pos="2740025" algn="l"/>
                <a:tab pos="3208338" algn="l"/>
                <a:tab pos="3709988" algn="l"/>
                <a:tab pos="4110038" algn="l"/>
                <a:tab pos="4578350" algn="l"/>
              </a:tabLst>
            </a:pPr>
            <a:r>
              <a:rPr lang="en-US" sz="1800" b="1" dirty="0">
                <a:solidFill>
                  <a:srgbClr val="008000"/>
                </a:solidFill>
                <a:effectLst>
                  <a:outerShdw blurRad="38100" dist="38100" dir="2700000" algn="tl">
                    <a:srgbClr val="C0C0C0"/>
                  </a:outerShdw>
                </a:effectLst>
              </a:rPr>
              <a:t>+</a:t>
            </a:r>
            <a:r>
              <a:rPr lang="en-US" sz="1800" dirty="0"/>
              <a:t>	</a:t>
            </a:r>
            <a:r>
              <a:rPr lang="en-US" dirty="0" smtClean="0"/>
              <a:t>Targeted</a:t>
            </a:r>
            <a:r>
              <a:rPr lang="en-US" sz="1800" dirty="0" smtClean="0"/>
              <a:t> </a:t>
            </a:r>
            <a:r>
              <a:rPr lang="en-US" dirty="0" smtClean="0"/>
              <a:t>to</a:t>
            </a:r>
            <a:r>
              <a:rPr lang="en-US" sz="1800" dirty="0" smtClean="0"/>
              <a:t> </a:t>
            </a:r>
            <a:r>
              <a:rPr lang="en-US" sz="1800" dirty="0"/>
              <a:t>developers</a:t>
            </a:r>
          </a:p>
        </p:txBody>
      </p:sp>
      <p:sp>
        <p:nvSpPr>
          <p:cNvPr id="406563" name="AutoShape 35"/>
          <p:cNvSpPr>
            <a:spLocks noChangeArrowheads="1"/>
          </p:cNvSpPr>
          <p:nvPr/>
        </p:nvSpPr>
        <p:spPr bwMode="auto">
          <a:xfrm>
            <a:off x="2600298" y="5510255"/>
            <a:ext cx="323850" cy="360363"/>
          </a:xfrm>
          <a:prstGeom prst="rightArrow">
            <a:avLst>
              <a:gd name="adj1" fmla="val 44491"/>
              <a:gd name="adj2" fmla="val 56861"/>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endParaRPr lang="en-US" sz="1800"/>
          </a:p>
        </p:txBody>
      </p:sp>
      <p:grpSp>
        <p:nvGrpSpPr>
          <p:cNvPr id="2" name="Group 28"/>
          <p:cNvGrpSpPr/>
          <p:nvPr/>
        </p:nvGrpSpPr>
        <p:grpSpPr>
          <a:xfrm>
            <a:off x="2999563" y="5253080"/>
            <a:ext cx="1944688" cy="1165225"/>
            <a:chOff x="3059113" y="5253080"/>
            <a:chExt cx="1944688" cy="1165225"/>
          </a:xfrm>
        </p:grpSpPr>
        <p:pic>
          <p:nvPicPr>
            <p:cNvPr id="406559" name="Picture 31" descr="MCj03398960000[1]"/>
            <p:cNvPicPr>
              <a:picLocks noChangeAspect="1" noChangeArrowheads="1"/>
            </p:cNvPicPr>
            <p:nvPr/>
          </p:nvPicPr>
          <p:blipFill>
            <a:blip r:embed="rId3"/>
            <a:srcRect/>
            <a:stretch>
              <a:fillRect/>
            </a:stretch>
          </p:blipFill>
          <p:spPr bwMode="auto">
            <a:xfrm>
              <a:off x="3573463" y="5253080"/>
              <a:ext cx="914400" cy="874713"/>
            </a:xfrm>
            <a:prstGeom prst="rect">
              <a:avLst/>
            </a:prstGeom>
            <a:noFill/>
            <a:ln w="9525">
              <a:noFill/>
              <a:miter lim="800000"/>
              <a:headEnd/>
              <a:tailEnd/>
            </a:ln>
          </p:spPr>
        </p:pic>
        <p:sp>
          <p:nvSpPr>
            <p:cNvPr id="406570" name="Text Box 42"/>
            <p:cNvSpPr txBox="1">
              <a:spLocks noChangeArrowheads="1"/>
            </p:cNvSpPr>
            <p:nvPr/>
          </p:nvSpPr>
          <p:spPr bwMode="auto">
            <a:xfrm>
              <a:off x="3059113" y="6081755"/>
              <a:ext cx="1944688" cy="336550"/>
            </a:xfrm>
            <a:prstGeom prst="rect">
              <a:avLst/>
            </a:prstGeom>
            <a:noFill/>
            <a:ln w="9525">
              <a:noFill/>
              <a:miter lim="800000"/>
              <a:headEnd/>
              <a:tailEnd/>
            </a:ln>
            <a:effectLst/>
          </p:spPr>
          <p:txBody>
            <a:bodyPr anchor="ctr" anchorCtr="1">
              <a:spAutoFit/>
            </a:bodyPr>
            <a:lstStyle/>
            <a:p>
              <a:pPr algn="ctr">
                <a:spcBef>
                  <a:spcPct val="50000"/>
                </a:spcBef>
              </a:pPr>
              <a:r>
                <a:rPr lang="en-US" sz="1600" dirty="0" err="1" smtClean="0"/>
                <a:t>Xisa</a:t>
              </a:r>
              <a:endParaRPr lang="en-US" sz="1600" dirty="0"/>
            </a:p>
          </p:txBody>
        </p:sp>
      </p:grpSp>
      <p:sp>
        <p:nvSpPr>
          <p:cNvPr id="26" name="Trapezoid 25"/>
          <p:cNvSpPr>
            <a:spLocks/>
          </p:cNvSpPr>
          <p:nvPr/>
        </p:nvSpPr>
        <p:spPr bwMode="auto">
          <a:xfrm rot="16200000">
            <a:off x="1715800" y="5252747"/>
            <a:ext cx="557784" cy="906542"/>
          </a:xfrm>
          <a:prstGeom prst="trapezoid">
            <a:avLst>
              <a:gd name="adj" fmla="val 17270"/>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vert="eaVert" wrap="none" bIns="228600" rtlCol="0" anchor="ctr" anchorCtr="0"/>
          <a:lstStyle/>
          <a:p>
            <a:pPr algn="ctr"/>
            <a:endParaRPr lang="en-US" dirty="0" smtClean="0"/>
          </a:p>
        </p:txBody>
      </p:sp>
      <p:sp>
        <p:nvSpPr>
          <p:cNvPr id="406575" name="Rectangle 47"/>
          <p:cNvSpPr>
            <a:spLocks noChangeArrowheads="1"/>
          </p:cNvSpPr>
          <p:nvPr/>
        </p:nvSpPr>
        <p:spPr bwMode="auto">
          <a:xfrm>
            <a:off x="5076825" y="3538539"/>
            <a:ext cx="3743325" cy="1331912"/>
          </a:xfrm>
          <a:prstGeom prst="rect">
            <a:avLst/>
          </a:prstGeom>
          <a:noFill/>
          <a:ln w="9525">
            <a:noFill/>
            <a:miter lim="800000"/>
            <a:headEnd/>
            <a:tailEnd/>
          </a:ln>
          <a:effectLst/>
        </p:spPr>
        <p:txBody>
          <a:bodyPr/>
          <a:lstStyle/>
          <a:p>
            <a:pPr marL="342900" indent="-342900">
              <a:spcBef>
                <a:spcPct val="20000"/>
              </a:spcBef>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pPr>
            <a:r>
              <a:rPr lang="en-US" sz="2000" dirty="0"/>
              <a:t>Built-in high-level predicates</a:t>
            </a:r>
          </a:p>
          <a:p>
            <a:pPr marL="342900" indent="-342900">
              <a:spcBef>
                <a:spcPct val="20000"/>
              </a:spcBef>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pPr>
            <a:r>
              <a:rPr lang="en-US" sz="1800" b="1" dirty="0">
                <a:solidFill>
                  <a:srgbClr val="FF0000"/>
                </a:solidFill>
                <a:effectLst>
                  <a:outerShdw blurRad="38100" dist="38100" dir="2700000" algn="tl">
                    <a:srgbClr val="C0C0C0"/>
                  </a:outerShdw>
                </a:effectLst>
              </a:rPr>
              <a:t>-</a:t>
            </a:r>
            <a:r>
              <a:rPr lang="en-US" sz="1800" dirty="0"/>
              <a:t>	</a:t>
            </a:r>
            <a:r>
              <a:rPr lang="en-US" sz="1800" dirty="0" smtClean="0"/>
              <a:t>Harder </a:t>
            </a:r>
            <a:r>
              <a:rPr lang="en-US" sz="1800" dirty="0"/>
              <a:t>to extend</a:t>
            </a:r>
          </a:p>
          <a:p>
            <a:pPr marL="342900" indent="-342900">
              <a:spcBef>
                <a:spcPct val="20000"/>
              </a:spcBef>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pPr>
            <a:r>
              <a:rPr lang="en-US" sz="1800" b="1" dirty="0">
                <a:solidFill>
                  <a:srgbClr val="008000"/>
                </a:solidFill>
                <a:effectLst>
                  <a:outerShdw blurRad="38100" dist="38100" dir="2700000" algn="tl">
                    <a:srgbClr val="C0C0C0"/>
                  </a:outerShdw>
                </a:effectLst>
              </a:rPr>
              <a:t>+</a:t>
            </a:r>
            <a:r>
              <a:rPr lang="en-US" sz="1800" dirty="0"/>
              <a:t>	No additional user </a:t>
            </a:r>
            <a:r>
              <a:rPr lang="en-US" sz="1800" dirty="0" smtClean="0"/>
              <a:t>effort</a:t>
            </a:r>
            <a:endParaRPr lang="en-US" sz="1800" dirty="0"/>
          </a:p>
          <a:p>
            <a:pPr marL="342900" indent="-342900">
              <a:spcBef>
                <a:spcPct val="20000"/>
              </a:spcBef>
              <a:buFontTx/>
              <a:buChar char="-"/>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pPr>
            <a:endParaRPr lang="en-US" sz="1800" dirty="0"/>
          </a:p>
        </p:txBody>
      </p:sp>
      <p:sp>
        <p:nvSpPr>
          <p:cNvPr id="406578" name="Rectangle 50"/>
          <p:cNvSpPr>
            <a:spLocks noChangeArrowheads="1"/>
          </p:cNvSpPr>
          <p:nvPr/>
        </p:nvSpPr>
        <p:spPr bwMode="auto">
          <a:xfrm>
            <a:off x="5076825" y="1968480"/>
            <a:ext cx="3743325" cy="1368425"/>
          </a:xfrm>
          <a:prstGeom prst="rect">
            <a:avLst/>
          </a:prstGeom>
          <a:noFill/>
          <a:ln w="9525">
            <a:noFill/>
            <a:miter lim="800000"/>
            <a:headEnd/>
            <a:tailEnd/>
          </a:ln>
          <a:effectLst/>
        </p:spPr>
        <p:txBody>
          <a:bodyPr/>
          <a:lstStyle/>
          <a:p>
            <a:pPr>
              <a:spcBef>
                <a:spcPct val="20000"/>
              </a:spcBef>
              <a:tabLst>
                <a:tab pos="338138" algn="l"/>
                <a:tab pos="682625" algn="l"/>
                <a:tab pos="917575" algn="l"/>
                <a:tab pos="1141413" algn="l"/>
                <a:tab pos="1376363" algn="l"/>
                <a:tab pos="1598613" algn="l"/>
                <a:tab pos="1820863" algn="l"/>
                <a:tab pos="2289175" algn="l"/>
                <a:tab pos="2740025" algn="l"/>
                <a:tab pos="3208338" algn="l"/>
                <a:tab pos="3709988" algn="l"/>
                <a:tab pos="4110038" algn="l"/>
                <a:tab pos="4578350" algn="l"/>
              </a:tabLst>
            </a:pPr>
            <a:r>
              <a:rPr lang="en-US" sz="2000" dirty="0"/>
              <a:t>Parametric in low-level, analyzer-oriented predicates</a:t>
            </a:r>
          </a:p>
          <a:p>
            <a:pPr>
              <a:spcBef>
                <a:spcPct val="20000"/>
              </a:spcBef>
              <a:tabLst>
                <a:tab pos="338138" algn="l"/>
                <a:tab pos="682625" algn="l"/>
                <a:tab pos="917575" algn="l"/>
                <a:tab pos="1141413" algn="l"/>
                <a:tab pos="1376363" algn="l"/>
                <a:tab pos="1598613" algn="l"/>
                <a:tab pos="1820863" algn="l"/>
                <a:tab pos="2289175" algn="l"/>
                <a:tab pos="2740025" algn="l"/>
                <a:tab pos="3208338" algn="l"/>
                <a:tab pos="3709988" algn="l"/>
                <a:tab pos="4110038" algn="l"/>
                <a:tab pos="4578350" algn="l"/>
              </a:tabLst>
            </a:pPr>
            <a:r>
              <a:rPr lang="en-US" sz="1800" b="1" dirty="0">
                <a:solidFill>
                  <a:srgbClr val="008000"/>
                </a:solidFill>
                <a:effectLst>
                  <a:outerShdw blurRad="38100" dist="38100" dir="2700000" algn="tl">
                    <a:srgbClr val="C0C0C0"/>
                  </a:outerShdw>
                </a:effectLst>
              </a:rPr>
              <a:t>+</a:t>
            </a:r>
            <a:r>
              <a:rPr lang="en-US" sz="1800" dirty="0"/>
              <a:t>	Very general and expressive</a:t>
            </a:r>
          </a:p>
          <a:p>
            <a:pPr>
              <a:spcBef>
                <a:spcPct val="20000"/>
              </a:spcBef>
              <a:tabLst>
                <a:tab pos="338138" algn="l"/>
                <a:tab pos="682625" algn="l"/>
                <a:tab pos="917575" algn="l"/>
                <a:tab pos="1141413" algn="l"/>
                <a:tab pos="1376363" algn="l"/>
                <a:tab pos="1598613" algn="l"/>
                <a:tab pos="1820863" algn="l"/>
                <a:tab pos="2289175" algn="l"/>
                <a:tab pos="2740025" algn="l"/>
                <a:tab pos="3208338" algn="l"/>
                <a:tab pos="3709988" algn="l"/>
                <a:tab pos="4110038" algn="l"/>
                <a:tab pos="4578350" algn="l"/>
              </a:tabLst>
            </a:pPr>
            <a:r>
              <a:rPr lang="en-US" sz="1800" b="1" dirty="0">
                <a:solidFill>
                  <a:srgbClr val="FF0000"/>
                </a:solidFill>
                <a:effectLst>
                  <a:outerShdw blurRad="38100" dist="38100" dir="2700000" algn="tl">
                    <a:srgbClr val="C0C0C0"/>
                  </a:outerShdw>
                </a:effectLst>
              </a:rPr>
              <a:t>-</a:t>
            </a:r>
            <a:r>
              <a:rPr lang="en-US" sz="1800" dirty="0"/>
              <a:t>	</a:t>
            </a:r>
            <a:r>
              <a:rPr lang="en-US" sz="1800" dirty="0" smtClean="0"/>
              <a:t>Harder </a:t>
            </a:r>
            <a:r>
              <a:rPr lang="en-US" sz="1800" dirty="0"/>
              <a:t>for non-expert</a:t>
            </a:r>
          </a:p>
        </p:txBody>
      </p:sp>
      <p:sp>
        <p:nvSpPr>
          <p:cNvPr id="406554" name="Text Box 26"/>
          <p:cNvSpPr txBox="1">
            <a:spLocks noChangeArrowheads="1"/>
          </p:cNvSpPr>
          <p:nvPr/>
        </p:nvSpPr>
        <p:spPr bwMode="auto">
          <a:xfrm>
            <a:off x="1906551" y="2360305"/>
            <a:ext cx="704039" cy="584775"/>
          </a:xfrm>
          <a:prstGeom prst="rect">
            <a:avLst/>
          </a:prstGeom>
          <a:noFill/>
          <a:ln w="9525">
            <a:noFill/>
            <a:miter lim="800000"/>
            <a:headEnd/>
            <a:tailEnd/>
          </a:ln>
          <a:effectLst/>
        </p:spPr>
        <p:txBody>
          <a:bodyPr wrap="none">
            <a:spAutoFit/>
          </a:bodyPr>
          <a:lstStyle/>
          <a:p>
            <a:r>
              <a:rPr lang="en-US" sz="3200" dirty="0" smtClean="0">
                <a:latin typeface="Symbol" pitchFamily="18" charset="2"/>
                <a:sym typeface="Symbol"/>
              </a:rPr>
              <a:t></a:t>
            </a:r>
            <a:endParaRPr lang="en-US" sz="2400" dirty="0">
              <a:latin typeface="Symbol" pitchFamily="18" charset="2"/>
            </a:endParaRPr>
          </a:p>
        </p:txBody>
      </p:sp>
      <p:sp>
        <p:nvSpPr>
          <p:cNvPr id="406555" name="AutoShape 27"/>
          <p:cNvSpPr>
            <a:spLocks noChangeArrowheads="1"/>
          </p:cNvSpPr>
          <p:nvPr/>
        </p:nvSpPr>
        <p:spPr bwMode="auto">
          <a:xfrm>
            <a:off x="1546188" y="2472511"/>
            <a:ext cx="323850" cy="360363"/>
          </a:xfrm>
          <a:prstGeom prst="rightArrow">
            <a:avLst>
              <a:gd name="adj1" fmla="val 44491"/>
              <a:gd name="adj2" fmla="val 56861"/>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endParaRPr lang="en-US" sz="1800"/>
          </a:p>
        </p:txBody>
      </p:sp>
      <p:sp>
        <p:nvSpPr>
          <p:cNvPr id="406556" name="AutoShape 28"/>
          <p:cNvSpPr>
            <a:spLocks noChangeArrowheads="1"/>
          </p:cNvSpPr>
          <p:nvPr/>
        </p:nvSpPr>
        <p:spPr bwMode="auto">
          <a:xfrm>
            <a:off x="2600298" y="2472511"/>
            <a:ext cx="323850" cy="360363"/>
          </a:xfrm>
          <a:prstGeom prst="rightArrow">
            <a:avLst>
              <a:gd name="adj1" fmla="val 44491"/>
              <a:gd name="adj2" fmla="val 56861"/>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endParaRPr lang="en-US" sz="1800"/>
          </a:p>
        </p:txBody>
      </p:sp>
      <p:sp>
        <p:nvSpPr>
          <p:cNvPr id="33" name="Trapezoid 32"/>
          <p:cNvSpPr>
            <a:spLocks/>
          </p:cNvSpPr>
          <p:nvPr/>
        </p:nvSpPr>
        <p:spPr bwMode="auto">
          <a:xfrm rot="16200000">
            <a:off x="711271" y="2199421"/>
            <a:ext cx="557784" cy="906542"/>
          </a:xfrm>
          <a:prstGeom prst="trapezoid">
            <a:avLst>
              <a:gd name="adj" fmla="val 17270"/>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vert="eaVert" wrap="none" bIns="228600" rtlCol="0" anchor="ctr" anchorCtr="0"/>
          <a:lstStyle/>
          <a:p>
            <a:pPr algn="ctr"/>
            <a:endParaRPr lang="en-US" dirty="0" smtClean="0"/>
          </a:p>
        </p:txBody>
      </p:sp>
      <p:sp>
        <p:nvSpPr>
          <p:cNvPr id="32" name="Footer Placeholder 31"/>
          <p:cNvSpPr>
            <a:spLocks noGrp="1"/>
          </p:cNvSpPr>
          <p:nvPr>
            <p:ph type="ftr" sz="quarter" idx="11"/>
          </p:nvPr>
        </p:nvSpPr>
        <p:spPr/>
        <p:txBody>
          <a:bodyPr/>
          <a:lstStyle/>
          <a:p>
            <a:r>
              <a:rPr lang="en-US" smtClean="0"/>
              <a:t>Bor-Yuh Evan Chang and Xavier Rival - Reduction in End-User Shape Analysis</a:t>
            </a:r>
            <a:endParaRPr lang="en-US"/>
          </a:p>
        </p:txBody>
      </p:sp>
      <p:grpSp>
        <p:nvGrpSpPr>
          <p:cNvPr id="3" name="Group 45"/>
          <p:cNvGrpSpPr/>
          <p:nvPr/>
        </p:nvGrpSpPr>
        <p:grpSpPr>
          <a:xfrm>
            <a:off x="323850" y="1600406"/>
            <a:ext cx="8496300" cy="3398653"/>
            <a:chOff x="323850" y="1600406"/>
            <a:chExt cx="8496300" cy="3398653"/>
          </a:xfrm>
        </p:grpSpPr>
        <p:sp>
          <p:nvSpPr>
            <p:cNvPr id="23" name="Content Placeholder 2"/>
            <p:cNvSpPr txBox="1">
              <a:spLocks/>
            </p:cNvSpPr>
            <p:nvPr/>
          </p:nvSpPr>
          <p:spPr>
            <a:xfrm>
              <a:off x="333375" y="1600406"/>
              <a:ext cx="8458200" cy="552427"/>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sz="2400" b="0" i="0" u="sng"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Some</a:t>
              </a:r>
              <a:r>
                <a:rPr kumimoji="0" lang="en-US" sz="2400" b="0" i="0" u="sng" strike="noStrike" kern="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representative</a:t>
              </a:r>
              <a:r>
                <a:rPr kumimoji="0" lang="en-US" sz="2400" b="0" i="0" u="sng"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approaches</a:t>
              </a:r>
              <a:r>
                <a:rPr kumimoji="0" lang="en-US" sz="2400" b="0" i="0" u="none" strike="noStrike" kern="0" cap="none" spc="0" normalizeH="0" baseline="0" noProof="0" dirty="0" smtClean="0">
                  <a:ln>
                    <a:noFill/>
                  </a:ln>
                  <a:solidFill>
                    <a:schemeClr val="tx1"/>
                  </a:solidFill>
                  <a:effectLst/>
                  <a:uLnTx/>
                  <a:uFillTx/>
                  <a:latin typeface="+mn-lt"/>
                  <a:ea typeface="+mn-ea"/>
                  <a:cs typeface="+mn-cs"/>
                </a:rPr>
                <a:t>:</a:t>
              </a:r>
              <a:endParaRPr kumimoji="0" lang="en-US" sz="2400" b="0" i="0" u="none" strike="noStrike" kern="0" cap="none" spc="0" normalizeH="0" baseline="0" noProof="0" dirty="0">
                <a:ln>
                  <a:noFill/>
                </a:ln>
                <a:solidFill>
                  <a:schemeClr val="tx1"/>
                </a:solidFill>
                <a:effectLst/>
                <a:uLnTx/>
                <a:uFillTx/>
                <a:latin typeface="+mn-lt"/>
                <a:ea typeface="+mn-ea"/>
                <a:cs typeface="+mn-cs"/>
              </a:endParaRPr>
            </a:p>
          </p:txBody>
        </p:sp>
        <p:sp>
          <p:nvSpPr>
            <p:cNvPr id="42" name="Rectangle 41"/>
            <p:cNvSpPr/>
            <p:nvPr/>
          </p:nvSpPr>
          <p:spPr>
            <a:xfrm>
              <a:off x="323850" y="1639863"/>
              <a:ext cx="8496300" cy="3359196"/>
            </a:xfrm>
            <a:prstGeom prst="rect">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 name="Group 46"/>
          <p:cNvGrpSpPr/>
          <p:nvPr/>
        </p:nvGrpSpPr>
        <p:grpSpPr>
          <a:xfrm>
            <a:off x="323850" y="4957812"/>
            <a:ext cx="8496300" cy="1572768"/>
            <a:chOff x="323850" y="4957814"/>
            <a:chExt cx="8496300" cy="1574790"/>
          </a:xfrm>
        </p:grpSpPr>
        <p:sp>
          <p:nvSpPr>
            <p:cNvPr id="24" name="Content Placeholder 2"/>
            <p:cNvSpPr txBox="1">
              <a:spLocks/>
            </p:cNvSpPr>
            <p:nvPr/>
          </p:nvSpPr>
          <p:spPr bwMode="auto">
            <a:xfrm>
              <a:off x="342900" y="4957814"/>
              <a:ext cx="8458200" cy="55242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None/>
                <a:tabLst>
                  <a:tab pos="339725" algn="l"/>
                  <a:tab pos="682625" algn="l"/>
                  <a:tab pos="917575" algn="l"/>
                  <a:tab pos="1141413" algn="l"/>
                  <a:tab pos="1376363" algn="l"/>
                  <a:tab pos="1598613" algn="l"/>
                  <a:tab pos="1820863" algn="l"/>
                  <a:tab pos="2289175" algn="l"/>
                  <a:tab pos="2740025" algn="l"/>
                  <a:tab pos="3208338" algn="l"/>
                  <a:tab pos="3709988" algn="l"/>
                  <a:tab pos="4110038" algn="l"/>
                  <a:tab pos="4578350" algn="l"/>
                </a:tabLst>
                <a:defRPr/>
              </a:pPr>
              <a:r>
                <a:rPr kumimoji="0" lang="en-US" sz="2400" b="0" i="0" u="sng"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Our approach</a:t>
              </a:r>
              <a:r>
                <a:rPr kumimoji="0" lang="en-US" sz="2400" b="0" i="0" u="none" strike="noStrike" kern="0" cap="none" spc="0" normalizeH="0" baseline="0" noProof="0" dirty="0" smtClean="0">
                  <a:ln>
                    <a:noFill/>
                  </a:ln>
                  <a:solidFill>
                    <a:schemeClr val="tx1"/>
                  </a:solidFill>
                  <a:effectLst/>
                  <a:uLnTx/>
                  <a:uFillTx/>
                  <a:latin typeface="+mn-lt"/>
                  <a:ea typeface="+mn-ea"/>
                  <a:cs typeface="+mn-cs"/>
                </a:rPr>
                <a:t>:</a:t>
              </a:r>
              <a:endParaRPr kumimoji="0" lang="en-US" sz="2400" b="0" i="0" u="none" strike="noStrike" kern="0" cap="none" spc="0" normalizeH="0" baseline="0" noProof="0" dirty="0">
                <a:ln>
                  <a:noFill/>
                </a:ln>
                <a:solidFill>
                  <a:schemeClr val="tx1"/>
                </a:solidFill>
                <a:effectLst/>
                <a:uLnTx/>
                <a:uFillTx/>
                <a:latin typeface="+mn-lt"/>
                <a:ea typeface="+mn-ea"/>
                <a:cs typeface="+mn-cs"/>
              </a:endParaRPr>
            </a:p>
          </p:txBody>
        </p:sp>
        <p:sp>
          <p:nvSpPr>
            <p:cNvPr id="43" name="Rectangle 42"/>
            <p:cNvSpPr/>
            <p:nvPr/>
          </p:nvSpPr>
          <p:spPr>
            <a:xfrm>
              <a:off x="323850" y="5035572"/>
              <a:ext cx="8496300" cy="1497032"/>
            </a:xfrm>
            <a:prstGeom prst="rect">
              <a:avLst/>
            </a:prstGeom>
            <a:noFill/>
            <a:ln w="952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ounded Rectangle 34"/>
          <p:cNvSpPr/>
          <p:nvPr/>
        </p:nvSpPr>
        <p:spPr>
          <a:xfrm>
            <a:off x="2999563" y="3666703"/>
            <a:ext cx="1960241" cy="107558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a:p>
            <a:pPr algn="ctr"/>
            <a:endParaRPr lang="en-US" sz="1600" dirty="0" smtClean="0">
              <a:solidFill>
                <a:schemeClr val="tx1"/>
              </a:solidFill>
            </a:endParaRPr>
          </a:p>
          <a:p>
            <a:pPr algn="ctr"/>
            <a:r>
              <a:rPr lang="en-US" sz="1600" dirty="0" smtClean="0">
                <a:solidFill>
                  <a:schemeClr val="tx1"/>
                </a:solidFill>
              </a:rPr>
              <a:t>Space Invader [</a:t>
            </a:r>
            <a:r>
              <a:rPr lang="en-US" sz="1600" dirty="0" err="1" smtClean="0">
                <a:solidFill>
                  <a:schemeClr val="tx1"/>
                </a:solidFill>
              </a:rPr>
              <a:t>Distefano</a:t>
            </a:r>
            <a:r>
              <a:rPr lang="en-US" sz="1600" dirty="0" smtClean="0">
                <a:solidFill>
                  <a:schemeClr val="tx1"/>
                </a:solidFill>
              </a:rPr>
              <a:t> et al.]</a:t>
            </a:r>
          </a:p>
        </p:txBody>
      </p:sp>
      <p:sp>
        <p:nvSpPr>
          <p:cNvPr id="37" name="Rounded Rectangle 36"/>
          <p:cNvSpPr/>
          <p:nvPr/>
        </p:nvSpPr>
        <p:spPr>
          <a:xfrm>
            <a:off x="3001941" y="2114900"/>
            <a:ext cx="1960241" cy="1075585"/>
          </a:xfrm>
          <a:prstGeom prst="round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smtClean="0">
              <a:solidFill>
                <a:schemeClr val="tx1"/>
              </a:solidFill>
            </a:endParaRPr>
          </a:p>
          <a:p>
            <a:pPr algn="ctr"/>
            <a:endParaRPr lang="en-US" sz="1600" dirty="0" smtClean="0">
              <a:solidFill>
                <a:schemeClr val="tx1"/>
              </a:solidFill>
            </a:endParaRPr>
          </a:p>
          <a:p>
            <a:pPr algn="ctr"/>
            <a:r>
              <a:rPr lang="en-US" sz="1600" dirty="0" smtClean="0">
                <a:solidFill>
                  <a:schemeClr val="tx1"/>
                </a:solidFill>
              </a:rPr>
              <a:t>TVLA</a:t>
            </a:r>
          </a:p>
          <a:p>
            <a:pPr algn="ctr"/>
            <a:r>
              <a:rPr lang="en-US" sz="1600" dirty="0" smtClean="0">
                <a:solidFill>
                  <a:schemeClr val="tx1"/>
                </a:solidFill>
              </a:rPr>
              <a:t>[</a:t>
            </a:r>
            <a:r>
              <a:rPr lang="en-US" sz="1600" dirty="0" err="1" smtClean="0">
                <a:solidFill>
                  <a:schemeClr val="tx1"/>
                </a:solidFill>
              </a:rPr>
              <a:t>Sagiv</a:t>
            </a:r>
            <a:r>
              <a:rPr lang="en-US" sz="1600" dirty="0" smtClean="0">
                <a:solidFill>
                  <a:schemeClr val="tx1"/>
                </a:solidFill>
              </a:rPr>
              <a:t> et al.]</a:t>
            </a:r>
          </a:p>
        </p:txBody>
      </p:sp>
      <p:sp>
        <p:nvSpPr>
          <p:cNvPr id="31" name="Trapezoid 30"/>
          <p:cNvSpPr>
            <a:spLocks/>
          </p:cNvSpPr>
          <p:nvPr/>
        </p:nvSpPr>
        <p:spPr bwMode="auto">
          <a:xfrm rot="16200000">
            <a:off x="4301142" y="3646650"/>
            <a:ext cx="418338" cy="679907"/>
          </a:xfrm>
          <a:prstGeom prst="trapezoid">
            <a:avLst>
              <a:gd name="adj" fmla="val 17270"/>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vert="eaVert" wrap="none" bIns="228600" rtlCol="0" anchor="ctr" anchorCtr="0"/>
          <a:lstStyle/>
          <a:p>
            <a:pPr algn="ct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500"/>
                                        <p:tgtEl>
                                          <p:spTgt spid="3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06578"/>
                                        </p:tgtEl>
                                        <p:attrNameLst>
                                          <p:attrName>style.visibility</p:attrName>
                                        </p:attrNameLst>
                                      </p:cBhvr>
                                      <p:to>
                                        <p:strVal val="visible"/>
                                      </p:to>
                                    </p:set>
                                    <p:animEffect transition="in" filter="fade">
                                      <p:cBhvr>
                                        <p:cTn id="18" dur="500"/>
                                        <p:tgtEl>
                                          <p:spTgt spid="406578"/>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fade">
                                      <p:cBhvr>
                                        <p:cTn id="21" dur="500"/>
                                        <p:tgtEl>
                                          <p:spTgt spid="3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06556"/>
                                        </p:tgtEl>
                                        <p:attrNameLst>
                                          <p:attrName>style.visibility</p:attrName>
                                        </p:attrNameLst>
                                      </p:cBhvr>
                                      <p:to>
                                        <p:strVal val="visible"/>
                                      </p:to>
                                    </p:set>
                                    <p:animEffect transition="in" filter="fade">
                                      <p:cBhvr>
                                        <p:cTn id="24" dur="500"/>
                                        <p:tgtEl>
                                          <p:spTgt spid="40655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06554"/>
                                        </p:tgtEl>
                                        <p:attrNameLst>
                                          <p:attrName>style.visibility</p:attrName>
                                        </p:attrNameLst>
                                      </p:cBhvr>
                                      <p:to>
                                        <p:strVal val="visible"/>
                                      </p:to>
                                    </p:set>
                                    <p:animEffect transition="in" filter="fade">
                                      <p:cBhvr>
                                        <p:cTn id="27" dur="500"/>
                                        <p:tgtEl>
                                          <p:spTgt spid="40655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06555"/>
                                        </p:tgtEl>
                                        <p:attrNameLst>
                                          <p:attrName>style.visibility</p:attrName>
                                        </p:attrNameLst>
                                      </p:cBhvr>
                                      <p:to>
                                        <p:strVal val="visible"/>
                                      </p:to>
                                    </p:set>
                                    <p:animEffect transition="in" filter="fade">
                                      <p:cBhvr>
                                        <p:cTn id="30" dur="500"/>
                                        <p:tgtEl>
                                          <p:spTgt spid="40655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500"/>
                                        <p:tgtEl>
                                          <p:spTgt spid="31"/>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406575"/>
                                        </p:tgtEl>
                                        <p:attrNameLst>
                                          <p:attrName>style.visibility</p:attrName>
                                        </p:attrNameLst>
                                      </p:cBhvr>
                                      <p:to>
                                        <p:strVal val="visible"/>
                                      </p:to>
                                    </p:set>
                                    <p:animEffect transition="in" filter="fade">
                                      <p:cBhvr>
                                        <p:cTn id="38" dur="500"/>
                                        <p:tgtEl>
                                          <p:spTgt spid="406575"/>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500"/>
                                        <p:tgtEl>
                                          <p:spTgt spid="4"/>
                                        </p:tgtEl>
                                      </p:cBhvr>
                                    </p:animEffect>
                                  </p:childTnLst>
                                </p:cTn>
                              </p:par>
                              <p:par>
                                <p:cTn id="44" presetID="10" presetClass="entr" presetSubtype="0" fill="hold" nodeType="withEffect">
                                  <p:stCondLst>
                                    <p:cond delay="0"/>
                                  </p:stCondLst>
                                  <p:childTnLst>
                                    <p:set>
                                      <p:cBhvr>
                                        <p:cTn id="45" dur="1" fill="hold">
                                          <p:stCondLst>
                                            <p:cond delay="0"/>
                                          </p:stCondLst>
                                        </p:cTn>
                                        <p:tgtEl>
                                          <p:spTgt spid="406579"/>
                                        </p:tgtEl>
                                        <p:attrNameLst>
                                          <p:attrName>style.visibility</p:attrName>
                                        </p:attrNameLst>
                                      </p:cBhvr>
                                      <p:to>
                                        <p:strVal val="visible"/>
                                      </p:to>
                                    </p:set>
                                    <p:animEffect transition="in" filter="fade">
                                      <p:cBhvr>
                                        <p:cTn id="46" dur="500"/>
                                        <p:tgtEl>
                                          <p:spTgt spid="406579"/>
                                        </p:tgtEl>
                                      </p:cBhvr>
                                    </p:animEffect>
                                  </p:childTnLst>
                                </p:cTn>
                              </p:par>
                              <p:par>
                                <p:cTn id="47" presetID="10" presetClass="entr" presetSubtype="0" fill="hold" nodeType="with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fade">
                                      <p:cBhvr>
                                        <p:cTn id="49" dur="500"/>
                                        <p:tgtEl>
                                          <p:spTgt spid="2"/>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06563"/>
                                        </p:tgtEl>
                                        <p:attrNameLst>
                                          <p:attrName>style.visibility</p:attrName>
                                        </p:attrNameLst>
                                      </p:cBhvr>
                                      <p:to>
                                        <p:strVal val="visible"/>
                                      </p:to>
                                    </p:set>
                                    <p:animEffect transition="in" filter="fade">
                                      <p:cBhvr>
                                        <p:cTn id="52" dur="500"/>
                                        <p:tgtEl>
                                          <p:spTgt spid="40656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500"/>
                                        <p:tgtEl>
                                          <p:spTgt spid="26"/>
                                        </p:tgtEl>
                                      </p:cBhvr>
                                    </p:animEffect>
                                  </p:childTnLst>
                                </p:cTn>
                              </p:par>
                              <p:par>
                                <p:cTn id="56" presetID="9" presetClass="emph" presetSubtype="0" nodeType="withEffect">
                                  <p:stCondLst>
                                    <p:cond delay="0"/>
                                  </p:stCondLst>
                                  <p:childTnLst>
                                    <p:set>
                                      <p:cBhvr rctx="PPT">
                                        <p:cTn id="57" dur="indefinite"/>
                                        <p:tgtEl>
                                          <p:spTgt spid="406575"/>
                                        </p:tgtEl>
                                        <p:attrNameLst>
                                          <p:attrName>style.opacity</p:attrName>
                                        </p:attrNameLst>
                                      </p:cBhvr>
                                      <p:to>
                                        <p:strVal val="0.75"/>
                                      </p:to>
                                    </p:set>
                                    <p:animEffect filter="image" prLst="opacity: 0.75">
                                      <p:cBhvr rctx="IE">
                                        <p:cTn id="58" dur="indefinite"/>
                                        <p:tgtEl>
                                          <p:spTgt spid="406575"/>
                                        </p:tgtEl>
                                      </p:cBhvr>
                                    </p:animEffect>
                                  </p:childTnLst>
                                </p:cTn>
                              </p:par>
                              <p:par>
                                <p:cTn id="59" presetID="9" presetClass="emph" presetSubtype="0" nodeType="withEffect">
                                  <p:stCondLst>
                                    <p:cond delay="0"/>
                                  </p:stCondLst>
                                  <p:childTnLst>
                                    <p:set>
                                      <p:cBhvr rctx="PPT">
                                        <p:cTn id="60" dur="indefinite"/>
                                        <p:tgtEl>
                                          <p:spTgt spid="406578"/>
                                        </p:tgtEl>
                                        <p:attrNameLst>
                                          <p:attrName>style.opacity</p:attrName>
                                        </p:attrNameLst>
                                      </p:cBhvr>
                                      <p:to>
                                        <p:strVal val="0.75"/>
                                      </p:to>
                                    </p:set>
                                    <p:animEffect filter="image" prLst="opacity: 0.75">
                                      <p:cBhvr rctx="IE">
                                        <p:cTn id="61" dur="indefinite"/>
                                        <p:tgtEl>
                                          <p:spTgt spid="406578"/>
                                        </p:tgtEl>
                                      </p:cBhvr>
                                    </p:animEffect>
                                  </p:childTnLst>
                                </p:cTn>
                              </p:par>
                              <p:par>
                                <p:cTn id="62" presetID="9" presetClass="emph" presetSubtype="0" nodeType="withEffect">
                                  <p:stCondLst>
                                    <p:cond delay="0"/>
                                  </p:stCondLst>
                                  <p:childTnLst>
                                    <p:set>
                                      <p:cBhvr rctx="PPT">
                                        <p:cTn id="63" dur="indefinite"/>
                                        <p:tgtEl>
                                          <p:spTgt spid="3"/>
                                        </p:tgtEl>
                                        <p:attrNameLst>
                                          <p:attrName>style.opacity</p:attrName>
                                        </p:attrNameLst>
                                      </p:cBhvr>
                                      <p:to>
                                        <p:strVal val="0.75"/>
                                      </p:to>
                                    </p:set>
                                    <p:animEffect filter="image" prLst="opacity: 0.75">
                                      <p:cBhvr rctx="IE">
                                        <p:cTn id="64" dur="indefinite"/>
                                        <p:tgtEl>
                                          <p:spTgt spid="3"/>
                                        </p:tgtEl>
                                      </p:cBhvr>
                                    </p:animEffect>
                                  </p:childTnLst>
                                </p:cTn>
                              </p:par>
                              <p:par>
                                <p:cTn id="65" presetID="9" presetClass="emph" presetSubtype="0" grpId="1" nodeType="withEffect">
                                  <p:stCondLst>
                                    <p:cond delay="0"/>
                                  </p:stCondLst>
                                  <p:childTnLst>
                                    <p:set>
                                      <p:cBhvr rctx="PPT">
                                        <p:cTn id="66" dur="indefinite"/>
                                        <p:tgtEl>
                                          <p:spTgt spid="406556"/>
                                        </p:tgtEl>
                                        <p:attrNameLst>
                                          <p:attrName>style.opacity</p:attrName>
                                        </p:attrNameLst>
                                      </p:cBhvr>
                                      <p:to>
                                        <p:strVal val="0.75"/>
                                      </p:to>
                                    </p:set>
                                    <p:animEffect filter="image" prLst="opacity: 0.75">
                                      <p:cBhvr rctx="IE">
                                        <p:cTn id="67" dur="indefinite"/>
                                        <p:tgtEl>
                                          <p:spTgt spid="406556"/>
                                        </p:tgtEl>
                                      </p:cBhvr>
                                    </p:animEffect>
                                  </p:childTnLst>
                                </p:cTn>
                              </p:par>
                              <p:par>
                                <p:cTn id="68" presetID="9" presetClass="emph" presetSubtype="0" grpId="1" nodeType="withEffect">
                                  <p:stCondLst>
                                    <p:cond delay="0"/>
                                  </p:stCondLst>
                                  <p:childTnLst>
                                    <p:set>
                                      <p:cBhvr rctx="PPT">
                                        <p:cTn id="69" dur="indefinite"/>
                                        <p:tgtEl>
                                          <p:spTgt spid="406554"/>
                                        </p:tgtEl>
                                        <p:attrNameLst>
                                          <p:attrName>style.opacity</p:attrName>
                                        </p:attrNameLst>
                                      </p:cBhvr>
                                      <p:to>
                                        <p:strVal val="0.75"/>
                                      </p:to>
                                    </p:set>
                                    <p:animEffect filter="image" prLst="opacity: 0.75">
                                      <p:cBhvr rctx="IE">
                                        <p:cTn id="70" dur="indefinite"/>
                                        <p:tgtEl>
                                          <p:spTgt spid="406554"/>
                                        </p:tgtEl>
                                      </p:cBhvr>
                                    </p:animEffect>
                                  </p:childTnLst>
                                </p:cTn>
                              </p:par>
                              <p:par>
                                <p:cTn id="71" presetID="9" presetClass="emph" presetSubtype="0" grpId="1" nodeType="withEffect">
                                  <p:stCondLst>
                                    <p:cond delay="0"/>
                                  </p:stCondLst>
                                  <p:childTnLst>
                                    <p:set>
                                      <p:cBhvr rctx="PPT">
                                        <p:cTn id="72" dur="indefinite"/>
                                        <p:tgtEl>
                                          <p:spTgt spid="406555"/>
                                        </p:tgtEl>
                                        <p:attrNameLst>
                                          <p:attrName>style.opacity</p:attrName>
                                        </p:attrNameLst>
                                      </p:cBhvr>
                                      <p:to>
                                        <p:strVal val="0.75"/>
                                      </p:to>
                                    </p:set>
                                    <p:animEffect filter="image" prLst="opacity: 0.75">
                                      <p:cBhvr rctx="IE">
                                        <p:cTn id="73" dur="indefinite"/>
                                        <p:tgtEl>
                                          <p:spTgt spid="406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6563" grpId="0" animBg="1"/>
      <p:bldP spid="26" grpId="0" animBg="1"/>
      <p:bldP spid="406575" grpId="0"/>
      <p:bldP spid="406578" grpId="0"/>
      <p:bldP spid="406554" grpId="0"/>
      <p:bldP spid="406554" grpId="1"/>
      <p:bldP spid="406555" grpId="0" animBg="1"/>
      <p:bldP spid="406555" grpId="1" animBg="1"/>
      <p:bldP spid="406556" grpId="0" animBg="1"/>
      <p:bldP spid="406556" grpId="1" animBg="1"/>
      <p:bldP spid="33" grpId="0" animBg="1"/>
      <p:bldP spid="35" grpId="0" animBg="1"/>
      <p:bldP spid="37" grpId="0" animBg="1"/>
      <p:bldP spid="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Our Approach: Executable Specifications</a:t>
            </a:r>
            <a:endParaRPr lang="en-US" sz="3200" u="sng" dirty="0"/>
          </a:p>
        </p:txBody>
      </p:sp>
      <p:sp>
        <p:nvSpPr>
          <p:cNvPr id="4" name="Text Box 56"/>
          <p:cNvSpPr txBox="1">
            <a:spLocks noChangeArrowheads="1"/>
          </p:cNvSpPr>
          <p:nvPr/>
        </p:nvSpPr>
        <p:spPr bwMode="auto">
          <a:xfrm>
            <a:off x="323850" y="1233488"/>
            <a:ext cx="8496300" cy="954107"/>
          </a:xfrm>
          <a:prstGeom prst="rect">
            <a:avLst/>
          </a:prstGeom>
          <a:noFill/>
          <a:ln w="9525">
            <a:noFill/>
            <a:miter lim="800000"/>
            <a:headEnd/>
            <a:tailEnd/>
          </a:ln>
          <a:effectLst/>
        </p:spPr>
        <p:txBody>
          <a:bodyPr>
            <a:spAutoFit/>
          </a:bodyPr>
          <a:lstStyle/>
          <a:p>
            <a:r>
              <a:rPr lang="en-US" sz="2800" dirty="0" smtClean="0"/>
              <a:t>Utilize “run-time </a:t>
            </a:r>
            <a:r>
              <a:rPr lang="en-US" sz="2800" dirty="0" smtClean="0">
                <a:solidFill>
                  <a:srgbClr val="3333CC"/>
                </a:solidFill>
                <a:effectLst>
                  <a:outerShdw blurRad="38100" dist="38100" dir="2700000" algn="tl">
                    <a:srgbClr val="000000">
                      <a:alpha val="43137"/>
                    </a:srgbClr>
                  </a:outerShdw>
                </a:effectLst>
              </a:rPr>
              <a:t>validation code</a:t>
            </a:r>
            <a:r>
              <a:rPr lang="en-US" sz="2800" dirty="0" smtClean="0"/>
              <a:t>” as specification for static analysis.</a:t>
            </a:r>
            <a:endParaRPr lang="en-US" sz="2800" dirty="0" smtClean="0">
              <a:solidFill>
                <a:schemeClr val="hlink"/>
              </a:solidFill>
              <a:effectLst>
                <a:outerShdw blurRad="38100" dist="38100" dir="2700000" algn="tl">
                  <a:srgbClr val="C0C0C0"/>
                </a:outerShdw>
              </a:effectLst>
            </a:endParaRPr>
          </a:p>
        </p:txBody>
      </p:sp>
      <p:sp>
        <p:nvSpPr>
          <p:cNvPr id="8" name="Rectangle 3"/>
          <p:cNvSpPr txBox="1">
            <a:spLocks noChangeArrowheads="1"/>
          </p:cNvSpPr>
          <p:nvPr/>
        </p:nvSpPr>
        <p:spPr>
          <a:xfrm>
            <a:off x="4024305" y="2406636"/>
            <a:ext cx="4795847" cy="3902089"/>
          </a:xfrm>
          <a:prstGeom prst="rect">
            <a:avLst/>
          </a:prstGeom>
        </p:spPr>
        <p:txBody>
          <a:bodyPr/>
          <a:lstStyle/>
          <a:p>
            <a:pPr lvl="0">
              <a:spcBef>
                <a:spcPts val="528"/>
              </a:spcBef>
            </a:pPr>
            <a:r>
              <a:rPr lang="en-US" sz="2200" b="1" kern="0" dirty="0" smtClean="0">
                <a:solidFill>
                  <a:schemeClr val="bg2"/>
                </a:solidFill>
              </a:rPr>
              <a:t>assert</a:t>
            </a:r>
            <a:r>
              <a:rPr lang="en-US" sz="2200" kern="0" dirty="0" smtClean="0">
                <a:solidFill>
                  <a:schemeClr val="bg2"/>
                </a:solidFill>
              </a:rPr>
              <a:t>(</a:t>
            </a:r>
            <a:r>
              <a:rPr lang="en-US" sz="2200" kern="0" dirty="0" err="1" smtClean="0">
                <a:solidFill>
                  <a:schemeClr val="bg2"/>
                </a:solidFill>
              </a:rPr>
              <a:t>l.purple_dll</a:t>
            </a:r>
            <a:r>
              <a:rPr lang="en-US" sz="2200" kern="0" dirty="0" smtClean="0">
                <a:solidFill>
                  <a:schemeClr val="bg2"/>
                </a:solidFill>
              </a:rPr>
              <a:t>(</a:t>
            </a:r>
            <a:r>
              <a:rPr lang="en-US" sz="2200" b="1" kern="0" spc="-150" dirty="0" smtClean="0">
                <a:solidFill>
                  <a:schemeClr val="bg2"/>
                </a:solidFill>
              </a:rPr>
              <a:t>null</a:t>
            </a:r>
            <a:r>
              <a:rPr lang="en-US" sz="2200" kern="0" dirty="0" smtClean="0">
                <a:solidFill>
                  <a:schemeClr val="bg2"/>
                </a:solidFill>
              </a:rPr>
              <a:t>));</a:t>
            </a:r>
          </a:p>
          <a:p>
            <a:pPr>
              <a:spcBef>
                <a:spcPts val="528"/>
              </a:spcBef>
              <a:buFontTx/>
              <a:buNone/>
            </a:pPr>
            <a:endParaRPr lang="en-US" sz="400" i="1" dirty="0" smtClean="0"/>
          </a:p>
          <a:p>
            <a:pPr>
              <a:spcBef>
                <a:spcPts val="528"/>
              </a:spcBef>
              <a:buFontTx/>
              <a:buNone/>
            </a:pPr>
            <a:r>
              <a:rPr lang="en-US" sz="2200" i="1" dirty="0" smtClean="0"/>
              <a:t>for each node</a:t>
            </a:r>
            <a:r>
              <a:rPr lang="en-US" sz="2200" dirty="0" smtClean="0"/>
              <a:t> </a:t>
            </a:r>
            <a:r>
              <a:rPr lang="en-US" sz="2200" dirty="0" smtClean="0">
                <a:solidFill>
                  <a:schemeClr val="accent6">
                    <a:lumMod val="50000"/>
                  </a:schemeClr>
                </a:solidFill>
              </a:rPr>
              <a:t>cur</a:t>
            </a:r>
            <a:r>
              <a:rPr lang="en-US" sz="2200" dirty="0" smtClean="0"/>
              <a:t> </a:t>
            </a:r>
            <a:r>
              <a:rPr lang="en-US" sz="2200" i="1" dirty="0" smtClean="0"/>
              <a:t>in</a:t>
            </a:r>
            <a:r>
              <a:rPr lang="en-US" sz="2200" dirty="0" smtClean="0"/>
              <a:t> </a:t>
            </a:r>
            <a:r>
              <a:rPr lang="en-US" sz="2200" i="1" dirty="0" smtClean="0"/>
              <a:t>list</a:t>
            </a:r>
            <a:r>
              <a:rPr lang="en-US" sz="2200" dirty="0" smtClean="0">
                <a:solidFill>
                  <a:schemeClr val="accent6">
                    <a:lumMod val="50000"/>
                  </a:schemeClr>
                </a:solidFill>
              </a:rPr>
              <a:t> l </a:t>
            </a:r>
            <a:r>
              <a:rPr lang="en-US" sz="2200" dirty="0" smtClean="0"/>
              <a:t>{</a:t>
            </a:r>
          </a:p>
          <a:p>
            <a:pPr>
              <a:spcBef>
                <a:spcPts val="528"/>
              </a:spcBef>
              <a:buFontTx/>
              <a:buNone/>
              <a:tabLst>
                <a:tab pos="346075" algn="l"/>
              </a:tabLst>
            </a:pPr>
            <a:r>
              <a:rPr lang="en-US" sz="2200" i="1" dirty="0" smtClean="0"/>
              <a:t>	make</a:t>
            </a:r>
            <a:r>
              <a:rPr lang="en-US" sz="2200" dirty="0" smtClean="0"/>
              <a:t> </a:t>
            </a:r>
            <a:r>
              <a:rPr lang="en-US" sz="2200" dirty="0" smtClean="0">
                <a:solidFill>
                  <a:schemeClr val="accent6">
                    <a:lumMod val="50000"/>
                  </a:schemeClr>
                </a:solidFill>
              </a:rPr>
              <a:t>cur</a:t>
            </a:r>
            <a:r>
              <a:rPr lang="en-US" sz="2200" dirty="0" smtClean="0"/>
              <a:t> </a:t>
            </a:r>
            <a:r>
              <a:rPr lang="en-US" sz="2200" i="1" dirty="0" smtClean="0"/>
              <a:t>red;</a:t>
            </a:r>
            <a:endParaRPr lang="en-US" sz="2200" dirty="0" smtClean="0"/>
          </a:p>
          <a:p>
            <a:pPr>
              <a:spcBef>
                <a:spcPts val="528"/>
              </a:spcBef>
              <a:buFontTx/>
              <a:buNone/>
              <a:tabLst>
                <a:tab pos="346075" algn="l"/>
              </a:tabLst>
            </a:pPr>
            <a:endParaRPr lang="en-US" sz="2200" kern="0" dirty="0" smtClean="0"/>
          </a:p>
          <a:p>
            <a:pPr>
              <a:spcBef>
                <a:spcPts val="528"/>
              </a:spcBef>
              <a:buFontTx/>
              <a:buNone/>
              <a:tabLst>
                <a:tab pos="346075" algn="l"/>
              </a:tabLst>
            </a:pPr>
            <a:endParaRPr lang="en-US" sz="2200" kern="0" dirty="0" smtClean="0"/>
          </a:p>
          <a:p>
            <a:pPr>
              <a:spcBef>
                <a:spcPts val="528"/>
              </a:spcBef>
              <a:buFontTx/>
              <a:buNone/>
            </a:pPr>
            <a:endParaRPr lang="en-US" sz="2200" dirty="0" smtClean="0"/>
          </a:p>
          <a:p>
            <a:pPr>
              <a:spcBef>
                <a:spcPts val="528"/>
              </a:spcBef>
              <a:buFontTx/>
              <a:buNone/>
            </a:pPr>
            <a:endParaRPr lang="en-US" sz="2200" dirty="0" smtClean="0"/>
          </a:p>
          <a:p>
            <a:pPr>
              <a:spcBef>
                <a:spcPts val="528"/>
              </a:spcBef>
              <a:buFontTx/>
              <a:buNone/>
            </a:pPr>
            <a:r>
              <a:rPr lang="en-US" sz="2200" dirty="0" smtClean="0"/>
              <a:t>}</a:t>
            </a:r>
          </a:p>
          <a:p>
            <a:pPr>
              <a:spcBef>
                <a:spcPts val="528"/>
              </a:spcBef>
              <a:buFontTx/>
              <a:buNone/>
            </a:pPr>
            <a:endParaRPr lang="en-US" sz="400" dirty="0" smtClean="0"/>
          </a:p>
          <a:p>
            <a:pPr lvl="0">
              <a:spcBef>
                <a:spcPts val="528"/>
              </a:spcBef>
            </a:pPr>
            <a:r>
              <a:rPr lang="en-US" sz="2200" b="1" kern="0" dirty="0" smtClean="0">
                <a:solidFill>
                  <a:schemeClr val="bg2"/>
                </a:solidFill>
              </a:rPr>
              <a:t>assert</a:t>
            </a:r>
            <a:r>
              <a:rPr lang="en-US" sz="2200" kern="0" dirty="0" smtClean="0">
                <a:solidFill>
                  <a:schemeClr val="bg2"/>
                </a:solidFill>
              </a:rPr>
              <a:t>(</a:t>
            </a:r>
            <a:r>
              <a:rPr lang="en-US" sz="2200" kern="0" dirty="0" err="1" smtClean="0">
                <a:solidFill>
                  <a:schemeClr val="bg2"/>
                </a:solidFill>
              </a:rPr>
              <a:t>l.red_dll</a:t>
            </a:r>
            <a:r>
              <a:rPr lang="en-US" sz="2200" kern="0" dirty="0" smtClean="0">
                <a:solidFill>
                  <a:schemeClr val="bg2"/>
                </a:solidFill>
              </a:rPr>
              <a:t>(</a:t>
            </a:r>
            <a:r>
              <a:rPr lang="en-US" sz="2200" b="1" kern="0" spc="-150" dirty="0" smtClean="0">
                <a:solidFill>
                  <a:schemeClr val="bg2"/>
                </a:solidFill>
              </a:rPr>
              <a:t>null</a:t>
            </a:r>
            <a:r>
              <a:rPr lang="en-US" sz="2200" kern="0" dirty="0" smtClean="0">
                <a:solidFill>
                  <a:schemeClr val="bg2"/>
                </a:solidFill>
              </a:rPr>
              <a:t>));</a:t>
            </a:r>
          </a:p>
        </p:txBody>
      </p:sp>
      <p:grpSp>
        <p:nvGrpSpPr>
          <p:cNvPr id="3" name="Group 41"/>
          <p:cNvGrpSpPr/>
          <p:nvPr/>
        </p:nvGrpSpPr>
        <p:grpSpPr>
          <a:xfrm>
            <a:off x="7763635" y="2370123"/>
            <a:ext cx="1056515" cy="562300"/>
            <a:chOff x="7604941" y="2443149"/>
            <a:chExt cx="1056515" cy="562300"/>
          </a:xfrm>
        </p:grpSpPr>
        <p:sp>
          <p:nvSpPr>
            <p:cNvPr id="13" name="Trapezoid 12"/>
            <p:cNvSpPr>
              <a:spLocks/>
            </p:cNvSpPr>
            <p:nvPr/>
          </p:nvSpPr>
          <p:spPr bwMode="auto">
            <a:xfrm rot="16200000">
              <a:off x="8127857" y="2471850"/>
              <a:ext cx="562300" cy="504898"/>
            </a:xfrm>
            <a:prstGeom prst="trapezoid">
              <a:avLst>
                <a:gd name="adj" fmla="val 17270"/>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vert="eaVert" wrap="none" bIns="228600" rtlCol="0" anchor="ctr" anchorCtr="0"/>
            <a:lstStyle/>
            <a:p>
              <a:pPr algn="ctr"/>
              <a:endParaRPr lang="en-US" dirty="0" smtClean="0"/>
            </a:p>
          </p:txBody>
        </p:sp>
        <p:sp>
          <p:nvSpPr>
            <p:cNvPr id="14" name="Text Box 44"/>
            <p:cNvSpPr txBox="1">
              <a:spLocks noChangeAspect="1" noChangeArrowheads="1"/>
            </p:cNvSpPr>
            <p:nvPr/>
          </p:nvSpPr>
          <p:spPr bwMode="auto">
            <a:xfrm>
              <a:off x="7604941" y="2540942"/>
              <a:ext cx="250295" cy="366712"/>
            </a:xfrm>
            <a:prstGeom prst="rect">
              <a:avLst/>
            </a:prstGeom>
            <a:noFill/>
            <a:ln w="9525">
              <a:noFill/>
              <a:miter lim="800000"/>
              <a:headEnd/>
              <a:tailEnd/>
            </a:ln>
            <a:effectLst/>
          </p:spPr>
          <p:txBody>
            <a:bodyPr wrap="square">
              <a:spAutoFit/>
            </a:bodyPr>
            <a:lstStyle/>
            <a:p>
              <a:r>
                <a:rPr lang="en-US" dirty="0"/>
                <a:t>l</a:t>
              </a:r>
            </a:p>
          </p:txBody>
        </p:sp>
        <p:cxnSp>
          <p:nvCxnSpPr>
            <p:cNvPr id="15" name="AutoShape 45"/>
            <p:cNvCxnSpPr>
              <a:cxnSpLocks noChangeAspect="1" noChangeShapeType="1"/>
              <a:stCxn id="14" idx="3"/>
              <a:endCxn id="13" idx="0"/>
            </p:cNvCxnSpPr>
            <p:nvPr/>
          </p:nvCxnSpPr>
          <p:spPr bwMode="auto">
            <a:xfrm>
              <a:off x="7855236" y="2724298"/>
              <a:ext cx="301322" cy="1"/>
            </a:xfrm>
            <a:prstGeom prst="straightConnector1">
              <a:avLst/>
            </a:prstGeom>
            <a:noFill/>
            <a:ln w="25400">
              <a:solidFill>
                <a:schemeClr val="tx1"/>
              </a:solidFill>
              <a:round/>
              <a:headEnd/>
              <a:tailEnd type="stealth" w="lg" len="lg"/>
            </a:ln>
            <a:effectLst/>
          </p:spPr>
        </p:cxnSp>
      </p:grpSp>
      <p:grpSp>
        <p:nvGrpSpPr>
          <p:cNvPr id="5" name="Group 59"/>
          <p:cNvGrpSpPr/>
          <p:nvPr/>
        </p:nvGrpSpPr>
        <p:grpSpPr>
          <a:xfrm>
            <a:off x="7763635" y="5802345"/>
            <a:ext cx="1056515" cy="562300"/>
            <a:chOff x="7604941" y="2443149"/>
            <a:chExt cx="1056515" cy="562300"/>
          </a:xfrm>
        </p:grpSpPr>
        <p:sp>
          <p:nvSpPr>
            <p:cNvPr id="61" name="Trapezoid 60"/>
            <p:cNvSpPr>
              <a:spLocks/>
            </p:cNvSpPr>
            <p:nvPr/>
          </p:nvSpPr>
          <p:spPr bwMode="auto">
            <a:xfrm rot="16200000">
              <a:off x="8127857" y="2471850"/>
              <a:ext cx="562300" cy="504898"/>
            </a:xfrm>
            <a:prstGeom prst="trapezoid">
              <a:avLst>
                <a:gd name="adj" fmla="val 17270"/>
              </a:avLst>
            </a:prstGeom>
            <a:solidFill>
              <a:srgbClr val="FFCDCD"/>
            </a:solidFill>
            <a:ln>
              <a:solidFill>
                <a:srgbClr val="D37F7F"/>
              </a:solidFill>
              <a:headEnd/>
              <a:tailEnd/>
            </a:ln>
          </p:spPr>
          <p:style>
            <a:lnRef idx="2">
              <a:schemeClr val="accent2">
                <a:shade val="50000"/>
              </a:schemeClr>
            </a:lnRef>
            <a:fillRef idx="1">
              <a:schemeClr val="accent2"/>
            </a:fillRef>
            <a:effectRef idx="0">
              <a:schemeClr val="accent2"/>
            </a:effectRef>
            <a:fontRef idx="minor">
              <a:schemeClr val="lt1"/>
            </a:fontRef>
          </p:style>
          <p:txBody>
            <a:bodyPr vert="eaVert" wrap="none" bIns="228600" rtlCol="0" anchor="ctr" anchorCtr="0"/>
            <a:lstStyle/>
            <a:p>
              <a:pPr algn="ctr"/>
              <a:endParaRPr lang="en-US" dirty="0" smtClean="0"/>
            </a:p>
          </p:txBody>
        </p:sp>
        <p:sp>
          <p:nvSpPr>
            <p:cNvPr id="62" name="Text Box 44"/>
            <p:cNvSpPr txBox="1">
              <a:spLocks noChangeAspect="1" noChangeArrowheads="1"/>
            </p:cNvSpPr>
            <p:nvPr/>
          </p:nvSpPr>
          <p:spPr bwMode="auto">
            <a:xfrm>
              <a:off x="7604941" y="2540942"/>
              <a:ext cx="250295" cy="366712"/>
            </a:xfrm>
            <a:prstGeom prst="rect">
              <a:avLst/>
            </a:prstGeom>
            <a:noFill/>
            <a:ln w="9525">
              <a:noFill/>
              <a:miter lim="800000"/>
              <a:headEnd/>
              <a:tailEnd/>
            </a:ln>
            <a:effectLst/>
          </p:spPr>
          <p:txBody>
            <a:bodyPr wrap="square">
              <a:spAutoFit/>
            </a:bodyPr>
            <a:lstStyle/>
            <a:p>
              <a:r>
                <a:rPr lang="en-US" dirty="0"/>
                <a:t>l</a:t>
              </a:r>
            </a:p>
          </p:txBody>
        </p:sp>
        <p:cxnSp>
          <p:nvCxnSpPr>
            <p:cNvPr id="63" name="AutoShape 45"/>
            <p:cNvCxnSpPr>
              <a:cxnSpLocks noChangeAspect="1" noChangeShapeType="1"/>
              <a:stCxn id="62" idx="3"/>
              <a:endCxn id="61" idx="0"/>
            </p:cNvCxnSpPr>
            <p:nvPr/>
          </p:nvCxnSpPr>
          <p:spPr bwMode="auto">
            <a:xfrm>
              <a:off x="7855236" y="2724298"/>
              <a:ext cx="301322" cy="1"/>
            </a:xfrm>
            <a:prstGeom prst="straightConnector1">
              <a:avLst/>
            </a:prstGeom>
            <a:noFill/>
            <a:ln w="25400">
              <a:solidFill>
                <a:schemeClr val="tx1"/>
              </a:solidFill>
              <a:round/>
              <a:headEnd/>
              <a:tailEnd type="stealth" w="lg" len="lg"/>
            </a:ln>
            <a:effectLst/>
          </p:spPr>
        </p:cxnSp>
      </p:grpSp>
      <p:grpSp>
        <p:nvGrpSpPr>
          <p:cNvPr id="6" name="Group 48"/>
          <p:cNvGrpSpPr/>
          <p:nvPr/>
        </p:nvGrpSpPr>
        <p:grpSpPr>
          <a:xfrm>
            <a:off x="6812080" y="4085168"/>
            <a:ext cx="2008069" cy="1059943"/>
            <a:chOff x="6812080" y="4571294"/>
            <a:chExt cx="2008069" cy="1059943"/>
          </a:xfrm>
        </p:grpSpPr>
        <p:grpSp>
          <p:nvGrpSpPr>
            <p:cNvPr id="9" name="Group 8"/>
            <p:cNvGrpSpPr/>
            <p:nvPr/>
          </p:nvGrpSpPr>
          <p:grpSpPr>
            <a:xfrm>
              <a:off x="8004222" y="5126412"/>
              <a:ext cx="511175" cy="504825"/>
              <a:chOff x="2673324" y="5078433"/>
              <a:chExt cx="511175" cy="504825"/>
            </a:xfrm>
          </p:grpSpPr>
          <p:sp>
            <p:nvSpPr>
              <p:cNvPr id="10" name="Text Box 24"/>
              <p:cNvSpPr txBox="1">
                <a:spLocks noChangeAspect="1" noChangeArrowheads="1"/>
              </p:cNvSpPr>
              <p:nvPr/>
            </p:nvSpPr>
            <p:spPr bwMode="auto">
              <a:xfrm>
                <a:off x="2673324" y="5262583"/>
                <a:ext cx="511175" cy="320675"/>
              </a:xfrm>
              <a:prstGeom prst="rect">
                <a:avLst/>
              </a:prstGeom>
              <a:noFill/>
              <a:ln w="9525">
                <a:noFill/>
                <a:miter lim="800000"/>
                <a:headEnd/>
                <a:tailEnd/>
              </a:ln>
              <a:effectLst/>
            </p:spPr>
            <p:txBody>
              <a:bodyPr wrap="none" tIns="0">
                <a:spAutoFit/>
              </a:bodyPr>
              <a:lstStyle/>
              <a:p>
                <a:r>
                  <a:rPr lang="en-US" dirty="0"/>
                  <a:t>cur</a:t>
                </a:r>
              </a:p>
            </p:txBody>
          </p:sp>
          <p:cxnSp>
            <p:nvCxnSpPr>
              <p:cNvPr id="11" name="AutoShape 25"/>
              <p:cNvCxnSpPr>
                <a:cxnSpLocks noChangeAspect="1" noChangeShapeType="1"/>
                <a:stCxn id="10" idx="0"/>
              </p:cNvCxnSpPr>
              <p:nvPr/>
            </p:nvCxnSpPr>
            <p:spPr bwMode="auto">
              <a:xfrm rot="5400000" flipH="1" flipV="1">
                <a:off x="2838090" y="5169255"/>
                <a:ext cx="184150" cy="2506"/>
              </a:xfrm>
              <a:prstGeom prst="straightConnector1">
                <a:avLst/>
              </a:prstGeom>
              <a:noFill/>
              <a:ln w="25400">
                <a:solidFill>
                  <a:schemeClr val="tx1"/>
                </a:solidFill>
                <a:round/>
                <a:headEnd/>
                <a:tailEnd type="stealth" w="lg" len="lg"/>
              </a:ln>
              <a:effectLst/>
            </p:spPr>
          </p:cxnSp>
        </p:grpSp>
        <p:grpSp>
          <p:nvGrpSpPr>
            <p:cNvPr id="12" name="Group 47"/>
            <p:cNvGrpSpPr/>
            <p:nvPr/>
          </p:nvGrpSpPr>
          <p:grpSpPr>
            <a:xfrm>
              <a:off x="6812080" y="4571294"/>
              <a:ext cx="2008069" cy="562300"/>
              <a:chOff x="6812080" y="4571294"/>
              <a:chExt cx="2008069" cy="562300"/>
            </a:xfrm>
          </p:grpSpPr>
          <p:sp>
            <p:nvSpPr>
              <p:cNvPr id="36" name="Trapezoid 35"/>
              <p:cNvSpPr>
                <a:spLocks/>
              </p:cNvSpPr>
              <p:nvPr/>
            </p:nvSpPr>
            <p:spPr bwMode="auto">
              <a:xfrm rot="16200000">
                <a:off x="8222318" y="4535762"/>
                <a:ext cx="562300" cy="633363"/>
              </a:xfrm>
              <a:prstGeom prst="trapezoid">
                <a:avLst>
                  <a:gd name="adj" fmla="val 8022"/>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vert="eaVert" wrap="none" bIns="228600" rtlCol="0" anchor="ctr" anchorCtr="0"/>
              <a:lstStyle/>
              <a:p>
                <a:pPr algn="ctr"/>
                <a:endParaRPr lang="en-US" dirty="0" smtClean="0"/>
              </a:p>
            </p:txBody>
          </p:sp>
          <p:sp>
            <p:nvSpPr>
              <p:cNvPr id="37" name="Text Box 44"/>
              <p:cNvSpPr txBox="1">
                <a:spLocks noChangeAspect="1" noChangeArrowheads="1"/>
              </p:cNvSpPr>
              <p:nvPr/>
            </p:nvSpPr>
            <p:spPr bwMode="auto">
              <a:xfrm>
                <a:off x="6812080" y="4669087"/>
                <a:ext cx="250295" cy="366712"/>
              </a:xfrm>
              <a:prstGeom prst="rect">
                <a:avLst/>
              </a:prstGeom>
              <a:noFill/>
              <a:ln w="9525">
                <a:noFill/>
                <a:miter lim="800000"/>
                <a:headEnd/>
                <a:tailEnd/>
              </a:ln>
              <a:effectLst/>
            </p:spPr>
            <p:txBody>
              <a:bodyPr wrap="square">
                <a:spAutoFit/>
              </a:bodyPr>
              <a:lstStyle/>
              <a:p>
                <a:r>
                  <a:rPr lang="en-US" dirty="0"/>
                  <a:t>l</a:t>
                </a:r>
              </a:p>
            </p:txBody>
          </p:sp>
          <p:cxnSp>
            <p:nvCxnSpPr>
              <p:cNvPr id="38" name="AutoShape 45"/>
              <p:cNvCxnSpPr>
                <a:cxnSpLocks noChangeAspect="1" noChangeShapeType="1"/>
                <a:stCxn id="37" idx="3"/>
                <a:endCxn id="40" idx="0"/>
              </p:cNvCxnSpPr>
              <p:nvPr/>
            </p:nvCxnSpPr>
            <p:spPr bwMode="auto">
              <a:xfrm>
                <a:off x="7062375" y="4852443"/>
                <a:ext cx="301323" cy="1"/>
              </a:xfrm>
              <a:prstGeom prst="straightConnector1">
                <a:avLst/>
              </a:prstGeom>
              <a:noFill/>
              <a:ln w="25400">
                <a:solidFill>
                  <a:schemeClr val="tx1"/>
                </a:solidFill>
                <a:round/>
                <a:headEnd/>
                <a:tailEnd type="stealth" w="lg" len="lg"/>
              </a:ln>
              <a:effectLst/>
            </p:spPr>
          </p:cxnSp>
          <p:sp>
            <p:nvSpPr>
              <p:cNvPr id="40" name="Trapezoid 39"/>
              <p:cNvSpPr>
                <a:spLocks/>
              </p:cNvSpPr>
              <p:nvPr/>
            </p:nvSpPr>
            <p:spPr bwMode="auto">
              <a:xfrm rot="16200000">
                <a:off x="7514574" y="4463824"/>
                <a:ext cx="475488" cy="777240"/>
              </a:xfrm>
              <a:prstGeom prst="trapezoid">
                <a:avLst>
                  <a:gd name="adj" fmla="val 11093"/>
                </a:avLst>
              </a:prstGeom>
              <a:solidFill>
                <a:srgbClr val="FFCDCD"/>
              </a:solidFill>
              <a:ln w="50800" cmpd="thinThick">
                <a:solidFill>
                  <a:srgbClr val="D37F7F"/>
                </a:solidFill>
                <a:headEnd/>
                <a:tailEnd/>
              </a:ln>
            </p:spPr>
            <p:style>
              <a:lnRef idx="2">
                <a:schemeClr val="accent2">
                  <a:shade val="50000"/>
                </a:schemeClr>
              </a:lnRef>
              <a:fillRef idx="1">
                <a:schemeClr val="accent2"/>
              </a:fillRef>
              <a:effectRef idx="0">
                <a:schemeClr val="accent2"/>
              </a:effectRef>
              <a:fontRef idx="minor">
                <a:schemeClr val="lt1"/>
              </a:fontRef>
            </p:style>
            <p:txBody>
              <a:bodyPr vert="eaVert" wrap="none" bIns="228600" rtlCol="0" anchor="ctr" anchorCtr="0"/>
              <a:lstStyle/>
              <a:p>
                <a:pPr algn="ctr"/>
                <a:endParaRPr lang="en-US" dirty="0" smtClean="0"/>
              </a:p>
            </p:txBody>
          </p:sp>
        </p:grpSp>
      </p:grpSp>
      <p:sp>
        <p:nvSpPr>
          <p:cNvPr id="24" name="Footer Placeholder 23"/>
          <p:cNvSpPr>
            <a:spLocks noGrp="1"/>
          </p:cNvSpPr>
          <p:nvPr>
            <p:ph type="ftr" sz="quarter" idx="11"/>
          </p:nvPr>
        </p:nvSpPr>
        <p:spPr/>
        <p:txBody>
          <a:bodyPr/>
          <a:lstStyle/>
          <a:p>
            <a:r>
              <a:rPr lang="en-US" smtClean="0"/>
              <a:t>Bor-Yuh Evan Chang and Xavier Rival - Reduction in End-User Shape Analysis</a:t>
            </a:r>
            <a:endParaRPr lang="en-US"/>
          </a:p>
        </p:txBody>
      </p:sp>
      <p:grpSp>
        <p:nvGrpSpPr>
          <p:cNvPr id="16" name="Group 27"/>
          <p:cNvGrpSpPr/>
          <p:nvPr/>
        </p:nvGrpSpPr>
        <p:grpSpPr>
          <a:xfrm>
            <a:off x="323849" y="2406636"/>
            <a:ext cx="3627430" cy="2628936"/>
            <a:chOff x="323849" y="2406636"/>
            <a:chExt cx="3627430" cy="2628936"/>
          </a:xfrm>
        </p:grpSpPr>
        <p:sp>
          <p:nvSpPr>
            <p:cNvPr id="7" name="TextBox 6"/>
            <p:cNvSpPr txBox="1"/>
            <p:nvPr/>
          </p:nvSpPr>
          <p:spPr>
            <a:xfrm>
              <a:off x="323849" y="2406636"/>
              <a:ext cx="3627430" cy="2185214"/>
            </a:xfrm>
            <a:prstGeom prst="rect">
              <a:avLst/>
            </a:prstGeom>
            <a:solidFill>
              <a:srgbClr val="FFFFEB"/>
            </a:solidFill>
            <a:ln w="9525">
              <a:solidFill>
                <a:schemeClr val="tx1"/>
              </a:solidFill>
              <a:prstDash val="dash"/>
            </a:ln>
          </p:spPr>
          <p:txBody>
            <a:bodyPr wrap="square" rtlCol="0">
              <a:spAutoFit/>
            </a:bodyPr>
            <a:lstStyle/>
            <a:p>
              <a:pPr marL="342900" lvl="0" indent="-34290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smtClean="0"/>
                <a:t>h.</a:t>
              </a:r>
              <a:r>
                <a:rPr lang="en-US" sz="2000" kern="0" dirty="0" smtClean="0">
                  <a:solidFill>
                    <a:srgbClr val="7030A0"/>
                  </a:solidFill>
                </a:rPr>
                <a:t>dll</a:t>
              </a:r>
              <a:r>
                <a:rPr lang="en-US" sz="2000" kern="0" dirty="0" smtClean="0"/>
                <a:t>(</a:t>
              </a:r>
              <a:r>
                <a:rPr lang="en-US" sz="2000" kern="0" dirty="0" smtClean="0">
                  <a:solidFill>
                    <a:srgbClr val="EB870F"/>
                  </a:solidFill>
                </a:rPr>
                <a:t>p</a:t>
              </a:r>
              <a:r>
                <a:rPr lang="en-US" sz="2000" kern="0" dirty="0" smtClean="0"/>
                <a:t>) :=</a:t>
              </a:r>
              <a:endParaRPr lang="en-US" sz="2000" kern="0" dirty="0"/>
            </a:p>
            <a:p>
              <a:pPr lvl="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a:t>	</a:t>
              </a:r>
              <a:r>
                <a:rPr lang="en-US" sz="2000" b="1" kern="0" dirty="0"/>
                <a:t>if</a:t>
              </a:r>
              <a:r>
                <a:rPr lang="en-US" sz="2000" kern="0" dirty="0"/>
                <a:t> </a:t>
              </a:r>
              <a:r>
                <a:rPr lang="en-US" sz="2000" kern="0" dirty="0" smtClean="0"/>
                <a:t>(h </a:t>
              </a:r>
              <a:r>
                <a:rPr lang="en-US" sz="2000" kern="0" dirty="0">
                  <a:latin typeface="cmr10"/>
                </a:rPr>
                <a:t>=</a:t>
              </a:r>
              <a:r>
                <a:rPr lang="en-US" sz="2000" kern="0" dirty="0"/>
                <a:t> </a:t>
              </a:r>
              <a:r>
                <a:rPr lang="en-US" sz="2000" b="1" kern="0" dirty="0"/>
                <a:t>null</a:t>
              </a:r>
              <a:r>
                <a:rPr lang="en-US" sz="2000" kern="0" dirty="0"/>
                <a:t>) </a:t>
              </a:r>
              <a:r>
                <a:rPr lang="en-US" sz="2000" b="1" kern="0" dirty="0"/>
                <a:t>then</a:t>
              </a:r>
            </a:p>
            <a:p>
              <a:pPr marL="342900" lvl="0" indent="-34290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a:t>			</a:t>
              </a:r>
              <a:r>
                <a:rPr lang="en-US" sz="2000" b="1" kern="0" dirty="0"/>
                <a:t>true</a:t>
              </a:r>
            </a:p>
            <a:p>
              <a:pPr marL="342900" lvl="0" indent="-34290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a:t>	</a:t>
              </a:r>
              <a:r>
                <a:rPr lang="en-US" sz="2000" b="1" kern="0" dirty="0"/>
                <a:t>else</a:t>
              </a:r>
            </a:p>
            <a:p>
              <a:pPr marL="342900" lvl="0" indent="-34290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a:t>			</a:t>
              </a:r>
              <a:r>
                <a:rPr lang="en-US" sz="2000" kern="0" dirty="0" err="1" smtClean="0"/>
                <a:t>h</a:t>
              </a:r>
              <a:r>
                <a:rPr lang="en-US" sz="2000" kern="0" dirty="0" err="1" smtClean="0">
                  <a:latin typeface="cmsy10"/>
                </a:rPr>
                <a:t>!</a:t>
              </a:r>
              <a:r>
                <a:rPr lang="en-US" sz="2000" kern="0" dirty="0" err="1" smtClean="0">
                  <a:solidFill>
                    <a:schemeClr val="accent1">
                      <a:lumMod val="50000"/>
                    </a:schemeClr>
                  </a:solidFill>
                </a:rPr>
                <a:t>prev</a:t>
              </a:r>
              <a:r>
                <a:rPr lang="en-US" sz="2000" kern="0" dirty="0" smtClean="0"/>
                <a:t> </a:t>
              </a:r>
              <a:r>
                <a:rPr lang="en-US" sz="2000" kern="0" dirty="0" smtClean="0">
                  <a:latin typeface="cmr10"/>
                </a:rPr>
                <a:t>=</a:t>
              </a:r>
              <a:r>
                <a:rPr lang="en-US" sz="2000" kern="0" dirty="0" smtClean="0"/>
                <a:t> </a:t>
              </a:r>
              <a:r>
                <a:rPr lang="en-US" sz="2000" kern="0" dirty="0" smtClean="0">
                  <a:solidFill>
                    <a:srgbClr val="EB870F"/>
                  </a:solidFill>
                </a:rPr>
                <a:t>p</a:t>
              </a:r>
              <a:r>
                <a:rPr lang="en-US" sz="2000" kern="0" dirty="0" smtClean="0"/>
                <a:t>  </a:t>
              </a:r>
              <a:r>
                <a:rPr lang="en-US" sz="2000" b="1" kern="0" dirty="0" smtClean="0"/>
                <a:t>and</a:t>
              </a:r>
              <a:r>
                <a:rPr lang="en-US" sz="2000" kern="0" dirty="0" smtClean="0"/>
                <a:t>     	</a:t>
              </a:r>
              <a:r>
                <a:rPr lang="en-US" sz="2000" kern="0" dirty="0" err="1" smtClean="0"/>
                <a:t>h</a:t>
              </a:r>
              <a:r>
                <a:rPr lang="en-US" sz="2000" kern="0" dirty="0" err="1" smtClean="0">
                  <a:latin typeface="cmsy10"/>
                </a:rPr>
                <a:t>!</a:t>
              </a:r>
              <a:r>
                <a:rPr lang="en-US" sz="2000" kern="0" dirty="0" err="1" smtClean="0"/>
                <a:t>next.</a:t>
              </a:r>
              <a:r>
                <a:rPr lang="en-US" sz="2000" kern="0" dirty="0" err="1" smtClean="0">
                  <a:solidFill>
                    <a:srgbClr val="7030A0"/>
                  </a:solidFill>
                </a:rPr>
                <a:t>dll</a:t>
              </a:r>
              <a:r>
                <a:rPr lang="en-US" sz="2000" kern="0" dirty="0" smtClean="0"/>
                <a:t>(h)</a:t>
              </a:r>
              <a:endParaRPr lang="en-US" sz="2000" kern="0" dirty="0"/>
            </a:p>
          </p:txBody>
        </p:sp>
        <p:sp>
          <p:nvSpPr>
            <p:cNvPr id="25" name="Text Box 18"/>
            <p:cNvSpPr txBox="1">
              <a:spLocks noChangeArrowheads="1"/>
            </p:cNvSpPr>
            <p:nvPr/>
          </p:nvSpPr>
          <p:spPr bwMode="auto">
            <a:xfrm>
              <a:off x="1502615" y="4573907"/>
              <a:ext cx="1269899" cy="461665"/>
            </a:xfrm>
            <a:prstGeom prst="rect">
              <a:avLst/>
            </a:prstGeom>
            <a:noFill/>
            <a:ln w="9525">
              <a:noFill/>
              <a:miter lim="800000"/>
              <a:headEnd/>
              <a:tailEnd/>
            </a:ln>
            <a:effectLst/>
          </p:spPr>
          <p:txBody>
            <a:bodyPr wrap="none">
              <a:spAutoFit/>
            </a:bodyPr>
            <a:lstStyle/>
            <a:p>
              <a:pPr algn="ctr"/>
              <a:r>
                <a:rPr lang="en-US" sz="2400" dirty="0" smtClean="0"/>
                <a:t>checker</a:t>
              </a:r>
              <a:endParaRPr lang="en-US" sz="2400" dirty="0"/>
            </a:p>
          </p:txBody>
        </p:sp>
      </p:grpSp>
      <p:sp>
        <p:nvSpPr>
          <p:cNvPr id="51" name="AutoShape 101"/>
          <p:cNvSpPr>
            <a:spLocks noChangeArrowheads="1"/>
          </p:cNvSpPr>
          <p:nvPr/>
        </p:nvSpPr>
        <p:spPr bwMode="auto">
          <a:xfrm>
            <a:off x="3999222" y="3830643"/>
            <a:ext cx="2679192" cy="1785104"/>
          </a:xfrm>
          <a:prstGeom prst="wedgeRectCallout">
            <a:avLst>
              <a:gd name="adj1" fmla="val 56490"/>
              <a:gd name="adj2" fmla="val -21369"/>
            </a:avLst>
          </a:prstGeom>
          <a:ln>
            <a:headEnd/>
            <a:tailEnd/>
          </a:ln>
        </p:spPr>
        <p:style>
          <a:lnRef idx="1">
            <a:schemeClr val="accent2"/>
          </a:lnRef>
          <a:fillRef idx="2">
            <a:schemeClr val="accent2"/>
          </a:fillRef>
          <a:effectRef idx="1">
            <a:schemeClr val="accent2"/>
          </a:effectRef>
          <a:fontRef idx="minor">
            <a:schemeClr val="dk1"/>
          </a:fontRef>
        </p:style>
        <p:txBody>
          <a:bodyPr wrap="square" tIns="45720" bIns="45720" anchor="ctr" anchorCtr="1">
            <a:spAutoFit/>
          </a:bodyPr>
          <a:lstStyle/>
          <a:p>
            <a:r>
              <a:rPr lang="en-US" sz="2200" dirty="0" smtClean="0"/>
              <a:t>Automatically </a:t>
            </a:r>
            <a:r>
              <a:rPr lang="en-US" sz="2200" dirty="0" smtClean="0">
                <a:solidFill>
                  <a:srgbClr val="7030A0"/>
                </a:solidFill>
              </a:rPr>
              <a:t>generalize checkers </a:t>
            </a:r>
            <a:r>
              <a:rPr lang="en-US" sz="2200" dirty="0" smtClean="0"/>
              <a:t>for intermediate states (</a:t>
            </a:r>
            <a:r>
              <a:rPr lang="en-US" sz="2200" i="1" dirty="0" smtClean="0"/>
              <a:t>generalized segment</a:t>
            </a:r>
            <a:r>
              <a:rPr lang="en-US" sz="2200" dirty="0" smtClean="0"/>
              <a:t>)</a:t>
            </a:r>
            <a:endParaRPr lang="en-US" sz="2200" dirty="0"/>
          </a:p>
        </p:txBody>
      </p:sp>
      <p:sp>
        <p:nvSpPr>
          <p:cNvPr id="29" name="TextBox 28"/>
          <p:cNvSpPr txBox="1"/>
          <p:nvPr/>
        </p:nvSpPr>
        <p:spPr>
          <a:xfrm>
            <a:off x="323849" y="4999059"/>
            <a:ext cx="2860657" cy="707886"/>
          </a:xfrm>
          <a:prstGeom prst="rect">
            <a:avLst/>
          </a:prstGeom>
          <a:noFill/>
        </p:spPr>
        <p:txBody>
          <a:bodyPr wrap="square" rtlCol="0">
            <a:spAutoFit/>
          </a:bodyPr>
          <a:lstStyle/>
          <a:p>
            <a:pPr marL="119063" indent="-119063">
              <a:buFont typeface="Arial" pitchFamily="34" charset="0"/>
              <a:buChar char="•"/>
              <a:tabLst>
                <a:tab pos="173038" algn="l"/>
              </a:tabLst>
            </a:pPr>
            <a:r>
              <a:rPr lang="en-US" dirty="0" smtClean="0"/>
              <a:t> </a:t>
            </a:r>
            <a:r>
              <a:rPr lang="en-US" sz="2000" dirty="0" smtClean="0">
                <a:solidFill>
                  <a:srgbClr val="EB7D0F"/>
                </a:solidFill>
              </a:rPr>
              <a:t>p</a:t>
            </a:r>
            <a:r>
              <a:rPr lang="en-US" sz="2000" dirty="0" smtClean="0"/>
              <a:t> specifies where 	</a:t>
            </a:r>
            <a:r>
              <a:rPr lang="en-US" sz="2000" dirty="0" err="1" smtClean="0">
                <a:solidFill>
                  <a:schemeClr val="accent1">
                    <a:lumMod val="50000"/>
                  </a:schemeClr>
                </a:solidFill>
              </a:rPr>
              <a:t>prev</a:t>
            </a:r>
            <a:r>
              <a:rPr lang="en-US" sz="2000" dirty="0" smtClean="0"/>
              <a:t> should point</a:t>
            </a:r>
          </a:p>
        </p:txBody>
      </p:sp>
      <p:sp>
        <p:nvSpPr>
          <p:cNvPr id="31" name="TextBox 30"/>
          <p:cNvSpPr txBox="1"/>
          <p:nvPr/>
        </p:nvSpPr>
        <p:spPr>
          <a:xfrm>
            <a:off x="323849" y="2406636"/>
            <a:ext cx="3627430" cy="2246769"/>
          </a:xfrm>
          <a:prstGeom prst="rect">
            <a:avLst/>
          </a:prstGeom>
          <a:solidFill>
            <a:srgbClr val="FFFFEB"/>
          </a:solidFill>
          <a:ln w="9525">
            <a:solidFill>
              <a:schemeClr val="tx1"/>
            </a:solidFill>
            <a:prstDash val="dash"/>
          </a:ln>
        </p:spPr>
        <p:txBody>
          <a:bodyPr wrap="square" rtlCol="0">
            <a:spAutoFit/>
          </a:bodyPr>
          <a:lstStyle/>
          <a:p>
            <a:pPr marL="342900" lvl="0" indent="-34290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smtClean="0"/>
              <a:t>h.</a:t>
            </a:r>
            <a:r>
              <a:rPr lang="en-US" sz="2000" kern="0" dirty="0" smtClean="0">
                <a:solidFill>
                  <a:srgbClr val="7030A0"/>
                </a:solidFill>
              </a:rPr>
              <a:t>dll</a:t>
            </a:r>
            <a:r>
              <a:rPr lang="en-US" sz="2000" kern="0" dirty="0" smtClean="0"/>
              <a:t>(</a:t>
            </a:r>
            <a:r>
              <a:rPr lang="en-US" sz="2000" kern="0" dirty="0" smtClean="0">
                <a:solidFill>
                  <a:srgbClr val="EB870F"/>
                </a:solidFill>
              </a:rPr>
              <a:t>p</a:t>
            </a:r>
            <a:r>
              <a:rPr lang="en-US" sz="2000" kern="0" dirty="0" smtClean="0"/>
              <a:t>) :=</a:t>
            </a:r>
            <a:endParaRPr lang="en-US" sz="2000" kern="0" dirty="0"/>
          </a:p>
          <a:p>
            <a:pPr lvl="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a:t>	</a:t>
            </a:r>
            <a:r>
              <a:rPr lang="en-US" sz="2000" kern="0" dirty="0" smtClean="0"/>
              <a:t>h = </a:t>
            </a:r>
            <a:r>
              <a:rPr lang="en-US" sz="2000" b="1" kern="0" dirty="0" smtClean="0"/>
              <a:t>null</a:t>
            </a:r>
            <a:r>
              <a:rPr lang="en-US" sz="2000" kern="0" dirty="0" smtClean="0"/>
              <a:t> </a:t>
            </a:r>
            <a:r>
              <a:rPr lang="en-US" sz="2000" kern="0" dirty="0" smtClean="0">
                <a:latin typeface="cmsy10"/>
              </a:rPr>
              <a:t>Æ</a:t>
            </a:r>
            <a:r>
              <a:rPr lang="en-US" sz="2000" kern="0" dirty="0" smtClean="0"/>
              <a:t> </a:t>
            </a:r>
            <a:r>
              <a:rPr lang="en-US" sz="2000" b="1" kern="0" dirty="0" err="1" smtClean="0"/>
              <a:t>emp</a:t>
            </a:r>
            <a:endParaRPr lang="en-US" sz="2000" b="1" kern="0" dirty="0" smtClean="0"/>
          </a:p>
          <a:p>
            <a:pPr lvl="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smtClean="0">
                <a:latin typeface="cmsy10"/>
              </a:rPr>
              <a:t>Ç</a:t>
            </a:r>
            <a:r>
              <a:rPr lang="en-US" sz="2000" kern="0" dirty="0" smtClean="0"/>
              <a:t> </a:t>
            </a:r>
            <a:r>
              <a:rPr lang="en-US" sz="2000" kern="0" dirty="0" smtClean="0">
                <a:latin typeface="cmsy10"/>
              </a:rPr>
              <a:t>9</a:t>
            </a:r>
            <a:r>
              <a:rPr lang="en-US" sz="2000" kern="0" dirty="0" smtClean="0"/>
              <a:t>n.</a:t>
            </a:r>
          </a:p>
          <a:p>
            <a:pPr lvl="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smtClean="0"/>
              <a:t>		</a:t>
            </a:r>
            <a:r>
              <a:rPr lang="en-US" sz="2000" kern="0" dirty="0" err="1" smtClean="0"/>
              <a:t>h@</a:t>
            </a:r>
            <a:r>
              <a:rPr lang="en-US" sz="2000" kern="0" dirty="0" err="1" smtClean="0">
                <a:solidFill>
                  <a:schemeClr val="accent1">
                    <a:lumMod val="50000"/>
                  </a:schemeClr>
                </a:solidFill>
              </a:rPr>
              <a:t>prev</a:t>
            </a:r>
            <a:r>
              <a:rPr lang="en-US" sz="2000" kern="0" dirty="0" smtClean="0"/>
              <a:t> </a:t>
            </a:r>
            <a:r>
              <a:rPr lang="en-US" sz="2000" kern="0" dirty="0" smtClean="0">
                <a:latin typeface="MT Extra"/>
                <a:sym typeface="MT Extra"/>
              </a:rPr>
              <a:t></a:t>
            </a:r>
            <a:r>
              <a:rPr lang="en-US" sz="2000" kern="0" dirty="0" smtClean="0"/>
              <a:t> </a:t>
            </a:r>
            <a:r>
              <a:rPr lang="en-US" sz="2000" kern="0" dirty="0" smtClean="0">
                <a:solidFill>
                  <a:srgbClr val="EB870F"/>
                </a:solidFill>
              </a:rPr>
              <a:t>p</a:t>
            </a:r>
            <a:r>
              <a:rPr lang="en-US" sz="2000" kern="0" dirty="0" smtClean="0"/>
              <a:t> </a:t>
            </a:r>
            <a:r>
              <a:rPr lang="en-US" sz="2000" kern="0" dirty="0" smtClean="0">
                <a:latin typeface="cmsy10"/>
              </a:rPr>
              <a:t>¤</a:t>
            </a:r>
          </a:p>
          <a:p>
            <a:pPr lvl="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smtClean="0">
                <a:latin typeface="cmsy10"/>
              </a:rPr>
              <a:t>		</a:t>
            </a:r>
            <a:r>
              <a:rPr lang="en-US" sz="2000" kern="0" dirty="0" err="1" smtClean="0"/>
              <a:t>h@next</a:t>
            </a:r>
            <a:r>
              <a:rPr lang="en-US" sz="2000" kern="0" dirty="0" smtClean="0"/>
              <a:t> </a:t>
            </a:r>
            <a:r>
              <a:rPr lang="en-US" sz="2000" kern="0" dirty="0" smtClean="0">
                <a:latin typeface="MT Extra"/>
                <a:sym typeface="MT Extra"/>
              </a:rPr>
              <a:t></a:t>
            </a:r>
            <a:r>
              <a:rPr lang="en-US" sz="2000" kern="0" dirty="0" smtClean="0"/>
              <a:t> n </a:t>
            </a:r>
            <a:r>
              <a:rPr lang="en-US" sz="2000" kern="0" dirty="0" smtClean="0">
                <a:latin typeface="cmsy10"/>
              </a:rPr>
              <a:t>¤</a:t>
            </a:r>
          </a:p>
          <a:p>
            <a:pPr lvl="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smtClean="0">
                <a:latin typeface="cmsy10"/>
              </a:rPr>
              <a:t>		</a:t>
            </a:r>
            <a:r>
              <a:rPr lang="en-US" sz="2000" kern="0" dirty="0" smtClean="0"/>
              <a:t>n.dll(h)</a:t>
            </a:r>
          </a:p>
        </p:txBody>
      </p:sp>
      <p:sp>
        <p:nvSpPr>
          <p:cNvPr id="27" name="AutoShape 101"/>
          <p:cNvSpPr>
            <a:spLocks noChangeArrowheads="1"/>
          </p:cNvSpPr>
          <p:nvPr/>
        </p:nvSpPr>
        <p:spPr bwMode="auto">
          <a:xfrm>
            <a:off x="3999222" y="1931967"/>
            <a:ext cx="2926080" cy="1785104"/>
          </a:xfrm>
          <a:prstGeom prst="wedgeRectCallout">
            <a:avLst>
              <a:gd name="adj1" fmla="val -63326"/>
              <a:gd name="adj2" fmla="val -1705"/>
            </a:avLst>
          </a:prstGeom>
          <a:ln>
            <a:headEnd/>
            <a:tailEnd/>
          </a:ln>
        </p:spPr>
        <p:style>
          <a:lnRef idx="1">
            <a:schemeClr val="accent2"/>
          </a:lnRef>
          <a:fillRef idx="2">
            <a:schemeClr val="accent2"/>
          </a:fillRef>
          <a:effectRef idx="1">
            <a:schemeClr val="accent2"/>
          </a:effectRef>
          <a:fontRef idx="minor">
            <a:schemeClr val="dk1"/>
          </a:fontRef>
        </p:style>
        <p:txBody>
          <a:bodyPr wrap="square" tIns="45720" bIns="45720" anchor="ctr" anchorCtr="1">
            <a:spAutoFit/>
          </a:bodyPr>
          <a:lstStyle/>
          <a:p>
            <a:r>
              <a:rPr lang="en-US" sz="2200" dirty="0" smtClean="0"/>
              <a:t>Build the </a:t>
            </a:r>
            <a:r>
              <a:rPr lang="en-US" sz="2200" dirty="0" smtClean="0">
                <a:solidFill>
                  <a:srgbClr val="7030A0"/>
                </a:solidFill>
              </a:rPr>
              <a:t>abstraction</a:t>
            </a:r>
            <a:r>
              <a:rPr lang="en-US" sz="2200" dirty="0" smtClean="0"/>
              <a:t> for analysis </a:t>
            </a:r>
            <a:r>
              <a:rPr lang="en-US" sz="2200" dirty="0" smtClean="0">
                <a:solidFill>
                  <a:srgbClr val="7030A0"/>
                </a:solidFill>
              </a:rPr>
              <a:t>directly out of</a:t>
            </a:r>
            <a:r>
              <a:rPr lang="en-US" sz="2200" dirty="0" smtClean="0"/>
              <a:t> the developer-supplied </a:t>
            </a:r>
            <a:r>
              <a:rPr lang="en-US" sz="2200" dirty="0" smtClean="0">
                <a:solidFill>
                  <a:srgbClr val="7030A0"/>
                </a:solidFill>
              </a:rPr>
              <a:t>validation code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nodeType="with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500"/>
                                        <p:tgtEl>
                                          <p:spTgt spid="8">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8">
                                            <p:txEl>
                                              <p:pRg st="3" end="3"/>
                                            </p:txEl>
                                          </p:spTgt>
                                        </p:tgtEl>
                                        <p:attrNameLst>
                                          <p:attrName>style.visibility</p:attrName>
                                        </p:attrNameLst>
                                      </p:cBhvr>
                                      <p:to>
                                        <p:strVal val="visible"/>
                                      </p:to>
                                    </p:set>
                                    <p:animEffect transition="in" filter="fade">
                                      <p:cBhvr>
                                        <p:cTn id="24" dur="500"/>
                                        <p:tgtEl>
                                          <p:spTgt spid="8">
                                            <p:txEl>
                                              <p:pRg st="3" end="3"/>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animEffect transition="in" filter="fade">
                                      <p:cBhvr>
                                        <p:cTn id="27" dur="500"/>
                                        <p:tgtEl>
                                          <p:spTgt spid="8">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fade">
                                      <p:cBhvr>
                                        <p:cTn id="32" dur="500"/>
                                        <p:tgtEl>
                                          <p:spTgt spid="8">
                                            <p:txEl>
                                              <p:pRg st="0" end="0"/>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8">
                                            <p:txEl>
                                              <p:pRg st="10" end="10"/>
                                            </p:txEl>
                                          </p:spTgt>
                                        </p:tgtEl>
                                        <p:attrNameLst>
                                          <p:attrName>style.visibility</p:attrName>
                                        </p:attrNameLst>
                                      </p:cBhvr>
                                      <p:to>
                                        <p:strVal val="visible"/>
                                      </p:to>
                                    </p:set>
                                    <p:animEffect transition="in" filter="fade">
                                      <p:cBhvr>
                                        <p:cTn id="35" dur="500"/>
                                        <p:tgtEl>
                                          <p:spTgt spid="8">
                                            <p:txEl>
                                              <p:pRg st="10" end="1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childTnLst>
                                </p:cTn>
                              </p:par>
                              <p:par>
                                <p:cTn id="40" presetID="9" presetClass="emph" presetSubtype="0" grpId="0" nodeType="withEffect">
                                  <p:stCondLst>
                                    <p:cond delay="0"/>
                                  </p:stCondLst>
                                  <p:childTnLst>
                                    <p:set>
                                      <p:cBhvr rctx="PPT">
                                        <p:cTn id="41" dur="indefinite"/>
                                        <p:tgtEl>
                                          <p:spTgt spid="8">
                                            <p:txEl>
                                              <p:pRg st="0" end="0"/>
                                            </p:txEl>
                                          </p:spTgt>
                                        </p:tgtEl>
                                        <p:attrNameLst>
                                          <p:attrName>style.opacity</p:attrName>
                                        </p:attrNameLst>
                                      </p:cBhvr>
                                      <p:to>
                                        <p:strVal val="0.25"/>
                                      </p:to>
                                    </p:set>
                                    <p:animEffect filter="image" prLst="opacity: 0.25">
                                      <p:cBhvr rctx="IE">
                                        <p:cTn id="42" dur="indefinite"/>
                                        <p:tgtEl>
                                          <p:spTgt spid="8">
                                            <p:txEl>
                                              <p:pRg st="0" end="0"/>
                                            </p:txEl>
                                          </p:spTgt>
                                        </p:tgtEl>
                                      </p:cBhvr>
                                    </p:animEffect>
                                  </p:childTnLst>
                                </p:cTn>
                              </p:par>
                              <p:par>
                                <p:cTn id="43" presetID="9" presetClass="emph" presetSubtype="0" grpId="0" nodeType="withEffect">
                                  <p:stCondLst>
                                    <p:cond delay="0"/>
                                  </p:stCondLst>
                                  <p:childTnLst>
                                    <p:set>
                                      <p:cBhvr rctx="PPT">
                                        <p:cTn id="44" dur="indefinite"/>
                                        <p:tgtEl>
                                          <p:spTgt spid="8">
                                            <p:txEl>
                                              <p:pRg st="2" end="2"/>
                                            </p:txEl>
                                          </p:spTgt>
                                        </p:tgtEl>
                                        <p:attrNameLst>
                                          <p:attrName>style.opacity</p:attrName>
                                        </p:attrNameLst>
                                      </p:cBhvr>
                                      <p:to>
                                        <p:strVal val="0.25"/>
                                      </p:to>
                                    </p:set>
                                    <p:animEffect filter="image" prLst="opacity: 0.25">
                                      <p:cBhvr rctx="IE">
                                        <p:cTn id="45" dur="indefinite"/>
                                        <p:tgtEl>
                                          <p:spTgt spid="8">
                                            <p:txEl>
                                              <p:pRg st="2" end="2"/>
                                            </p:txEl>
                                          </p:spTgt>
                                        </p:tgtEl>
                                      </p:cBhvr>
                                    </p:animEffect>
                                  </p:childTnLst>
                                </p:cTn>
                              </p:par>
                              <p:par>
                                <p:cTn id="46" presetID="9" presetClass="emph" presetSubtype="0" grpId="0" nodeType="withEffect">
                                  <p:stCondLst>
                                    <p:cond delay="0"/>
                                  </p:stCondLst>
                                  <p:childTnLst>
                                    <p:set>
                                      <p:cBhvr rctx="PPT">
                                        <p:cTn id="47" dur="indefinite"/>
                                        <p:tgtEl>
                                          <p:spTgt spid="8">
                                            <p:txEl>
                                              <p:pRg st="3" end="3"/>
                                            </p:txEl>
                                          </p:spTgt>
                                        </p:tgtEl>
                                        <p:attrNameLst>
                                          <p:attrName>style.opacity</p:attrName>
                                        </p:attrNameLst>
                                      </p:cBhvr>
                                      <p:to>
                                        <p:strVal val="0.25"/>
                                      </p:to>
                                    </p:set>
                                    <p:animEffect filter="image" prLst="opacity: 0.25">
                                      <p:cBhvr rctx="IE">
                                        <p:cTn id="48" dur="indefinite"/>
                                        <p:tgtEl>
                                          <p:spTgt spid="8">
                                            <p:txEl>
                                              <p:pRg st="3" end="3"/>
                                            </p:txEl>
                                          </p:spTgt>
                                        </p:tgtEl>
                                      </p:cBhvr>
                                    </p:animEffect>
                                  </p:childTnLst>
                                </p:cTn>
                              </p:par>
                              <p:par>
                                <p:cTn id="49" presetID="9" presetClass="emph" presetSubtype="0" grpId="0" nodeType="withEffect">
                                  <p:stCondLst>
                                    <p:cond delay="0"/>
                                  </p:stCondLst>
                                  <p:childTnLst>
                                    <p:set>
                                      <p:cBhvr rctx="PPT">
                                        <p:cTn id="50" dur="indefinite"/>
                                        <p:tgtEl>
                                          <p:spTgt spid="8">
                                            <p:txEl>
                                              <p:pRg st="8" end="8"/>
                                            </p:txEl>
                                          </p:spTgt>
                                        </p:tgtEl>
                                        <p:attrNameLst>
                                          <p:attrName>style.opacity</p:attrName>
                                        </p:attrNameLst>
                                      </p:cBhvr>
                                      <p:to>
                                        <p:strVal val="0.25"/>
                                      </p:to>
                                    </p:set>
                                    <p:animEffect filter="image" prLst="opacity: 0.25">
                                      <p:cBhvr rctx="IE">
                                        <p:cTn id="51" dur="indefinite"/>
                                        <p:tgtEl>
                                          <p:spTgt spid="8">
                                            <p:txEl>
                                              <p:pRg st="8" end="8"/>
                                            </p:txEl>
                                          </p:spTgt>
                                        </p:tgtEl>
                                      </p:cBhvr>
                                    </p:animEffect>
                                  </p:childTnLst>
                                </p:cTn>
                              </p:par>
                              <p:par>
                                <p:cTn id="52" presetID="9" presetClass="emph" presetSubtype="0" grpId="0" nodeType="withEffect">
                                  <p:stCondLst>
                                    <p:cond delay="0"/>
                                  </p:stCondLst>
                                  <p:childTnLst>
                                    <p:set>
                                      <p:cBhvr rctx="PPT">
                                        <p:cTn id="53" dur="indefinite"/>
                                        <p:tgtEl>
                                          <p:spTgt spid="8">
                                            <p:txEl>
                                              <p:pRg st="10" end="10"/>
                                            </p:txEl>
                                          </p:spTgt>
                                        </p:tgtEl>
                                        <p:attrNameLst>
                                          <p:attrName>style.opacity</p:attrName>
                                        </p:attrNameLst>
                                      </p:cBhvr>
                                      <p:to>
                                        <p:strVal val="0.25"/>
                                      </p:to>
                                    </p:set>
                                    <p:animEffect filter="image" prLst="opacity: 0.25">
                                      <p:cBhvr rctx="IE">
                                        <p:cTn id="54" dur="indefinite"/>
                                        <p:tgtEl>
                                          <p:spTgt spid="8">
                                            <p:txEl>
                                              <p:pRg st="10" end="10"/>
                                            </p:txEl>
                                          </p:spTgt>
                                        </p:tgtEl>
                                      </p:cBhvr>
                                    </p:animEffect>
                                  </p:childTnLst>
                                </p:cTn>
                              </p:par>
                              <p:par>
                                <p:cTn id="55" presetID="9" presetClass="emph" presetSubtype="0" nodeType="withEffect">
                                  <p:stCondLst>
                                    <p:cond delay="0"/>
                                  </p:stCondLst>
                                  <p:childTnLst>
                                    <p:set>
                                      <p:cBhvr rctx="PPT">
                                        <p:cTn id="56" dur="indefinite"/>
                                        <p:tgtEl>
                                          <p:spTgt spid="5"/>
                                        </p:tgtEl>
                                        <p:attrNameLst>
                                          <p:attrName>style.opacity</p:attrName>
                                        </p:attrNameLst>
                                      </p:cBhvr>
                                      <p:to>
                                        <p:strVal val="0.25"/>
                                      </p:to>
                                    </p:set>
                                    <p:animEffect filter="image" prLst="opacity: 0.25">
                                      <p:cBhvr rctx="IE">
                                        <p:cTn id="57" dur="indefinite"/>
                                        <p:tgtEl>
                                          <p:spTgt spid="5"/>
                                        </p:tgtEl>
                                      </p:cBhvr>
                                    </p:animEffect>
                                  </p:childTnLst>
                                </p:cTn>
                              </p:par>
                              <p:par>
                                <p:cTn id="58" presetID="9" presetClass="emph" presetSubtype="0" nodeType="withEffect">
                                  <p:stCondLst>
                                    <p:cond delay="0"/>
                                  </p:stCondLst>
                                  <p:childTnLst>
                                    <p:set>
                                      <p:cBhvr rctx="PPT">
                                        <p:cTn id="59" dur="indefinite"/>
                                        <p:tgtEl>
                                          <p:spTgt spid="6"/>
                                        </p:tgtEl>
                                        <p:attrNameLst>
                                          <p:attrName>style.opacity</p:attrName>
                                        </p:attrNameLst>
                                      </p:cBhvr>
                                      <p:to>
                                        <p:strVal val="0.25"/>
                                      </p:to>
                                    </p:set>
                                    <p:animEffect filter="image" prLst="opacity: 0.25">
                                      <p:cBhvr rctx="IE">
                                        <p:cTn id="60" dur="indefinite"/>
                                        <p:tgtEl>
                                          <p:spTgt spid="6"/>
                                        </p:tgtEl>
                                      </p:cBhvr>
                                    </p:animEffect>
                                  </p:childTnLst>
                                </p:cTn>
                              </p:par>
                            </p:childTnLst>
                          </p:cTn>
                        </p:par>
                      </p:childTnLst>
                    </p:cTn>
                  </p:par>
                  <p:par>
                    <p:cTn id="61" fill="hold">
                      <p:stCondLst>
                        <p:cond delay="indefinite"/>
                      </p:stCondLst>
                      <p:childTnLst>
                        <p:par>
                          <p:cTn id="62" fill="hold">
                            <p:stCondLst>
                              <p:cond delay="0"/>
                            </p:stCondLst>
                            <p:childTnLst>
                              <p:par>
                                <p:cTn id="63" presetID="9" presetClass="entr" presetSubtype="0" fill="hold" grpId="0" nodeType="clickEffect">
                                  <p:stCondLst>
                                    <p:cond delay="0"/>
                                  </p:stCondLst>
                                  <p:childTnLst>
                                    <p:set>
                                      <p:cBhvr>
                                        <p:cTn id="64" dur="1" fill="hold">
                                          <p:stCondLst>
                                            <p:cond delay="0"/>
                                          </p:stCondLst>
                                        </p:cTn>
                                        <p:tgtEl>
                                          <p:spTgt spid="31"/>
                                        </p:tgtEl>
                                        <p:attrNameLst>
                                          <p:attrName>style.visibility</p:attrName>
                                        </p:attrNameLst>
                                      </p:cBhvr>
                                      <p:to>
                                        <p:strVal val="visible"/>
                                      </p:to>
                                    </p:set>
                                    <p:animEffect transition="in" filter="dissolve">
                                      <p:cBhvr>
                                        <p:cTn id="65" dur="500"/>
                                        <p:tgtEl>
                                          <p:spTgt spid="31"/>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51"/>
                                        </p:tgtEl>
                                        <p:attrNameLst>
                                          <p:attrName>style.visibility</p:attrName>
                                        </p:attrNameLst>
                                      </p:cBhvr>
                                      <p:to>
                                        <p:strVal val="visible"/>
                                      </p:to>
                                    </p:set>
                                  </p:childTnLst>
                                </p:cTn>
                              </p:par>
                              <p:par>
                                <p:cTn id="70" presetID="9" presetClass="emph" presetSubtype="0" nodeType="withEffect">
                                  <p:stCondLst>
                                    <p:cond delay="0"/>
                                  </p:stCondLst>
                                  <p:childTnLst>
                                    <p:set>
                                      <p:cBhvr rctx="PPT">
                                        <p:cTn id="71" dur="indefinite"/>
                                        <p:tgtEl>
                                          <p:spTgt spid="6"/>
                                        </p:tgtEl>
                                        <p:attrNameLst>
                                          <p:attrName>style.opacity</p:attrName>
                                        </p:attrNameLst>
                                      </p:cBhvr>
                                      <p:to>
                                        <p:strVal val="1"/>
                                      </p:to>
                                    </p:set>
                                    <p:animEffect filter="image" prLst="opacity: 1">
                                      <p:cBhvr rctx="IE">
                                        <p:cTn id="72"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P spid="51" grpId="0" animBg="1"/>
      <p:bldP spid="29" grpId="0"/>
      <p:bldP spid="31" grpId="0" animBg="1"/>
      <p:bldP spid="2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Xisa</a:t>
            </a:r>
            <a:r>
              <a:rPr lang="en-US" dirty="0" smtClean="0"/>
              <a:t> is …</a:t>
            </a:r>
            <a:endParaRPr lang="en-US" dirty="0"/>
          </a:p>
        </p:txBody>
      </p:sp>
      <p:sp>
        <p:nvSpPr>
          <p:cNvPr id="14" name="Content Placeholder 13"/>
          <p:cNvSpPr>
            <a:spLocks noGrp="1"/>
          </p:cNvSpPr>
          <p:nvPr>
            <p:ph idx="1"/>
          </p:nvPr>
        </p:nvSpPr>
        <p:spPr>
          <a:xfrm>
            <a:off x="333375" y="3858537"/>
            <a:ext cx="8458200" cy="2384418"/>
          </a:xfrm>
        </p:spPr>
        <p:txBody>
          <a:bodyPr/>
          <a:lstStyle/>
          <a:p>
            <a:r>
              <a:rPr lang="en-US" sz="2800" dirty="0" smtClean="0"/>
              <a:t>Extensible and targeted for developers</a:t>
            </a:r>
          </a:p>
          <a:p>
            <a:pPr lvl="1"/>
            <a:r>
              <a:rPr lang="en-US" sz="2400" dirty="0" smtClean="0"/>
              <a:t>Parametric in developer-supplied checkers—viewed as inductive definitions in separation logic</a:t>
            </a:r>
            <a:endParaRPr lang="en-US" sz="2800" dirty="0" smtClean="0"/>
          </a:p>
          <a:p>
            <a:r>
              <a:rPr lang="en-US" sz="2800" dirty="0" smtClean="0"/>
              <a:t>Precise yet compact abstraction for efficiency</a:t>
            </a:r>
          </a:p>
          <a:p>
            <a:pPr lvl="1"/>
            <a:r>
              <a:rPr lang="en-US" sz="2400" dirty="0" smtClean="0"/>
              <a:t>Data structure-specific based on properties of interest to the developer</a:t>
            </a:r>
          </a:p>
        </p:txBody>
      </p:sp>
      <p:sp>
        <p:nvSpPr>
          <p:cNvPr id="3" name="Text Box 5"/>
          <p:cNvSpPr txBox="1">
            <a:spLocks noChangeArrowheads="1"/>
          </p:cNvSpPr>
          <p:nvPr/>
        </p:nvSpPr>
        <p:spPr bwMode="auto">
          <a:xfrm>
            <a:off x="323850" y="1233488"/>
            <a:ext cx="8629710" cy="954107"/>
          </a:xfrm>
          <a:prstGeom prst="rect">
            <a:avLst/>
          </a:prstGeom>
          <a:noFill/>
          <a:ln w="9525">
            <a:noFill/>
            <a:miter lim="800000"/>
            <a:headEnd/>
            <a:tailEnd/>
          </a:ln>
          <a:effectLst/>
        </p:spPr>
        <p:txBody>
          <a:bodyPr wrap="square">
            <a:spAutoFit/>
          </a:bodyPr>
          <a:lstStyle/>
          <a:p>
            <a:r>
              <a:rPr lang="en-US" sz="2800" dirty="0" smtClean="0"/>
              <a:t>An automated </a:t>
            </a:r>
            <a:r>
              <a:rPr lang="en-US" sz="2800" dirty="0">
                <a:solidFill>
                  <a:schemeClr val="hlink"/>
                </a:solidFill>
                <a:effectLst>
                  <a:outerShdw blurRad="38100" dist="38100" dir="2700000" algn="tl">
                    <a:srgbClr val="C0C0C0"/>
                  </a:outerShdw>
                </a:effectLst>
              </a:rPr>
              <a:t>shape analysis</a:t>
            </a:r>
            <a:r>
              <a:rPr lang="en-US" sz="2800" dirty="0"/>
              <a:t> with a </a:t>
            </a:r>
            <a:r>
              <a:rPr lang="en-US" sz="2800" dirty="0" smtClean="0"/>
              <a:t>precise memory </a:t>
            </a:r>
            <a:r>
              <a:rPr lang="en-US" sz="2800" dirty="0"/>
              <a:t>abstraction </a:t>
            </a:r>
            <a:r>
              <a:rPr lang="en-US" sz="2800" dirty="0" smtClean="0"/>
              <a:t>based around </a:t>
            </a:r>
            <a:r>
              <a:rPr lang="en-US" sz="2800" dirty="0">
                <a:solidFill>
                  <a:schemeClr val="hlink"/>
                </a:solidFill>
                <a:effectLst>
                  <a:outerShdw blurRad="38100" dist="38100" dir="2700000" algn="tl">
                    <a:srgbClr val="C0C0C0"/>
                  </a:outerShdw>
                </a:effectLst>
              </a:rPr>
              <a:t>invariant checkers</a:t>
            </a:r>
            <a:r>
              <a:rPr lang="en-US" sz="2800" dirty="0"/>
              <a:t>.</a:t>
            </a:r>
          </a:p>
        </p:txBody>
      </p:sp>
      <p:grpSp>
        <p:nvGrpSpPr>
          <p:cNvPr id="4" name="Group 15"/>
          <p:cNvGrpSpPr/>
          <p:nvPr/>
        </p:nvGrpSpPr>
        <p:grpSpPr>
          <a:xfrm>
            <a:off x="2055001" y="2297097"/>
            <a:ext cx="5033999" cy="1509589"/>
            <a:chOff x="2055001" y="2297097"/>
            <a:chExt cx="5033999" cy="1509589"/>
          </a:xfrm>
        </p:grpSpPr>
        <p:grpSp>
          <p:nvGrpSpPr>
            <p:cNvPr id="5" name="Group 14"/>
            <p:cNvGrpSpPr/>
            <p:nvPr/>
          </p:nvGrpSpPr>
          <p:grpSpPr>
            <a:xfrm>
              <a:off x="5144312" y="2567958"/>
              <a:ext cx="1944688" cy="1238728"/>
              <a:chOff x="5105401" y="2633666"/>
              <a:chExt cx="1944688" cy="1238728"/>
            </a:xfrm>
          </p:grpSpPr>
          <p:pic>
            <p:nvPicPr>
              <p:cNvPr id="9" name="Picture 13" descr="MCj03398960000[1]"/>
              <p:cNvPicPr>
                <a:picLocks noChangeAspect="1" noChangeArrowheads="1"/>
              </p:cNvPicPr>
              <p:nvPr/>
            </p:nvPicPr>
            <p:blipFill>
              <a:blip r:embed="rId3"/>
              <a:srcRect/>
              <a:stretch>
                <a:fillRect/>
              </a:stretch>
            </p:blipFill>
            <p:spPr bwMode="auto">
              <a:xfrm>
                <a:off x="5620545" y="2633666"/>
                <a:ext cx="914400" cy="874713"/>
              </a:xfrm>
              <a:prstGeom prst="rect">
                <a:avLst/>
              </a:prstGeom>
              <a:noFill/>
              <a:ln w="9525">
                <a:noFill/>
                <a:miter lim="800000"/>
                <a:headEnd/>
                <a:tailEnd/>
              </a:ln>
            </p:spPr>
          </p:pic>
          <p:sp>
            <p:nvSpPr>
              <p:cNvPr id="10" name="Text Box 15"/>
              <p:cNvSpPr txBox="1">
                <a:spLocks noChangeArrowheads="1"/>
              </p:cNvSpPr>
              <p:nvPr/>
            </p:nvSpPr>
            <p:spPr bwMode="auto">
              <a:xfrm>
                <a:off x="5105401" y="3503062"/>
                <a:ext cx="1944688" cy="369332"/>
              </a:xfrm>
              <a:prstGeom prst="rect">
                <a:avLst/>
              </a:prstGeom>
              <a:noFill/>
              <a:ln w="9525">
                <a:noFill/>
                <a:miter lim="800000"/>
                <a:headEnd/>
                <a:tailEnd/>
              </a:ln>
              <a:effectLst/>
            </p:spPr>
            <p:txBody>
              <a:bodyPr anchor="ctr" anchorCtr="1">
                <a:spAutoFit/>
              </a:bodyPr>
              <a:lstStyle/>
              <a:p>
                <a:pPr algn="ctr">
                  <a:spcBef>
                    <a:spcPct val="50000"/>
                  </a:spcBef>
                </a:pPr>
                <a:r>
                  <a:rPr lang="en-US" dirty="0" err="1" smtClean="0"/>
                  <a:t>Xisa</a:t>
                </a:r>
                <a:endParaRPr lang="en-US" sz="1800" dirty="0"/>
              </a:p>
            </p:txBody>
          </p:sp>
        </p:grpSp>
        <p:grpSp>
          <p:nvGrpSpPr>
            <p:cNvPr id="11" name="Group 14"/>
            <p:cNvGrpSpPr/>
            <p:nvPr/>
          </p:nvGrpSpPr>
          <p:grpSpPr>
            <a:xfrm>
              <a:off x="2055001" y="2297097"/>
              <a:ext cx="1930394" cy="1509589"/>
              <a:chOff x="2055001" y="2215717"/>
              <a:chExt cx="1930394" cy="1509589"/>
            </a:xfrm>
          </p:grpSpPr>
          <p:sp>
            <p:nvSpPr>
              <p:cNvPr id="6" name="Rectangle 17"/>
              <p:cNvSpPr>
                <a:spLocks noChangeArrowheads="1"/>
              </p:cNvSpPr>
              <p:nvPr/>
            </p:nvSpPr>
            <p:spPr bwMode="auto">
              <a:xfrm>
                <a:off x="2055001" y="2215717"/>
                <a:ext cx="1930394" cy="1138773"/>
              </a:xfrm>
              <a:prstGeom prst="rect">
                <a:avLst/>
              </a:prstGeom>
              <a:solidFill>
                <a:srgbClr val="FFFFEB"/>
              </a:solidFill>
              <a:ln w="9525">
                <a:solidFill>
                  <a:schemeClr val="tx1"/>
                </a:solidFill>
                <a:prstDash val="dash"/>
                <a:miter lim="800000"/>
                <a:headEnd/>
                <a:tailEnd/>
              </a:ln>
              <a:effectLst/>
            </p:spPr>
            <p:txBody>
              <a:bodyPr wrap="square">
                <a:spAutoFit/>
              </a:bodyPr>
              <a:lstStyle/>
              <a:p>
                <a:pPr lvl="0">
                  <a:spcBef>
                    <a:spcPct val="20000"/>
                  </a:spcBef>
                  <a:tabLst>
                    <a:tab pos="115888" algn="l"/>
                    <a:tab pos="231775" algn="l"/>
                    <a:tab pos="1376363" algn="l"/>
                    <a:tab pos="1598613" algn="l"/>
                    <a:tab pos="1820863" algn="l"/>
                    <a:tab pos="2289175" algn="l"/>
                    <a:tab pos="2740025" algn="l"/>
                    <a:tab pos="3208338" algn="l"/>
                    <a:tab pos="3709988" algn="l"/>
                    <a:tab pos="4110038" algn="l"/>
                    <a:tab pos="4578350" algn="l"/>
                  </a:tabLst>
                  <a:defRPr/>
                </a:pPr>
                <a:r>
                  <a:rPr lang="en-US" sz="1000" kern="0" dirty="0" smtClean="0"/>
                  <a:t>h.</a:t>
                </a:r>
                <a:r>
                  <a:rPr lang="en-US" sz="1000" kern="0" dirty="0" smtClean="0">
                    <a:solidFill>
                      <a:srgbClr val="7030A0"/>
                    </a:solidFill>
                  </a:rPr>
                  <a:t>dll</a:t>
                </a:r>
                <a:r>
                  <a:rPr lang="en-US" sz="1000" kern="0" dirty="0" smtClean="0"/>
                  <a:t>(p) =</a:t>
                </a:r>
              </a:p>
              <a:p>
                <a:pPr lvl="0">
                  <a:spcBef>
                    <a:spcPct val="20000"/>
                  </a:spcBef>
                  <a:tabLst>
                    <a:tab pos="115888" algn="l"/>
                    <a:tab pos="231775" algn="l"/>
                    <a:tab pos="1376363" algn="l"/>
                    <a:tab pos="1598613" algn="l"/>
                    <a:tab pos="1820863" algn="l"/>
                    <a:tab pos="2289175" algn="l"/>
                    <a:tab pos="2740025" algn="l"/>
                    <a:tab pos="3208338" algn="l"/>
                    <a:tab pos="3709988" algn="l"/>
                    <a:tab pos="4110038" algn="l"/>
                    <a:tab pos="4578350" algn="l"/>
                  </a:tabLst>
                  <a:defRPr/>
                </a:pPr>
                <a:r>
                  <a:rPr lang="en-US" sz="1000" kern="0" dirty="0" smtClean="0"/>
                  <a:t>	</a:t>
                </a:r>
                <a:r>
                  <a:rPr lang="en-US" sz="1000" b="1" kern="0" dirty="0" smtClean="0"/>
                  <a:t>if</a:t>
                </a:r>
                <a:r>
                  <a:rPr lang="en-US" sz="1000" kern="0" dirty="0" smtClean="0"/>
                  <a:t> (h </a:t>
                </a:r>
                <a:r>
                  <a:rPr lang="en-US" sz="1000" kern="0" dirty="0" smtClean="0">
                    <a:latin typeface="cmr10"/>
                  </a:rPr>
                  <a:t>=</a:t>
                </a:r>
                <a:r>
                  <a:rPr lang="en-US" sz="1000" kern="0" dirty="0" smtClean="0"/>
                  <a:t> </a:t>
                </a:r>
                <a:r>
                  <a:rPr lang="en-US" sz="1000" b="1" kern="0" dirty="0" smtClean="0"/>
                  <a:t>null</a:t>
                </a:r>
                <a:r>
                  <a:rPr lang="en-US" sz="1000" kern="0" dirty="0" smtClean="0"/>
                  <a:t>) </a:t>
                </a:r>
                <a:r>
                  <a:rPr lang="en-US" sz="1000" b="1" kern="0" dirty="0" smtClean="0"/>
                  <a:t>then</a:t>
                </a:r>
              </a:p>
              <a:p>
                <a:pPr lvl="0">
                  <a:spcBef>
                    <a:spcPct val="20000"/>
                  </a:spcBef>
                  <a:tabLst>
                    <a:tab pos="115888" algn="l"/>
                    <a:tab pos="231775" algn="l"/>
                    <a:tab pos="1376363" algn="l"/>
                    <a:tab pos="1598613" algn="l"/>
                    <a:tab pos="1820863" algn="l"/>
                    <a:tab pos="2289175" algn="l"/>
                    <a:tab pos="2740025" algn="l"/>
                    <a:tab pos="3208338" algn="l"/>
                    <a:tab pos="3709988" algn="l"/>
                    <a:tab pos="4110038" algn="l"/>
                    <a:tab pos="4578350" algn="l"/>
                  </a:tabLst>
                  <a:defRPr/>
                </a:pPr>
                <a:r>
                  <a:rPr lang="en-US" sz="1000" b="1" kern="0" dirty="0" smtClean="0"/>
                  <a:t>		true</a:t>
                </a:r>
              </a:p>
              <a:p>
                <a:pPr lvl="0">
                  <a:spcBef>
                    <a:spcPct val="20000"/>
                  </a:spcBef>
                  <a:tabLst>
                    <a:tab pos="115888" algn="l"/>
                    <a:tab pos="231775" algn="l"/>
                    <a:tab pos="1376363" algn="l"/>
                    <a:tab pos="1598613" algn="l"/>
                    <a:tab pos="1820863" algn="l"/>
                    <a:tab pos="2289175" algn="l"/>
                    <a:tab pos="2740025" algn="l"/>
                    <a:tab pos="3208338" algn="l"/>
                    <a:tab pos="3709988" algn="l"/>
                    <a:tab pos="4110038" algn="l"/>
                    <a:tab pos="4578350" algn="l"/>
                  </a:tabLst>
                  <a:defRPr/>
                </a:pPr>
                <a:r>
                  <a:rPr lang="en-US" sz="1000" kern="0" dirty="0" smtClean="0"/>
                  <a:t>	</a:t>
                </a:r>
                <a:r>
                  <a:rPr lang="en-US" sz="1000" b="1" kern="0" dirty="0" smtClean="0"/>
                  <a:t>else</a:t>
                </a:r>
              </a:p>
              <a:p>
                <a:pPr lvl="0">
                  <a:spcBef>
                    <a:spcPct val="20000"/>
                  </a:spcBef>
                  <a:tabLst>
                    <a:tab pos="115888" algn="l"/>
                    <a:tab pos="231775" algn="l"/>
                    <a:tab pos="1376363" algn="l"/>
                    <a:tab pos="1598613" algn="l"/>
                    <a:tab pos="1820863" algn="l"/>
                    <a:tab pos="2289175" algn="l"/>
                    <a:tab pos="2740025" algn="l"/>
                    <a:tab pos="3208338" algn="l"/>
                    <a:tab pos="3709988" algn="l"/>
                    <a:tab pos="4110038" algn="l"/>
                    <a:tab pos="4578350" algn="l"/>
                  </a:tabLst>
                  <a:defRPr/>
                </a:pPr>
                <a:r>
                  <a:rPr lang="en-US" sz="1000" b="1" kern="0" dirty="0" smtClean="0"/>
                  <a:t>		</a:t>
                </a:r>
                <a:r>
                  <a:rPr lang="en-US" sz="1000" kern="0" dirty="0" err="1" smtClean="0"/>
                  <a:t>h</a:t>
                </a:r>
                <a:r>
                  <a:rPr lang="en-US" sz="1000" kern="0" dirty="0" err="1" smtClean="0">
                    <a:latin typeface="cmsy10"/>
                  </a:rPr>
                  <a:t>!</a:t>
                </a:r>
                <a:r>
                  <a:rPr lang="en-US" sz="1000" kern="0" dirty="0" err="1" smtClean="0"/>
                  <a:t>prev</a:t>
                </a:r>
                <a:r>
                  <a:rPr lang="en-US" sz="1000" kern="0" dirty="0" smtClean="0"/>
                  <a:t> </a:t>
                </a:r>
                <a:r>
                  <a:rPr lang="en-US" sz="1000" kern="0" dirty="0" smtClean="0">
                    <a:latin typeface="cmr10"/>
                  </a:rPr>
                  <a:t>=</a:t>
                </a:r>
                <a:r>
                  <a:rPr lang="en-US" sz="1000" kern="0" dirty="0" smtClean="0"/>
                  <a:t> </a:t>
                </a:r>
                <a:r>
                  <a:rPr lang="en-US" sz="1000" kern="0" dirty="0" err="1" smtClean="0"/>
                  <a:t>prev</a:t>
                </a:r>
                <a:r>
                  <a:rPr lang="en-US" sz="1000" kern="0" dirty="0" smtClean="0"/>
                  <a:t>  </a:t>
                </a:r>
                <a:r>
                  <a:rPr lang="en-US" sz="1000" b="1" kern="0" dirty="0" smtClean="0"/>
                  <a:t>and</a:t>
                </a:r>
                <a:r>
                  <a:rPr lang="en-US" sz="1000" kern="0" dirty="0" smtClean="0"/>
                  <a:t> </a:t>
                </a:r>
              </a:p>
              <a:p>
                <a:pPr lvl="0">
                  <a:spcBef>
                    <a:spcPts val="0"/>
                  </a:spcBef>
                  <a:tabLst>
                    <a:tab pos="115888" algn="l"/>
                    <a:tab pos="231775" algn="l"/>
                    <a:tab pos="1376363" algn="l"/>
                    <a:tab pos="1598613" algn="l"/>
                    <a:tab pos="1820863" algn="l"/>
                    <a:tab pos="2289175" algn="l"/>
                    <a:tab pos="2740025" algn="l"/>
                    <a:tab pos="3208338" algn="l"/>
                    <a:tab pos="3709988" algn="l"/>
                    <a:tab pos="4110038" algn="l"/>
                    <a:tab pos="4578350" algn="l"/>
                  </a:tabLst>
                  <a:defRPr/>
                </a:pPr>
                <a:r>
                  <a:rPr lang="en-US" sz="1000" kern="0" dirty="0" smtClean="0"/>
                  <a:t>		</a:t>
                </a:r>
                <a:r>
                  <a:rPr lang="en-US" sz="1000" kern="0" dirty="0" err="1" smtClean="0"/>
                  <a:t>h</a:t>
                </a:r>
                <a:r>
                  <a:rPr lang="en-US" sz="1000" kern="0" dirty="0" err="1" smtClean="0">
                    <a:latin typeface="cmsy10"/>
                  </a:rPr>
                  <a:t>!</a:t>
                </a:r>
                <a:r>
                  <a:rPr lang="en-US" sz="1000" kern="0" dirty="0" err="1" smtClean="0"/>
                  <a:t>next.</a:t>
                </a:r>
                <a:r>
                  <a:rPr lang="en-US" sz="1000" kern="0" dirty="0" err="1" smtClean="0">
                    <a:solidFill>
                      <a:srgbClr val="7030A0"/>
                    </a:solidFill>
                  </a:rPr>
                  <a:t>dll</a:t>
                </a:r>
                <a:r>
                  <a:rPr lang="en-US" sz="1000" kern="0" dirty="0" smtClean="0"/>
                  <a:t>(h)</a:t>
                </a:r>
              </a:p>
            </p:txBody>
          </p:sp>
          <p:sp>
            <p:nvSpPr>
              <p:cNvPr id="7" name="Text Box 18"/>
              <p:cNvSpPr txBox="1">
                <a:spLocks noChangeArrowheads="1"/>
              </p:cNvSpPr>
              <p:nvPr/>
            </p:nvSpPr>
            <p:spPr bwMode="auto">
              <a:xfrm>
                <a:off x="2474215" y="3355974"/>
                <a:ext cx="1091966" cy="369332"/>
              </a:xfrm>
              <a:prstGeom prst="rect">
                <a:avLst/>
              </a:prstGeom>
              <a:noFill/>
              <a:ln w="9525">
                <a:noFill/>
                <a:miter lim="800000"/>
                <a:headEnd/>
                <a:tailEnd/>
              </a:ln>
              <a:effectLst/>
            </p:spPr>
            <p:txBody>
              <a:bodyPr wrap="none">
                <a:spAutoFit/>
              </a:bodyPr>
              <a:lstStyle/>
              <a:p>
                <a:pPr algn="ctr"/>
                <a:r>
                  <a:rPr lang="en-US" sz="1800" dirty="0"/>
                  <a:t>checkers</a:t>
                </a:r>
              </a:p>
            </p:txBody>
          </p:sp>
        </p:grpSp>
        <p:sp>
          <p:nvSpPr>
            <p:cNvPr id="8" name="AutoShape 23"/>
            <p:cNvSpPr>
              <a:spLocks noChangeArrowheads="1"/>
            </p:cNvSpPr>
            <p:nvPr/>
          </p:nvSpPr>
          <p:spPr bwMode="auto">
            <a:xfrm>
              <a:off x="4472805" y="2871710"/>
              <a:ext cx="649288" cy="360362"/>
            </a:xfrm>
            <a:prstGeom prst="rightArrow">
              <a:avLst>
                <a:gd name="adj1" fmla="val 56824"/>
                <a:gd name="adj2" fmla="val 77534"/>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endParaRPr lang="en-US" sz="1800"/>
            </a:p>
          </p:txBody>
        </p:sp>
      </p:grpSp>
      <p:sp>
        <p:nvSpPr>
          <p:cNvPr id="13" name="Footer Placeholder 12"/>
          <p:cNvSpPr>
            <a:spLocks noGrp="1"/>
          </p:cNvSpPr>
          <p:nvPr>
            <p:ph type="ftr" sz="quarter" idx="11"/>
          </p:nvPr>
        </p:nvSpPr>
        <p:spPr/>
        <p:txBody>
          <a:bodyPr/>
          <a:lstStyle/>
          <a:p>
            <a:r>
              <a:rPr lang="en-US" smtClean="0"/>
              <a:t>Bor-Yuh Evan Chang and Xavier Rival - Reduction in End-User Shape Analysis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Effect transition="in" filter="fade">
                                      <p:cBhvr>
                                        <p:cTn id="13" dur="500"/>
                                        <p:tgtEl>
                                          <p:spTgt spid="1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xEl>
                                              <p:pRg st="3" end="3"/>
                                            </p:txEl>
                                          </p:spTgt>
                                        </p:tgtEl>
                                        <p:attrNameLst>
                                          <p:attrName>style.visibility</p:attrName>
                                        </p:attrNameLst>
                                      </p:cBhvr>
                                      <p:to>
                                        <p:strVal val="visible"/>
                                      </p:to>
                                    </p:set>
                                    <p:animEffect transition="in" filter="fade">
                                      <p:cBhvr>
                                        <p:cTn id="16"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Non-Unique Representations</a:t>
            </a:r>
            <a:endParaRPr lang="en-US" dirty="0"/>
          </a:p>
        </p:txBody>
      </p:sp>
      <p:sp>
        <p:nvSpPr>
          <p:cNvPr id="7" name="Content Placeholder 6"/>
          <p:cNvSpPr>
            <a:spLocks noGrp="1"/>
          </p:cNvSpPr>
          <p:nvPr>
            <p:ph idx="1"/>
          </p:nvPr>
        </p:nvSpPr>
        <p:spPr>
          <a:xfrm>
            <a:off x="333375" y="1233488"/>
            <a:ext cx="8458200" cy="970869"/>
          </a:xfrm>
        </p:spPr>
        <p:txBody>
          <a:bodyPr/>
          <a:lstStyle/>
          <a:p>
            <a:pPr marL="0" indent="0">
              <a:buNone/>
              <a:tabLst>
                <a:tab pos="682625" algn="l"/>
                <a:tab pos="917575" algn="l"/>
                <a:tab pos="1141413" algn="l"/>
                <a:tab pos="1376363" algn="l"/>
                <a:tab pos="1598613" algn="l"/>
                <a:tab pos="1820863" algn="l"/>
                <a:tab pos="2289175" algn="l"/>
                <a:tab pos="2740025" algn="l"/>
                <a:tab pos="3208338" algn="l"/>
                <a:tab pos="3709988" algn="l"/>
                <a:tab pos="4110038" algn="l"/>
                <a:tab pos="4578350" algn="l"/>
              </a:tabLst>
            </a:pPr>
            <a:r>
              <a:rPr lang="en-US" sz="2800" dirty="0" smtClean="0"/>
              <a:t>With user-guided abstraction, different summaries may have the same (or related) concretizations.</a:t>
            </a:r>
            <a:endParaRPr lang="en-US" sz="2800" dirty="0"/>
          </a:p>
        </p:txBody>
      </p:sp>
      <p:sp>
        <p:nvSpPr>
          <p:cNvPr id="4" name="Footer Placeholder 3"/>
          <p:cNvSpPr>
            <a:spLocks noGrp="1"/>
          </p:cNvSpPr>
          <p:nvPr>
            <p:ph type="ftr" sz="quarter" idx="11"/>
          </p:nvPr>
        </p:nvSpPr>
        <p:spPr/>
        <p:txBody>
          <a:bodyPr/>
          <a:lstStyle/>
          <a:p>
            <a:r>
              <a:rPr lang="en-US" smtClean="0"/>
              <a:t>Bor-Yuh Evan Chang and Xavier Rival - Reduction in End-User Shape Analysis</a:t>
            </a:r>
            <a:endParaRPr lang="en-US"/>
          </a:p>
        </p:txBody>
      </p:sp>
      <p:sp>
        <p:nvSpPr>
          <p:cNvPr id="9" name="TextBox 8"/>
          <p:cNvSpPr txBox="1"/>
          <p:nvPr/>
        </p:nvSpPr>
        <p:spPr>
          <a:xfrm>
            <a:off x="1502244" y="2227017"/>
            <a:ext cx="3200400" cy="1815882"/>
          </a:xfrm>
          <a:prstGeom prst="rect">
            <a:avLst/>
          </a:prstGeom>
          <a:solidFill>
            <a:srgbClr val="FFFFEB"/>
          </a:solidFill>
          <a:ln w="9525">
            <a:solidFill>
              <a:schemeClr val="tx1"/>
            </a:solidFill>
            <a:prstDash val="dash"/>
          </a:ln>
        </p:spPr>
        <p:txBody>
          <a:bodyPr wrap="square" rtlCol="0">
            <a:spAutoFit/>
          </a:bodyPr>
          <a:lstStyle/>
          <a:p>
            <a:pPr marL="342900" lvl="0" indent="-34290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smtClean="0"/>
              <a:t>l.</a:t>
            </a:r>
            <a:r>
              <a:rPr lang="en-US" sz="2000" kern="0" dirty="0" smtClean="0">
                <a:solidFill>
                  <a:srgbClr val="7030A0"/>
                </a:solidFill>
              </a:rPr>
              <a:t>dll</a:t>
            </a:r>
            <a:r>
              <a:rPr lang="en-US" sz="2000" kern="0" dirty="0" smtClean="0"/>
              <a:t>(p) :=</a:t>
            </a:r>
            <a:endParaRPr lang="en-US" sz="2000" kern="0" dirty="0"/>
          </a:p>
          <a:p>
            <a:pPr lvl="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a:t>	</a:t>
            </a:r>
            <a:r>
              <a:rPr lang="en-US" sz="2000" b="1" kern="0" dirty="0"/>
              <a:t>if</a:t>
            </a:r>
            <a:r>
              <a:rPr lang="en-US" sz="2000" kern="0" dirty="0"/>
              <a:t> </a:t>
            </a:r>
            <a:r>
              <a:rPr lang="en-US" sz="2000" kern="0" dirty="0" smtClean="0"/>
              <a:t>(l </a:t>
            </a:r>
            <a:r>
              <a:rPr lang="en-US" sz="2000" kern="0" dirty="0">
                <a:latin typeface="cmr10"/>
              </a:rPr>
              <a:t>=</a:t>
            </a:r>
            <a:r>
              <a:rPr lang="en-US" sz="2000" kern="0" dirty="0"/>
              <a:t> </a:t>
            </a:r>
            <a:r>
              <a:rPr lang="en-US" sz="2000" b="1" kern="0" dirty="0"/>
              <a:t>null</a:t>
            </a:r>
            <a:r>
              <a:rPr lang="en-US" sz="2000" kern="0" dirty="0"/>
              <a:t>) </a:t>
            </a:r>
            <a:r>
              <a:rPr lang="en-US" sz="2000" b="1" kern="0" dirty="0" smtClean="0"/>
              <a:t>then true</a:t>
            </a:r>
            <a:endParaRPr lang="en-US" sz="2000" b="1" kern="0" dirty="0"/>
          </a:p>
          <a:p>
            <a:pPr marL="342900" lvl="0" indent="-34290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a:t>	</a:t>
            </a:r>
            <a:r>
              <a:rPr lang="en-US" sz="2000" b="1" kern="0" dirty="0"/>
              <a:t>else</a:t>
            </a:r>
          </a:p>
          <a:p>
            <a:pPr marL="342900" lvl="0" indent="-34290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a:t>		</a:t>
            </a:r>
            <a:r>
              <a:rPr lang="en-US" sz="2000" kern="0" dirty="0" err="1" smtClean="0"/>
              <a:t>l</a:t>
            </a:r>
            <a:r>
              <a:rPr lang="en-US" sz="2000" kern="0" dirty="0" err="1" smtClean="0">
                <a:latin typeface="cmsy10"/>
              </a:rPr>
              <a:t>!</a:t>
            </a:r>
            <a:r>
              <a:rPr lang="en-US" sz="2000" kern="0" dirty="0" err="1" smtClean="0"/>
              <a:t>prev</a:t>
            </a:r>
            <a:r>
              <a:rPr lang="en-US" sz="2000" kern="0" dirty="0" smtClean="0"/>
              <a:t> </a:t>
            </a:r>
            <a:r>
              <a:rPr lang="en-US" sz="2000" kern="0" dirty="0" smtClean="0">
                <a:latin typeface="cmr10"/>
              </a:rPr>
              <a:t>=</a:t>
            </a:r>
            <a:r>
              <a:rPr lang="en-US" sz="2000" kern="0" dirty="0" smtClean="0"/>
              <a:t> p  </a:t>
            </a:r>
            <a:r>
              <a:rPr lang="en-US" sz="2000" b="1" kern="0" dirty="0" smtClean="0"/>
              <a:t>and </a:t>
            </a:r>
            <a:r>
              <a:rPr lang="en-US" sz="2000" kern="0" dirty="0" err="1" smtClean="0"/>
              <a:t>l</a:t>
            </a:r>
            <a:r>
              <a:rPr lang="en-US" sz="2000" kern="0" dirty="0" err="1" smtClean="0">
                <a:latin typeface="cmsy10"/>
              </a:rPr>
              <a:t>!</a:t>
            </a:r>
            <a:r>
              <a:rPr lang="en-US" sz="2000" kern="0" dirty="0" err="1" smtClean="0"/>
              <a:t>next.</a:t>
            </a:r>
            <a:r>
              <a:rPr lang="en-US" sz="2000" kern="0" dirty="0" err="1" smtClean="0">
                <a:solidFill>
                  <a:srgbClr val="7030A0"/>
                </a:solidFill>
              </a:rPr>
              <a:t>dll</a:t>
            </a:r>
            <a:r>
              <a:rPr lang="en-US" sz="2000" kern="0" dirty="0" smtClean="0"/>
              <a:t>(l)</a:t>
            </a:r>
            <a:endParaRPr lang="en-US" sz="2000" kern="0" dirty="0"/>
          </a:p>
        </p:txBody>
      </p:sp>
      <p:sp>
        <p:nvSpPr>
          <p:cNvPr id="11" name="TextBox 10"/>
          <p:cNvSpPr txBox="1"/>
          <p:nvPr/>
        </p:nvSpPr>
        <p:spPr>
          <a:xfrm>
            <a:off x="5502741" y="2227017"/>
            <a:ext cx="3200400" cy="1815882"/>
          </a:xfrm>
          <a:prstGeom prst="rect">
            <a:avLst/>
          </a:prstGeom>
          <a:solidFill>
            <a:srgbClr val="FFFFEB"/>
          </a:solidFill>
          <a:ln w="9525">
            <a:solidFill>
              <a:schemeClr val="tx1"/>
            </a:solidFill>
            <a:prstDash val="dash"/>
          </a:ln>
        </p:spPr>
        <p:txBody>
          <a:bodyPr wrap="square" rtlCol="0">
            <a:spAutoFit/>
          </a:bodyPr>
          <a:lstStyle/>
          <a:p>
            <a:pPr marL="342900" lvl="0" indent="-34290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err="1" smtClean="0"/>
              <a:t>l.</a:t>
            </a:r>
            <a:r>
              <a:rPr lang="en-US" sz="2000" kern="0" dirty="0" err="1" smtClean="0">
                <a:solidFill>
                  <a:srgbClr val="002060"/>
                </a:solidFill>
              </a:rPr>
              <a:t>dll_back</a:t>
            </a:r>
            <a:r>
              <a:rPr lang="en-US" sz="2000" kern="0" dirty="0" smtClean="0"/>
              <a:t>(n) :=</a:t>
            </a:r>
            <a:endParaRPr lang="en-US" sz="2000" kern="0" dirty="0"/>
          </a:p>
          <a:p>
            <a:pPr lvl="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a:t>	</a:t>
            </a:r>
            <a:r>
              <a:rPr lang="en-US" sz="2000" b="1" kern="0" dirty="0"/>
              <a:t>if</a:t>
            </a:r>
            <a:r>
              <a:rPr lang="en-US" sz="2000" kern="0" dirty="0"/>
              <a:t> </a:t>
            </a:r>
            <a:r>
              <a:rPr lang="en-US" sz="2000" kern="0" dirty="0" smtClean="0"/>
              <a:t>(l </a:t>
            </a:r>
            <a:r>
              <a:rPr lang="en-US" sz="2000" kern="0" dirty="0">
                <a:latin typeface="cmr10"/>
              </a:rPr>
              <a:t>=</a:t>
            </a:r>
            <a:r>
              <a:rPr lang="en-US" sz="2000" kern="0" dirty="0"/>
              <a:t> </a:t>
            </a:r>
            <a:r>
              <a:rPr lang="en-US" sz="2000" b="1" kern="0" dirty="0"/>
              <a:t>null</a:t>
            </a:r>
            <a:r>
              <a:rPr lang="en-US" sz="2000" kern="0" dirty="0"/>
              <a:t>) </a:t>
            </a:r>
            <a:r>
              <a:rPr lang="en-US" sz="2000" b="1" kern="0" dirty="0" smtClean="0"/>
              <a:t>then true</a:t>
            </a:r>
            <a:endParaRPr lang="en-US" sz="2000" b="1" kern="0" dirty="0"/>
          </a:p>
          <a:p>
            <a:pPr marL="342900" lvl="0" indent="-34290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a:t>	</a:t>
            </a:r>
            <a:r>
              <a:rPr lang="en-US" sz="2000" b="1" kern="0" dirty="0"/>
              <a:t>else</a:t>
            </a:r>
          </a:p>
          <a:p>
            <a:pPr marL="342900" lvl="0" indent="-34290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000" kern="0" dirty="0"/>
              <a:t>		</a:t>
            </a:r>
            <a:r>
              <a:rPr lang="en-US" sz="2000" kern="0" dirty="0" err="1" smtClean="0"/>
              <a:t>l</a:t>
            </a:r>
            <a:r>
              <a:rPr lang="en-US" sz="2000" kern="0" dirty="0" err="1" smtClean="0">
                <a:latin typeface="cmsy10"/>
              </a:rPr>
              <a:t>!</a:t>
            </a:r>
            <a:r>
              <a:rPr lang="en-US" sz="2000" kern="0" dirty="0" err="1" smtClean="0"/>
              <a:t>next</a:t>
            </a:r>
            <a:r>
              <a:rPr lang="en-US" sz="2000" kern="0" dirty="0" smtClean="0"/>
              <a:t> </a:t>
            </a:r>
            <a:r>
              <a:rPr lang="en-US" sz="2000" kern="0" dirty="0" smtClean="0">
                <a:latin typeface="cmr10"/>
              </a:rPr>
              <a:t>=</a:t>
            </a:r>
            <a:r>
              <a:rPr lang="en-US" sz="2000" kern="0" dirty="0" smtClean="0"/>
              <a:t> n  </a:t>
            </a:r>
            <a:r>
              <a:rPr lang="en-US" sz="2000" b="1" kern="0" dirty="0" smtClean="0"/>
              <a:t>and </a:t>
            </a:r>
            <a:r>
              <a:rPr lang="en-US" sz="2000" kern="0" dirty="0" err="1" smtClean="0"/>
              <a:t>l</a:t>
            </a:r>
            <a:r>
              <a:rPr lang="en-US" sz="2000" kern="0" dirty="0" err="1" smtClean="0">
                <a:latin typeface="cmsy10"/>
              </a:rPr>
              <a:t>!</a:t>
            </a:r>
            <a:r>
              <a:rPr lang="en-US" sz="2000" kern="0" dirty="0" err="1" smtClean="0"/>
              <a:t>prev.</a:t>
            </a:r>
            <a:r>
              <a:rPr lang="en-US" sz="2000" kern="0" dirty="0" err="1" smtClean="0">
                <a:solidFill>
                  <a:srgbClr val="002060"/>
                </a:solidFill>
              </a:rPr>
              <a:t>dll_back</a:t>
            </a:r>
            <a:r>
              <a:rPr lang="en-US" sz="2000" kern="0" dirty="0" smtClean="0"/>
              <a:t>(l)</a:t>
            </a:r>
            <a:endParaRPr lang="en-US" sz="2000" kern="0" dirty="0"/>
          </a:p>
        </p:txBody>
      </p:sp>
      <p:grpSp>
        <p:nvGrpSpPr>
          <p:cNvPr id="108" name="Group 107"/>
          <p:cNvGrpSpPr/>
          <p:nvPr/>
        </p:nvGrpSpPr>
        <p:grpSpPr>
          <a:xfrm>
            <a:off x="2057678" y="4202043"/>
            <a:ext cx="2089532" cy="714390"/>
            <a:chOff x="1329263" y="4403894"/>
            <a:chExt cx="2089532" cy="714390"/>
          </a:xfrm>
        </p:grpSpPr>
        <p:sp>
          <p:nvSpPr>
            <p:cNvPr id="92" name="Oval 73"/>
            <p:cNvSpPr>
              <a:spLocks noChangeArrowheads="1"/>
            </p:cNvSpPr>
            <p:nvPr/>
          </p:nvSpPr>
          <p:spPr bwMode="auto">
            <a:xfrm>
              <a:off x="3326720" y="4540425"/>
              <a:ext cx="92075" cy="92075"/>
            </a:xfrm>
            <a:prstGeom prst="ellipse">
              <a:avLst/>
            </a:prstGeom>
            <a:noFill/>
            <a:ln w="9525">
              <a:noFill/>
              <a:round/>
              <a:headEnd/>
              <a:tailEnd/>
            </a:ln>
            <a:effectLst/>
          </p:spPr>
          <p:txBody>
            <a:bodyPr wrap="none" anchor="ctr"/>
            <a:lstStyle/>
            <a:p>
              <a:pPr algn="ctr"/>
              <a:endParaRPr lang="en-US"/>
            </a:p>
          </p:txBody>
        </p:sp>
        <p:grpSp>
          <p:nvGrpSpPr>
            <p:cNvPr id="93" name="Group 133"/>
            <p:cNvGrpSpPr/>
            <p:nvPr/>
          </p:nvGrpSpPr>
          <p:grpSpPr>
            <a:xfrm>
              <a:off x="1694388" y="4586457"/>
              <a:ext cx="1632332" cy="428748"/>
              <a:chOff x="3633415" y="1445153"/>
              <a:chExt cx="1632332" cy="428748"/>
            </a:xfrm>
          </p:grpSpPr>
          <p:cxnSp>
            <p:nvCxnSpPr>
              <p:cNvPr id="95" name="AutoShape 77"/>
              <p:cNvCxnSpPr>
                <a:cxnSpLocks noChangeShapeType="1"/>
                <a:stCxn id="94" idx="6"/>
                <a:endCxn id="92" idx="2"/>
              </p:cNvCxnSpPr>
              <p:nvPr/>
            </p:nvCxnSpPr>
            <p:spPr bwMode="auto">
              <a:xfrm>
                <a:off x="3633415" y="1445153"/>
                <a:ext cx="1632332" cy="6"/>
              </a:xfrm>
              <a:prstGeom prst="straightConnector1">
                <a:avLst/>
              </a:prstGeom>
              <a:noFill/>
              <a:ln w="88900">
                <a:solidFill>
                  <a:schemeClr val="tx1"/>
                </a:solidFill>
                <a:round/>
                <a:headEnd/>
                <a:tailEnd type="triangle" w="med" len="sm"/>
              </a:ln>
              <a:effectLst/>
            </p:spPr>
          </p:cxnSp>
          <p:sp>
            <p:nvSpPr>
              <p:cNvPr id="96" name="Text Box 78"/>
              <p:cNvSpPr txBox="1">
                <a:spLocks noChangeArrowheads="1"/>
              </p:cNvSpPr>
              <p:nvPr/>
            </p:nvSpPr>
            <p:spPr bwMode="auto">
              <a:xfrm>
                <a:off x="3645626" y="1504569"/>
                <a:ext cx="947695" cy="369332"/>
              </a:xfrm>
              <a:prstGeom prst="rect">
                <a:avLst/>
              </a:prstGeom>
              <a:noFill/>
              <a:ln w="9525">
                <a:noFill/>
                <a:miter lim="800000"/>
                <a:headEnd/>
                <a:tailEnd/>
              </a:ln>
              <a:effectLst/>
            </p:spPr>
            <p:txBody>
              <a:bodyPr wrap="none">
                <a:spAutoFit/>
              </a:bodyPr>
              <a:lstStyle/>
              <a:p>
                <a:r>
                  <a:rPr lang="en-US" dirty="0" err="1" smtClean="0">
                    <a:solidFill>
                      <a:srgbClr val="7030A0"/>
                    </a:solidFill>
                  </a:rPr>
                  <a:t>dll</a:t>
                </a:r>
                <a:r>
                  <a:rPr lang="en-US" dirty="0" smtClean="0"/>
                  <a:t>(</a:t>
                </a:r>
                <a:r>
                  <a:rPr lang="en-US" b="1" spc="-150" dirty="0" smtClean="0"/>
                  <a:t>null</a:t>
                </a:r>
                <a:r>
                  <a:rPr lang="en-US" dirty="0" smtClean="0"/>
                  <a:t>)</a:t>
                </a:r>
                <a:endParaRPr lang="en-US" dirty="0">
                  <a:solidFill>
                    <a:srgbClr val="FF0000"/>
                  </a:solidFill>
                </a:endParaRPr>
              </a:p>
            </p:txBody>
          </p:sp>
        </p:grpSp>
        <p:sp>
          <p:nvSpPr>
            <p:cNvPr id="94" name="Oval 22"/>
            <p:cNvSpPr>
              <a:spLocks noChangeArrowheads="1"/>
            </p:cNvSpPr>
            <p:nvPr/>
          </p:nvSpPr>
          <p:spPr bwMode="auto">
            <a:xfrm>
              <a:off x="1329263" y="4403894"/>
              <a:ext cx="365125" cy="365125"/>
            </a:xfrm>
            <a:prstGeom prst="ellipse">
              <a:avLst/>
            </a:prstGeom>
            <a:noFill/>
            <a:ln w="25400">
              <a:solidFill>
                <a:schemeClr val="tx1"/>
              </a:solidFill>
              <a:round/>
              <a:headEnd/>
              <a:tailEnd/>
            </a:ln>
            <a:effectLst/>
          </p:spPr>
          <p:txBody>
            <a:bodyPr wrap="none" anchor="ctr"/>
            <a:lstStyle/>
            <a:p>
              <a:pPr algn="ctr"/>
              <a:endParaRPr lang="en-US" dirty="0">
                <a:latin typeface="cmmi10"/>
                <a:sym typeface="Symbol" pitchFamily="18" charset="2"/>
              </a:endParaRPr>
            </a:p>
          </p:txBody>
        </p:sp>
        <p:sp>
          <p:nvSpPr>
            <p:cNvPr id="107" name="Text Box 21"/>
            <p:cNvSpPr txBox="1">
              <a:spLocks noChangeArrowheads="1"/>
            </p:cNvSpPr>
            <p:nvPr/>
          </p:nvSpPr>
          <p:spPr bwMode="auto">
            <a:xfrm>
              <a:off x="1361918" y="4748952"/>
              <a:ext cx="311304" cy="369332"/>
            </a:xfrm>
            <a:prstGeom prst="rect">
              <a:avLst/>
            </a:prstGeom>
            <a:noFill/>
            <a:ln w="9525">
              <a:noFill/>
              <a:miter lim="800000"/>
              <a:headEnd/>
              <a:tailEnd/>
            </a:ln>
            <a:effectLst/>
          </p:spPr>
          <p:txBody>
            <a:bodyPr wrap="none">
              <a:spAutoFit/>
            </a:bodyPr>
            <a:lstStyle/>
            <a:p>
              <a:r>
                <a:rPr lang="en-US" dirty="0"/>
                <a:t>h</a:t>
              </a:r>
            </a:p>
          </p:txBody>
        </p:sp>
      </p:grpSp>
      <p:grpSp>
        <p:nvGrpSpPr>
          <p:cNvPr id="109" name="Group 108" hidden="1"/>
          <p:cNvGrpSpPr/>
          <p:nvPr/>
        </p:nvGrpSpPr>
        <p:grpSpPr>
          <a:xfrm flipH="1">
            <a:off x="6058175" y="4202043"/>
            <a:ext cx="2089532" cy="714390"/>
            <a:chOff x="1329263" y="4403894"/>
            <a:chExt cx="2089532" cy="714390"/>
          </a:xfrm>
        </p:grpSpPr>
        <p:sp>
          <p:nvSpPr>
            <p:cNvPr id="110" name="Oval 73"/>
            <p:cNvSpPr>
              <a:spLocks noChangeArrowheads="1"/>
            </p:cNvSpPr>
            <p:nvPr/>
          </p:nvSpPr>
          <p:spPr bwMode="auto">
            <a:xfrm>
              <a:off x="3326720" y="4540425"/>
              <a:ext cx="92075" cy="92075"/>
            </a:xfrm>
            <a:prstGeom prst="ellipse">
              <a:avLst/>
            </a:prstGeom>
            <a:noFill/>
            <a:ln w="9525">
              <a:noFill/>
              <a:round/>
              <a:headEnd/>
              <a:tailEnd/>
            </a:ln>
            <a:effectLst/>
          </p:spPr>
          <p:txBody>
            <a:bodyPr wrap="none" anchor="ctr"/>
            <a:lstStyle/>
            <a:p>
              <a:pPr algn="ctr"/>
              <a:endParaRPr lang="en-US"/>
            </a:p>
          </p:txBody>
        </p:sp>
        <p:grpSp>
          <p:nvGrpSpPr>
            <p:cNvPr id="111" name="Group 133"/>
            <p:cNvGrpSpPr/>
            <p:nvPr/>
          </p:nvGrpSpPr>
          <p:grpSpPr>
            <a:xfrm>
              <a:off x="1626398" y="4586457"/>
              <a:ext cx="1700322" cy="428748"/>
              <a:chOff x="3565425" y="1445153"/>
              <a:chExt cx="1700322" cy="428748"/>
            </a:xfrm>
          </p:grpSpPr>
          <p:cxnSp>
            <p:nvCxnSpPr>
              <p:cNvPr id="114" name="AutoShape 77"/>
              <p:cNvCxnSpPr>
                <a:cxnSpLocks noChangeShapeType="1"/>
                <a:stCxn id="112" idx="6"/>
                <a:endCxn id="110" idx="2"/>
              </p:cNvCxnSpPr>
              <p:nvPr/>
            </p:nvCxnSpPr>
            <p:spPr bwMode="auto">
              <a:xfrm>
                <a:off x="3633415" y="1445153"/>
                <a:ext cx="1632332" cy="6"/>
              </a:xfrm>
              <a:prstGeom prst="straightConnector1">
                <a:avLst/>
              </a:prstGeom>
              <a:noFill/>
              <a:ln w="88900">
                <a:solidFill>
                  <a:schemeClr val="tx1"/>
                </a:solidFill>
                <a:round/>
                <a:headEnd/>
                <a:tailEnd type="triangle" w="med" len="sm"/>
              </a:ln>
              <a:effectLst/>
            </p:spPr>
          </p:cxnSp>
          <p:sp>
            <p:nvSpPr>
              <p:cNvPr id="115" name="Text Box 78"/>
              <p:cNvSpPr txBox="1">
                <a:spLocks noChangeArrowheads="1"/>
              </p:cNvSpPr>
              <p:nvPr/>
            </p:nvSpPr>
            <p:spPr bwMode="auto">
              <a:xfrm>
                <a:off x="3565425" y="1504569"/>
                <a:ext cx="1550424" cy="369332"/>
              </a:xfrm>
              <a:prstGeom prst="rect">
                <a:avLst/>
              </a:prstGeom>
              <a:noFill/>
              <a:ln w="9525">
                <a:noFill/>
                <a:miter lim="800000"/>
                <a:headEnd/>
                <a:tailEnd/>
              </a:ln>
              <a:effectLst/>
            </p:spPr>
            <p:txBody>
              <a:bodyPr wrap="none">
                <a:spAutoFit/>
              </a:bodyPr>
              <a:lstStyle/>
              <a:p>
                <a:r>
                  <a:rPr lang="en-US" dirty="0" err="1" smtClean="0">
                    <a:solidFill>
                      <a:srgbClr val="002060"/>
                    </a:solidFill>
                  </a:rPr>
                  <a:t>dll_back</a:t>
                </a:r>
                <a:r>
                  <a:rPr lang="en-US" dirty="0" smtClean="0"/>
                  <a:t>(</a:t>
                </a:r>
                <a:r>
                  <a:rPr lang="en-US" b="1" spc="-150" dirty="0" smtClean="0"/>
                  <a:t>null</a:t>
                </a:r>
                <a:r>
                  <a:rPr lang="en-US" dirty="0" smtClean="0"/>
                  <a:t>)</a:t>
                </a:r>
                <a:endParaRPr lang="en-US" dirty="0">
                  <a:solidFill>
                    <a:srgbClr val="FF0000"/>
                  </a:solidFill>
                </a:endParaRPr>
              </a:p>
            </p:txBody>
          </p:sp>
        </p:grpSp>
        <p:sp>
          <p:nvSpPr>
            <p:cNvPr id="112" name="Oval 22"/>
            <p:cNvSpPr>
              <a:spLocks noChangeArrowheads="1"/>
            </p:cNvSpPr>
            <p:nvPr/>
          </p:nvSpPr>
          <p:spPr bwMode="auto">
            <a:xfrm>
              <a:off x="1329263" y="4403894"/>
              <a:ext cx="365125" cy="365125"/>
            </a:xfrm>
            <a:prstGeom prst="ellipse">
              <a:avLst/>
            </a:prstGeom>
            <a:noFill/>
            <a:ln w="25400">
              <a:solidFill>
                <a:schemeClr val="tx1"/>
              </a:solidFill>
              <a:round/>
              <a:headEnd/>
              <a:tailEnd/>
            </a:ln>
            <a:effectLst/>
          </p:spPr>
          <p:txBody>
            <a:bodyPr wrap="none" anchor="ctr"/>
            <a:lstStyle/>
            <a:p>
              <a:pPr algn="ctr"/>
              <a:endParaRPr lang="en-US" dirty="0">
                <a:latin typeface="cmmi10"/>
                <a:sym typeface="Symbol" pitchFamily="18" charset="2"/>
              </a:endParaRPr>
            </a:p>
          </p:txBody>
        </p:sp>
        <p:sp>
          <p:nvSpPr>
            <p:cNvPr id="113" name="Text Box 21"/>
            <p:cNvSpPr txBox="1">
              <a:spLocks noChangeArrowheads="1"/>
            </p:cNvSpPr>
            <p:nvPr/>
          </p:nvSpPr>
          <p:spPr bwMode="auto">
            <a:xfrm>
              <a:off x="1397184" y="4748952"/>
              <a:ext cx="276038" cy="369332"/>
            </a:xfrm>
            <a:prstGeom prst="rect">
              <a:avLst/>
            </a:prstGeom>
            <a:noFill/>
            <a:ln w="9525">
              <a:noFill/>
              <a:miter lim="800000"/>
              <a:headEnd/>
              <a:tailEnd/>
            </a:ln>
            <a:effectLst/>
          </p:spPr>
          <p:txBody>
            <a:bodyPr wrap="none">
              <a:spAutoFit/>
            </a:bodyPr>
            <a:lstStyle/>
            <a:p>
              <a:r>
                <a:rPr lang="en-US" dirty="0" smtClean="0"/>
                <a:t>t</a:t>
              </a:r>
              <a:endParaRPr lang="en-US" dirty="0"/>
            </a:p>
          </p:txBody>
        </p:sp>
      </p:grpSp>
      <p:grpSp>
        <p:nvGrpSpPr>
          <p:cNvPr id="88" name="Group 87"/>
          <p:cNvGrpSpPr/>
          <p:nvPr/>
        </p:nvGrpSpPr>
        <p:grpSpPr>
          <a:xfrm>
            <a:off x="2712727" y="5389725"/>
            <a:ext cx="4779931" cy="773872"/>
            <a:chOff x="1600561" y="5242454"/>
            <a:chExt cx="4779931" cy="773872"/>
          </a:xfrm>
        </p:grpSpPr>
        <p:grpSp>
          <p:nvGrpSpPr>
            <p:cNvPr id="84" name="Group 83"/>
            <p:cNvGrpSpPr/>
            <p:nvPr/>
          </p:nvGrpSpPr>
          <p:grpSpPr>
            <a:xfrm>
              <a:off x="1600561" y="5272584"/>
              <a:ext cx="579254" cy="366712"/>
              <a:chOff x="1600561" y="5272584"/>
              <a:chExt cx="579254" cy="366712"/>
            </a:xfrm>
          </p:grpSpPr>
          <p:sp>
            <p:nvSpPr>
              <p:cNvPr id="13" name="Text Box 44"/>
              <p:cNvSpPr txBox="1">
                <a:spLocks noChangeAspect="1" noChangeArrowheads="1"/>
              </p:cNvSpPr>
              <p:nvPr/>
            </p:nvSpPr>
            <p:spPr bwMode="auto">
              <a:xfrm>
                <a:off x="1600561" y="5272584"/>
                <a:ext cx="250295" cy="366712"/>
              </a:xfrm>
              <a:prstGeom prst="rect">
                <a:avLst/>
              </a:prstGeom>
              <a:noFill/>
              <a:ln w="9525">
                <a:noFill/>
                <a:miter lim="800000"/>
                <a:headEnd/>
                <a:tailEnd/>
              </a:ln>
              <a:effectLst/>
            </p:spPr>
            <p:txBody>
              <a:bodyPr wrap="square">
                <a:spAutoFit/>
              </a:bodyPr>
              <a:lstStyle/>
              <a:p>
                <a:r>
                  <a:rPr lang="en-US" dirty="0"/>
                  <a:t>h</a:t>
                </a:r>
              </a:p>
            </p:txBody>
          </p:sp>
          <p:cxnSp>
            <p:nvCxnSpPr>
              <p:cNvPr id="14" name="AutoShape 45"/>
              <p:cNvCxnSpPr>
                <a:cxnSpLocks noChangeAspect="1" noChangeShapeType="1"/>
                <a:stCxn id="13" idx="3"/>
              </p:cNvCxnSpPr>
              <p:nvPr/>
            </p:nvCxnSpPr>
            <p:spPr bwMode="auto">
              <a:xfrm flipV="1">
                <a:off x="1850856" y="5455013"/>
                <a:ext cx="328959" cy="927"/>
              </a:xfrm>
              <a:prstGeom prst="straightConnector1">
                <a:avLst/>
              </a:prstGeom>
              <a:noFill/>
              <a:ln w="25400">
                <a:solidFill>
                  <a:schemeClr val="tx1"/>
                </a:solidFill>
                <a:round/>
                <a:headEnd/>
                <a:tailEnd type="stealth" w="lg" len="lg"/>
              </a:ln>
              <a:effectLst/>
            </p:spPr>
          </p:cxnSp>
        </p:grpSp>
        <p:cxnSp>
          <p:nvCxnSpPr>
            <p:cNvPr id="15" name="AutoShape 33"/>
            <p:cNvCxnSpPr>
              <a:cxnSpLocks noChangeAspect="1" noChangeShapeType="1"/>
              <a:stCxn id="64" idx="2"/>
              <a:endCxn id="80" idx="3"/>
            </p:cNvCxnSpPr>
            <p:nvPr/>
          </p:nvCxnSpPr>
          <p:spPr bwMode="auto">
            <a:xfrm rot="10800000">
              <a:off x="2598954" y="5775752"/>
              <a:ext cx="830272" cy="1588"/>
            </a:xfrm>
            <a:prstGeom prst="straightConnector1">
              <a:avLst/>
            </a:prstGeom>
            <a:noFill/>
            <a:ln w="25400">
              <a:solidFill>
                <a:schemeClr val="tx1"/>
              </a:solidFill>
              <a:round/>
              <a:headEnd/>
              <a:tailEnd type="stealth" w="lg" len="lg"/>
            </a:ln>
            <a:effectLst/>
          </p:spPr>
        </p:cxnSp>
        <p:cxnSp>
          <p:nvCxnSpPr>
            <p:cNvPr id="16" name="AutoShape 33"/>
            <p:cNvCxnSpPr>
              <a:cxnSpLocks noChangeAspect="1" noChangeShapeType="1"/>
              <a:stCxn id="38" idx="2"/>
              <a:endCxn id="70" idx="3"/>
            </p:cNvCxnSpPr>
            <p:nvPr/>
          </p:nvCxnSpPr>
          <p:spPr bwMode="auto">
            <a:xfrm rot="10800000">
              <a:off x="3666385" y="5775752"/>
              <a:ext cx="830272" cy="1588"/>
            </a:xfrm>
            <a:prstGeom prst="straightConnector1">
              <a:avLst/>
            </a:prstGeom>
            <a:noFill/>
            <a:ln w="25400">
              <a:solidFill>
                <a:schemeClr val="tx1"/>
              </a:solidFill>
              <a:round/>
              <a:headEnd/>
              <a:tailEnd type="stealth" w="lg" len="lg"/>
            </a:ln>
            <a:effectLst/>
          </p:spPr>
        </p:cxnSp>
        <p:grpSp>
          <p:nvGrpSpPr>
            <p:cNvPr id="17" name="Group 230"/>
            <p:cNvGrpSpPr/>
            <p:nvPr/>
          </p:nvGrpSpPr>
          <p:grpSpPr>
            <a:xfrm>
              <a:off x="2179815" y="5242454"/>
              <a:ext cx="420624" cy="658368"/>
              <a:chOff x="1463441" y="5437215"/>
              <a:chExt cx="420624" cy="658368"/>
            </a:xfrm>
          </p:grpSpPr>
          <p:sp>
            <p:nvSpPr>
              <p:cNvPr id="74" name="Oval 73"/>
              <p:cNvSpPr>
                <a:spLocks noChangeAspect="1" noChangeArrowheads="1"/>
              </p:cNvSpPr>
              <p:nvPr/>
            </p:nvSpPr>
            <p:spPr bwMode="auto">
              <a:xfrm>
                <a:off x="1645421" y="5944949"/>
                <a:ext cx="56665" cy="51128"/>
              </a:xfrm>
              <a:prstGeom prst="ellipse">
                <a:avLst/>
              </a:prstGeom>
              <a:solidFill>
                <a:srgbClr val="000000"/>
              </a:solidFill>
              <a:ln w="0">
                <a:solidFill>
                  <a:schemeClr val="tx1"/>
                </a:solidFill>
                <a:round/>
                <a:headEnd/>
                <a:tailEnd/>
              </a:ln>
              <a:effectLst/>
            </p:spPr>
            <p:txBody>
              <a:bodyPr wrap="none" anchor="ctr"/>
              <a:lstStyle/>
              <a:p>
                <a:endParaRPr lang="en-US"/>
              </a:p>
            </p:txBody>
          </p:sp>
          <p:sp>
            <p:nvSpPr>
              <p:cNvPr id="75" name="Oval 29"/>
              <p:cNvSpPr>
                <a:spLocks noChangeAspect="1" noChangeArrowheads="1"/>
              </p:cNvSpPr>
              <p:nvPr/>
            </p:nvSpPr>
            <p:spPr bwMode="auto">
              <a:xfrm>
                <a:off x="1646661" y="5802346"/>
                <a:ext cx="54184" cy="48889"/>
              </a:xfrm>
              <a:prstGeom prst="ellipse">
                <a:avLst/>
              </a:prstGeom>
              <a:solidFill>
                <a:srgbClr val="000000"/>
              </a:solidFill>
              <a:ln w="0">
                <a:solidFill>
                  <a:schemeClr val="tx1"/>
                </a:solidFill>
                <a:round/>
                <a:headEnd/>
                <a:tailEnd/>
              </a:ln>
              <a:effectLst/>
            </p:spPr>
            <p:txBody>
              <a:bodyPr wrap="none" anchor="ctr"/>
              <a:lstStyle/>
              <a:p>
                <a:endParaRPr lang="en-US"/>
              </a:p>
            </p:txBody>
          </p:sp>
          <p:grpSp>
            <p:nvGrpSpPr>
              <p:cNvPr id="76" name="Group 223"/>
              <p:cNvGrpSpPr/>
              <p:nvPr/>
            </p:nvGrpSpPr>
            <p:grpSpPr>
              <a:xfrm>
                <a:off x="1463441" y="5437215"/>
                <a:ext cx="420624" cy="658368"/>
                <a:chOff x="1463441" y="5437215"/>
                <a:chExt cx="605108" cy="658368"/>
              </a:xfrm>
            </p:grpSpPr>
            <p:sp>
              <p:nvSpPr>
                <p:cNvPr id="77" name="Rectangle 28"/>
                <p:cNvSpPr>
                  <a:spLocks noChangeArrowheads="1"/>
                </p:cNvSpPr>
                <p:nvPr/>
              </p:nvSpPr>
              <p:spPr bwMode="auto">
                <a:xfrm>
                  <a:off x="1473562" y="5437215"/>
                  <a:ext cx="594987" cy="658368"/>
                </a:xfrm>
                <a:prstGeom prst="rect">
                  <a:avLst/>
                </a:prstGeom>
                <a:noFill/>
                <a:ln w="38100">
                  <a:solidFill>
                    <a:schemeClr val="tx1"/>
                  </a:solidFill>
                  <a:miter lim="800000"/>
                  <a:headEnd/>
                  <a:tailEnd/>
                </a:ln>
                <a:effectLst/>
              </p:spPr>
              <p:txBody>
                <a:bodyPr wrap="none" anchor="t" anchorCtr="0"/>
                <a:lstStyle/>
                <a:p>
                  <a:pPr algn="ctr"/>
                  <a:endParaRPr lang="en-US" sz="2000" b="1" dirty="0" smtClean="0">
                    <a:solidFill>
                      <a:schemeClr val="accent1">
                        <a:lumMod val="25000"/>
                      </a:schemeClr>
                    </a:solidFill>
                  </a:endParaRPr>
                </a:p>
              </p:txBody>
            </p:sp>
            <p:sp>
              <p:nvSpPr>
                <p:cNvPr id="78" name="Rectangle 77"/>
                <p:cNvSpPr/>
                <p:nvPr/>
              </p:nvSpPr>
              <p:spPr bwMode="auto">
                <a:xfrm>
                  <a:off x="1929252" y="5626914"/>
                  <a:ext cx="137160" cy="45720"/>
                </a:xfrm>
                <a:prstGeom prst="rect">
                  <a:avLst/>
                </a:prstGeom>
                <a:noFill/>
                <a:ln w="0">
                  <a:noFill/>
                  <a:round/>
                  <a:headEnd/>
                  <a:tailEnd/>
                </a:ln>
                <a:effectLst/>
              </p:spPr>
              <p:txBody>
                <a:bodyPr wrap="none" rtlCol="0" anchor="ctr"/>
                <a:lstStyle/>
                <a:p>
                  <a:pPr algn="ctr"/>
                  <a:endParaRPr lang="en-US"/>
                </a:p>
              </p:txBody>
            </p:sp>
            <p:sp>
              <p:nvSpPr>
                <p:cNvPr id="79" name="Rectangle 78"/>
                <p:cNvSpPr/>
                <p:nvPr/>
              </p:nvSpPr>
              <p:spPr bwMode="auto">
                <a:xfrm>
                  <a:off x="1463441" y="5626914"/>
                  <a:ext cx="137160" cy="45720"/>
                </a:xfrm>
                <a:prstGeom prst="rect">
                  <a:avLst/>
                </a:prstGeom>
                <a:noFill/>
                <a:ln w="0">
                  <a:noFill/>
                  <a:round/>
                  <a:headEnd/>
                  <a:tailEnd/>
                </a:ln>
                <a:effectLst/>
              </p:spPr>
              <p:txBody>
                <a:bodyPr wrap="none" rtlCol="0" anchor="ctr"/>
                <a:lstStyle/>
                <a:p>
                  <a:pPr algn="ctr"/>
                  <a:endParaRPr lang="en-US"/>
                </a:p>
              </p:txBody>
            </p:sp>
            <p:sp>
              <p:nvSpPr>
                <p:cNvPr id="80" name="Rectangle 79"/>
                <p:cNvSpPr/>
                <p:nvPr/>
              </p:nvSpPr>
              <p:spPr bwMode="auto">
                <a:xfrm>
                  <a:off x="1929253" y="5947653"/>
                  <a:ext cx="137160" cy="45720"/>
                </a:xfrm>
                <a:prstGeom prst="rect">
                  <a:avLst/>
                </a:prstGeom>
                <a:noFill/>
                <a:ln w="0">
                  <a:noFill/>
                  <a:round/>
                  <a:headEnd/>
                  <a:tailEnd/>
                </a:ln>
                <a:effectLst/>
              </p:spPr>
              <p:txBody>
                <a:bodyPr wrap="none" rtlCol="0" anchor="ctr"/>
                <a:lstStyle/>
                <a:p>
                  <a:pPr algn="ctr"/>
                  <a:endParaRPr lang="en-US"/>
                </a:p>
              </p:txBody>
            </p:sp>
            <p:sp>
              <p:nvSpPr>
                <p:cNvPr id="81" name="Rectangle 80"/>
                <p:cNvSpPr/>
                <p:nvPr/>
              </p:nvSpPr>
              <p:spPr bwMode="auto">
                <a:xfrm>
                  <a:off x="1463441" y="5947653"/>
                  <a:ext cx="137160" cy="45720"/>
                </a:xfrm>
                <a:prstGeom prst="rect">
                  <a:avLst/>
                </a:prstGeom>
                <a:noFill/>
                <a:ln w="0">
                  <a:noFill/>
                  <a:round/>
                  <a:headEnd/>
                  <a:tailEnd/>
                </a:ln>
                <a:effectLst/>
              </p:spPr>
              <p:txBody>
                <a:bodyPr wrap="none" rtlCol="0" anchor="ctr"/>
                <a:lstStyle/>
                <a:p>
                  <a:pPr algn="ctr"/>
                  <a:endParaRPr lang="en-US"/>
                </a:p>
              </p:txBody>
            </p:sp>
            <p:sp>
              <p:nvSpPr>
                <p:cNvPr id="82" name="Rectangle 81"/>
                <p:cNvSpPr/>
                <p:nvPr/>
              </p:nvSpPr>
              <p:spPr bwMode="auto">
                <a:xfrm>
                  <a:off x="1929253" y="5803930"/>
                  <a:ext cx="137160" cy="45720"/>
                </a:xfrm>
                <a:prstGeom prst="rect">
                  <a:avLst/>
                </a:prstGeom>
                <a:noFill/>
                <a:ln w="0">
                  <a:noFill/>
                  <a:round/>
                  <a:headEnd/>
                  <a:tailEnd/>
                </a:ln>
                <a:effectLst/>
              </p:spPr>
              <p:txBody>
                <a:bodyPr wrap="none" rtlCol="0" anchor="ctr"/>
                <a:lstStyle/>
                <a:p>
                  <a:pPr algn="ctr"/>
                  <a:endParaRPr lang="en-US"/>
                </a:p>
              </p:txBody>
            </p:sp>
            <p:sp>
              <p:nvSpPr>
                <p:cNvPr id="83" name="Rectangle 82"/>
                <p:cNvSpPr/>
                <p:nvPr/>
              </p:nvSpPr>
              <p:spPr bwMode="auto">
                <a:xfrm>
                  <a:off x="1463441" y="5803930"/>
                  <a:ext cx="137160" cy="45720"/>
                </a:xfrm>
                <a:prstGeom prst="rect">
                  <a:avLst/>
                </a:prstGeom>
                <a:noFill/>
                <a:ln w="0">
                  <a:noFill/>
                  <a:round/>
                  <a:headEnd/>
                  <a:tailEnd/>
                </a:ln>
                <a:effectLst/>
              </p:spPr>
              <p:txBody>
                <a:bodyPr wrap="none" rtlCol="0" anchor="ctr"/>
                <a:lstStyle/>
                <a:p>
                  <a:pPr algn="ctr"/>
                  <a:endParaRPr lang="en-US"/>
                </a:p>
              </p:txBody>
            </p:sp>
          </p:grpSp>
        </p:grpSp>
        <p:grpSp>
          <p:nvGrpSpPr>
            <p:cNvPr id="18" name="Group 233"/>
            <p:cNvGrpSpPr/>
            <p:nvPr/>
          </p:nvGrpSpPr>
          <p:grpSpPr>
            <a:xfrm>
              <a:off x="3247246" y="5242454"/>
              <a:ext cx="420624" cy="658368"/>
              <a:chOff x="2324457" y="5437215"/>
              <a:chExt cx="420624" cy="658368"/>
            </a:xfrm>
          </p:grpSpPr>
          <p:sp>
            <p:nvSpPr>
              <p:cNvPr id="64" name="Oval 63"/>
              <p:cNvSpPr>
                <a:spLocks noChangeAspect="1" noChangeArrowheads="1"/>
              </p:cNvSpPr>
              <p:nvPr/>
            </p:nvSpPr>
            <p:spPr bwMode="auto">
              <a:xfrm>
                <a:off x="2506437" y="5944949"/>
                <a:ext cx="56665" cy="51128"/>
              </a:xfrm>
              <a:prstGeom prst="ellipse">
                <a:avLst/>
              </a:prstGeom>
              <a:solidFill>
                <a:srgbClr val="000000"/>
              </a:solidFill>
              <a:ln w="0">
                <a:solidFill>
                  <a:schemeClr val="tx1"/>
                </a:solidFill>
                <a:round/>
                <a:headEnd/>
                <a:tailEnd/>
              </a:ln>
              <a:effectLst/>
            </p:spPr>
            <p:txBody>
              <a:bodyPr wrap="none" anchor="ctr"/>
              <a:lstStyle/>
              <a:p>
                <a:endParaRPr lang="en-US"/>
              </a:p>
            </p:txBody>
          </p:sp>
          <p:sp>
            <p:nvSpPr>
              <p:cNvPr id="65" name="Oval 29"/>
              <p:cNvSpPr>
                <a:spLocks noChangeAspect="1" noChangeArrowheads="1"/>
              </p:cNvSpPr>
              <p:nvPr/>
            </p:nvSpPr>
            <p:spPr bwMode="auto">
              <a:xfrm>
                <a:off x="2507677" y="5802346"/>
                <a:ext cx="54184" cy="48889"/>
              </a:xfrm>
              <a:prstGeom prst="ellipse">
                <a:avLst/>
              </a:prstGeom>
              <a:solidFill>
                <a:srgbClr val="000000"/>
              </a:solidFill>
              <a:ln w="0">
                <a:solidFill>
                  <a:schemeClr val="tx1"/>
                </a:solidFill>
                <a:round/>
                <a:headEnd/>
                <a:tailEnd/>
              </a:ln>
              <a:effectLst/>
            </p:spPr>
            <p:txBody>
              <a:bodyPr wrap="none" anchor="ctr"/>
              <a:lstStyle/>
              <a:p>
                <a:endParaRPr lang="en-US"/>
              </a:p>
            </p:txBody>
          </p:sp>
          <p:grpSp>
            <p:nvGrpSpPr>
              <p:cNvPr id="66" name="Group 226"/>
              <p:cNvGrpSpPr/>
              <p:nvPr/>
            </p:nvGrpSpPr>
            <p:grpSpPr>
              <a:xfrm>
                <a:off x="2324457" y="5437215"/>
                <a:ext cx="420624" cy="658368"/>
                <a:chOff x="2324457" y="5437215"/>
                <a:chExt cx="605108" cy="658368"/>
              </a:xfrm>
            </p:grpSpPr>
            <p:sp>
              <p:nvSpPr>
                <p:cNvPr id="67" name="Rectangle 28"/>
                <p:cNvSpPr>
                  <a:spLocks noChangeArrowheads="1"/>
                </p:cNvSpPr>
                <p:nvPr/>
              </p:nvSpPr>
              <p:spPr bwMode="auto">
                <a:xfrm>
                  <a:off x="2334578" y="5437215"/>
                  <a:ext cx="594987" cy="658368"/>
                </a:xfrm>
                <a:prstGeom prst="rect">
                  <a:avLst/>
                </a:prstGeom>
                <a:noFill/>
                <a:ln w="38100">
                  <a:solidFill>
                    <a:schemeClr val="tx1"/>
                  </a:solidFill>
                  <a:miter lim="800000"/>
                  <a:headEnd/>
                  <a:tailEnd/>
                </a:ln>
                <a:effectLst/>
              </p:spPr>
              <p:txBody>
                <a:bodyPr wrap="none" anchor="t" anchorCtr="0"/>
                <a:lstStyle/>
                <a:p>
                  <a:pPr algn="ctr"/>
                  <a:endParaRPr lang="en-US" sz="2000" b="1" dirty="0" smtClean="0">
                    <a:solidFill>
                      <a:schemeClr val="accent1">
                        <a:lumMod val="25000"/>
                      </a:schemeClr>
                    </a:solidFill>
                  </a:endParaRPr>
                </a:p>
              </p:txBody>
            </p:sp>
            <p:sp>
              <p:nvSpPr>
                <p:cNvPr id="68" name="Rectangle 67"/>
                <p:cNvSpPr/>
                <p:nvPr/>
              </p:nvSpPr>
              <p:spPr bwMode="auto">
                <a:xfrm>
                  <a:off x="2790268" y="5626914"/>
                  <a:ext cx="137160" cy="45720"/>
                </a:xfrm>
                <a:prstGeom prst="rect">
                  <a:avLst/>
                </a:prstGeom>
                <a:noFill/>
                <a:ln w="0">
                  <a:noFill/>
                  <a:round/>
                  <a:headEnd/>
                  <a:tailEnd/>
                </a:ln>
                <a:effectLst/>
              </p:spPr>
              <p:txBody>
                <a:bodyPr wrap="none" rtlCol="0" anchor="ctr"/>
                <a:lstStyle/>
                <a:p>
                  <a:pPr algn="ctr"/>
                  <a:endParaRPr lang="en-US"/>
                </a:p>
              </p:txBody>
            </p:sp>
            <p:sp>
              <p:nvSpPr>
                <p:cNvPr id="69" name="Rectangle 68"/>
                <p:cNvSpPr/>
                <p:nvPr/>
              </p:nvSpPr>
              <p:spPr bwMode="auto">
                <a:xfrm>
                  <a:off x="2324457" y="5626914"/>
                  <a:ext cx="137160" cy="45720"/>
                </a:xfrm>
                <a:prstGeom prst="rect">
                  <a:avLst/>
                </a:prstGeom>
                <a:noFill/>
                <a:ln w="0">
                  <a:noFill/>
                  <a:round/>
                  <a:headEnd/>
                  <a:tailEnd/>
                </a:ln>
                <a:effectLst/>
              </p:spPr>
              <p:txBody>
                <a:bodyPr wrap="none" rtlCol="0" anchor="ctr"/>
                <a:lstStyle/>
                <a:p>
                  <a:pPr algn="ctr"/>
                  <a:endParaRPr lang="en-US"/>
                </a:p>
              </p:txBody>
            </p:sp>
            <p:sp>
              <p:nvSpPr>
                <p:cNvPr id="70" name="Rectangle 69"/>
                <p:cNvSpPr/>
                <p:nvPr/>
              </p:nvSpPr>
              <p:spPr bwMode="auto">
                <a:xfrm>
                  <a:off x="2790268" y="5947653"/>
                  <a:ext cx="137160" cy="45720"/>
                </a:xfrm>
                <a:prstGeom prst="rect">
                  <a:avLst/>
                </a:prstGeom>
                <a:noFill/>
                <a:ln w="0">
                  <a:noFill/>
                  <a:round/>
                  <a:headEnd/>
                  <a:tailEnd/>
                </a:ln>
                <a:effectLst/>
              </p:spPr>
              <p:txBody>
                <a:bodyPr wrap="none" rtlCol="0" anchor="ctr"/>
                <a:lstStyle/>
                <a:p>
                  <a:pPr algn="ctr"/>
                  <a:endParaRPr lang="en-US"/>
                </a:p>
              </p:txBody>
            </p:sp>
            <p:sp>
              <p:nvSpPr>
                <p:cNvPr id="71" name="Rectangle 70"/>
                <p:cNvSpPr/>
                <p:nvPr/>
              </p:nvSpPr>
              <p:spPr bwMode="auto">
                <a:xfrm>
                  <a:off x="2324457" y="5947653"/>
                  <a:ext cx="137160" cy="45720"/>
                </a:xfrm>
                <a:prstGeom prst="rect">
                  <a:avLst/>
                </a:prstGeom>
                <a:noFill/>
                <a:ln w="0">
                  <a:noFill/>
                  <a:round/>
                  <a:headEnd/>
                  <a:tailEnd/>
                </a:ln>
                <a:effectLst/>
              </p:spPr>
              <p:txBody>
                <a:bodyPr wrap="none" rtlCol="0" anchor="ctr"/>
                <a:lstStyle/>
                <a:p>
                  <a:pPr algn="ctr"/>
                  <a:endParaRPr lang="en-US"/>
                </a:p>
              </p:txBody>
            </p:sp>
            <p:sp>
              <p:nvSpPr>
                <p:cNvPr id="72" name="Rectangle 71"/>
                <p:cNvSpPr/>
                <p:nvPr/>
              </p:nvSpPr>
              <p:spPr bwMode="auto">
                <a:xfrm>
                  <a:off x="2790268" y="5803930"/>
                  <a:ext cx="137160" cy="45720"/>
                </a:xfrm>
                <a:prstGeom prst="rect">
                  <a:avLst/>
                </a:prstGeom>
                <a:noFill/>
                <a:ln w="0">
                  <a:noFill/>
                  <a:round/>
                  <a:headEnd/>
                  <a:tailEnd/>
                </a:ln>
                <a:effectLst/>
              </p:spPr>
              <p:txBody>
                <a:bodyPr wrap="none" rtlCol="0" anchor="ctr"/>
                <a:lstStyle/>
                <a:p>
                  <a:pPr algn="ctr"/>
                  <a:endParaRPr lang="en-US"/>
                </a:p>
              </p:txBody>
            </p:sp>
            <p:sp>
              <p:nvSpPr>
                <p:cNvPr id="73" name="Rectangle 72"/>
                <p:cNvSpPr/>
                <p:nvPr/>
              </p:nvSpPr>
              <p:spPr bwMode="auto">
                <a:xfrm>
                  <a:off x="2324457" y="5803930"/>
                  <a:ext cx="137160" cy="45720"/>
                </a:xfrm>
                <a:prstGeom prst="rect">
                  <a:avLst/>
                </a:prstGeom>
                <a:noFill/>
                <a:ln w="0">
                  <a:noFill/>
                  <a:round/>
                  <a:headEnd/>
                  <a:tailEnd/>
                </a:ln>
                <a:effectLst/>
              </p:spPr>
              <p:txBody>
                <a:bodyPr wrap="none" rtlCol="0" anchor="ctr"/>
                <a:lstStyle/>
                <a:p>
                  <a:pPr algn="ctr"/>
                  <a:endParaRPr lang="en-US"/>
                </a:p>
              </p:txBody>
            </p:sp>
          </p:grpSp>
        </p:grpSp>
        <p:cxnSp>
          <p:nvCxnSpPr>
            <p:cNvPr id="19" name="AutoShape 33"/>
            <p:cNvCxnSpPr>
              <a:cxnSpLocks noChangeAspect="1" noChangeShapeType="1"/>
              <a:stCxn id="75" idx="6"/>
              <a:endCxn id="73" idx="1"/>
            </p:cNvCxnSpPr>
            <p:nvPr/>
          </p:nvCxnSpPr>
          <p:spPr bwMode="auto">
            <a:xfrm flipV="1">
              <a:off x="2417219" y="5632029"/>
              <a:ext cx="830027" cy="1"/>
            </a:xfrm>
            <a:prstGeom prst="straightConnector1">
              <a:avLst/>
            </a:prstGeom>
            <a:noFill/>
            <a:ln w="25400">
              <a:solidFill>
                <a:schemeClr val="tx1"/>
              </a:solidFill>
              <a:round/>
              <a:headEnd/>
              <a:tailEnd type="stealth" w="lg" len="lg"/>
            </a:ln>
            <a:effectLst/>
          </p:spPr>
        </p:cxnSp>
        <p:cxnSp>
          <p:nvCxnSpPr>
            <p:cNvPr id="20" name="AutoShape 33"/>
            <p:cNvCxnSpPr>
              <a:cxnSpLocks noChangeAspect="1" noChangeShapeType="1"/>
              <a:stCxn id="65" idx="6"/>
              <a:endCxn id="47" idx="1"/>
            </p:cNvCxnSpPr>
            <p:nvPr/>
          </p:nvCxnSpPr>
          <p:spPr bwMode="auto">
            <a:xfrm flipV="1">
              <a:off x="3484650" y="5632029"/>
              <a:ext cx="830027" cy="1"/>
            </a:xfrm>
            <a:prstGeom prst="straightConnector1">
              <a:avLst/>
            </a:prstGeom>
            <a:noFill/>
            <a:ln w="25400">
              <a:solidFill>
                <a:schemeClr val="tx1"/>
              </a:solidFill>
              <a:round/>
              <a:headEnd/>
              <a:tailEnd type="stealth" w="lg" len="lg"/>
            </a:ln>
            <a:effectLst/>
          </p:spPr>
        </p:cxnSp>
        <p:grpSp>
          <p:nvGrpSpPr>
            <p:cNvPr id="21" name="Group 232"/>
            <p:cNvGrpSpPr/>
            <p:nvPr/>
          </p:nvGrpSpPr>
          <p:grpSpPr>
            <a:xfrm>
              <a:off x="5382109" y="5242454"/>
              <a:ext cx="420624" cy="658368"/>
              <a:chOff x="3188332" y="5437215"/>
              <a:chExt cx="420624" cy="658368"/>
            </a:xfrm>
          </p:grpSpPr>
          <p:sp>
            <p:nvSpPr>
              <p:cNvPr id="54" name="Oval 53"/>
              <p:cNvSpPr>
                <a:spLocks noChangeAspect="1" noChangeArrowheads="1"/>
              </p:cNvSpPr>
              <p:nvPr/>
            </p:nvSpPr>
            <p:spPr bwMode="auto">
              <a:xfrm>
                <a:off x="3370312" y="5944949"/>
                <a:ext cx="56665" cy="51128"/>
              </a:xfrm>
              <a:prstGeom prst="ellipse">
                <a:avLst/>
              </a:prstGeom>
              <a:solidFill>
                <a:srgbClr val="000000"/>
              </a:solidFill>
              <a:ln w="0">
                <a:solidFill>
                  <a:schemeClr val="tx1"/>
                </a:solidFill>
                <a:round/>
                <a:headEnd/>
                <a:tailEnd/>
              </a:ln>
              <a:effectLst/>
            </p:spPr>
            <p:txBody>
              <a:bodyPr wrap="none" anchor="ctr"/>
              <a:lstStyle/>
              <a:p>
                <a:endParaRPr lang="en-US"/>
              </a:p>
            </p:txBody>
          </p:sp>
          <p:grpSp>
            <p:nvGrpSpPr>
              <p:cNvPr id="55" name="Group 227"/>
              <p:cNvGrpSpPr/>
              <p:nvPr/>
            </p:nvGrpSpPr>
            <p:grpSpPr>
              <a:xfrm>
                <a:off x="3188332" y="5437215"/>
                <a:ext cx="420624" cy="658368"/>
                <a:chOff x="3188332" y="5437215"/>
                <a:chExt cx="605108" cy="658368"/>
              </a:xfrm>
            </p:grpSpPr>
            <p:sp>
              <p:nvSpPr>
                <p:cNvPr id="57" name="Rectangle 28"/>
                <p:cNvSpPr>
                  <a:spLocks noChangeArrowheads="1"/>
                </p:cNvSpPr>
                <p:nvPr/>
              </p:nvSpPr>
              <p:spPr bwMode="auto">
                <a:xfrm>
                  <a:off x="3198453" y="5437215"/>
                  <a:ext cx="594987" cy="658368"/>
                </a:xfrm>
                <a:prstGeom prst="rect">
                  <a:avLst/>
                </a:prstGeom>
                <a:noFill/>
                <a:ln w="38100">
                  <a:solidFill>
                    <a:schemeClr val="tx1"/>
                  </a:solidFill>
                  <a:miter lim="800000"/>
                  <a:headEnd/>
                  <a:tailEnd/>
                </a:ln>
                <a:effectLst/>
              </p:spPr>
              <p:txBody>
                <a:bodyPr wrap="none" anchor="t" anchorCtr="0"/>
                <a:lstStyle/>
                <a:p>
                  <a:pPr algn="ctr"/>
                  <a:endParaRPr lang="en-US" sz="2000" b="1" dirty="0" smtClean="0">
                    <a:solidFill>
                      <a:schemeClr val="accent1">
                        <a:lumMod val="25000"/>
                      </a:schemeClr>
                    </a:solidFill>
                  </a:endParaRPr>
                </a:p>
              </p:txBody>
            </p:sp>
            <p:sp>
              <p:nvSpPr>
                <p:cNvPr id="58" name="Rectangle 57"/>
                <p:cNvSpPr/>
                <p:nvPr/>
              </p:nvSpPr>
              <p:spPr bwMode="auto">
                <a:xfrm>
                  <a:off x="3654143" y="5626914"/>
                  <a:ext cx="137160" cy="45720"/>
                </a:xfrm>
                <a:prstGeom prst="rect">
                  <a:avLst/>
                </a:prstGeom>
                <a:noFill/>
                <a:ln w="0">
                  <a:noFill/>
                  <a:round/>
                  <a:headEnd/>
                  <a:tailEnd/>
                </a:ln>
                <a:effectLst/>
              </p:spPr>
              <p:txBody>
                <a:bodyPr wrap="none" rtlCol="0" anchor="ctr"/>
                <a:lstStyle/>
                <a:p>
                  <a:pPr algn="ctr"/>
                  <a:endParaRPr lang="en-US"/>
                </a:p>
              </p:txBody>
            </p:sp>
            <p:sp>
              <p:nvSpPr>
                <p:cNvPr id="59" name="Rectangle 58"/>
                <p:cNvSpPr/>
                <p:nvPr/>
              </p:nvSpPr>
              <p:spPr bwMode="auto">
                <a:xfrm>
                  <a:off x="3188332" y="5626914"/>
                  <a:ext cx="137160" cy="45720"/>
                </a:xfrm>
                <a:prstGeom prst="rect">
                  <a:avLst/>
                </a:prstGeom>
                <a:noFill/>
                <a:ln w="0">
                  <a:noFill/>
                  <a:round/>
                  <a:headEnd/>
                  <a:tailEnd/>
                </a:ln>
                <a:effectLst/>
              </p:spPr>
              <p:txBody>
                <a:bodyPr wrap="none" rtlCol="0" anchor="ctr"/>
                <a:lstStyle/>
                <a:p>
                  <a:pPr algn="ctr"/>
                  <a:endParaRPr lang="en-US"/>
                </a:p>
              </p:txBody>
            </p:sp>
            <p:sp>
              <p:nvSpPr>
                <p:cNvPr id="60" name="Rectangle 59"/>
                <p:cNvSpPr/>
                <p:nvPr/>
              </p:nvSpPr>
              <p:spPr bwMode="auto">
                <a:xfrm>
                  <a:off x="3654144" y="5947653"/>
                  <a:ext cx="137160" cy="45720"/>
                </a:xfrm>
                <a:prstGeom prst="rect">
                  <a:avLst/>
                </a:prstGeom>
                <a:noFill/>
                <a:ln w="0">
                  <a:noFill/>
                  <a:round/>
                  <a:headEnd/>
                  <a:tailEnd/>
                </a:ln>
                <a:effectLst/>
              </p:spPr>
              <p:txBody>
                <a:bodyPr wrap="none" rtlCol="0" anchor="ctr"/>
                <a:lstStyle/>
                <a:p>
                  <a:pPr algn="ctr"/>
                  <a:endParaRPr lang="en-US"/>
                </a:p>
              </p:txBody>
            </p:sp>
            <p:sp>
              <p:nvSpPr>
                <p:cNvPr id="61" name="Rectangle 60"/>
                <p:cNvSpPr/>
                <p:nvPr/>
              </p:nvSpPr>
              <p:spPr bwMode="auto">
                <a:xfrm>
                  <a:off x="3188332" y="5947653"/>
                  <a:ext cx="137160" cy="45720"/>
                </a:xfrm>
                <a:prstGeom prst="rect">
                  <a:avLst/>
                </a:prstGeom>
                <a:noFill/>
                <a:ln w="0">
                  <a:noFill/>
                  <a:round/>
                  <a:headEnd/>
                  <a:tailEnd/>
                </a:ln>
                <a:effectLst/>
              </p:spPr>
              <p:txBody>
                <a:bodyPr wrap="none" rtlCol="0" anchor="ctr"/>
                <a:lstStyle/>
                <a:p>
                  <a:pPr algn="ctr"/>
                  <a:endParaRPr lang="en-US"/>
                </a:p>
              </p:txBody>
            </p:sp>
            <p:sp>
              <p:nvSpPr>
                <p:cNvPr id="62" name="Rectangle 61"/>
                <p:cNvSpPr/>
                <p:nvPr/>
              </p:nvSpPr>
              <p:spPr bwMode="auto">
                <a:xfrm>
                  <a:off x="3654143" y="5803930"/>
                  <a:ext cx="137160" cy="45720"/>
                </a:xfrm>
                <a:prstGeom prst="rect">
                  <a:avLst/>
                </a:prstGeom>
                <a:noFill/>
                <a:ln w="0">
                  <a:noFill/>
                  <a:round/>
                  <a:headEnd/>
                  <a:tailEnd/>
                </a:ln>
                <a:effectLst/>
              </p:spPr>
              <p:txBody>
                <a:bodyPr wrap="none" rtlCol="0" anchor="ctr"/>
                <a:lstStyle/>
                <a:p>
                  <a:pPr algn="ctr"/>
                  <a:endParaRPr lang="en-US"/>
                </a:p>
              </p:txBody>
            </p:sp>
            <p:sp>
              <p:nvSpPr>
                <p:cNvPr id="63" name="Rectangle 62"/>
                <p:cNvSpPr/>
                <p:nvPr/>
              </p:nvSpPr>
              <p:spPr bwMode="auto">
                <a:xfrm>
                  <a:off x="3188332" y="5803930"/>
                  <a:ext cx="137160" cy="45720"/>
                </a:xfrm>
                <a:prstGeom prst="rect">
                  <a:avLst/>
                </a:prstGeom>
                <a:noFill/>
                <a:ln w="0">
                  <a:noFill/>
                  <a:round/>
                  <a:headEnd/>
                  <a:tailEnd/>
                </a:ln>
                <a:effectLst/>
              </p:spPr>
              <p:txBody>
                <a:bodyPr wrap="none" rtlCol="0" anchor="ctr"/>
                <a:lstStyle/>
                <a:p>
                  <a:pPr algn="ctr"/>
                  <a:endParaRPr lang="en-US"/>
                </a:p>
              </p:txBody>
            </p:sp>
          </p:grpSp>
          <p:sp>
            <p:nvSpPr>
              <p:cNvPr id="56" name="Oval 29"/>
              <p:cNvSpPr>
                <a:spLocks noChangeAspect="1" noChangeArrowheads="1"/>
              </p:cNvSpPr>
              <p:nvPr/>
            </p:nvSpPr>
            <p:spPr bwMode="auto">
              <a:xfrm>
                <a:off x="3371552" y="5802346"/>
                <a:ext cx="54184" cy="48889"/>
              </a:xfrm>
              <a:prstGeom prst="ellipse">
                <a:avLst/>
              </a:prstGeom>
              <a:solidFill>
                <a:srgbClr val="000000"/>
              </a:solidFill>
              <a:ln w="0">
                <a:solidFill>
                  <a:schemeClr val="tx1"/>
                </a:solidFill>
                <a:round/>
                <a:headEnd/>
                <a:tailEnd/>
              </a:ln>
              <a:effectLst/>
            </p:spPr>
            <p:txBody>
              <a:bodyPr wrap="none" anchor="ctr"/>
              <a:lstStyle/>
              <a:p>
                <a:endParaRPr lang="en-US"/>
              </a:p>
            </p:txBody>
          </p:sp>
        </p:grpSp>
        <p:grpSp>
          <p:nvGrpSpPr>
            <p:cNvPr id="22" name="Group 351"/>
            <p:cNvGrpSpPr/>
            <p:nvPr/>
          </p:nvGrpSpPr>
          <p:grpSpPr>
            <a:xfrm>
              <a:off x="5619513" y="5632030"/>
              <a:ext cx="449661" cy="231896"/>
              <a:chOff x="7620778" y="3015290"/>
              <a:chExt cx="449661" cy="231896"/>
            </a:xfrm>
            <a:effectLst/>
          </p:grpSpPr>
          <p:grpSp>
            <p:nvGrpSpPr>
              <p:cNvPr id="48" name="Group 250"/>
              <p:cNvGrpSpPr/>
              <p:nvPr/>
            </p:nvGrpSpPr>
            <p:grpSpPr>
              <a:xfrm>
                <a:off x="7931196" y="3083872"/>
                <a:ext cx="139243" cy="163314"/>
                <a:chOff x="3784756" y="3079912"/>
                <a:chExt cx="139243" cy="163314"/>
              </a:xfrm>
            </p:grpSpPr>
            <p:sp>
              <p:nvSpPr>
                <p:cNvPr id="50" name="Line 39"/>
                <p:cNvSpPr>
                  <a:spLocks noChangeAspect="1" noChangeShapeType="1"/>
                </p:cNvSpPr>
                <p:nvPr/>
              </p:nvSpPr>
              <p:spPr bwMode="auto">
                <a:xfrm>
                  <a:off x="3784756" y="3130948"/>
                  <a:ext cx="139243" cy="0"/>
                </a:xfrm>
                <a:prstGeom prst="line">
                  <a:avLst/>
                </a:prstGeom>
                <a:noFill/>
                <a:ln w="38100">
                  <a:solidFill>
                    <a:schemeClr val="tx1"/>
                  </a:solidFill>
                  <a:round/>
                  <a:headEnd/>
                  <a:tailEnd/>
                </a:ln>
                <a:effectLst/>
              </p:spPr>
              <p:txBody>
                <a:bodyPr/>
                <a:lstStyle/>
                <a:p>
                  <a:endParaRPr lang="en-US"/>
                </a:p>
              </p:txBody>
            </p:sp>
            <p:sp>
              <p:nvSpPr>
                <p:cNvPr id="51" name="Line 40"/>
                <p:cNvSpPr>
                  <a:spLocks noChangeAspect="1" noChangeShapeType="1"/>
                </p:cNvSpPr>
                <p:nvPr/>
              </p:nvSpPr>
              <p:spPr bwMode="auto">
                <a:xfrm>
                  <a:off x="3808097" y="3187087"/>
                  <a:ext cx="92560" cy="0"/>
                </a:xfrm>
                <a:prstGeom prst="line">
                  <a:avLst/>
                </a:prstGeom>
                <a:noFill/>
                <a:ln w="25400">
                  <a:solidFill>
                    <a:schemeClr val="tx1"/>
                  </a:solidFill>
                  <a:round/>
                  <a:headEnd/>
                  <a:tailEnd/>
                </a:ln>
                <a:effectLst/>
              </p:spPr>
              <p:txBody>
                <a:bodyPr/>
                <a:lstStyle/>
                <a:p>
                  <a:endParaRPr lang="en-US"/>
                </a:p>
              </p:txBody>
            </p:sp>
            <p:sp>
              <p:nvSpPr>
                <p:cNvPr id="52" name="Line 41"/>
                <p:cNvSpPr>
                  <a:spLocks noChangeAspect="1" noChangeShapeType="1"/>
                </p:cNvSpPr>
                <p:nvPr/>
              </p:nvSpPr>
              <p:spPr bwMode="auto">
                <a:xfrm>
                  <a:off x="3831036" y="3243226"/>
                  <a:ext cx="46683" cy="0"/>
                </a:xfrm>
                <a:prstGeom prst="line">
                  <a:avLst/>
                </a:prstGeom>
                <a:noFill/>
                <a:ln w="12700">
                  <a:solidFill>
                    <a:schemeClr val="tx1"/>
                  </a:solidFill>
                  <a:round/>
                  <a:headEnd/>
                  <a:tailEnd/>
                </a:ln>
                <a:effectLst/>
              </p:spPr>
              <p:txBody>
                <a:bodyPr/>
                <a:lstStyle/>
                <a:p>
                  <a:endParaRPr lang="en-US"/>
                </a:p>
              </p:txBody>
            </p:sp>
            <p:sp>
              <p:nvSpPr>
                <p:cNvPr id="53" name="Oval 42"/>
                <p:cNvSpPr>
                  <a:spLocks noChangeAspect="1" noChangeArrowheads="1"/>
                </p:cNvSpPr>
                <p:nvPr/>
              </p:nvSpPr>
              <p:spPr bwMode="auto">
                <a:xfrm>
                  <a:off x="3837878" y="3079912"/>
                  <a:ext cx="32195" cy="51036"/>
                </a:xfrm>
                <a:prstGeom prst="ellipse">
                  <a:avLst/>
                </a:prstGeom>
                <a:solidFill>
                  <a:srgbClr val="000000"/>
                </a:solidFill>
                <a:ln w="0">
                  <a:solidFill>
                    <a:schemeClr val="tx1"/>
                  </a:solidFill>
                  <a:round/>
                  <a:headEnd/>
                  <a:tailEnd/>
                </a:ln>
                <a:effectLst/>
              </p:spPr>
              <p:txBody>
                <a:bodyPr wrap="none" anchor="ctr"/>
                <a:lstStyle/>
                <a:p>
                  <a:endParaRPr lang="en-US"/>
                </a:p>
              </p:txBody>
            </p:sp>
          </p:grpSp>
          <p:cxnSp>
            <p:nvCxnSpPr>
              <p:cNvPr id="49" name="AutoShape 43"/>
              <p:cNvCxnSpPr>
                <a:cxnSpLocks noChangeAspect="1" noChangeShapeType="1"/>
                <a:stCxn id="56" idx="6"/>
                <a:endCxn id="53" idx="0"/>
              </p:cNvCxnSpPr>
              <p:nvPr/>
            </p:nvCxnSpPr>
            <p:spPr bwMode="auto">
              <a:xfrm>
                <a:off x="7620778" y="3015290"/>
                <a:ext cx="379638" cy="68582"/>
              </a:xfrm>
              <a:prstGeom prst="bentConnector2">
                <a:avLst/>
              </a:prstGeom>
              <a:noFill/>
              <a:ln w="25400">
                <a:solidFill>
                  <a:schemeClr val="tx1"/>
                </a:solidFill>
                <a:miter lim="800000"/>
                <a:headEnd/>
                <a:tailEnd/>
              </a:ln>
              <a:effectLst/>
            </p:spPr>
          </p:cxnSp>
        </p:grpSp>
        <p:cxnSp>
          <p:nvCxnSpPr>
            <p:cNvPr id="23" name="AutoShape 33"/>
            <p:cNvCxnSpPr>
              <a:cxnSpLocks noChangeAspect="1" noChangeShapeType="1"/>
              <a:stCxn id="54" idx="2"/>
              <a:endCxn id="44" idx="3"/>
            </p:cNvCxnSpPr>
            <p:nvPr/>
          </p:nvCxnSpPr>
          <p:spPr bwMode="auto">
            <a:xfrm rot="10800000">
              <a:off x="4733817" y="5775752"/>
              <a:ext cx="830273" cy="1588"/>
            </a:xfrm>
            <a:prstGeom prst="straightConnector1">
              <a:avLst/>
            </a:prstGeom>
            <a:noFill/>
            <a:ln w="25400">
              <a:solidFill>
                <a:schemeClr val="tx1"/>
              </a:solidFill>
              <a:round/>
              <a:headEnd/>
              <a:tailEnd type="stealth" w="lg" len="lg"/>
            </a:ln>
            <a:effectLst/>
          </p:spPr>
        </p:cxnSp>
        <p:grpSp>
          <p:nvGrpSpPr>
            <p:cNvPr id="24" name="Group 293"/>
            <p:cNvGrpSpPr/>
            <p:nvPr/>
          </p:nvGrpSpPr>
          <p:grpSpPr>
            <a:xfrm>
              <a:off x="4314677" y="5242454"/>
              <a:ext cx="420624" cy="658368"/>
              <a:chOff x="2324457" y="5437215"/>
              <a:chExt cx="420624" cy="658368"/>
            </a:xfrm>
          </p:grpSpPr>
          <p:sp>
            <p:nvSpPr>
              <p:cNvPr id="38" name="Oval 37"/>
              <p:cNvSpPr>
                <a:spLocks noChangeAspect="1" noChangeArrowheads="1"/>
              </p:cNvSpPr>
              <p:nvPr/>
            </p:nvSpPr>
            <p:spPr bwMode="auto">
              <a:xfrm>
                <a:off x="2506437" y="5944949"/>
                <a:ext cx="56665" cy="51128"/>
              </a:xfrm>
              <a:prstGeom prst="ellipse">
                <a:avLst/>
              </a:prstGeom>
              <a:solidFill>
                <a:srgbClr val="000000"/>
              </a:solidFill>
              <a:ln w="0">
                <a:solidFill>
                  <a:schemeClr val="tx1"/>
                </a:solidFill>
                <a:round/>
                <a:headEnd/>
                <a:tailEnd/>
              </a:ln>
              <a:effectLst/>
            </p:spPr>
            <p:txBody>
              <a:bodyPr wrap="none" anchor="ctr"/>
              <a:lstStyle/>
              <a:p>
                <a:endParaRPr lang="en-US"/>
              </a:p>
            </p:txBody>
          </p:sp>
          <p:sp>
            <p:nvSpPr>
              <p:cNvPr id="39" name="Oval 29"/>
              <p:cNvSpPr>
                <a:spLocks noChangeAspect="1" noChangeArrowheads="1"/>
              </p:cNvSpPr>
              <p:nvPr/>
            </p:nvSpPr>
            <p:spPr bwMode="auto">
              <a:xfrm>
                <a:off x="2507677" y="5802346"/>
                <a:ext cx="54184" cy="48889"/>
              </a:xfrm>
              <a:prstGeom prst="ellipse">
                <a:avLst/>
              </a:prstGeom>
              <a:solidFill>
                <a:srgbClr val="000000"/>
              </a:solidFill>
              <a:ln w="0">
                <a:solidFill>
                  <a:schemeClr val="tx1"/>
                </a:solidFill>
                <a:round/>
                <a:headEnd/>
                <a:tailEnd/>
              </a:ln>
              <a:effectLst/>
            </p:spPr>
            <p:txBody>
              <a:bodyPr wrap="none" anchor="ctr"/>
              <a:lstStyle/>
              <a:p>
                <a:endParaRPr lang="en-US"/>
              </a:p>
            </p:txBody>
          </p:sp>
          <p:grpSp>
            <p:nvGrpSpPr>
              <p:cNvPr id="40" name="Group 226"/>
              <p:cNvGrpSpPr/>
              <p:nvPr/>
            </p:nvGrpSpPr>
            <p:grpSpPr>
              <a:xfrm>
                <a:off x="2324457" y="5437215"/>
                <a:ext cx="420624" cy="658368"/>
                <a:chOff x="2324457" y="5437215"/>
                <a:chExt cx="605108" cy="658368"/>
              </a:xfrm>
            </p:grpSpPr>
            <p:sp>
              <p:nvSpPr>
                <p:cNvPr id="41" name="Rectangle 28"/>
                <p:cNvSpPr>
                  <a:spLocks noChangeArrowheads="1"/>
                </p:cNvSpPr>
                <p:nvPr/>
              </p:nvSpPr>
              <p:spPr bwMode="auto">
                <a:xfrm>
                  <a:off x="2334578" y="5437215"/>
                  <a:ext cx="594987" cy="658368"/>
                </a:xfrm>
                <a:prstGeom prst="rect">
                  <a:avLst/>
                </a:prstGeom>
                <a:noFill/>
                <a:ln w="38100">
                  <a:solidFill>
                    <a:schemeClr val="tx1"/>
                  </a:solidFill>
                  <a:miter lim="800000"/>
                  <a:headEnd/>
                  <a:tailEnd/>
                </a:ln>
                <a:effectLst/>
              </p:spPr>
              <p:txBody>
                <a:bodyPr wrap="none" anchor="t" anchorCtr="0"/>
                <a:lstStyle/>
                <a:p>
                  <a:pPr algn="ctr"/>
                  <a:endParaRPr lang="en-US" sz="2000" b="1" dirty="0" smtClean="0">
                    <a:solidFill>
                      <a:schemeClr val="accent1">
                        <a:lumMod val="25000"/>
                      </a:schemeClr>
                    </a:solidFill>
                  </a:endParaRPr>
                </a:p>
              </p:txBody>
            </p:sp>
            <p:sp>
              <p:nvSpPr>
                <p:cNvPr id="42" name="Rectangle 41"/>
                <p:cNvSpPr/>
                <p:nvPr/>
              </p:nvSpPr>
              <p:spPr bwMode="auto">
                <a:xfrm>
                  <a:off x="2790268" y="5626914"/>
                  <a:ext cx="137160" cy="45720"/>
                </a:xfrm>
                <a:prstGeom prst="rect">
                  <a:avLst/>
                </a:prstGeom>
                <a:noFill/>
                <a:ln w="0">
                  <a:noFill/>
                  <a:round/>
                  <a:headEnd/>
                  <a:tailEnd/>
                </a:ln>
                <a:effectLst/>
              </p:spPr>
              <p:txBody>
                <a:bodyPr wrap="none" rtlCol="0" anchor="ctr"/>
                <a:lstStyle/>
                <a:p>
                  <a:pPr algn="ctr"/>
                  <a:endParaRPr lang="en-US"/>
                </a:p>
              </p:txBody>
            </p:sp>
            <p:sp>
              <p:nvSpPr>
                <p:cNvPr id="43" name="Rectangle 42"/>
                <p:cNvSpPr/>
                <p:nvPr/>
              </p:nvSpPr>
              <p:spPr bwMode="auto">
                <a:xfrm>
                  <a:off x="2324457" y="5626914"/>
                  <a:ext cx="137160" cy="45720"/>
                </a:xfrm>
                <a:prstGeom prst="rect">
                  <a:avLst/>
                </a:prstGeom>
                <a:noFill/>
                <a:ln w="0">
                  <a:noFill/>
                  <a:round/>
                  <a:headEnd/>
                  <a:tailEnd/>
                </a:ln>
                <a:effectLst/>
              </p:spPr>
              <p:txBody>
                <a:bodyPr wrap="none" rtlCol="0" anchor="ctr"/>
                <a:lstStyle/>
                <a:p>
                  <a:pPr algn="ctr"/>
                  <a:endParaRPr lang="en-US"/>
                </a:p>
              </p:txBody>
            </p:sp>
            <p:sp>
              <p:nvSpPr>
                <p:cNvPr id="44" name="Rectangle 43"/>
                <p:cNvSpPr/>
                <p:nvPr/>
              </p:nvSpPr>
              <p:spPr bwMode="auto">
                <a:xfrm>
                  <a:off x="2790268" y="5947653"/>
                  <a:ext cx="137160" cy="45720"/>
                </a:xfrm>
                <a:prstGeom prst="rect">
                  <a:avLst/>
                </a:prstGeom>
                <a:noFill/>
                <a:ln w="0">
                  <a:noFill/>
                  <a:round/>
                  <a:headEnd/>
                  <a:tailEnd/>
                </a:ln>
                <a:effectLst/>
              </p:spPr>
              <p:txBody>
                <a:bodyPr wrap="none" rtlCol="0" anchor="ctr"/>
                <a:lstStyle/>
                <a:p>
                  <a:pPr algn="ctr"/>
                  <a:endParaRPr lang="en-US"/>
                </a:p>
              </p:txBody>
            </p:sp>
            <p:sp>
              <p:nvSpPr>
                <p:cNvPr id="45" name="Rectangle 44"/>
                <p:cNvSpPr/>
                <p:nvPr/>
              </p:nvSpPr>
              <p:spPr bwMode="auto">
                <a:xfrm>
                  <a:off x="2324457" y="5947653"/>
                  <a:ext cx="137160" cy="45720"/>
                </a:xfrm>
                <a:prstGeom prst="rect">
                  <a:avLst/>
                </a:prstGeom>
                <a:noFill/>
                <a:ln w="0">
                  <a:noFill/>
                  <a:round/>
                  <a:headEnd/>
                  <a:tailEnd/>
                </a:ln>
                <a:effectLst/>
              </p:spPr>
              <p:txBody>
                <a:bodyPr wrap="none" rtlCol="0" anchor="ctr"/>
                <a:lstStyle/>
                <a:p>
                  <a:pPr algn="ctr"/>
                  <a:endParaRPr lang="en-US"/>
                </a:p>
              </p:txBody>
            </p:sp>
            <p:sp>
              <p:nvSpPr>
                <p:cNvPr id="46" name="Rectangle 45"/>
                <p:cNvSpPr/>
                <p:nvPr/>
              </p:nvSpPr>
              <p:spPr bwMode="auto">
                <a:xfrm>
                  <a:off x="2790268" y="5803930"/>
                  <a:ext cx="137160" cy="45720"/>
                </a:xfrm>
                <a:prstGeom prst="rect">
                  <a:avLst/>
                </a:prstGeom>
                <a:noFill/>
                <a:ln w="0">
                  <a:noFill/>
                  <a:round/>
                  <a:headEnd/>
                  <a:tailEnd/>
                </a:ln>
                <a:effectLst/>
              </p:spPr>
              <p:txBody>
                <a:bodyPr wrap="none" rtlCol="0" anchor="ctr"/>
                <a:lstStyle/>
                <a:p>
                  <a:pPr algn="ctr"/>
                  <a:endParaRPr lang="en-US"/>
                </a:p>
              </p:txBody>
            </p:sp>
            <p:sp>
              <p:nvSpPr>
                <p:cNvPr id="47" name="Rectangle 46"/>
                <p:cNvSpPr/>
                <p:nvPr/>
              </p:nvSpPr>
              <p:spPr bwMode="auto">
                <a:xfrm>
                  <a:off x="2324457" y="5803930"/>
                  <a:ext cx="137160" cy="45720"/>
                </a:xfrm>
                <a:prstGeom prst="rect">
                  <a:avLst/>
                </a:prstGeom>
                <a:noFill/>
                <a:ln w="0">
                  <a:noFill/>
                  <a:round/>
                  <a:headEnd/>
                  <a:tailEnd/>
                </a:ln>
                <a:effectLst/>
              </p:spPr>
              <p:txBody>
                <a:bodyPr wrap="none" rtlCol="0" anchor="ctr"/>
                <a:lstStyle/>
                <a:p>
                  <a:pPr algn="ctr"/>
                  <a:endParaRPr lang="en-US"/>
                </a:p>
              </p:txBody>
            </p:sp>
          </p:grpSp>
        </p:grpSp>
        <p:cxnSp>
          <p:nvCxnSpPr>
            <p:cNvPr id="25" name="AutoShape 33"/>
            <p:cNvCxnSpPr>
              <a:cxnSpLocks noChangeAspect="1" noChangeShapeType="1"/>
              <a:stCxn id="39" idx="6"/>
              <a:endCxn id="63" idx="1"/>
            </p:cNvCxnSpPr>
            <p:nvPr/>
          </p:nvCxnSpPr>
          <p:spPr bwMode="auto">
            <a:xfrm flipV="1">
              <a:off x="4552081" y="5632029"/>
              <a:ext cx="830028" cy="1"/>
            </a:xfrm>
            <a:prstGeom prst="straightConnector1">
              <a:avLst/>
            </a:prstGeom>
            <a:noFill/>
            <a:ln w="25400">
              <a:solidFill>
                <a:schemeClr val="tx1"/>
              </a:solidFill>
              <a:round/>
              <a:headEnd/>
              <a:tailEnd type="stealth" w="lg" len="lg"/>
            </a:ln>
            <a:effectLst/>
          </p:spPr>
        </p:cxnSp>
        <p:grpSp>
          <p:nvGrpSpPr>
            <p:cNvPr id="26" name="Group 352"/>
            <p:cNvGrpSpPr/>
            <p:nvPr/>
          </p:nvGrpSpPr>
          <p:grpSpPr>
            <a:xfrm flipH="1">
              <a:off x="1917673" y="5784430"/>
              <a:ext cx="449661" cy="231896"/>
              <a:chOff x="7620778" y="3015290"/>
              <a:chExt cx="449661" cy="231896"/>
            </a:xfrm>
            <a:effectLst/>
          </p:grpSpPr>
          <p:grpSp>
            <p:nvGrpSpPr>
              <p:cNvPr id="32" name="Group 250"/>
              <p:cNvGrpSpPr/>
              <p:nvPr/>
            </p:nvGrpSpPr>
            <p:grpSpPr>
              <a:xfrm>
                <a:off x="7931196" y="3083872"/>
                <a:ext cx="139243" cy="163314"/>
                <a:chOff x="3784756" y="3079912"/>
                <a:chExt cx="139243" cy="163314"/>
              </a:xfrm>
            </p:grpSpPr>
            <p:sp>
              <p:nvSpPr>
                <p:cNvPr id="34" name="Line 39"/>
                <p:cNvSpPr>
                  <a:spLocks noChangeAspect="1" noChangeShapeType="1"/>
                </p:cNvSpPr>
                <p:nvPr/>
              </p:nvSpPr>
              <p:spPr bwMode="auto">
                <a:xfrm>
                  <a:off x="3784756" y="3130948"/>
                  <a:ext cx="139243" cy="0"/>
                </a:xfrm>
                <a:prstGeom prst="line">
                  <a:avLst/>
                </a:prstGeom>
                <a:noFill/>
                <a:ln w="38100">
                  <a:solidFill>
                    <a:schemeClr val="tx1"/>
                  </a:solidFill>
                  <a:round/>
                  <a:headEnd/>
                  <a:tailEnd/>
                </a:ln>
                <a:effectLst/>
              </p:spPr>
              <p:txBody>
                <a:bodyPr/>
                <a:lstStyle/>
                <a:p>
                  <a:endParaRPr lang="en-US"/>
                </a:p>
              </p:txBody>
            </p:sp>
            <p:sp>
              <p:nvSpPr>
                <p:cNvPr id="35" name="Line 40"/>
                <p:cNvSpPr>
                  <a:spLocks noChangeAspect="1" noChangeShapeType="1"/>
                </p:cNvSpPr>
                <p:nvPr/>
              </p:nvSpPr>
              <p:spPr bwMode="auto">
                <a:xfrm>
                  <a:off x="3808097" y="3187087"/>
                  <a:ext cx="92560" cy="0"/>
                </a:xfrm>
                <a:prstGeom prst="line">
                  <a:avLst/>
                </a:prstGeom>
                <a:noFill/>
                <a:ln w="25400">
                  <a:solidFill>
                    <a:schemeClr val="tx1"/>
                  </a:solidFill>
                  <a:round/>
                  <a:headEnd/>
                  <a:tailEnd/>
                </a:ln>
                <a:effectLst/>
              </p:spPr>
              <p:txBody>
                <a:bodyPr/>
                <a:lstStyle/>
                <a:p>
                  <a:endParaRPr lang="en-US"/>
                </a:p>
              </p:txBody>
            </p:sp>
            <p:sp>
              <p:nvSpPr>
                <p:cNvPr id="36" name="Line 41"/>
                <p:cNvSpPr>
                  <a:spLocks noChangeAspect="1" noChangeShapeType="1"/>
                </p:cNvSpPr>
                <p:nvPr/>
              </p:nvSpPr>
              <p:spPr bwMode="auto">
                <a:xfrm>
                  <a:off x="3831036" y="3243226"/>
                  <a:ext cx="46683" cy="0"/>
                </a:xfrm>
                <a:prstGeom prst="line">
                  <a:avLst/>
                </a:prstGeom>
                <a:noFill/>
                <a:ln w="12700">
                  <a:solidFill>
                    <a:schemeClr val="tx1"/>
                  </a:solidFill>
                  <a:round/>
                  <a:headEnd/>
                  <a:tailEnd/>
                </a:ln>
                <a:effectLst/>
              </p:spPr>
              <p:txBody>
                <a:bodyPr/>
                <a:lstStyle/>
                <a:p>
                  <a:endParaRPr lang="en-US"/>
                </a:p>
              </p:txBody>
            </p:sp>
            <p:sp>
              <p:nvSpPr>
                <p:cNvPr id="37" name="Oval 42"/>
                <p:cNvSpPr>
                  <a:spLocks noChangeAspect="1" noChangeArrowheads="1"/>
                </p:cNvSpPr>
                <p:nvPr/>
              </p:nvSpPr>
              <p:spPr bwMode="auto">
                <a:xfrm>
                  <a:off x="3837878" y="3079912"/>
                  <a:ext cx="32195" cy="51036"/>
                </a:xfrm>
                <a:prstGeom prst="ellipse">
                  <a:avLst/>
                </a:prstGeom>
                <a:solidFill>
                  <a:srgbClr val="000000"/>
                </a:solidFill>
                <a:ln w="0">
                  <a:solidFill>
                    <a:schemeClr val="tx1"/>
                  </a:solidFill>
                  <a:round/>
                  <a:headEnd/>
                  <a:tailEnd/>
                </a:ln>
                <a:effectLst/>
              </p:spPr>
              <p:txBody>
                <a:bodyPr wrap="none" anchor="ctr"/>
                <a:lstStyle/>
                <a:p>
                  <a:endParaRPr lang="en-US"/>
                </a:p>
              </p:txBody>
            </p:sp>
          </p:grpSp>
          <p:cxnSp>
            <p:nvCxnSpPr>
              <p:cNvPr id="33" name="AutoShape 43"/>
              <p:cNvCxnSpPr>
                <a:cxnSpLocks noChangeAspect="1" noChangeShapeType="1"/>
                <a:endCxn id="37" idx="0"/>
              </p:cNvCxnSpPr>
              <p:nvPr/>
            </p:nvCxnSpPr>
            <p:spPr bwMode="auto">
              <a:xfrm>
                <a:off x="7620778" y="3015290"/>
                <a:ext cx="379638" cy="68582"/>
              </a:xfrm>
              <a:prstGeom prst="bentConnector2">
                <a:avLst/>
              </a:prstGeom>
              <a:noFill/>
              <a:ln w="25400">
                <a:solidFill>
                  <a:schemeClr val="tx1"/>
                </a:solidFill>
                <a:miter lim="800000"/>
                <a:headEnd/>
                <a:tailEnd/>
              </a:ln>
              <a:effectLst/>
            </p:spPr>
          </p:cxnSp>
        </p:grpSp>
        <p:grpSp>
          <p:nvGrpSpPr>
            <p:cNvPr id="85" name="Group 84"/>
            <p:cNvGrpSpPr/>
            <p:nvPr/>
          </p:nvGrpSpPr>
          <p:grpSpPr>
            <a:xfrm flipH="1">
              <a:off x="5801238" y="5272584"/>
              <a:ext cx="579254" cy="366712"/>
              <a:chOff x="1600561" y="5272584"/>
              <a:chExt cx="579254" cy="366712"/>
            </a:xfrm>
          </p:grpSpPr>
          <p:sp>
            <p:nvSpPr>
              <p:cNvPr id="86" name="Text Box 44"/>
              <p:cNvSpPr txBox="1">
                <a:spLocks noChangeAspect="1" noChangeArrowheads="1"/>
              </p:cNvSpPr>
              <p:nvPr/>
            </p:nvSpPr>
            <p:spPr bwMode="auto">
              <a:xfrm>
                <a:off x="1600561" y="5272584"/>
                <a:ext cx="250295" cy="366712"/>
              </a:xfrm>
              <a:prstGeom prst="rect">
                <a:avLst/>
              </a:prstGeom>
              <a:noFill/>
              <a:ln w="9525">
                <a:noFill/>
                <a:miter lim="800000"/>
                <a:headEnd/>
                <a:tailEnd/>
              </a:ln>
              <a:effectLst/>
            </p:spPr>
            <p:txBody>
              <a:bodyPr wrap="square">
                <a:spAutoFit/>
              </a:bodyPr>
              <a:lstStyle/>
              <a:p>
                <a:r>
                  <a:rPr lang="en-US" dirty="0"/>
                  <a:t>t</a:t>
                </a:r>
              </a:p>
            </p:txBody>
          </p:sp>
          <p:cxnSp>
            <p:nvCxnSpPr>
              <p:cNvPr id="87" name="AutoShape 45"/>
              <p:cNvCxnSpPr>
                <a:cxnSpLocks noChangeAspect="1" noChangeShapeType="1"/>
                <a:stCxn id="86" idx="3"/>
              </p:cNvCxnSpPr>
              <p:nvPr/>
            </p:nvCxnSpPr>
            <p:spPr bwMode="auto">
              <a:xfrm flipV="1">
                <a:off x="1850856" y="5455013"/>
                <a:ext cx="328959" cy="927"/>
              </a:xfrm>
              <a:prstGeom prst="straightConnector1">
                <a:avLst/>
              </a:prstGeom>
              <a:noFill/>
              <a:ln w="25400">
                <a:solidFill>
                  <a:schemeClr val="tx1"/>
                </a:solidFill>
                <a:round/>
                <a:headEnd/>
                <a:tailEnd type="stealth" w="lg" len="lg"/>
              </a:ln>
              <a:effectLst/>
            </p:spPr>
          </p:cxnSp>
        </p:grpSp>
      </p:grpSp>
      <p:sp>
        <p:nvSpPr>
          <p:cNvPr id="116" name="Right Arrow 115"/>
          <p:cNvSpPr/>
          <p:nvPr/>
        </p:nvSpPr>
        <p:spPr>
          <a:xfrm>
            <a:off x="3287713" y="5001102"/>
            <a:ext cx="3627186" cy="27432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17" name="Right Arrow 116"/>
          <p:cNvSpPr/>
          <p:nvPr/>
        </p:nvSpPr>
        <p:spPr>
          <a:xfrm flipH="1">
            <a:off x="3291981" y="6146162"/>
            <a:ext cx="3622918" cy="274320"/>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nvGrpSpPr>
          <p:cNvPr id="118" name="Group 117"/>
          <p:cNvGrpSpPr/>
          <p:nvPr/>
        </p:nvGrpSpPr>
        <p:grpSpPr>
          <a:xfrm>
            <a:off x="2057678" y="4202043"/>
            <a:ext cx="2089532" cy="714390"/>
            <a:chOff x="1329263" y="4403894"/>
            <a:chExt cx="2089532" cy="714390"/>
          </a:xfrm>
        </p:grpSpPr>
        <p:sp>
          <p:nvSpPr>
            <p:cNvPr id="119" name="Oval 73"/>
            <p:cNvSpPr>
              <a:spLocks noChangeArrowheads="1"/>
            </p:cNvSpPr>
            <p:nvPr/>
          </p:nvSpPr>
          <p:spPr bwMode="auto">
            <a:xfrm>
              <a:off x="3326720" y="4540425"/>
              <a:ext cx="92075" cy="92075"/>
            </a:xfrm>
            <a:prstGeom prst="ellipse">
              <a:avLst/>
            </a:prstGeom>
            <a:noFill/>
            <a:ln w="9525">
              <a:noFill/>
              <a:round/>
              <a:headEnd/>
              <a:tailEnd/>
            </a:ln>
            <a:effectLst/>
          </p:spPr>
          <p:txBody>
            <a:bodyPr wrap="none" anchor="ctr"/>
            <a:lstStyle/>
            <a:p>
              <a:pPr algn="ctr"/>
              <a:endParaRPr lang="en-US"/>
            </a:p>
          </p:txBody>
        </p:sp>
        <p:grpSp>
          <p:nvGrpSpPr>
            <p:cNvPr id="120" name="Group 133"/>
            <p:cNvGrpSpPr/>
            <p:nvPr/>
          </p:nvGrpSpPr>
          <p:grpSpPr>
            <a:xfrm>
              <a:off x="1694388" y="4586457"/>
              <a:ext cx="1632332" cy="428748"/>
              <a:chOff x="3633415" y="1445153"/>
              <a:chExt cx="1632332" cy="428748"/>
            </a:xfrm>
          </p:grpSpPr>
          <p:cxnSp>
            <p:nvCxnSpPr>
              <p:cNvPr id="123" name="AutoShape 77"/>
              <p:cNvCxnSpPr>
                <a:cxnSpLocks noChangeShapeType="1"/>
                <a:stCxn id="121" idx="6"/>
                <a:endCxn id="119" idx="2"/>
              </p:cNvCxnSpPr>
              <p:nvPr/>
            </p:nvCxnSpPr>
            <p:spPr bwMode="auto">
              <a:xfrm>
                <a:off x="3633415" y="1445153"/>
                <a:ext cx="1632332" cy="6"/>
              </a:xfrm>
              <a:prstGeom prst="straightConnector1">
                <a:avLst/>
              </a:prstGeom>
              <a:noFill/>
              <a:ln w="88900">
                <a:solidFill>
                  <a:schemeClr val="tx1"/>
                </a:solidFill>
                <a:round/>
                <a:headEnd/>
                <a:tailEnd type="triangle" w="med" len="sm"/>
              </a:ln>
              <a:effectLst>
                <a:glow rad="139700">
                  <a:schemeClr val="accent2">
                    <a:satMod val="175000"/>
                    <a:alpha val="40000"/>
                  </a:schemeClr>
                </a:glow>
              </a:effectLst>
            </p:spPr>
          </p:cxnSp>
          <p:sp>
            <p:nvSpPr>
              <p:cNvPr id="124" name="Text Box 78"/>
              <p:cNvSpPr txBox="1">
                <a:spLocks noChangeArrowheads="1"/>
              </p:cNvSpPr>
              <p:nvPr/>
            </p:nvSpPr>
            <p:spPr bwMode="auto">
              <a:xfrm>
                <a:off x="3645626" y="1504569"/>
                <a:ext cx="947695" cy="369332"/>
              </a:xfrm>
              <a:prstGeom prst="rect">
                <a:avLst/>
              </a:prstGeom>
              <a:noFill/>
              <a:ln w="9525">
                <a:noFill/>
                <a:miter lim="800000"/>
                <a:headEnd/>
                <a:tailEnd/>
              </a:ln>
              <a:effectLst/>
            </p:spPr>
            <p:txBody>
              <a:bodyPr wrap="none">
                <a:spAutoFit/>
              </a:bodyPr>
              <a:lstStyle/>
              <a:p>
                <a:r>
                  <a:rPr lang="en-US" dirty="0" err="1" smtClean="0">
                    <a:solidFill>
                      <a:srgbClr val="7030A0"/>
                    </a:solidFill>
                  </a:rPr>
                  <a:t>dll</a:t>
                </a:r>
                <a:r>
                  <a:rPr lang="en-US" dirty="0" smtClean="0"/>
                  <a:t>(</a:t>
                </a:r>
                <a:r>
                  <a:rPr lang="en-US" b="1" spc="-150" dirty="0" smtClean="0"/>
                  <a:t>null</a:t>
                </a:r>
                <a:r>
                  <a:rPr lang="en-US" dirty="0" smtClean="0"/>
                  <a:t>)</a:t>
                </a:r>
                <a:endParaRPr lang="en-US" dirty="0">
                  <a:solidFill>
                    <a:srgbClr val="FF0000"/>
                  </a:solidFill>
                </a:endParaRPr>
              </a:p>
            </p:txBody>
          </p:sp>
        </p:grpSp>
        <p:sp>
          <p:nvSpPr>
            <p:cNvPr id="121" name="Oval 22"/>
            <p:cNvSpPr>
              <a:spLocks noChangeArrowheads="1"/>
            </p:cNvSpPr>
            <p:nvPr/>
          </p:nvSpPr>
          <p:spPr bwMode="auto">
            <a:xfrm>
              <a:off x="1329263" y="4403894"/>
              <a:ext cx="365125" cy="365125"/>
            </a:xfrm>
            <a:prstGeom prst="ellipse">
              <a:avLst/>
            </a:prstGeom>
            <a:noFill/>
            <a:ln w="25400">
              <a:solidFill>
                <a:schemeClr val="tx1"/>
              </a:solidFill>
              <a:round/>
              <a:headEnd/>
              <a:tailEnd/>
            </a:ln>
            <a:effectLst>
              <a:glow rad="139700">
                <a:schemeClr val="accent2">
                  <a:satMod val="175000"/>
                  <a:alpha val="40000"/>
                </a:schemeClr>
              </a:glow>
            </a:effectLst>
          </p:spPr>
          <p:txBody>
            <a:bodyPr wrap="none" anchor="ctr"/>
            <a:lstStyle/>
            <a:p>
              <a:pPr algn="ctr"/>
              <a:endParaRPr lang="en-US" dirty="0">
                <a:latin typeface="cmmi10"/>
                <a:sym typeface="Symbol" pitchFamily="18" charset="2"/>
              </a:endParaRPr>
            </a:p>
          </p:txBody>
        </p:sp>
        <p:sp>
          <p:nvSpPr>
            <p:cNvPr id="122" name="Text Box 21"/>
            <p:cNvSpPr txBox="1">
              <a:spLocks noChangeArrowheads="1"/>
            </p:cNvSpPr>
            <p:nvPr/>
          </p:nvSpPr>
          <p:spPr bwMode="auto">
            <a:xfrm>
              <a:off x="1361918" y="4748952"/>
              <a:ext cx="311304" cy="369332"/>
            </a:xfrm>
            <a:prstGeom prst="rect">
              <a:avLst/>
            </a:prstGeom>
            <a:noFill/>
            <a:ln w="9525">
              <a:noFill/>
              <a:miter lim="800000"/>
              <a:headEnd/>
              <a:tailEnd/>
            </a:ln>
            <a:effectLst/>
          </p:spPr>
          <p:txBody>
            <a:bodyPr wrap="none">
              <a:spAutoFit/>
            </a:bodyPr>
            <a:lstStyle/>
            <a:p>
              <a:r>
                <a:rPr lang="en-US" dirty="0"/>
                <a:t>h</a:t>
              </a:r>
            </a:p>
          </p:txBody>
        </p:sp>
      </p:grpSp>
      <p:grpSp>
        <p:nvGrpSpPr>
          <p:cNvPr id="125" name="Group 124"/>
          <p:cNvGrpSpPr/>
          <p:nvPr/>
        </p:nvGrpSpPr>
        <p:grpSpPr>
          <a:xfrm flipH="1">
            <a:off x="6058175" y="4202043"/>
            <a:ext cx="2089532" cy="714390"/>
            <a:chOff x="1329263" y="4403894"/>
            <a:chExt cx="2089532" cy="714390"/>
          </a:xfrm>
        </p:grpSpPr>
        <p:sp>
          <p:nvSpPr>
            <p:cNvPr id="126" name="Oval 73"/>
            <p:cNvSpPr>
              <a:spLocks noChangeArrowheads="1"/>
            </p:cNvSpPr>
            <p:nvPr/>
          </p:nvSpPr>
          <p:spPr bwMode="auto">
            <a:xfrm>
              <a:off x="3326720" y="4540425"/>
              <a:ext cx="92075" cy="92075"/>
            </a:xfrm>
            <a:prstGeom prst="ellipse">
              <a:avLst/>
            </a:prstGeom>
            <a:noFill/>
            <a:ln w="9525">
              <a:noFill/>
              <a:round/>
              <a:headEnd/>
              <a:tailEnd/>
            </a:ln>
            <a:effectLst/>
          </p:spPr>
          <p:txBody>
            <a:bodyPr wrap="none" anchor="ctr"/>
            <a:lstStyle/>
            <a:p>
              <a:pPr algn="ctr"/>
              <a:endParaRPr lang="en-US"/>
            </a:p>
          </p:txBody>
        </p:sp>
        <p:grpSp>
          <p:nvGrpSpPr>
            <p:cNvPr id="127" name="Group 133"/>
            <p:cNvGrpSpPr/>
            <p:nvPr/>
          </p:nvGrpSpPr>
          <p:grpSpPr>
            <a:xfrm>
              <a:off x="1626398" y="4586457"/>
              <a:ext cx="1700322" cy="428748"/>
              <a:chOff x="3565425" y="1445153"/>
              <a:chExt cx="1700322" cy="428748"/>
            </a:xfrm>
          </p:grpSpPr>
          <p:cxnSp>
            <p:nvCxnSpPr>
              <p:cNvPr id="130" name="AutoShape 77"/>
              <p:cNvCxnSpPr>
                <a:cxnSpLocks noChangeShapeType="1"/>
                <a:stCxn id="128" idx="6"/>
                <a:endCxn id="126" idx="2"/>
              </p:cNvCxnSpPr>
              <p:nvPr/>
            </p:nvCxnSpPr>
            <p:spPr bwMode="auto">
              <a:xfrm>
                <a:off x="3633415" y="1445153"/>
                <a:ext cx="1632332" cy="6"/>
              </a:xfrm>
              <a:prstGeom prst="straightConnector1">
                <a:avLst/>
              </a:prstGeom>
              <a:noFill/>
              <a:ln w="88900">
                <a:solidFill>
                  <a:schemeClr val="tx1"/>
                </a:solidFill>
                <a:round/>
                <a:headEnd/>
                <a:tailEnd type="triangle" w="med" len="sm"/>
              </a:ln>
              <a:effectLst>
                <a:glow rad="139700">
                  <a:schemeClr val="accent1">
                    <a:satMod val="175000"/>
                    <a:alpha val="40000"/>
                  </a:schemeClr>
                </a:glow>
              </a:effectLst>
            </p:spPr>
          </p:cxnSp>
          <p:sp>
            <p:nvSpPr>
              <p:cNvPr id="131" name="Text Box 78"/>
              <p:cNvSpPr txBox="1">
                <a:spLocks noChangeArrowheads="1"/>
              </p:cNvSpPr>
              <p:nvPr/>
            </p:nvSpPr>
            <p:spPr bwMode="auto">
              <a:xfrm>
                <a:off x="3565425" y="1504569"/>
                <a:ext cx="1550424" cy="369332"/>
              </a:xfrm>
              <a:prstGeom prst="rect">
                <a:avLst/>
              </a:prstGeom>
              <a:noFill/>
              <a:ln w="9525">
                <a:noFill/>
                <a:miter lim="800000"/>
                <a:headEnd/>
                <a:tailEnd/>
              </a:ln>
              <a:effectLst/>
            </p:spPr>
            <p:txBody>
              <a:bodyPr wrap="none">
                <a:spAutoFit/>
              </a:bodyPr>
              <a:lstStyle/>
              <a:p>
                <a:r>
                  <a:rPr lang="en-US" dirty="0" err="1" smtClean="0">
                    <a:solidFill>
                      <a:srgbClr val="002060"/>
                    </a:solidFill>
                  </a:rPr>
                  <a:t>dll_back</a:t>
                </a:r>
                <a:r>
                  <a:rPr lang="en-US" dirty="0" smtClean="0"/>
                  <a:t>(</a:t>
                </a:r>
                <a:r>
                  <a:rPr lang="en-US" b="1" spc="-150" dirty="0" smtClean="0"/>
                  <a:t>null</a:t>
                </a:r>
                <a:r>
                  <a:rPr lang="en-US" dirty="0" smtClean="0"/>
                  <a:t>)</a:t>
                </a:r>
                <a:endParaRPr lang="en-US" dirty="0">
                  <a:solidFill>
                    <a:srgbClr val="FF0000"/>
                  </a:solidFill>
                </a:endParaRPr>
              </a:p>
            </p:txBody>
          </p:sp>
        </p:grpSp>
        <p:sp>
          <p:nvSpPr>
            <p:cNvPr id="128" name="Oval 22"/>
            <p:cNvSpPr>
              <a:spLocks noChangeArrowheads="1"/>
            </p:cNvSpPr>
            <p:nvPr/>
          </p:nvSpPr>
          <p:spPr bwMode="auto">
            <a:xfrm>
              <a:off x="1329263" y="4403894"/>
              <a:ext cx="365125" cy="365125"/>
            </a:xfrm>
            <a:prstGeom prst="ellipse">
              <a:avLst/>
            </a:prstGeom>
            <a:noFill/>
            <a:ln w="25400">
              <a:solidFill>
                <a:schemeClr val="tx1"/>
              </a:solidFill>
              <a:round/>
              <a:headEnd/>
              <a:tailEnd/>
            </a:ln>
            <a:effectLst>
              <a:glow rad="139700">
                <a:schemeClr val="accent1">
                  <a:satMod val="175000"/>
                  <a:alpha val="40000"/>
                </a:schemeClr>
              </a:glow>
            </a:effectLst>
          </p:spPr>
          <p:txBody>
            <a:bodyPr wrap="none" anchor="ctr"/>
            <a:lstStyle/>
            <a:p>
              <a:pPr algn="ctr"/>
              <a:endParaRPr lang="en-US" dirty="0">
                <a:latin typeface="cmmi10"/>
                <a:sym typeface="Symbol" pitchFamily="18" charset="2"/>
              </a:endParaRPr>
            </a:p>
          </p:txBody>
        </p:sp>
        <p:sp>
          <p:nvSpPr>
            <p:cNvPr id="129" name="Text Box 21"/>
            <p:cNvSpPr txBox="1">
              <a:spLocks noChangeArrowheads="1"/>
            </p:cNvSpPr>
            <p:nvPr/>
          </p:nvSpPr>
          <p:spPr bwMode="auto">
            <a:xfrm>
              <a:off x="1397184" y="4748952"/>
              <a:ext cx="276038" cy="369332"/>
            </a:xfrm>
            <a:prstGeom prst="rect">
              <a:avLst/>
            </a:prstGeom>
            <a:noFill/>
            <a:ln w="9525">
              <a:noFill/>
              <a:miter lim="800000"/>
              <a:headEnd/>
              <a:tailEnd/>
            </a:ln>
            <a:effectLst/>
          </p:spPr>
          <p:txBody>
            <a:bodyPr wrap="none">
              <a:spAutoFit/>
            </a:bodyPr>
            <a:lstStyle/>
            <a:p>
              <a:r>
                <a:rPr lang="en-US" dirty="0" smtClean="0"/>
                <a:t>t</a:t>
              </a:r>
              <a:endParaRPr lang="en-US" dirty="0"/>
            </a:p>
          </p:txBody>
        </p:sp>
      </p:grpSp>
      <p:sp>
        <p:nvSpPr>
          <p:cNvPr id="132" name="TextBox 131"/>
          <p:cNvSpPr txBox="1"/>
          <p:nvPr/>
        </p:nvSpPr>
        <p:spPr>
          <a:xfrm>
            <a:off x="301625" y="2950292"/>
            <a:ext cx="998991" cy="369332"/>
          </a:xfrm>
          <a:prstGeom prst="rect">
            <a:avLst/>
          </a:prstGeom>
          <a:noFill/>
        </p:spPr>
        <p:txBody>
          <a:bodyPr wrap="none" rtlCol="0">
            <a:spAutoFit/>
          </a:bodyPr>
          <a:lstStyle/>
          <a:p>
            <a:r>
              <a:rPr lang="en-US" dirty="0" smtClean="0"/>
              <a:t>checker</a:t>
            </a:r>
            <a:endParaRPr lang="en-US" dirty="0"/>
          </a:p>
        </p:txBody>
      </p:sp>
      <p:sp>
        <p:nvSpPr>
          <p:cNvPr id="133" name="TextBox 132"/>
          <p:cNvSpPr txBox="1"/>
          <p:nvPr/>
        </p:nvSpPr>
        <p:spPr>
          <a:xfrm>
            <a:off x="301625" y="4374572"/>
            <a:ext cx="1114408" cy="369332"/>
          </a:xfrm>
          <a:prstGeom prst="rect">
            <a:avLst/>
          </a:prstGeom>
          <a:noFill/>
        </p:spPr>
        <p:txBody>
          <a:bodyPr wrap="none" rtlCol="0">
            <a:spAutoFit/>
          </a:bodyPr>
          <a:lstStyle/>
          <a:p>
            <a:r>
              <a:rPr lang="en-US" dirty="0" smtClean="0"/>
              <a:t>summary</a:t>
            </a:r>
            <a:endParaRPr lang="en-US" dirty="0"/>
          </a:p>
        </p:txBody>
      </p:sp>
      <p:sp>
        <p:nvSpPr>
          <p:cNvPr id="134" name="TextBox 133"/>
          <p:cNvSpPr txBox="1"/>
          <p:nvPr/>
        </p:nvSpPr>
        <p:spPr>
          <a:xfrm>
            <a:off x="301625" y="5453496"/>
            <a:ext cx="1096775" cy="646331"/>
          </a:xfrm>
          <a:prstGeom prst="rect">
            <a:avLst/>
          </a:prstGeom>
          <a:noFill/>
        </p:spPr>
        <p:txBody>
          <a:bodyPr wrap="none" rtlCol="0">
            <a:spAutoFit/>
          </a:bodyPr>
          <a:lstStyle/>
          <a:p>
            <a:r>
              <a:rPr lang="en-US" dirty="0" smtClean="0"/>
              <a:t>concrete</a:t>
            </a:r>
          </a:p>
          <a:p>
            <a:r>
              <a:rPr lang="en-US" dirty="0" smtClean="0"/>
              <a:t>instance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2"/>
                                        </p:tgtEl>
                                        <p:attrNameLst>
                                          <p:attrName>style.visibility</p:attrName>
                                        </p:attrNameLst>
                                      </p:cBhvr>
                                      <p:to>
                                        <p:strVal val="visible"/>
                                      </p:to>
                                    </p:set>
                                    <p:animEffect transition="in" filter="fade">
                                      <p:cBhvr>
                                        <p:cTn id="13" dur="500"/>
                                        <p:tgtEl>
                                          <p:spTgt spid="13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33"/>
                                        </p:tgtEl>
                                        <p:attrNameLst>
                                          <p:attrName>style.visibility</p:attrName>
                                        </p:attrNameLst>
                                      </p:cBhvr>
                                      <p:to>
                                        <p:strVal val="visible"/>
                                      </p:to>
                                    </p:set>
                                    <p:animEffect transition="in" filter="fade">
                                      <p:cBhvr>
                                        <p:cTn id="18" dur="500"/>
                                        <p:tgtEl>
                                          <p:spTgt spid="133"/>
                                        </p:tgtEl>
                                      </p:cBhvr>
                                    </p:animEffect>
                                  </p:childTnLst>
                                </p:cTn>
                              </p:par>
                              <p:par>
                                <p:cTn id="19" presetID="10" presetClass="entr" presetSubtype="0" fill="hold" nodeType="withEffect">
                                  <p:stCondLst>
                                    <p:cond delay="0"/>
                                  </p:stCondLst>
                                  <p:childTnLst>
                                    <p:set>
                                      <p:cBhvr>
                                        <p:cTn id="20" dur="1" fill="hold">
                                          <p:stCondLst>
                                            <p:cond delay="0"/>
                                          </p:stCondLst>
                                        </p:cTn>
                                        <p:tgtEl>
                                          <p:spTgt spid="108"/>
                                        </p:tgtEl>
                                        <p:attrNameLst>
                                          <p:attrName>style.visibility</p:attrName>
                                        </p:attrNameLst>
                                      </p:cBhvr>
                                      <p:to>
                                        <p:strVal val="visible"/>
                                      </p:to>
                                    </p:set>
                                    <p:animEffect transition="in" filter="fade">
                                      <p:cBhvr>
                                        <p:cTn id="21" dur="500"/>
                                        <p:tgtEl>
                                          <p:spTgt spid="10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88"/>
                                        </p:tgtEl>
                                        <p:attrNameLst>
                                          <p:attrName>style.visibility</p:attrName>
                                        </p:attrNameLst>
                                      </p:cBhvr>
                                      <p:to>
                                        <p:strVal val="visible"/>
                                      </p:to>
                                    </p:set>
                                    <p:animEffect transition="in" filter="fade">
                                      <p:cBhvr>
                                        <p:cTn id="26" dur="500"/>
                                        <p:tgtEl>
                                          <p:spTgt spid="8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4"/>
                                        </p:tgtEl>
                                        <p:attrNameLst>
                                          <p:attrName>style.visibility</p:attrName>
                                        </p:attrNameLst>
                                      </p:cBhvr>
                                      <p:to>
                                        <p:strVal val="visible"/>
                                      </p:to>
                                    </p:set>
                                    <p:animEffect transition="in" filter="fade">
                                      <p:cBhvr>
                                        <p:cTn id="29" dur="500"/>
                                        <p:tgtEl>
                                          <p:spTgt spid="13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18"/>
                                        </p:tgtEl>
                                        <p:attrNameLst>
                                          <p:attrName>style.visibility</p:attrName>
                                        </p:attrNameLst>
                                      </p:cBhvr>
                                      <p:to>
                                        <p:strVal val="visible"/>
                                      </p:to>
                                    </p:set>
                                    <p:animEffect transition="in" filter="fade">
                                      <p:cBhvr>
                                        <p:cTn id="34" dur="500"/>
                                        <p:tgtEl>
                                          <p:spTgt spid="11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16"/>
                                        </p:tgtEl>
                                        <p:attrNameLst>
                                          <p:attrName>style.visibility</p:attrName>
                                        </p:attrNameLst>
                                      </p:cBhvr>
                                      <p:to>
                                        <p:strVal val="visible"/>
                                      </p:to>
                                    </p:set>
                                    <p:animEffect transition="in" filter="fade">
                                      <p:cBhvr>
                                        <p:cTn id="37" dur="500"/>
                                        <p:tgtEl>
                                          <p:spTgt spid="116"/>
                                        </p:tgtEl>
                                      </p:cBhvr>
                                    </p:animEffect>
                                  </p:childTnLst>
                                </p:cTn>
                              </p:par>
                            </p:childTnLst>
                          </p:cTn>
                        </p:par>
                        <p:par>
                          <p:cTn id="38" fill="hold">
                            <p:stCondLst>
                              <p:cond delay="500"/>
                            </p:stCondLst>
                            <p:childTnLst>
                              <p:par>
                                <p:cTn id="39" presetID="1" presetClass="exit" presetSubtype="0" fill="hold" nodeType="afterEffect">
                                  <p:stCondLst>
                                    <p:cond delay="0"/>
                                  </p:stCondLst>
                                  <p:childTnLst>
                                    <p:set>
                                      <p:cBhvr>
                                        <p:cTn id="40" dur="1" fill="hold">
                                          <p:stCondLst>
                                            <p:cond delay="0"/>
                                          </p:stCondLst>
                                        </p:cTn>
                                        <p:tgtEl>
                                          <p:spTgt spid="108"/>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9" presetClass="emph" presetSubtype="0" grpId="1" nodeType="clickEffect">
                                  <p:stCondLst>
                                    <p:cond delay="0"/>
                                  </p:stCondLst>
                                  <p:childTnLst>
                                    <p:set>
                                      <p:cBhvr rctx="PPT">
                                        <p:cTn id="44" dur="indefinite"/>
                                        <p:tgtEl>
                                          <p:spTgt spid="116"/>
                                        </p:tgtEl>
                                        <p:attrNameLst>
                                          <p:attrName>style.opacity</p:attrName>
                                        </p:attrNameLst>
                                      </p:cBhvr>
                                      <p:to>
                                        <p:strVal val="0.5"/>
                                      </p:to>
                                    </p:set>
                                    <p:animEffect filter="image" prLst="opacity: 0.5">
                                      <p:cBhvr rctx="IE">
                                        <p:cTn id="45" dur="indefinite"/>
                                        <p:tgtEl>
                                          <p:spTgt spid="116"/>
                                        </p:tgtEl>
                                      </p:cBhvr>
                                    </p:animEffect>
                                  </p:childTnLst>
                                </p:cTn>
                              </p:par>
                              <p:par>
                                <p:cTn id="46" presetID="9" presetClass="emph" presetSubtype="0" nodeType="withEffect">
                                  <p:stCondLst>
                                    <p:cond delay="0"/>
                                  </p:stCondLst>
                                  <p:childTnLst>
                                    <p:set>
                                      <p:cBhvr rctx="PPT">
                                        <p:cTn id="47" dur="indefinite"/>
                                        <p:tgtEl>
                                          <p:spTgt spid="118"/>
                                        </p:tgtEl>
                                        <p:attrNameLst>
                                          <p:attrName>style.opacity</p:attrName>
                                        </p:attrNameLst>
                                      </p:cBhvr>
                                      <p:to>
                                        <p:strVal val="0.5"/>
                                      </p:to>
                                    </p:set>
                                    <p:animEffect filter="image" prLst="opacity: 0.5">
                                      <p:cBhvr rctx="IE">
                                        <p:cTn id="48" dur="indefinite"/>
                                        <p:tgtEl>
                                          <p:spTgt spid="118"/>
                                        </p:tgtEl>
                                      </p:cBhvr>
                                    </p:animEffect>
                                  </p:childTnLst>
                                </p:cTn>
                              </p:par>
                              <p:par>
                                <p:cTn id="49" presetID="1" presetClass="entr" presetSubtype="0" fill="hold" nodeType="withEffect">
                                  <p:stCondLst>
                                    <p:cond delay="0"/>
                                  </p:stCondLst>
                                  <p:childTnLst>
                                    <p:set>
                                      <p:cBhvr>
                                        <p:cTn id="50" dur="1" fill="hold">
                                          <p:stCondLst>
                                            <p:cond delay="0"/>
                                          </p:stCondLst>
                                        </p:cTn>
                                        <p:tgtEl>
                                          <p:spTgt spid="12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16" grpId="0" animBg="1"/>
      <p:bldP spid="116" grpId="1" animBg="1"/>
      <p:bldP spid="117" grpId="0" animBg="1"/>
      <p:bldP spid="132" grpId="0"/>
      <p:bldP spid="133" grpId="0"/>
      <p:bldP spid="1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Need: Convert between related summaries</a:t>
            </a:r>
            <a:endParaRPr lang="en-US" sz="3200" dirty="0"/>
          </a:p>
        </p:txBody>
      </p:sp>
      <p:sp>
        <p:nvSpPr>
          <p:cNvPr id="3" name="Content Placeholder 2"/>
          <p:cNvSpPr>
            <a:spLocks noGrp="1"/>
          </p:cNvSpPr>
          <p:nvPr>
            <p:ph idx="1"/>
          </p:nvPr>
        </p:nvSpPr>
        <p:spPr>
          <a:xfrm>
            <a:off x="333375" y="1233488"/>
            <a:ext cx="8458200" cy="1115574"/>
          </a:xfrm>
        </p:spPr>
        <p:txBody>
          <a:bodyPr/>
          <a:lstStyle/>
          <a:p>
            <a:pPr marL="514350" indent="-514350">
              <a:buFont typeface="+mj-lt"/>
              <a:buAutoNum type="arabicPeriod"/>
            </a:pPr>
            <a:r>
              <a:rPr lang="en-US" dirty="0" smtClean="0"/>
              <a:t>Prove lemmas about related checkers</a:t>
            </a:r>
          </a:p>
          <a:p>
            <a:pPr marL="914400" lvl="1" indent="-514350"/>
            <a:r>
              <a:rPr lang="en-US" dirty="0" smtClean="0"/>
              <a:t>e.g.,  “</a:t>
            </a:r>
            <a:r>
              <a:rPr lang="en-US" dirty="0" err="1" smtClean="0">
                <a:solidFill>
                  <a:srgbClr val="7030A0"/>
                </a:solidFill>
              </a:rPr>
              <a:t>dll</a:t>
            </a:r>
            <a:r>
              <a:rPr lang="en-US" dirty="0" smtClean="0"/>
              <a:t> </a:t>
            </a:r>
            <a:r>
              <a:rPr lang="en-US" dirty="0" smtClean="0">
                <a:latin typeface="cmsy10"/>
              </a:rPr>
              <a:t>,</a:t>
            </a:r>
            <a:r>
              <a:rPr lang="en-US" dirty="0" smtClean="0"/>
              <a:t> </a:t>
            </a:r>
            <a:r>
              <a:rPr lang="en-US" dirty="0" err="1" smtClean="0">
                <a:solidFill>
                  <a:srgbClr val="002060"/>
                </a:solidFill>
                <a:latin typeface="Trebuchet MS"/>
              </a:rPr>
              <a:t>dll_back</a:t>
            </a:r>
            <a:r>
              <a:rPr lang="en-US" dirty="0" smtClean="0"/>
              <a:t>”</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p:txBody>
      </p:sp>
      <p:sp>
        <p:nvSpPr>
          <p:cNvPr id="4" name="Footer Placeholder 3"/>
          <p:cNvSpPr>
            <a:spLocks noGrp="1"/>
          </p:cNvSpPr>
          <p:nvPr>
            <p:ph type="ftr" sz="quarter" idx="11"/>
          </p:nvPr>
        </p:nvSpPr>
        <p:spPr/>
        <p:txBody>
          <a:bodyPr/>
          <a:lstStyle/>
          <a:p>
            <a:r>
              <a:rPr lang="en-US" smtClean="0"/>
              <a:t>Bor-Yuh Evan Chang and Xavier Rival - Reduction in End-User Shape Analysis</a:t>
            </a:r>
            <a:endParaRPr lang="en-US"/>
          </a:p>
        </p:txBody>
      </p:sp>
      <p:sp>
        <p:nvSpPr>
          <p:cNvPr id="5" name="TextBox 4"/>
          <p:cNvSpPr txBox="1"/>
          <p:nvPr/>
        </p:nvSpPr>
        <p:spPr>
          <a:xfrm>
            <a:off x="320040" y="2370852"/>
            <a:ext cx="8503920" cy="107721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3200" dirty="0" smtClean="0">
                <a:solidFill>
                  <a:srgbClr val="002060"/>
                </a:solidFill>
                <a:effectLst>
                  <a:outerShdw blurRad="38100" dist="38100" dir="2700000" algn="tl">
                    <a:srgbClr val="000000">
                      <a:alpha val="43137"/>
                    </a:srgbClr>
                  </a:outerShdw>
                </a:effectLst>
              </a:rPr>
              <a:t>Observation</a:t>
            </a:r>
            <a:r>
              <a:rPr lang="en-US" sz="3200" dirty="0" smtClean="0"/>
              <a:t>: Our widening operator can derive these facts on an appropriate program</a:t>
            </a:r>
            <a:endParaRPr lang="en-US" sz="3200" dirty="0"/>
          </a:p>
        </p:txBody>
      </p:sp>
      <p:grpSp>
        <p:nvGrpSpPr>
          <p:cNvPr id="26" name="Group 25"/>
          <p:cNvGrpSpPr/>
          <p:nvPr/>
        </p:nvGrpSpPr>
        <p:grpSpPr>
          <a:xfrm>
            <a:off x="523054" y="3547220"/>
            <a:ext cx="8043606" cy="2924516"/>
            <a:chOff x="523054" y="3547220"/>
            <a:chExt cx="8043606" cy="2924516"/>
          </a:xfrm>
        </p:grpSpPr>
        <p:sp>
          <p:nvSpPr>
            <p:cNvPr id="10" name="TextBox 9"/>
            <p:cNvSpPr txBox="1"/>
            <p:nvPr/>
          </p:nvSpPr>
          <p:spPr>
            <a:xfrm>
              <a:off x="523054" y="3547220"/>
              <a:ext cx="2113079" cy="584775"/>
            </a:xfrm>
            <a:prstGeom prst="rect">
              <a:avLst/>
            </a:prstGeom>
            <a:noFill/>
          </p:spPr>
          <p:txBody>
            <a:bodyPr wrap="none" rtlCol="0">
              <a:spAutoFit/>
            </a:bodyPr>
            <a:lstStyle/>
            <a:p>
              <a:r>
                <a:rPr lang="en-US" sz="3200" dirty="0" smtClean="0">
                  <a:solidFill>
                    <a:srgbClr val="002060"/>
                  </a:solidFill>
                  <a:effectLst>
                    <a:outerShdw blurRad="38100" dist="38100" dir="2700000" algn="tl">
                      <a:srgbClr val="000000">
                        <a:alpha val="43137"/>
                      </a:srgbClr>
                    </a:outerShdw>
                  </a:effectLst>
                </a:rPr>
                <a:t>Basic Idea</a:t>
              </a:r>
              <a:r>
                <a:rPr lang="en-US" dirty="0" smtClean="0"/>
                <a:t>:</a:t>
              </a:r>
              <a:endParaRPr lang="en-US" dirty="0"/>
            </a:p>
          </p:txBody>
        </p:sp>
        <p:grpSp>
          <p:nvGrpSpPr>
            <p:cNvPr id="25" name="Group 24"/>
            <p:cNvGrpSpPr/>
            <p:nvPr/>
          </p:nvGrpSpPr>
          <p:grpSpPr>
            <a:xfrm>
              <a:off x="1111784" y="3957136"/>
              <a:ext cx="7454876" cy="2514600"/>
              <a:chOff x="1111784" y="3957136"/>
              <a:chExt cx="7454876" cy="2514600"/>
            </a:xfrm>
          </p:grpSpPr>
          <p:grpSp>
            <p:nvGrpSpPr>
              <p:cNvPr id="19" name="Group 18"/>
              <p:cNvGrpSpPr/>
              <p:nvPr/>
            </p:nvGrpSpPr>
            <p:grpSpPr>
              <a:xfrm>
                <a:off x="1111784" y="4314089"/>
                <a:ext cx="4093198" cy="461665"/>
                <a:chOff x="780698" y="4708239"/>
                <a:chExt cx="4093198" cy="461665"/>
              </a:xfrm>
            </p:grpSpPr>
            <p:sp>
              <p:nvSpPr>
                <p:cNvPr id="8" name="TextBox 7"/>
                <p:cNvSpPr txBox="1"/>
                <p:nvPr/>
              </p:nvSpPr>
              <p:spPr>
                <a:xfrm>
                  <a:off x="780698" y="4708239"/>
                  <a:ext cx="3063240" cy="461665"/>
                </a:xfrm>
                <a:prstGeom prst="rect">
                  <a:avLst/>
                </a:prstGeom>
                <a:solidFill>
                  <a:srgbClr val="FFFFEB"/>
                </a:solidFill>
                <a:ln w="9525">
                  <a:solidFill>
                    <a:schemeClr val="tx1"/>
                  </a:solidFill>
                  <a:prstDash val="dash"/>
                </a:ln>
              </p:spPr>
              <p:txBody>
                <a:bodyPr wrap="square" rtlCol="0">
                  <a:spAutoFit/>
                </a:bodyPr>
                <a:lstStyle/>
                <a:p>
                  <a:pPr marL="342900" lvl="0" indent="-342900">
                    <a:spcBef>
                      <a:spcPct val="20000"/>
                    </a:spcBef>
                    <a:tabLst>
                      <a:tab pos="225425" algn="l"/>
                      <a:tab pos="461963" algn="l"/>
                      <a:tab pos="1376363" algn="l"/>
                      <a:tab pos="1598613" algn="l"/>
                      <a:tab pos="1820863" algn="l"/>
                      <a:tab pos="2289175" algn="l"/>
                      <a:tab pos="2740025" algn="l"/>
                      <a:tab pos="3208338" algn="l"/>
                      <a:tab pos="3709988" algn="l"/>
                      <a:tab pos="4110038" algn="l"/>
                      <a:tab pos="4578350" algn="l"/>
                    </a:tabLst>
                    <a:defRPr/>
                  </a:pPr>
                  <a:r>
                    <a:rPr lang="en-US" sz="2400" kern="0" dirty="0" smtClean="0"/>
                    <a:t>l.</a:t>
                  </a:r>
                  <a:r>
                    <a:rPr lang="en-US" sz="2400" kern="0" dirty="0" smtClean="0">
                      <a:solidFill>
                        <a:srgbClr val="7030A0"/>
                      </a:solidFill>
                    </a:rPr>
                    <a:t>dll</a:t>
                  </a:r>
                  <a:r>
                    <a:rPr lang="en-US" sz="2400" kern="0" dirty="0" smtClean="0"/>
                    <a:t>(p) := …</a:t>
                  </a:r>
                  <a:endParaRPr lang="en-US" sz="2400" kern="0" dirty="0"/>
                </a:p>
              </p:txBody>
            </p:sp>
            <p:sp>
              <p:nvSpPr>
                <p:cNvPr id="15" name="Right Arrow 14"/>
                <p:cNvSpPr/>
                <p:nvPr/>
              </p:nvSpPr>
              <p:spPr>
                <a:xfrm>
                  <a:off x="4188096" y="4708239"/>
                  <a:ext cx="685800" cy="46166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grpSp>
            <p:nvGrpSpPr>
              <p:cNvPr id="20" name="Group 19"/>
              <p:cNvGrpSpPr/>
              <p:nvPr/>
            </p:nvGrpSpPr>
            <p:grpSpPr>
              <a:xfrm>
                <a:off x="1111784" y="5156333"/>
                <a:ext cx="4093198" cy="461665"/>
                <a:chOff x="780698" y="5487419"/>
                <a:chExt cx="4093198" cy="461665"/>
              </a:xfrm>
            </p:grpSpPr>
            <p:sp>
              <p:nvSpPr>
                <p:cNvPr id="9" name="TextBox 8"/>
                <p:cNvSpPr txBox="1"/>
                <p:nvPr/>
              </p:nvSpPr>
              <p:spPr>
                <a:xfrm>
                  <a:off x="780698" y="5487419"/>
                  <a:ext cx="3063240" cy="461665"/>
                </a:xfrm>
                <a:prstGeom prst="rect">
                  <a:avLst/>
                </a:prstGeom>
                <a:noFill/>
                <a:ln>
                  <a:solidFill>
                    <a:schemeClr val="tx1"/>
                  </a:solidFill>
                  <a:prstDash val="sysDot"/>
                </a:ln>
              </p:spPr>
              <p:txBody>
                <a:bodyPr wrap="none" rtlCol="0">
                  <a:spAutoFit/>
                </a:bodyPr>
                <a:lstStyle/>
                <a:p>
                  <a:r>
                    <a:rPr lang="en-US" sz="2400" dirty="0" smtClean="0"/>
                    <a:t>semantics of </a:t>
                  </a:r>
                  <a:r>
                    <a:rPr lang="en-US" sz="2400" dirty="0" err="1" smtClean="0">
                      <a:solidFill>
                        <a:srgbClr val="002060"/>
                      </a:solidFill>
                    </a:rPr>
                    <a:t>dll_back</a:t>
                  </a:r>
                  <a:endParaRPr lang="en-US" sz="2400" dirty="0">
                    <a:solidFill>
                      <a:srgbClr val="002060"/>
                    </a:solidFill>
                  </a:endParaRPr>
                </a:p>
              </p:txBody>
            </p:sp>
            <p:sp>
              <p:nvSpPr>
                <p:cNvPr id="16" name="Right Arrow 15"/>
                <p:cNvSpPr/>
                <p:nvPr/>
              </p:nvSpPr>
              <p:spPr>
                <a:xfrm>
                  <a:off x="4188096" y="5487419"/>
                  <a:ext cx="685800" cy="46166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grpSp>
          <p:grpSp>
            <p:nvGrpSpPr>
              <p:cNvPr id="24" name="Group 23"/>
              <p:cNvGrpSpPr/>
              <p:nvPr/>
            </p:nvGrpSpPr>
            <p:grpSpPr>
              <a:xfrm>
                <a:off x="5549140" y="3957136"/>
                <a:ext cx="3017520" cy="2514600"/>
                <a:chOff x="5549140" y="3957136"/>
                <a:chExt cx="3017520" cy="2514600"/>
              </a:xfrm>
            </p:grpSpPr>
            <p:grpSp>
              <p:nvGrpSpPr>
                <p:cNvPr id="14" name="Group 13"/>
                <p:cNvGrpSpPr/>
                <p:nvPr/>
              </p:nvGrpSpPr>
              <p:grpSpPr>
                <a:xfrm>
                  <a:off x="5549140" y="3957136"/>
                  <a:ext cx="3017520" cy="2514600"/>
                  <a:chOff x="5359948" y="3815214"/>
                  <a:chExt cx="2468880" cy="2514600"/>
                </a:xfrm>
              </p:grpSpPr>
              <p:sp>
                <p:nvSpPr>
                  <p:cNvPr id="11" name="AutoShape 12"/>
                  <p:cNvSpPr>
                    <a:spLocks noChangeArrowheads="1"/>
                  </p:cNvSpPr>
                  <p:nvPr/>
                </p:nvSpPr>
                <p:spPr bwMode="auto">
                  <a:xfrm>
                    <a:off x="5359948" y="3815214"/>
                    <a:ext cx="2468880" cy="2514600"/>
                  </a:xfrm>
                  <a:prstGeom prst="roundRect">
                    <a:avLst>
                      <a:gd name="adj" fmla="val 16667"/>
                    </a:avLst>
                  </a:prstGeom>
                  <a:solidFill>
                    <a:srgbClr val="CCECFF"/>
                  </a:solidFill>
                  <a:ln w="25400">
                    <a:solidFill>
                      <a:schemeClr val="tx1"/>
                    </a:solidFill>
                    <a:round/>
                    <a:headEnd/>
                    <a:tailEnd/>
                  </a:ln>
                  <a:effectLst/>
                </p:spPr>
                <p:txBody>
                  <a:bodyPr wrap="none" lIns="228600" anchor="b" anchorCtr="0"/>
                  <a:lstStyle/>
                  <a:p>
                    <a:r>
                      <a:rPr lang="en-US" sz="2000" dirty="0" smtClean="0"/>
                      <a:t>parametric</a:t>
                    </a:r>
                  </a:p>
                  <a:p>
                    <a:r>
                      <a:rPr lang="en-US" sz="2000" dirty="0" smtClean="0"/>
                      <a:t>abstract domain</a:t>
                    </a:r>
                    <a:endParaRPr lang="en-US" sz="2000" dirty="0"/>
                  </a:p>
                </p:txBody>
              </p:sp>
              <p:sp>
                <p:nvSpPr>
                  <p:cNvPr id="12" name="AutoShape 14"/>
                  <p:cNvSpPr>
                    <a:spLocks noChangeArrowheads="1"/>
                  </p:cNvSpPr>
                  <p:nvPr/>
                </p:nvSpPr>
                <p:spPr bwMode="auto">
                  <a:xfrm>
                    <a:off x="5451388" y="4230632"/>
                    <a:ext cx="2286000" cy="1051560"/>
                  </a:xfrm>
                  <a:prstGeom prst="roundRect">
                    <a:avLst>
                      <a:gd name="adj" fmla="val 16667"/>
                    </a:avLst>
                  </a:prstGeom>
                  <a:solidFill>
                    <a:schemeClr val="accent1"/>
                  </a:solidFill>
                  <a:ln w="25400">
                    <a:solidFill>
                      <a:schemeClr val="tx1"/>
                    </a:solidFill>
                    <a:round/>
                    <a:headEnd/>
                    <a:tailEnd/>
                  </a:ln>
                  <a:effectLst/>
                </p:spPr>
                <p:txBody>
                  <a:bodyPr wrap="none" anchor="ctr"/>
                  <a:lstStyle/>
                  <a:p>
                    <a:pPr algn="ctr"/>
                    <a:r>
                      <a:rPr lang="en-US" sz="2000" dirty="0" smtClean="0"/>
                      <a:t>summarization</a:t>
                    </a:r>
                  </a:p>
                  <a:p>
                    <a:pPr algn="ctr"/>
                    <a:r>
                      <a:rPr lang="en-US" sz="2000" dirty="0" smtClean="0"/>
                      <a:t>(widening)</a:t>
                    </a:r>
                    <a:endParaRPr lang="en-US" sz="2000" dirty="0"/>
                  </a:p>
                </p:txBody>
              </p:sp>
            </p:grpSp>
            <p:sp>
              <p:nvSpPr>
                <p:cNvPr id="23" name="TextBox 22"/>
                <p:cNvSpPr txBox="1"/>
                <p:nvPr/>
              </p:nvSpPr>
              <p:spPr>
                <a:xfrm>
                  <a:off x="7755250" y="5759892"/>
                  <a:ext cx="482824" cy="707886"/>
                </a:xfrm>
                <a:prstGeom prst="rect">
                  <a:avLst/>
                </a:prstGeom>
                <a:noFill/>
              </p:spPr>
              <p:txBody>
                <a:bodyPr wrap="none" rtlCol="0">
                  <a:spAutoFit/>
                </a:bodyPr>
                <a:lstStyle/>
                <a:p>
                  <a:r>
                    <a:rPr lang="en-US" sz="4000" b="1" dirty="0" smtClean="0">
                      <a:solidFill>
                        <a:srgbClr val="FFFF00"/>
                      </a:solidFill>
                      <a:effectLst>
                        <a:outerShdw blurRad="38100" dist="38100" dir="2700000" algn="tl">
                          <a:srgbClr val="000000">
                            <a:alpha val="43137"/>
                          </a:srgbClr>
                        </a:outerShdw>
                      </a:effectLst>
                      <a:latin typeface="Lucida Calligraphy" pitchFamily="66" charset="0"/>
                    </a:rPr>
                    <a:t>S</a:t>
                  </a:r>
                  <a:endParaRPr lang="en-US" b="1" dirty="0">
                    <a:solidFill>
                      <a:srgbClr val="FFFF00"/>
                    </a:solidFill>
                    <a:effectLst>
                      <a:outerShdw blurRad="38100" dist="38100" dir="2700000" algn="tl">
                        <a:srgbClr val="000000">
                          <a:alpha val="43137"/>
                        </a:srgbClr>
                      </a:outerShdw>
                    </a:effectLst>
                    <a:latin typeface="Lucida Calligraphy" pitchFamily="66" charset="0"/>
                  </a:endParaRPr>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Need: Convert between related summaries</a:t>
            </a:r>
            <a:endParaRPr lang="en-US" sz="3200" dirty="0"/>
          </a:p>
        </p:txBody>
      </p:sp>
      <p:sp>
        <p:nvSpPr>
          <p:cNvPr id="3" name="Content Placeholder 2"/>
          <p:cNvSpPr>
            <a:spLocks noGrp="1"/>
          </p:cNvSpPr>
          <p:nvPr>
            <p:ph idx="1"/>
          </p:nvPr>
        </p:nvSpPr>
        <p:spPr/>
        <p:txBody>
          <a:bodyPr/>
          <a:lstStyle/>
          <a:p>
            <a:pPr marL="514350" indent="-514350">
              <a:buFont typeface="+mj-lt"/>
              <a:buAutoNum type="arabicPeriod" startAt="2"/>
            </a:pPr>
            <a:r>
              <a:rPr lang="en-US" dirty="0" smtClean="0"/>
              <a:t>Find out which lemmas are needed and when to apply them during program analysis</a:t>
            </a:r>
          </a:p>
          <a:p>
            <a:pPr marL="914400" lvl="1" indent="-514350"/>
            <a:r>
              <a:rPr lang="en-US" dirty="0" smtClean="0"/>
              <a:t>work-in-progress</a:t>
            </a:r>
          </a:p>
          <a:p>
            <a:pPr marL="914400" lvl="1" indent="-514350"/>
            <a:r>
              <a:rPr lang="en-US" dirty="0" smtClean="0"/>
              <a:t>not in this talk</a:t>
            </a:r>
          </a:p>
          <a:p>
            <a:pPr marL="914400" lvl="1" indent="-514350"/>
            <a:endParaRPr lang="en-US" dirty="0" smtClean="0"/>
          </a:p>
        </p:txBody>
      </p:sp>
      <p:sp>
        <p:nvSpPr>
          <p:cNvPr id="4" name="Footer Placeholder 3"/>
          <p:cNvSpPr>
            <a:spLocks noGrp="1"/>
          </p:cNvSpPr>
          <p:nvPr>
            <p:ph type="ftr" sz="quarter" idx="11"/>
          </p:nvPr>
        </p:nvSpPr>
        <p:spPr/>
        <p:txBody>
          <a:bodyPr/>
          <a:lstStyle/>
          <a:p>
            <a:r>
              <a:rPr lang="en-US" smtClean="0"/>
              <a:t>Bor-Yuh Evan Chang and Xavier Rival - Reduction in End-User Shape Analysis</a:t>
            </a:r>
            <a:endParaRPr lang="en-US"/>
          </a:p>
        </p:txBody>
      </p:sp>
      <p:pic>
        <p:nvPicPr>
          <p:cNvPr id="6" name="Picture 2"/>
          <p:cNvPicPr>
            <a:picLocks noChangeAspect="1" noChangeArrowheads="1"/>
          </p:cNvPicPr>
          <p:nvPr/>
        </p:nvPicPr>
        <p:blipFill>
          <a:blip r:embed="rId3"/>
          <a:srcRect/>
          <a:stretch>
            <a:fillRect/>
          </a:stretch>
        </p:blipFill>
        <p:spPr bwMode="auto">
          <a:xfrm>
            <a:off x="5754735" y="4064040"/>
            <a:ext cx="2286000" cy="228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BEC@V1HCOVRFUVWXY5I2" val="2784"/>
  <p:tag name="FIRSTBEC@UEVVPJNFUVWXYL2A" val="2839"/>
  <p:tag name="DEFAULTDISPLAYSOURCE" val="\documentclass{article}\pagestyle{empty}&#10;\begin{document}&#10;&#10;\end{document}&#10;"/>
  <p:tag name="EMBEDFONTS" val="1"/>
  <p:tag name="FIRSTBEC@YOX8QLUFUVWXY5LK" val="2927"/>
  <p:tag name="ACCESSLIST" val=""/>
  <p:tag name="FIRSTBEC@IMJTVZUCRFEGHKRO" val="3489"/>
</p:tagLst>
</file>

<file path=ppt/theme/theme1.xml><?xml version="1.0" encoding="utf-8"?>
<a:theme xmlns:a="http://schemas.openxmlformats.org/drawingml/2006/main" name="1_Default Design">
  <a:themeElements>
    <a:clrScheme name="1_Default Design 15">
      <a:dk1>
        <a:srgbClr val="000000"/>
      </a:dk1>
      <a:lt1>
        <a:srgbClr val="FFFFFF"/>
      </a:lt1>
      <a:dk2>
        <a:srgbClr val="3B374B"/>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25400">
          <a:solidFill>
            <a:schemeClr val="tx1"/>
          </a:solidFill>
          <a:round/>
          <a:headEnd/>
          <a:tailEnd type="stealth" w="lg" len="lg"/>
        </a:ln>
        <a:effectLst/>
      </a:spPr>
      <a:body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3E3E5C"/>
        </a:dk1>
        <a:lt1>
          <a:srgbClr val="FFFFFF"/>
        </a:lt1>
        <a:dk2>
          <a:srgbClr val="666699"/>
        </a:dk2>
        <a:lt2>
          <a:srgbClr val="CCCC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4">
        <a:dk1>
          <a:srgbClr val="3E3E5C"/>
        </a:dk1>
        <a:lt1>
          <a:srgbClr val="FFFFFF"/>
        </a:lt1>
        <a:dk2>
          <a:srgbClr val="666699"/>
        </a:dk2>
        <a:lt2>
          <a:srgbClr val="CCCCFF"/>
        </a:lt2>
        <a:accent1>
          <a:srgbClr val="336699"/>
        </a:accent1>
        <a:accent2>
          <a:srgbClr val="6666FF"/>
        </a:accent2>
        <a:accent3>
          <a:srgbClr val="B8B8CA"/>
        </a:accent3>
        <a:accent4>
          <a:srgbClr val="DADADA"/>
        </a:accent4>
        <a:accent5>
          <a:srgbClr val="ADB8CA"/>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5">
        <a:dk1>
          <a:srgbClr val="000000"/>
        </a:dk1>
        <a:lt1>
          <a:srgbClr val="FFFFFF"/>
        </a:lt1>
        <a:dk2>
          <a:srgbClr val="3B374B"/>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1_Default Design 15">
      <a:dk1>
        <a:srgbClr val="000000"/>
      </a:dk1>
      <a:lt1>
        <a:srgbClr val="FFFFFF"/>
      </a:lt1>
      <a:dk2>
        <a:srgbClr val="3B374B"/>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bwMode="auto">
        <a:noFill/>
        <a:ln w="25400">
          <a:solidFill>
            <a:schemeClr val="tx1"/>
          </a:solidFill>
          <a:round/>
          <a:headEnd/>
          <a:tailEnd type="stealth" w="lg" len="lg"/>
        </a:ln>
        <a:effectLst/>
      </a:spPr>
      <a:body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3E3E5C"/>
        </a:dk1>
        <a:lt1>
          <a:srgbClr val="FFFFFF"/>
        </a:lt1>
        <a:dk2>
          <a:srgbClr val="666699"/>
        </a:dk2>
        <a:lt2>
          <a:srgbClr val="CCCC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4">
        <a:dk1>
          <a:srgbClr val="3E3E5C"/>
        </a:dk1>
        <a:lt1>
          <a:srgbClr val="FFFFFF"/>
        </a:lt1>
        <a:dk2>
          <a:srgbClr val="666699"/>
        </a:dk2>
        <a:lt2>
          <a:srgbClr val="CCCCFF"/>
        </a:lt2>
        <a:accent1>
          <a:srgbClr val="336699"/>
        </a:accent1>
        <a:accent2>
          <a:srgbClr val="6666FF"/>
        </a:accent2>
        <a:accent3>
          <a:srgbClr val="B8B8CA"/>
        </a:accent3>
        <a:accent4>
          <a:srgbClr val="DADADA"/>
        </a:accent4>
        <a:accent5>
          <a:srgbClr val="ADB8CA"/>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5">
        <a:dk1>
          <a:srgbClr val="000000"/>
        </a:dk1>
        <a:lt1>
          <a:srgbClr val="FFFFFF"/>
        </a:lt1>
        <a:dk2>
          <a:srgbClr val="3B374B"/>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53385</TotalTime>
  <Words>1657</Words>
  <Application>Microsoft Office PowerPoint</Application>
  <PresentationFormat>On-screen Show (4:3)</PresentationFormat>
  <Paragraphs>538</Paragraphs>
  <Slides>21</Slides>
  <Notes>21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21</vt:i4>
      </vt:variant>
    </vt:vector>
  </HeadingPairs>
  <TitlesOfParts>
    <vt:vector size="33" baseType="lpstr">
      <vt:lpstr>Arial</vt:lpstr>
      <vt:lpstr>Trebuchet MS</vt:lpstr>
      <vt:lpstr>Symbol</vt:lpstr>
      <vt:lpstr>cmr10</vt:lpstr>
      <vt:lpstr>cmsy10</vt:lpstr>
      <vt:lpstr>MT Extra</vt:lpstr>
      <vt:lpstr>cmmi10</vt:lpstr>
      <vt:lpstr>Lucida Calligraphy</vt:lpstr>
      <vt:lpstr>msam10</vt:lpstr>
      <vt:lpstr>ＭＳ Ｐゴシック</vt:lpstr>
      <vt:lpstr>1_Default Design</vt:lpstr>
      <vt:lpstr>2_Default Design</vt:lpstr>
      <vt:lpstr>Reduction in End-User Shape Analysis</vt:lpstr>
      <vt:lpstr>Why think about the analyzer’s end-user?</vt:lpstr>
      <vt:lpstr>Shape analysis is an abstract interpretation on abstract memory descriptions with …</vt:lpstr>
      <vt:lpstr>The Wild Wild World of Shape Analysis</vt:lpstr>
      <vt:lpstr>Our Approach: Executable Specifications</vt:lpstr>
      <vt:lpstr>Xisa is …</vt:lpstr>
      <vt:lpstr>Problem: Non-Unique Representations</vt:lpstr>
      <vt:lpstr>Need: Convert between related summaries</vt:lpstr>
      <vt:lpstr>Need: Convert between related summaries</vt:lpstr>
      <vt:lpstr>New “Pre-Program Analysis Analysis”</vt:lpstr>
      <vt:lpstr>Outline</vt:lpstr>
      <vt:lpstr>Abstract memory as graphs</vt:lpstr>
      <vt:lpstr>Segments as Partial Checker “Runs” (conceptually)</vt:lpstr>
      <vt:lpstr>Outline</vt:lpstr>
      <vt:lpstr>Example: User-Defined List Segments</vt:lpstr>
      <vt:lpstr>An Alternative Semantics for Checkers</vt:lpstr>
      <vt:lpstr>Show</vt:lpstr>
      <vt:lpstr>Inclusion Check</vt:lpstr>
      <vt:lpstr>Summary: Reuse domain to decide relations amongst checker definitions</vt:lpstr>
      <vt:lpstr>Conclusion and Next Steps</vt:lpstr>
      <vt:lpstr>Slide 21</vt:lpstr>
    </vt:vector>
  </TitlesOfParts>
  <Company>University of Colorado, Boulder</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Reduction in End-User Shape Analysis</dc:title>
  <dc:creator>Bor-Yuh Evan Chang</dc:creator>
  <dc:description>Xisa is a shape analyzer parametrized by user-provided data structure definitions that guide the analysis abstraction.  These definitions come in the form of data structure validation code, which are interpreted as inductive definitions in separation logic.  The user may provide different definitions that correspond to equivalent or related concretizations, which makes the framework quite expressive.  However, as a consequence, we must deal with multiple possible abstractions at any point during the program analysis.  In this talk, we observe that interestingly, we can derive lemmas about related abstractions by applying and reusing our parametric abstract domain on the user-provided data structure definitions (that will then be its input for the program analysis).  Such lemmas are needed by a reduction operator for Xisa that converts between abstractions during the program analysis phase. </dc:description>
  <cp:lastModifiedBy>Bor-Yuh Evan Chang</cp:lastModifiedBy>
  <cp:revision>5780</cp:revision>
  <dcterms:created xsi:type="dcterms:W3CDTF">2009-07-21T20:37:16Z</dcterms:created>
  <dcterms:modified xsi:type="dcterms:W3CDTF">2009-07-31T23:17:42Z</dcterms:modified>
  <cp:contentStatus/>
</cp:coreProperties>
</file>