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93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70"/>
  </p:normalViewPr>
  <p:slideViewPr>
    <p:cSldViewPr snapToGrid="0" snapToObjects="1">
      <p:cViewPr>
        <p:scale>
          <a:sx n="124" d="100"/>
          <a:sy n="124" d="100"/>
        </p:scale>
        <p:origin x="72" y="5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72155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Shape 2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Shape 2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Shape 2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Shape 2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Shape 2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Shape 2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Shape 2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Shape 3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Shape 3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Shape 3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Shape 3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hape 3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Shape 3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Shape 34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Shape 3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Shape 35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Shape 3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Shape 3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Shape 3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36550" algn="ctr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marL="914400" lvl="1" indent="-336550" algn="ctr">
              <a:spcBef>
                <a:spcPts val="1600"/>
              </a:spcBef>
              <a:spcAft>
                <a:spcPts val="0"/>
              </a:spcAft>
              <a:buSzPts val="1700"/>
              <a:buChar char="○"/>
              <a:defRPr/>
            </a:lvl2pPr>
            <a:lvl3pPr marL="1371600" lvl="2" indent="-336550" algn="ctr">
              <a:spcBef>
                <a:spcPts val="1600"/>
              </a:spcBef>
              <a:spcAft>
                <a:spcPts val="0"/>
              </a:spcAft>
              <a:buSzPts val="1700"/>
              <a:buChar char="■"/>
              <a:defRPr/>
            </a:lvl3pPr>
            <a:lvl4pPr marL="1828800" lvl="3" indent="-336550" algn="ctr">
              <a:spcBef>
                <a:spcPts val="1600"/>
              </a:spcBef>
              <a:spcAft>
                <a:spcPts val="0"/>
              </a:spcAft>
              <a:buSzPts val="1700"/>
              <a:buChar char="●"/>
              <a:defRPr/>
            </a:lvl4pPr>
            <a:lvl5pPr marL="2286000" lvl="4" indent="-336550" algn="ctr">
              <a:spcBef>
                <a:spcPts val="1600"/>
              </a:spcBef>
              <a:spcAft>
                <a:spcPts val="0"/>
              </a:spcAft>
              <a:buSzPts val="1700"/>
              <a:buChar char="○"/>
              <a:defRPr/>
            </a:lvl5pPr>
            <a:lvl6pPr marL="2743200" lvl="5" indent="-336550" algn="ctr">
              <a:spcBef>
                <a:spcPts val="1600"/>
              </a:spcBef>
              <a:spcAft>
                <a:spcPts val="0"/>
              </a:spcAft>
              <a:buSzPts val="1700"/>
              <a:buChar char="■"/>
              <a:defRPr/>
            </a:lvl6pPr>
            <a:lvl7pPr marL="3200400" lvl="6" indent="-336550" algn="ctr">
              <a:spcBef>
                <a:spcPts val="1600"/>
              </a:spcBef>
              <a:spcAft>
                <a:spcPts val="0"/>
              </a:spcAft>
              <a:buSzPts val="1700"/>
              <a:buChar char="●"/>
              <a:defRPr/>
            </a:lvl7pPr>
            <a:lvl8pPr marL="3657600" lvl="7" indent="-336550" algn="ctr">
              <a:spcBef>
                <a:spcPts val="1600"/>
              </a:spcBef>
              <a:spcAft>
                <a:spcPts val="0"/>
              </a:spcAft>
              <a:buSzPts val="1700"/>
              <a:buChar char="○"/>
              <a:defRPr/>
            </a:lvl8pPr>
            <a:lvl9pPr marL="4114800" lvl="8" indent="-336550" algn="ctr">
              <a:spcBef>
                <a:spcPts val="1600"/>
              </a:spcBef>
              <a:spcAft>
                <a:spcPts val="1600"/>
              </a:spcAft>
              <a:buSzPts val="1700"/>
              <a:buChar char="■"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771475"/>
            <a:ext cx="8520600" cy="4104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Char char="●"/>
              <a:defRPr sz="1600">
                <a:solidFill>
                  <a:srgbClr val="434343"/>
                </a:solidFill>
              </a:defRPr>
            </a:lvl1pPr>
            <a:lvl2pPr marL="914400" lvl="1" indent="-3302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600"/>
              <a:buChar char="○"/>
              <a:defRPr sz="1600">
                <a:solidFill>
                  <a:srgbClr val="434343"/>
                </a:solidFill>
              </a:defRPr>
            </a:lvl2pPr>
            <a:lvl3pPr marL="1371600" lvl="2" indent="-3302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600"/>
              <a:buChar char="■"/>
              <a:defRPr sz="1600">
                <a:solidFill>
                  <a:srgbClr val="434343"/>
                </a:solidFill>
              </a:defRPr>
            </a:lvl3pPr>
            <a:lvl4pPr marL="1828800" lvl="3" indent="-3302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600"/>
              <a:buChar char="●"/>
              <a:defRPr sz="1600">
                <a:solidFill>
                  <a:srgbClr val="434343"/>
                </a:solidFill>
              </a:defRPr>
            </a:lvl4pPr>
            <a:lvl5pPr marL="2286000" lvl="4" indent="-3302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600"/>
              <a:buChar char="○"/>
              <a:defRPr sz="1600">
                <a:solidFill>
                  <a:srgbClr val="434343"/>
                </a:solidFill>
              </a:defRPr>
            </a:lvl5pPr>
            <a:lvl6pPr marL="2743200" lvl="5" indent="-3302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600"/>
              <a:buChar char="■"/>
              <a:defRPr sz="1600">
                <a:solidFill>
                  <a:srgbClr val="434343"/>
                </a:solidFill>
              </a:defRPr>
            </a:lvl6pPr>
            <a:lvl7pPr marL="3200400" lvl="6" indent="-3302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600"/>
              <a:buChar char="●"/>
              <a:defRPr sz="1600">
                <a:solidFill>
                  <a:srgbClr val="434343"/>
                </a:solidFill>
              </a:defRPr>
            </a:lvl7pPr>
            <a:lvl8pPr marL="3657600" lvl="7" indent="-3302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600"/>
              <a:buChar char="○"/>
              <a:defRPr sz="1600">
                <a:solidFill>
                  <a:srgbClr val="434343"/>
                </a:solidFill>
              </a:defRPr>
            </a:lvl8pPr>
            <a:lvl9pPr marL="4114800" lvl="8" indent="-33020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600"/>
              <a:buChar char="■"/>
              <a:defRPr sz="16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3655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marL="914400" lvl="1" indent="-336550">
              <a:spcBef>
                <a:spcPts val="1600"/>
              </a:spcBef>
              <a:spcAft>
                <a:spcPts val="0"/>
              </a:spcAft>
              <a:buSzPts val="1700"/>
              <a:buChar char="○"/>
              <a:defRPr/>
            </a:lvl2pPr>
            <a:lvl3pPr marL="1371600" lvl="2" indent="-336550">
              <a:spcBef>
                <a:spcPts val="1600"/>
              </a:spcBef>
              <a:spcAft>
                <a:spcPts val="0"/>
              </a:spcAft>
              <a:buSzPts val="1700"/>
              <a:buChar char="■"/>
              <a:defRPr/>
            </a:lvl3pPr>
            <a:lvl4pPr marL="1828800" lvl="3" indent="-336550">
              <a:spcBef>
                <a:spcPts val="1600"/>
              </a:spcBef>
              <a:spcAft>
                <a:spcPts val="0"/>
              </a:spcAft>
              <a:buSzPts val="1700"/>
              <a:buChar char="●"/>
              <a:defRPr/>
            </a:lvl4pPr>
            <a:lvl5pPr marL="2286000" lvl="4" indent="-336550">
              <a:spcBef>
                <a:spcPts val="1600"/>
              </a:spcBef>
              <a:spcAft>
                <a:spcPts val="0"/>
              </a:spcAft>
              <a:buSzPts val="1700"/>
              <a:buChar char="○"/>
              <a:defRPr/>
            </a:lvl5pPr>
            <a:lvl6pPr marL="2743200" lvl="5" indent="-336550">
              <a:spcBef>
                <a:spcPts val="1600"/>
              </a:spcBef>
              <a:spcAft>
                <a:spcPts val="0"/>
              </a:spcAft>
              <a:buSzPts val="1700"/>
              <a:buChar char="■"/>
              <a:defRPr/>
            </a:lvl6pPr>
            <a:lvl7pPr marL="3200400" lvl="6" indent="-336550">
              <a:spcBef>
                <a:spcPts val="1600"/>
              </a:spcBef>
              <a:spcAft>
                <a:spcPts val="0"/>
              </a:spcAft>
              <a:buSzPts val="1700"/>
              <a:buChar char="●"/>
              <a:defRPr/>
            </a:lvl7pPr>
            <a:lvl8pPr marL="3657600" lvl="7" indent="-336550">
              <a:spcBef>
                <a:spcPts val="1600"/>
              </a:spcBef>
              <a:spcAft>
                <a:spcPts val="0"/>
              </a:spcAft>
              <a:buSzPts val="1700"/>
              <a:buChar char="○"/>
              <a:defRPr/>
            </a:lvl8pPr>
            <a:lvl9pPr marL="4114800" lvl="8" indent="-336550">
              <a:spcBef>
                <a:spcPts val="1600"/>
              </a:spcBef>
              <a:spcAft>
                <a:spcPts val="1600"/>
              </a:spcAft>
              <a:buSzPts val="1700"/>
              <a:buChar char="■"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8476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365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  <a:defRPr sz="1700">
                <a:solidFill>
                  <a:schemeClr val="dk2"/>
                </a:solidFill>
              </a:defRPr>
            </a:lvl1pPr>
            <a:lvl2pPr marL="914400" lvl="1" indent="-3365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700"/>
              <a:buChar char="○"/>
              <a:defRPr sz="1700">
                <a:solidFill>
                  <a:schemeClr val="dk2"/>
                </a:solidFill>
              </a:defRPr>
            </a:lvl2pPr>
            <a:lvl3pPr marL="1371600" lvl="2" indent="-3365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700"/>
              <a:buChar char="■"/>
              <a:defRPr sz="1700">
                <a:solidFill>
                  <a:schemeClr val="dk2"/>
                </a:solidFill>
              </a:defRPr>
            </a:lvl3pPr>
            <a:lvl4pPr marL="1828800" lvl="3" indent="-3365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  <a:defRPr sz="1700">
                <a:solidFill>
                  <a:schemeClr val="dk2"/>
                </a:solidFill>
              </a:defRPr>
            </a:lvl4pPr>
            <a:lvl5pPr marL="2286000" lvl="4" indent="-3365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700"/>
              <a:buChar char="○"/>
              <a:defRPr sz="1700">
                <a:solidFill>
                  <a:schemeClr val="dk2"/>
                </a:solidFill>
              </a:defRPr>
            </a:lvl5pPr>
            <a:lvl6pPr marL="2743200" lvl="5" indent="-3365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700"/>
              <a:buChar char="■"/>
              <a:defRPr sz="1700">
                <a:solidFill>
                  <a:schemeClr val="dk2"/>
                </a:solidFill>
              </a:defRPr>
            </a:lvl6pPr>
            <a:lvl7pPr marL="3200400" lvl="6" indent="-3365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  <a:defRPr sz="1700">
                <a:solidFill>
                  <a:schemeClr val="dk2"/>
                </a:solidFill>
              </a:defRPr>
            </a:lvl7pPr>
            <a:lvl8pPr marL="3657600" lvl="7" indent="-3365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700"/>
              <a:buChar char="○"/>
              <a:defRPr sz="1700">
                <a:solidFill>
                  <a:schemeClr val="dk2"/>
                </a:solidFill>
              </a:defRPr>
            </a:lvl8pPr>
            <a:lvl9pPr marL="4114800" lvl="8" indent="-3365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700"/>
              <a:buChar char="■"/>
              <a:defRPr sz="17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arstechnica.com/information-technology/2017/10/crypto-failure-cripples-millions-of-high-security-keys-750k-estonian-ids/" TargetMode="External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hyperlink" Target="https://crocs.fi.muni.cz/public/papers/rsa_ccs17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subTitle" idx="1"/>
          </p:nvPr>
        </p:nvSpPr>
        <p:spPr>
          <a:xfrm>
            <a:off x="2989650" y="3519925"/>
            <a:ext cx="5842500" cy="129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Lecture 22: Cryptography - </a:t>
            </a:r>
            <a:endParaRPr sz="2600"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Public Key Encryption and RSA</a:t>
            </a:r>
            <a:endParaRPr sz="2600"/>
          </a:p>
        </p:txBody>
      </p:sp>
      <p:pic>
        <p:nvPicPr>
          <p:cNvPr id="55" name="Shape 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200" y="66650"/>
            <a:ext cx="5038725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  <p:pic>
        <p:nvPicPr>
          <p:cNvPr id="57" name="Shape 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68175" y="2060138"/>
            <a:ext cx="4343400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Shape 58"/>
          <p:cNvSpPr txBox="1"/>
          <p:nvPr/>
        </p:nvSpPr>
        <p:spPr>
          <a:xfrm>
            <a:off x="64200" y="828650"/>
            <a:ext cx="8520600" cy="21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000000"/>
                </a:solidFill>
              </a:rPr>
              <a:t>CSCI 2824, Discrete Structures</a:t>
            </a:r>
            <a:endParaRPr sz="2400" dirty="0">
              <a:solidFill>
                <a:srgbClr val="000000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000000"/>
                </a:solidFill>
              </a:rPr>
              <a:t>Spring 2018</a:t>
            </a:r>
            <a:endParaRPr sz="2400" dirty="0">
              <a:solidFill>
                <a:srgbClr val="000000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000000"/>
                </a:solidFill>
              </a:rPr>
              <a:t>Alexandra </a:t>
            </a:r>
            <a:r>
              <a:rPr lang="en-US" sz="2400" dirty="0" err="1">
                <a:solidFill>
                  <a:srgbClr val="000000"/>
                </a:solidFill>
              </a:rPr>
              <a:t>Kolla</a:t>
            </a:r>
            <a:endParaRPr sz="2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/>
        </p:nvSpPr>
        <p:spPr>
          <a:xfrm>
            <a:off x="161125" y="1699900"/>
            <a:ext cx="8668800" cy="3357000"/>
          </a:xfrm>
          <a:prstGeom prst="roundRect">
            <a:avLst>
              <a:gd name="adj" fmla="val 6249"/>
            </a:avLst>
          </a:prstGeom>
          <a:solidFill>
            <a:srgbClr val="C9DAF8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Shape 1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235550" y="85675"/>
            <a:ext cx="8709300" cy="497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b="1"/>
              <a:t>Implementation in practice:</a:t>
            </a:r>
            <a:endParaRPr b="1"/>
          </a:p>
          <a:p>
            <a:pPr marL="457200" marR="0" lvl="0" indent="-330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So our scheme should give us function </a:t>
            </a:r>
            <a:r>
              <a:rPr lang="en" i="1"/>
              <a:t>F</a:t>
            </a:r>
            <a:r>
              <a:rPr lang="en"/>
              <a:t> and </a:t>
            </a:r>
            <a:r>
              <a:rPr lang="en" i="1"/>
              <a:t>G</a:t>
            </a:r>
            <a:r>
              <a:rPr lang="en"/>
              <a:t> such that</a:t>
            </a:r>
            <a:endParaRPr/>
          </a:p>
          <a:p>
            <a:pPr marL="914400" lvl="1" indent="-330200" rtl="0">
              <a:spcBef>
                <a:spcPts val="800"/>
              </a:spcBef>
              <a:spcAft>
                <a:spcPts val="0"/>
              </a:spcAft>
              <a:buSzPts val="1600"/>
              <a:buChar char="○"/>
            </a:pPr>
            <a:r>
              <a:rPr lang="en" i="1"/>
              <a:t>F</a:t>
            </a:r>
            <a:r>
              <a:rPr lang="en"/>
              <a:t> is easy to compute (using 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publicKey</a:t>
            </a:r>
            <a:r>
              <a:rPr lang="en"/>
              <a:t>) but very difficult to invert, unless… </a:t>
            </a:r>
            <a:endParaRPr/>
          </a:p>
          <a:p>
            <a: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… you know 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privateKey</a:t>
            </a:r>
            <a:r>
              <a:rPr lang="en"/>
              <a:t>, then </a:t>
            </a:r>
            <a:r>
              <a:rPr lang="en" i="1"/>
              <a:t>G</a:t>
            </a:r>
            <a:r>
              <a:rPr lang="en"/>
              <a:t> is easy to compute and inverts </a:t>
            </a:r>
            <a:r>
              <a:rPr lang="en" i="1"/>
              <a:t>F</a:t>
            </a:r>
            <a:endParaRPr i="1"/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RSA uses a huge number </a:t>
            </a:r>
            <a:r>
              <a:rPr lang="en" i="1"/>
              <a:t>n</a:t>
            </a:r>
            <a:r>
              <a:rPr lang="en"/>
              <a:t> that is the product of two huge primes, </a:t>
            </a:r>
            <a:r>
              <a:rPr lang="en" i="1"/>
              <a:t>p </a:t>
            </a:r>
            <a:r>
              <a:rPr lang="en"/>
              <a:t>and </a:t>
            </a:r>
            <a:r>
              <a:rPr lang="en" i="1"/>
              <a:t>q   </a:t>
            </a:r>
            <a:r>
              <a:rPr lang="en"/>
              <a:t>(~200 digits)</a:t>
            </a:r>
            <a:endParaRPr/>
          </a:p>
          <a:p>
            <a:pPr marL="457200" marR="0" lvl="0" indent="-330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Encryption:</a:t>
            </a:r>
            <a:endParaRPr/>
          </a:p>
          <a:p>
            <a:pPr marL="914400" marR="0" lvl="1" indent="-3302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The public key is a pair of numbers (</a:t>
            </a:r>
            <a:r>
              <a:rPr lang="en" i="1"/>
              <a:t>e, n</a:t>
            </a:r>
            <a:r>
              <a:rPr lang="en"/>
              <a:t>)</a:t>
            </a:r>
            <a:endParaRPr/>
          </a:p>
          <a:p>
            <a: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Each message </a:t>
            </a:r>
            <a:r>
              <a:rPr lang="en" i="1"/>
              <a:t>M</a:t>
            </a:r>
            <a:r>
              <a:rPr lang="en"/>
              <a:t> is assumed to be a number between 0 and </a:t>
            </a:r>
            <a:r>
              <a:rPr lang="en" i="1"/>
              <a:t>n</a:t>
            </a:r>
            <a:r>
              <a:rPr lang="en"/>
              <a:t>-1</a:t>
            </a:r>
            <a:endParaRPr/>
          </a:p>
          <a:p>
            <a: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We encrypt a message by computing </a:t>
            </a:r>
            <a:r>
              <a:rPr lang="en" i="1"/>
              <a:t>  C = M</a:t>
            </a:r>
            <a:r>
              <a:rPr lang="en" i="1" baseline="30000"/>
              <a:t> e</a:t>
            </a:r>
            <a:r>
              <a:rPr lang="en" i="1"/>
              <a:t> </a:t>
            </a:r>
            <a:r>
              <a:rPr lang="en" b="1"/>
              <a:t>mod</a:t>
            </a:r>
            <a:r>
              <a:rPr lang="en"/>
              <a:t> </a:t>
            </a:r>
            <a:r>
              <a:rPr lang="en" i="1"/>
              <a:t>n</a:t>
            </a:r>
            <a:endParaRPr/>
          </a:p>
          <a:p>
            <a: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… which we can do quickly with fast modular exponentiation</a:t>
            </a:r>
            <a:endParaRPr/>
          </a:p>
          <a:p>
            <a:pPr marL="457200" marR="0" lvl="0" indent="-330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Decryption:</a:t>
            </a:r>
            <a:endParaRPr/>
          </a:p>
          <a:p>
            <a:pPr marL="914400" marR="0" lvl="1" indent="-3302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The private key is another pair of numbers (</a:t>
            </a:r>
            <a:r>
              <a:rPr lang="en" i="1"/>
              <a:t>d, n</a:t>
            </a:r>
            <a:r>
              <a:rPr lang="en"/>
              <a:t>) </a:t>
            </a:r>
            <a:r>
              <a:rPr lang="en" b="1"/>
              <a:t>that relies on knowing </a:t>
            </a:r>
            <a:r>
              <a:rPr lang="en" b="1" i="1"/>
              <a:t>p </a:t>
            </a:r>
            <a:r>
              <a:rPr lang="en" b="1"/>
              <a:t>and</a:t>
            </a:r>
            <a:r>
              <a:rPr lang="en" b="1" i="1"/>
              <a:t> q</a:t>
            </a:r>
            <a:endParaRPr b="1" i="1"/>
          </a:p>
          <a:p>
            <a:pPr marL="914400" marR="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We decrypt a message by computing   </a:t>
            </a:r>
            <a:r>
              <a:rPr lang="en" i="1"/>
              <a:t>M</a:t>
            </a:r>
            <a:r>
              <a:rPr lang="en"/>
              <a:t> = </a:t>
            </a:r>
            <a:r>
              <a:rPr lang="en" i="1"/>
              <a:t>C</a:t>
            </a:r>
            <a:r>
              <a:rPr lang="en" i="1" baseline="30000"/>
              <a:t>d</a:t>
            </a:r>
            <a:r>
              <a:rPr lang="en" i="1"/>
              <a:t> </a:t>
            </a:r>
            <a:r>
              <a:rPr lang="en" b="1"/>
              <a:t>mod </a:t>
            </a:r>
            <a:r>
              <a:rPr lang="en" i="1"/>
              <a:t>n</a:t>
            </a:r>
            <a:r>
              <a:rPr lang="en"/>
              <a:t>, </a:t>
            </a:r>
            <a:endParaRPr/>
          </a:p>
          <a:p>
            <a:pPr marL="914400" marR="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where </a:t>
            </a:r>
            <a:r>
              <a:rPr lang="en" i="1"/>
              <a:t>d</a:t>
            </a:r>
            <a:r>
              <a:rPr lang="en"/>
              <a:t> is inverse of </a:t>
            </a:r>
            <a:r>
              <a:rPr lang="en" i="1"/>
              <a:t>e</a:t>
            </a:r>
            <a:r>
              <a:rPr lang="en"/>
              <a:t> (</a:t>
            </a:r>
            <a:r>
              <a:rPr lang="en" b="1"/>
              <a:t>mod</a:t>
            </a:r>
            <a:r>
              <a:rPr lang="en"/>
              <a:t> (</a:t>
            </a:r>
            <a:r>
              <a:rPr lang="en" i="1"/>
              <a:t>p</a:t>
            </a:r>
            <a:r>
              <a:rPr lang="en"/>
              <a:t>-1)(</a:t>
            </a:r>
            <a:r>
              <a:rPr lang="en" i="1"/>
              <a:t>q</a:t>
            </a:r>
            <a:r>
              <a:rPr lang="en"/>
              <a:t>-1))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311700" y="542875"/>
            <a:ext cx="8795700" cy="445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en" b="1"/>
              <a:t>Example:</a:t>
            </a:r>
            <a:r>
              <a:rPr lang="en"/>
              <a:t> Let’s make up our own RSA scheme to send messages!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1800"/>
              </a:spcBef>
              <a:spcAft>
                <a:spcPts val="1500"/>
              </a:spcAft>
              <a:buNone/>
            </a:pPr>
            <a:r>
              <a:rPr lang="en" b="1"/>
              <a:t>Public keys</a:t>
            </a:r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cxnSp>
        <p:nvCxnSpPr>
          <p:cNvPr id="136" name="Shape 136"/>
          <p:cNvCxnSpPr/>
          <p:nvPr/>
        </p:nvCxnSpPr>
        <p:spPr>
          <a:xfrm>
            <a:off x="217350" y="638700"/>
            <a:ext cx="8709300" cy="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7" name="Shape 137"/>
          <p:cNvSpPr txBox="1"/>
          <p:nvPr/>
        </p:nvSpPr>
        <p:spPr>
          <a:xfrm>
            <a:off x="311700" y="1402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Cryptography - RSA</a:t>
            </a:r>
            <a:endParaRPr sz="1800" b="1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311700" y="542875"/>
            <a:ext cx="8795700" cy="248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b="1" dirty="0"/>
              <a:t>Example:</a:t>
            </a:r>
            <a:r>
              <a:rPr lang="en" dirty="0"/>
              <a:t> Let’s take the message </a:t>
            </a:r>
            <a:r>
              <a:rPr lang="en" i="1" dirty="0"/>
              <a:t>M = </a:t>
            </a:r>
            <a:r>
              <a:rPr lang="en" dirty="0"/>
              <a:t>1098 and encrypt it using the key </a:t>
            </a:r>
            <a:r>
              <a:rPr lang="en" i="1" dirty="0"/>
              <a:t>e</a:t>
            </a:r>
            <a:r>
              <a:rPr lang="en" dirty="0"/>
              <a:t> = 13 and </a:t>
            </a:r>
            <a:br>
              <a:rPr lang="en" dirty="0"/>
            </a:br>
            <a:r>
              <a:rPr lang="en" i="1" dirty="0"/>
              <a:t>n = </a:t>
            </a:r>
            <a:r>
              <a:rPr lang="en" dirty="0"/>
              <a:t>17947 = 131 · 137</a:t>
            </a:r>
            <a:br>
              <a:rPr lang="en" dirty="0"/>
            </a:br>
            <a:endParaRPr dirty="0"/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dirty="0"/>
              <a:t>We compute:  </a:t>
            </a:r>
            <a:r>
              <a:rPr lang="en" i="1" dirty="0"/>
              <a:t>C= M</a:t>
            </a:r>
            <a:r>
              <a:rPr lang="en" i="1" baseline="30000" dirty="0"/>
              <a:t> e</a:t>
            </a:r>
            <a:r>
              <a:rPr lang="en" i="1" dirty="0"/>
              <a:t> </a:t>
            </a:r>
            <a:r>
              <a:rPr lang="en" b="1" dirty="0"/>
              <a:t>mod</a:t>
            </a:r>
            <a:r>
              <a:rPr lang="en" dirty="0"/>
              <a:t> 17947 = 1098</a:t>
            </a:r>
            <a:r>
              <a:rPr lang="en" baseline="30000" dirty="0"/>
              <a:t>13</a:t>
            </a:r>
            <a:r>
              <a:rPr lang="en" dirty="0"/>
              <a:t> </a:t>
            </a:r>
            <a:r>
              <a:rPr lang="en" b="1" dirty="0"/>
              <a:t>mod</a:t>
            </a:r>
            <a:r>
              <a:rPr lang="en" dirty="0"/>
              <a:t> 17947</a:t>
            </a:r>
            <a:endParaRPr dirty="0"/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800"/>
              </a:spcAft>
              <a:buNone/>
            </a:pPr>
            <a:endParaRPr dirty="0"/>
          </a:p>
        </p:txBody>
      </p:sp>
      <p:cxnSp>
        <p:nvCxnSpPr>
          <p:cNvPr id="144" name="Shape 144"/>
          <p:cNvCxnSpPr/>
          <p:nvPr/>
        </p:nvCxnSpPr>
        <p:spPr>
          <a:xfrm>
            <a:off x="217350" y="638700"/>
            <a:ext cx="8709300" cy="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5" name="Shape 145"/>
          <p:cNvSpPr txBox="1"/>
          <p:nvPr/>
        </p:nvSpPr>
        <p:spPr>
          <a:xfrm>
            <a:off x="311700" y="1402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Cryptography - RSA</a:t>
            </a:r>
            <a:endParaRPr sz="1800" b="1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Shape 1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96800" y="2187625"/>
            <a:ext cx="4860974" cy="2818899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Shape 15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311700" y="542875"/>
            <a:ext cx="8795700" cy="248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b="1" dirty="0"/>
              <a:t>Example:</a:t>
            </a:r>
            <a:r>
              <a:rPr lang="en" dirty="0"/>
              <a:t> Let’s take the message </a:t>
            </a:r>
            <a:r>
              <a:rPr lang="en" i="1" dirty="0"/>
              <a:t>M = </a:t>
            </a:r>
            <a:r>
              <a:rPr lang="en" dirty="0"/>
              <a:t>1098 and encrypt it using the key </a:t>
            </a:r>
            <a:r>
              <a:rPr lang="en" i="1" dirty="0"/>
              <a:t>e</a:t>
            </a:r>
            <a:r>
              <a:rPr lang="en" dirty="0"/>
              <a:t> = 13 and </a:t>
            </a:r>
            <a:br>
              <a:rPr lang="en" dirty="0"/>
            </a:br>
            <a:r>
              <a:rPr lang="en" i="1" dirty="0"/>
              <a:t>n = </a:t>
            </a:r>
            <a:r>
              <a:rPr lang="en" dirty="0"/>
              <a:t>17947 = 131 · 137</a:t>
            </a:r>
            <a:br>
              <a:rPr lang="en" dirty="0"/>
            </a:br>
            <a:endParaRPr dirty="0"/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dirty="0"/>
              <a:t>We compute:  </a:t>
            </a:r>
            <a:r>
              <a:rPr lang="en" i="1" dirty="0"/>
              <a:t>C= M</a:t>
            </a:r>
            <a:r>
              <a:rPr lang="en" i="1" baseline="30000" dirty="0"/>
              <a:t> e</a:t>
            </a:r>
            <a:r>
              <a:rPr lang="en" i="1" dirty="0"/>
              <a:t> </a:t>
            </a:r>
            <a:r>
              <a:rPr lang="en" b="1" dirty="0"/>
              <a:t>mod</a:t>
            </a:r>
            <a:r>
              <a:rPr lang="en" dirty="0"/>
              <a:t> 17947= 1098</a:t>
            </a:r>
            <a:r>
              <a:rPr lang="en" baseline="30000" dirty="0"/>
              <a:t>13</a:t>
            </a:r>
            <a:r>
              <a:rPr lang="en" dirty="0"/>
              <a:t> </a:t>
            </a:r>
            <a:r>
              <a:rPr lang="en" b="1" dirty="0"/>
              <a:t>mod</a:t>
            </a:r>
            <a:r>
              <a:rPr lang="en" dirty="0"/>
              <a:t> 17947</a:t>
            </a:r>
            <a:endParaRPr dirty="0"/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800"/>
              </a:spcAft>
              <a:buNone/>
            </a:pPr>
            <a:endParaRPr dirty="0"/>
          </a:p>
        </p:txBody>
      </p:sp>
      <p:cxnSp>
        <p:nvCxnSpPr>
          <p:cNvPr id="153" name="Shape 153"/>
          <p:cNvCxnSpPr>
            <a:cxnSpLocks/>
            <a:stCxn id="150" idx="1"/>
          </p:cNvCxnSpPr>
          <p:nvPr/>
        </p:nvCxnSpPr>
        <p:spPr>
          <a:xfrm flipH="1" flipV="1">
            <a:off x="3958812" y="2092569"/>
            <a:ext cx="237988" cy="1504506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54" name="Shape 154"/>
          <p:cNvCxnSpPr/>
          <p:nvPr/>
        </p:nvCxnSpPr>
        <p:spPr>
          <a:xfrm>
            <a:off x="217350" y="638700"/>
            <a:ext cx="8709300" cy="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5" name="Shape 155"/>
          <p:cNvSpPr txBox="1"/>
          <p:nvPr/>
        </p:nvSpPr>
        <p:spPr>
          <a:xfrm>
            <a:off x="311700" y="1402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Cryptography - RSA</a:t>
            </a:r>
            <a:endParaRPr sz="1800" b="1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Shape 1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96800" y="2187625"/>
            <a:ext cx="4860974" cy="2818899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Shape 15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311700" y="542875"/>
            <a:ext cx="8795700" cy="248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b="1" dirty="0"/>
              <a:t>Example:</a:t>
            </a:r>
            <a:r>
              <a:rPr lang="en" dirty="0"/>
              <a:t> Let’s take the message </a:t>
            </a:r>
            <a:r>
              <a:rPr lang="en" i="1" dirty="0"/>
              <a:t>M = </a:t>
            </a:r>
            <a:r>
              <a:rPr lang="en" dirty="0"/>
              <a:t>1098 and encrypt it using the key </a:t>
            </a:r>
            <a:r>
              <a:rPr lang="en" i="1" dirty="0"/>
              <a:t>e</a:t>
            </a:r>
            <a:r>
              <a:rPr lang="en" dirty="0"/>
              <a:t> = 13 and </a:t>
            </a:r>
            <a:br>
              <a:rPr lang="en" dirty="0"/>
            </a:br>
            <a:r>
              <a:rPr lang="en" i="1" dirty="0"/>
              <a:t>n = </a:t>
            </a:r>
            <a:r>
              <a:rPr lang="en" dirty="0"/>
              <a:t>17947 = 131 · 137</a:t>
            </a:r>
            <a:br>
              <a:rPr lang="en" dirty="0"/>
            </a:br>
            <a:endParaRPr dirty="0"/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dirty="0"/>
              <a:t>We compute:  </a:t>
            </a:r>
            <a:r>
              <a:rPr lang="en" i="1" dirty="0"/>
              <a:t>C= M</a:t>
            </a:r>
            <a:r>
              <a:rPr lang="en" i="1" baseline="30000" dirty="0"/>
              <a:t> e</a:t>
            </a:r>
            <a:r>
              <a:rPr lang="en" i="1" dirty="0"/>
              <a:t> </a:t>
            </a:r>
            <a:r>
              <a:rPr lang="en" b="1" dirty="0"/>
              <a:t>mod</a:t>
            </a:r>
            <a:r>
              <a:rPr lang="en" dirty="0"/>
              <a:t> 17947= 1098</a:t>
            </a:r>
            <a:r>
              <a:rPr lang="en" baseline="30000" dirty="0"/>
              <a:t>13</a:t>
            </a:r>
            <a:r>
              <a:rPr lang="en" dirty="0"/>
              <a:t> </a:t>
            </a:r>
            <a:r>
              <a:rPr lang="en" b="1" dirty="0"/>
              <a:t>mod</a:t>
            </a:r>
            <a:r>
              <a:rPr lang="en" dirty="0"/>
              <a:t> 17947</a:t>
            </a:r>
            <a:endParaRPr dirty="0"/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800"/>
              </a:spcAft>
              <a:buNone/>
            </a:pPr>
            <a:endParaRPr dirty="0"/>
          </a:p>
        </p:txBody>
      </p:sp>
      <p:cxnSp>
        <p:nvCxnSpPr>
          <p:cNvPr id="153" name="Shape 153"/>
          <p:cNvCxnSpPr>
            <a:cxnSpLocks/>
            <a:stCxn id="150" idx="1"/>
          </p:cNvCxnSpPr>
          <p:nvPr/>
        </p:nvCxnSpPr>
        <p:spPr>
          <a:xfrm flipH="1" flipV="1">
            <a:off x="3791164" y="2106202"/>
            <a:ext cx="405636" cy="1490873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54" name="Shape 154"/>
          <p:cNvCxnSpPr/>
          <p:nvPr/>
        </p:nvCxnSpPr>
        <p:spPr>
          <a:xfrm>
            <a:off x="217350" y="638700"/>
            <a:ext cx="8709300" cy="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5" name="Shape 155"/>
          <p:cNvSpPr txBox="1"/>
          <p:nvPr/>
        </p:nvSpPr>
        <p:spPr>
          <a:xfrm>
            <a:off x="311700" y="1402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Cryptography - RSA</a:t>
            </a:r>
            <a:endParaRPr sz="1800" b="1">
              <a:solidFill>
                <a:srgbClr val="00000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42879AA-81EF-4C4D-A143-B9E6E60B8CFC}"/>
              </a:ext>
            </a:extLst>
          </p:cNvPr>
          <p:cNvSpPr/>
          <p:nvPr/>
        </p:nvSpPr>
        <p:spPr>
          <a:xfrm>
            <a:off x="381332" y="4162191"/>
            <a:ext cx="38154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dirty="0"/>
              <a:t>(in the wild, you’d make a computer do this…)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5143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311700" y="542875"/>
            <a:ext cx="8795700" cy="445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"/>
              <a:t>If an unintended recipient sees the encoded message </a:t>
            </a:r>
            <a:r>
              <a:rPr lang="en" i="1"/>
              <a:t>C</a:t>
            </a:r>
            <a:r>
              <a:rPr lang="en"/>
              <a:t> and the </a:t>
            </a:r>
            <a:r>
              <a:rPr lang="en" b="1"/>
              <a:t>public key</a:t>
            </a:r>
            <a:r>
              <a:rPr lang="en"/>
              <a:t> (</a:t>
            </a:r>
            <a:r>
              <a:rPr lang="en" i="1"/>
              <a:t>e, n</a:t>
            </a:r>
            <a:r>
              <a:rPr lang="en"/>
              <a:t>), it would be </a:t>
            </a:r>
            <a:r>
              <a:rPr lang="en" b="1"/>
              <a:t>extremely difficult</a:t>
            </a:r>
            <a:r>
              <a:rPr lang="en"/>
              <a:t> for them to find </a:t>
            </a:r>
            <a:r>
              <a:rPr lang="en" i="1"/>
              <a:t>M</a:t>
            </a:r>
            <a:endParaRPr sz="1100"/>
          </a:p>
          <a:p>
            <a:pPr marL="457200" marR="0" lvl="0" indent="-33020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So far we have identified the function </a:t>
            </a:r>
            <a:r>
              <a:rPr lang="en" i="1"/>
              <a:t>F</a:t>
            </a:r>
            <a:r>
              <a:rPr lang="en"/>
              <a:t>:     </a:t>
            </a:r>
            <a:r>
              <a:rPr lang="en" i="1"/>
              <a:t>F</a:t>
            </a:r>
            <a:r>
              <a:rPr lang="en"/>
              <a:t>(</a:t>
            </a:r>
            <a:r>
              <a:rPr lang="en" i="1"/>
              <a:t>M, (e,n)</a:t>
            </a:r>
            <a:r>
              <a:rPr lang="en"/>
              <a:t>) = </a:t>
            </a:r>
            <a:r>
              <a:rPr lang="en" i="1"/>
              <a:t>M</a:t>
            </a:r>
            <a:r>
              <a:rPr lang="en" i="1" baseline="30000"/>
              <a:t> e</a:t>
            </a:r>
            <a:r>
              <a:rPr lang="en" i="1"/>
              <a:t> </a:t>
            </a:r>
            <a:r>
              <a:rPr lang="en" b="1"/>
              <a:t>mod</a:t>
            </a:r>
            <a:r>
              <a:rPr lang="en"/>
              <a:t> </a:t>
            </a:r>
            <a:r>
              <a:rPr lang="en" i="1"/>
              <a:t>n</a:t>
            </a:r>
            <a:endParaRPr sz="1100"/>
          </a:p>
          <a:p>
            <a:pPr marL="0" marR="0" lvl="0" indent="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"/>
              <a:t>Now the idea is to find a </a:t>
            </a:r>
            <a:r>
              <a:rPr lang="en" b="1"/>
              <a:t>private key</a:t>
            </a:r>
            <a:r>
              <a:rPr lang="en"/>
              <a:t> (</a:t>
            </a:r>
            <a:r>
              <a:rPr lang="en" i="1"/>
              <a:t>d, n</a:t>
            </a:r>
            <a:r>
              <a:rPr lang="en"/>
              <a:t>) that decrypts the message via:</a:t>
            </a:r>
            <a:br>
              <a:rPr lang="en"/>
            </a:br>
            <a:br>
              <a:rPr lang="en" sz="600"/>
            </a:br>
            <a:r>
              <a:rPr lang="en"/>
              <a:t>	</a:t>
            </a:r>
            <a:r>
              <a:rPr lang="en" i="1"/>
              <a:t>C</a:t>
            </a:r>
            <a:r>
              <a:rPr lang="en" i="1" baseline="30000"/>
              <a:t> d</a:t>
            </a:r>
            <a:r>
              <a:rPr lang="en" i="1"/>
              <a:t> </a:t>
            </a:r>
            <a:r>
              <a:rPr lang="en" b="1"/>
              <a:t>mod</a:t>
            </a:r>
            <a:r>
              <a:rPr lang="en"/>
              <a:t> </a:t>
            </a:r>
            <a:r>
              <a:rPr lang="en" i="1"/>
              <a:t>n</a:t>
            </a:r>
            <a:r>
              <a:rPr lang="en"/>
              <a:t> = </a:t>
            </a:r>
            <a:r>
              <a:rPr lang="en" i="1"/>
              <a:t>M</a:t>
            </a:r>
            <a:endParaRPr sz="1100"/>
          </a:p>
          <a:p>
            <a:pPr marL="457200" marR="0" lvl="0" indent="-33020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This is our inversion function </a:t>
            </a:r>
            <a:r>
              <a:rPr lang="en" i="1"/>
              <a:t>G</a:t>
            </a:r>
            <a:r>
              <a:rPr lang="en"/>
              <a:t>:      </a:t>
            </a:r>
            <a:r>
              <a:rPr lang="en" i="1"/>
              <a:t>G</a:t>
            </a:r>
            <a:r>
              <a:rPr lang="en"/>
              <a:t>(</a:t>
            </a:r>
            <a:r>
              <a:rPr lang="en" i="1"/>
              <a:t>C, (d,n)</a:t>
            </a:r>
            <a:r>
              <a:rPr lang="en"/>
              <a:t>) = </a:t>
            </a:r>
            <a:r>
              <a:rPr lang="en" i="1"/>
              <a:t>C</a:t>
            </a:r>
            <a:r>
              <a:rPr lang="en" i="1" baseline="30000"/>
              <a:t> d</a:t>
            </a:r>
            <a:r>
              <a:rPr lang="en" i="1"/>
              <a:t> </a:t>
            </a:r>
            <a:r>
              <a:rPr lang="en" b="1"/>
              <a:t>mod</a:t>
            </a:r>
            <a:r>
              <a:rPr lang="en"/>
              <a:t> </a:t>
            </a:r>
            <a:r>
              <a:rPr lang="en" i="1"/>
              <a:t>n</a:t>
            </a:r>
            <a:endParaRPr sz="600"/>
          </a:p>
          <a:p>
            <a:pPr marL="457200" marR="0" lvl="0" indent="-33020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To do this, we need to find </a:t>
            </a:r>
            <a:r>
              <a:rPr lang="en" i="1"/>
              <a:t>e</a:t>
            </a:r>
            <a:r>
              <a:rPr lang="en"/>
              <a:t> and </a:t>
            </a:r>
            <a:r>
              <a:rPr lang="en" i="1"/>
              <a:t>d</a:t>
            </a:r>
            <a:r>
              <a:rPr lang="en"/>
              <a:t> that satisfy:	</a:t>
            </a:r>
            <a:r>
              <a:rPr lang="en" i="1"/>
              <a:t>C</a:t>
            </a:r>
            <a:r>
              <a:rPr lang="en" i="1" baseline="30000"/>
              <a:t> d</a:t>
            </a:r>
            <a:r>
              <a:rPr lang="en" i="1"/>
              <a:t> </a:t>
            </a:r>
            <a:r>
              <a:rPr lang="en" b="1"/>
              <a:t>mod</a:t>
            </a:r>
            <a:r>
              <a:rPr lang="en"/>
              <a:t> </a:t>
            </a:r>
            <a:r>
              <a:rPr lang="en" i="1"/>
              <a:t>n</a:t>
            </a:r>
            <a:r>
              <a:rPr lang="en"/>
              <a:t>  =  (</a:t>
            </a:r>
            <a:r>
              <a:rPr lang="en" i="1"/>
              <a:t>M</a:t>
            </a:r>
            <a:r>
              <a:rPr lang="en" i="1" baseline="30000"/>
              <a:t> e</a:t>
            </a:r>
            <a:r>
              <a:rPr lang="en"/>
              <a:t>)</a:t>
            </a:r>
            <a:r>
              <a:rPr lang="en" i="1" baseline="30000"/>
              <a:t>d</a:t>
            </a:r>
            <a:r>
              <a:rPr lang="en"/>
              <a:t> </a:t>
            </a:r>
            <a:r>
              <a:rPr lang="en" b="1"/>
              <a:t>mod</a:t>
            </a:r>
            <a:r>
              <a:rPr lang="en"/>
              <a:t> </a:t>
            </a:r>
            <a:r>
              <a:rPr lang="en" i="1"/>
              <a:t>n  </a:t>
            </a:r>
            <a:r>
              <a:rPr lang="en"/>
              <a:t>=  </a:t>
            </a:r>
            <a:r>
              <a:rPr lang="en" i="1"/>
              <a:t>M</a:t>
            </a:r>
            <a:endParaRPr/>
          </a:p>
          <a:p>
            <a:pPr marL="457200" marR="0" lvl="0" indent="-33020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Which means we need </a:t>
            </a:r>
            <a:r>
              <a:rPr lang="en" i="1"/>
              <a:t>e </a:t>
            </a:r>
            <a:r>
              <a:rPr lang="en"/>
              <a:t>and </a:t>
            </a:r>
            <a:r>
              <a:rPr lang="en" i="1"/>
              <a:t>d</a:t>
            </a:r>
            <a:r>
              <a:rPr lang="en"/>
              <a:t> such that:		</a:t>
            </a:r>
            <a:r>
              <a:rPr lang="en" i="1"/>
              <a:t>M</a:t>
            </a:r>
            <a:r>
              <a:rPr lang="en" i="1" baseline="30000"/>
              <a:t> ed</a:t>
            </a:r>
            <a:r>
              <a:rPr lang="en" i="1"/>
              <a:t> </a:t>
            </a:r>
            <a:r>
              <a:rPr lang="en" b="1"/>
              <a:t>mod</a:t>
            </a:r>
            <a:r>
              <a:rPr lang="en"/>
              <a:t> </a:t>
            </a:r>
            <a:r>
              <a:rPr lang="en" i="1"/>
              <a:t>n</a:t>
            </a:r>
            <a:r>
              <a:rPr lang="en"/>
              <a:t>  =  </a:t>
            </a:r>
            <a:r>
              <a:rPr lang="en" i="1"/>
              <a:t>M</a:t>
            </a:r>
            <a:endParaRPr/>
          </a:p>
          <a:p>
            <a:pPr marL="457200" marR="0" lvl="0" indent="-330200" algn="l" rtl="0">
              <a:lnSpc>
                <a:spcPct val="115000"/>
              </a:lnSpc>
              <a:spcBef>
                <a:spcPts val="1500"/>
              </a:spcBef>
              <a:spcAft>
                <a:spcPts val="1200"/>
              </a:spcAft>
              <a:buSzPts val="1600"/>
              <a:buChar char="●"/>
            </a:pPr>
            <a:r>
              <a:rPr lang="en"/>
              <a:t>And we need to figure out how to find such a pair (</a:t>
            </a:r>
            <a:r>
              <a:rPr lang="en" i="1"/>
              <a:t>e, d</a:t>
            </a:r>
            <a:r>
              <a:rPr lang="en"/>
              <a:t>), where it’s hard to discover </a:t>
            </a:r>
            <a:r>
              <a:rPr lang="en" i="1"/>
              <a:t>d</a:t>
            </a:r>
            <a:r>
              <a:rPr lang="en"/>
              <a:t> if you know (</a:t>
            </a:r>
            <a:r>
              <a:rPr lang="en" i="1"/>
              <a:t>e, n</a:t>
            </a:r>
            <a:r>
              <a:rPr lang="en"/>
              <a:t>)... </a:t>
            </a:r>
            <a:endParaRPr/>
          </a:p>
        </p:txBody>
      </p:sp>
      <p:cxnSp>
        <p:nvCxnSpPr>
          <p:cNvPr id="172" name="Shape 172"/>
          <p:cNvCxnSpPr/>
          <p:nvPr/>
        </p:nvCxnSpPr>
        <p:spPr>
          <a:xfrm>
            <a:off x="217350" y="638700"/>
            <a:ext cx="8709300" cy="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3" name="Shape 173"/>
          <p:cNvSpPr txBox="1"/>
          <p:nvPr/>
        </p:nvSpPr>
        <p:spPr>
          <a:xfrm>
            <a:off x="311700" y="1402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Cryptography - RSA</a:t>
            </a:r>
            <a:endParaRPr sz="1800" b="1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159300" y="542875"/>
            <a:ext cx="8948100" cy="445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3020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Let’s make some assumptions about our keys (public and private), and see how they can lead to an unbreakable cryptosystem (at least by today’s standards)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/>
              <a:t>Assumptions:</a:t>
            </a:r>
            <a:endParaRPr/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" i="1"/>
              <a:t>n = pq</a:t>
            </a:r>
            <a:r>
              <a:rPr lang="en"/>
              <a:t> , where </a:t>
            </a:r>
            <a:r>
              <a:rPr lang="en" i="1"/>
              <a:t>p </a:t>
            </a:r>
            <a:r>
              <a:rPr lang="en"/>
              <a:t>and </a:t>
            </a:r>
            <a:r>
              <a:rPr lang="en" i="1"/>
              <a:t>q</a:t>
            </a:r>
            <a:r>
              <a:rPr lang="en"/>
              <a:t> are very large primes (~200+ digits)</a:t>
            </a:r>
            <a:endParaRPr/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" i="1"/>
              <a:t>e</a:t>
            </a:r>
            <a:r>
              <a:rPr lang="en"/>
              <a:t> is a number that is relatively prime to (</a:t>
            </a:r>
            <a:r>
              <a:rPr lang="en" i="1"/>
              <a:t>p</a:t>
            </a:r>
            <a:r>
              <a:rPr lang="en"/>
              <a:t>-1)(</a:t>
            </a:r>
            <a:r>
              <a:rPr lang="en" i="1"/>
              <a:t>q</a:t>
            </a:r>
            <a:r>
              <a:rPr lang="en"/>
              <a:t>-1)</a:t>
            </a:r>
            <a:endParaRPr/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" i="1"/>
              <a:t>d</a:t>
            </a:r>
            <a:r>
              <a:rPr lang="en"/>
              <a:t> is the </a:t>
            </a:r>
            <a:r>
              <a:rPr lang="en" b="1"/>
              <a:t>inverse</a:t>
            </a:r>
            <a:r>
              <a:rPr lang="en"/>
              <a:t> of </a:t>
            </a:r>
            <a:r>
              <a:rPr lang="en" i="1"/>
              <a:t>e</a:t>
            </a:r>
            <a:r>
              <a:rPr lang="en"/>
              <a:t> (</a:t>
            </a:r>
            <a:r>
              <a:rPr lang="en" b="1"/>
              <a:t>mod</a:t>
            </a:r>
            <a:r>
              <a:rPr lang="en"/>
              <a:t> (</a:t>
            </a:r>
            <a:r>
              <a:rPr lang="en" i="1"/>
              <a:t>p-</a:t>
            </a:r>
            <a:r>
              <a:rPr lang="en"/>
              <a:t>1)(</a:t>
            </a:r>
            <a:r>
              <a:rPr lang="en" i="1"/>
              <a:t>q-</a:t>
            </a:r>
            <a:r>
              <a:rPr lang="en"/>
              <a:t>1))       (which must exist from #2, above)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"/>
              <a:t>Let’s see why these assumptions are helpful.</a:t>
            </a:r>
            <a:endParaRPr/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First, notice that since	</a:t>
            </a:r>
            <a:r>
              <a:rPr lang="en" i="1"/>
              <a:t>de</a:t>
            </a:r>
            <a:r>
              <a:rPr lang="en"/>
              <a:t>  ≡  1 (</a:t>
            </a:r>
            <a:r>
              <a:rPr lang="en" b="1"/>
              <a:t>mod</a:t>
            </a:r>
            <a:r>
              <a:rPr lang="en"/>
              <a:t> (</a:t>
            </a:r>
            <a:r>
              <a:rPr lang="en" i="1"/>
              <a:t>p-</a:t>
            </a:r>
            <a:r>
              <a:rPr lang="en"/>
              <a:t>1)(</a:t>
            </a:r>
            <a:r>
              <a:rPr lang="en" i="1"/>
              <a:t>q</a:t>
            </a:r>
            <a:r>
              <a:rPr lang="en"/>
              <a:t>-1))</a:t>
            </a:r>
            <a:br>
              <a:rPr lang="en"/>
            </a:br>
            <a:r>
              <a:rPr lang="en"/>
              <a:t>there exists an integer </a:t>
            </a:r>
            <a:r>
              <a:rPr lang="en" i="1"/>
              <a:t>k</a:t>
            </a:r>
            <a:r>
              <a:rPr lang="en"/>
              <a:t> such that</a:t>
            </a:r>
            <a:br>
              <a:rPr lang="en"/>
            </a:br>
            <a:r>
              <a:rPr lang="en"/>
              <a:t>					</a:t>
            </a:r>
            <a:r>
              <a:rPr lang="en" i="1"/>
              <a:t>de</a:t>
            </a:r>
            <a:r>
              <a:rPr lang="en"/>
              <a:t>  =  1 + </a:t>
            </a:r>
            <a:r>
              <a:rPr lang="en" i="1"/>
              <a:t>k </a:t>
            </a:r>
            <a:r>
              <a:rPr lang="en"/>
              <a:t>(</a:t>
            </a:r>
            <a:r>
              <a:rPr lang="en" i="1"/>
              <a:t>p-</a:t>
            </a:r>
            <a:r>
              <a:rPr lang="en"/>
              <a:t>1)(</a:t>
            </a:r>
            <a:r>
              <a:rPr lang="en" i="1"/>
              <a:t>q</a:t>
            </a:r>
            <a:r>
              <a:rPr lang="en"/>
              <a:t>-1)</a:t>
            </a:r>
            <a:endParaRPr/>
          </a:p>
        </p:txBody>
      </p:sp>
      <p:cxnSp>
        <p:nvCxnSpPr>
          <p:cNvPr id="180" name="Shape 180"/>
          <p:cNvCxnSpPr/>
          <p:nvPr/>
        </p:nvCxnSpPr>
        <p:spPr>
          <a:xfrm>
            <a:off x="217350" y="638700"/>
            <a:ext cx="8709300" cy="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1" name="Shape 181"/>
          <p:cNvSpPr txBox="1"/>
          <p:nvPr/>
        </p:nvSpPr>
        <p:spPr>
          <a:xfrm>
            <a:off x="311700" y="1402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Cryptography - RSA</a:t>
            </a:r>
            <a:endParaRPr sz="1800" b="1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159300" y="542875"/>
            <a:ext cx="8948100" cy="445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"/>
              <a:t>Now this means that for some integer </a:t>
            </a:r>
            <a:r>
              <a:rPr lang="en" i="1"/>
              <a:t>k</a:t>
            </a:r>
            <a:r>
              <a:rPr lang="en"/>
              <a:t>, we have that</a:t>
            </a:r>
            <a:endParaRPr/>
          </a:p>
          <a:p>
            <a:pPr marL="0" marR="0" lvl="0" indent="45720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" i="1"/>
              <a:t>C</a:t>
            </a:r>
            <a:r>
              <a:rPr lang="en" i="1" baseline="30000"/>
              <a:t> d</a:t>
            </a:r>
            <a:r>
              <a:rPr lang="en"/>
              <a:t>  ≡  (</a:t>
            </a:r>
            <a:r>
              <a:rPr lang="en" i="1"/>
              <a:t>M</a:t>
            </a:r>
            <a:r>
              <a:rPr lang="en" i="1" baseline="30000"/>
              <a:t> e</a:t>
            </a:r>
            <a:r>
              <a:rPr lang="en"/>
              <a:t>)</a:t>
            </a:r>
            <a:r>
              <a:rPr lang="en" i="1" baseline="30000"/>
              <a:t>d</a:t>
            </a:r>
            <a:r>
              <a:rPr lang="en"/>
              <a:t>  ≡  </a:t>
            </a:r>
            <a:r>
              <a:rPr lang="en" i="1"/>
              <a:t>M</a:t>
            </a:r>
            <a:r>
              <a:rPr lang="en" i="1" baseline="30000"/>
              <a:t> de</a:t>
            </a:r>
            <a:r>
              <a:rPr lang="en"/>
              <a:t>  ≡  </a:t>
            </a:r>
            <a:r>
              <a:rPr lang="en" i="1"/>
              <a:t>M</a:t>
            </a:r>
            <a:r>
              <a:rPr lang="en" i="1" baseline="30000"/>
              <a:t> </a:t>
            </a:r>
            <a:r>
              <a:rPr lang="en" baseline="30000"/>
              <a:t>1+</a:t>
            </a:r>
            <a:r>
              <a:rPr lang="en" i="1" baseline="30000"/>
              <a:t>k</a:t>
            </a:r>
            <a:r>
              <a:rPr lang="en" baseline="30000"/>
              <a:t>(</a:t>
            </a:r>
            <a:r>
              <a:rPr lang="en" i="1" baseline="30000"/>
              <a:t>p-</a:t>
            </a:r>
            <a:r>
              <a:rPr lang="en" baseline="30000"/>
              <a:t>1)(</a:t>
            </a:r>
            <a:r>
              <a:rPr lang="en" i="1" baseline="30000"/>
              <a:t>q</a:t>
            </a:r>
            <a:r>
              <a:rPr lang="en" baseline="30000"/>
              <a:t>-1)</a:t>
            </a:r>
            <a:r>
              <a:rPr lang="en"/>
              <a:t>  ≡  </a:t>
            </a:r>
            <a:r>
              <a:rPr lang="en" i="1"/>
              <a:t>M</a:t>
            </a:r>
            <a:r>
              <a:rPr lang="en" i="1" baseline="30000"/>
              <a:t> </a:t>
            </a:r>
            <a:r>
              <a:rPr lang="en"/>
              <a:t>·</a:t>
            </a:r>
            <a:r>
              <a:rPr lang="en" i="1" baseline="30000"/>
              <a:t> </a:t>
            </a:r>
            <a:r>
              <a:rPr lang="en"/>
              <a:t>((</a:t>
            </a:r>
            <a:r>
              <a:rPr lang="en" i="1"/>
              <a:t>M</a:t>
            </a:r>
            <a:r>
              <a:rPr lang="en" i="1" baseline="30000"/>
              <a:t> </a:t>
            </a:r>
            <a:r>
              <a:rPr lang="en" baseline="30000"/>
              <a:t>(</a:t>
            </a:r>
            <a:r>
              <a:rPr lang="en" i="1" baseline="30000"/>
              <a:t>p-</a:t>
            </a:r>
            <a:r>
              <a:rPr lang="en" baseline="30000"/>
              <a:t>1)</a:t>
            </a:r>
            <a:r>
              <a:rPr lang="en"/>
              <a:t>)</a:t>
            </a:r>
            <a:r>
              <a:rPr lang="en" baseline="30000"/>
              <a:t>(</a:t>
            </a:r>
            <a:r>
              <a:rPr lang="en" i="1" baseline="30000"/>
              <a:t>q</a:t>
            </a:r>
            <a:r>
              <a:rPr lang="en" baseline="30000"/>
              <a:t>-1)</a:t>
            </a:r>
            <a:r>
              <a:rPr lang="en"/>
              <a:t>)</a:t>
            </a:r>
            <a:r>
              <a:rPr lang="en" baseline="30000"/>
              <a:t> </a:t>
            </a:r>
            <a:r>
              <a:rPr lang="en" i="1" baseline="30000"/>
              <a:t>k</a:t>
            </a:r>
            <a:r>
              <a:rPr lang="en"/>
              <a:t>  (</a:t>
            </a:r>
            <a:r>
              <a:rPr lang="en" b="1"/>
              <a:t>mod</a:t>
            </a:r>
            <a:r>
              <a:rPr lang="en"/>
              <a:t> </a:t>
            </a:r>
            <a:r>
              <a:rPr lang="en" i="1"/>
              <a:t>n</a:t>
            </a:r>
            <a:r>
              <a:rPr lang="en"/>
              <a:t>)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"/>
              <a:t>In order to get our decryption function </a:t>
            </a:r>
            <a:r>
              <a:rPr lang="en" i="1"/>
              <a:t>G</a:t>
            </a:r>
            <a:r>
              <a:rPr lang="en"/>
              <a:t>, we need to show that this implies that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"/>
              <a:t>	</a:t>
            </a:r>
            <a:r>
              <a:rPr lang="en" i="1"/>
              <a:t>C</a:t>
            </a:r>
            <a:r>
              <a:rPr lang="en" i="1" baseline="30000"/>
              <a:t> d</a:t>
            </a:r>
            <a:r>
              <a:rPr lang="en" i="1"/>
              <a:t> </a:t>
            </a:r>
            <a:r>
              <a:rPr lang="en"/>
              <a:t> ≡  </a:t>
            </a:r>
            <a:r>
              <a:rPr lang="en" i="1"/>
              <a:t>M</a:t>
            </a:r>
            <a:r>
              <a:rPr lang="en"/>
              <a:t> (</a:t>
            </a:r>
            <a:r>
              <a:rPr lang="en" b="1"/>
              <a:t>mod</a:t>
            </a:r>
            <a:r>
              <a:rPr lang="en"/>
              <a:t> </a:t>
            </a:r>
            <a:r>
              <a:rPr lang="en" i="1"/>
              <a:t>n</a:t>
            </a:r>
            <a:r>
              <a:rPr lang="en"/>
              <a:t>)</a:t>
            </a:r>
            <a:br>
              <a:rPr lang="en"/>
            </a:br>
            <a:endParaRPr sz="600"/>
          </a:p>
          <a:p>
            <a:pPr marL="0" marR="0" lvl="0" indent="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"/>
              <a:t>Assume that gcd(</a:t>
            </a:r>
            <a:r>
              <a:rPr lang="en" i="1"/>
              <a:t>M, p</a:t>
            </a:r>
            <a:r>
              <a:rPr lang="en"/>
              <a:t>) = 1 and gcd(</a:t>
            </a:r>
            <a:r>
              <a:rPr lang="en" i="1"/>
              <a:t>M, q</a:t>
            </a:r>
            <a:r>
              <a:rPr lang="en"/>
              <a:t>) = 1. 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"/>
              <a:t>Then </a:t>
            </a:r>
            <a:r>
              <a:rPr lang="en" b="1"/>
              <a:t>Fermat’s Little Theorem</a:t>
            </a:r>
            <a:r>
              <a:rPr lang="en"/>
              <a:t> tells us that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"/>
              <a:t>	</a:t>
            </a:r>
            <a:r>
              <a:rPr lang="en" i="1"/>
              <a:t>M</a:t>
            </a:r>
            <a:r>
              <a:rPr lang="en" i="1" baseline="30000"/>
              <a:t> p-</a:t>
            </a:r>
            <a:r>
              <a:rPr lang="en" baseline="30000"/>
              <a:t>1</a:t>
            </a:r>
            <a:r>
              <a:rPr lang="en"/>
              <a:t>  ≡  1 (</a:t>
            </a:r>
            <a:r>
              <a:rPr lang="en" b="1"/>
              <a:t>mod</a:t>
            </a:r>
            <a:r>
              <a:rPr lang="en"/>
              <a:t> </a:t>
            </a:r>
            <a:r>
              <a:rPr lang="en" i="1"/>
              <a:t>p</a:t>
            </a:r>
            <a:r>
              <a:rPr lang="en"/>
              <a:t>)       and        </a:t>
            </a:r>
            <a:r>
              <a:rPr lang="en" i="1"/>
              <a:t>M</a:t>
            </a:r>
            <a:r>
              <a:rPr lang="en" i="1" baseline="30000"/>
              <a:t> q-</a:t>
            </a:r>
            <a:r>
              <a:rPr lang="en" baseline="30000"/>
              <a:t>1</a:t>
            </a:r>
            <a:r>
              <a:rPr lang="en"/>
              <a:t>  ≡  1 (</a:t>
            </a:r>
            <a:r>
              <a:rPr lang="en" b="1"/>
              <a:t>mod</a:t>
            </a:r>
            <a:r>
              <a:rPr lang="en"/>
              <a:t> </a:t>
            </a:r>
            <a:r>
              <a:rPr lang="en" i="1"/>
              <a:t>q</a:t>
            </a:r>
            <a:r>
              <a:rPr lang="en"/>
              <a:t>)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"/>
              <a:t>Which gives (modulo </a:t>
            </a:r>
            <a:r>
              <a:rPr lang="en" i="1"/>
              <a:t>p</a:t>
            </a:r>
            <a:r>
              <a:rPr lang="en"/>
              <a:t>):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1500"/>
              </a:spcBef>
              <a:spcAft>
                <a:spcPts val="1200"/>
              </a:spcAft>
              <a:buNone/>
            </a:pPr>
            <a:r>
              <a:rPr lang="en"/>
              <a:t>	</a:t>
            </a:r>
            <a:r>
              <a:rPr lang="en" i="1"/>
              <a:t>C</a:t>
            </a:r>
            <a:r>
              <a:rPr lang="en" i="1" baseline="30000"/>
              <a:t> d</a:t>
            </a:r>
            <a:r>
              <a:rPr lang="en"/>
              <a:t>  ≡  </a:t>
            </a:r>
            <a:r>
              <a:rPr lang="en" i="1"/>
              <a:t>M</a:t>
            </a:r>
            <a:r>
              <a:rPr lang="en" i="1" baseline="30000"/>
              <a:t> </a:t>
            </a:r>
            <a:r>
              <a:rPr lang="en"/>
              <a:t>·</a:t>
            </a:r>
            <a:r>
              <a:rPr lang="en" i="1" baseline="30000"/>
              <a:t> </a:t>
            </a:r>
            <a:r>
              <a:rPr lang="en"/>
              <a:t>((</a:t>
            </a:r>
            <a:r>
              <a:rPr lang="en" i="1"/>
              <a:t>M</a:t>
            </a:r>
            <a:r>
              <a:rPr lang="en" i="1" baseline="30000"/>
              <a:t> </a:t>
            </a:r>
            <a:r>
              <a:rPr lang="en" baseline="30000"/>
              <a:t>(</a:t>
            </a:r>
            <a:r>
              <a:rPr lang="en" i="1" baseline="30000"/>
              <a:t>p-</a:t>
            </a:r>
            <a:r>
              <a:rPr lang="en" baseline="30000"/>
              <a:t>1)</a:t>
            </a:r>
            <a:r>
              <a:rPr lang="en"/>
              <a:t>)</a:t>
            </a:r>
            <a:r>
              <a:rPr lang="en" baseline="30000"/>
              <a:t>(</a:t>
            </a:r>
            <a:r>
              <a:rPr lang="en" i="1" baseline="30000"/>
              <a:t>q</a:t>
            </a:r>
            <a:r>
              <a:rPr lang="en" baseline="30000"/>
              <a:t>-1)</a:t>
            </a:r>
            <a:r>
              <a:rPr lang="en"/>
              <a:t>)</a:t>
            </a:r>
            <a:r>
              <a:rPr lang="en" baseline="30000"/>
              <a:t> </a:t>
            </a:r>
            <a:r>
              <a:rPr lang="en" i="1" baseline="30000"/>
              <a:t>k</a:t>
            </a:r>
            <a:r>
              <a:rPr lang="en"/>
              <a:t>  ≡  </a:t>
            </a:r>
            <a:r>
              <a:rPr lang="en" i="1"/>
              <a:t>M</a:t>
            </a:r>
            <a:r>
              <a:rPr lang="en" i="1" baseline="30000"/>
              <a:t> </a:t>
            </a:r>
            <a:r>
              <a:rPr lang="en"/>
              <a:t>·</a:t>
            </a:r>
            <a:r>
              <a:rPr lang="en" i="1" baseline="30000"/>
              <a:t> </a:t>
            </a:r>
            <a:r>
              <a:rPr lang="en"/>
              <a:t>1</a:t>
            </a:r>
            <a:r>
              <a:rPr lang="en" baseline="30000"/>
              <a:t>(</a:t>
            </a:r>
            <a:r>
              <a:rPr lang="en" i="1" baseline="30000"/>
              <a:t>q</a:t>
            </a:r>
            <a:r>
              <a:rPr lang="en" baseline="30000"/>
              <a:t>-1) </a:t>
            </a:r>
            <a:r>
              <a:rPr lang="en" i="1" baseline="30000"/>
              <a:t>k</a:t>
            </a:r>
            <a:r>
              <a:rPr lang="en"/>
              <a:t>  ≡  </a:t>
            </a:r>
            <a:r>
              <a:rPr lang="en" i="1"/>
              <a:t>M </a:t>
            </a:r>
            <a:r>
              <a:rPr lang="en"/>
              <a:t>(</a:t>
            </a:r>
            <a:r>
              <a:rPr lang="en" b="1"/>
              <a:t>mod</a:t>
            </a:r>
            <a:r>
              <a:rPr lang="en"/>
              <a:t> </a:t>
            </a:r>
            <a:r>
              <a:rPr lang="en" i="1"/>
              <a:t>p</a:t>
            </a:r>
            <a:r>
              <a:rPr lang="en"/>
              <a:t>)</a:t>
            </a:r>
            <a:endParaRPr/>
          </a:p>
        </p:txBody>
      </p:sp>
      <p:sp>
        <p:nvSpPr>
          <p:cNvPr id="188" name="Shape 188"/>
          <p:cNvSpPr txBox="1"/>
          <p:nvPr/>
        </p:nvSpPr>
        <p:spPr>
          <a:xfrm>
            <a:off x="7015050" y="2336350"/>
            <a:ext cx="2006100" cy="1071600"/>
          </a:xfrm>
          <a:prstGeom prst="rect">
            <a:avLst/>
          </a:prstGeom>
          <a:solidFill>
            <a:srgbClr val="D9D9D9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valid except when your message </a:t>
            </a:r>
            <a:r>
              <a:rPr lang="en" i="1"/>
              <a:t>M</a:t>
            </a:r>
            <a:r>
              <a:rPr lang="en"/>
              <a:t> is a multiple of </a:t>
            </a:r>
            <a:r>
              <a:rPr lang="en" i="1"/>
              <a:t>p</a:t>
            </a:r>
            <a:r>
              <a:rPr lang="en"/>
              <a:t> or </a:t>
            </a:r>
            <a:r>
              <a:rPr lang="en" i="1"/>
              <a:t>q</a:t>
            </a:r>
            <a:r>
              <a:rPr lang="en"/>
              <a:t>, which is very rare.</a:t>
            </a:r>
            <a:endParaRPr/>
          </a:p>
        </p:txBody>
      </p:sp>
      <p:cxnSp>
        <p:nvCxnSpPr>
          <p:cNvPr id="189" name="Shape 189"/>
          <p:cNvCxnSpPr>
            <a:stCxn id="188" idx="1"/>
          </p:cNvCxnSpPr>
          <p:nvPr/>
        </p:nvCxnSpPr>
        <p:spPr>
          <a:xfrm flipH="1">
            <a:off x="4584150" y="2872150"/>
            <a:ext cx="2430900" cy="44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90" name="Shape 190"/>
          <p:cNvCxnSpPr/>
          <p:nvPr/>
        </p:nvCxnSpPr>
        <p:spPr>
          <a:xfrm>
            <a:off x="217350" y="638700"/>
            <a:ext cx="8709300" cy="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1" name="Shape 191"/>
          <p:cNvSpPr txBox="1"/>
          <p:nvPr/>
        </p:nvSpPr>
        <p:spPr>
          <a:xfrm>
            <a:off x="311700" y="1402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Cryptography - RSA</a:t>
            </a:r>
            <a:endParaRPr sz="1800" b="1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283525" y="85675"/>
            <a:ext cx="8687100" cy="466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Which gives (modulo </a:t>
            </a:r>
            <a:r>
              <a:rPr lang="en" i="1" dirty="0"/>
              <a:t>p</a:t>
            </a:r>
            <a:r>
              <a:rPr lang="en" dirty="0"/>
              <a:t>):</a:t>
            </a:r>
            <a:endParaRPr dirty="0"/>
          </a:p>
          <a:p>
            <a:pPr marL="0" lvl="0" indent="0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	</a:t>
            </a:r>
            <a:r>
              <a:rPr lang="en" i="1" dirty="0"/>
              <a:t>C</a:t>
            </a:r>
            <a:r>
              <a:rPr lang="en" i="1" baseline="30000" dirty="0"/>
              <a:t> d</a:t>
            </a:r>
            <a:r>
              <a:rPr lang="en" dirty="0"/>
              <a:t>  ≡  </a:t>
            </a:r>
            <a:r>
              <a:rPr lang="en" i="1" dirty="0"/>
              <a:t>M</a:t>
            </a:r>
            <a:r>
              <a:rPr lang="en" i="1" baseline="30000" dirty="0"/>
              <a:t> </a:t>
            </a:r>
            <a:r>
              <a:rPr lang="en" dirty="0"/>
              <a:t>·</a:t>
            </a:r>
            <a:r>
              <a:rPr lang="en" i="1" baseline="30000" dirty="0"/>
              <a:t> </a:t>
            </a:r>
            <a:r>
              <a:rPr lang="en" dirty="0"/>
              <a:t>((</a:t>
            </a:r>
            <a:r>
              <a:rPr lang="en" i="1" dirty="0"/>
              <a:t>M</a:t>
            </a:r>
            <a:r>
              <a:rPr lang="en" i="1" baseline="30000" dirty="0"/>
              <a:t> </a:t>
            </a:r>
            <a:r>
              <a:rPr lang="en" baseline="30000" dirty="0"/>
              <a:t>(</a:t>
            </a:r>
            <a:r>
              <a:rPr lang="en" i="1" baseline="30000" dirty="0"/>
              <a:t>p-</a:t>
            </a:r>
            <a:r>
              <a:rPr lang="en" baseline="30000" dirty="0"/>
              <a:t>1)</a:t>
            </a:r>
            <a:r>
              <a:rPr lang="en" dirty="0"/>
              <a:t>)</a:t>
            </a:r>
            <a:r>
              <a:rPr lang="en" baseline="30000" dirty="0"/>
              <a:t>(</a:t>
            </a:r>
            <a:r>
              <a:rPr lang="en" i="1" baseline="30000" dirty="0"/>
              <a:t>q</a:t>
            </a:r>
            <a:r>
              <a:rPr lang="en" baseline="30000" dirty="0"/>
              <a:t>-1)</a:t>
            </a:r>
            <a:r>
              <a:rPr lang="en" dirty="0"/>
              <a:t>)</a:t>
            </a:r>
            <a:r>
              <a:rPr lang="en" baseline="30000" dirty="0"/>
              <a:t> </a:t>
            </a:r>
            <a:r>
              <a:rPr lang="en" i="1" baseline="30000" dirty="0"/>
              <a:t>k</a:t>
            </a:r>
            <a:r>
              <a:rPr lang="en" dirty="0"/>
              <a:t>  ≡  </a:t>
            </a:r>
            <a:r>
              <a:rPr lang="en" i="1" dirty="0"/>
              <a:t>M</a:t>
            </a:r>
            <a:r>
              <a:rPr lang="en" i="1" baseline="30000" dirty="0"/>
              <a:t> </a:t>
            </a:r>
            <a:r>
              <a:rPr lang="en" dirty="0"/>
              <a:t>·</a:t>
            </a:r>
            <a:r>
              <a:rPr lang="en" i="1" baseline="30000" dirty="0"/>
              <a:t> </a:t>
            </a:r>
            <a:r>
              <a:rPr lang="en" dirty="0"/>
              <a:t>1</a:t>
            </a:r>
            <a:r>
              <a:rPr lang="en" baseline="30000" dirty="0"/>
              <a:t>(</a:t>
            </a:r>
            <a:r>
              <a:rPr lang="en" i="1" baseline="30000" dirty="0"/>
              <a:t>q</a:t>
            </a:r>
            <a:r>
              <a:rPr lang="en" baseline="30000" dirty="0"/>
              <a:t>-1) </a:t>
            </a:r>
            <a:r>
              <a:rPr lang="en" i="1" baseline="30000" dirty="0"/>
              <a:t>k</a:t>
            </a:r>
            <a:r>
              <a:rPr lang="en" dirty="0"/>
              <a:t>  ≡  </a:t>
            </a:r>
            <a:r>
              <a:rPr lang="en" i="1" dirty="0"/>
              <a:t>M </a:t>
            </a:r>
            <a:r>
              <a:rPr lang="en" dirty="0"/>
              <a:t>(</a:t>
            </a:r>
            <a:r>
              <a:rPr lang="en" b="1" dirty="0"/>
              <a:t>mod</a:t>
            </a:r>
            <a:r>
              <a:rPr lang="en" dirty="0"/>
              <a:t> </a:t>
            </a:r>
            <a:r>
              <a:rPr lang="en" i="1" dirty="0"/>
              <a:t>p</a:t>
            </a:r>
            <a:r>
              <a:rPr lang="en" dirty="0"/>
              <a:t>)</a:t>
            </a:r>
            <a:endParaRPr dirty="0"/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/>
              <a:t>And similarly (modulo </a:t>
            </a:r>
            <a:r>
              <a:rPr lang="en" i="1" dirty="0"/>
              <a:t>q</a:t>
            </a:r>
            <a:r>
              <a:rPr lang="en" dirty="0"/>
              <a:t>):</a:t>
            </a:r>
            <a:endParaRPr dirty="0"/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/>
              <a:t>	</a:t>
            </a:r>
            <a:r>
              <a:rPr lang="en" i="1" dirty="0"/>
              <a:t>C</a:t>
            </a:r>
            <a:r>
              <a:rPr lang="en" i="1" baseline="30000" dirty="0"/>
              <a:t> d</a:t>
            </a:r>
            <a:r>
              <a:rPr lang="en" dirty="0"/>
              <a:t>  ≡  </a:t>
            </a:r>
            <a:r>
              <a:rPr lang="en" i="1" dirty="0"/>
              <a:t>M</a:t>
            </a:r>
            <a:r>
              <a:rPr lang="en" i="1" baseline="30000" dirty="0"/>
              <a:t> </a:t>
            </a:r>
            <a:r>
              <a:rPr lang="en" dirty="0"/>
              <a:t>·</a:t>
            </a:r>
            <a:r>
              <a:rPr lang="en" i="1" baseline="30000" dirty="0"/>
              <a:t> </a:t>
            </a:r>
            <a:r>
              <a:rPr lang="en" dirty="0"/>
              <a:t>((</a:t>
            </a:r>
            <a:r>
              <a:rPr lang="en" i="1" dirty="0"/>
              <a:t>M</a:t>
            </a:r>
            <a:r>
              <a:rPr lang="en" i="1" baseline="30000" dirty="0"/>
              <a:t> </a:t>
            </a:r>
            <a:r>
              <a:rPr lang="en" baseline="30000" dirty="0"/>
              <a:t>(</a:t>
            </a:r>
            <a:r>
              <a:rPr lang="en" i="1" baseline="30000" dirty="0"/>
              <a:t>q-</a:t>
            </a:r>
            <a:r>
              <a:rPr lang="en" baseline="30000" dirty="0"/>
              <a:t>1)</a:t>
            </a:r>
            <a:r>
              <a:rPr lang="en" dirty="0"/>
              <a:t>)</a:t>
            </a:r>
            <a:r>
              <a:rPr lang="en" baseline="30000" dirty="0"/>
              <a:t>(</a:t>
            </a:r>
            <a:r>
              <a:rPr lang="en" i="1" baseline="30000" dirty="0"/>
              <a:t>p</a:t>
            </a:r>
            <a:r>
              <a:rPr lang="en" baseline="30000" dirty="0"/>
              <a:t>-1)</a:t>
            </a:r>
            <a:r>
              <a:rPr lang="en" dirty="0"/>
              <a:t>)</a:t>
            </a:r>
            <a:r>
              <a:rPr lang="en" baseline="30000" dirty="0"/>
              <a:t> </a:t>
            </a:r>
            <a:r>
              <a:rPr lang="en" i="1" baseline="30000" dirty="0"/>
              <a:t>k</a:t>
            </a:r>
            <a:r>
              <a:rPr lang="en" dirty="0"/>
              <a:t>  ≡  </a:t>
            </a:r>
            <a:r>
              <a:rPr lang="en" i="1" dirty="0"/>
              <a:t>M</a:t>
            </a:r>
            <a:r>
              <a:rPr lang="en" i="1" baseline="30000" dirty="0"/>
              <a:t> </a:t>
            </a:r>
            <a:r>
              <a:rPr lang="en" dirty="0"/>
              <a:t>·</a:t>
            </a:r>
            <a:r>
              <a:rPr lang="en" i="1" baseline="30000" dirty="0"/>
              <a:t> </a:t>
            </a:r>
            <a:r>
              <a:rPr lang="en" dirty="0"/>
              <a:t>1</a:t>
            </a:r>
            <a:r>
              <a:rPr lang="en" baseline="30000" dirty="0"/>
              <a:t>(</a:t>
            </a:r>
            <a:r>
              <a:rPr lang="en" i="1" baseline="30000" dirty="0"/>
              <a:t>p</a:t>
            </a:r>
            <a:r>
              <a:rPr lang="en" baseline="30000" dirty="0"/>
              <a:t>-1) </a:t>
            </a:r>
            <a:r>
              <a:rPr lang="en" i="1" baseline="30000" dirty="0"/>
              <a:t>k</a:t>
            </a:r>
            <a:r>
              <a:rPr lang="en" dirty="0"/>
              <a:t>  ≡  </a:t>
            </a:r>
            <a:r>
              <a:rPr lang="en" i="1" dirty="0"/>
              <a:t>M </a:t>
            </a:r>
            <a:r>
              <a:rPr lang="en" dirty="0"/>
              <a:t>(</a:t>
            </a:r>
            <a:r>
              <a:rPr lang="en" b="1" dirty="0"/>
              <a:t>mod</a:t>
            </a:r>
            <a:r>
              <a:rPr lang="en" dirty="0"/>
              <a:t> </a:t>
            </a:r>
            <a:r>
              <a:rPr lang="en" i="1" dirty="0"/>
              <a:t>q</a:t>
            </a:r>
            <a:r>
              <a:rPr lang="en" dirty="0"/>
              <a:t>)</a:t>
            </a:r>
            <a:endParaRPr dirty="0"/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/>
              <a:t>So we have:</a:t>
            </a:r>
            <a:endParaRPr dirty="0"/>
          </a:p>
          <a:p>
            <a:pPr marL="0" lvl="0" indent="0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/>
              <a:t>	</a:t>
            </a:r>
            <a:r>
              <a:rPr lang="en" i="1" dirty="0"/>
              <a:t>C</a:t>
            </a:r>
            <a:r>
              <a:rPr lang="en" i="1" baseline="30000" dirty="0"/>
              <a:t> d</a:t>
            </a:r>
            <a:r>
              <a:rPr lang="en" dirty="0"/>
              <a:t>  ≡  </a:t>
            </a:r>
            <a:r>
              <a:rPr lang="en" i="1" dirty="0"/>
              <a:t>M </a:t>
            </a:r>
            <a:r>
              <a:rPr lang="en" dirty="0"/>
              <a:t>(</a:t>
            </a:r>
            <a:r>
              <a:rPr lang="en" b="1" dirty="0"/>
              <a:t>mod</a:t>
            </a:r>
            <a:r>
              <a:rPr lang="en" dirty="0"/>
              <a:t> </a:t>
            </a:r>
            <a:r>
              <a:rPr lang="en" i="1" dirty="0"/>
              <a:t>p</a:t>
            </a:r>
            <a:r>
              <a:rPr lang="en" dirty="0"/>
              <a:t>)		                                                      </a:t>
            </a:r>
            <a:r>
              <a:rPr lang="en" i="1" dirty="0"/>
              <a:t>x </a:t>
            </a:r>
            <a:r>
              <a:rPr lang="en" dirty="0"/>
              <a:t>≡  </a:t>
            </a:r>
            <a:r>
              <a:rPr lang="en" i="1" dirty="0"/>
              <a:t>M </a:t>
            </a:r>
            <a:r>
              <a:rPr lang="en" dirty="0"/>
              <a:t>(</a:t>
            </a:r>
            <a:r>
              <a:rPr lang="en" b="1" dirty="0"/>
              <a:t>mod</a:t>
            </a:r>
            <a:r>
              <a:rPr lang="en" dirty="0"/>
              <a:t> </a:t>
            </a:r>
            <a:r>
              <a:rPr lang="en" i="1" dirty="0"/>
              <a:t>p</a:t>
            </a:r>
            <a:r>
              <a:rPr lang="en" dirty="0"/>
              <a:t>)</a:t>
            </a:r>
            <a:endParaRPr i="1" dirty="0"/>
          </a:p>
          <a:p>
            <a:pPr marL="0" lvl="0" indent="0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/>
              <a:t>	</a:t>
            </a:r>
            <a:r>
              <a:rPr lang="en" i="1" dirty="0"/>
              <a:t>C</a:t>
            </a:r>
            <a:r>
              <a:rPr lang="en" i="1" baseline="30000" dirty="0"/>
              <a:t> d</a:t>
            </a:r>
            <a:r>
              <a:rPr lang="en" dirty="0"/>
              <a:t>  ≡  </a:t>
            </a:r>
            <a:r>
              <a:rPr lang="en" i="1" dirty="0"/>
              <a:t>M </a:t>
            </a:r>
            <a:r>
              <a:rPr lang="en" dirty="0"/>
              <a:t>(</a:t>
            </a:r>
            <a:r>
              <a:rPr lang="en" b="1" dirty="0"/>
              <a:t>mod</a:t>
            </a:r>
            <a:r>
              <a:rPr lang="en" dirty="0"/>
              <a:t> </a:t>
            </a:r>
            <a:r>
              <a:rPr lang="en" i="1" dirty="0"/>
              <a:t>q</a:t>
            </a:r>
            <a:r>
              <a:rPr lang="en" dirty="0"/>
              <a:t>)		⇒ (which looks awfully familiar) ⇒ </a:t>
            </a:r>
            <a:r>
              <a:rPr lang="en" i="1" dirty="0"/>
              <a:t>x </a:t>
            </a:r>
            <a:r>
              <a:rPr lang="en" dirty="0"/>
              <a:t>≡  </a:t>
            </a:r>
            <a:r>
              <a:rPr lang="en" i="1" dirty="0"/>
              <a:t>M </a:t>
            </a:r>
            <a:r>
              <a:rPr lang="en" dirty="0"/>
              <a:t>(</a:t>
            </a:r>
            <a:r>
              <a:rPr lang="en" b="1" dirty="0"/>
              <a:t>mod</a:t>
            </a:r>
            <a:r>
              <a:rPr lang="en" dirty="0"/>
              <a:t> </a:t>
            </a:r>
            <a:r>
              <a:rPr lang="en" i="1" dirty="0"/>
              <a:t>q</a:t>
            </a:r>
            <a:r>
              <a:rPr lang="en" dirty="0"/>
              <a:t>)</a:t>
            </a:r>
            <a:endParaRPr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000"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where </a:t>
            </a:r>
            <a:r>
              <a:rPr lang="en" i="1" dirty="0"/>
              <a:t>x = C</a:t>
            </a:r>
            <a:r>
              <a:rPr lang="en" i="1" baseline="30000" dirty="0"/>
              <a:t> d</a:t>
            </a:r>
            <a:r>
              <a:rPr lang="en" dirty="0"/>
              <a:t> is a solution to a system of </a:t>
            </a:r>
            <a:r>
              <a:rPr lang="en" dirty="0" err="1"/>
              <a:t>congruences</a:t>
            </a:r>
            <a:r>
              <a:rPr lang="en" dirty="0"/>
              <a:t>.</a:t>
            </a:r>
            <a:br>
              <a:rPr lang="en" dirty="0"/>
            </a:br>
            <a:endParaRPr sz="800"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Since </a:t>
            </a:r>
            <a:r>
              <a:rPr lang="en" i="1" dirty="0"/>
              <a:t>p</a:t>
            </a:r>
            <a:r>
              <a:rPr lang="en" dirty="0"/>
              <a:t> and </a:t>
            </a:r>
            <a:r>
              <a:rPr lang="en" i="1" dirty="0"/>
              <a:t>q</a:t>
            </a:r>
            <a:r>
              <a:rPr lang="en" dirty="0"/>
              <a:t> are relatively prime (actually, both are prime), the</a:t>
            </a:r>
            <a:r>
              <a:rPr lang="en" b="1" dirty="0"/>
              <a:t> Chinese Remainder Theorem</a:t>
            </a:r>
            <a:r>
              <a:rPr lang="en" dirty="0"/>
              <a:t> tells us that it is a unique solution modulo </a:t>
            </a:r>
            <a:r>
              <a:rPr lang="en" i="1" dirty="0" err="1"/>
              <a:t>pq</a:t>
            </a:r>
            <a:r>
              <a:rPr lang="en" i="1" dirty="0"/>
              <a:t> = n</a:t>
            </a:r>
            <a:r>
              <a:rPr lang="en" dirty="0"/>
              <a:t>. Thus:</a:t>
            </a:r>
            <a:endParaRPr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	</a:t>
            </a:r>
            <a:r>
              <a:rPr lang="en" i="1" dirty="0"/>
              <a:t>C</a:t>
            </a:r>
            <a:r>
              <a:rPr lang="en" i="1" baseline="30000" dirty="0"/>
              <a:t> d</a:t>
            </a:r>
            <a:r>
              <a:rPr lang="en" dirty="0"/>
              <a:t>  ≡  </a:t>
            </a:r>
            <a:r>
              <a:rPr lang="en" i="1" dirty="0"/>
              <a:t>M </a:t>
            </a:r>
            <a:r>
              <a:rPr lang="en" dirty="0"/>
              <a:t>(</a:t>
            </a:r>
            <a:r>
              <a:rPr lang="en" b="1" dirty="0"/>
              <a:t>mod</a:t>
            </a:r>
            <a:r>
              <a:rPr lang="en" dirty="0"/>
              <a:t> </a:t>
            </a:r>
            <a:r>
              <a:rPr lang="en" i="1" dirty="0"/>
              <a:t>n</a:t>
            </a:r>
            <a:r>
              <a:rPr lang="en" dirty="0"/>
              <a:t>)</a:t>
            </a:r>
            <a:endParaRPr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159300" y="542875"/>
            <a:ext cx="8948100" cy="445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" b="1"/>
              <a:t>Getting back to practical application:</a:t>
            </a:r>
            <a:r>
              <a:rPr lang="en"/>
              <a:t>  What does Bob need to do?</a:t>
            </a:r>
            <a:endParaRPr/>
          </a:p>
          <a:p>
            <a:pPr marL="457200" marR="0" lvl="0" indent="-33020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SzPts val="1600"/>
              <a:buAutoNum type="arabicPeriod"/>
            </a:pPr>
            <a:r>
              <a:rPr lang="en"/>
              <a:t>Choose two very large primes </a:t>
            </a:r>
            <a:r>
              <a:rPr lang="en" i="1"/>
              <a:t>p </a:t>
            </a:r>
            <a:r>
              <a:rPr lang="en"/>
              <a:t>and</a:t>
            </a:r>
            <a:r>
              <a:rPr lang="en" i="1"/>
              <a:t> q</a:t>
            </a:r>
            <a:r>
              <a:rPr lang="en"/>
              <a:t>, and form </a:t>
            </a:r>
            <a:r>
              <a:rPr lang="en" i="1"/>
              <a:t>n = pq</a:t>
            </a:r>
            <a:endParaRPr/>
          </a:p>
          <a:p>
            <a:pPr marL="0" marR="0" lvl="0" indent="4572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/>
              <a:t>Note:</a:t>
            </a:r>
            <a:r>
              <a:rPr lang="en"/>
              <a:t> Large primes </a:t>
            </a:r>
            <a:r>
              <a:rPr lang="en" i="1"/>
              <a:t>p</a:t>
            </a:r>
            <a:r>
              <a:rPr lang="en"/>
              <a:t> and </a:t>
            </a:r>
            <a:r>
              <a:rPr lang="en" i="1"/>
              <a:t>q</a:t>
            </a:r>
            <a:r>
              <a:rPr lang="en"/>
              <a:t> can be found quickly with probabilistic guess-and-checking.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1800"/>
              </a:spcBef>
              <a:spcAft>
                <a:spcPts val="1200"/>
              </a:spcAft>
              <a:buNone/>
            </a:pPr>
            <a:endParaRPr/>
          </a:p>
        </p:txBody>
      </p:sp>
      <p:cxnSp>
        <p:nvCxnSpPr>
          <p:cNvPr id="204" name="Shape 204"/>
          <p:cNvCxnSpPr/>
          <p:nvPr/>
        </p:nvCxnSpPr>
        <p:spPr>
          <a:xfrm>
            <a:off x="217350" y="638700"/>
            <a:ext cx="8709300" cy="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5" name="Shape 205"/>
          <p:cNvSpPr txBox="1"/>
          <p:nvPr/>
        </p:nvSpPr>
        <p:spPr>
          <a:xfrm>
            <a:off x="311700" y="1402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Cryptography - RSA</a:t>
            </a:r>
            <a:endParaRPr sz="1800" b="1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159300" y="771475"/>
            <a:ext cx="6243900" cy="410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HW 7 (Moodle) is </a:t>
            </a:r>
            <a:r>
              <a:rPr lang="en" b="1"/>
              <a:t>due TODAY at 12 PM</a:t>
            </a:r>
            <a:r>
              <a:rPr lang="en"/>
              <a:t>.</a:t>
            </a:r>
            <a:endParaRPr/>
          </a:p>
          <a:p>
            <a:pPr marL="457200" lvl="0" indent="-330200" rtl="0">
              <a:spcBef>
                <a:spcPts val="200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HW 8 (written) is </a:t>
            </a:r>
            <a:r>
              <a:rPr lang="en" b="1"/>
              <a:t>available</a:t>
            </a:r>
            <a:r>
              <a:rPr lang="en"/>
              <a:t> for download, linked from course calendar and on Piazza</a:t>
            </a:r>
            <a:endParaRPr/>
          </a:p>
          <a:p>
            <a:pPr marL="457200" lvl="0" indent="-330200" rtl="0">
              <a:spcBef>
                <a:spcPts val="200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If you have concerns about how your exam was graded:</a:t>
            </a:r>
            <a:endParaRPr/>
          </a:p>
          <a:p>
            <a:pPr marL="914400" lvl="0" indent="-330200" rtl="0">
              <a:spcBef>
                <a:spcPts val="1000"/>
              </a:spcBef>
              <a:spcAft>
                <a:spcPts val="0"/>
              </a:spcAft>
              <a:buSzPts val="1600"/>
              <a:buAutoNum type="arabicParenR"/>
            </a:pPr>
            <a:r>
              <a:rPr lang="en" b="1"/>
              <a:t>Check the solutions first.</a:t>
            </a:r>
            <a:endParaRPr/>
          </a:p>
          <a:p>
            <a:pPr marL="914400" lvl="0" indent="-330200" rtl="0">
              <a:spcBef>
                <a:spcPts val="0"/>
              </a:spcBef>
              <a:spcAft>
                <a:spcPts val="0"/>
              </a:spcAft>
              <a:buSzPts val="1600"/>
              <a:buAutoNum type="arabicParenR"/>
            </a:pPr>
            <a:r>
              <a:rPr lang="en"/>
              <a:t>Put in writing what specifically you want me to look at.</a:t>
            </a:r>
            <a:endParaRPr/>
          </a:p>
          <a:p>
            <a:pPr marL="914400" lvl="0" indent="-330200" rtl="0">
              <a:spcBef>
                <a:spcPts val="0"/>
              </a:spcBef>
              <a:spcAft>
                <a:spcPts val="0"/>
              </a:spcAft>
              <a:buSzPts val="1600"/>
              <a:buAutoNum type="arabicParenR"/>
            </a:pPr>
            <a:r>
              <a:rPr lang="en"/>
              <a:t>Bring this note and your exam to me </a:t>
            </a:r>
            <a:r>
              <a:rPr lang="en" b="1"/>
              <a:t>today</a:t>
            </a:r>
            <a:r>
              <a:rPr lang="en"/>
              <a:t> (9 March)</a:t>
            </a:r>
            <a:br>
              <a:rPr lang="en"/>
            </a:br>
            <a:endParaRPr/>
          </a:p>
          <a:p>
            <a:pPr marL="0" lvl="0" indent="0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cxnSp>
        <p:nvCxnSpPr>
          <p:cNvPr id="65" name="Shape 65"/>
          <p:cNvCxnSpPr/>
          <p:nvPr/>
        </p:nvCxnSpPr>
        <p:spPr>
          <a:xfrm>
            <a:off x="217350" y="638700"/>
            <a:ext cx="8709300" cy="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6" name="Shape 66"/>
          <p:cNvSpPr txBox="1"/>
          <p:nvPr/>
        </p:nvSpPr>
        <p:spPr>
          <a:xfrm>
            <a:off x="311700" y="1402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Announcements and reminders</a:t>
            </a:r>
            <a:endParaRPr sz="1800" b="1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159300" y="542875"/>
            <a:ext cx="8948100" cy="445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" b="1"/>
              <a:t>Getting back to practical application:</a:t>
            </a:r>
            <a:r>
              <a:rPr lang="en"/>
              <a:t>  What does Bob need to do?</a:t>
            </a:r>
            <a:endParaRPr/>
          </a:p>
          <a:p>
            <a:pPr marL="457200" marR="0" lvl="0" indent="-33020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SzPts val="1600"/>
              <a:buAutoNum type="arabicPeriod"/>
            </a:pPr>
            <a:r>
              <a:rPr lang="en"/>
              <a:t>Choose two very large primes </a:t>
            </a:r>
            <a:r>
              <a:rPr lang="en" i="1"/>
              <a:t>p </a:t>
            </a:r>
            <a:r>
              <a:rPr lang="en"/>
              <a:t>and</a:t>
            </a:r>
            <a:r>
              <a:rPr lang="en" i="1"/>
              <a:t> q</a:t>
            </a:r>
            <a:r>
              <a:rPr lang="en"/>
              <a:t>, and form </a:t>
            </a:r>
            <a:r>
              <a:rPr lang="en" i="1"/>
              <a:t>n = pq</a:t>
            </a:r>
            <a:endParaRPr/>
          </a:p>
          <a:p>
            <a:pPr marL="0" marR="0" lvl="0" indent="4572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/>
              <a:t>Note:</a:t>
            </a:r>
            <a:r>
              <a:rPr lang="en"/>
              <a:t> Large primes </a:t>
            </a:r>
            <a:r>
              <a:rPr lang="en" i="1"/>
              <a:t>p</a:t>
            </a:r>
            <a:r>
              <a:rPr lang="en"/>
              <a:t> and </a:t>
            </a:r>
            <a:r>
              <a:rPr lang="en" i="1"/>
              <a:t>q</a:t>
            </a:r>
            <a:r>
              <a:rPr lang="en"/>
              <a:t> can be found quickly with probabilistic guess-and-checking.</a:t>
            </a:r>
            <a:endParaRPr/>
          </a:p>
          <a:p>
            <a:pPr marL="457200" marR="0" lvl="0" indent="-33020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SzPts val="1600"/>
              <a:buAutoNum type="arabicPeriod" startAt="2"/>
            </a:pPr>
            <a:r>
              <a:rPr lang="en"/>
              <a:t>Find an </a:t>
            </a:r>
            <a:r>
              <a:rPr lang="en" i="1"/>
              <a:t>e</a:t>
            </a:r>
            <a:r>
              <a:rPr lang="en"/>
              <a:t> that is relatively prime to (</a:t>
            </a:r>
            <a:r>
              <a:rPr lang="en" i="1"/>
              <a:t>p</a:t>
            </a:r>
            <a:r>
              <a:rPr lang="en"/>
              <a:t>-1)(</a:t>
            </a:r>
            <a:r>
              <a:rPr lang="en" i="1"/>
              <a:t>q</a:t>
            </a:r>
            <a:r>
              <a:rPr lang="en"/>
              <a:t>-1)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1800"/>
              </a:spcBef>
              <a:spcAft>
                <a:spcPts val="1200"/>
              </a:spcAft>
              <a:buNone/>
            </a:pPr>
            <a:endParaRPr/>
          </a:p>
        </p:txBody>
      </p:sp>
      <p:cxnSp>
        <p:nvCxnSpPr>
          <p:cNvPr id="212" name="Shape 212"/>
          <p:cNvCxnSpPr/>
          <p:nvPr/>
        </p:nvCxnSpPr>
        <p:spPr>
          <a:xfrm>
            <a:off x="217350" y="638700"/>
            <a:ext cx="8709300" cy="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3" name="Shape 213"/>
          <p:cNvSpPr txBox="1"/>
          <p:nvPr/>
        </p:nvSpPr>
        <p:spPr>
          <a:xfrm>
            <a:off x="311700" y="1402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Cryptography - RSA</a:t>
            </a:r>
            <a:endParaRPr sz="1800" b="1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159300" y="542875"/>
            <a:ext cx="8948100" cy="445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" b="1"/>
              <a:t>Getting back to practical application:</a:t>
            </a:r>
            <a:r>
              <a:rPr lang="en"/>
              <a:t>  What does Bob need to do?</a:t>
            </a:r>
            <a:endParaRPr/>
          </a:p>
          <a:p>
            <a:pPr marL="457200" marR="0" lvl="0" indent="-33020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SzPts val="1600"/>
              <a:buAutoNum type="arabicPeriod"/>
            </a:pPr>
            <a:r>
              <a:rPr lang="en"/>
              <a:t>Choose two very large primes </a:t>
            </a:r>
            <a:r>
              <a:rPr lang="en" i="1"/>
              <a:t>p </a:t>
            </a:r>
            <a:r>
              <a:rPr lang="en"/>
              <a:t>and</a:t>
            </a:r>
            <a:r>
              <a:rPr lang="en" i="1"/>
              <a:t> q</a:t>
            </a:r>
            <a:r>
              <a:rPr lang="en"/>
              <a:t>, and form </a:t>
            </a:r>
            <a:r>
              <a:rPr lang="en" i="1"/>
              <a:t>n = pq</a:t>
            </a:r>
            <a:endParaRPr/>
          </a:p>
          <a:p>
            <a:pPr marL="0" marR="0" lvl="0" indent="4572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/>
              <a:t>Note:</a:t>
            </a:r>
            <a:r>
              <a:rPr lang="en"/>
              <a:t> Large primes </a:t>
            </a:r>
            <a:r>
              <a:rPr lang="en" i="1"/>
              <a:t>p</a:t>
            </a:r>
            <a:r>
              <a:rPr lang="en"/>
              <a:t> and </a:t>
            </a:r>
            <a:r>
              <a:rPr lang="en" i="1"/>
              <a:t>q</a:t>
            </a:r>
            <a:r>
              <a:rPr lang="en"/>
              <a:t> can be found quickly with probabilistic guess-and-checking.</a:t>
            </a:r>
            <a:endParaRPr/>
          </a:p>
          <a:p>
            <a:pPr marL="457200" marR="0" lvl="0" indent="-33020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SzPts val="1600"/>
              <a:buAutoNum type="arabicPeriod" startAt="2"/>
            </a:pPr>
            <a:r>
              <a:rPr lang="en"/>
              <a:t>Find an </a:t>
            </a:r>
            <a:r>
              <a:rPr lang="en" i="1"/>
              <a:t>e</a:t>
            </a:r>
            <a:r>
              <a:rPr lang="en"/>
              <a:t> that is relatively prime to (</a:t>
            </a:r>
            <a:r>
              <a:rPr lang="en" i="1"/>
              <a:t>p</a:t>
            </a:r>
            <a:r>
              <a:rPr lang="en"/>
              <a:t>-1)(</a:t>
            </a:r>
            <a:r>
              <a:rPr lang="en" i="1"/>
              <a:t>q</a:t>
            </a:r>
            <a:r>
              <a:rPr lang="en"/>
              <a:t>-1)</a:t>
            </a:r>
            <a:endParaRPr/>
          </a:p>
          <a:p>
            <a:pPr marL="457200" marR="0" lvl="0" indent="-330200" algn="l" rtl="0">
              <a:lnSpc>
                <a:spcPct val="115000"/>
              </a:lnSpc>
              <a:spcBef>
                <a:spcPts val="1500"/>
              </a:spcBef>
              <a:spcAft>
                <a:spcPts val="1200"/>
              </a:spcAft>
              <a:buSzPts val="1600"/>
              <a:buAutoNum type="arabicPeriod" startAt="2"/>
            </a:pPr>
            <a:r>
              <a:rPr lang="en"/>
              <a:t>Find </a:t>
            </a:r>
            <a:r>
              <a:rPr lang="en" i="1"/>
              <a:t>d</a:t>
            </a:r>
            <a:r>
              <a:rPr lang="en"/>
              <a:t>, the inverse of </a:t>
            </a:r>
            <a:r>
              <a:rPr lang="en" i="1"/>
              <a:t>e</a:t>
            </a:r>
            <a:r>
              <a:rPr lang="en"/>
              <a:t> modulo (</a:t>
            </a:r>
            <a:r>
              <a:rPr lang="en" i="1"/>
              <a:t>p</a:t>
            </a:r>
            <a:r>
              <a:rPr lang="en"/>
              <a:t>-1)(</a:t>
            </a:r>
            <a:r>
              <a:rPr lang="en" i="1"/>
              <a:t>q</a:t>
            </a:r>
            <a:r>
              <a:rPr lang="en"/>
              <a:t>-1)</a:t>
            </a:r>
            <a:br>
              <a:rPr lang="en"/>
            </a:br>
            <a:br>
              <a:rPr lang="en" sz="800"/>
            </a:br>
            <a:endParaRPr/>
          </a:p>
        </p:txBody>
      </p:sp>
      <p:cxnSp>
        <p:nvCxnSpPr>
          <p:cNvPr id="220" name="Shape 220"/>
          <p:cNvCxnSpPr/>
          <p:nvPr/>
        </p:nvCxnSpPr>
        <p:spPr>
          <a:xfrm>
            <a:off x="217350" y="638700"/>
            <a:ext cx="8709300" cy="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1" name="Shape 221"/>
          <p:cNvSpPr txBox="1"/>
          <p:nvPr/>
        </p:nvSpPr>
        <p:spPr>
          <a:xfrm>
            <a:off x="311700" y="1402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Cryptography - RSA</a:t>
            </a:r>
            <a:endParaRPr sz="1800" b="1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  <p:sp>
        <p:nvSpPr>
          <p:cNvPr id="227" name="Shape 227"/>
          <p:cNvSpPr txBox="1">
            <a:spLocks noGrp="1"/>
          </p:cNvSpPr>
          <p:nvPr>
            <p:ph type="body" idx="1"/>
          </p:nvPr>
        </p:nvSpPr>
        <p:spPr>
          <a:xfrm>
            <a:off x="159300" y="542875"/>
            <a:ext cx="8948100" cy="445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" b="1"/>
              <a:t>Getting back to practical application:</a:t>
            </a:r>
            <a:r>
              <a:rPr lang="en"/>
              <a:t>  What does Bob need to do?</a:t>
            </a:r>
            <a:endParaRPr/>
          </a:p>
          <a:p>
            <a:pPr marL="457200" marR="0" lvl="0" indent="-33020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SzPts val="1600"/>
              <a:buAutoNum type="arabicPeriod"/>
            </a:pPr>
            <a:r>
              <a:rPr lang="en"/>
              <a:t>Choose two very large primes </a:t>
            </a:r>
            <a:r>
              <a:rPr lang="en" i="1"/>
              <a:t>p </a:t>
            </a:r>
            <a:r>
              <a:rPr lang="en"/>
              <a:t>and</a:t>
            </a:r>
            <a:r>
              <a:rPr lang="en" i="1"/>
              <a:t> q</a:t>
            </a:r>
            <a:r>
              <a:rPr lang="en"/>
              <a:t>, and form </a:t>
            </a:r>
            <a:r>
              <a:rPr lang="en" i="1"/>
              <a:t>n = pq</a:t>
            </a:r>
            <a:endParaRPr/>
          </a:p>
          <a:p>
            <a:pPr marL="0" marR="0" lvl="0" indent="4572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/>
              <a:t>Note:</a:t>
            </a:r>
            <a:r>
              <a:rPr lang="en"/>
              <a:t> Large primes </a:t>
            </a:r>
            <a:r>
              <a:rPr lang="en" i="1"/>
              <a:t>p</a:t>
            </a:r>
            <a:r>
              <a:rPr lang="en"/>
              <a:t> and </a:t>
            </a:r>
            <a:r>
              <a:rPr lang="en" i="1"/>
              <a:t>q</a:t>
            </a:r>
            <a:r>
              <a:rPr lang="en"/>
              <a:t> can be found quickly with probabilistic guess-and-checking.</a:t>
            </a:r>
            <a:endParaRPr/>
          </a:p>
          <a:p>
            <a:pPr marL="457200" marR="0" lvl="0" indent="-33020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SzPts val="1600"/>
              <a:buAutoNum type="arabicPeriod" startAt="2"/>
            </a:pPr>
            <a:r>
              <a:rPr lang="en"/>
              <a:t>Find an </a:t>
            </a:r>
            <a:r>
              <a:rPr lang="en" i="1"/>
              <a:t>e</a:t>
            </a:r>
            <a:r>
              <a:rPr lang="en"/>
              <a:t> that is relatively prime to (</a:t>
            </a:r>
            <a:r>
              <a:rPr lang="en" i="1"/>
              <a:t>p</a:t>
            </a:r>
            <a:r>
              <a:rPr lang="en"/>
              <a:t>-1)(</a:t>
            </a:r>
            <a:r>
              <a:rPr lang="en" i="1"/>
              <a:t>q</a:t>
            </a:r>
            <a:r>
              <a:rPr lang="en"/>
              <a:t>-1)</a:t>
            </a:r>
            <a:endParaRPr/>
          </a:p>
          <a:p>
            <a:pPr marL="457200" marR="0" lvl="0" indent="-33020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SzPts val="1600"/>
              <a:buAutoNum type="arabicPeriod" startAt="2"/>
            </a:pPr>
            <a:r>
              <a:rPr lang="en"/>
              <a:t>Find </a:t>
            </a:r>
            <a:r>
              <a:rPr lang="en" i="1"/>
              <a:t>d</a:t>
            </a:r>
            <a:r>
              <a:rPr lang="en"/>
              <a:t>, the inverse of </a:t>
            </a:r>
            <a:r>
              <a:rPr lang="en" i="1"/>
              <a:t>e</a:t>
            </a:r>
            <a:r>
              <a:rPr lang="en"/>
              <a:t> modulo (</a:t>
            </a:r>
            <a:r>
              <a:rPr lang="en" i="1"/>
              <a:t>p</a:t>
            </a:r>
            <a:r>
              <a:rPr lang="en"/>
              <a:t>-1)(</a:t>
            </a:r>
            <a:r>
              <a:rPr lang="en" i="1"/>
              <a:t>q</a:t>
            </a:r>
            <a:r>
              <a:rPr lang="en"/>
              <a:t>-1)</a:t>
            </a:r>
            <a:endParaRPr/>
          </a:p>
          <a:p>
            <a:pPr marL="457200" marR="0" lvl="0" indent="-33020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SzPts val="1600"/>
              <a:buAutoNum type="arabicPeriod" startAt="2"/>
            </a:pPr>
            <a:r>
              <a:rPr lang="en"/>
              <a:t>Save 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privateKey</a:t>
            </a:r>
            <a:r>
              <a:rPr lang="en"/>
              <a:t> (</a:t>
            </a:r>
            <a:r>
              <a:rPr lang="en" i="1"/>
              <a:t>d, n</a:t>
            </a:r>
            <a:r>
              <a:rPr lang="en"/>
              <a:t>) and send Alice 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publicKey</a:t>
            </a:r>
            <a:r>
              <a:rPr lang="en"/>
              <a:t> (</a:t>
            </a:r>
            <a:r>
              <a:rPr lang="en" i="1"/>
              <a:t>e, n</a:t>
            </a:r>
            <a:r>
              <a:rPr lang="en"/>
              <a:t>)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None/>
            </a:pPr>
            <a:endParaRPr b="1"/>
          </a:p>
          <a:p>
            <a:pPr marL="0" marR="0" lvl="0" indent="0" algn="l" rtl="0">
              <a:lnSpc>
                <a:spcPct val="115000"/>
              </a:lnSpc>
              <a:spcBef>
                <a:spcPts val="1800"/>
              </a:spcBef>
              <a:spcAft>
                <a:spcPts val="1200"/>
              </a:spcAft>
              <a:buNone/>
            </a:pPr>
            <a:r>
              <a:rPr lang="en" b="1"/>
              <a:t>Note:</a:t>
            </a:r>
            <a:r>
              <a:rPr lang="en"/>
              <a:t> This only enables Alice to send Bob secure messages! If Bob wants to send Alice secure messages, then Alice needs to do the same.</a:t>
            </a:r>
            <a:endParaRPr/>
          </a:p>
        </p:txBody>
      </p:sp>
      <p:cxnSp>
        <p:nvCxnSpPr>
          <p:cNvPr id="228" name="Shape 228"/>
          <p:cNvCxnSpPr/>
          <p:nvPr/>
        </p:nvCxnSpPr>
        <p:spPr>
          <a:xfrm>
            <a:off x="217350" y="638700"/>
            <a:ext cx="8709300" cy="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9" name="Shape 229"/>
          <p:cNvSpPr txBox="1"/>
          <p:nvPr/>
        </p:nvSpPr>
        <p:spPr>
          <a:xfrm>
            <a:off x="311700" y="1402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Cryptography - RSA</a:t>
            </a:r>
            <a:endParaRPr sz="1800" b="1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/>
          <p:nvPr/>
        </p:nvSpPr>
        <p:spPr>
          <a:xfrm>
            <a:off x="-27600" y="-27600"/>
            <a:ext cx="9236100" cy="1904100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Shape 2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  <p:sp>
        <p:nvSpPr>
          <p:cNvPr id="236" name="Shape 236"/>
          <p:cNvSpPr txBox="1">
            <a:spLocks noGrp="1"/>
          </p:cNvSpPr>
          <p:nvPr>
            <p:ph type="body" idx="1"/>
          </p:nvPr>
        </p:nvSpPr>
        <p:spPr>
          <a:xfrm>
            <a:off x="159300" y="542875"/>
            <a:ext cx="8948100" cy="445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b="1"/>
              <a:t>Example:</a:t>
            </a:r>
            <a:r>
              <a:rPr lang="en"/>
              <a:t>  Encrypt and decrypt the message </a:t>
            </a:r>
            <a:r>
              <a:rPr lang="en" i="1"/>
              <a:t>M = </a:t>
            </a:r>
            <a:r>
              <a:rPr lang="en"/>
              <a:t>1819 using a Public Key Encryption based on </a:t>
            </a:r>
            <a:br>
              <a:rPr lang="en"/>
            </a:br>
            <a:r>
              <a:rPr lang="en" i="1"/>
              <a:t>p </a:t>
            </a:r>
            <a:r>
              <a:rPr lang="en"/>
              <a:t>= 43, </a:t>
            </a:r>
            <a:r>
              <a:rPr lang="en" i="1"/>
              <a:t>q = </a:t>
            </a:r>
            <a:r>
              <a:rPr lang="en"/>
              <a:t>59 and </a:t>
            </a:r>
            <a:r>
              <a:rPr lang="en" i="1"/>
              <a:t>e = </a:t>
            </a:r>
            <a:r>
              <a:rPr lang="en"/>
              <a:t>13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1200"/>
              </a:spcAft>
              <a:buNone/>
            </a:pPr>
            <a:endParaRPr/>
          </a:p>
        </p:txBody>
      </p:sp>
      <p:cxnSp>
        <p:nvCxnSpPr>
          <p:cNvPr id="237" name="Shape 237"/>
          <p:cNvCxnSpPr/>
          <p:nvPr/>
        </p:nvCxnSpPr>
        <p:spPr>
          <a:xfrm>
            <a:off x="217350" y="638700"/>
            <a:ext cx="8709300" cy="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8" name="Shape 238"/>
          <p:cNvSpPr txBox="1"/>
          <p:nvPr/>
        </p:nvSpPr>
        <p:spPr>
          <a:xfrm>
            <a:off x="311700" y="1402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Cryptography - RSA</a:t>
            </a:r>
            <a:endParaRPr sz="1800" b="1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/>
          <p:nvPr/>
        </p:nvSpPr>
        <p:spPr>
          <a:xfrm>
            <a:off x="-27600" y="-27600"/>
            <a:ext cx="9236100" cy="1904100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Shape 24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  <p:sp>
        <p:nvSpPr>
          <p:cNvPr id="245" name="Shape 245"/>
          <p:cNvSpPr txBox="1">
            <a:spLocks noGrp="1"/>
          </p:cNvSpPr>
          <p:nvPr>
            <p:ph type="body" idx="1"/>
          </p:nvPr>
        </p:nvSpPr>
        <p:spPr>
          <a:xfrm>
            <a:off x="159300" y="542875"/>
            <a:ext cx="8948100" cy="445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b="1"/>
              <a:t>Example:</a:t>
            </a:r>
            <a:r>
              <a:rPr lang="en"/>
              <a:t>  Encrypt and decrypt the message </a:t>
            </a:r>
            <a:r>
              <a:rPr lang="en" i="1"/>
              <a:t>M = </a:t>
            </a:r>
            <a:r>
              <a:rPr lang="en"/>
              <a:t>1819 using a Public Key Encryption based on </a:t>
            </a:r>
            <a:br>
              <a:rPr lang="en"/>
            </a:br>
            <a:r>
              <a:rPr lang="en" i="1"/>
              <a:t>p </a:t>
            </a:r>
            <a:r>
              <a:rPr lang="en"/>
              <a:t>= 43, </a:t>
            </a:r>
            <a:r>
              <a:rPr lang="en" i="1"/>
              <a:t>q = </a:t>
            </a:r>
            <a:r>
              <a:rPr lang="en"/>
              <a:t>59 and </a:t>
            </a:r>
            <a:r>
              <a:rPr lang="en" i="1"/>
              <a:t>e = </a:t>
            </a:r>
            <a:r>
              <a:rPr lang="en"/>
              <a:t>13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We have </a:t>
            </a:r>
            <a:r>
              <a:rPr lang="en" i="1"/>
              <a:t>n = </a:t>
            </a:r>
            <a:r>
              <a:rPr lang="en"/>
              <a:t>43 · 59 = 2537   and   (</a:t>
            </a:r>
            <a:r>
              <a:rPr lang="en" i="1"/>
              <a:t>p</a:t>
            </a:r>
            <a:r>
              <a:rPr lang="en"/>
              <a:t>-1)(</a:t>
            </a:r>
            <a:r>
              <a:rPr lang="en" i="1"/>
              <a:t>q</a:t>
            </a:r>
            <a:r>
              <a:rPr lang="en"/>
              <a:t>-1) = 42 · 58 = 2436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"/>
              <a:t>Note that</a:t>
            </a:r>
            <a:endParaRPr/>
          </a:p>
          <a:p>
            <a:pPr marL="0" marR="0" lvl="0" indent="4572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2436	=  13·187 + 5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/>
              <a:t>	13	=  5·2 + 3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/>
              <a:t>	5	=  3·1 + 2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/>
              <a:t>	3	=  2·1 + 1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"/>
              <a:t>So gcd(2436, 13) = 1, which means </a:t>
            </a:r>
            <a:r>
              <a:rPr lang="en" i="1"/>
              <a:t>e = </a:t>
            </a:r>
            <a:r>
              <a:rPr lang="en"/>
              <a:t>13 works as a public key. Good!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1500"/>
              </a:spcBef>
              <a:spcAft>
                <a:spcPts val="1200"/>
              </a:spcAft>
              <a:buNone/>
            </a:pPr>
            <a:endParaRPr/>
          </a:p>
        </p:txBody>
      </p:sp>
      <p:cxnSp>
        <p:nvCxnSpPr>
          <p:cNvPr id="246" name="Shape 246"/>
          <p:cNvCxnSpPr/>
          <p:nvPr/>
        </p:nvCxnSpPr>
        <p:spPr>
          <a:xfrm>
            <a:off x="217350" y="638700"/>
            <a:ext cx="8709300" cy="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7" name="Shape 247"/>
          <p:cNvSpPr txBox="1"/>
          <p:nvPr/>
        </p:nvSpPr>
        <p:spPr>
          <a:xfrm>
            <a:off x="311700" y="1402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Cryptography - RSA</a:t>
            </a:r>
            <a:endParaRPr sz="1800" b="1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/>
          <p:nvPr/>
        </p:nvSpPr>
        <p:spPr>
          <a:xfrm>
            <a:off x="-27600" y="-27600"/>
            <a:ext cx="9236100" cy="1904100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Shape 25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25</a:t>
            </a:fld>
            <a:endParaRPr/>
          </a:p>
        </p:txBody>
      </p:sp>
      <p:sp>
        <p:nvSpPr>
          <p:cNvPr id="254" name="Shape 254"/>
          <p:cNvSpPr txBox="1">
            <a:spLocks noGrp="1"/>
          </p:cNvSpPr>
          <p:nvPr>
            <p:ph type="body" idx="1"/>
          </p:nvPr>
        </p:nvSpPr>
        <p:spPr>
          <a:xfrm>
            <a:off x="159300" y="542875"/>
            <a:ext cx="8948100" cy="445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b="1" dirty="0"/>
              <a:t>Example:</a:t>
            </a:r>
            <a:r>
              <a:rPr lang="en" dirty="0"/>
              <a:t>  Encrypt and decrypt the message </a:t>
            </a:r>
            <a:r>
              <a:rPr lang="en" i="1" dirty="0"/>
              <a:t>M = </a:t>
            </a:r>
            <a:r>
              <a:rPr lang="en" dirty="0"/>
              <a:t>1819 using a Public Key Encryption based on </a:t>
            </a:r>
            <a:br>
              <a:rPr lang="en" dirty="0"/>
            </a:br>
            <a:r>
              <a:rPr lang="en" i="1" dirty="0"/>
              <a:t>p </a:t>
            </a:r>
            <a:r>
              <a:rPr lang="en" dirty="0"/>
              <a:t>= 43, </a:t>
            </a:r>
            <a:r>
              <a:rPr lang="en" i="1" dirty="0"/>
              <a:t>q = </a:t>
            </a:r>
            <a:r>
              <a:rPr lang="en" dirty="0"/>
              <a:t>59 and </a:t>
            </a:r>
            <a:r>
              <a:rPr lang="en" i="1" dirty="0"/>
              <a:t>e = </a:t>
            </a:r>
            <a:r>
              <a:rPr lang="en" dirty="0"/>
              <a:t>13</a:t>
            </a:r>
            <a:endParaRPr dirty="0"/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/>
              <a:t>We have </a:t>
            </a:r>
            <a:r>
              <a:rPr lang="en" i="1" dirty="0"/>
              <a:t>n = </a:t>
            </a:r>
            <a:r>
              <a:rPr lang="en" dirty="0"/>
              <a:t>43 · 59 = 2537   and   (</a:t>
            </a:r>
            <a:r>
              <a:rPr lang="en" i="1" dirty="0"/>
              <a:t>p</a:t>
            </a:r>
            <a:r>
              <a:rPr lang="en" dirty="0"/>
              <a:t>-1)(</a:t>
            </a:r>
            <a:r>
              <a:rPr lang="en" i="1" dirty="0"/>
              <a:t>q</a:t>
            </a:r>
            <a:r>
              <a:rPr lang="en" dirty="0"/>
              <a:t>-1) = 42 · 58 = 2436</a:t>
            </a:r>
            <a:endParaRPr dirty="0"/>
          </a:p>
          <a:p>
            <a:pPr marL="0" lvl="0" indent="0" rtl="0"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Now we need to find the private key, </a:t>
            </a:r>
            <a:r>
              <a:rPr lang="en" i="1" dirty="0"/>
              <a:t>d</a:t>
            </a:r>
            <a:r>
              <a:rPr lang="en" dirty="0"/>
              <a:t>, which is the inverse of </a:t>
            </a:r>
            <a:r>
              <a:rPr lang="en" i="1" dirty="0"/>
              <a:t>e</a:t>
            </a:r>
            <a:r>
              <a:rPr lang="en" dirty="0"/>
              <a:t> = 13 modulo 2436</a:t>
            </a:r>
            <a:endParaRPr dirty="0"/>
          </a:p>
          <a:p>
            <a:pPr marL="0" marR="0" lvl="0" indent="4572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/>
              <a:t>2436	=  13·187 + 5</a:t>
            </a:r>
            <a:endParaRPr dirty="0"/>
          </a:p>
          <a:p>
            <a:pPr marL="0" marR="0" lvl="0" indent="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dirty="0"/>
              <a:t>	13	=  5·2 + 3</a:t>
            </a:r>
            <a:endParaRPr dirty="0"/>
          </a:p>
          <a:p>
            <a:pPr marL="0" marR="0" lvl="0" indent="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dirty="0"/>
              <a:t>	5	=  3·1 + 2</a:t>
            </a:r>
            <a:endParaRPr dirty="0"/>
          </a:p>
          <a:p>
            <a:pPr marL="0" marR="0" lvl="0" indent="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dirty="0"/>
              <a:t>	3	=  2·1 + 1</a:t>
            </a:r>
            <a:endParaRPr dirty="0"/>
          </a:p>
          <a:p>
            <a:pPr marL="0" marR="0" lvl="0" indent="0" algn="l" rtl="0">
              <a:lnSpc>
                <a:spcPct val="115000"/>
              </a:lnSpc>
              <a:spcBef>
                <a:spcPts val="1500"/>
              </a:spcBef>
              <a:spcAft>
                <a:spcPts val="1200"/>
              </a:spcAft>
              <a:buNone/>
            </a:pPr>
            <a:endParaRPr dirty="0"/>
          </a:p>
        </p:txBody>
      </p:sp>
      <p:sp>
        <p:nvSpPr>
          <p:cNvPr id="255" name="Shape 255"/>
          <p:cNvSpPr/>
          <p:nvPr/>
        </p:nvSpPr>
        <p:spPr>
          <a:xfrm>
            <a:off x="3236044" y="2770375"/>
            <a:ext cx="837000" cy="303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56" name="Shape 256"/>
          <p:cNvCxnSpPr/>
          <p:nvPr/>
        </p:nvCxnSpPr>
        <p:spPr>
          <a:xfrm>
            <a:off x="217350" y="638700"/>
            <a:ext cx="8709300" cy="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7" name="Shape 257"/>
          <p:cNvSpPr txBox="1"/>
          <p:nvPr/>
        </p:nvSpPr>
        <p:spPr>
          <a:xfrm>
            <a:off x="311700" y="1402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Cryptography - RSA</a:t>
            </a:r>
            <a:endParaRPr sz="1800" b="1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/>
          <p:nvPr/>
        </p:nvSpPr>
        <p:spPr>
          <a:xfrm>
            <a:off x="-27600" y="-27600"/>
            <a:ext cx="9236100" cy="1904100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Shape 26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26</a:t>
            </a:fld>
            <a:endParaRPr/>
          </a:p>
        </p:txBody>
      </p:sp>
      <p:sp>
        <p:nvSpPr>
          <p:cNvPr id="264" name="Shape 264"/>
          <p:cNvSpPr txBox="1">
            <a:spLocks noGrp="1"/>
          </p:cNvSpPr>
          <p:nvPr>
            <p:ph type="body" idx="1"/>
          </p:nvPr>
        </p:nvSpPr>
        <p:spPr>
          <a:xfrm>
            <a:off x="159300" y="542875"/>
            <a:ext cx="8948100" cy="445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b="1"/>
              <a:t>Example:</a:t>
            </a:r>
            <a:r>
              <a:rPr lang="en"/>
              <a:t>  Encrypt and decrypt the message </a:t>
            </a:r>
            <a:r>
              <a:rPr lang="en" i="1"/>
              <a:t>M = </a:t>
            </a:r>
            <a:r>
              <a:rPr lang="en"/>
              <a:t>1819 using a Public Key Encryption based on </a:t>
            </a:r>
            <a:br>
              <a:rPr lang="en"/>
            </a:br>
            <a:r>
              <a:rPr lang="en" i="1"/>
              <a:t>p </a:t>
            </a:r>
            <a:r>
              <a:rPr lang="en"/>
              <a:t>= 43, </a:t>
            </a:r>
            <a:r>
              <a:rPr lang="en" i="1"/>
              <a:t>q = </a:t>
            </a:r>
            <a:r>
              <a:rPr lang="en"/>
              <a:t>59 and </a:t>
            </a:r>
            <a:r>
              <a:rPr lang="en" i="1"/>
              <a:t>e = </a:t>
            </a:r>
            <a:r>
              <a:rPr lang="en"/>
              <a:t>13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We have </a:t>
            </a:r>
            <a:r>
              <a:rPr lang="en" i="1"/>
              <a:t>n = </a:t>
            </a:r>
            <a:r>
              <a:rPr lang="en"/>
              <a:t>43 · 59 = 2537   and   (</a:t>
            </a:r>
            <a:r>
              <a:rPr lang="en" i="1"/>
              <a:t>p</a:t>
            </a:r>
            <a:r>
              <a:rPr lang="en"/>
              <a:t>-1)(</a:t>
            </a:r>
            <a:r>
              <a:rPr lang="en" i="1"/>
              <a:t>q</a:t>
            </a:r>
            <a:r>
              <a:rPr lang="en"/>
              <a:t>-1) = 42 · 58 = 2436</a:t>
            </a:r>
            <a:endParaRPr/>
          </a:p>
          <a:p>
            <a:pPr marL="0" lvl="0" indent="0" rtl="0">
              <a:spcBef>
                <a:spcPts val="1500"/>
              </a:spcBef>
              <a:spcAft>
                <a:spcPts val="0"/>
              </a:spcAft>
              <a:buNone/>
            </a:pPr>
            <a:r>
              <a:rPr lang="en"/>
              <a:t>Now we need to find the private key, </a:t>
            </a:r>
            <a:r>
              <a:rPr lang="en" i="1"/>
              <a:t>d</a:t>
            </a:r>
            <a:r>
              <a:rPr lang="en"/>
              <a:t>, which is the inverse of </a:t>
            </a:r>
            <a:r>
              <a:rPr lang="en" i="1"/>
              <a:t>e</a:t>
            </a:r>
            <a:r>
              <a:rPr lang="en"/>
              <a:t> = 13 modulo 2436</a:t>
            </a:r>
            <a:endParaRPr/>
          </a:p>
          <a:p>
            <a:pPr marL="0" marR="0" lvl="0" indent="4572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2436	=  13·187 + 5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/>
              <a:t>	13	=  5·2 + 3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/>
              <a:t>	5	=  3·1 + 2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/>
              <a:t>	3	=  2·1 + 1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"/>
              <a:t>So, by Bezout’s Theorem and “climbing back up” the Euclidean algorithm, we find that the inverse of </a:t>
            </a:r>
            <a:r>
              <a:rPr lang="en" i="1"/>
              <a:t>e</a:t>
            </a:r>
            <a:r>
              <a:rPr lang="en"/>
              <a:t> = 13 modulo 2436 is </a:t>
            </a:r>
            <a:r>
              <a:rPr lang="en" b="1" i="1"/>
              <a:t>d</a:t>
            </a:r>
            <a:r>
              <a:rPr lang="en" b="1"/>
              <a:t> = 937</a:t>
            </a:r>
            <a:endParaRPr b="1"/>
          </a:p>
          <a:p>
            <a:pPr marL="0" marR="0" lvl="0" indent="0" algn="l" rtl="0">
              <a:lnSpc>
                <a:spcPct val="115000"/>
              </a:lnSpc>
              <a:spcBef>
                <a:spcPts val="150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265" name="Shape 265"/>
          <p:cNvSpPr txBox="1"/>
          <p:nvPr/>
        </p:nvSpPr>
        <p:spPr>
          <a:xfrm>
            <a:off x="4121525" y="2186800"/>
            <a:ext cx="5262000" cy="16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434343"/>
                </a:solidFill>
              </a:rPr>
              <a:t>1	= 3 - 1·2</a:t>
            </a:r>
            <a:endParaRPr sz="1600">
              <a:solidFill>
                <a:srgbClr val="434343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434343"/>
                </a:solidFill>
              </a:rPr>
              <a:t>	= 3 - 1·(5 - 1·3)  =  2·3 - 1·5</a:t>
            </a:r>
            <a:endParaRPr sz="1600">
              <a:solidFill>
                <a:srgbClr val="434343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434343"/>
                </a:solidFill>
              </a:rPr>
              <a:t>	= 2·(13 - 2·5) - 1·5  =  2·13 - 5·5</a:t>
            </a:r>
            <a:endParaRPr sz="1600">
              <a:solidFill>
                <a:srgbClr val="434343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" sz="1600">
                <a:solidFill>
                  <a:srgbClr val="434343"/>
                </a:solidFill>
              </a:rPr>
              <a:t>	= 2·13 - 5·(2436 - 187·13)  =  937·13 - 5·2436</a:t>
            </a:r>
            <a:endParaRPr sz="1600">
              <a:solidFill>
                <a:srgbClr val="434343"/>
              </a:solidFill>
            </a:endParaRPr>
          </a:p>
        </p:txBody>
      </p:sp>
      <p:sp>
        <p:nvSpPr>
          <p:cNvPr id="266" name="Shape 266"/>
          <p:cNvSpPr/>
          <p:nvPr/>
        </p:nvSpPr>
        <p:spPr>
          <a:xfrm>
            <a:off x="3191075" y="2850550"/>
            <a:ext cx="837000" cy="303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67" name="Shape 267"/>
          <p:cNvCxnSpPr/>
          <p:nvPr/>
        </p:nvCxnSpPr>
        <p:spPr>
          <a:xfrm>
            <a:off x="217350" y="638700"/>
            <a:ext cx="8709300" cy="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8" name="Shape 268"/>
          <p:cNvSpPr txBox="1"/>
          <p:nvPr/>
        </p:nvSpPr>
        <p:spPr>
          <a:xfrm>
            <a:off x="311700" y="1402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Cryptography - RSA</a:t>
            </a:r>
            <a:endParaRPr sz="1800" b="1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/>
          <p:nvPr/>
        </p:nvSpPr>
        <p:spPr>
          <a:xfrm>
            <a:off x="-27600" y="-27600"/>
            <a:ext cx="9236100" cy="1904100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Shape 27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27</a:t>
            </a:fld>
            <a:endParaRPr/>
          </a:p>
        </p:txBody>
      </p:sp>
      <p:sp>
        <p:nvSpPr>
          <p:cNvPr id="275" name="Shape 275"/>
          <p:cNvSpPr txBox="1">
            <a:spLocks noGrp="1"/>
          </p:cNvSpPr>
          <p:nvPr>
            <p:ph type="body" idx="1"/>
          </p:nvPr>
        </p:nvSpPr>
        <p:spPr>
          <a:xfrm>
            <a:off x="159300" y="542875"/>
            <a:ext cx="8948100" cy="445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b="1"/>
              <a:t>Example:</a:t>
            </a:r>
            <a:r>
              <a:rPr lang="en"/>
              <a:t>  Encrypt and decrypt the message </a:t>
            </a:r>
            <a:r>
              <a:rPr lang="en" i="1"/>
              <a:t>M = </a:t>
            </a:r>
            <a:r>
              <a:rPr lang="en"/>
              <a:t>1819 using a Public Key Encryption based on </a:t>
            </a:r>
            <a:br>
              <a:rPr lang="en"/>
            </a:br>
            <a:r>
              <a:rPr lang="en" i="1"/>
              <a:t>p </a:t>
            </a:r>
            <a:r>
              <a:rPr lang="en"/>
              <a:t>= 43, </a:t>
            </a:r>
            <a:r>
              <a:rPr lang="en" i="1"/>
              <a:t>q = </a:t>
            </a:r>
            <a:r>
              <a:rPr lang="en"/>
              <a:t>59 and </a:t>
            </a:r>
            <a:r>
              <a:rPr lang="en" i="1"/>
              <a:t>e = </a:t>
            </a:r>
            <a:r>
              <a:rPr lang="en"/>
              <a:t>13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We have </a:t>
            </a:r>
            <a:r>
              <a:rPr lang="en" i="1"/>
              <a:t>n = </a:t>
            </a:r>
            <a:r>
              <a:rPr lang="en"/>
              <a:t>43 · 59 = 2537   and   (</a:t>
            </a:r>
            <a:r>
              <a:rPr lang="en" i="1"/>
              <a:t>p</a:t>
            </a:r>
            <a:r>
              <a:rPr lang="en"/>
              <a:t>-1)(</a:t>
            </a:r>
            <a:r>
              <a:rPr lang="en" i="1"/>
              <a:t>q</a:t>
            </a:r>
            <a:r>
              <a:rPr lang="en"/>
              <a:t>-1) = 42 · 58 = 2436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"/>
              <a:t>We now have our public and private keys: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"/>
              <a:t>	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publicKey</a:t>
            </a:r>
            <a:r>
              <a:rPr lang="en"/>
              <a:t> = (</a:t>
            </a:r>
            <a:r>
              <a:rPr lang="en" i="1"/>
              <a:t>e, n</a:t>
            </a:r>
            <a:r>
              <a:rPr lang="en"/>
              <a:t>) = (13, 2537)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"/>
              <a:t>	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privateKey</a:t>
            </a:r>
            <a:r>
              <a:rPr lang="en"/>
              <a:t> = (</a:t>
            </a:r>
            <a:r>
              <a:rPr lang="en" i="1"/>
              <a:t>d, n</a:t>
            </a:r>
            <a:r>
              <a:rPr lang="en"/>
              <a:t>) = (937, 2537)</a:t>
            </a:r>
            <a:br>
              <a:rPr lang="en"/>
            </a:br>
            <a:endParaRPr sz="700"/>
          </a:p>
          <a:p>
            <a:pPr marL="0" marR="0" lvl="0" indent="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"/>
              <a:t>Encryption:  </a:t>
            </a:r>
            <a:r>
              <a:rPr lang="en" i="1"/>
              <a:t>C</a:t>
            </a:r>
            <a:r>
              <a:rPr lang="en"/>
              <a:t> = </a:t>
            </a:r>
            <a:r>
              <a:rPr lang="en" i="1"/>
              <a:t>M</a:t>
            </a:r>
            <a:r>
              <a:rPr lang="en" i="1" baseline="30000"/>
              <a:t> e</a:t>
            </a:r>
            <a:r>
              <a:rPr lang="en"/>
              <a:t> </a:t>
            </a:r>
            <a:r>
              <a:rPr lang="en" b="1"/>
              <a:t>mod</a:t>
            </a:r>
            <a:r>
              <a:rPr lang="en"/>
              <a:t> </a:t>
            </a:r>
            <a:r>
              <a:rPr lang="en" i="1"/>
              <a:t>n</a:t>
            </a:r>
            <a:r>
              <a:rPr lang="en"/>
              <a:t>  = </a:t>
            </a:r>
            <a:endParaRPr/>
          </a:p>
          <a:p>
            <a:pPr marL="0" lvl="0" indent="0" rtl="0"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Decryption:  </a:t>
            </a:r>
            <a:r>
              <a:rPr lang="en" i="1"/>
              <a:t>M</a:t>
            </a:r>
            <a:r>
              <a:rPr lang="en"/>
              <a:t> = </a:t>
            </a:r>
            <a:r>
              <a:rPr lang="en" i="1"/>
              <a:t>C</a:t>
            </a:r>
            <a:r>
              <a:rPr lang="en" i="1" baseline="30000"/>
              <a:t> d</a:t>
            </a:r>
            <a:r>
              <a:rPr lang="en"/>
              <a:t> </a:t>
            </a:r>
            <a:r>
              <a:rPr lang="en" b="1"/>
              <a:t>mod</a:t>
            </a:r>
            <a:r>
              <a:rPr lang="en"/>
              <a:t> </a:t>
            </a:r>
            <a:r>
              <a:rPr lang="en" i="1"/>
              <a:t>n</a:t>
            </a:r>
            <a:r>
              <a:rPr lang="en"/>
              <a:t>  = </a:t>
            </a:r>
            <a:endParaRPr sz="1200" i="1"/>
          </a:p>
          <a:p>
            <a:pPr marL="0" marR="0" lvl="0" indent="0" algn="l" rtl="0">
              <a:lnSpc>
                <a:spcPct val="115000"/>
              </a:lnSpc>
              <a:spcBef>
                <a:spcPts val="1500"/>
              </a:spcBef>
              <a:spcAft>
                <a:spcPts val="1200"/>
              </a:spcAft>
              <a:buNone/>
            </a:pPr>
            <a:endParaRPr/>
          </a:p>
        </p:txBody>
      </p:sp>
      <p:cxnSp>
        <p:nvCxnSpPr>
          <p:cNvPr id="276" name="Shape 276"/>
          <p:cNvCxnSpPr/>
          <p:nvPr/>
        </p:nvCxnSpPr>
        <p:spPr>
          <a:xfrm>
            <a:off x="217350" y="638700"/>
            <a:ext cx="8709300" cy="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77" name="Shape 277"/>
          <p:cNvSpPr txBox="1"/>
          <p:nvPr/>
        </p:nvSpPr>
        <p:spPr>
          <a:xfrm>
            <a:off x="311700" y="1402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Cryptography - RSA</a:t>
            </a:r>
            <a:endParaRPr sz="1800" b="1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/>
          <p:nvPr/>
        </p:nvSpPr>
        <p:spPr>
          <a:xfrm>
            <a:off x="-27600" y="-27600"/>
            <a:ext cx="9236100" cy="1904100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Shape 28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28</a:t>
            </a:fld>
            <a:endParaRPr/>
          </a:p>
        </p:txBody>
      </p:sp>
      <p:sp>
        <p:nvSpPr>
          <p:cNvPr id="284" name="Shape 284"/>
          <p:cNvSpPr txBox="1">
            <a:spLocks noGrp="1"/>
          </p:cNvSpPr>
          <p:nvPr>
            <p:ph type="body" idx="1"/>
          </p:nvPr>
        </p:nvSpPr>
        <p:spPr>
          <a:xfrm>
            <a:off x="159300" y="542875"/>
            <a:ext cx="8948100" cy="445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b="1"/>
              <a:t>Example:</a:t>
            </a:r>
            <a:r>
              <a:rPr lang="en"/>
              <a:t>  Encrypt and decrypt the message </a:t>
            </a:r>
            <a:r>
              <a:rPr lang="en" i="1"/>
              <a:t>M = </a:t>
            </a:r>
            <a:r>
              <a:rPr lang="en"/>
              <a:t>1819 using a Public Key Encryption based on </a:t>
            </a:r>
            <a:br>
              <a:rPr lang="en"/>
            </a:br>
            <a:r>
              <a:rPr lang="en" i="1"/>
              <a:t>p </a:t>
            </a:r>
            <a:r>
              <a:rPr lang="en"/>
              <a:t>= 43, </a:t>
            </a:r>
            <a:r>
              <a:rPr lang="en" i="1"/>
              <a:t>q = </a:t>
            </a:r>
            <a:r>
              <a:rPr lang="en"/>
              <a:t>59 and </a:t>
            </a:r>
            <a:r>
              <a:rPr lang="en" i="1"/>
              <a:t>e = </a:t>
            </a:r>
            <a:r>
              <a:rPr lang="en"/>
              <a:t>13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We have </a:t>
            </a:r>
            <a:r>
              <a:rPr lang="en" i="1"/>
              <a:t>n = </a:t>
            </a:r>
            <a:r>
              <a:rPr lang="en"/>
              <a:t>43 · 59 = 2537   and   (</a:t>
            </a:r>
            <a:r>
              <a:rPr lang="en" i="1"/>
              <a:t>p</a:t>
            </a:r>
            <a:r>
              <a:rPr lang="en"/>
              <a:t>-1)(</a:t>
            </a:r>
            <a:r>
              <a:rPr lang="en" i="1"/>
              <a:t>q</a:t>
            </a:r>
            <a:r>
              <a:rPr lang="en"/>
              <a:t>-1) = 42 · 58 = 2436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"/>
              <a:t>We now have our public and private keys: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"/>
              <a:t>	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publicKey</a:t>
            </a:r>
            <a:r>
              <a:rPr lang="en"/>
              <a:t> = (</a:t>
            </a:r>
            <a:r>
              <a:rPr lang="en" i="1"/>
              <a:t>e, n</a:t>
            </a:r>
            <a:r>
              <a:rPr lang="en"/>
              <a:t>) = (13, 2537)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"/>
              <a:t>	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privateKey</a:t>
            </a:r>
            <a:r>
              <a:rPr lang="en"/>
              <a:t> = (</a:t>
            </a:r>
            <a:r>
              <a:rPr lang="en" i="1"/>
              <a:t>d, n</a:t>
            </a:r>
            <a:r>
              <a:rPr lang="en"/>
              <a:t>) = (937, 2537)</a:t>
            </a:r>
            <a:br>
              <a:rPr lang="en"/>
            </a:br>
            <a:endParaRPr sz="700"/>
          </a:p>
          <a:p>
            <a:pPr marL="0" marR="0" lvl="0" indent="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"/>
              <a:t>Encryption:  </a:t>
            </a:r>
            <a:r>
              <a:rPr lang="en" i="1"/>
              <a:t>C</a:t>
            </a:r>
            <a:r>
              <a:rPr lang="en"/>
              <a:t> = </a:t>
            </a:r>
            <a:r>
              <a:rPr lang="en" i="1"/>
              <a:t>M</a:t>
            </a:r>
            <a:r>
              <a:rPr lang="en" i="1" baseline="30000"/>
              <a:t> e</a:t>
            </a:r>
            <a:r>
              <a:rPr lang="en"/>
              <a:t> </a:t>
            </a:r>
            <a:r>
              <a:rPr lang="en" b="1"/>
              <a:t>mod</a:t>
            </a:r>
            <a:r>
              <a:rPr lang="en"/>
              <a:t> </a:t>
            </a:r>
            <a:r>
              <a:rPr lang="en" i="1"/>
              <a:t>n</a:t>
            </a:r>
            <a:r>
              <a:rPr lang="en"/>
              <a:t>  =  1819</a:t>
            </a:r>
            <a:r>
              <a:rPr lang="en" baseline="30000"/>
              <a:t>13</a:t>
            </a:r>
            <a:r>
              <a:rPr lang="en"/>
              <a:t> </a:t>
            </a:r>
            <a:r>
              <a:rPr lang="en" b="1"/>
              <a:t>mod</a:t>
            </a:r>
            <a:r>
              <a:rPr lang="en"/>
              <a:t> 2537  =  (using fast mod. exp.)  =  2081</a:t>
            </a:r>
            <a:endParaRPr/>
          </a:p>
          <a:p>
            <a:pPr marL="0" lvl="0" indent="0" rtl="0">
              <a:spcBef>
                <a:spcPts val="1500"/>
              </a:spcBef>
              <a:spcAft>
                <a:spcPts val="0"/>
              </a:spcAft>
              <a:buNone/>
            </a:pPr>
            <a:r>
              <a:rPr lang="en"/>
              <a:t>Decryption:  </a:t>
            </a:r>
            <a:r>
              <a:rPr lang="en" i="1"/>
              <a:t>M</a:t>
            </a:r>
            <a:r>
              <a:rPr lang="en"/>
              <a:t> = </a:t>
            </a:r>
            <a:r>
              <a:rPr lang="en" i="1"/>
              <a:t>C</a:t>
            </a:r>
            <a:r>
              <a:rPr lang="en" i="1" baseline="30000"/>
              <a:t> d</a:t>
            </a:r>
            <a:r>
              <a:rPr lang="en"/>
              <a:t> </a:t>
            </a:r>
            <a:r>
              <a:rPr lang="en" b="1"/>
              <a:t>mod</a:t>
            </a:r>
            <a:r>
              <a:rPr lang="en"/>
              <a:t> </a:t>
            </a:r>
            <a:r>
              <a:rPr lang="en" i="1"/>
              <a:t>n</a:t>
            </a:r>
            <a:r>
              <a:rPr lang="en"/>
              <a:t>  =  2081</a:t>
            </a:r>
            <a:r>
              <a:rPr lang="en" baseline="30000"/>
              <a:t>937</a:t>
            </a:r>
            <a:r>
              <a:rPr lang="en"/>
              <a:t> </a:t>
            </a:r>
            <a:r>
              <a:rPr lang="en" b="1"/>
              <a:t>mod</a:t>
            </a:r>
            <a:r>
              <a:rPr lang="en"/>
              <a:t> 2537  =  (using fast mod. exp.)  =  1819</a:t>
            </a:r>
            <a:br>
              <a:rPr lang="en"/>
            </a:br>
            <a:br>
              <a:rPr lang="en"/>
            </a:br>
            <a:r>
              <a:rPr lang="en"/>
              <a:t>						</a:t>
            </a:r>
            <a:r>
              <a:rPr lang="en" sz="1200" i="1"/>
              <a:t>(Yeah, I’m not doing that one by hand…)</a:t>
            </a:r>
            <a:endParaRPr sz="1200" i="1"/>
          </a:p>
          <a:p>
            <a:pPr marL="0" marR="0" lvl="0" indent="0" algn="l" rtl="0">
              <a:lnSpc>
                <a:spcPct val="115000"/>
              </a:lnSpc>
              <a:spcBef>
                <a:spcPts val="1500"/>
              </a:spcBef>
              <a:spcAft>
                <a:spcPts val="1200"/>
              </a:spcAft>
              <a:buNone/>
            </a:pPr>
            <a:endParaRPr/>
          </a:p>
        </p:txBody>
      </p:sp>
      <p:cxnSp>
        <p:nvCxnSpPr>
          <p:cNvPr id="285" name="Shape 285"/>
          <p:cNvCxnSpPr/>
          <p:nvPr/>
        </p:nvCxnSpPr>
        <p:spPr>
          <a:xfrm flipH="1">
            <a:off x="6310825" y="2658575"/>
            <a:ext cx="174600" cy="6441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86" name="Shape 286"/>
          <p:cNvCxnSpPr/>
          <p:nvPr/>
        </p:nvCxnSpPr>
        <p:spPr>
          <a:xfrm rot="10800000">
            <a:off x="3551100" y="4204100"/>
            <a:ext cx="9000" cy="294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87" name="Shape 287"/>
          <p:cNvCxnSpPr/>
          <p:nvPr/>
        </p:nvCxnSpPr>
        <p:spPr>
          <a:xfrm>
            <a:off x="217350" y="638700"/>
            <a:ext cx="8709300" cy="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8" name="Shape 288"/>
          <p:cNvSpPr txBox="1"/>
          <p:nvPr/>
        </p:nvSpPr>
        <p:spPr>
          <a:xfrm>
            <a:off x="311700" y="1402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Cryptography - RSA</a:t>
            </a:r>
            <a:endParaRPr sz="1800" b="1">
              <a:solidFill>
                <a:srgbClr val="000000"/>
              </a:solidFill>
            </a:endParaRPr>
          </a:p>
        </p:txBody>
      </p:sp>
      <p:pic>
        <p:nvPicPr>
          <p:cNvPr id="289" name="Shape 2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58650" y="542875"/>
            <a:ext cx="3948749" cy="2115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29</a:t>
            </a:fld>
            <a:endParaRPr/>
          </a:p>
        </p:txBody>
      </p:sp>
      <p:sp>
        <p:nvSpPr>
          <p:cNvPr id="295" name="Shape 295"/>
          <p:cNvSpPr txBox="1">
            <a:spLocks noGrp="1"/>
          </p:cNvSpPr>
          <p:nvPr>
            <p:ph type="body" idx="1"/>
          </p:nvPr>
        </p:nvSpPr>
        <p:spPr>
          <a:xfrm>
            <a:off x="252900" y="542875"/>
            <a:ext cx="8854500" cy="445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" b="1"/>
              <a:t>Getting back to practical application:</a:t>
            </a:r>
            <a:r>
              <a:rPr lang="en"/>
              <a:t>  Okay, so why can’t we break RSA?</a:t>
            </a:r>
            <a:endParaRPr/>
          </a:p>
          <a:p>
            <a:pPr marL="457200" marR="0" lvl="0" indent="-33020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If we know (</a:t>
            </a:r>
            <a:r>
              <a:rPr lang="en" i="1"/>
              <a:t>e</a:t>
            </a:r>
            <a:r>
              <a:rPr lang="en"/>
              <a:t>, </a:t>
            </a:r>
            <a:r>
              <a:rPr lang="en" i="1"/>
              <a:t>n</a:t>
            </a:r>
            <a:r>
              <a:rPr lang="en"/>
              <a:t>), couldn’t we do a brute-force attack to determine </a:t>
            </a:r>
            <a:r>
              <a:rPr lang="en" i="1"/>
              <a:t>d</a:t>
            </a:r>
            <a:r>
              <a:rPr lang="en"/>
              <a:t> ?</a:t>
            </a:r>
            <a:br>
              <a:rPr lang="en"/>
            </a:br>
            <a:endParaRPr/>
          </a:p>
          <a:p>
            <a: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Well, technically yes.   But </a:t>
            </a:r>
            <a:r>
              <a:rPr lang="en" i="1"/>
              <a:t>d</a:t>
            </a:r>
            <a:r>
              <a:rPr lang="en"/>
              <a:t> is the inverse of </a:t>
            </a:r>
            <a:r>
              <a:rPr lang="en" i="1"/>
              <a:t>e</a:t>
            </a:r>
            <a:r>
              <a:rPr lang="en"/>
              <a:t> modulo (</a:t>
            </a:r>
            <a:r>
              <a:rPr lang="en" i="1"/>
              <a:t>p-</a:t>
            </a:r>
            <a:r>
              <a:rPr lang="en"/>
              <a:t>1)(</a:t>
            </a:r>
            <a:r>
              <a:rPr lang="en" i="1"/>
              <a:t>q</a:t>
            </a:r>
            <a:r>
              <a:rPr lang="en"/>
              <a:t>-1)</a:t>
            </a:r>
            <a:br>
              <a:rPr lang="en"/>
            </a:br>
            <a:endParaRPr/>
          </a:p>
          <a:p>
            <a: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Without knowing how </a:t>
            </a:r>
            <a:r>
              <a:rPr lang="en" i="1"/>
              <a:t>n </a:t>
            </a:r>
            <a:r>
              <a:rPr lang="en"/>
              <a:t>is factored into </a:t>
            </a:r>
            <a:r>
              <a:rPr lang="en" i="1"/>
              <a:t>n = pq</a:t>
            </a:r>
            <a:r>
              <a:rPr lang="en"/>
              <a:t>, we have no idea that we have to look for an inverse </a:t>
            </a:r>
            <a:r>
              <a:rPr lang="en" b="1"/>
              <a:t>modulo (</a:t>
            </a:r>
            <a:r>
              <a:rPr lang="en" b="1" i="1"/>
              <a:t>p-</a:t>
            </a:r>
            <a:r>
              <a:rPr lang="en" b="1"/>
              <a:t>1)(</a:t>
            </a:r>
            <a:r>
              <a:rPr lang="en" b="1" i="1"/>
              <a:t>q</a:t>
            </a:r>
            <a:r>
              <a:rPr lang="en" b="1"/>
              <a:t>-1)</a:t>
            </a:r>
            <a:br>
              <a:rPr lang="en"/>
            </a:br>
            <a:endParaRPr/>
          </a:p>
          <a:p>
            <a: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So we need to factor </a:t>
            </a:r>
            <a:r>
              <a:rPr lang="en" i="1"/>
              <a:t>n</a:t>
            </a:r>
            <a:r>
              <a:rPr lang="en"/>
              <a:t> first…</a:t>
            </a:r>
            <a:br>
              <a:rPr lang="en"/>
            </a:br>
            <a:endParaRPr/>
          </a:p>
          <a:p>
            <a: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… and it turns out that factoring large products of primes is </a:t>
            </a:r>
            <a:r>
              <a:rPr lang="en" b="1" u="sng"/>
              <a:t>hard</a:t>
            </a:r>
            <a:r>
              <a:rPr lang="en"/>
              <a:t>. There’s only </a:t>
            </a:r>
            <a:r>
              <a:rPr lang="en" b="1" u="sng"/>
              <a:t>one</a:t>
            </a:r>
            <a:r>
              <a:rPr lang="en"/>
              <a:t> answer and </a:t>
            </a:r>
            <a:r>
              <a:rPr lang="en" strike="sngStrike"/>
              <a:t>a s***load</a:t>
            </a:r>
            <a:r>
              <a:rPr lang="en"/>
              <a:t> lots of numbers to sift through.</a:t>
            </a:r>
            <a:endParaRPr/>
          </a:p>
          <a:p>
            <a:pPr marL="457200" marR="0" lvl="0" indent="0" algn="l" rtl="0">
              <a:lnSpc>
                <a:spcPct val="115000"/>
              </a:lnSpc>
              <a:spcBef>
                <a:spcPts val="1500"/>
              </a:spcBef>
              <a:spcAft>
                <a:spcPts val="1200"/>
              </a:spcAft>
              <a:buNone/>
            </a:pPr>
            <a:r>
              <a:rPr lang="en"/>
              <a:t>⇒ There is no known polynomial time solution  </a:t>
            </a:r>
            <a:endParaRPr/>
          </a:p>
        </p:txBody>
      </p:sp>
      <p:cxnSp>
        <p:nvCxnSpPr>
          <p:cNvPr id="296" name="Shape 296"/>
          <p:cNvCxnSpPr/>
          <p:nvPr/>
        </p:nvCxnSpPr>
        <p:spPr>
          <a:xfrm>
            <a:off x="217350" y="638700"/>
            <a:ext cx="8709300" cy="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7" name="Shape 297"/>
          <p:cNvSpPr txBox="1"/>
          <p:nvPr/>
        </p:nvSpPr>
        <p:spPr>
          <a:xfrm>
            <a:off x="311700" y="1402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Cryptography - RSA</a:t>
            </a:r>
            <a:endParaRPr sz="1800" b="1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311700" y="771475"/>
            <a:ext cx="8520600" cy="410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rtl="0">
              <a:spcBef>
                <a:spcPts val="80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Solving systems of congruences:   Chinese Remainder Theorem, Back Substitution</a:t>
            </a:r>
            <a:endParaRPr/>
          </a:p>
          <a:p>
            <a:pPr marL="457200" lvl="0" indent="-330200" rtl="0">
              <a:spcBef>
                <a:spcPts val="80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Shift (+) and Affine (+, x) Ciphers</a:t>
            </a:r>
            <a:br>
              <a:rPr lang="en"/>
            </a:br>
            <a:endParaRPr/>
          </a:p>
          <a:p>
            <a:pPr marL="0" lvl="0" indent="0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800" b="1"/>
              <a:t>Today:</a:t>
            </a:r>
            <a:endParaRPr sz="1800" b="1"/>
          </a:p>
          <a:p>
            <a:pPr marL="457200" lvl="0" indent="-330200" rtl="0">
              <a:spcBef>
                <a:spcPts val="80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Putting a ton of number theory </a:t>
            </a:r>
            <a:br>
              <a:rPr lang="en"/>
            </a:br>
            <a:r>
              <a:rPr lang="en"/>
              <a:t>stuff together: RSA!</a:t>
            </a:r>
            <a:endParaRPr/>
          </a:p>
          <a:p>
            <a:pPr marL="0" lvl="0" indent="0" rtl="0">
              <a:spcBef>
                <a:spcPts val="800"/>
              </a:spcBef>
              <a:spcAft>
                <a:spcPts val="800"/>
              </a:spcAft>
              <a:buNone/>
            </a:pPr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pic>
        <p:nvPicPr>
          <p:cNvPr id="73" name="Shape 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8175" y="2060138"/>
            <a:ext cx="4343400" cy="1371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4" name="Shape 74"/>
          <p:cNvCxnSpPr/>
          <p:nvPr/>
        </p:nvCxnSpPr>
        <p:spPr>
          <a:xfrm>
            <a:off x="217350" y="638700"/>
            <a:ext cx="8709300" cy="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5" name="Shape 75"/>
          <p:cNvSpPr txBox="1"/>
          <p:nvPr/>
        </p:nvSpPr>
        <p:spPr>
          <a:xfrm>
            <a:off x="311700" y="1402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What did we do last time?</a:t>
            </a:r>
            <a:endParaRPr sz="1800" b="1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30</a:t>
            </a:fld>
            <a:endParaRPr/>
          </a:p>
        </p:txBody>
      </p:sp>
      <p:sp>
        <p:nvSpPr>
          <p:cNvPr id="303" name="Shape 303"/>
          <p:cNvSpPr txBox="1">
            <a:spLocks noGrp="1"/>
          </p:cNvSpPr>
          <p:nvPr>
            <p:ph type="body" idx="1"/>
          </p:nvPr>
        </p:nvSpPr>
        <p:spPr>
          <a:xfrm>
            <a:off x="252900" y="542875"/>
            <a:ext cx="8854500" cy="445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" b="1"/>
              <a:t>Getting back to practical application:</a:t>
            </a:r>
            <a:r>
              <a:rPr lang="en"/>
              <a:t>  Okay, so why can’t we break RSA?</a:t>
            </a:r>
            <a:endParaRPr/>
          </a:p>
          <a:p>
            <a:pPr marL="457200" marR="0" lvl="0" indent="-33020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The best-known factoring method is estimated to have complexity ~ 2</a:t>
            </a:r>
            <a:r>
              <a:rPr lang="en" baseline="30000"/>
              <a:t>number of bits in </a:t>
            </a:r>
            <a:r>
              <a:rPr lang="en" i="1" baseline="30000"/>
              <a:t>n</a:t>
            </a:r>
            <a:endParaRPr/>
          </a:p>
          <a:p>
            <a:pPr marL="457200" marR="0" lvl="0" indent="-33020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In 2009, researchers successfully factored a 232 decimal digit product of two primes</a:t>
            </a:r>
            <a:endParaRPr/>
          </a:p>
          <a:p>
            <a:pPr marL="1371600" marR="0" lvl="1" indent="-330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It took </a:t>
            </a:r>
            <a:r>
              <a:rPr lang="en" b="1"/>
              <a:t>two years</a:t>
            </a:r>
            <a:r>
              <a:rPr lang="en"/>
              <a:t> running in parallel on </a:t>
            </a:r>
            <a:r>
              <a:rPr lang="en" b="1"/>
              <a:t>hundreds of machines</a:t>
            </a:r>
            <a:r>
              <a:rPr lang="en"/>
              <a:t>.</a:t>
            </a:r>
            <a:endParaRPr/>
          </a:p>
          <a:p>
            <a:pPr marL="1371600" marR="0" lvl="1" indent="-3302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The equivalent of </a:t>
            </a:r>
            <a:r>
              <a:rPr lang="en" b="1"/>
              <a:t>2000 years</a:t>
            </a:r>
            <a:r>
              <a:rPr lang="en"/>
              <a:t> running on a single-core machine.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br>
              <a:rPr lang="en"/>
            </a:br>
            <a:r>
              <a:rPr lang="en"/>
              <a:t>	⇒ </a:t>
            </a:r>
            <a:r>
              <a:rPr lang="en" b="1"/>
              <a:t>Factoring large numbers is difficult!</a:t>
            </a:r>
            <a:endParaRPr b="1"/>
          </a:p>
          <a:p>
            <a:pPr marL="0" marR="0" lvl="0" indent="0" algn="l" rtl="0">
              <a:lnSpc>
                <a:spcPct val="115000"/>
              </a:lnSpc>
              <a:spcBef>
                <a:spcPts val="1500"/>
              </a:spcBef>
              <a:spcAft>
                <a:spcPts val="1200"/>
              </a:spcAft>
              <a:buNone/>
            </a:pPr>
            <a:endParaRPr/>
          </a:p>
        </p:txBody>
      </p:sp>
      <p:cxnSp>
        <p:nvCxnSpPr>
          <p:cNvPr id="304" name="Shape 304"/>
          <p:cNvCxnSpPr/>
          <p:nvPr/>
        </p:nvCxnSpPr>
        <p:spPr>
          <a:xfrm>
            <a:off x="217350" y="638700"/>
            <a:ext cx="8709300" cy="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05" name="Shape 305"/>
          <p:cNvSpPr txBox="1"/>
          <p:nvPr/>
        </p:nvSpPr>
        <p:spPr>
          <a:xfrm>
            <a:off x="311700" y="1402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Cryptography - RSA</a:t>
            </a:r>
            <a:endParaRPr sz="1800" b="1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0" name="Shape 310"/>
          <p:cNvCxnSpPr/>
          <p:nvPr/>
        </p:nvCxnSpPr>
        <p:spPr>
          <a:xfrm>
            <a:off x="217350" y="638700"/>
            <a:ext cx="8709300" cy="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11" name="Shape 311"/>
          <p:cNvSpPr txBox="1"/>
          <p:nvPr/>
        </p:nvSpPr>
        <p:spPr>
          <a:xfrm>
            <a:off x="311700" y="1402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Cryptography - RSA</a:t>
            </a:r>
            <a:endParaRPr sz="1800" b="1">
              <a:solidFill>
                <a:srgbClr val="000000"/>
              </a:solidFill>
            </a:endParaRPr>
          </a:p>
        </p:txBody>
      </p:sp>
      <p:sp>
        <p:nvSpPr>
          <p:cNvPr id="312" name="Shape 3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31</a:t>
            </a:fld>
            <a:endParaRPr/>
          </a:p>
        </p:txBody>
      </p:sp>
      <p:sp>
        <p:nvSpPr>
          <p:cNvPr id="313" name="Shape 313"/>
          <p:cNvSpPr txBox="1">
            <a:spLocks noGrp="1"/>
          </p:cNvSpPr>
          <p:nvPr>
            <p:ph type="body" idx="1"/>
          </p:nvPr>
        </p:nvSpPr>
        <p:spPr>
          <a:xfrm>
            <a:off x="253025" y="542875"/>
            <a:ext cx="8854500" cy="445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" b="1" dirty="0"/>
              <a:t>Getting back to practical application:</a:t>
            </a:r>
            <a:r>
              <a:rPr lang="en" dirty="0"/>
              <a:t>  Okay, so why can’t we break RSA?</a:t>
            </a:r>
            <a:endParaRPr dirty="0"/>
          </a:p>
          <a:p>
            <a:pPr marL="0" marR="0" lvl="0" indent="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" dirty="0"/>
              <a:t>  That being said…  A lock is only secure if you actually use it properly</a:t>
            </a:r>
            <a:endParaRPr dirty="0"/>
          </a:p>
          <a:p>
            <a:pPr marL="0" marR="0" lvl="0" indent="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" dirty="0"/>
              <a:t>Some company generated keys in a way such that the private</a:t>
            </a:r>
            <a:br>
              <a:rPr lang="en" dirty="0"/>
            </a:br>
            <a:r>
              <a:rPr lang="en" dirty="0"/>
              <a:t>  key was practically computable from the public key. Not great.  </a:t>
            </a:r>
            <a:endParaRPr dirty="0"/>
          </a:p>
          <a:p>
            <a:pPr marL="457200" marR="0" lvl="0" indent="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endParaRPr dirty="0"/>
          </a:p>
          <a:p>
            <a:pPr marL="457200" marR="0" lvl="0" indent="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endParaRPr dirty="0"/>
          </a:p>
          <a:p>
            <a:pPr marL="0" marR="0" lvl="0" indent="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endParaRPr dirty="0"/>
          </a:p>
          <a:p>
            <a:pPr marL="0" marR="0" lvl="0" indent="457200" algn="l" rtl="0">
              <a:lnSpc>
                <a:spcPct val="115000"/>
              </a:lnSpc>
              <a:spcBef>
                <a:spcPts val="1500"/>
              </a:spcBef>
              <a:spcAft>
                <a:spcPts val="1200"/>
              </a:spcAft>
              <a:buNone/>
            </a:pPr>
            <a:r>
              <a:rPr lang="en" dirty="0"/>
              <a:t>Links: </a:t>
            </a:r>
            <a:r>
              <a:rPr lang="en" u="sng" dirty="0">
                <a:solidFill>
                  <a:schemeClr val="hlink"/>
                </a:solidFill>
                <a:hlinkClick r:id="rId3"/>
              </a:rPr>
              <a:t>[1]</a:t>
            </a:r>
            <a:r>
              <a:rPr lang="en" dirty="0"/>
              <a:t>, </a:t>
            </a:r>
            <a:r>
              <a:rPr lang="en" u="sng" dirty="0">
                <a:solidFill>
                  <a:schemeClr val="hlink"/>
                </a:solidFill>
                <a:hlinkClick r:id="rId4"/>
              </a:rPr>
              <a:t>[2]</a:t>
            </a:r>
            <a:r>
              <a:rPr lang="en" dirty="0"/>
              <a:t> </a:t>
            </a:r>
            <a:endParaRPr dirty="0"/>
          </a:p>
        </p:txBody>
      </p:sp>
      <p:pic>
        <p:nvPicPr>
          <p:cNvPr id="314" name="Shape 3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93150" y="102375"/>
            <a:ext cx="1728000" cy="172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Shape 3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1700" y="2551800"/>
            <a:ext cx="5603148" cy="129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Shape 3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284100" y="3663025"/>
            <a:ext cx="5603149" cy="1000191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Shape 317"/>
          <p:cNvSpPr txBox="1"/>
          <p:nvPr/>
        </p:nvSpPr>
        <p:spPr>
          <a:xfrm>
            <a:off x="253025" y="3708150"/>
            <a:ext cx="874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[1]</a:t>
            </a:r>
            <a:endParaRPr/>
          </a:p>
        </p:txBody>
      </p:sp>
      <p:sp>
        <p:nvSpPr>
          <p:cNvPr id="318" name="Shape 318"/>
          <p:cNvSpPr txBox="1"/>
          <p:nvPr/>
        </p:nvSpPr>
        <p:spPr>
          <a:xfrm>
            <a:off x="3301025" y="4470150"/>
            <a:ext cx="874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[2]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32</a:t>
            </a:fld>
            <a:endParaRPr/>
          </a:p>
        </p:txBody>
      </p:sp>
      <p:sp>
        <p:nvSpPr>
          <p:cNvPr id="324" name="Shape 324"/>
          <p:cNvSpPr txBox="1">
            <a:spLocks noGrp="1"/>
          </p:cNvSpPr>
          <p:nvPr>
            <p:ph type="body" idx="1"/>
          </p:nvPr>
        </p:nvSpPr>
        <p:spPr>
          <a:xfrm>
            <a:off x="311700" y="542875"/>
            <a:ext cx="8795700" cy="445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" b="1"/>
              <a:t>Block ciphers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en"/>
              <a:t>When we translate our message </a:t>
            </a:r>
            <a:r>
              <a:rPr lang="en" i="1"/>
              <a:t>M</a:t>
            </a:r>
            <a:r>
              <a:rPr lang="en"/>
              <a:t> into a number, we need to be careful that the numerical representation of </a:t>
            </a:r>
            <a:r>
              <a:rPr lang="en" i="1"/>
              <a:t>M</a:t>
            </a:r>
            <a:r>
              <a:rPr lang="en"/>
              <a:t> does not exceed </a:t>
            </a:r>
            <a:r>
              <a:rPr lang="en" i="1"/>
              <a:t>n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en" b="1"/>
              <a:t>Question: </a:t>
            </a:r>
            <a:r>
              <a:rPr lang="en"/>
              <a:t>Why?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en" b="1"/>
              <a:t>Answer: </a:t>
            </a:r>
            <a:r>
              <a:rPr lang="en"/>
              <a:t>If </a:t>
            </a:r>
            <a:r>
              <a:rPr lang="en" i="1"/>
              <a:t>M</a:t>
            </a:r>
            <a:r>
              <a:rPr lang="en"/>
              <a:t> exceeds </a:t>
            </a:r>
            <a:r>
              <a:rPr lang="en" i="1"/>
              <a:t>n</a:t>
            </a:r>
            <a:r>
              <a:rPr lang="en"/>
              <a:t>, then we would be unable to distinguish between </a:t>
            </a:r>
            <a:r>
              <a:rPr lang="en" i="1"/>
              <a:t>M</a:t>
            </a:r>
            <a:r>
              <a:rPr lang="en"/>
              <a:t> and any other message that is congruent to </a:t>
            </a:r>
            <a:r>
              <a:rPr lang="en" i="1"/>
              <a:t>M </a:t>
            </a:r>
            <a:r>
              <a:rPr lang="en" b="1"/>
              <a:t>mod</a:t>
            </a:r>
            <a:r>
              <a:rPr lang="en" b="1" i="1"/>
              <a:t> </a:t>
            </a:r>
            <a:r>
              <a:rPr lang="en" i="1"/>
              <a:t>n</a:t>
            </a:r>
            <a:endParaRPr i="1"/>
          </a:p>
          <a:p>
            <a:pPr marL="0" marR="0" lvl="0" indent="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en"/>
              <a:t>Typically, we break the message up into blocks (hence, </a:t>
            </a:r>
            <a:r>
              <a:rPr lang="en" b="1"/>
              <a:t>block</a:t>
            </a:r>
            <a:r>
              <a:rPr lang="en"/>
              <a:t> cipher), then encode the blocks as digits, and then encrypt the blocks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1800"/>
              </a:spcBef>
              <a:spcAft>
                <a:spcPts val="1500"/>
              </a:spcAft>
              <a:buNone/>
            </a:pPr>
            <a:r>
              <a:rPr lang="en" b="1"/>
              <a:t>Example:</a:t>
            </a:r>
            <a:r>
              <a:rPr lang="en"/>
              <a:t> S’pose we wanted to send the message </a:t>
            </a:r>
            <a:r>
              <a:rPr lang="en" i="1"/>
              <a:t>HELP</a:t>
            </a:r>
            <a:endParaRPr/>
          </a:p>
        </p:txBody>
      </p:sp>
      <p:cxnSp>
        <p:nvCxnSpPr>
          <p:cNvPr id="325" name="Shape 325"/>
          <p:cNvCxnSpPr/>
          <p:nvPr/>
        </p:nvCxnSpPr>
        <p:spPr>
          <a:xfrm>
            <a:off x="217350" y="638700"/>
            <a:ext cx="8709300" cy="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6" name="Shape 326"/>
          <p:cNvSpPr txBox="1"/>
          <p:nvPr/>
        </p:nvSpPr>
        <p:spPr>
          <a:xfrm>
            <a:off x="311700" y="1402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Cryptography - more tidbits</a:t>
            </a:r>
            <a:endParaRPr sz="1800" b="1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 txBox="1">
            <a:spLocks noGrp="1"/>
          </p:cNvSpPr>
          <p:nvPr>
            <p:ph type="body" idx="1"/>
          </p:nvPr>
        </p:nvSpPr>
        <p:spPr>
          <a:xfrm>
            <a:off x="311700" y="542875"/>
            <a:ext cx="8795700" cy="445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en" b="1"/>
              <a:t>Example:</a:t>
            </a:r>
            <a:r>
              <a:rPr lang="en"/>
              <a:t> S’pose we wanted to send the message </a:t>
            </a:r>
            <a:r>
              <a:rPr lang="en" i="1"/>
              <a:t>HELP</a:t>
            </a:r>
            <a:endParaRPr i="1"/>
          </a:p>
          <a:p>
            <a:pPr marL="0" marR="0" lvl="0" indent="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en"/>
              <a:t>First, separate into blocks:		</a:t>
            </a:r>
            <a:r>
              <a:rPr lang="en" i="1"/>
              <a:t>HE</a:t>
            </a:r>
            <a:r>
              <a:rPr lang="en"/>
              <a:t>		</a:t>
            </a:r>
            <a:r>
              <a:rPr lang="en" i="1"/>
              <a:t>LP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en"/>
              <a:t>Second, encode:				0704		1115		← note the padding with 0s</a:t>
            </a:r>
            <a:endParaRPr/>
          </a:p>
          <a:p>
            <a:pPr marL="457200" marR="0" lvl="0" indent="-33020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Blocks of 2 letters works for </a:t>
            </a:r>
            <a:r>
              <a:rPr lang="en" i="1"/>
              <a:t>n</a:t>
            </a:r>
            <a:r>
              <a:rPr lang="en"/>
              <a:t> ≥ 2525     (first “25” represents first letter, …)</a:t>
            </a:r>
            <a:endParaRPr/>
          </a:p>
          <a:p>
            <a: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Blocks of 3 letters would work with </a:t>
            </a:r>
            <a:r>
              <a:rPr lang="en" i="1"/>
              <a:t>n</a:t>
            </a:r>
            <a:r>
              <a:rPr lang="en"/>
              <a:t> ≥ 252525</a:t>
            </a:r>
            <a:endParaRPr/>
          </a:p>
          <a:p>
            <a: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And so on… 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en"/>
              <a:t>Let’s encrypt </a:t>
            </a:r>
            <a:r>
              <a:rPr lang="en" i="1"/>
              <a:t>HELP</a:t>
            </a:r>
            <a:r>
              <a:rPr lang="en"/>
              <a:t> using the keys from the previous example (</a:t>
            </a:r>
            <a:r>
              <a:rPr lang="en" i="1"/>
              <a:t>e = </a:t>
            </a:r>
            <a:r>
              <a:rPr lang="en"/>
              <a:t>13, </a:t>
            </a:r>
            <a:r>
              <a:rPr lang="en" i="1"/>
              <a:t>d = </a:t>
            </a:r>
            <a:r>
              <a:rPr lang="en"/>
              <a:t>937, </a:t>
            </a:r>
            <a:r>
              <a:rPr lang="en" i="1"/>
              <a:t>n = </a:t>
            </a:r>
            <a:r>
              <a:rPr lang="en"/>
              <a:t>2537)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1800"/>
              </a:spcBef>
              <a:spcAft>
                <a:spcPts val="1500"/>
              </a:spcAft>
              <a:buNone/>
            </a:pPr>
            <a:endParaRPr/>
          </a:p>
        </p:txBody>
      </p:sp>
      <p:sp>
        <p:nvSpPr>
          <p:cNvPr id="332" name="Shape 3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33</a:t>
            </a:fld>
            <a:endParaRPr/>
          </a:p>
        </p:txBody>
      </p:sp>
      <p:cxnSp>
        <p:nvCxnSpPr>
          <p:cNvPr id="333" name="Shape 333"/>
          <p:cNvCxnSpPr/>
          <p:nvPr/>
        </p:nvCxnSpPr>
        <p:spPr>
          <a:xfrm>
            <a:off x="217350" y="638700"/>
            <a:ext cx="8709300" cy="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34" name="Shape 334"/>
          <p:cNvSpPr txBox="1"/>
          <p:nvPr/>
        </p:nvSpPr>
        <p:spPr>
          <a:xfrm>
            <a:off x="311700" y="1402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Cryptography - more tidbits</a:t>
            </a:r>
            <a:endParaRPr sz="1800" b="1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Shape 339"/>
          <p:cNvSpPr txBox="1">
            <a:spLocks noGrp="1"/>
          </p:cNvSpPr>
          <p:nvPr>
            <p:ph type="body" idx="1"/>
          </p:nvPr>
        </p:nvSpPr>
        <p:spPr>
          <a:xfrm>
            <a:off x="311700" y="542875"/>
            <a:ext cx="8795700" cy="445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en" b="1"/>
              <a:t>Example:</a:t>
            </a:r>
            <a:r>
              <a:rPr lang="en"/>
              <a:t> Encrypt </a:t>
            </a:r>
            <a:r>
              <a:rPr lang="en" i="1"/>
              <a:t>HELP</a:t>
            </a:r>
            <a:r>
              <a:rPr lang="en"/>
              <a:t> using the keys from the previous example (</a:t>
            </a:r>
            <a:r>
              <a:rPr lang="en" i="1"/>
              <a:t>e = </a:t>
            </a:r>
            <a:r>
              <a:rPr lang="en"/>
              <a:t>13, </a:t>
            </a:r>
            <a:r>
              <a:rPr lang="en" i="1"/>
              <a:t>d = </a:t>
            </a:r>
            <a:r>
              <a:rPr lang="en"/>
              <a:t>937, </a:t>
            </a:r>
            <a:r>
              <a:rPr lang="en" i="1"/>
              <a:t>n = </a:t>
            </a:r>
            <a:r>
              <a:rPr lang="en"/>
              <a:t>2537)</a:t>
            </a:r>
            <a:br>
              <a:rPr lang="en"/>
            </a:br>
            <a:endParaRPr i="1"/>
          </a:p>
          <a:p>
            <a:pPr marL="0" marR="0" lvl="0" indent="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en"/>
              <a:t>Our public key was (</a:t>
            </a:r>
            <a:r>
              <a:rPr lang="en" i="1"/>
              <a:t>e, n</a:t>
            </a:r>
            <a:r>
              <a:rPr lang="en"/>
              <a:t>) = (13, 2537), so we have: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en" i="1"/>
              <a:t>HE</a:t>
            </a:r>
            <a:r>
              <a:rPr lang="en"/>
              <a:t> = 0704</a:t>
            </a:r>
            <a:r>
              <a:rPr lang="en" baseline="30000"/>
              <a:t>13</a:t>
            </a:r>
            <a:r>
              <a:rPr lang="en"/>
              <a:t> </a:t>
            </a:r>
            <a:r>
              <a:rPr lang="en" b="1"/>
              <a:t>mod</a:t>
            </a:r>
            <a:r>
              <a:rPr lang="en"/>
              <a:t> 2537 ≡ (</a:t>
            </a:r>
            <a:r>
              <a:rPr lang="en" b="1"/>
              <a:t>FYOG:</a:t>
            </a:r>
            <a:r>
              <a:rPr lang="en"/>
              <a:t> fast mod. exp.) ≡ 981 (</a:t>
            </a:r>
            <a:r>
              <a:rPr lang="en" b="1"/>
              <a:t>mod </a:t>
            </a:r>
            <a:r>
              <a:rPr lang="en"/>
              <a:t>2537)</a:t>
            </a:r>
            <a:endParaRPr/>
          </a:p>
          <a:p>
            <a:pPr marL="0" lvl="0" indent="0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" i="1"/>
              <a:t>LP</a:t>
            </a:r>
            <a:r>
              <a:rPr lang="en"/>
              <a:t> = 1115</a:t>
            </a:r>
            <a:r>
              <a:rPr lang="en" baseline="30000"/>
              <a:t>13</a:t>
            </a:r>
            <a:r>
              <a:rPr lang="en"/>
              <a:t> </a:t>
            </a:r>
            <a:r>
              <a:rPr lang="en" b="1"/>
              <a:t>mod</a:t>
            </a:r>
            <a:r>
              <a:rPr lang="en"/>
              <a:t> 2537 ≡ (</a:t>
            </a:r>
            <a:r>
              <a:rPr lang="en" b="1"/>
              <a:t>FYOG: </a:t>
            </a:r>
            <a:r>
              <a:rPr lang="en"/>
              <a:t>fast mod. exp.) ≡ 461 (</a:t>
            </a:r>
            <a:r>
              <a:rPr lang="en" b="1"/>
              <a:t>mod </a:t>
            </a:r>
            <a:r>
              <a:rPr lang="en"/>
              <a:t>2537)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en"/>
              <a:t>So the encrypted message would be sent out as 0981 0461 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1800"/>
              </a:spcBef>
              <a:spcAft>
                <a:spcPts val="1500"/>
              </a:spcAft>
              <a:buNone/>
            </a:pPr>
            <a:endParaRPr/>
          </a:p>
        </p:txBody>
      </p:sp>
      <p:sp>
        <p:nvSpPr>
          <p:cNvPr id="340" name="Shape 3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34</a:t>
            </a:fld>
            <a:endParaRPr/>
          </a:p>
        </p:txBody>
      </p:sp>
      <p:cxnSp>
        <p:nvCxnSpPr>
          <p:cNvPr id="341" name="Shape 341"/>
          <p:cNvCxnSpPr/>
          <p:nvPr/>
        </p:nvCxnSpPr>
        <p:spPr>
          <a:xfrm>
            <a:off x="217350" y="638700"/>
            <a:ext cx="8709300" cy="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42" name="Shape 342"/>
          <p:cNvSpPr txBox="1"/>
          <p:nvPr/>
        </p:nvSpPr>
        <p:spPr>
          <a:xfrm>
            <a:off x="311700" y="1402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Cryptography - more tidbits</a:t>
            </a:r>
            <a:endParaRPr sz="1800" b="1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 txBox="1">
            <a:spLocks noGrp="1"/>
          </p:cNvSpPr>
          <p:nvPr>
            <p:ph type="body" idx="1"/>
          </p:nvPr>
        </p:nvSpPr>
        <p:spPr>
          <a:xfrm>
            <a:off x="311700" y="542875"/>
            <a:ext cx="8795700" cy="445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en" b="1"/>
              <a:t>Example:</a:t>
            </a:r>
            <a:r>
              <a:rPr lang="en"/>
              <a:t> Decrypt </a:t>
            </a:r>
            <a:r>
              <a:rPr lang="en" i="1"/>
              <a:t>C</a:t>
            </a:r>
            <a:r>
              <a:rPr lang="en"/>
              <a:t> = 1188 1346  using the keys from the previous example </a:t>
            </a:r>
            <a:br>
              <a:rPr lang="en"/>
            </a:br>
            <a:r>
              <a:rPr lang="en"/>
              <a:t>		 (</a:t>
            </a:r>
            <a:r>
              <a:rPr lang="en" i="1"/>
              <a:t>e = </a:t>
            </a:r>
            <a:r>
              <a:rPr lang="en"/>
              <a:t>13, </a:t>
            </a:r>
            <a:r>
              <a:rPr lang="en" i="1"/>
              <a:t>d = </a:t>
            </a:r>
            <a:r>
              <a:rPr lang="en"/>
              <a:t>937, </a:t>
            </a:r>
            <a:r>
              <a:rPr lang="en" i="1"/>
              <a:t>n = </a:t>
            </a:r>
            <a:r>
              <a:rPr lang="en"/>
              <a:t>2537)</a:t>
            </a:r>
            <a:br>
              <a:rPr lang="en"/>
            </a:b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en"/>
              <a:t>1188</a:t>
            </a:r>
            <a:r>
              <a:rPr lang="en" baseline="30000"/>
              <a:t>937</a:t>
            </a:r>
            <a:r>
              <a:rPr lang="en"/>
              <a:t> </a:t>
            </a:r>
            <a:r>
              <a:rPr lang="en" b="1"/>
              <a:t>mod</a:t>
            </a:r>
            <a:r>
              <a:rPr lang="en"/>
              <a:t> 2537  ≡  (fast mod. exp.)  ≡  1814  (</a:t>
            </a:r>
            <a:r>
              <a:rPr lang="en" b="1"/>
              <a:t>mod </a:t>
            </a:r>
            <a:r>
              <a:rPr lang="en"/>
              <a:t>2537)  →  </a:t>
            </a:r>
            <a:r>
              <a:rPr lang="en" i="1"/>
              <a:t>SO</a:t>
            </a:r>
            <a:endParaRPr/>
          </a:p>
          <a:p>
            <a:pPr marL="0" lvl="0" indent="0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"/>
              <a:t>1346</a:t>
            </a:r>
            <a:r>
              <a:rPr lang="en" baseline="30000"/>
              <a:t>937</a:t>
            </a:r>
            <a:r>
              <a:rPr lang="en"/>
              <a:t> </a:t>
            </a:r>
            <a:r>
              <a:rPr lang="en" b="1"/>
              <a:t>mod</a:t>
            </a:r>
            <a:r>
              <a:rPr lang="en"/>
              <a:t> 2537  ≡  (fast mod. exp.)  ≡  1823  (</a:t>
            </a:r>
            <a:r>
              <a:rPr lang="en" b="1"/>
              <a:t>mod </a:t>
            </a:r>
            <a:r>
              <a:rPr lang="en"/>
              <a:t>2537)  →  </a:t>
            </a:r>
            <a:r>
              <a:rPr lang="en" i="1"/>
              <a:t>SX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en"/>
              <a:t>So the decrypted message in characters would be </a:t>
            </a:r>
            <a:r>
              <a:rPr lang="en" i="1"/>
              <a:t>SOSX</a:t>
            </a:r>
            <a:br>
              <a:rPr lang="en"/>
            </a:b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en" b="1"/>
              <a:t>Convention:</a:t>
            </a:r>
            <a:r>
              <a:rPr lang="en"/>
              <a:t> If your message doesn’t fit perfectly into your block size, then you pad the end of the last block with </a:t>
            </a:r>
            <a:r>
              <a:rPr lang="en" i="1"/>
              <a:t>X</a:t>
            </a:r>
            <a:r>
              <a:rPr lang="en"/>
              <a:t>’s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en"/>
              <a:t>⇒  So this message is likely </a:t>
            </a:r>
            <a:r>
              <a:rPr lang="en" i="1"/>
              <a:t>SOS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1800"/>
              </a:spcBef>
              <a:spcAft>
                <a:spcPts val="1500"/>
              </a:spcAft>
              <a:buNone/>
            </a:pPr>
            <a:endParaRPr/>
          </a:p>
        </p:txBody>
      </p:sp>
      <p:sp>
        <p:nvSpPr>
          <p:cNvPr id="348" name="Shape 34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35</a:t>
            </a:fld>
            <a:endParaRPr/>
          </a:p>
        </p:txBody>
      </p:sp>
      <p:cxnSp>
        <p:nvCxnSpPr>
          <p:cNvPr id="349" name="Shape 349"/>
          <p:cNvCxnSpPr/>
          <p:nvPr/>
        </p:nvCxnSpPr>
        <p:spPr>
          <a:xfrm>
            <a:off x="217350" y="638700"/>
            <a:ext cx="8709300" cy="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50" name="Shape 350"/>
          <p:cNvSpPr txBox="1"/>
          <p:nvPr/>
        </p:nvSpPr>
        <p:spPr>
          <a:xfrm>
            <a:off x="311700" y="1402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Cryptography - more tidbits</a:t>
            </a:r>
            <a:endParaRPr sz="1800" b="1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5" name="Shape 355"/>
          <p:cNvCxnSpPr/>
          <p:nvPr/>
        </p:nvCxnSpPr>
        <p:spPr>
          <a:xfrm>
            <a:off x="217350" y="638700"/>
            <a:ext cx="8709300" cy="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56" name="Shape 356"/>
          <p:cNvSpPr txBox="1"/>
          <p:nvPr/>
        </p:nvSpPr>
        <p:spPr>
          <a:xfrm>
            <a:off x="311700" y="1402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Cryptography - more tidbits</a:t>
            </a:r>
            <a:endParaRPr sz="1800" b="1">
              <a:solidFill>
                <a:srgbClr val="000000"/>
              </a:solidFill>
            </a:endParaRPr>
          </a:p>
        </p:txBody>
      </p:sp>
      <p:sp>
        <p:nvSpPr>
          <p:cNvPr id="357" name="Shape 357"/>
          <p:cNvSpPr txBox="1">
            <a:spLocks noGrp="1"/>
          </p:cNvSpPr>
          <p:nvPr>
            <p:ph type="body" idx="1"/>
          </p:nvPr>
        </p:nvSpPr>
        <p:spPr>
          <a:xfrm>
            <a:off x="311700" y="923875"/>
            <a:ext cx="8744400" cy="42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b="1"/>
              <a:t>Recap:</a:t>
            </a:r>
            <a:endParaRPr b="1"/>
          </a:p>
          <a:p>
            <a:pPr marL="457200" marR="0" lvl="0" indent="-3302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RSA public key encryption:</a:t>
            </a:r>
            <a:endParaRPr/>
          </a:p>
          <a:p>
            <a:pPr marL="914400" marR="0" lvl="1" indent="-3302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You give everyone your publicKey (</a:t>
            </a:r>
            <a:r>
              <a:rPr lang="en" i="1"/>
              <a:t>e</a:t>
            </a:r>
            <a:r>
              <a:rPr lang="en"/>
              <a:t>, </a:t>
            </a:r>
            <a:r>
              <a:rPr lang="en" i="1"/>
              <a:t>n</a:t>
            </a:r>
            <a:r>
              <a:rPr lang="en"/>
              <a:t>) so they can encrypt messages </a:t>
            </a:r>
            <a:r>
              <a:rPr lang="en" b="1"/>
              <a:t>to you</a:t>
            </a:r>
            <a:endParaRPr/>
          </a:p>
          <a:p>
            <a:pPr marL="914400" marR="0" lvl="1" indent="-3302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600"/>
              <a:buChar char="○"/>
            </a:pPr>
            <a:r>
              <a:rPr lang="en" b="1"/>
              <a:t>You</a:t>
            </a:r>
            <a:r>
              <a:rPr lang="en"/>
              <a:t> know what the 2 primes </a:t>
            </a:r>
            <a:r>
              <a:rPr lang="en" i="1"/>
              <a:t>p </a:t>
            </a:r>
            <a:r>
              <a:rPr lang="en"/>
              <a:t>and </a:t>
            </a:r>
            <a:r>
              <a:rPr lang="en" i="1"/>
              <a:t>q</a:t>
            </a:r>
            <a:r>
              <a:rPr lang="en"/>
              <a:t> such that </a:t>
            </a:r>
            <a:r>
              <a:rPr lang="en" i="1"/>
              <a:t>n = pq</a:t>
            </a:r>
            <a:r>
              <a:rPr lang="en"/>
              <a:t>… </a:t>
            </a:r>
            <a:endParaRPr/>
          </a:p>
          <a:p>
            <a:pPr marL="914400" marR="0" lvl="1" indent="-3302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… So </a:t>
            </a:r>
            <a:r>
              <a:rPr lang="en" b="1"/>
              <a:t>you </a:t>
            </a:r>
            <a:r>
              <a:rPr lang="en"/>
              <a:t>know what </a:t>
            </a:r>
            <a:r>
              <a:rPr lang="en" i="1"/>
              <a:t>d</a:t>
            </a:r>
            <a:r>
              <a:rPr lang="en"/>
              <a:t> is (the inverse of </a:t>
            </a:r>
            <a:r>
              <a:rPr lang="en" i="1"/>
              <a:t>e</a:t>
            </a:r>
            <a:r>
              <a:rPr lang="en"/>
              <a:t> modulo (</a:t>
            </a:r>
            <a:r>
              <a:rPr lang="en" i="1"/>
              <a:t>p</a:t>
            </a:r>
            <a:r>
              <a:rPr lang="en"/>
              <a:t>-1)(</a:t>
            </a:r>
            <a:r>
              <a:rPr lang="en" i="1"/>
              <a:t>q</a:t>
            </a:r>
            <a:r>
              <a:rPr lang="en"/>
              <a:t>-1)) … </a:t>
            </a:r>
            <a:endParaRPr/>
          </a:p>
          <a:p>
            <a:pPr marL="914400" marR="0" lvl="1" indent="-3302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… So </a:t>
            </a:r>
            <a:r>
              <a:rPr lang="en" b="1"/>
              <a:t>you</a:t>
            </a:r>
            <a:r>
              <a:rPr lang="en"/>
              <a:t> can invert the encrypted messages without spending &gt;thousands of years throwing CPUs at it</a:t>
            </a:r>
            <a:br>
              <a:rPr lang="en"/>
            </a:b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b="1"/>
              <a:t>Next time:</a:t>
            </a:r>
            <a:endParaRPr b="1"/>
          </a:p>
          <a:p>
            <a:pPr marL="457200" marR="0" lvl="0" indent="-33020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1600"/>
              <a:buChar char="●"/>
            </a:pPr>
            <a:r>
              <a:rPr lang="en"/>
              <a:t>We get </a:t>
            </a:r>
            <a:r>
              <a:rPr lang="en" b="1" i="1"/>
              <a:t>inductive!</a:t>
            </a:r>
            <a:endParaRPr/>
          </a:p>
        </p:txBody>
      </p:sp>
      <p:sp>
        <p:nvSpPr>
          <p:cNvPr id="358" name="Shape 35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36</a:t>
            </a:fld>
            <a:endParaRPr/>
          </a:p>
        </p:txBody>
      </p:sp>
      <p:pic>
        <p:nvPicPr>
          <p:cNvPr id="359" name="Shape 3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88100" y="64025"/>
            <a:ext cx="1739075" cy="1746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Shape 360"/>
          <p:cNvPicPr preferRelativeResize="0"/>
          <p:nvPr/>
        </p:nvPicPr>
        <p:blipFill rotWithShape="1">
          <a:blip r:embed="rId4">
            <a:alphaModFix/>
          </a:blip>
          <a:srcRect t="11008"/>
          <a:stretch/>
        </p:blipFill>
        <p:spPr>
          <a:xfrm>
            <a:off x="2943075" y="3598550"/>
            <a:ext cx="2184974" cy="1458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Shape 36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37</a:t>
            </a:fld>
            <a:endParaRPr/>
          </a:p>
        </p:txBody>
      </p:sp>
      <p:sp>
        <p:nvSpPr>
          <p:cNvPr id="366" name="Shape 366"/>
          <p:cNvSpPr txBox="1">
            <a:spLocks noGrp="1"/>
          </p:cNvSpPr>
          <p:nvPr>
            <p:ph type="body" idx="1"/>
          </p:nvPr>
        </p:nvSpPr>
        <p:spPr>
          <a:xfrm>
            <a:off x="311700" y="466675"/>
            <a:ext cx="8709300" cy="43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"/>
              <a:t>0704</a:t>
            </a:r>
            <a:r>
              <a:rPr lang="en" baseline="30000"/>
              <a:t>13</a:t>
            </a:r>
            <a:r>
              <a:rPr lang="en"/>
              <a:t> </a:t>
            </a:r>
            <a:r>
              <a:rPr lang="en" b="1"/>
              <a:t>mod</a:t>
            </a:r>
            <a:r>
              <a:rPr lang="en"/>
              <a:t> 2537 ≡ …  ≡ 981 (</a:t>
            </a:r>
            <a:r>
              <a:rPr lang="en" b="1"/>
              <a:t>mod </a:t>
            </a:r>
            <a:r>
              <a:rPr lang="en"/>
              <a:t>2537)</a:t>
            </a:r>
            <a:endParaRPr/>
          </a:p>
          <a:p>
            <a:pPr marL="457200" lvl="0" indent="0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"/>
              <a:t>13 = 2</a:t>
            </a:r>
            <a:r>
              <a:rPr lang="en" baseline="30000"/>
              <a:t>3</a:t>
            </a:r>
            <a:r>
              <a:rPr lang="en"/>
              <a:t> + 2</a:t>
            </a:r>
            <a:r>
              <a:rPr lang="en" baseline="30000"/>
              <a:t>2</a:t>
            </a:r>
            <a:r>
              <a:rPr lang="en"/>
              <a:t> + 2</a:t>
            </a:r>
            <a:r>
              <a:rPr lang="en" baseline="30000"/>
              <a:t>0</a:t>
            </a:r>
            <a:r>
              <a:rPr lang="en"/>
              <a:t> ,   so 704</a:t>
            </a:r>
            <a:r>
              <a:rPr lang="en" baseline="30000"/>
              <a:t>13</a:t>
            </a:r>
            <a:r>
              <a:rPr lang="en"/>
              <a:t> = 704</a:t>
            </a:r>
            <a:r>
              <a:rPr lang="en" baseline="30000"/>
              <a:t>8</a:t>
            </a:r>
            <a:r>
              <a:rPr lang="en"/>
              <a:t>·704</a:t>
            </a:r>
            <a:r>
              <a:rPr lang="en" baseline="30000"/>
              <a:t>4</a:t>
            </a:r>
            <a:r>
              <a:rPr lang="en"/>
              <a:t>·704</a:t>
            </a:r>
            <a:r>
              <a:rPr lang="en" baseline="30000"/>
              <a:t>1</a:t>
            </a:r>
            <a:r>
              <a:rPr lang="en"/>
              <a:t>,  so we need to calculate </a:t>
            </a:r>
            <a:br>
              <a:rPr lang="en"/>
            </a:br>
            <a:r>
              <a:rPr lang="en"/>
              <a:t>                                                                           these powers of 704 (modulo 2537)</a:t>
            </a:r>
            <a:endParaRPr/>
          </a:p>
          <a:p>
            <a:pPr marL="457200" lvl="0" indent="0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"/>
              <a:t>	704</a:t>
            </a:r>
            <a:r>
              <a:rPr lang="en" baseline="30000"/>
              <a:t>1</a:t>
            </a:r>
            <a:r>
              <a:rPr lang="en"/>
              <a:t> = 704 (modulo 2537)</a:t>
            </a:r>
            <a:endParaRPr/>
          </a:p>
          <a:p>
            <a:pPr marL="457200" lvl="0" indent="0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"/>
              <a:t>	704</a:t>
            </a:r>
            <a:r>
              <a:rPr lang="en" baseline="30000"/>
              <a:t>2</a:t>
            </a:r>
            <a:r>
              <a:rPr lang="en"/>
              <a:t> = 495616 ≡ 901 (mod 2537)</a:t>
            </a:r>
            <a:endParaRPr/>
          </a:p>
          <a:p>
            <a:pPr marL="457200" lvl="0" indent="0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"/>
              <a:t>	704</a:t>
            </a:r>
            <a:r>
              <a:rPr lang="en" baseline="30000"/>
              <a:t>4</a:t>
            </a:r>
            <a:r>
              <a:rPr lang="en"/>
              <a:t> = (704</a:t>
            </a:r>
            <a:r>
              <a:rPr lang="en" baseline="30000"/>
              <a:t>2</a:t>
            </a:r>
            <a:r>
              <a:rPr lang="en"/>
              <a:t>)</a:t>
            </a:r>
            <a:r>
              <a:rPr lang="en" baseline="30000"/>
              <a:t>2</a:t>
            </a:r>
            <a:r>
              <a:rPr lang="en"/>
              <a:t> ≡ 901</a:t>
            </a:r>
            <a:r>
              <a:rPr lang="en" baseline="30000"/>
              <a:t>2</a:t>
            </a:r>
            <a:r>
              <a:rPr lang="en"/>
              <a:t> = 811801 ≡ 2498 (mod 2537)</a:t>
            </a:r>
            <a:endParaRPr/>
          </a:p>
          <a:p>
            <a:pPr marL="457200" lvl="0" indent="0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"/>
              <a:t>and	704</a:t>
            </a:r>
            <a:r>
              <a:rPr lang="en" baseline="30000"/>
              <a:t>8</a:t>
            </a:r>
            <a:r>
              <a:rPr lang="en"/>
              <a:t> = (704</a:t>
            </a:r>
            <a:r>
              <a:rPr lang="en" baseline="30000"/>
              <a:t>4</a:t>
            </a:r>
            <a:r>
              <a:rPr lang="en"/>
              <a:t>)</a:t>
            </a:r>
            <a:r>
              <a:rPr lang="en" baseline="30000"/>
              <a:t>2</a:t>
            </a:r>
            <a:r>
              <a:rPr lang="en"/>
              <a:t> ≡ 2498</a:t>
            </a:r>
            <a:r>
              <a:rPr lang="en" baseline="30000"/>
              <a:t>2</a:t>
            </a:r>
            <a:r>
              <a:rPr lang="en"/>
              <a:t> = 6240004 ≡ 1521 (mod 2537)</a:t>
            </a:r>
            <a:endParaRPr/>
          </a:p>
          <a:p>
            <a:pPr marL="457200" lvl="0" indent="0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⇒ 704</a:t>
            </a:r>
            <a:r>
              <a:rPr lang="en" baseline="30000"/>
              <a:t>13</a:t>
            </a:r>
            <a:r>
              <a:rPr lang="en"/>
              <a:t> = 704</a:t>
            </a:r>
            <a:r>
              <a:rPr lang="en" baseline="30000"/>
              <a:t>8</a:t>
            </a:r>
            <a:r>
              <a:rPr lang="en"/>
              <a:t>·704</a:t>
            </a:r>
            <a:r>
              <a:rPr lang="en" baseline="30000"/>
              <a:t>4</a:t>
            </a:r>
            <a:r>
              <a:rPr lang="en"/>
              <a:t>·704</a:t>
            </a:r>
            <a:r>
              <a:rPr lang="en" baseline="30000"/>
              <a:t>1</a:t>
            </a:r>
            <a:r>
              <a:rPr lang="en"/>
              <a:t> ≡ 1521·2498·704 (mod 2537) ≡ 981 (mod 2537)</a:t>
            </a:r>
            <a:endParaRPr/>
          </a:p>
          <a:p>
            <a:pPr marL="0" lvl="0" indent="0" rtl="0">
              <a:spcBef>
                <a:spcPts val="1800"/>
              </a:spcBef>
              <a:spcAft>
                <a:spcPts val="1500"/>
              </a:spcAft>
              <a:buNone/>
            </a:pPr>
            <a:endParaRPr/>
          </a:p>
        </p:txBody>
      </p:sp>
      <p:sp>
        <p:nvSpPr>
          <p:cNvPr id="367" name="Shape 367"/>
          <p:cNvSpPr txBox="1">
            <a:spLocks noGrp="1"/>
          </p:cNvSpPr>
          <p:nvPr>
            <p:ph type="title"/>
          </p:nvPr>
        </p:nvSpPr>
        <p:spPr>
          <a:xfrm>
            <a:off x="311700" y="-121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FYOG:</a:t>
            </a:r>
            <a:r>
              <a:rPr lang="en"/>
              <a:t> </a:t>
            </a:r>
            <a:r>
              <a:rPr lang="en" i="1"/>
              <a:t>hints!</a:t>
            </a:r>
            <a:endParaRPr i="1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311700" y="619075"/>
            <a:ext cx="8709300" cy="43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dirty="0"/>
              <a:t>Last time we talked about </a:t>
            </a:r>
            <a:r>
              <a:rPr lang="en" b="1" dirty="0"/>
              <a:t>shift ciphers</a:t>
            </a:r>
            <a:r>
              <a:rPr lang="en" dirty="0"/>
              <a:t> and </a:t>
            </a:r>
            <a:r>
              <a:rPr lang="en" b="1" dirty="0"/>
              <a:t>affine ciphers</a:t>
            </a:r>
            <a:endParaRPr dirty="0"/>
          </a:p>
          <a:p>
            <a:pPr marL="0" lvl="0" indent="0" rtl="0">
              <a:spcBef>
                <a:spcPts val="80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0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dirty="0"/>
              <a:t>Shift Encrypt:		</a:t>
            </a:r>
            <a:r>
              <a:rPr lang="en" i="1" dirty="0"/>
              <a:t>C</a:t>
            </a:r>
            <a:r>
              <a:rPr lang="en" dirty="0"/>
              <a:t> = </a:t>
            </a:r>
            <a:r>
              <a:rPr lang="en" i="1" dirty="0"/>
              <a:t>F(M) = </a:t>
            </a:r>
            <a:r>
              <a:rPr lang="en" dirty="0"/>
              <a:t>(</a:t>
            </a:r>
            <a:r>
              <a:rPr lang="en" i="1" dirty="0"/>
              <a:t>M</a:t>
            </a:r>
            <a:r>
              <a:rPr lang="en" dirty="0"/>
              <a:t> + </a:t>
            </a:r>
            <a:r>
              <a:rPr lang="en" i="1" dirty="0"/>
              <a:t>k</a:t>
            </a:r>
            <a:r>
              <a:rPr lang="en" dirty="0"/>
              <a:t>) </a:t>
            </a:r>
            <a:r>
              <a:rPr lang="en" b="1" dirty="0"/>
              <a:t>mod</a:t>
            </a:r>
            <a:r>
              <a:rPr lang="en" dirty="0"/>
              <a:t> 26</a:t>
            </a:r>
            <a:endParaRPr dirty="0"/>
          </a:p>
          <a:p>
            <a:pPr marL="457200" lvl="0" indent="0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dirty="0"/>
              <a:t>Shift Decrypt:		</a:t>
            </a:r>
            <a:r>
              <a:rPr lang="en" i="1" dirty="0"/>
              <a:t>M </a:t>
            </a:r>
            <a:r>
              <a:rPr lang="en" dirty="0"/>
              <a:t>= </a:t>
            </a:r>
            <a:r>
              <a:rPr lang="en" i="1" dirty="0"/>
              <a:t>F</a:t>
            </a:r>
            <a:r>
              <a:rPr lang="en" i="1" baseline="30000" dirty="0"/>
              <a:t>-1</a:t>
            </a:r>
            <a:r>
              <a:rPr lang="en" i="1" dirty="0"/>
              <a:t>(C) = </a:t>
            </a:r>
            <a:r>
              <a:rPr lang="en" dirty="0"/>
              <a:t>(</a:t>
            </a:r>
            <a:r>
              <a:rPr lang="en" i="1" dirty="0"/>
              <a:t>C</a:t>
            </a:r>
            <a:r>
              <a:rPr lang="en" dirty="0"/>
              <a:t> - </a:t>
            </a:r>
            <a:r>
              <a:rPr lang="en" i="1" dirty="0"/>
              <a:t>k</a:t>
            </a:r>
            <a:r>
              <a:rPr lang="en" dirty="0"/>
              <a:t>) </a:t>
            </a:r>
            <a:r>
              <a:rPr lang="en" b="1" dirty="0"/>
              <a:t>mod</a:t>
            </a:r>
            <a:r>
              <a:rPr lang="en" dirty="0"/>
              <a:t> 26</a:t>
            </a:r>
            <a:endParaRPr dirty="0"/>
          </a:p>
          <a:p>
            <a:pPr marL="457200" lvl="0" indent="0" rtl="0">
              <a:spcBef>
                <a:spcPts val="80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0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dirty="0"/>
              <a:t>Affine Encrypt:		</a:t>
            </a:r>
            <a:r>
              <a:rPr lang="en" i="1" dirty="0"/>
              <a:t>C</a:t>
            </a:r>
            <a:r>
              <a:rPr lang="en" dirty="0"/>
              <a:t> = </a:t>
            </a:r>
            <a:r>
              <a:rPr lang="en" i="1" dirty="0"/>
              <a:t>F(M) = </a:t>
            </a:r>
            <a:r>
              <a:rPr lang="en" dirty="0"/>
              <a:t>(</a:t>
            </a:r>
            <a:r>
              <a:rPr lang="en" i="1" dirty="0" err="1"/>
              <a:t>aM</a:t>
            </a:r>
            <a:r>
              <a:rPr lang="en" dirty="0"/>
              <a:t> + </a:t>
            </a:r>
            <a:r>
              <a:rPr lang="en" i="1" dirty="0"/>
              <a:t>b</a:t>
            </a:r>
            <a:r>
              <a:rPr lang="en" dirty="0"/>
              <a:t>) </a:t>
            </a:r>
            <a:r>
              <a:rPr lang="en" b="1" dirty="0"/>
              <a:t>mod</a:t>
            </a:r>
            <a:r>
              <a:rPr lang="en" dirty="0"/>
              <a:t> 26</a:t>
            </a:r>
            <a:endParaRPr dirty="0"/>
          </a:p>
          <a:p>
            <a:pPr marL="457200" lvl="0" indent="0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dirty="0"/>
              <a:t>Affine Decrypt:		</a:t>
            </a:r>
            <a:r>
              <a:rPr lang="en" i="1" dirty="0"/>
              <a:t>M </a:t>
            </a:r>
            <a:r>
              <a:rPr lang="en" dirty="0"/>
              <a:t>= </a:t>
            </a:r>
            <a:r>
              <a:rPr lang="en" i="1" dirty="0"/>
              <a:t>F</a:t>
            </a:r>
            <a:r>
              <a:rPr lang="en" i="1" baseline="30000" dirty="0"/>
              <a:t>-1</a:t>
            </a:r>
            <a:r>
              <a:rPr lang="en" i="1" dirty="0"/>
              <a:t>(C) =     </a:t>
            </a:r>
            <a:r>
              <a:rPr lang="en" dirty="0"/>
              <a:t>(</a:t>
            </a:r>
            <a:r>
              <a:rPr lang="en" i="1" dirty="0"/>
              <a:t>C</a:t>
            </a:r>
            <a:r>
              <a:rPr lang="en" dirty="0"/>
              <a:t> - </a:t>
            </a:r>
            <a:r>
              <a:rPr lang="en" i="1" dirty="0"/>
              <a:t>b</a:t>
            </a:r>
            <a:r>
              <a:rPr lang="en" dirty="0"/>
              <a:t>) </a:t>
            </a:r>
            <a:r>
              <a:rPr lang="en" b="1" dirty="0"/>
              <a:t>mod</a:t>
            </a:r>
            <a:r>
              <a:rPr lang="en" dirty="0"/>
              <a:t> 26</a:t>
            </a:r>
            <a:endParaRPr dirty="0"/>
          </a:p>
          <a:p>
            <a:pPr marL="0" lvl="0" indent="0" rtl="0">
              <a:spcBef>
                <a:spcPts val="8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dirty="0"/>
              <a:t>Both of these ciphers are examples of</a:t>
            </a:r>
            <a:r>
              <a:rPr lang="en" b="1" dirty="0"/>
              <a:t> private key encryption</a:t>
            </a:r>
            <a:endParaRPr dirty="0"/>
          </a:p>
          <a:p>
            <a:pPr marL="0" lvl="0" indent="0" rtl="0">
              <a:spcBef>
                <a:spcPts val="1000"/>
              </a:spcBef>
              <a:spcAft>
                <a:spcPts val="800"/>
              </a:spcAft>
              <a:buNone/>
            </a:pPr>
            <a:r>
              <a:rPr lang="en" dirty="0"/>
              <a:t>The sender and receiver both need to know the keys (</a:t>
            </a:r>
            <a:r>
              <a:rPr lang="en" i="1" dirty="0"/>
              <a:t>k</a:t>
            </a:r>
            <a:r>
              <a:rPr lang="en" dirty="0"/>
              <a:t> or </a:t>
            </a:r>
            <a:r>
              <a:rPr lang="en" i="1" dirty="0"/>
              <a:t>a</a:t>
            </a:r>
            <a:r>
              <a:rPr lang="en" dirty="0"/>
              <a:t> and </a:t>
            </a:r>
            <a:r>
              <a:rPr lang="en" i="1" dirty="0"/>
              <a:t>b</a:t>
            </a:r>
            <a:r>
              <a:rPr lang="en" dirty="0"/>
              <a:t>)</a:t>
            </a:r>
            <a:endParaRPr dirty="0"/>
          </a:p>
        </p:txBody>
      </p:sp>
      <p:pic>
        <p:nvPicPr>
          <p:cNvPr id="82" name="Shape 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57265" y="3174477"/>
            <a:ext cx="105650" cy="1429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3" name="Shape 83"/>
          <p:cNvCxnSpPr/>
          <p:nvPr/>
        </p:nvCxnSpPr>
        <p:spPr>
          <a:xfrm>
            <a:off x="217350" y="638700"/>
            <a:ext cx="8709300" cy="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4" name="Shape 84"/>
          <p:cNvSpPr txBox="1"/>
          <p:nvPr/>
        </p:nvSpPr>
        <p:spPr>
          <a:xfrm>
            <a:off x="311700" y="1402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Cryptography</a:t>
            </a:r>
            <a:endParaRPr sz="1800" b="1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267775" y="619075"/>
            <a:ext cx="8564400" cy="43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Obviously, this poses some problems to implement on a large scale.</a:t>
            </a:r>
            <a:br>
              <a:rPr lang="en"/>
            </a:br>
            <a:endParaRPr/>
          </a:p>
          <a:p>
            <a:pPr marL="0" lvl="0" indent="0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The solution to this: </a:t>
            </a:r>
            <a:r>
              <a:rPr lang="en" b="1"/>
              <a:t>Public Key Encryption</a:t>
            </a:r>
            <a:br>
              <a:rPr lang="en"/>
            </a:br>
            <a:endParaRPr/>
          </a:p>
          <a:p>
            <a:pPr marL="0" lvl="0" indent="0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Allows senders and receivers to determine secret keys by transferring public information completely in the open</a:t>
            </a:r>
            <a:br>
              <a:rPr lang="en"/>
            </a:br>
            <a:endParaRPr/>
          </a:p>
          <a:p>
            <a:pPr marL="0" lvl="0" indent="0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b="1"/>
              <a:t>RSA</a:t>
            </a:r>
            <a:r>
              <a:rPr lang="en"/>
              <a:t> is the most common Public Key Encryption system</a:t>
            </a:r>
            <a:endParaRPr/>
          </a:p>
          <a:p>
            <a:pPr marL="457200" lvl="0" indent="-330200" rtl="0">
              <a:spcBef>
                <a:spcPts val="100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Developed by Rivest, Shamir and Adleman in 1977</a:t>
            </a:r>
            <a:endParaRPr/>
          </a:p>
          <a:p>
            <a:pPr marL="457200" lvl="0" indent="-330200" rtl="0">
              <a:spcBef>
                <a:spcPts val="1000"/>
              </a:spcBef>
              <a:spcAft>
                <a:spcPts val="800"/>
              </a:spcAft>
              <a:buSzPts val="1600"/>
              <a:buChar char="●"/>
            </a:pPr>
            <a:r>
              <a:rPr lang="en"/>
              <a:t>… but first discovered by Clifford Cocks in 1973 (working for British government)</a:t>
            </a:r>
            <a:endParaRPr/>
          </a:p>
        </p:txBody>
      </p:sp>
      <p:cxnSp>
        <p:nvCxnSpPr>
          <p:cNvPr id="91" name="Shape 91"/>
          <p:cNvCxnSpPr/>
          <p:nvPr/>
        </p:nvCxnSpPr>
        <p:spPr>
          <a:xfrm>
            <a:off x="217350" y="638700"/>
            <a:ext cx="8709300" cy="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2" name="Shape 92"/>
          <p:cNvSpPr txBox="1"/>
          <p:nvPr/>
        </p:nvSpPr>
        <p:spPr>
          <a:xfrm>
            <a:off x="311700" y="1402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Cryptography</a:t>
            </a:r>
            <a:endParaRPr sz="1800" b="1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311700" y="619075"/>
            <a:ext cx="8709300" cy="43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RSA builds on a bunch of topics we have seen before:</a:t>
            </a:r>
            <a:endParaRPr/>
          </a:p>
          <a:p>
            <a:pPr marL="457200" marR="0" lvl="0" indent="-330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Fast modular exponentiation</a:t>
            </a:r>
            <a:endParaRPr/>
          </a:p>
          <a:p>
            <a:pPr marL="457200" marR="0" lvl="0" indent="-330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The Euclidean algorithm</a:t>
            </a:r>
            <a:endParaRPr/>
          </a:p>
          <a:p>
            <a:pPr marL="457200" marR="0" lvl="0" indent="-330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Bezout’s theorem</a:t>
            </a:r>
            <a:endParaRPr/>
          </a:p>
          <a:p>
            <a:pPr marL="457200" marR="0" lvl="0" indent="-330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Modular inverses</a:t>
            </a:r>
            <a:endParaRPr/>
          </a:p>
          <a:p>
            <a:pPr marL="457200" marR="0" lvl="0" indent="-330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Fermat’s Little Theorem</a:t>
            </a:r>
            <a:endParaRPr/>
          </a:p>
          <a:p>
            <a:pPr marL="457200" marR="0" lvl="0" indent="-330200" algn="l" rtl="0">
              <a:lnSpc>
                <a:spcPct val="115000"/>
              </a:lnSpc>
              <a:spcBef>
                <a:spcPts val="1000"/>
              </a:spcBef>
              <a:spcAft>
                <a:spcPts val="800"/>
              </a:spcAft>
              <a:buSzPts val="1600"/>
              <a:buChar char="●"/>
            </a:pPr>
            <a:r>
              <a:rPr lang="en"/>
              <a:t>The Chinese Remainder Theorem</a:t>
            </a:r>
            <a:endParaRPr/>
          </a:p>
        </p:txBody>
      </p:sp>
      <p:cxnSp>
        <p:nvCxnSpPr>
          <p:cNvPr id="99" name="Shape 99"/>
          <p:cNvCxnSpPr/>
          <p:nvPr/>
        </p:nvCxnSpPr>
        <p:spPr>
          <a:xfrm>
            <a:off x="217350" y="638700"/>
            <a:ext cx="8709300" cy="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0" name="Shape 100"/>
          <p:cNvSpPr txBox="1"/>
          <p:nvPr/>
        </p:nvSpPr>
        <p:spPr>
          <a:xfrm>
            <a:off x="311700" y="1402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Cryptography</a:t>
            </a:r>
            <a:endParaRPr sz="1800" b="1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311700" y="619075"/>
            <a:ext cx="8709300" cy="43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b="1"/>
              <a:t>Basic idea:</a:t>
            </a:r>
            <a:endParaRPr b="1"/>
          </a:p>
          <a:p>
            <a:pPr marL="457200" marR="0" lvl="0" indent="-3302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Alice wants to send a message </a:t>
            </a:r>
            <a:r>
              <a:rPr lang="en" i="1"/>
              <a:t>M</a:t>
            </a:r>
            <a:r>
              <a:rPr lang="en"/>
              <a:t> to Bob that she doesn’t want anyone else to read</a:t>
            </a:r>
            <a:endParaRPr/>
          </a:p>
          <a:p>
            <a:pPr marL="457200" marR="0" lvl="0" indent="-3302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In a </a:t>
            </a:r>
            <a:r>
              <a:rPr lang="en" b="1"/>
              <a:t>public key system</a:t>
            </a:r>
            <a:r>
              <a:rPr lang="en"/>
              <a:t>, Bob will send Alice (or anyone!) his public key and Alice will use it to encrypt the message </a:t>
            </a:r>
            <a:r>
              <a:rPr lang="en" i="1"/>
              <a:t>M</a:t>
            </a:r>
            <a:r>
              <a:rPr lang="en"/>
              <a:t> as a cipher</a:t>
            </a:r>
            <a:r>
              <a:rPr lang="en" i="1"/>
              <a:t> C</a:t>
            </a:r>
            <a:endParaRPr/>
          </a:p>
          <a:p>
            <a:pPr marL="457200" marR="0" lvl="0" indent="-3302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When Bob receives the message, he decrypts it using his </a:t>
            </a:r>
            <a:r>
              <a:rPr lang="en" b="1"/>
              <a:t>private key</a:t>
            </a:r>
            <a:endParaRPr/>
          </a:p>
          <a:p>
            <a:pPr marL="457200" marR="0" lvl="0" indent="-3302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Anyone in the world could intercept the public key and use it to</a:t>
            </a:r>
            <a:r>
              <a:rPr lang="en" i="1"/>
              <a:t> encrypt</a:t>
            </a:r>
            <a:r>
              <a:rPr lang="en"/>
              <a:t> message… </a:t>
            </a:r>
            <a:endParaRPr/>
          </a:p>
          <a:p>
            <a:pPr marL="457200" marR="0" lvl="0" indent="-330200" algn="l" rtl="0">
              <a:lnSpc>
                <a:spcPct val="115000"/>
              </a:lnSpc>
              <a:spcBef>
                <a:spcPts val="1200"/>
              </a:spcBef>
              <a:spcAft>
                <a:spcPts val="1000"/>
              </a:spcAft>
              <a:buSzPts val="1600"/>
              <a:buChar char="●"/>
            </a:pPr>
            <a:r>
              <a:rPr lang="en"/>
              <a:t>… but </a:t>
            </a:r>
            <a:r>
              <a:rPr lang="en" b="1"/>
              <a:t>nobody</a:t>
            </a:r>
            <a:r>
              <a:rPr lang="en"/>
              <a:t> could decrypt messages without Bob’s private key</a:t>
            </a:r>
            <a:endParaRPr/>
          </a:p>
        </p:txBody>
      </p:sp>
      <p:cxnSp>
        <p:nvCxnSpPr>
          <p:cNvPr id="107" name="Shape 107"/>
          <p:cNvCxnSpPr/>
          <p:nvPr/>
        </p:nvCxnSpPr>
        <p:spPr>
          <a:xfrm>
            <a:off x="217350" y="638700"/>
            <a:ext cx="8709300" cy="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8" name="Shape 108"/>
          <p:cNvSpPr txBox="1"/>
          <p:nvPr/>
        </p:nvSpPr>
        <p:spPr>
          <a:xfrm>
            <a:off x="311700" y="1402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Cryptography - RSA</a:t>
            </a:r>
            <a:endParaRPr sz="1800" b="1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311700" y="542875"/>
            <a:ext cx="8709300" cy="43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b="1"/>
              <a:t>Implementation in practice:</a:t>
            </a:r>
            <a:endParaRPr b="1"/>
          </a:p>
          <a:p>
            <a:pPr marL="457200" marR="0" lvl="0" indent="-330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We want to create a </a:t>
            </a:r>
            <a:r>
              <a:rPr lang="en" i="1"/>
              <a:t>one-way</a:t>
            </a:r>
            <a:r>
              <a:rPr lang="en"/>
              <a:t> function </a:t>
            </a:r>
            <a:r>
              <a:rPr lang="en" i="1"/>
              <a:t>F</a:t>
            </a:r>
            <a:r>
              <a:rPr lang="en"/>
              <a:t> that, given a message </a:t>
            </a:r>
            <a:r>
              <a:rPr lang="en" i="1"/>
              <a:t>M</a:t>
            </a:r>
            <a:r>
              <a:rPr lang="en"/>
              <a:t> and 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publicKey</a:t>
            </a:r>
            <a:r>
              <a:rPr lang="en"/>
              <a:t>, encrypts </a:t>
            </a:r>
            <a:r>
              <a:rPr lang="en" i="1"/>
              <a:t>M</a:t>
            </a:r>
            <a:r>
              <a:rPr lang="en"/>
              <a:t> as </a:t>
            </a:r>
            <a:r>
              <a:rPr lang="en" i="1"/>
              <a:t>C = F</a:t>
            </a:r>
            <a:r>
              <a:rPr lang="en"/>
              <a:t>(</a:t>
            </a:r>
            <a:r>
              <a:rPr lang="en" i="1"/>
              <a:t>M, 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publicKey</a:t>
            </a:r>
            <a:r>
              <a:rPr lang="en"/>
              <a:t>)</a:t>
            </a:r>
            <a:endParaRPr/>
          </a:p>
          <a:p>
            <a:pPr marL="457200" marR="0" lvl="0" indent="-330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The function </a:t>
            </a:r>
            <a:r>
              <a:rPr lang="en" i="1"/>
              <a:t>F</a:t>
            </a:r>
            <a:r>
              <a:rPr lang="en"/>
              <a:t> is called “one-way” because</a:t>
            </a:r>
            <a:endParaRPr/>
          </a:p>
          <a:p>
            <a:pPr marL="914400" marR="0" lvl="1" indent="-330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Given </a:t>
            </a:r>
            <a:r>
              <a:rPr lang="en" i="1"/>
              <a:t>M</a:t>
            </a:r>
            <a:r>
              <a:rPr lang="en"/>
              <a:t> and 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publicKey</a:t>
            </a:r>
            <a:r>
              <a:rPr lang="en"/>
              <a:t>, it is easy to compute </a:t>
            </a:r>
            <a:r>
              <a:rPr lang="en" i="1"/>
              <a:t>C = F</a:t>
            </a:r>
            <a:r>
              <a:rPr lang="en"/>
              <a:t>(</a:t>
            </a:r>
            <a:r>
              <a:rPr lang="en" i="1"/>
              <a:t>m</a:t>
            </a:r>
            <a:r>
              <a:rPr lang="en"/>
              <a:t>, 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publicKey</a:t>
            </a:r>
            <a:r>
              <a:rPr lang="en"/>
              <a:t>) </a:t>
            </a:r>
            <a:br>
              <a:rPr lang="en"/>
            </a:br>
            <a:r>
              <a:rPr lang="en"/>
              <a:t>to encrypt </a:t>
            </a:r>
            <a:r>
              <a:rPr lang="en" i="1"/>
              <a:t>M</a:t>
            </a:r>
            <a:endParaRPr/>
          </a:p>
          <a:p>
            <a:pPr marL="914400" marR="0" lvl="1" indent="-330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But if someone intercepts </a:t>
            </a:r>
            <a:r>
              <a:rPr lang="en" i="1"/>
              <a:t>C</a:t>
            </a:r>
            <a:r>
              <a:rPr lang="en"/>
              <a:t> and publicKey, it is </a:t>
            </a:r>
            <a:r>
              <a:rPr lang="en" b="1"/>
              <a:t>extremely difficult</a:t>
            </a:r>
            <a:r>
              <a:rPr lang="en"/>
              <a:t> to </a:t>
            </a:r>
            <a:br>
              <a:rPr lang="en"/>
            </a:br>
            <a:r>
              <a:rPr lang="en"/>
              <a:t>invert </a:t>
            </a:r>
            <a:r>
              <a:rPr lang="en" i="1"/>
              <a:t>F</a:t>
            </a:r>
            <a:r>
              <a:rPr lang="en"/>
              <a:t> and compute </a:t>
            </a:r>
            <a:r>
              <a:rPr lang="en" i="1"/>
              <a:t>M = F</a:t>
            </a:r>
            <a:r>
              <a:rPr lang="en" i="1" baseline="30000"/>
              <a:t>-1</a:t>
            </a:r>
            <a:r>
              <a:rPr lang="en"/>
              <a:t>(</a:t>
            </a:r>
            <a:r>
              <a:rPr lang="en" i="1"/>
              <a:t>C</a:t>
            </a:r>
            <a:r>
              <a:rPr lang="en"/>
              <a:t>, 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publicKey</a:t>
            </a:r>
            <a:r>
              <a:rPr lang="en"/>
              <a:t>)</a:t>
            </a:r>
            <a:endParaRPr/>
          </a:p>
          <a:p>
            <a:pPr marL="457200" marR="0" lvl="0" indent="-330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If it’s so hard to invert </a:t>
            </a:r>
            <a:r>
              <a:rPr lang="en" i="1"/>
              <a:t>F</a:t>
            </a:r>
            <a:r>
              <a:rPr lang="en"/>
              <a:t>, how is it that Bob can do it?</a:t>
            </a:r>
            <a:endParaRPr/>
          </a:p>
          <a:p>
            <a:pPr marL="914400" marR="0" lvl="1" indent="-330200" algn="l" rtl="0">
              <a:lnSpc>
                <a:spcPct val="115000"/>
              </a:lnSpc>
              <a:spcBef>
                <a:spcPts val="1000"/>
              </a:spcBef>
              <a:spcAft>
                <a:spcPts val="800"/>
              </a:spcAft>
              <a:buSzPts val="1600"/>
              <a:buChar char="○"/>
            </a:pPr>
            <a:r>
              <a:rPr lang="en"/>
              <a:t>Using the 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privateKey</a:t>
            </a:r>
            <a:r>
              <a:rPr lang="en"/>
              <a:t>, Bob has a function </a:t>
            </a:r>
            <a:r>
              <a:rPr lang="en" i="1"/>
              <a:t>G</a:t>
            </a:r>
            <a:r>
              <a:rPr lang="en"/>
              <a:t> that will allow him to compute </a:t>
            </a:r>
            <a:br>
              <a:rPr lang="en"/>
            </a:br>
            <a:r>
              <a:rPr lang="en" i="1"/>
              <a:t>M = G</a:t>
            </a:r>
            <a:r>
              <a:rPr lang="en"/>
              <a:t>(</a:t>
            </a:r>
            <a:r>
              <a:rPr lang="en" i="1"/>
              <a:t>C</a:t>
            </a:r>
            <a:r>
              <a:rPr lang="en"/>
              <a:t>, 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privateKey</a:t>
            </a:r>
            <a:r>
              <a:rPr lang="en"/>
              <a:t>) quickly</a:t>
            </a:r>
            <a:endParaRPr/>
          </a:p>
        </p:txBody>
      </p:sp>
      <p:cxnSp>
        <p:nvCxnSpPr>
          <p:cNvPr id="115" name="Shape 115"/>
          <p:cNvCxnSpPr/>
          <p:nvPr/>
        </p:nvCxnSpPr>
        <p:spPr>
          <a:xfrm>
            <a:off x="217350" y="638700"/>
            <a:ext cx="8709300" cy="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6" name="Shape 116"/>
          <p:cNvSpPr txBox="1"/>
          <p:nvPr/>
        </p:nvSpPr>
        <p:spPr>
          <a:xfrm>
            <a:off x="311700" y="1402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Cryptography - RSA</a:t>
            </a:r>
            <a:endParaRPr sz="1800" b="1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235550" y="85675"/>
            <a:ext cx="8709300" cy="497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b="1"/>
              <a:t>Implementation in practice:</a:t>
            </a:r>
            <a:endParaRPr b="1"/>
          </a:p>
          <a:p>
            <a:pPr marL="457200" marR="0" lvl="0" indent="-330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So our scheme should give us function </a:t>
            </a:r>
            <a:r>
              <a:rPr lang="en" i="1"/>
              <a:t>F</a:t>
            </a:r>
            <a:r>
              <a:rPr lang="en"/>
              <a:t> and </a:t>
            </a:r>
            <a:r>
              <a:rPr lang="en" i="1"/>
              <a:t>G</a:t>
            </a:r>
            <a:r>
              <a:rPr lang="en"/>
              <a:t> such that</a:t>
            </a:r>
            <a:endParaRPr/>
          </a:p>
          <a:p>
            <a:pPr marL="914400" lvl="1" indent="-330200" rtl="0">
              <a:spcBef>
                <a:spcPts val="800"/>
              </a:spcBef>
              <a:spcAft>
                <a:spcPts val="0"/>
              </a:spcAft>
              <a:buSzPts val="1600"/>
              <a:buChar char="○"/>
            </a:pPr>
            <a:r>
              <a:rPr lang="en" i="1"/>
              <a:t>F</a:t>
            </a:r>
            <a:r>
              <a:rPr lang="en"/>
              <a:t> is easy to compute (using 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publicKey</a:t>
            </a:r>
            <a:r>
              <a:rPr lang="en"/>
              <a:t>) but very difficult to invert, unless… </a:t>
            </a:r>
            <a:endParaRPr/>
          </a:p>
          <a:p>
            <a: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… you know 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privateKey</a:t>
            </a:r>
            <a:r>
              <a:rPr lang="en"/>
              <a:t>, then </a:t>
            </a:r>
            <a:r>
              <a:rPr lang="en" i="1"/>
              <a:t>G</a:t>
            </a:r>
            <a:r>
              <a:rPr lang="en"/>
              <a:t> is easy to compute and inverts </a:t>
            </a:r>
            <a:r>
              <a:rPr lang="en" i="1"/>
              <a:t>F</a:t>
            </a:r>
            <a:endParaRPr i="1"/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D9D9D9"/>
                </a:solidFill>
              </a:rPr>
              <a:t>RSA uses a huge number </a:t>
            </a:r>
            <a:r>
              <a:rPr lang="en" i="1">
                <a:solidFill>
                  <a:srgbClr val="D9D9D9"/>
                </a:solidFill>
              </a:rPr>
              <a:t>n</a:t>
            </a:r>
            <a:r>
              <a:rPr lang="en">
                <a:solidFill>
                  <a:srgbClr val="D9D9D9"/>
                </a:solidFill>
              </a:rPr>
              <a:t> that is the product of two huge primes, </a:t>
            </a:r>
            <a:r>
              <a:rPr lang="en" i="1">
                <a:solidFill>
                  <a:srgbClr val="D9D9D9"/>
                </a:solidFill>
              </a:rPr>
              <a:t>p </a:t>
            </a:r>
            <a:r>
              <a:rPr lang="en">
                <a:solidFill>
                  <a:srgbClr val="D9D9D9"/>
                </a:solidFill>
              </a:rPr>
              <a:t>and </a:t>
            </a:r>
            <a:r>
              <a:rPr lang="en" i="1">
                <a:solidFill>
                  <a:srgbClr val="D9D9D9"/>
                </a:solidFill>
              </a:rPr>
              <a:t>q   </a:t>
            </a:r>
            <a:r>
              <a:rPr lang="en">
                <a:solidFill>
                  <a:srgbClr val="D9D9D9"/>
                </a:solidFill>
              </a:rPr>
              <a:t>(~200 digits)</a:t>
            </a:r>
            <a:endParaRPr>
              <a:solidFill>
                <a:srgbClr val="D9D9D9"/>
              </a:solidFill>
            </a:endParaRPr>
          </a:p>
          <a:p>
            <a:pPr marL="457200" marR="0" lvl="0" indent="-330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D9D9D9"/>
              </a:buClr>
              <a:buSzPts val="1600"/>
              <a:buChar char="●"/>
            </a:pPr>
            <a:r>
              <a:rPr lang="en">
                <a:solidFill>
                  <a:srgbClr val="D9D9D9"/>
                </a:solidFill>
              </a:rPr>
              <a:t>Encryption:</a:t>
            </a:r>
            <a:endParaRPr>
              <a:solidFill>
                <a:srgbClr val="D9D9D9"/>
              </a:solidFill>
            </a:endParaRPr>
          </a:p>
          <a:p>
            <a:pPr marL="914400" marR="0" lvl="1" indent="-3302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D9D9D9"/>
              </a:buClr>
              <a:buSzPts val="1600"/>
              <a:buChar char="○"/>
            </a:pPr>
            <a:r>
              <a:rPr lang="en">
                <a:solidFill>
                  <a:srgbClr val="D9D9D9"/>
                </a:solidFill>
              </a:rPr>
              <a:t>The public key is a pair of numbers (</a:t>
            </a:r>
            <a:r>
              <a:rPr lang="en" i="1">
                <a:solidFill>
                  <a:srgbClr val="D9D9D9"/>
                </a:solidFill>
              </a:rPr>
              <a:t>e, n</a:t>
            </a:r>
            <a:r>
              <a:rPr lang="en">
                <a:solidFill>
                  <a:srgbClr val="D9D9D9"/>
                </a:solidFill>
              </a:rPr>
              <a:t>)</a:t>
            </a:r>
            <a:endParaRPr>
              <a:solidFill>
                <a:srgbClr val="D9D9D9"/>
              </a:solidFill>
            </a:endParaRPr>
          </a:p>
          <a:p>
            <a:pPr marL="914400" lvl="1" indent="-330200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600"/>
              <a:buChar char="○"/>
            </a:pPr>
            <a:r>
              <a:rPr lang="en">
                <a:solidFill>
                  <a:srgbClr val="D9D9D9"/>
                </a:solidFill>
              </a:rPr>
              <a:t>Each message </a:t>
            </a:r>
            <a:r>
              <a:rPr lang="en" i="1">
                <a:solidFill>
                  <a:srgbClr val="D9D9D9"/>
                </a:solidFill>
              </a:rPr>
              <a:t>M</a:t>
            </a:r>
            <a:r>
              <a:rPr lang="en">
                <a:solidFill>
                  <a:srgbClr val="D9D9D9"/>
                </a:solidFill>
              </a:rPr>
              <a:t> is assumed to be a number between 0 and </a:t>
            </a:r>
            <a:r>
              <a:rPr lang="en" i="1">
                <a:solidFill>
                  <a:srgbClr val="D9D9D9"/>
                </a:solidFill>
              </a:rPr>
              <a:t>n</a:t>
            </a:r>
            <a:r>
              <a:rPr lang="en">
                <a:solidFill>
                  <a:srgbClr val="D9D9D9"/>
                </a:solidFill>
              </a:rPr>
              <a:t>-1</a:t>
            </a:r>
            <a:endParaRPr>
              <a:solidFill>
                <a:srgbClr val="D9D9D9"/>
              </a:solidFill>
            </a:endParaRPr>
          </a:p>
          <a:p>
            <a:pPr marL="914400" lvl="1" indent="-330200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600"/>
              <a:buChar char="○"/>
            </a:pPr>
            <a:r>
              <a:rPr lang="en">
                <a:solidFill>
                  <a:srgbClr val="D9D9D9"/>
                </a:solidFill>
              </a:rPr>
              <a:t>We encrypt a message by computing </a:t>
            </a:r>
            <a:r>
              <a:rPr lang="en" i="1">
                <a:solidFill>
                  <a:srgbClr val="D9D9D9"/>
                </a:solidFill>
              </a:rPr>
              <a:t>  C = M</a:t>
            </a:r>
            <a:r>
              <a:rPr lang="en" i="1" baseline="30000">
                <a:solidFill>
                  <a:srgbClr val="D9D9D9"/>
                </a:solidFill>
              </a:rPr>
              <a:t> e</a:t>
            </a:r>
            <a:r>
              <a:rPr lang="en" i="1">
                <a:solidFill>
                  <a:srgbClr val="D9D9D9"/>
                </a:solidFill>
              </a:rPr>
              <a:t> </a:t>
            </a:r>
            <a:r>
              <a:rPr lang="en" b="1">
                <a:solidFill>
                  <a:srgbClr val="D9D9D9"/>
                </a:solidFill>
              </a:rPr>
              <a:t>mod</a:t>
            </a:r>
            <a:r>
              <a:rPr lang="en">
                <a:solidFill>
                  <a:srgbClr val="D9D9D9"/>
                </a:solidFill>
              </a:rPr>
              <a:t> </a:t>
            </a:r>
            <a:r>
              <a:rPr lang="en" i="1">
                <a:solidFill>
                  <a:srgbClr val="D9D9D9"/>
                </a:solidFill>
              </a:rPr>
              <a:t>n</a:t>
            </a:r>
            <a:endParaRPr>
              <a:solidFill>
                <a:srgbClr val="D9D9D9"/>
              </a:solidFill>
            </a:endParaRPr>
          </a:p>
          <a:p>
            <a:pPr marL="914400" lvl="1" indent="-330200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600"/>
              <a:buChar char="○"/>
            </a:pPr>
            <a:r>
              <a:rPr lang="en">
                <a:solidFill>
                  <a:srgbClr val="D9D9D9"/>
                </a:solidFill>
              </a:rPr>
              <a:t>… which we can do quickly with fast modular exponentiation</a:t>
            </a:r>
            <a:endParaRPr>
              <a:solidFill>
                <a:srgbClr val="D9D9D9"/>
              </a:solidFill>
            </a:endParaRPr>
          </a:p>
          <a:p>
            <a:pPr marL="457200" marR="0" lvl="0" indent="-330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D9D9D9"/>
              </a:buClr>
              <a:buSzPts val="1600"/>
              <a:buChar char="●"/>
            </a:pPr>
            <a:r>
              <a:rPr lang="en">
                <a:solidFill>
                  <a:srgbClr val="D9D9D9"/>
                </a:solidFill>
              </a:rPr>
              <a:t>Decryption:</a:t>
            </a:r>
            <a:endParaRPr>
              <a:solidFill>
                <a:srgbClr val="D9D9D9"/>
              </a:solidFill>
            </a:endParaRPr>
          </a:p>
          <a:p>
            <a:pPr marL="914400" marR="0" lvl="1" indent="-3302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D9D9D9"/>
              </a:buClr>
              <a:buSzPts val="1600"/>
              <a:buChar char="○"/>
            </a:pPr>
            <a:r>
              <a:rPr lang="en">
                <a:solidFill>
                  <a:srgbClr val="D9D9D9"/>
                </a:solidFill>
              </a:rPr>
              <a:t>The private key is another pair of numbers (</a:t>
            </a:r>
            <a:r>
              <a:rPr lang="en" i="1">
                <a:solidFill>
                  <a:srgbClr val="D9D9D9"/>
                </a:solidFill>
              </a:rPr>
              <a:t>d, n</a:t>
            </a:r>
            <a:r>
              <a:rPr lang="en">
                <a:solidFill>
                  <a:srgbClr val="D9D9D9"/>
                </a:solidFill>
              </a:rPr>
              <a:t>) </a:t>
            </a:r>
            <a:r>
              <a:rPr lang="en" b="1">
                <a:solidFill>
                  <a:srgbClr val="D9D9D9"/>
                </a:solidFill>
              </a:rPr>
              <a:t>that relies on knowing </a:t>
            </a:r>
            <a:r>
              <a:rPr lang="en" b="1" i="1">
                <a:solidFill>
                  <a:srgbClr val="D9D9D9"/>
                </a:solidFill>
              </a:rPr>
              <a:t>p </a:t>
            </a:r>
            <a:r>
              <a:rPr lang="en" b="1">
                <a:solidFill>
                  <a:srgbClr val="D9D9D9"/>
                </a:solidFill>
              </a:rPr>
              <a:t>and</a:t>
            </a:r>
            <a:r>
              <a:rPr lang="en" b="1" i="1">
                <a:solidFill>
                  <a:srgbClr val="D9D9D9"/>
                </a:solidFill>
              </a:rPr>
              <a:t> q</a:t>
            </a:r>
            <a:endParaRPr b="1" i="1">
              <a:solidFill>
                <a:srgbClr val="D9D9D9"/>
              </a:solidFill>
            </a:endParaRPr>
          </a:p>
          <a:p>
            <a:pPr marL="914400" marR="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600"/>
              <a:buChar char="○"/>
            </a:pPr>
            <a:r>
              <a:rPr lang="en">
                <a:solidFill>
                  <a:srgbClr val="D9D9D9"/>
                </a:solidFill>
              </a:rPr>
              <a:t>We decrypt a message by computing   </a:t>
            </a:r>
            <a:r>
              <a:rPr lang="en" i="1">
                <a:solidFill>
                  <a:srgbClr val="D9D9D9"/>
                </a:solidFill>
              </a:rPr>
              <a:t>M</a:t>
            </a:r>
            <a:r>
              <a:rPr lang="en">
                <a:solidFill>
                  <a:srgbClr val="D9D9D9"/>
                </a:solidFill>
              </a:rPr>
              <a:t> = </a:t>
            </a:r>
            <a:r>
              <a:rPr lang="en" i="1">
                <a:solidFill>
                  <a:srgbClr val="D9D9D9"/>
                </a:solidFill>
              </a:rPr>
              <a:t>C</a:t>
            </a:r>
            <a:r>
              <a:rPr lang="en" i="1" baseline="30000">
                <a:solidFill>
                  <a:srgbClr val="D9D9D9"/>
                </a:solidFill>
              </a:rPr>
              <a:t>d</a:t>
            </a:r>
            <a:r>
              <a:rPr lang="en" i="1">
                <a:solidFill>
                  <a:srgbClr val="D9D9D9"/>
                </a:solidFill>
              </a:rPr>
              <a:t> </a:t>
            </a:r>
            <a:r>
              <a:rPr lang="en" b="1">
                <a:solidFill>
                  <a:srgbClr val="D9D9D9"/>
                </a:solidFill>
              </a:rPr>
              <a:t>mod </a:t>
            </a:r>
            <a:r>
              <a:rPr lang="en" i="1">
                <a:solidFill>
                  <a:srgbClr val="D9D9D9"/>
                </a:solidFill>
              </a:rPr>
              <a:t>n</a:t>
            </a:r>
            <a:r>
              <a:rPr lang="en">
                <a:solidFill>
                  <a:srgbClr val="D9D9D9"/>
                </a:solidFill>
              </a:rPr>
              <a:t>, </a:t>
            </a:r>
            <a:endParaRPr>
              <a:solidFill>
                <a:srgbClr val="D9D9D9"/>
              </a:solidFill>
            </a:endParaRPr>
          </a:p>
          <a:p>
            <a:pPr marL="914400" marR="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D9D9D9"/>
                </a:solidFill>
              </a:rPr>
              <a:t>where </a:t>
            </a:r>
            <a:r>
              <a:rPr lang="en" i="1">
                <a:solidFill>
                  <a:srgbClr val="D9D9D9"/>
                </a:solidFill>
              </a:rPr>
              <a:t>d</a:t>
            </a:r>
            <a:r>
              <a:rPr lang="en">
                <a:solidFill>
                  <a:srgbClr val="D9D9D9"/>
                </a:solidFill>
              </a:rPr>
              <a:t> is inverse of </a:t>
            </a:r>
            <a:r>
              <a:rPr lang="en" i="1">
                <a:solidFill>
                  <a:srgbClr val="D9D9D9"/>
                </a:solidFill>
              </a:rPr>
              <a:t>c</a:t>
            </a:r>
            <a:r>
              <a:rPr lang="en">
                <a:solidFill>
                  <a:srgbClr val="D9D9D9"/>
                </a:solidFill>
              </a:rPr>
              <a:t> (</a:t>
            </a:r>
            <a:r>
              <a:rPr lang="en" b="1">
                <a:solidFill>
                  <a:srgbClr val="D9D9D9"/>
                </a:solidFill>
              </a:rPr>
              <a:t>mod</a:t>
            </a:r>
            <a:r>
              <a:rPr lang="en">
                <a:solidFill>
                  <a:srgbClr val="D9D9D9"/>
                </a:solidFill>
              </a:rPr>
              <a:t> (</a:t>
            </a:r>
            <a:r>
              <a:rPr lang="en" i="1">
                <a:solidFill>
                  <a:srgbClr val="D9D9D9"/>
                </a:solidFill>
              </a:rPr>
              <a:t>p</a:t>
            </a:r>
            <a:r>
              <a:rPr lang="en">
                <a:solidFill>
                  <a:srgbClr val="D9D9D9"/>
                </a:solidFill>
              </a:rPr>
              <a:t>-1)(</a:t>
            </a:r>
            <a:r>
              <a:rPr lang="en" i="1">
                <a:solidFill>
                  <a:srgbClr val="D9D9D9"/>
                </a:solidFill>
              </a:rPr>
              <a:t>q</a:t>
            </a:r>
            <a:r>
              <a:rPr lang="en">
                <a:solidFill>
                  <a:srgbClr val="D9D9D9"/>
                </a:solidFill>
              </a:rPr>
              <a:t>-1))</a:t>
            </a:r>
            <a:endParaRPr>
              <a:solidFill>
                <a:srgbClr val="D9D9D9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6718</TotalTime>
  <Words>1912</Words>
  <Application>Microsoft Macintosh PowerPoint</Application>
  <PresentationFormat>On-screen Show (16:9)</PresentationFormat>
  <Paragraphs>317</Paragraphs>
  <Slides>37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0" baseType="lpstr">
      <vt:lpstr>Arial</vt:lpstr>
      <vt:lpstr>Courier New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FYOG: hints!</vt:lpstr>
    </vt:vector>
  </TitlesOfParts>
  <LinksUpToDate>false</LinksUpToDate>
  <SharedDoc>false</SharedDoc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Microsoft Office User</cp:lastModifiedBy>
  <cp:revision>8</cp:revision>
  <dcterms:modified xsi:type="dcterms:W3CDTF">2018-03-13T19:53:52Z</dcterms:modified>
</cp:coreProperties>
</file>