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6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0"/>
  </p:normalViewPr>
  <p:slideViewPr>
    <p:cSldViewPr snapToGrid="0" snapToObjects="1">
      <p:cViewPr varScale="1">
        <p:scale>
          <a:sx n="145" d="100"/>
          <a:sy n="145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914400" lvl="1" indent="-336550" algn="ctr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16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16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16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16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1600"/>
              </a:spcBef>
              <a:spcAft>
                <a:spcPts val="16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771475"/>
            <a:ext cx="8520600" cy="410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  <a:defRPr sz="1600">
                <a:solidFill>
                  <a:srgbClr val="434343"/>
                </a:solidFill>
              </a:defRPr>
            </a:lvl1pPr>
            <a:lvl2pPr marL="914400" lvl="1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○"/>
              <a:defRPr sz="1600">
                <a:solidFill>
                  <a:srgbClr val="434343"/>
                </a:solidFill>
              </a:defRPr>
            </a:lvl2pPr>
            <a:lvl3pPr marL="1371600" lvl="2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■"/>
              <a:defRPr sz="1600">
                <a:solidFill>
                  <a:srgbClr val="434343"/>
                </a:solidFill>
              </a:defRPr>
            </a:lvl3pPr>
            <a:lvl4pPr marL="1828800" lvl="3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  <a:defRPr sz="1600">
                <a:solidFill>
                  <a:srgbClr val="434343"/>
                </a:solidFill>
              </a:defRPr>
            </a:lvl4pPr>
            <a:lvl5pPr marL="2286000" lvl="4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○"/>
              <a:defRPr sz="1600">
                <a:solidFill>
                  <a:srgbClr val="434343"/>
                </a:solidFill>
              </a:defRPr>
            </a:lvl5pPr>
            <a:lvl6pPr marL="2743200" lvl="5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■"/>
              <a:defRPr sz="1600">
                <a:solidFill>
                  <a:srgbClr val="434343"/>
                </a:solidFill>
              </a:defRPr>
            </a:lvl6pPr>
            <a:lvl7pPr marL="3200400" lvl="6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  <a:defRPr sz="1600">
                <a:solidFill>
                  <a:srgbClr val="434343"/>
                </a:solidFill>
              </a:defRPr>
            </a:lvl7pPr>
            <a:lvl8pPr marL="3657600" lvl="7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○"/>
              <a:defRPr sz="1600">
                <a:solidFill>
                  <a:srgbClr val="434343"/>
                </a:solidFill>
              </a:defRPr>
            </a:lvl8pPr>
            <a:lvl9pPr marL="4114800" lvl="8" indent="-33020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600"/>
              <a:buChar char="■"/>
              <a:defRPr sz="16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914400" lvl="1" indent="-336550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16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16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16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16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1600"/>
              </a:spcBef>
              <a:spcAft>
                <a:spcPts val="16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8476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Warm-up problem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11700" y="619075"/>
            <a:ext cx="8520600" cy="428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" b="1"/>
              <a:t>Example:  </a:t>
            </a:r>
            <a:r>
              <a:rPr lang="en"/>
              <a:t>Solve the congruence  5</a:t>
            </a:r>
            <a:r>
              <a:rPr lang="en" i="1"/>
              <a:t>x</a:t>
            </a:r>
            <a:r>
              <a:rPr lang="en"/>
              <a:t> ≡ 4 (</a:t>
            </a:r>
            <a:r>
              <a:rPr lang="en" b="1"/>
              <a:t>mod</a:t>
            </a:r>
            <a:r>
              <a:rPr lang="en"/>
              <a:t> 17)</a:t>
            </a:r>
            <a:br>
              <a:rPr lang="en"/>
            </a:br>
            <a:endParaRPr>
              <a:solidFill>
                <a:srgbClr val="A61C00"/>
              </a:solidFill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06525" y="542875"/>
            <a:ext cx="85206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Turns out, we have a theorem that provides a way to solve </a:t>
            </a:r>
            <a:r>
              <a:rPr lang="en" b="1"/>
              <a:t>general</a:t>
            </a:r>
            <a:r>
              <a:rPr lang="en"/>
              <a:t> congruence systems.</a:t>
            </a:r>
            <a:endParaRPr/>
          </a:p>
          <a:p>
            <a:pPr marL="0" lvl="0" indent="0" rtl="0">
              <a:spcBef>
                <a:spcPts val="2000"/>
              </a:spcBef>
              <a:spcAft>
                <a:spcPts val="800"/>
              </a:spcAft>
              <a:buNone/>
            </a:pPr>
            <a:r>
              <a:rPr lang="en" b="1"/>
              <a:t>Chinese Remainder Theorem: </a:t>
            </a:r>
            <a:r>
              <a:rPr lang="en"/>
              <a:t>Let </a:t>
            </a:r>
            <a:r>
              <a:rPr lang="en" i="1"/>
              <a:t>m</a:t>
            </a:r>
            <a:r>
              <a:rPr lang="en" i="1" baseline="-25000"/>
              <a:t>1</a:t>
            </a:r>
            <a:r>
              <a:rPr lang="en"/>
              <a:t>, </a:t>
            </a:r>
            <a:r>
              <a:rPr lang="en" i="1"/>
              <a:t>m</a:t>
            </a:r>
            <a:r>
              <a:rPr lang="en" i="1" baseline="-25000"/>
              <a:t>2</a:t>
            </a:r>
            <a:r>
              <a:rPr lang="en"/>
              <a:t>, … , </a:t>
            </a:r>
            <a:r>
              <a:rPr lang="en" i="1"/>
              <a:t>m</a:t>
            </a:r>
            <a:r>
              <a:rPr lang="en" i="1" baseline="-25000"/>
              <a:t>n</a:t>
            </a:r>
            <a:r>
              <a:rPr lang="en"/>
              <a:t> be positive integers that are relatively prime, and </a:t>
            </a:r>
            <a:r>
              <a:rPr lang="en" i="1"/>
              <a:t>a</a:t>
            </a:r>
            <a:r>
              <a:rPr lang="en" i="1" baseline="-25000"/>
              <a:t>1</a:t>
            </a:r>
            <a:r>
              <a:rPr lang="en"/>
              <a:t>, </a:t>
            </a:r>
            <a:r>
              <a:rPr lang="en" i="1"/>
              <a:t>a</a:t>
            </a:r>
            <a:r>
              <a:rPr lang="en" i="1" baseline="-25000"/>
              <a:t>2</a:t>
            </a:r>
            <a:r>
              <a:rPr lang="en"/>
              <a:t>, … ,</a:t>
            </a:r>
            <a:r>
              <a:rPr lang="en" i="1"/>
              <a:t> a</a:t>
            </a:r>
            <a:r>
              <a:rPr lang="en" i="1" baseline="-25000"/>
              <a:t>n</a:t>
            </a:r>
            <a:r>
              <a:rPr lang="en"/>
              <a:t> be arbitrary integers. Then the system</a:t>
            </a:r>
            <a:br>
              <a:rPr lang="en"/>
            </a:br>
            <a:br>
              <a:rPr lang="en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</a:t>
            </a:r>
            <a:r>
              <a:rPr lang="en" i="1"/>
              <a:t>a</a:t>
            </a:r>
            <a:r>
              <a:rPr lang="en" i="1" baseline="-25000"/>
              <a:t>1</a:t>
            </a:r>
            <a:r>
              <a:rPr lang="en"/>
              <a:t> (</a:t>
            </a:r>
            <a:r>
              <a:rPr lang="en" b="1"/>
              <a:t>mod </a:t>
            </a:r>
            <a:r>
              <a:rPr lang="en" i="1"/>
              <a:t>m</a:t>
            </a:r>
            <a:r>
              <a:rPr lang="en" i="1" baseline="-25000"/>
              <a:t>1</a:t>
            </a:r>
            <a:r>
              <a:rPr lang="en"/>
              <a:t>)</a:t>
            </a:r>
            <a:br>
              <a:rPr lang="en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</a:t>
            </a:r>
            <a:r>
              <a:rPr lang="en" i="1"/>
              <a:t>a</a:t>
            </a:r>
            <a:r>
              <a:rPr lang="en" i="1" baseline="-25000"/>
              <a:t>2</a:t>
            </a:r>
            <a:r>
              <a:rPr lang="en"/>
              <a:t> (</a:t>
            </a:r>
            <a:r>
              <a:rPr lang="en" b="1"/>
              <a:t>mod </a:t>
            </a:r>
            <a:r>
              <a:rPr lang="en" i="1"/>
              <a:t>m</a:t>
            </a:r>
            <a:r>
              <a:rPr lang="en" i="1" baseline="-25000"/>
              <a:t>2</a:t>
            </a:r>
            <a:r>
              <a:rPr lang="en"/>
              <a:t>)</a:t>
            </a:r>
            <a:br>
              <a:rPr lang="en"/>
            </a:br>
            <a:r>
              <a:rPr lang="en"/>
              <a:t>	… </a:t>
            </a:r>
            <a:br>
              <a:rPr lang="en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</a:t>
            </a:r>
            <a:r>
              <a:rPr lang="en" i="1"/>
              <a:t>a</a:t>
            </a:r>
            <a:r>
              <a:rPr lang="en" i="1" baseline="-25000"/>
              <a:t>n</a:t>
            </a:r>
            <a:r>
              <a:rPr lang="en"/>
              <a:t> (</a:t>
            </a:r>
            <a:r>
              <a:rPr lang="en" b="1"/>
              <a:t>mod </a:t>
            </a:r>
            <a:r>
              <a:rPr lang="en" i="1"/>
              <a:t>m</a:t>
            </a:r>
            <a:r>
              <a:rPr lang="en" i="1" baseline="-25000"/>
              <a:t>n</a:t>
            </a:r>
            <a:r>
              <a:rPr lang="en"/>
              <a:t>)</a:t>
            </a:r>
            <a:br>
              <a:rPr lang="en"/>
            </a:br>
            <a:br>
              <a:rPr lang="en"/>
            </a:br>
            <a:r>
              <a:rPr lang="en"/>
              <a:t>has a unique solution modulo </a:t>
            </a:r>
            <a:r>
              <a:rPr lang="en" i="1"/>
              <a:t>m = m</a:t>
            </a:r>
            <a:r>
              <a:rPr lang="en" i="1" baseline="-25000"/>
              <a:t>1</a:t>
            </a:r>
            <a:r>
              <a:rPr lang="en" i="1"/>
              <a:t> · m</a:t>
            </a:r>
            <a:r>
              <a:rPr lang="en" i="1" baseline="-25000"/>
              <a:t>2</a:t>
            </a:r>
            <a:r>
              <a:rPr lang="en" i="1"/>
              <a:t> · ··· · m</a:t>
            </a:r>
            <a:r>
              <a:rPr lang="en" i="1" baseline="-25000"/>
              <a:t>n</a:t>
            </a:r>
            <a:r>
              <a:rPr lang="en" i="1"/>
              <a:t> </a:t>
            </a:r>
            <a:br>
              <a:rPr lang="en"/>
            </a:br>
            <a:br>
              <a:rPr lang="en"/>
            </a:br>
            <a:r>
              <a:rPr lang="en"/>
              <a:t>Let                  .   And let </a:t>
            </a:r>
            <a:r>
              <a:rPr lang="en" i="1"/>
              <a:t>y</a:t>
            </a:r>
            <a:r>
              <a:rPr lang="en" i="1" baseline="-25000"/>
              <a:t>k</a:t>
            </a:r>
            <a:r>
              <a:rPr lang="en"/>
              <a:t> be the inverse of </a:t>
            </a:r>
            <a:r>
              <a:rPr lang="en" i="1"/>
              <a:t>M</a:t>
            </a:r>
            <a:r>
              <a:rPr lang="en" i="1" baseline="-25000"/>
              <a:t>k</a:t>
            </a:r>
            <a:r>
              <a:rPr lang="en" i="1"/>
              <a:t> </a:t>
            </a:r>
            <a:r>
              <a:rPr lang="en"/>
              <a:t>(</a:t>
            </a:r>
            <a:r>
              <a:rPr lang="en" b="1"/>
              <a:t>mod </a:t>
            </a:r>
            <a:r>
              <a:rPr lang="en" i="1"/>
              <a:t>m</a:t>
            </a:r>
            <a:r>
              <a:rPr lang="en" i="1" baseline="-25000"/>
              <a:t>k </a:t>
            </a:r>
            <a:r>
              <a:rPr lang="en"/>
              <a:t>) </a:t>
            </a:r>
            <a:br>
              <a:rPr lang="en"/>
            </a:br>
            <a:br>
              <a:rPr lang="en" sz="1200"/>
            </a:br>
            <a:r>
              <a:rPr lang="en"/>
              <a:t>Then the solution is:    </a:t>
            </a:r>
            <a:r>
              <a:rPr lang="en" i="1"/>
              <a:t>x</a:t>
            </a:r>
            <a:r>
              <a:rPr lang="en"/>
              <a:t> = </a:t>
            </a:r>
            <a:r>
              <a:rPr lang="en" i="1"/>
              <a:t>a</a:t>
            </a:r>
            <a:r>
              <a:rPr lang="en" i="1" baseline="-25000"/>
              <a:t>1</a:t>
            </a:r>
            <a:r>
              <a:rPr lang="en" i="1"/>
              <a:t> M</a:t>
            </a:r>
            <a:r>
              <a:rPr lang="en" i="1" baseline="-25000"/>
              <a:t>1</a:t>
            </a:r>
            <a:r>
              <a:rPr lang="en" i="1"/>
              <a:t> y</a:t>
            </a:r>
            <a:r>
              <a:rPr lang="en" i="1" baseline="-25000"/>
              <a:t>1</a:t>
            </a:r>
            <a:r>
              <a:rPr lang="en" i="1"/>
              <a:t> + a</a:t>
            </a:r>
            <a:r>
              <a:rPr lang="en" i="1" baseline="-25000"/>
              <a:t>2</a:t>
            </a:r>
            <a:r>
              <a:rPr lang="en" i="1"/>
              <a:t> M</a:t>
            </a:r>
            <a:r>
              <a:rPr lang="en" i="1" baseline="-25000"/>
              <a:t>2</a:t>
            </a:r>
            <a:r>
              <a:rPr lang="en" i="1"/>
              <a:t> y</a:t>
            </a:r>
            <a:r>
              <a:rPr lang="en" i="1" baseline="-25000"/>
              <a:t>2</a:t>
            </a:r>
            <a:r>
              <a:rPr lang="en" i="1"/>
              <a:t> + … + a</a:t>
            </a:r>
            <a:r>
              <a:rPr lang="en" i="1" baseline="-25000"/>
              <a:t>n</a:t>
            </a:r>
            <a:r>
              <a:rPr lang="en" i="1"/>
              <a:t> M</a:t>
            </a:r>
            <a:r>
              <a:rPr lang="en" i="1" baseline="-25000"/>
              <a:t>n</a:t>
            </a:r>
            <a:r>
              <a:rPr lang="en" i="1"/>
              <a:t> y</a:t>
            </a:r>
            <a:r>
              <a:rPr lang="en" i="1" baseline="-25000"/>
              <a:t>n</a:t>
            </a:r>
            <a:r>
              <a:rPr lang="en"/>
              <a:t>    (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r>
              <a:rPr lang="en"/>
              <a:t>)</a:t>
            </a:r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Chinese Remainder Theorem</a:t>
            </a: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311700" y="1160275"/>
            <a:ext cx="8484300" cy="3776400"/>
          </a:xfrm>
          <a:prstGeom prst="roundRect">
            <a:avLst>
              <a:gd name="adj" fmla="val 7234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8570" y="3983975"/>
            <a:ext cx="836400" cy="39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59300" y="619075"/>
            <a:ext cx="8861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Proof (FYOG): </a:t>
            </a:r>
            <a:r>
              <a:rPr lang="en"/>
              <a:t> We will prove that a solution exists by construction.</a:t>
            </a:r>
            <a:br>
              <a:rPr lang="en"/>
            </a:br>
            <a:br>
              <a:rPr lang="en"/>
            </a:br>
            <a:r>
              <a:rPr lang="en"/>
              <a:t>Let                     , for </a:t>
            </a:r>
            <a:r>
              <a:rPr lang="en" i="1"/>
              <a:t>k </a:t>
            </a:r>
            <a:r>
              <a:rPr lang="en"/>
              <a:t>= 1, 2, …, </a:t>
            </a:r>
            <a:r>
              <a:rPr lang="en" i="1"/>
              <a:t>n</a:t>
            </a:r>
            <a:br>
              <a:rPr lang="en"/>
            </a:br>
            <a:br>
              <a:rPr lang="en"/>
            </a:br>
            <a:br>
              <a:rPr lang="en" sz="600"/>
            </a:br>
            <a:r>
              <a:rPr lang="en"/>
              <a:t>Note that </a:t>
            </a:r>
            <a:r>
              <a:rPr lang="en" i="1"/>
              <a:t>M</a:t>
            </a:r>
            <a:r>
              <a:rPr lang="en" i="1" baseline="-25000"/>
              <a:t>k</a:t>
            </a:r>
            <a:r>
              <a:rPr lang="en"/>
              <a:t> is the product of all </a:t>
            </a:r>
            <a:r>
              <a:rPr lang="en" i="1"/>
              <a:t>m</a:t>
            </a:r>
            <a:r>
              <a:rPr lang="en" i="1" baseline="-25000"/>
              <a:t>i</a:t>
            </a:r>
            <a:r>
              <a:rPr lang="en"/>
              <a:t>’s</a:t>
            </a:r>
            <a:r>
              <a:rPr lang="en" baseline="-25000"/>
              <a:t> </a:t>
            </a:r>
            <a:r>
              <a:rPr lang="en"/>
              <a:t>except for </a:t>
            </a:r>
            <a:r>
              <a:rPr lang="en" i="1"/>
              <a:t>m</a:t>
            </a:r>
            <a:r>
              <a:rPr lang="en" i="1" baseline="-25000"/>
              <a:t>k</a:t>
            </a:r>
            <a:br>
              <a:rPr lang="en"/>
            </a:br>
            <a:br>
              <a:rPr lang="en" sz="1000"/>
            </a:br>
            <a:r>
              <a:rPr lang="en"/>
              <a:t>Since the </a:t>
            </a:r>
            <a:r>
              <a:rPr lang="en" i="1"/>
              <a:t>m</a:t>
            </a:r>
            <a:r>
              <a:rPr lang="en" i="1" baseline="-25000"/>
              <a:t>i</a:t>
            </a:r>
            <a:r>
              <a:rPr lang="en"/>
              <a:t>’s are all relatively prime, so are </a:t>
            </a:r>
            <a:r>
              <a:rPr lang="en" i="1"/>
              <a:t>M</a:t>
            </a:r>
            <a:r>
              <a:rPr lang="en" i="1" baseline="-25000"/>
              <a:t>k</a:t>
            </a:r>
            <a:r>
              <a:rPr lang="en"/>
              <a:t> and </a:t>
            </a:r>
            <a:r>
              <a:rPr lang="en" i="1"/>
              <a:t>m</a:t>
            </a:r>
            <a:r>
              <a:rPr lang="en" i="1" baseline="-25000"/>
              <a:t>k</a:t>
            </a:r>
            <a:br>
              <a:rPr lang="en"/>
            </a:br>
            <a:br>
              <a:rPr lang="en" sz="1000"/>
            </a:br>
            <a:r>
              <a:rPr lang="en"/>
              <a:t>Since gcd(</a:t>
            </a:r>
            <a:r>
              <a:rPr lang="en" i="1"/>
              <a:t>M</a:t>
            </a:r>
            <a:r>
              <a:rPr lang="en" i="1" baseline="-25000"/>
              <a:t>k </a:t>
            </a:r>
            <a:r>
              <a:rPr lang="en"/>
              <a:t>, </a:t>
            </a:r>
            <a:r>
              <a:rPr lang="en" i="1"/>
              <a:t>m</a:t>
            </a:r>
            <a:r>
              <a:rPr lang="en" i="1" baseline="-25000"/>
              <a:t>k</a:t>
            </a:r>
            <a:r>
              <a:rPr lang="en"/>
              <a:t>) = 1, there exists an inverse of </a:t>
            </a:r>
            <a:r>
              <a:rPr lang="en" i="1"/>
              <a:t>M</a:t>
            </a:r>
            <a:r>
              <a:rPr lang="en" i="1" baseline="-25000"/>
              <a:t>k</a:t>
            </a:r>
            <a:r>
              <a:rPr lang="en"/>
              <a:t> modulo </a:t>
            </a:r>
            <a:r>
              <a:rPr lang="en" i="1"/>
              <a:t>m</a:t>
            </a:r>
            <a:r>
              <a:rPr lang="en" i="1" baseline="-25000"/>
              <a:t>k</a:t>
            </a:r>
            <a:r>
              <a:rPr lang="en"/>
              <a:t>,  </a:t>
            </a:r>
            <a:r>
              <a:rPr lang="en" i="1"/>
              <a:t>y</a:t>
            </a:r>
            <a:r>
              <a:rPr lang="en" i="1" baseline="-25000"/>
              <a:t>k </a:t>
            </a:r>
            <a:r>
              <a:rPr lang="en" i="1"/>
              <a:t>,</a:t>
            </a:r>
            <a:r>
              <a:rPr lang="en"/>
              <a:t> s.t.</a:t>
            </a:r>
            <a:endParaRPr/>
          </a:p>
          <a:p>
            <a:pPr marL="457200" lvl="0" indent="45720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 i="1"/>
              <a:t>M</a:t>
            </a:r>
            <a:r>
              <a:rPr lang="en" i="1" baseline="-25000"/>
              <a:t>k</a:t>
            </a:r>
            <a:r>
              <a:rPr lang="en" i="1"/>
              <a:t> y</a:t>
            </a:r>
            <a:r>
              <a:rPr lang="en" i="1" baseline="-25000"/>
              <a:t>k</a:t>
            </a:r>
            <a:r>
              <a:rPr lang="en" i="1"/>
              <a:t> </a:t>
            </a:r>
            <a:r>
              <a:rPr lang="en"/>
              <a:t>≡ 1 (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r>
              <a:rPr lang="en" i="1" baseline="-25000"/>
              <a:t>k</a:t>
            </a:r>
            <a:r>
              <a:rPr lang="en"/>
              <a:t>)</a:t>
            </a:r>
            <a:br>
              <a:rPr lang="en"/>
            </a:br>
            <a:br>
              <a:rPr lang="en" sz="1000"/>
            </a:br>
            <a:r>
              <a:rPr lang="en"/>
              <a:t>Find inverse for each </a:t>
            </a:r>
            <a:r>
              <a:rPr lang="en" i="1"/>
              <a:t>M</a:t>
            </a:r>
            <a:r>
              <a:rPr lang="en" i="1" baseline="-25000"/>
              <a:t>k</a:t>
            </a:r>
            <a:r>
              <a:rPr lang="en"/>
              <a:t>, then a solution is</a:t>
            </a:r>
            <a:br>
              <a:rPr lang="en"/>
            </a:br>
            <a:br>
              <a:rPr lang="en"/>
            </a:br>
            <a:r>
              <a:rPr lang="en"/>
              <a:t>	</a:t>
            </a:r>
            <a:r>
              <a:rPr lang="en" i="1"/>
              <a:t>x = a</a:t>
            </a:r>
            <a:r>
              <a:rPr lang="en" i="1" baseline="-25000"/>
              <a:t>1</a:t>
            </a:r>
            <a:r>
              <a:rPr lang="en" i="1"/>
              <a:t> M</a:t>
            </a:r>
            <a:r>
              <a:rPr lang="en" i="1" baseline="-25000"/>
              <a:t>1</a:t>
            </a:r>
            <a:r>
              <a:rPr lang="en" i="1"/>
              <a:t> y</a:t>
            </a:r>
            <a:r>
              <a:rPr lang="en" i="1" baseline="-25000"/>
              <a:t>1</a:t>
            </a:r>
            <a:r>
              <a:rPr lang="en" i="1"/>
              <a:t> + a</a:t>
            </a:r>
            <a:r>
              <a:rPr lang="en" i="1" baseline="-25000"/>
              <a:t>2</a:t>
            </a:r>
            <a:r>
              <a:rPr lang="en" i="1"/>
              <a:t> M</a:t>
            </a:r>
            <a:r>
              <a:rPr lang="en" i="1" baseline="-25000"/>
              <a:t>2</a:t>
            </a:r>
            <a:r>
              <a:rPr lang="en" i="1"/>
              <a:t> y</a:t>
            </a:r>
            <a:r>
              <a:rPr lang="en" i="1" baseline="-25000"/>
              <a:t>2</a:t>
            </a:r>
            <a:r>
              <a:rPr lang="en" i="1"/>
              <a:t> + … + a</a:t>
            </a:r>
            <a:r>
              <a:rPr lang="en" i="1" baseline="-25000"/>
              <a:t>n</a:t>
            </a:r>
            <a:r>
              <a:rPr lang="en" i="1"/>
              <a:t> M</a:t>
            </a:r>
            <a:r>
              <a:rPr lang="en" i="1" baseline="-25000"/>
              <a:t>n</a:t>
            </a:r>
            <a:r>
              <a:rPr lang="en" i="1"/>
              <a:t> y</a:t>
            </a:r>
            <a:r>
              <a:rPr lang="en" i="1" baseline="-25000"/>
              <a:t>n</a:t>
            </a:r>
            <a:r>
              <a:rPr lang="en"/>
              <a:t>    (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r>
              <a:rPr lang="en"/>
              <a:t>)</a:t>
            </a:r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Chinese Remainder Theorem</a:t>
            </a:r>
            <a:endParaRPr/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4920" y="1325925"/>
            <a:ext cx="836400" cy="39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311700" y="619075"/>
            <a:ext cx="88323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Proof (cont.): </a:t>
            </a:r>
            <a:r>
              <a:rPr lang="en"/>
              <a:t> </a:t>
            </a:r>
            <a:br>
              <a:rPr lang="en" sz="1000"/>
            </a:br>
            <a:r>
              <a:rPr lang="en"/>
              <a:t>Find inverse for each </a:t>
            </a:r>
            <a:r>
              <a:rPr lang="en" i="1"/>
              <a:t>M</a:t>
            </a:r>
            <a:r>
              <a:rPr lang="en" i="1" baseline="-25000"/>
              <a:t>k</a:t>
            </a:r>
            <a:r>
              <a:rPr lang="en"/>
              <a:t>, then a solution is	</a:t>
            </a:r>
            <a:r>
              <a:rPr lang="en" i="1"/>
              <a:t>x = a</a:t>
            </a:r>
            <a:r>
              <a:rPr lang="en" i="1" baseline="-25000"/>
              <a:t>1</a:t>
            </a:r>
            <a:r>
              <a:rPr lang="en" i="1"/>
              <a:t> M</a:t>
            </a:r>
            <a:r>
              <a:rPr lang="en" i="1" baseline="-25000"/>
              <a:t>1</a:t>
            </a:r>
            <a:r>
              <a:rPr lang="en" i="1"/>
              <a:t> y</a:t>
            </a:r>
            <a:r>
              <a:rPr lang="en" i="1" baseline="-25000"/>
              <a:t>1</a:t>
            </a:r>
            <a:r>
              <a:rPr lang="en" i="1"/>
              <a:t> + a</a:t>
            </a:r>
            <a:r>
              <a:rPr lang="en" i="1" baseline="-25000"/>
              <a:t>2</a:t>
            </a:r>
            <a:r>
              <a:rPr lang="en" i="1"/>
              <a:t> M</a:t>
            </a:r>
            <a:r>
              <a:rPr lang="en" i="1" baseline="-25000"/>
              <a:t>2</a:t>
            </a:r>
            <a:r>
              <a:rPr lang="en" i="1"/>
              <a:t> y</a:t>
            </a:r>
            <a:r>
              <a:rPr lang="en" i="1" baseline="-25000"/>
              <a:t>2</a:t>
            </a:r>
            <a:r>
              <a:rPr lang="en" i="1"/>
              <a:t> + … + a</a:t>
            </a:r>
            <a:r>
              <a:rPr lang="en" i="1" baseline="-25000"/>
              <a:t>n</a:t>
            </a:r>
            <a:r>
              <a:rPr lang="en" i="1"/>
              <a:t> M</a:t>
            </a:r>
            <a:r>
              <a:rPr lang="en" i="1" baseline="-25000"/>
              <a:t>n</a:t>
            </a:r>
            <a:r>
              <a:rPr lang="en" i="1"/>
              <a:t> y</a:t>
            </a:r>
            <a:r>
              <a:rPr lang="en" i="1" baseline="-25000"/>
              <a:t>n</a:t>
            </a:r>
            <a:r>
              <a:rPr lang="en" i="1"/>
              <a:t> </a:t>
            </a:r>
            <a:r>
              <a:rPr lang="en"/>
              <a:t>(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r>
              <a:rPr lang="en"/>
              <a:t>)</a:t>
            </a:r>
            <a:br>
              <a:rPr lang="en"/>
            </a:br>
            <a:br>
              <a:rPr lang="en" sz="1000"/>
            </a:br>
            <a:r>
              <a:rPr lang="en"/>
              <a:t>To see that this is a solution, note that each </a:t>
            </a:r>
            <a:r>
              <a:rPr lang="en" i="1"/>
              <a:t>M</a:t>
            </a:r>
            <a:r>
              <a:rPr lang="en" i="1" baseline="-25000"/>
              <a:t>i</a:t>
            </a:r>
            <a:r>
              <a:rPr lang="en"/>
              <a:t> ≡ 0 (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r>
              <a:rPr lang="en" i="1" baseline="-25000"/>
              <a:t>k</a:t>
            </a:r>
            <a:r>
              <a:rPr lang="en"/>
              <a:t>)  whenever </a:t>
            </a:r>
            <a:r>
              <a:rPr lang="en" i="1"/>
              <a:t>i </a:t>
            </a:r>
            <a:r>
              <a:rPr lang="en"/>
              <a:t>≠</a:t>
            </a:r>
            <a:r>
              <a:rPr lang="en" i="1"/>
              <a:t> k</a:t>
            </a:r>
            <a:br>
              <a:rPr lang="en"/>
            </a:br>
            <a:br>
              <a:rPr lang="en" sz="1000"/>
            </a:br>
            <a:r>
              <a:rPr lang="en"/>
              <a:t>Since all of the terms in the sum except </a:t>
            </a:r>
            <a:r>
              <a:rPr lang="en" i="1"/>
              <a:t>M</a:t>
            </a:r>
            <a:r>
              <a:rPr lang="en" i="1" baseline="-25000"/>
              <a:t>k</a:t>
            </a:r>
            <a:r>
              <a:rPr lang="en"/>
              <a:t> are congruent to 0 modulo </a:t>
            </a:r>
            <a:r>
              <a:rPr lang="en" i="1"/>
              <a:t>m</a:t>
            </a:r>
            <a:r>
              <a:rPr lang="en" i="1" baseline="-25000"/>
              <a:t>k</a:t>
            </a:r>
            <a:r>
              <a:rPr lang="en"/>
              <a:t>, we have, </a:t>
            </a:r>
            <a:br>
              <a:rPr lang="en"/>
            </a:br>
            <a:r>
              <a:rPr lang="en"/>
              <a:t>for any </a:t>
            </a:r>
            <a:r>
              <a:rPr lang="en" i="1"/>
              <a:t>k = </a:t>
            </a:r>
            <a:r>
              <a:rPr lang="en"/>
              <a:t>1, 2, … , </a:t>
            </a:r>
            <a:r>
              <a:rPr lang="en" i="1"/>
              <a:t>n</a:t>
            </a:r>
            <a:r>
              <a:rPr lang="en"/>
              <a:t> :</a:t>
            </a:r>
            <a:br>
              <a:rPr lang="en" i="1"/>
            </a:br>
            <a:br>
              <a:rPr lang="en" sz="1000" i="1"/>
            </a:br>
            <a:r>
              <a:rPr lang="en" i="1"/>
              <a:t>x  ≡  a</a:t>
            </a:r>
            <a:r>
              <a:rPr lang="en" i="1" baseline="-25000"/>
              <a:t>1</a:t>
            </a:r>
            <a:r>
              <a:rPr lang="en" i="1"/>
              <a:t> M</a:t>
            </a:r>
            <a:r>
              <a:rPr lang="en" i="1" baseline="-25000"/>
              <a:t>1</a:t>
            </a:r>
            <a:r>
              <a:rPr lang="en" i="1"/>
              <a:t> y</a:t>
            </a:r>
            <a:r>
              <a:rPr lang="en" i="1" baseline="-25000"/>
              <a:t>1</a:t>
            </a:r>
            <a:r>
              <a:rPr lang="en" i="1"/>
              <a:t> + a</a:t>
            </a:r>
            <a:r>
              <a:rPr lang="en" i="1" baseline="-25000"/>
              <a:t>2</a:t>
            </a:r>
            <a:r>
              <a:rPr lang="en" i="1"/>
              <a:t> M</a:t>
            </a:r>
            <a:r>
              <a:rPr lang="en" i="1" baseline="-25000"/>
              <a:t>2</a:t>
            </a:r>
            <a:r>
              <a:rPr lang="en" i="1"/>
              <a:t> y</a:t>
            </a:r>
            <a:r>
              <a:rPr lang="en" i="1" baseline="-25000"/>
              <a:t>2</a:t>
            </a:r>
            <a:r>
              <a:rPr lang="en" i="1"/>
              <a:t> + … + a</a:t>
            </a:r>
            <a:r>
              <a:rPr lang="en" i="1" baseline="-25000"/>
              <a:t>n</a:t>
            </a:r>
            <a:r>
              <a:rPr lang="en" i="1"/>
              <a:t> M</a:t>
            </a:r>
            <a:r>
              <a:rPr lang="en" i="1" baseline="-25000"/>
              <a:t>n</a:t>
            </a:r>
            <a:r>
              <a:rPr lang="en" i="1"/>
              <a:t> y</a:t>
            </a:r>
            <a:r>
              <a:rPr lang="en" i="1" baseline="-25000"/>
              <a:t>n</a:t>
            </a:r>
            <a:r>
              <a:rPr lang="en"/>
              <a:t> (</a:t>
            </a:r>
            <a:r>
              <a:rPr lang="en" b="1"/>
              <a:t>mod </a:t>
            </a:r>
            <a:r>
              <a:rPr lang="en" i="1"/>
              <a:t>m</a:t>
            </a:r>
            <a:r>
              <a:rPr lang="en" i="1" baseline="-25000"/>
              <a:t>k</a:t>
            </a:r>
            <a:r>
              <a:rPr lang="en"/>
              <a:t>)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   </a:t>
            </a:r>
            <a:r>
              <a:rPr lang="en" i="1"/>
              <a:t> ≡  a</a:t>
            </a:r>
            <a:r>
              <a:rPr lang="en" i="1" baseline="-25000"/>
              <a:t>k</a:t>
            </a:r>
            <a:r>
              <a:rPr lang="en" i="1"/>
              <a:t> M</a:t>
            </a:r>
            <a:r>
              <a:rPr lang="en" i="1" baseline="-25000"/>
              <a:t>k</a:t>
            </a:r>
            <a:r>
              <a:rPr lang="en" i="1"/>
              <a:t> y</a:t>
            </a:r>
            <a:r>
              <a:rPr lang="en" i="1" baseline="-25000"/>
              <a:t>k</a:t>
            </a:r>
            <a:r>
              <a:rPr lang="en"/>
              <a:t> (</a:t>
            </a:r>
            <a:r>
              <a:rPr lang="en" b="1"/>
              <a:t>mod </a:t>
            </a:r>
            <a:r>
              <a:rPr lang="en" i="1"/>
              <a:t>m</a:t>
            </a:r>
            <a:r>
              <a:rPr lang="en" i="1" baseline="-25000"/>
              <a:t>k</a:t>
            </a:r>
            <a:r>
              <a:rPr lang="en"/>
              <a:t>)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 i="1"/>
              <a:t>   ≡  a</a:t>
            </a:r>
            <a:r>
              <a:rPr lang="en" i="1" baseline="-25000"/>
              <a:t>k</a:t>
            </a:r>
            <a:r>
              <a:rPr lang="en" i="1"/>
              <a:t> </a:t>
            </a:r>
            <a:r>
              <a:rPr lang="en"/>
              <a:t>(</a:t>
            </a:r>
            <a:r>
              <a:rPr lang="en" b="1"/>
              <a:t>mod </a:t>
            </a:r>
            <a:r>
              <a:rPr lang="en" i="1"/>
              <a:t>m</a:t>
            </a:r>
            <a:r>
              <a:rPr lang="en" i="1" baseline="-25000"/>
              <a:t>k</a:t>
            </a:r>
            <a:r>
              <a:rPr lang="en"/>
              <a:t>)</a:t>
            </a:r>
            <a:br>
              <a:rPr lang="en"/>
            </a:br>
            <a:endParaRPr sz="1000"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Thus, </a:t>
            </a:r>
            <a:r>
              <a:rPr lang="en" i="1"/>
              <a:t>x</a:t>
            </a:r>
            <a:r>
              <a:rPr lang="en"/>
              <a:t> solves each congruence in the system.</a:t>
            </a:r>
            <a:br>
              <a:rPr lang="en"/>
            </a:br>
            <a:br>
              <a:rPr lang="en"/>
            </a:br>
            <a:r>
              <a:rPr lang="en"/>
              <a:t>The uniqueness proof is in #29-30 in Section 4.4 of the textbook.</a:t>
            </a:r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Chinese Remainder Theorem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353500" y="619075"/>
            <a:ext cx="86676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Back to our original example:</a:t>
            </a:r>
            <a:r>
              <a:rPr lang="en"/>
              <a:t> Find </a:t>
            </a:r>
            <a:r>
              <a:rPr lang="en" i="1"/>
              <a:t>x</a:t>
            </a:r>
            <a:r>
              <a:rPr lang="en"/>
              <a:t> such that</a:t>
            </a:r>
            <a:br>
              <a:rPr lang="en"/>
            </a:br>
            <a:br>
              <a:rPr lang="en" sz="1000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2 (</a:t>
            </a:r>
            <a:r>
              <a:rPr lang="en" b="1"/>
              <a:t>mod </a:t>
            </a:r>
            <a:r>
              <a:rPr lang="en"/>
              <a:t>3)</a:t>
            </a:r>
            <a:br>
              <a:rPr lang="en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3 (</a:t>
            </a:r>
            <a:r>
              <a:rPr lang="en" b="1"/>
              <a:t>mod </a:t>
            </a:r>
            <a:r>
              <a:rPr lang="en"/>
              <a:t>5)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Chinese Remainder Theorem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53500" y="619075"/>
            <a:ext cx="86676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Back to our original example:</a:t>
            </a:r>
            <a:r>
              <a:rPr lang="en"/>
              <a:t> Find </a:t>
            </a:r>
            <a:r>
              <a:rPr lang="en" i="1"/>
              <a:t>x</a:t>
            </a:r>
            <a:r>
              <a:rPr lang="en"/>
              <a:t> such that</a:t>
            </a:r>
            <a:br>
              <a:rPr lang="en"/>
            </a:br>
            <a:br>
              <a:rPr lang="en" sz="1000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2 (</a:t>
            </a:r>
            <a:r>
              <a:rPr lang="en" b="1"/>
              <a:t>mod </a:t>
            </a:r>
            <a:r>
              <a:rPr lang="en"/>
              <a:t>3)</a:t>
            </a:r>
            <a:br>
              <a:rPr lang="en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3 (</a:t>
            </a:r>
            <a:r>
              <a:rPr lang="en" b="1"/>
              <a:t>mod </a:t>
            </a:r>
            <a:r>
              <a:rPr lang="en"/>
              <a:t>5)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So our </a:t>
            </a:r>
            <a:r>
              <a:rPr lang="en" i="1"/>
              <a:t>m</a:t>
            </a:r>
            <a:r>
              <a:rPr lang="en" i="1" baseline="-25000"/>
              <a:t>k</a:t>
            </a:r>
            <a:r>
              <a:rPr lang="en"/>
              <a:t> are </a:t>
            </a:r>
            <a:r>
              <a:rPr lang="en" i="1"/>
              <a:t>m</a:t>
            </a:r>
            <a:r>
              <a:rPr lang="en" i="1" baseline="-25000"/>
              <a:t>1</a:t>
            </a:r>
            <a:r>
              <a:rPr lang="en"/>
              <a:t> = 3,  </a:t>
            </a:r>
            <a:r>
              <a:rPr lang="en" i="1"/>
              <a:t>m</a:t>
            </a:r>
            <a:r>
              <a:rPr lang="en" i="1" baseline="-25000"/>
              <a:t>2</a:t>
            </a:r>
            <a:r>
              <a:rPr lang="en"/>
              <a:t> = 5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We define:	</a:t>
            </a:r>
            <a:r>
              <a:rPr lang="en" i="1"/>
              <a:t>m = </a:t>
            </a:r>
            <a:r>
              <a:rPr lang="en"/>
              <a:t>3</a:t>
            </a:r>
            <a:r>
              <a:rPr lang="en" baseline="-25000"/>
              <a:t> </a:t>
            </a:r>
            <a:r>
              <a:rPr lang="en"/>
              <a:t>·</a:t>
            </a:r>
            <a:r>
              <a:rPr lang="en" baseline="-25000"/>
              <a:t> </a:t>
            </a:r>
            <a:r>
              <a:rPr lang="en"/>
              <a:t>5  = 15</a:t>
            </a:r>
            <a:br>
              <a:rPr lang="en"/>
            </a:br>
            <a:br>
              <a:rPr lang="en"/>
            </a:br>
            <a:r>
              <a:rPr lang="en"/>
              <a:t>And			</a:t>
            </a:r>
            <a:r>
              <a:rPr lang="en" i="1"/>
              <a:t>M</a:t>
            </a:r>
            <a:r>
              <a:rPr lang="en" i="1" baseline="-25000"/>
              <a:t>1</a:t>
            </a:r>
            <a:r>
              <a:rPr lang="en" i="1"/>
              <a:t> = </a:t>
            </a:r>
            <a:r>
              <a:rPr lang="en"/>
              <a:t>15/3 = 5,    </a:t>
            </a:r>
            <a:r>
              <a:rPr lang="en" i="1"/>
              <a:t>M</a:t>
            </a:r>
            <a:r>
              <a:rPr lang="en" i="1" baseline="-25000"/>
              <a:t>2</a:t>
            </a:r>
            <a:r>
              <a:rPr lang="en" i="1"/>
              <a:t> = </a:t>
            </a:r>
            <a:r>
              <a:rPr lang="en"/>
              <a:t>15/5 = 3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/>
              <a:t>Then we need the </a:t>
            </a:r>
            <a:r>
              <a:rPr lang="en" i="1"/>
              <a:t>y</a:t>
            </a:r>
            <a:r>
              <a:rPr lang="en" i="1" baseline="-25000"/>
              <a:t>k</a:t>
            </a:r>
            <a:r>
              <a:rPr lang="en"/>
              <a:t>, which are the inverses of 5 modulo 3,  and  3 modulo 5</a:t>
            </a:r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Chinese Remainder Theorem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Chinese Remainder Theorem</a:t>
            </a:r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353400" y="619075"/>
            <a:ext cx="86676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Back to our original example:</a:t>
            </a:r>
            <a:r>
              <a:rPr lang="en"/>
              <a:t> Find </a:t>
            </a:r>
            <a:r>
              <a:rPr lang="en" i="1"/>
              <a:t>x</a:t>
            </a:r>
            <a:r>
              <a:rPr lang="en"/>
              <a:t> such that</a:t>
            </a:r>
            <a:br>
              <a:rPr lang="en"/>
            </a:br>
            <a:br>
              <a:rPr lang="en" sz="1000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2 (</a:t>
            </a:r>
            <a:r>
              <a:rPr lang="en" b="1"/>
              <a:t>mod </a:t>
            </a:r>
            <a:r>
              <a:rPr lang="en"/>
              <a:t>3)</a:t>
            </a:r>
            <a:br>
              <a:rPr lang="en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3 (</a:t>
            </a:r>
            <a:r>
              <a:rPr lang="en" b="1"/>
              <a:t>mod </a:t>
            </a:r>
            <a:r>
              <a:rPr lang="en"/>
              <a:t>5)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Then we need the </a:t>
            </a:r>
            <a:r>
              <a:rPr lang="en" i="1"/>
              <a:t>y</a:t>
            </a:r>
            <a:r>
              <a:rPr lang="en" i="1" baseline="-25000"/>
              <a:t>k</a:t>
            </a:r>
            <a:r>
              <a:rPr lang="en"/>
              <a:t>, which are the inverse of </a:t>
            </a:r>
            <a:r>
              <a:rPr lang="en">
                <a:solidFill>
                  <a:srgbClr val="CC4125"/>
                </a:solidFill>
              </a:rPr>
              <a:t>5 modulo 3</a:t>
            </a:r>
            <a:r>
              <a:rPr lang="en"/>
              <a:t>, and 3 modulo 5</a:t>
            </a:r>
            <a:endParaRPr/>
          </a:p>
          <a:p>
            <a:pPr marL="9144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5 = 1·3  +  2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= 1·2  +  1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… and working in reverse … 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 = 3 - 1·2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= 3 - 1·(5 - 1·3)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= 2·3 </a:t>
            </a:r>
            <a:r>
              <a:rPr lang="en">
                <a:solidFill>
                  <a:srgbClr val="CC4125"/>
                </a:solidFill>
              </a:rPr>
              <a:t>- 1</a:t>
            </a:r>
            <a:r>
              <a:rPr lang="en"/>
              <a:t>·5</a:t>
            </a:r>
            <a:endParaRPr/>
          </a:p>
          <a:p>
            <a:pPr marL="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⇒ So the inverse of 5 modulo 3 is </a:t>
            </a:r>
            <a:r>
              <a:rPr lang="en" i="1"/>
              <a:t>y</a:t>
            </a:r>
            <a:r>
              <a:rPr lang="en" baseline="-25000"/>
              <a:t>1</a:t>
            </a:r>
            <a:r>
              <a:rPr lang="en" i="1"/>
              <a:t> = </a:t>
            </a:r>
            <a:r>
              <a:rPr lang="en"/>
              <a:t>-1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Chinese Remainder Theorem</a:t>
            </a:r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353400" y="619075"/>
            <a:ext cx="86676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Back to our original example:</a:t>
            </a:r>
            <a:r>
              <a:rPr lang="en"/>
              <a:t> Find </a:t>
            </a:r>
            <a:r>
              <a:rPr lang="en" i="1"/>
              <a:t>x</a:t>
            </a:r>
            <a:r>
              <a:rPr lang="en"/>
              <a:t> such that</a:t>
            </a:r>
            <a:br>
              <a:rPr lang="en"/>
            </a:br>
            <a:br>
              <a:rPr lang="en" sz="1000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2 (</a:t>
            </a:r>
            <a:r>
              <a:rPr lang="en" b="1"/>
              <a:t>mod </a:t>
            </a:r>
            <a:r>
              <a:rPr lang="en"/>
              <a:t>3)</a:t>
            </a:r>
            <a:br>
              <a:rPr lang="en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3 (</a:t>
            </a:r>
            <a:r>
              <a:rPr lang="en" b="1"/>
              <a:t>mod </a:t>
            </a:r>
            <a:r>
              <a:rPr lang="en"/>
              <a:t>5)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Then we need the </a:t>
            </a:r>
            <a:r>
              <a:rPr lang="en" i="1"/>
              <a:t>y</a:t>
            </a:r>
            <a:r>
              <a:rPr lang="en" i="1" baseline="-25000"/>
              <a:t>k</a:t>
            </a:r>
            <a:r>
              <a:rPr lang="en"/>
              <a:t>, which are the inverse of 5 modulo 3, and </a:t>
            </a:r>
            <a:r>
              <a:rPr lang="en">
                <a:solidFill>
                  <a:srgbClr val="CC4125"/>
                </a:solidFill>
              </a:rPr>
              <a:t>3 modulo 5</a:t>
            </a:r>
            <a:endParaRPr/>
          </a:p>
          <a:p>
            <a:pPr marL="9144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5 = 1·3  +  2                                ← turns out, we already did this work!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= 1·2  +  1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… and working in reverse … 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 = 3 - 1·2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= 3 - 1·(5 - 1·3)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= </a:t>
            </a:r>
            <a:r>
              <a:rPr lang="en">
                <a:solidFill>
                  <a:srgbClr val="CC4125"/>
                </a:solidFill>
              </a:rPr>
              <a:t>2</a:t>
            </a:r>
            <a:r>
              <a:rPr lang="en"/>
              <a:t>·3 - 1·5</a:t>
            </a:r>
            <a:endParaRPr/>
          </a:p>
          <a:p>
            <a:pPr marL="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⇒ So the inverse of 3 modulo 5 is </a:t>
            </a:r>
            <a:r>
              <a:rPr lang="en" i="1"/>
              <a:t>y</a:t>
            </a:r>
            <a:r>
              <a:rPr lang="en" baseline="-25000"/>
              <a:t>2</a:t>
            </a:r>
            <a:r>
              <a:rPr lang="en" i="1"/>
              <a:t> = </a:t>
            </a:r>
            <a:r>
              <a:rPr lang="en"/>
              <a:t>2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353400" y="619075"/>
            <a:ext cx="86676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Back to our original example:</a:t>
            </a:r>
            <a:r>
              <a:rPr lang="en"/>
              <a:t> Find </a:t>
            </a:r>
            <a:r>
              <a:rPr lang="en" i="1"/>
              <a:t>x</a:t>
            </a:r>
            <a:r>
              <a:rPr lang="en"/>
              <a:t> such that</a:t>
            </a:r>
            <a:br>
              <a:rPr lang="en"/>
            </a:br>
            <a:br>
              <a:rPr lang="en" sz="1000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2 (</a:t>
            </a:r>
            <a:r>
              <a:rPr lang="en" b="1"/>
              <a:t>mod </a:t>
            </a:r>
            <a:r>
              <a:rPr lang="en"/>
              <a:t>3)</a:t>
            </a:r>
            <a:br>
              <a:rPr lang="en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3 (</a:t>
            </a:r>
            <a:r>
              <a:rPr lang="en" b="1"/>
              <a:t>mod </a:t>
            </a:r>
            <a:r>
              <a:rPr lang="en"/>
              <a:t>5)</a:t>
            </a:r>
            <a:br>
              <a:rPr lang="en"/>
            </a:br>
            <a:endParaRPr sz="1000"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We have our inverses:             </a:t>
            </a:r>
            <a:r>
              <a:rPr lang="en" i="1"/>
              <a:t>y</a:t>
            </a:r>
            <a:r>
              <a:rPr lang="en" i="1" baseline="-25000"/>
              <a:t>1</a:t>
            </a:r>
            <a:r>
              <a:rPr lang="en" i="1"/>
              <a:t> </a:t>
            </a:r>
            <a:r>
              <a:rPr lang="en"/>
              <a:t>= -1, and  </a:t>
            </a:r>
            <a:r>
              <a:rPr lang="en" i="1"/>
              <a:t>y</a:t>
            </a:r>
            <a:r>
              <a:rPr lang="en" i="1" baseline="-25000"/>
              <a:t>2</a:t>
            </a:r>
            <a:r>
              <a:rPr lang="en" i="1"/>
              <a:t> </a:t>
            </a:r>
            <a:r>
              <a:rPr lang="en"/>
              <a:t>= 2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and our </a:t>
            </a:r>
            <a:r>
              <a:rPr lang="en" i="1"/>
              <a:t>M</a:t>
            </a:r>
            <a:r>
              <a:rPr lang="en" i="1" baseline="-25000"/>
              <a:t>k</a:t>
            </a:r>
            <a:r>
              <a:rPr lang="en"/>
              <a:t>:                              </a:t>
            </a:r>
            <a:r>
              <a:rPr lang="en" i="1"/>
              <a:t>M</a:t>
            </a:r>
            <a:r>
              <a:rPr lang="en" i="1" baseline="-25000"/>
              <a:t>1</a:t>
            </a:r>
            <a:r>
              <a:rPr lang="en" i="1"/>
              <a:t> = </a:t>
            </a:r>
            <a:r>
              <a:rPr lang="en"/>
              <a:t>5, and  </a:t>
            </a:r>
            <a:r>
              <a:rPr lang="en" i="1"/>
              <a:t>M</a:t>
            </a:r>
            <a:r>
              <a:rPr lang="en" i="1" baseline="-25000"/>
              <a:t>2</a:t>
            </a:r>
            <a:r>
              <a:rPr lang="en" i="1"/>
              <a:t> =</a:t>
            </a:r>
            <a:r>
              <a:rPr lang="en"/>
              <a:t> 3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and the problem gives the </a:t>
            </a:r>
            <a:r>
              <a:rPr lang="en" i="1"/>
              <a:t>a</a:t>
            </a:r>
            <a:r>
              <a:rPr lang="en" i="1" baseline="-25000"/>
              <a:t>k</a:t>
            </a:r>
            <a:r>
              <a:rPr lang="en"/>
              <a:t>:  </a:t>
            </a:r>
            <a:r>
              <a:rPr lang="en" i="1"/>
              <a:t>a</a:t>
            </a:r>
            <a:r>
              <a:rPr lang="en" i="1" baseline="-25000"/>
              <a:t>1</a:t>
            </a:r>
            <a:r>
              <a:rPr lang="en"/>
              <a:t> = 2, and  </a:t>
            </a:r>
            <a:r>
              <a:rPr lang="en" i="1"/>
              <a:t>a</a:t>
            </a:r>
            <a:r>
              <a:rPr lang="en" i="1" baseline="-25000"/>
              <a:t>2</a:t>
            </a:r>
            <a:r>
              <a:rPr lang="en"/>
              <a:t> = 3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800"/>
              </a:spcAft>
              <a:buSzPts val="1600"/>
              <a:buChar char="●"/>
            </a:pPr>
            <a:r>
              <a:rPr lang="en"/>
              <a:t>So we construct our solution:</a:t>
            </a:r>
            <a:br>
              <a:rPr lang="en"/>
            </a:br>
            <a:br>
              <a:rPr lang="en" sz="1000"/>
            </a:br>
            <a:r>
              <a:rPr lang="en" i="1"/>
              <a:t>x = a</a:t>
            </a:r>
            <a:r>
              <a:rPr lang="en" i="1" baseline="-25000"/>
              <a:t>1</a:t>
            </a:r>
            <a:r>
              <a:rPr lang="en" i="1"/>
              <a:t> M</a:t>
            </a:r>
            <a:r>
              <a:rPr lang="en" i="1" baseline="-25000"/>
              <a:t>1</a:t>
            </a:r>
            <a:r>
              <a:rPr lang="en" i="1"/>
              <a:t> y</a:t>
            </a:r>
            <a:r>
              <a:rPr lang="en" i="1" baseline="-25000"/>
              <a:t>1</a:t>
            </a:r>
            <a:r>
              <a:rPr lang="en" i="1"/>
              <a:t> + a</a:t>
            </a:r>
            <a:r>
              <a:rPr lang="en" i="1" baseline="-25000"/>
              <a:t>2</a:t>
            </a:r>
            <a:r>
              <a:rPr lang="en" i="1"/>
              <a:t> M</a:t>
            </a:r>
            <a:r>
              <a:rPr lang="en" i="1" baseline="-25000"/>
              <a:t>2</a:t>
            </a:r>
            <a:r>
              <a:rPr lang="en" i="1"/>
              <a:t> y</a:t>
            </a:r>
            <a:r>
              <a:rPr lang="en" i="1" baseline="-25000"/>
              <a:t>2</a:t>
            </a:r>
            <a:r>
              <a:rPr lang="en" i="1"/>
              <a:t> </a:t>
            </a:r>
            <a:r>
              <a:rPr lang="en" i="1" baseline="-25000"/>
              <a:t>  </a:t>
            </a:r>
            <a:r>
              <a:rPr lang="en"/>
              <a:t>≡  (2)(5)(-1) + (3)(3)(2)  (</a:t>
            </a:r>
            <a:r>
              <a:rPr lang="en" b="1"/>
              <a:t>mod</a:t>
            </a:r>
            <a:r>
              <a:rPr lang="en" b="1" i="1"/>
              <a:t> </a:t>
            </a:r>
            <a:r>
              <a:rPr lang="en"/>
              <a:t>15)</a:t>
            </a:r>
            <a:br>
              <a:rPr lang="en"/>
            </a:br>
            <a:r>
              <a:rPr lang="en"/>
              <a:t>   ≡ -10 + 18   (</a:t>
            </a:r>
            <a:r>
              <a:rPr lang="en" b="1"/>
              <a:t>mod</a:t>
            </a:r>
            <a:r>
              <a:rPr lang="en" b="1" i="1"/>
              <a:t> </a:t>
            </a:r>
            <a:r>
              <a:rPr lang="en"/>
              <a:t>15)</a:t>
            </a:r>
            <a:br>
              <a:rPr lang="en"/>
            </a:br>
            <a:r>
              <a:rPr lang="en"/>
              <a:t>   ≡ 8 (</a:t>
            </a:r>
            <a:r>
              <a:rPr lang="en" b="1"/>
              <a:t>mod</a:t>
            </a:r>
            <a:r>
              <a:rPr lang="en" b="1" i="1"/>
              <a:t> </a:t>
            </a:r>
            <a:r>
              <a:rPr lang="en"/>
              <a:t>15)                        ← Compare to what we got by Back Substitution</a:t>
            </a:r>
            <a:endParaRPr/>
          </a:p>
        </p:txBody>
      </p:sp>
      <p:sp>
        <p:nvSpPr>
          <p:cNvPr id="182" name="Shape 18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Chinese Remainder Theorem</a:t>
            </a: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857950" y="4241125"/>
            <a:ext cx="1577100" cy="2976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A61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Chinese Remainder Theorem</a:t>
            </a:r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353400" y="619075"/>
            <a:ext cx="86676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Back to our original example:</a:t>
            </a:r>
            <a:r>
              <a:rPr lang="en"/>
              <a:t> Find </a:t>
            </a:r>
            <a:r>
              <a:rPr lang="en" i="1"/>
              <a:t>x</a:t>
            </a:r>
            <a:r>
              <a:rPr lang="en"/>
              <a:t> such that</a:t>
            </a:r>
            <a:br>
              <a:rPr lang="en"/>
            </a:br>
            <a:br>
              <a:rPr lang="en" sz="1000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2 (</a:t>
            </a:r>
            <a:r>
              <a:rPr lang="en" b="1"/>
              <a:t>mod </a:t>
            </a:r>
            <a:r>
              <a:rPr lang="en"/>
              <a:t>3)</a:t>
            </a:r>
            <a:br>
              <a:rPr lang="en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3 (</a:t>
            </a:r>
            <a:r>
              <a:rPr lang="en" b="1"/>
              <a:t>mod </a:t>
            </a:r>
            <a:r>
              <a:rPr lang="en"/>
              <a:t>5)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Solution:</a:t>
            </a:r>
            <a:r>
              <a:rPr lang="en"/>
              <a:t>  </a:t>
            </a:r>
            <a:r>
              <a:rPr lang="en" i="1"/>
              <a:t>x</a:t>
            </a:r>
            <a:r>
              <a:rPr lang="en"/>
              <a:t> ≡ 8 (</a:t>
            </a:r>
            <a:r>
              <a:rPr lang="en" b="1"/>
              <a:t>mod</a:t>
            </a:r>
            <a:r>
              <a:rPr lang="en" b="1" i="1"/>
              <a:t> </a:t>
            </a:r>
            <a:r>
              <a:rPr lang="en"/>
              <a:t>15)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Check:</a:t>
            </a:r>
            <a:endParaRPr/>
          </a:p>
          <a:p>
            <a:pPr marL="0" lvl="0" indent="45720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8 = 2·3 + 2  ≡ 2 (</a:t>
            </a:r>
            <a:r>
              <a:rPr lang="en" b="1"/>
              <a:t>mod </a:t>
            </a:r>
            <a:r>
              <a:rPr lang="en"/>
              <a:t>3)   ✔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/>
              <a:t>8 = 1·5 + 3  ≡ 3 (</a:t>
            </a:r>
            <a:r>
              <a:rPr lang="en" b="1"/>
              <a:t>mod </a:t>
            </a:r>
            <a:r>
              <a:rPr lang="en"/>
              <a:t>5)   ✔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380025" y="619075"/>
            <a:ext cx="86409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FYOG:</a:t>
            </a:r>
            <a:r>
              <a:rPr lang="en"/>
              <a:t> Use the Chinese Remainder Theorem to find </a:t>
            </a:r>
            <a:r>
              <a:rPr lang="en" i="1"/>
              <a:t>x</a:t>
            </a:r>
            <a:r>
              <a:rPr lang="en"/>
              <a:t> such that</a:t>
            </a:r>
            <a:br>
              <a:rPr lang="en"/>
            </a:br>
            <a:br>
              <a:rPr lang="en" sz="1000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1 (</a:t>
            </a:r>
            <a:r>
              <a:rPr lang="en" b="1"/>
              <a:t>mod </a:t>
            </a:r>
            <a:r>
              <a:rPr lang="en"/>
              <a:t>5)</a:t>
            </a:r>
            <a:br>
              <a:rPr lang="en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3 (</a:t>
            </a:r>
            <a:r>
              <a:rPr lang="en" b="1"/>
              <a:t>mod </a:t>
            </a:r>
            <a:r>
              <a:rPr lang="en"/>
              <a:t>7)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br>
              <a:rPr lang="en"/>
            </a:br>
            <a:r>
              <a:rPr lang="en"/>
              <a:t>Make sure you get the same answer as when you use </a:t>
            </a:r>
            <a:r>
              <a:rPr lang="en" b="1"/>
              <a:t>Back Substitution</a:t>
            </a:r>
            <a:r>
              <a:rPr lang="en"/>
              <a:t>!</a:t>
            </a:r>
            <a:endParaRPr sz="1000"/>
          </a:p>
          <a:p>
            <a:pPr marL="45720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Chinese Remainder Theorem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Warm-up problem</a:t>
            </a: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619075"/>
            <a:ext cx="8520600" cy="428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  </a:t>
            </a:r>
            <a:r>
              <a:rPr lang="en"/>
              <a:t>Solve the congruence  5</a:t>
            </a:r>
            <a:r>
              <a:rPr lang="en" i="1"/>
              <a:t>x</a:t>
            </a:r>
            <a:r>
              <a:rPr lang="en"/>
              <a:t> ≡ 4 (</a:t>
            </a:r>
            <a:r>
              <a:rPr lang="en" b="1"/>
              <a:t>mod</a:t>
            </a:r>
            <a:r>
              <a:rPr lang="en"/>
              <a:t> 17)</a:t>
            </a:r>
            <a:br>
              <a:rPr lang="en"/>
            </a:br>
            <a:endParaRPr sz="800"/>
          </a:p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A61C00"/>
                </a:solidFill>
              </a:rPr>
              <a:t>Solution:  </a:t>
            </a:r>
            <a:endParaRPr b="1">
              <a:solidFill>
                <a:srgbClr val="A61C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61C00"/>
                </a:solidFill>
              </a:rPr>
              <a:t>First, we check that 5 and 17 are indeed relatively prime using the Euclidean algorithm:</a:t>
            </a:r>
            <a:br>
              <a:rPr lang="en">
                <a:solidFill>
                  <a:srgbClr val="A61C00"/>
                </a:solidFill>
              </a:rPr>
            </a:br>
            <a:r>
              <a:rPr lang="en">
                <a:solidFill>
                  <a:srgbClr val="A61C00"/>
                </a:solidFill>
              </a:rPr>
              <a:t>	17 = 3 · 5  +  2</a:t>
            </a:r>
            <a:br>
              <a:rPr lang="en">
                <a:solidFill>
                  <a:srgbClr val="A61C00"/>
                </a:solidFill>
              </a:rPr>
            </a:br>
            <a:r>
              <a:rPr lang="en">
                <a:solidFill>
                  <a:srgbClr val="A61C00"/>
                </a:solidFill>
              </a:rPr>
              <a:t>	5 = 2 · 2  +  1</a:t>
            </a:r>
            <a:br>
              <a:rPr lang="en">
                <a:solidFill>
                  <a:srgbClr val="A61C00"/>
                </a:solidFill>
              </a:rPr>
            </a:br>
            <a:r>
              <a:rPr lang="en">
                <a:solidFill>
                  <a:srgbClr val="A61C00"/>
                </a:solidFill>
              </a:rPr>
              <a:t>	2 = 2 · 1  +  0</a:t>
            </a:r>
            <a:endParaRPr>
              <a:solidFill>
                <a:srgbClr val="A61C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61C00"/>
                </a:solidFill>
              </a:rPr>
              <a:t>gcd(5, 17) = 1, so 5 has an inverse modulo 17. We use the EA in reverse to find it:</a:t>
            </a:r>
            <a:br>
              <a:rPr lang="en">
                <a:solidFill>
                  <a:srgbClr val="A61C00"/>
                </a:solidFill>
              </a:rPr>
            </a:br>
            <a:r>
              <a:rPr lang="en">
                <a:solidFill>
                  <a:srgbClr val="A61C00"/>
                </a:solidFill>
              </a:rPr>
              <a:t>	1 = 5 - 2 · 2</a:t>
            </a:r>
            <a:br>
              <a:rPr lang="en">
                <a:solidFill>
                  <a:srgbClr val="A61C00"/>
                </a:solidFill>
              </a:rPr>
            </a:br>
            <a:r>
              <a:rPr lang="en">
                <a:solidFill>
                  <a:srgbClr val="A61C00"/>
                </a:solidFill>
              </a:rPr>
              <a:t>	   = 5 - 2 · (17 - 3 · 5)</a:t>
            </a:r>
            <a:br>
              <a:rPr lang="en">
                <a:solidFill>
                  <a:srgbClr val="A61C00"/>
                </a:solidFill>
              </a:rPr>
            </a:br>
            <a:r>
              <a:rPr lang="en">
                <a:solidFill>
                  <a:srgbClr val="A61C00"/>
                </a:solidFill>
              </a:rPr>
              <a:t>	   = 7 · 5  -  2 · 17</a:t>
            </a:r>
            <a:endParaRPr>
              <a:solidFill>
                <a:srgbClr val="A61C00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>
                <a:solidFill>
                  <a:srgbClr val="A61C00"/>
                </a:solidFill>
              </a:rPr>
              <a:t>So 7 is the inverse of 5 modulo 17, which means:</a:t>
            </a:r>
            <a:br>
              <a:rPr lang="en">
                <a:solidFill>
                  <a:srgbClr val="A61C00"/>
                </a:solidFill>
              </a:rPr>
            </a:br>
            <a:br>
              <a:rPr lang="en">
                <a:solidFill>
                  <a:srgbClr val="A61C00"/>
                </a:solidFill>
              </a:rPr>
            </a:br>
            <a:r>
              <a:rPr lang="en" i="1">
                <a:solidFill>
                  <a:srgbClr val="A61C00"/>
                </a:solidFill>
              </a:rPr>
              <a:t>x </a:t>
            </a:r>
            <a:r>
              <a:rPr lang="en">
                <a:solidFill>
                  <a:srgbClr val="A61C00"/>
                </a:solidFill>
              </a:rPr>
              <a:t> ≡  7 · 4 (</a:t>
            </a:r>
            <a:r>
              <a:rPr lang="en" b="1">
                <a:solidFill>
                  <a:srgbClr val="A61C00"/>
                </a:solidFill>
              </a:rPr>
              <a:t>mod</a:t>
            </a:r>
            <a:r>
              <a:rPr lang="en">
                <a:solidFill>
                  <a:srgbClr val="A61C00"/>
                </a:solidFill>
              </a:rPr>
              <a:t> 17)  ≡  28 (</a:t>
            </a:r>
            <a:r>
              <a:rPr lang="en" b="1">
                <a:solidFill>
                  <a:srgbClr val="A61C00"/>
                </a:solidFill>
              </a:rPr>
              <a:t>mod</a:t>
            </a:r>
            <a:r>
              <a:rPr lang="en">
                <a:solidFill>
                  <a:srgbClr val="A61C00"/>
                </a:solidFill>
              </a:rPr>
              <a:t> 17)   ≡  11 (</a:t>
            </a:r>
            <a:r>
              <a:rPr lang="en" b="1">
                <a:solidFill>
                  <a:srgbClr val="A61C00"/>
                </a:solidFill>
              </a:rPr>
              <a:t>mod</a:t>
            </a:r>
            <a:r>
              <a:rPr lang="en">
                <a:solidFill>
                  <a:srgbClr val="A61C00"/>
                </a:solidFill>
              </a:rPr>
              <a:t> 17) </a:t>
            </a:r>
            <a:endParaRPr>
              <a:solidFill>
                <a:srgbClr val="A61C00"/>
              </a:solidFill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388850" y="619075"/>
            <a:ext cx="86322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FYOG:</a:t>
            </a:r>
            <a:r>
              <a:rPr lang="en"/>
              <a:t> Use the Chinese Remainder Theorem to find </a:t>
            </a:r>
            <a:r>
              <a:rPr lang="en" i="1"/>
              <a:t>x</a:t>
            </a:r>
            <a:r>
              <a:rPr lang="en"/>
              <a:t> such that</a:t>
            </a:r>
            <a:br>
              <a:rPr lang="en"/>
            </a:br>
            <a:br>
              <a:rPr lang="en" sz="1000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1 (</a:t>
            </a:r>
            <a:r>
              <a:rPr lang="en" b="1"/>
              <a:t>mod </a:t>
            </a:r>
            <a:r>
              <a:rPr lang="en"/>
              <a:t>5)</a:t>
            </a:r>
            <a:br>
              <a:rPr lang="en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2 (</a:t>
            </a:r>
            <a:r>
              <a:rPr lang="en" b="1"/>
              <a:t>mod </a:t>
            </a:r>
            <a:r>
              <a:rPr lang="en"/>
              <a:t>6)</a:t>
            </a:r>
            <a:br>
              <a:rPr lang="en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3 (</a:t>
            </a:r>
            <a:r>
              <a:rPr lang="en" b="1"/>
              <a:t>mod </a:t>
            </a:r>
            <a:r>
              <a:rPr lang="en"/>
              <a:t>7)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FYOG:</a:t>
            </a:r>
            <a:r>
              <a:rPr lang="en"/>
              <a:t>  Make sure you get the same answer using </a:t>
            </a:r>
            <a:r>
              <a:rPr lang="en" b="1"/>
              <a:t>Back Substitution!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Note:  </a:t>
            </a:r>
            <a:r>
              <a:rPr lang="en"/>
              <a:t>We are mostly concerned about whether you can solve the 2-congruence systems (using </a:t>
            </a:r>
            <a:r>
              <a:rPr lang="en" i="1"/>
              <a:t>both</a:t>
            </a:r>
            <a:r>
              <a:rPr lang="en"/>
              <a:t> Chinese Remainder Theorem and Back Substitution), because that’s what you need for RSA. These 3-congruence (or more) systems are truly just For Your Own Good.</a:t>
            </a:r>
            <a:br>
              <a:rPr lang="en"/>
            </a:br>
            <a:endParaRPr sz="1000"/>
          </a:p>
          <a:p>
            <a:pPr marL="45720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Chinese Remainder Theorem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159300" y="619075"/>
            <a:ext cx="8861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The following theorem shows that in special cases, we can compute modular exponentials extremely fast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b="1"/>
              <a:t>Fermat’s Little Theorem:</a:t>
            </a:r>
            <a:r>
              <a:rPr lang="en"/>
              <a:t> If </a:t>
            </a:r>
            <a:r>
              <a:rPr lang="en" i="1"/>
              <a:t>p </a:t>
            </a:r>
            <a:r>
              <a:rPr lang="en"/>
              <a:t> is prime and </a:t>
            </a:r>
            <a:r>
              <a:rPr lang="en" i="1"/>
              <a:t>a</a:t>
            </a:r>
            <a:r>
              <a:rPr lang="en"/>
              <a:t> is an integer that is not divisible by </a:t>
            </a:r>
            <a:r>
              <a:rPr lang="en" i="1"/>
              <a:t>p</a:t>
            </a:r>
            <a:r>
              <a:rPr lang="en"/>
              <a:t>, then</a:t>
            </a:r>
            <a:br>
              <a:rPr lang="en"/>
            </a:br>
            <a:br>
              <a:rPr lang="en" sz="600"/>
            </a:br>
            <a:r>
              <a:rPr lang="en"/>
              <a:t>	</a:t>
            </a:r>
            <a:r>
              <a:rPr lang="en" i="1"/>
              <a:t>a</a:t>
            </a:r>
            <a:r>
              <a:rPr lang="en" i="1" baseline="30000"/>
              <a:t>p-1</a:t>
            </a:r>
            <a:r>
              <a:rPr lang="en"/>
              <a:t> ≡ 1 (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p</a:t>
            </a:r>
            <a:r>
              <a:rPr lang="en"/>
              <a:t>)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b="1"/>
              <a:t>Example: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	5</a:t>
            </a:r>
            <a:r>
              <a:rPr lang="en" baseline="30000"/>
              <a:t>6</a:t>
            </a:r>
            <a:r>
              <a:rPr lang="en"/>
              <a:t> (</a:t>
            </a:r>
            <a:r>
              <a:rPr lang="en" b="1"/>
              <a:t>mod</a:t>
            </a:r>
            <a:r>
              <a:rPr lang="en"/>
              <a:t> 7) ≡ 15625 (</a:t>
            </a:r>
            <a:r>
              <a:rPr lang="en" b="1"/>
              <a:t>mod</a:t>
            </a:r>
            <a:r>
              <a:rPr lang="en"/>
              <a:t> 7)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                          ≡ 2232·7 + 1 (</a:t>
            </a:r>
            <a:r>
              <a:rPr lang="en" b="1"/>
              <a:t>mod</a:t>
            </a:r>
            <a:r>
              <a:rPr lang="en"/>
              <a:t> 7)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      ≡ 1 (</a:t>
            </a:r>
            <a:r>
              <a:rPr lang="en" b="1"/>
              <a:t>mod</a:t>
            </a:r>
            <a:r>
              <a:rPr lang="en"/>
              <a:t> 7)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Fermat’s Little Theorem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311700" y="619075"/>
            <a:ext cx="87093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Use Fermat’s Little Theorem to calculate 7</a:t>
            </a:r>
            <a:r>
              <a:rPr lang="en" baseline="30000"/>
              <a:t>222</a:t>
            </a:r>
            <a:r>
              <a:rPr lang="en"/>
              <a:t> (</a:t>
            </a:r>
            <a:r>
              <a:rPr lang="en" b="1"/>
              <a:t>mod</a:t>
            </a:r>
            <a:r>
              <a:rPr lang="en"/>
              <a:t> 11)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Fermat’s Little Theorem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311700" y="619075"/>
            <a:ext cx="87093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Use Fermat’s Little Theorem to calculate 7</a:t>
            </a:r>
            <a:r>
              <a:rPr lang="en" baseline="30000"/>
              <a:t>222</a:t>
            </a:r>
            <a:r>
              <a:rPr lang="en"/>
              <a:t> (</a:t>
            </a:r>
            <a:r>
              <a:rPr lang="en" b="1"/>
              <a:t>mod</a:t>
            </a:r>
            <a:r>
              <a:rPr lang="en"/>
              <a:t> 11)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Solution: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First, note that FLT applies because </a:t>
            </a:r>
            <a:r>
              <a:rPr lang="en" i="1"/>
              <a:t>p =</a:t>
            </a:r>
            <a:r>
              <a:rPr lang="en"/>
              <a:t> 11 is prime and </a:t>
            </a:r>
            <a:r>
              <a:rPr lang="en" i="1"/>
              <a:t>a</a:t>
            </a:r>
            <a:r>
              <a:rPr lang="en"/>
              <a:t> = 7 is an integer not divisible by 11.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Now FLT tells us that    7</a:t>
            </a:r>
            <a:r>
              <a:rPr lang="en" baseline="30000"/>
              <a:t>10</a:t>
            </a:r>
            <a:r>
              <a:rPr lang="en"/>
              <a:t> ≡ 1 (</a:t>
            </a:r>
            <a:r>
              <a:rPr lang="en" b="1"/>
              <a:t>mod</a:t>
            </a:r>
            <a:r>
              <a:rPr lang="en"/>
              <a:t> 11)</a:t>
            </a:r>
            <a:br>
              <a:rPr lang="en"/>
            </a:br>
            <a:br>
              <a:rPr lang="en"/>
            </a:br>
            <a:r>
              <a:rPr lang="en"/>
              <a:t>And we remember (or look up) that   </a:t>
            </a:r>
            <a:r>
              <a:rPr lang="en" i="1"/>
              <a:t>a</a:t>
            </a:r>
            <a:r>
              <a:rPr lang="en" i="1" baseline="30000"/>
              <a:t>k</a:t>
            </a:r>
            <a:r>
              <a:rPr lang="en"/>
              <a:t> (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r>
              <a:rPr lang="en"/>
              <a:t>) ≡ (</a:t>
            </a:r>
            <a:r>
              <a:rPr lang="en" i="1"/>
              <a:t>a </a:t>
            </a:r>
            <a:r>
              <a:rPr lang="en" b="1"/>
              <a:t>mod </a:t>
            </a:r>
            <a:r>
              <a:rPr lang="en" i="1"/>
              <a:t>m</a:t>
            </a:r>
            <a:r>
              <a:rPr lang="en"/>
              <a:t>)</a:t>
            </a:r>
            <a:r>
              <a:rPr lang="en" i="1" baseline="30000"/>
              <a:t>k</a:t>
            </a:r>
            <a:br>
              <a:rPr lang="en"/>
            </a:br>
            <a:br>
              <a:rPr lang="en"/>
            </a:br>
            <a:r>
              <a:rPr lang="en"/>
              <a:t>So 7</a:t>
            </a:r>
            <a:r>
              <a:rPr lang="en" baseline="30000"/>
              <a:t>222</a:t>
            </a:r>
            <a:r>
              <a:rPr lang="en"/>
              <a:t> = 7</a:t>
            </a:r>
            <a:r>
              <a:rPr lang="en" baseline="30000"/>
              <a:t>10·22 + 2</a:t>
            </a:r>
            <a:r>
              <a:rPr lang="en"/>
              <a:t> = (7</a:t>
            </a:r>
            <a:r>
              <a:rPr lang="en" baseline="30000"/>
              <a:t>10</a:t>
            </a:r>
            <a:r>
              <a:rPr lang="en"/>
              <a:t>)</a:t>
            </a:r>
            <a:r>
              <a:rPr lang="en" baseline="30000"/>
              <a:t>22</a:t>
            </a:r>
            <a:r>
              <a:rPr lang="en"/>
              <a:t> · 7</a:t>
            </a:r>
            <a:r>
              <a:rPr lang="en" baseline="30000"/>
              <a:t>2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            ≡ 1</a:t>
            </a:r>
            <a:r>
              <a:rPr lang="en" baseline="30000"/>
              <a:t>22</a:t>
            </a:r>
            <a:r>
              <a:rPr lang="en"/>
              <a:t> · 49 (</a:t>
            </a:r>
            <a:r>
              <a:rPr lang="en" b="1"/>
              <a:t>mod</a:t>
            </a:r>
            <a:r>
              <a:rPr lang="en"/>
              <a:t> 11)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/>
              <a:t>            ≡ 5 (</a:t>
            </a:r>
            <a:r>
              <a:rPr lang="en" b="1"/>
              <a:t>mod</a:t>
            </a:r>
            <a:r>
              <a:rPr lang="en"/>
              <a:t> 11)</a:t>
            </a:r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Fermat’s Little Theorem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Fermat’s Little Theorem</a:t>
            </a:r>
            <a:endParaRPr/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311700" y="619075"/>
            <a:ext cx="87093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Use Fermat’s Little Theorem to calculate 3</a:t>
            </a:r>
            <a:r>
              <a:rPr lang="en" baseline="30000"/>
              <a:t>302</a:t>
            </a:r>
            <a:r>
              <a:rPr lang="en"/>
              <a:t> (</a:t>
            </a:r>
            <a:r>
              <a:rPr lang="en" b="1"/>
              <a:t>mod</a:t>
            </a:r>
            <a:r>
              <a:rPr lang="en"/>
              <a:t> 5)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Solution: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First, note that FLT applies because </a:t>
            </a:r>
            <a:r>
              <a:rPr lang="en" i="1"/>
              <a:t>p =</a:t>
            </a:r>
            <a:r>
              <a:rPr lang="en"/>
              <a:t> 5 is prime and </a:t>
            </a:r>
            <a:r>
              <a:rPr lang="en" i="1"/>
              <a:t>a</a:t>
            </a:r>
            <a:r>
              <a:rPr lang="en"/>
              <a:t> = 3 is an integer not divisible by 5.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Now FLT tells us that    3</a:t>
            </a:r>
            <a:r>
              <a:rPr lang="en" baseline="30000"/>
              <a:t>4</a:t>
            </a:r>
            <a:r>
              <a:rPr lang="en"/>
              <a:t> ≡ 1 (</a:t>
            </a:r>
            <a:r>
              <a:rPr lang="en" b="1"/>
              <a:t>mod</a:t>
            </a:r>
            <a:r>
              <a:rPr lang="en"/>
              <a:t> 5),    and we know that 302 = 4·75 + 2,</a:t>
            </a:r>
            <a:br>
              <a:rPr lang="en"/>
            </a:br>
            <a:br>
              <a:rPr lang="en"/>
            </a:br>
            <a:r>
              <a:rPr lang="en"/>
              <a:t>and we remember (or look up) that   </a:t>
            </a:r>
            <a:r>
              <a:rPr lang="en" i="1"/>
              <a:t>a</a:t>
            </a:r>
            <a:r>
              <a:rPr lang="en" i="1" baseline="30000"/>
              <a:t>k</a:t>
            </a:r>
            <a:r>
              <a:rPr lang="en"/>
              <a:t> (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r>
              <a:rPr lang="en"/>
              <a:t>) ≡ (</a:t>
            </a:r>
            <a:r>
              <a:rPr lang="en" i="1"/>
              <a:t>a </a:t>
            </a:r>
            <a:r>
              <a:rPr lang="en" b="1"/>
              <a:t>mod </a:t>
            </a:r>
            <a:r>
              <a:rPr lang="en" i="1"/>
              <a:t>m</a:t>
            </a:r>
            <a:r>
              <a:rPr lang="en"/>
              <a:t>)</a:t>
            </a:r>
            <a:r>
              <a:rPr lang="en" i="1" baseline="30000"/>
              <a:t>k</a:t>
            </a:r>
            <a:br>
              <a:rPr lang="en"/>
            </a:br>
            <a:br>
              <a:rPr lang="en"/>
            </a:br>
            <a:r>
              <a:rPr lang="en"/>
              <a:t>So 3</a:t>
            </a:r>
            <a:r>
              <a:rPr lang="en" baseline="30000"/>
              <a:t>302</a:t>
            </a:r>
            <a:r>
              <a:rPr lang="en"/>
              <a:t> = 3</a:t>
            </a:r>
            <a:r>
              <a:rPr lang="en" baseline="30000"/>
              <a:t>4·75 + 2</a:t>
            </a:r>
            <a:r>
              <a:rPr lang="en"/>
              <a:t> = (3</a:t>
            </a:r>
            <a:r>
              <a:rPr lang="en" baseline="30000"/>
              <a:t>4</a:t>
            </a:r>
            <a:r>
              <a:rPr lang="en"/>
              <a:t>)</a:t>
            </a:r>
            <a:r>
              <a:rPr lang="en" baseline="30000"/>
              <a:t>75</a:t>
            </a:r>
            <a:r>
              <a:rPr lang="en"/>
              <a:t> · 3</a:t>
            </a:r>
            <a:r>
              <a:rPr lang="en" baseline="30000"/>
              <a:t>2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            ≡ 1</a:t>
            </a:r>
            <a:r>
              <a:rPr lang="en" baseline="30000"/>
              <a:t>75</a:t>
            </a:r>
            <a:r>
              <a:rPr lang="en"/>
              <a:t> · 9 (</a:t>
            </a:r>
            <a:r>
              <a:rPr lang="en" b="1"/>
              <a:t>mod</a:t>
            </a:r>
            <a:r>
              <a:rPr lang="en"/>
              <a:t> 5)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/>
              <a:t>            ≡ 4 (</a:t>
            </a:r>
            <a:r>
              <a:rPr lang="en" b="1"/>
              <a:t>mod</a:t>
            </a:r>
            <a:r>
              <a:rPr lang="en"/>
              <a:t> 5)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311700" y="619075"/>
            <a:ext cx="87093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 b="1"/>
              <a:t>FYOG:</a:t>
            </a:r>
            <a:r>
              <a:rPr lang="en"/>
              <a:t> Calculate 5</a:t>
            </a:r>
            <a:r>
              <a:rPr lang="en" baseline="30000"/>
              <a:t>2003</a:t>
            </a:r>
            <a:r>
              <a:rPr lang="en"/>
              <a:t> (</a:t>
            </a:r>
            <a:r>
              <a:rPr lang="en" b="1"/>
              <a:t>mod</a:t>
            </a:r>
            <a:r>
              <a:rPr lang="en"/>
              <a:t> 7),  5</a:t>
            </a:r>
            <a:r>
              <a:rPr lang="en" baseline="30000"/>
              <a:t>2003</a:t>
            </a:r>
            <a:r>
              <a:rPr lang="en"/>
              <a:t> (</a:t>
            </a:r>
            <a:r>
              <a:rPr lang="en" b="1"/>
              <a:t>mod</a:t>
            </a:r>
            <a:r>
              <a:rPr lang="en"/>
              <a:t> 11), and  5</a:t>
            </a:r>
            <a:r>
              <a:rPr lang="en" baseline="30000"/>
              <a:t>2003</a:t>
            </a:r>
            <a:r>
              <a:rPr lang="en"/>
              <a:t> (</a:t>
            </a:r>
            <a:r>
              <a:rPr lang="en" b="1"/>
              <a:t>mod</a:t>
            </a:r>
            <a:r>
              <a:rPr lang="en"/>
              <a:t> 13)</a:t>
            </a:r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Fermat’s Little Theorem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238625" y="619075"/>
            <a:ext cx="87051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One of the earliest known cryptographic ciphers was used by Julius Caesar. His strategy was to shift each letter of the alphabet forward 3 places, wrapping around when you get to the end.</a:t>
            </a:r>
            <a:br>
              <a:rPr lang="en"/>
            </a:br>
            <a:br>
              <a:rPr lang="en" sz="600"/>
            </a:br>
            <a:r>
              <a:rPr lang="en"/>
              <a:t>In this scheme, for example:   A ↦ D,   K ↦ N,   Y ↦ B</a:t>
            </a:r>
            <a:br>
              <a:rPr lang="en"/>
            </a:br>
            <a:br>
              <a:rPr lang="en"/>
            </a:br>
            <a:r>
              <a:rPr lang="en"/>
              <a:t>This is often called a </a:t>
            </a:r>
            <a:r>
              <a:rPr lang="en" b="1"/>
              <a:t>Caesar Cipher </a:t>
            </a:r>
            <a:r>
              <a:rPr lang="en"/>
              <a:t>or a </a:t>
            </a:r>
            <a:r>
              <a:rPr lang="en" b="1"/>
              <a:t>Shift Cipher</a:t>
            </a:r>
            <a:r>
              <a:rPr lang="en"/>
              <a:t>.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Mathematically, we can accomplish this by assigning to each letter a number between 0 and 25. For example:</a:t>
            </a:r>
            <a:br>
              <a:rPr lang="en"/>
            </a:br>
            <a:br>
              <a:rPr lang="en" sz="600"/>
            </a:br>
            <a:r>
              <a:rPr lang="en" sz="600"/>
              <a:t>	</a:t>
            </a:r>
            <a:r>
              <a:rPr lang="en"/>
              <a:t>A ↦ 0,   K ↦ 10,  Y ↦ 24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The encoding can be done by passing the value through a </a:t>
            </a:r>
            <a:r>
              <a:rPr lang="en" b="1"/>
              <a:t>shift function modulo 26</a:t>
            </a:r>
            <a:r>
              <a:rPr lang="en"/>
              <a:t>: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/>
              <a:t>		</a:t>
            </a:r>
            <a:r>
              <a:rPr lang="en" i="1"/>
              <a:t>f</a:t>
            </a:r>
            <a:r>
              <a:rPr lang="en"/>
              <a:t>(</a:t>
            </a:r>
            <a:r>
              <a:rPr lang="en" i="1"/>
              <a:t>p</a:t>
            </a:r>
            <a:r>
              <a:rPr lang="en"/>
              <a:t>)</a:t>
            </a:r>
            <a:r>
              <a:rPr lang="en" i="1"/>
              <a:t> = </a:t>
            </a:r>
            <a:r>
              <a:rPr lang="en"/>
              <a:t>(</a:t>
            </a:r>
            <a:r>
              <a:rPr lang="en" i="1"/>
              <a:t>p+</a:t>
            </a:r>
            <a:r>
              <a:rPr lang="en"/>
              <a:t>3) </a:t>
            </a:r>
            <a:r>
              <a:rPr lang="en" b="1"/>
              <a:t>mod</a:t>
            </a:r>
            <a:r>
              <a:rPr lang="en"/>
              <a:t> 26</a:t>
            </a:r>
            <a:endParaRPr/>
          </a:p>
        </p:txBody>
      </p:sp>
      <p:sp>
        <p:nvSpPr>
          <p:cNvPr id="246" name="Shape 24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26</a:t>
            </a:fld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Cryptography warm-up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256300" y="619075"/>
            <a:ext cx="86610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In general, for a shift </a:t>
            </a:r>
            <a:r>
              <a:rPr lang="en" i="1"/>
              <a:t>k</a:t>
            </a:r>
            <a:r>
              <a:rPr lang="en"/>
              <a:t> we can use the function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		</a:t>
            </a:r>
            <a:r>
              <a:rPr lang="en" i="1"/>
              <a:t>f</a:t>
            </a:r>
            <a:r>
              <a:rPr lang="en"/>
              <a:t>(</a:t>
            </a:r>
            <a:r>
              <a:rPr lang="en" i="1"/>
              <a:t>p</a:t>
            </a:r>
            <a:r>
              <a:rPr lang="en"/>
              <a:t>)</a:t>
            </a:r>
            <a:r>
              <a:rPr lang="en" i="1"/>
              <a:t> = </a:t>
            </a:r>
            <a:r>
              <a:rPr lang="en"/>
              <a:t>(</a:t>
            </a:r>
            <a:r>
              <a:rPr lang="en" i="1"/>
              <a:t>p+k</a:t>
            </a:r>
            <a:r>
              <a:rPr lang="en"/>
              <a:t>) </a:t>
            </a:r>
            <a:r>
              <a:rPr lang="en" b="1"/>
              <a:t>mod</a:t>
            </a:r>
            <a:r>
              <a:rPr lang="en"/>
              <a:t> 26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We can encode a message by:</a:t>
            </a:r>
            <a:br>
              <a:rPr lang="en"/>
            </a:br>
            <a:r>
              <a:rPr lang="en"/>
              <a:t>  1. Convert letters to numbers between 0 and 25</a:t>
            </a:r>
            <a:br>
              <a:rPr lang="en"/>
            </a:br>
            <a:r>
              <a:rPr lang="en"/>
              <a:t>  2. Pass each value through </a:t>
            </a:r>
            <a:r>
              <a:rPr lang="en" i="1"/>
              <a:t>f</a:t>
            </a:r>
            <a:r>
              <a:rPr lang="en"/>
              <a:t>(</a:t>
            </a:r>
            <a:r>
              <a:rPr lang="en" i="1"/>
              <a:t>p</a:t>
            </a:r>
            <a:r>
              <a:rPr lang="en"/>
              <a:t>)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b="1"/>
              <a:t>Example:</a:t>
            </a:r>
            <a:r>
              <a:rPr lang="en"/>
              <a:t> Encode </a:t>
            </a:r>
            <a:r>
              <a:rPr lang="en" i="1"/>
              <a:t>HELLO WORLD</a:t>
            </a:r>
            <a:r>
              <a:rPr lang="en"/>
              <a:t> using a shift=5 cipher</a:t>
            </a:r>
            <a:br>
              <a:rPr lang="en"/>
            </a:br>
            <a:endParaRPr sz="800"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AutoNum type="arabicPeriod"/>
            </a:pPr>
            <a:r>
              <a:rPr lang="en"/>
              <a:t>Convert to numbers: </a:t>
            </a:r>
            <a:r>
              <a:rPr lang="en" i="1"/>
              <a:t> HELLO WORLD </a:t>
            </a:r>
            <a:r>
              <a:rPr lang="en"/>
              <a:t> ↦  7 4 11 11 14     22 14 17 11 3</a:t>
            </a:r>
            <a:br>
              <a:rPr lang="en"/>
            </a:br>
            <a:endParaRPr sz="800"/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/>
              <a:t>Shift:   12 9 16 16 19     1 19 22 16 8</a:t>
            </a:r>
            <a:br>
              <a:rPr lang="en"/>
            </a:br>
            <a:endParaRPr sz="800"/>
          </a:p>
          <a:p>
            <a:pPr marL="0" lvl="0" indent="45720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/>
              <a:t>The encoded message is:  </a:t>
            </a:r>
            <a:r>
              <a:rPr lang="en" i="1"/>
              <a:t>MJQQT BTWQI</a:t>
            </a:r>
            <a:endParaRPr/>
          </a:p>
        </p:txBody>
      </p:sp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27</a:t>
            </a:fld>
            <a:endParaRPr/>
          </a:p>
        </p:txBody>
      </p:sp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Cryptography warm-up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159300" y="619075"/>
            <a:ext cx="8861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How do we decode a message like </a:t>
            </a:r>
            <a:r>
              <a:rPr lang="en" i="1"/>
              <a:t>MJQQT BTWQI </a:t>
            </a:r>
            <a:r>
              <a:rPr lang="en"/>
              <a:t>?</a:t>
            </a:r>
            <a:br>
              <a:rPr lang="en"/>
            </a:br>
            <a:br>
              <a:rPr lang="en"/>
            </a:br>
            <a:endParaRPr sz="800"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If we know the shift, then it’s easy - just run the message through the inverse:</a:t>
            </a:r>
            <a:br>
              <a:rPr lang="en"/>
            </a:br>
            <a:br>
              <a:rPr lang="en" sz="600"/>
            </a:br>
            <a:r>
              <a:rPr lang="en"/>
              <a:t>	</a:t>
            </a:r>
            <a:r>
              <a:rPr lang="en" i="1"/>
              <a:t>f</a:t>
            </a:r>
            <a:r>
              <a:rPr lang="en" i="1" baseline="30000"/>
              <a:t> -1</a:t>
            </a:r>
            <a:r>
              <a:rPr lang="en"/>
              <a:t>(</a:t>
            </a:r>
            <a:r>
              <a:rPr lang="en" i="1"/>
              <a:t>p</a:t>
            </a:r>
            <a:r>
              <a:rPr lang="en"/>
              <a:t>) = (</a:t>
            </a:r>
            <a:r>
              <a:rPr lang="en" i="1"/>
              <a:t>p - k</a:t>
            </a:r>
            <a:r>
              <a:rPr lang="en"/>
              <a:t>) </a:t>
            </a:r>
            <a:r>
              <a:rPr lang="en" b="1"/>
              <a:t>mod</a:t>
            </a:r>
            <a:r>
              <a:rPr lang="en"/>
              <a:t> 26</a:t>
            </a:r>
            <a:br>
              <a:rPr lang="en"/>
            </a:br>
            <a:br>
              <a:rPr lang="en"/>
            </a:br>
            <a:endParaRPr sz="600"/>
          </a:p>
          <a:p>
            <a:pPr marL="457200" lvl="0" indent="-330200" rtl="0">
              <a:spcBef>
                <a:spcPts val="800"/>
              </a:spcBef>
              <a:spcAft>
                <a:spcPts val="800"/>
              </a:spcAft>
              <a:buSzPts val="1600"/>
              <a:buChar char="●"/>
            </a:pPr>
            <a:r>
              <a:rPr lang="en"/>
              <a:t>Why is this not a very secure cipher?</a:t>
            </a:r>
            <a:endParaRPr/>
          </a:p>
        </p:txBody>
      </p:sp>
      <p:sp>
        <p:nvSpPr>
          <p:cNvPr id="260" name="Shape 26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28</a:t>
            </a:fld>
            <a:endParaRPr/>
          </a:p>
        </p:txBody>
      </p:sp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Cryptography warm-up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256300" y="619075"/>
            <a:ext cx="86520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The Affine Cipher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Instead of only shifting, </a:t>
            </a:r>
            <a:r>
              <a:rPr lang="en" b="1"/>
              <a:t>multiply</a:t>
            </a:r>
            <a:r>
              <a:rPr lang="en"/>
              <a:t> and then </a:t>
            </a:r>
            <a:r>
              <a:rPr lang="en" b="1"/>
              <a:t>shift</a:t>
            </a:r>
            <a:br>
              <a:rPr lang="en"/>
            </a:br>
            <a:br>
              <a:rPr lang="en" sz="600"/>
            </a:br>
            <a:r>
              <a:rPr lang="en"/>
              <a:t>	</a:t>
            </a:r>
            <a:r>
              <a:rPr lang="en" i="1"/>
              <a:t>f</a:t>
            </a:r>
            <a:r>
              <a:rPr lang="en"/>
              <a:t>(</a:t>
            </a:r>
            <a:r>
              <a:rPr lang="en" i="1"/>
              <a:t>p</a:t>
            </a:r>
            <a:r>
              <a:rPr lang="en"/>
              <a:t>) = (</a:t>
            </a:r>
            <a:r>
              <a:rPr lang="en" i="1"/>
              <a:t>ap </a:t>
            </a:r>
            <a:r>
              <a:rPr lang="en"/>
              <a:t>+ </a:t>
            </a:r>
            <a:r>
              <a:rPr lang="en" i="1"/>
              <a:t>b</a:t>
            </a:r>
            <a:r>
              <a:rPr lang="en"/>
              <a:t>) </a:t>
            </a:r>
            <a:r>
              <a:rPr lang="en" b="1"/>
              <a:t>mod</a:t>
            </a:r>
            <a:r>
              <a:rPr lang="en"/>
              <a:t> 26</a:t>
            </a:r>
            <a:br>
              <a:rPr lang="en"/>
            </a:br>
            <a:br>
              <a:rPr lang="en" sz="600"/>
            </a:br>
            <a:r>
              <a:rPr lang="en"/>
              <a:t>where </a:t>
            </a:r>
            <a:r>
              <a:rPr lang="en" i="1"/>
              <a:t>a </a:t>
            </a:r>
            <a:r>
              <a:rPr lang="en"/>
              <a:t>and </a:t>
            </a:r>
            <a:r>
              <a:rPr lang="en" i="1"/>
              <a:t>b</a:t>
            </a:r>
            <a:r>
              <a:rPr lang="en"/>
              <a:t> are integers with gcd(</a:t>
            </a:r>
            <a:r>
              <a:rPr lang="en" i="1"/>
              <a:t>a, </a:t>
            </a:r>
            <a:r>
              <a:rPr lang="en"/>
              <a:t>26) = 1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S’pose we know </a:t>
            </a:r>
            <a:r>
              <a:rPr lang="en" i="1"/>
              <a:t>a</a:t>
            </a:r>
            <a:r>
              <a:rPr lang="en"/>
              <a:t> and </a:t>
            </a:r>
            <a:r>
              <a:rPr lang="en" i="1"/>
              <a:t>b</a:t>
            </a:r>
            <a:r>
              <a:rPr lang="en"/>
              <a:t>  (i.e., we have the </a:t>
            </a:r>
            <a:r>
              <a:rPr lang="en" b="1"/>
              <a:t>key</a:t>
            </a:r>
            <a:r>
              <a:rPr lang="en"/>
              <a:t>) - how could we decode a message?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1000"/>
              </a:spcAft>
              <a:buNone/>
            </a:pPr>
            <a:endParaRPr/>
          </a:p>
        </p:txBody>
      </p:sp>
      <p:sp>
        <p:nvSpPr>
          <p:cNvPr id="267" name="Shape 26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29</a:t>
            </a:fld>
            <a:endParaRPr/>
          </a:p>
        </p:txBody>
      </p:sp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Cryptography warm-up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2989650" y="3519925"/>
            <a:ext cx="5842500" cy="129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Lecture 21: Systems of Congruences:</a:t>
            </a:r>
            <a:endParaRPr sz="260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Chinese Remainder Theorem and Fermat’s Little Theorem</a:t>
            </a:r>
            <a:endParaRPr sz="2600"/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00" y="66650"/>
            <a:ext cx="503872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39850" y="357600"/>
            <a:ext cx="2029825" cy="202982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/>
        </p:nvSpPr>
        <p:spPr>
          <a:xfrm>
            <a:off x="64200" y="828650"/>
            <a:ext cx="8520600" cy="21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CSCI 2824, Discrete Structures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Spring 2018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</a:rPr>
              <a:t>Alexandra </a:t>
            </a:r>
            <a:r>
              <a:rPr lang="en-US" sz="2400" dirty="0" err="1">
                <a:solidFill>
                  <a:srgbClr val="000000"/>
                </a:solidFill>
              </a:rPr>
              <a:t>Kolla</a:t>
            </a:r>
            <a:endParaRPr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311700" y="619075"/>
            <a:ext cx="85965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dirty="0" err="1"/>
              <a:t>S’pose</a:t>
            </a:r>
            <a:r>
              <a:rPr lang="en" dirty="0"/>
              <a:t> we know </a:t>
            </a:r>
            <a:r>
              <a:rPr lang="en" i="1" dirty="0"/>
              <a:t>a</a:t>
            </a:r>
            <a:r>
              <a:rPr lang="en" dirty="0"/>
              <a:t> and </a:t>
            </a:r>
            <a:r>
              <a:rPr lang="en" i="1" dirty="0"/>
              <a:t>b</a:t>
            </a:r>
            <a:r>
              <a:rPr lang="en" dirty="0"/>
              <a:t>  (i.e., we have the </a:t>
            </a:r>
            <a:r>
              <a:rPr lang="en" b="1" dirty="0"/>
              <a:t>key</a:t>
            </a:r>
            <a:r>
              <a:rPr lang="en" dirty="0"/>
              <a:t>) - how could we decode a message?</a:t>
            </a:r>
            <a:endParaRPr dirty="0"/>
          </a:p>
          <a:p>
            <a:pPr marL="457200" lvl="0" indent="-330200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dirty="0" err="1"/>
              <a:t>S’pose</a:t>
            </a:r>
            <a:r>
              <a:rPr lang="en" dirty="0"/>
              <a:t> we have an encrypted character </a:t>
            </a:r>
            <a:r>
              <a:rPr lang="en" i="1" dirty="0"/>
              <a:t>c</a:t>
            </a:r>
            <a:r>
              <a:rPr lang="en" dirty="0"/>
              <a:t> that we know must satisfy</a:t>
            </a:r>
            <a:br>
              <a:rPr lang="en" sz="600" dirty="0"/>
            </a:br>
            <a:r>
              <a:rPr lang="en" dirty="0"/>
              <a:t>	</a:t>
            </a:r>
            <a:r>
              <a:rPr lang="en" i="1" dirty="0"/>
              <a:t>c ≡ </a:t>
            </a:r>
            <a:r>
              <a:rPr lang="en" i="1" dirty="0" err="1"/>
              <a:t>ap</a:t>
            </a:r>
            <a:r>
              <a:rPr lang="en" i="1" dirty="0"/>
              <a:t> + b</a:t>
            </a:r>
            <a:r>
              <a:rPr lang="en" dirty="0"/>
              <a:t> (</a:t>
            </a:r>
            <a:r>
              <a:rPr lang="en" b="1" dirty="0"/>
              <a:t>mod</a:t>
            </a:r>
            <a:r>
              <a:rPr lang="en" dirty="0"/>
              <a:t> 26)</a:t>
            </a:r>
            <a:endParaRPr dirty="0"/>
          </a:p>
          <a:p>
            <a:pPr marL="457200" lvl="0" indent="-33020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" dirty="0"/>
              <a:t>Then we need to solve this congruence for </a:t>
            </a:r>
            <a:r>
              <a:rPr lang="en" i="1" dirty="0"/>
              <a:t>p</a:t>
            </a:r>
            <a:r>
              <a:rPr lang="en" dirty="0"/>
              <a:t>. So subtract </a:t>
            </a:r>
            <a:r>
              <a:rPr lang="en" i="1" dirty="0"/>
              <a:t>b</a:t>
            </a:r>
            <a:r>
              <a:rPr lang="en" dirty="0"/>
              <a:t> from both sides</a:t>
            </a:r>
            <a:br>
              <a:rPr lang="en" dirty="0"/>
            </a:br>
            <a:r>
              <a:rPr lang="en" dirty="0"/>
              <a:t>	</a:t>
            </a:r>
            <a:r>
              <a:rPr lang="en" i="1" dirty="0"/>
              <a:t>c - b ≡ </a:t>
            </a:r>
            <a:r>
              <a:rPr lang="en" i="1" dirty="0" err="1"/>
              <a:t>ap</a:t>
            </a:r>
            <a:r>
              <a:rPr lang="en" i="1" dirty="0"/>
              <a:t> </a:t>
            </a:r>
            <a:r>
              <a:rPr lang="en" dirty="0"/>
              <a:t>(</a:t>
            </a:r>
            <a:r>
              <a:rPr lang="en" b="1" dirty="0"/>
              <a:t>mod</a:t>
            </a:r>
            <a:r>
              <a:rPr lang="en" dirty="0"/>
              <a:t> 26)</a:t>
            </a:r>
            <a:endParaRPr dirty="0"/>
          </a:p>
          <a:p>
            <a:pPr marL="457200" lvl="0" indent="-330200" rtl="0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SzPts val="1600"/>
              <a:buChar char="●"/>
            </a:pPr>
            <a:r>
              <a:rPr lang="en" dirty="0"/>
              <a:t>Now we need the inverse of </a:t>
            </a:r>
            <a:r>
              <a:rPr lang="en" i="1" dirty="0"/>
              <a:t>a</a:t>
            </a:r>
            <a:r>
              <a:rPr lang="en" dirty="0"/>
              <a:t> (modulo 26), which we know exists because </a:t>
            </a:r>
            <a:br>
              <a:rPr lang="en" dirty="0"/>
            </a:br>
            <a:r>
              <a:rPr lang="en" dirty="0" err="1"/>
              <a:t>gcd</a:t>
            </a:r>
            <a:r>
              <a:rPr lang="en" dirty="0"/>
              <a:t>(</a:t>
            </a:r>
            <a:r>
              <a:rPr lang="en" i="1" dirty="0"/>
              <a:t>a, </a:t>
            </a:r>
            <a:r>
              <a:rPr lang="en" dirty="0"/>
              <a:t>26) = 1. Call the inverse </a:t>
            </a:r>
            <a:r>
              <a:rPr lang="en" i="1" dirty="0"/>
              <a:t>   </a:t>
            </a:r>
            <a:r>
              <a:rPr lang="en" dirty="0"/>
              <a:t>, and we have</a:t>
            </a:r>
            <a:br>
              <a:rPr lang="en" dirty="0"/>
            </a:br>
            <a:r>
              <a:rPr lang="en" i="1" dirty="0"/>
              <a:t>	p  ≡     </a:t>
            </a:r>
            <a:r>
              <a:rPr lang="en" dirty="0"/>
              <a:t>(</a:t>
            </a:r>
            <a:r>
              <a:rPr lang="en" i="1" dirty="0"/>
              <a:t>c - b</a:t>
            </a:r>
            <a:r>
              <a:rPr lang="en" dirty="0"/>
              <a:t>)</a:t>
            </a:r>
            <a:r>
              <a:rPr lang="en" i="1" dirty="0"/>
              <a:t> </a:t>
            </a:r>
            <a:r>
              <a:rPr lang="en" dirty="0"/>
              <a:t>(</a:t>
            </a:r>
            <a:r>
              <a:rPr lang="en" b="1" dirty="0"/>
              <a:t>mod</a:t>
            </a:r>
            <a:r>
              <a:rPr lang="en" dirty="0"/>
              <a:t> 26)</a:t>
            </a:r>
            <a:endParaRPr dirty="0"/>
          </a:p>
        </p:txBody>
      </p:sp>
      <p:sp>
        <p:nvSpPr>
          <p:cNvPr id="274" name="Shape 27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30</a:t>
            </a:fld>
            <a:endParaRPr/>
          </a:p>
        </p:txBody>
      </p:sp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Cryptography warm-up</a:t>
            </a:r>
            <a:endParaRPr/>
          </a:p>
        </p:txBody>
      </p:sp>
      <p:pic>
        <p:nvPicPr>
          <p:cNvPr id="276" name="Shape 2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06700" y="3370006"/>
            <a:ext cx="140775" cy="190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Shape 2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6825" y="3735049"/>
            <a:ext cx="140775" cy="19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311700" y="619075"/>
            <a:ext cx="87093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Use an affine cipher with </a:t>
            </a:r>
            <a:r>
              <a:rPr lang="en" i="1"/>
              <a:t>a=</a:t>
            </a:r>
            <a:r>
              <a:rPr lang="en"/>
              <a:t>7 and </a:t>
            </a:r>
            <a:r>
              <a:rPr lang="en" i="1"/>
              <a:t>b=</a:t>
            </a:r>
            <a:r>
              <a:rPr lang="en"/>
              <a:t>13 to encrypt the letter </a:t>
            </a:r>
            <a:r>
              <a:rPr lang="en" i="1"/>
              <a:t>K</a:t>
            </a:r>
            <a:r>
              <a:rPr lang="en"/>
              <a:t>.</a:t>
            </a:r>
            <a:br>
              <a:rPr lang="en"/>
            </a:br>
            <a:endParaRPr sz="80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br>
              <a:rPr lang="en"/>
            </a:br>
            <a:br>
              <a:rPr lang="en" sz="600"/>
            </a:br>
            <a:br>
              <a:rPr lang="en"/>
            </a:b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Find a decryption formula for this affine cipher and use it to decrypt the character </a:t>
            </a:r>
            <a:r>
              <a:rPr lang="en" i="1"/>
              <a:t>F</a:t>
            </a:r>
            <a:r>
              <a:rPr lang="en"/>
              <a:t>.</a:t>
            </a:r>
            <a:br>
              <a:rPr lang="en"/>
            </a:br>
            <a:endParaRPr sz="800"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br>
              <a:rPr lang="en"/>
            </a:br>
            <a:br>
              <a:rPr lang="en"/>
            </a:br>
            <a:endParaRPr/>
          </a:p>
        </p:txBody>
      </p:sp>
      <p:sp>
        <p:nvSpPr>
          <p:cNvPr id="283" name="Shape 28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31</a:t>
            </a:fld>
            <a:endParaRPr/>
          </a:p>
        </p:txBody>
      </p:sp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Cryptography warm-up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311700" y="619075"/>
            <a:ext cx="87093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 dirty="0"/>
              <a:t>Example:</a:t>
            </a:r>
            <a:r>
              <a:rPr lang="en" dirty="0"/>
              <a:t> Use an affine cipher with </a:t>
            </a:r>
            <a:r>
              <a:rPr lang="en" i="1" dirty="0"/>
              <a:t>a=</a:t>
            </a:r>
            <a:r>
              <a:rPr lang="en" dirty="0"/>
              <a:t>7 and </a:t>
            </a:r>
            <a:r>
              <a:rPr lang="en" i="1" dirty="0"/>
              <a:t>b=</a:t>
            </a:r>
            <a:r>
              <a:rPr lang="en" dirty="0"/>
              <a:t>13 to encrypt the letter </a:t>
            </a:r>
            <a:r>
              <a:rPr lang="en" i="1" dirty="0"/>
              <a:t>K</a:t>
            </a:r>
            <a:r>
              <a:rPr lang="en" dirty="0"/>
              <a:t>.</a:t>
            </a:r>
            <a:br>
              <a:rPr lang="en" dirty="0"/>
            </a:br>
            <a:endParaRPr sz="800" dirty="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 dirty="0"/>
              <a:t>Solution:</a:t>
            </a:r>
            <a:r>
              <a:rPr lang="en" dirty="0"/>
              <a:t>  The numerical value for </a:t>
            </a:r>
            <a:r>
              <a:rPr lang="en" i="1" dirty="0"/>
              <a:t>K</a:t>
            </a:r>
            <a:r>
              <a:rPr lang="en" dirty="0"/>
              <a:t> is 10, so we have</a:t>
            </a:r>
            <a:br>
              <a:rPr lang="en" dirty="0"/>
            </a:br>
            <a:br>
              <a:rPr lang="en" sz="600" dirty="0"/>
            </a:br>
            <a:r>
              <a:rPr lang="en" i="1" dirty="0"/>
              <a:t>K  </a:t>
            </a:r>
            <a:r>
              <a:rPr lang="en" dirty="0"/>
              <a:t>↦  </a:t>
            </a:r>
            <a:r>
              <a:rPr lang="en" i="1" dirty="0"/>
              <a:t>a</a:t>
            </a:r>
            <a:r>
              <a:rPr lang="en" dirty="0"/>
              <a:t> · 10 + </a:t>
            </a:r>
            <a:r>
              <a:rPr lang="en" i="1" dirty="0"/>
              <a:t>b</a:t>
            </a:r>
            <a:r>
              <a:rPr lang="en" dirty="0"/>
              <a:t>  =  7·10 + 13  =  83  ≡  5 (</a:t>
            </a:r>
            <a:r>
              <a:rPr lang="en" b="1" dirty="0"/>
              <a:t>mod</a:t>
            </a:r>
            <a:r>
              <a:rPr lang="en" dirty="0"/>
              <a:t> 26)   ↦  </a:t>
            </a:r>
            <a:r>
              <a:rPr lang="en" i="1" dirty="0"/>
              <a:t>F</a:t>
            </a:r>
            <a:br>
              <a:rPr lang="en" dirty="0"/>
            </a:br>
            <a:br>
              <a:rPr lang="en" dirty="0"/>
            </a:br>
            <a:endParaRPr dirty="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 dirty="0"/>
              <a:t>Example:</a:t>
            </a:r>
            <a:r>
              <a:rPr lang="en" dirty="0"/>
              <a:t> Find a decryption formula for this affine cipher and use it to decrypt the character </a:t>
            </a:r>
            <a:r>
              <a:rPr lang="en" i="1" dirty="0"/>
              <a:t>F</a:t>
            </a:r>
            <a:r>
              <a:rPr lang="en" dirty="0"/>
              <a:t>.</a:t>
            </a:r>
            <a:br>
              <a:rPr lang="en" dirty="0"/>
            </a:br>
            <a:endParaRPr sz="800" dirty="0"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 b="1" dirty="0"/>
              <a:t>Solution:</a:t>
            </a:r>
            <a:r>
              <a:rPr lang="en" dirty="0"/>
              <a:t> Recall from earlier that we had the formula:  </a:t>
            </a:r>
            <a:r>
              <a:rPr lang="en" i="1" dirty="0"/>
              <a:t>p  ≡      </a:t>
            </a:r>
            <a:r>
              <a:rPr lang="en" dirty="0"/>
              <a:t>(</a:t>
            </a:r>
            <a:r>
              <a:rPr lang="en" i="1" dirty="0"/>
              <a:t>c - b</a:t>
            </a:r>
            <a:r>
              <a:rPr lang="en" dirty="0"/>
              <a:t>)</a:t>
            </a:r>
            <a:r>
              <a:rPr lang="en" i="1" dirty="0"/>
              <a:t> </a:t>
            </a:r>
            <a:r>
              <a:rPr lang="en" dirty="0"/>
              <a:t>(</a:t>
            </a:r>
            <a:r>
              <a:rPr lang="en" b="1" dirty="0"/>
              <a:t>mod</a:t>
            </a:r>
            <a:r>
              <a:rPr lang="en" dirty="0"/>
              <a:t> 26)</a:t>
            </a:r>
            <a:br>
              <a:rPr lang="en" dirty="0"/>
            </a:br>
            <a:br>
              <a:rPr lang="en" dirty="0"/>
            </a:br>
            <a:r>
              <a:rPr lang="en" dirty="0"/>
              <a:t>So we need the inverse of </a:t>
            </a:r>
            <a:r>
              <a:rPr lang="en" i="1" dirty="0"/>
              <a:t>a</a:t>
            </a:r>
            <a:r>
              <a:rPr lang="en" dirty="0"/>
              <a:t> = 7 (modulo 26)</a:t>
            </a:r>
            <a:endParaRPr dirty="0"/>
          </a:p>
        </p:txBody>
      </p:sp>
      <p:sp>
        <p:nvSpPr>
          <p:cNvPr id="290" name="Shape 29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32</a:t>
            </a:fld>
            <a:endParaRPr/>
          </a:p>
        </p:txBody>
      </p:sp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Cryptography warm-up</a:t>
            </a:r>
            <a:endParaRPr/>
          </a:p>
        </p:txBody>
      </p:sp>
      <p:pic>
        <p:nvPicPr>
          <p:cNvPr id="292" name="Shape 2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4473" y="3597838"/>
            <a:ext cx="140775" cy="19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311700" y="619075"/>
            <a:ext cx="87093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Find a decryption formula for this affine cipher and use it to decrypt the character </a:t>
            </a:r>
            <a:r>
              <a:rPr lang="en" i="1"/>
              <a:t>F</a:t>
            </a:r>
            <a:r>
              <a:rPr lang="en"/>
              <a:t>.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sp>
        <p:nvSpPr>
          <p:cNvPr id="298" name="Shape 29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33</a:t>
            </a:fld>
            <a:endParaRPr/>
          </a:p>
        </p:txBody>
      </p:sp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Cryptography warm-up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311700" y="619075"/>
            <a:ext cx="87093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Find a decryption formula for this affine cipher and use it to decrypt the character </a:t>
            </a:r>
            <a:r>
              <a:rPr lang="en" i="1"/>
              <a:t>F</a:t>
            </a:r>
            <a:r>
              <a:rPr lang="en"/>
              <a:t>.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/>
              <a:t>So we need the inverse of </a:t>
            </a:r>
            <a:r>
              <a:rPr lang="en" i="1"/>
              <a:t>a</a:t>
            </a:r>
            <a:r>
              <a:rPr lang="en"/>
              <a:t> = 7 (modulo 26):</a:t>
            </a:r>
            <a:br>
              <a:rPr lang="en"/>
            </a:br>
            <a:r>
              <a:rPr lang="en"/>
              <a:t>	26 = 3·7 + 5</a:t>
            </a:r>
            <a:br>
              <a:rPr lang="en"/>
            </a:br>
            <a:r>
              <a:rPr lang="en"/>
              <a:t>	7 = 1·5 + 2</a:t>
            </a:r>
            <a:br>
              <a:rPr lang="en"/>
            </a:br>
            <a:r>
              <a:rPr lang="en"/>
              <a:t>	5 = 2·2 + 1</a:t>
            </a:r>
            <a:br>
              <a:rPr lang="en"/>
            </a:br>
            <a:br>
              <a:rPr lang="en"/>
            </a:br>
            <a:r>
              <a:rPr lang="en"/>
              <a:t>… and in reverse … </a:t>
            </a:r>
            <a:br>
              <a:rPr lang="en"/>
            </a:br>
            <a:r>
              <a:rPr lang="en"/>
              <a:t>	1 = 5 - 2·2</a:t>
            </a:r>
            <a:br>
              <a:rPr lang="en"/>
            </a:br>
            <a:r>
              <a:rPr lang="en"/>
              <a:t>           = 5 - 2·(7-1·5)   =   3·5 - 2·7</a:t>
            </a:r>
            <a:br>
              <a:rPr lang="en"/>
            </a:br>
            <a:r>
              <a:rPr lang="en"/>
              <a:t>           = 3·(26 - 3·7) - 2·7    =   3·26 - 11·7</a:t>
            </a:r>
            <a:br>
              <a:rPr lang="en"/>
            </a:br>
            <a:br>
              <a:rPr lang="en"/>
            </a:br>
            <a:r>
              <a:rPr lang="en"/>
              <a:t>So the inverse of 7 (modulo 26) is -11</a:t>
            </a:r>
            <a:endParaRPr/>
          </a:p>
        </p:txBody>
      </p:sp>
      <p:sp>
        <p:nvSpPr>
          <p:cNvPr id="305" name="Shape 30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34</a:t>
            </a:fld>
            <a:endParaRPr/>
          </a:p>
        </p:txBody>
      </p:sp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Cryptography warm-up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311700" y="619075"/>
            <a:ext cx="87093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Find a decryption formula for this affine cipher and use it to decrypt the character </a:t>
            </a:r>
            <a:r>
              <a:rPr lang="en" i="1"/>
              <a:t>F</a:t>
            </a:r>
            <a:r>
              <a:rPr lang="en"/>
              <a:t>.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So the inverse of 7 (modulo 26) is -11</a:t>
            </a:r>
            <a:br>
              <a:rPr lang="en"/>
            </a:br>
            <a:endParaRPr sz="600"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Plugging into the decryption formula we have:    (with character </a:t>
            </a:r>
            <a:r>
              <a:rPr lang="en" i="1"/>
              <a:t>F</a:t>
            </a:r>
            <a:r>
              <a:rPr lang="en"/>
              <a:t> ↦ 5)</a:t>
            </a:r>
            <a:br>
              <a:rPr lang="en"/>
            </a:br>
            <a:br>
              <a:rPr lang="en" sz="600"/>
            </a:br>
            <a:r>
              <a:rPr lang="en" i="1"/>
              <a:t>p  ≡      </a:t>
            </a:r>
            <a:r>
              <a:rPr lang="en"/>
              <a:t>(</a:t>
            </a:r>
            <a:r>
              <a:rPr lang="en" i="1"/>
              <a:t>c - b</a:t>
            </a:r>
            <a:r>
              <a:rPr lang="en"/>
              <a:t>)</a:t>
            </a:r>
            <a:r>
              <a:rPr lang="en" i="1"/>
              <a:t> </a:t>
            </a:r>
            <a:r>
              <a:rPr lang="en"/>
              <a:t>(</a:t>
            </a:r>
            <a:r>
              <a:rPr lang="en" b="1"/>
              <a:t>mod</a:t>
            </a:r>
            <a:r>
              <a:rPr lang="en"/>
              <a:t> 26)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i="1"/>
              <a:t>    ≡  </a:t>
            </a:r>
            <a:r>
              <a:rPr lang="en"/>
              <a:t>-11</a:t>
            </a:r>
            <a:r>
              <a:rPr lang="en" i="1"/>
              <a:t> · </a:t>
            </a:r>
            <a:r>
              <a:rPr lang="en"/>
              <a:t>(5</a:t>
            </a:r>
            <a:r>
              <a:rPr lang="en" i="1"/>
              <a:t> - </a:t>
            </a:r>
            <a:r>
              <a:rPr lang="en"/>
              <a:t>13)</a:t>
            </a:r>
            <a:r>
              <a:rPr lang="en" i="1"/>
              <a:t> </a:t>
            </a:r>
            <a:r>
              <a:rPr lang="en"/>
              <a:t>(</a:t>
            </a:r>
            <a:r>
              <a:rPr lang="en" b="1"/>
              <a:t>mod</a:t>
            </a:r>
            <a:r>
              <a:rPr lang="en"/>
              <a:t> 26)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i="1"/>
              <a:t>    ≡  </a:t>
            </a:r>
            <a:r>
              <a:rPr lang="en"/>
              <a:t>88</a:t>
            </a:r>
            <a:r>
              <a:rPr lang="en" i="1"/>
              <a:t> </a:t>
            </a:r>
            <a:r>
              <a:rPr lang="en"/>
              <a:t>(</a:t>
            </a:r>
            <a:r>
              <a:rPr lang="en" b="1"/>
              <a:t>mod</a:t>
            </a:r>
            <a:r>
              <a:rPr lang="en"/>
              <a:t> 26)			(</a:t>
            </a:r>
            <a:r>
              <a:rPr lang="en" i="1"/>
              <a:t>note: 26·3 = 78</a:t>
            </a:r>
            <a:r>
              <a:rPr lang="en"/>
              <a:t>)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i="1"/>
              <a:t>    ≡  </a:t>
            </a:r>
            <a:r>
              <a:rPr lang="en"/>
              <a:t>10</a:t>
            </a:r>
            <a:r>
              <a:rPr lang="en" i="1"/>
              <a:t> </a:t>
            </a:r>
            <a:r>
              <a:rPr lang="en"/>
              <a:t>(</a:t>
            </a:r>
            <a:r>
              <a:rPr lang="en" b="1"/>
              <a:t>mod</a:t>
            </a:r>
            <a:r>
              <a:rPr lang="en"/>
              <a:t> 26)  ↦  </a:t>
            </a:r>
            <a:r>
              <a:rPr lang="en" i="1"/>
              <a:t>K</a:t>
            </a:r>
            <a:br>
              <a:rPr lang="en" i="1"/>
            </a:br>
            <a:endParaRPr i="1"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sp>
        <p:nvSpPr>
          <p:cNvPr id="312" name="Shape 3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35</a:t>
            </a:fld>
            <a:endParaRPr/>
          </a:p>
        </p:txBody>
      </p:sp>
      <p:sp>
        <p:nvSpPr>
          <p:cNvPr id="313" name="Shape 313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Cryptography warm-up</a:t>
            </a:r>
            <a:endParaRPr/>
          </a:p>
        </p:txBody>
      </p:sp>
      <p:pic>
        <p:nvPicPr>
          <p:cNvPr id="314" name="Shape 3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8625" y="2352801"/>
            <a:ext cx="140775" cy="190450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Shape 315"/>
          <p:cNvSpPr/>
          <p:nvPr/>
        </p:nvSpPr>
        <p:spPr>
          <a:xfrm>
            <a:off x="703375" y="3448900"/>
            <a:ext cx="2524800" cy="3567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A61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311700" y="619075"/>
            <a:ext cx="87093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Find a decryption formula for this affine cipher and use it to decrypt the character </a:t>
            </a:r>
            <a:r>
              <a:rPr lang="en" i="1"/>
              <a:t>F</a:t>
            </a:r>
            <a:r>
              <a:rPr lang="en"/>
              <a:t>.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So the inverse of 7 (modulo 26) is -11</a:t>
            </a:r>
            <a:br>
              <a:rPr lang="en"/>
            </a:br>
            <a:endParaRPr sz="600"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Plugging into the decryption formula we have:    (with character </a:t>
            </a:r>
            <a:r>
              <a:rPr lang="en" i="1"/>
              <a:t>F</a:t>
            </a:r>
            <a:r>
              <a:rPr lang="en"/>
              <a:t> ↦ 5)</a:t>
            </a:r>
            <a:br>
              <a:rPr lang="en"/>
            </a:br>
            <a:br>
              <a:rPr lang="en" sz="600"/>
            </a:br>
            <a:r>
              <a:rPr lang="en" i="1"/>
              <a:t>p  ≡      </a:t>
            </a:r>
            <a:r>
              <a:rPr lang="en"/>
              <a:t>(</a:t>
            </a:r>
            <a:r>
              <a:rPr lang="en" i="1"/>
              <a:t>c - b</a:t>
            </a:r>
            <a:r>
              <a:rPr lang="en"/>
              <a:t>)</a:t>
            </a:r>
            <a:r>
              <a:rPr lang="en" i="1"/>
              <a:t> </a:t>
            </a:r>
            <a:r>
              <a:rPr lang="en"/>
              <a:t>(</a:t>
            </a:r>
            <a:r>
              <a:rPr lang="en" b="1"/>
              <a:t>mod</a:t>
            </a:r>
            <a:r>
              <a:rPr lang="en"/>
              <a:t> 26)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i="1"/>
              <a:t>    ≡  </a:t>
            </a:r>
            <a:r>
              <a:rPr lang="en"/>
              <a:t>-11</a:t>
            </a:r>
            <a:r>
              <a:rPr lang="en" i="1"/>
              <a:t> · </a:t>
            </a:r>
            <a:r>
              <a:rPr lang="en"/>
              <a:t>(5</a:t>
            </a:r>
            <a:r>
              <a:rPr lang="en" i="1"/>
              <a:t> - </a:t>
            </a:r>
            <a:r>
              <a:rPr lang="en"/>
              <a:t>13)</a:t>
            </a:r>
            <a:r>
              <a:rPr lang="en" i="1"/>
              <a:t> </a:t>
            </a:r>
            <a:r>
              <a:rPr lang="en"/>
              <a:t>(</a:t>
            </a:r>
            <a:r>
              <a:rPr lang="en" b="1"/>
              <a:t>mod</a:t>
            </a:r>
            <a:r>
              <a:rPr lang="en"/>
              <a:t> 26)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i="1"/>
              <a:t>    ≡  </a:t>
            </a:r>
            <a:r>
              <a:rPr lang="en"/>
              <a:t>88</a:t>
            </a:r>
            <a:r>
              <a:rPr lang="en" i="1"/>
              <a:t> </a:t>
            </a:r>
            <a:r>
              <a:rPr lang="en"/>
              <a:t>(</a:t>
            </a:r>
            <a:r>
              <a:rPr lang="en" b="1"/>
              <a:t>mod</a:t>
            </a:r>
            <a:r>
              <a:rPr lang="en"/>
              <a:t> 26)			(</a:t>
            </a:r>
            <a:r>
              <a:rPr lang="en" i="1"/>
              <a:t>note: 26·3 = 78</a:t>
            </a:r>
            <a:r>
              <a:rPr lang="en"/>
              <a:t>)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i="1"/>
              <a:t>    ≡  </a:t>
            </a:r>
            <a:r>
              <a:rPr lang="en"/>
              <a:t>10</a:t>
            </a:r>
            <a:r>
              <a:rPr lang="en" i="1"/>
              <a:t> </a:t>
            </a:r>
            <a:r>
              <a:rPr lang="en"/>
              <a:t>(</a:t>
            </a:r>
            <a:r>
              <a:rPr lang="en" b="1"/>
              <a:t>mod</a:t>
            </a:r>
            <a:r>
              <a:rPr lang="en"/>
              <a:t> 26)  ↦  </a:t>
            </a:r>
            <a:r>
              <a:rPr lang="en" i="1"/>
              <a:t>K</a:t>
            </a:r>
            <a:br>
              <a:rPr lang="en" i="1"/>
            </a:br>
            <a:endParaRPr i="1"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 b="1"/>
              <a:t>FYOG: </a:t>
            </a:r>
            <a:r>
              <a:rPr lang="en"/>
              <a:t>Encrypt  </a:t>
            </a:r>
            <a:r>
              <a:rPr lang="en" i="1"/>
              <a:t>HELLO WORLD</a:t>
            </a:r>
            <a:r>
              <a:rPr lang="en"/>
              <a:t> with an affine cipher with </a:t>
            </a:r>
            <a:r>
              <a:rPr lang="en" i="1"/>
              <a:t>a=</a:t>
            </a:r>
            <a:r>
              <a:rPr lang="en"/>
              <a:t>5 and </a:t>
            </a:r>
            <a:r>
              <a:rPr lang="en" i="1"/>
              <a:t>b=</a:t>
            </a:r>
            <a:r>
              <a:rPr lang="en"/>
              <a:t>17. Derive the decryption formula and check that your encrypted message decrypts back properly.</a:t>
            </a:r>
            <a:endParaRPr/>
          </a:p>
        </p:txBody>
      </p:sp>
      <p:sp>
        <p:nvSpPr>
          <p:cNvPr id="321" name="Shape 3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36</a:t>
            </a:fld>
            <a:endParaRPr/>
          </a:p>
        </p:txBody>
      </p:sp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Cryptography warm-up</a:t>
            </a:r>
            <a:endParaRPr/>
          </a:p>
        </p:txBody>
      </p:sp>
      <p:pic>
        <p:nvPicPr>
          <p:cNvPr id="323" name="Shape 3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8625" y="2352801"/>
            <a:ext cx="140775" cy="190450"/>
          </a:xfrm>
          <a:prstGeom prst="rect">
            <a:avLst/>
          </a:prstGeom>
          <a:noFill/>
          <a:ln>
            <a:noFill/>
          </a:ln>
        </p:spPr>
      </p:pic>
      <p:sp>
        <p:nvSpPr>
          <p:cNvPr id="324" name="Shape 324"/>
          <p:cNvSpPr/>
          <p:nvPr/>
        </p:nvSpPr>
        <p:spPr>
          <a:xfrm>
            <a:off x="703375" y="3448900"/>
            <a:ext cx="2524800" cy="3567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A61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311700" y="695275"/>
            <a:ext cx="8744400" cy="428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Recap:</a:t>
            </a:r>
            <a:endParaRPr b="1"/>
          </a:p>
          <a:p>
            <a:pPr marL="457200" marR="0" lvl="0" indent="-330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b="1"/>
              <a:t>Back substitution</a:t>
            </a:r>
            <a:r>
              <a:rPr lang="en"/>
              <a:t> and </a:t>
            </a:r>
            <a:r>
              <a:rPr lang="en" b="1"/>
              <a:t>Chinese Remainder Theorem</a:t>
            </a:r>
            <a:r>
              <a:rPr lang="en"/>
              <a:t> provide two avenues to solve systems of congruences</a:t>
            </a:r>
            <a:endParaRPr/>
          </a:p>
          <a:p>
            <a:pPr marL="457200" marR="0" lvl="0" indent="-330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b="1"/>
              <a:t>Fermat’s Little Theorem</a:t>
            </a:r>
            <a:r>
              <a:rPr lang="en"/>
              <a:t> offers a nice way to calculate giant numbers quickly</a:t>
            </a:r>
            <a:endParaRPr/>
          </a:p>
          <a:p>
            <a:pPr marL="457200" marR="0" lvl="0" indent="-330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b="1"/>
              <a:t>Affine </a:t>
            </a:r>
            <a:r>
              <a:rPr lang="en"/>
              <a:t>and </a:t>
            </a:r>
            <a:r>
              <a:rPr lang="en" b="1"/>
              <a:t>shift cyphers</a:t>
            </a:r>
            <a:r>
              <a:rPr lang="en"/>
              <a:t> -- two relatively simple examples for encoding/decoding messages; based on shifting and multiplying your intended message</a:t>
            </a:r>
            <a:br>
              <a:rPr lang="en"/>
            </a:b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Next time:</a:t>
            </a:r>
            <a:endParaRPr b="1"/>
          </a:p>
          <a:p>
            <a:pPr marL="457200" marR="0" lvl="0" indent="-3302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1600"/>
              <a:buChar char="●"/>
            </a:pPr>
            <a:r>
              <a:rPr lang="en" b="1"/>
              <a:t>Cryptography-Heavy </a:t>
            </a:r>
            <a:r>
              <a:rPr lang="en"/>
              <a:t>and bringing it all </a:t>
            </a:r>
            <a:br>
              <a:rPr lang="en"/>
            </a:br>
            <a:r>
              <a:rPr lang="en"/>
              <a:t>this number theory together:</a:t>
            </a:r>
            <a:r>
              <a:rPr lang="en" b="1"/>
              <a:t> RSA</a:t>
            </a:r>
            <a:endParaRPr/>
          </a:p>
        </p:txBody>
      </p:sp>
      <p:sp>
        <p:nvSpPr>
          <p:cNvPr id="330" name="Shape 3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37</a:t>
            </a:fld>
            <a:endParaRPr/>
          </a:p>
        </p:txBody>
      </p:sp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Systems of congruences and Cryptography-Lite</a:t>
            </a:r>
            <a:endParaRPr/>
          </a:p>
        </p:txBody>
      </p:sp>
      <p:pic>
        <p:nvPicPr>
          <p:cNvPr id="332" name="Shape 3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425" y="3292450"/>
            <a:ext cx="4088874" cy="129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1568075" y="1619250"/>
            <a:ext cx="2971800" cy="165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 b="1"/>
              <a:t>Bonus material!</a:t>
            </a:r>
            <a:endParaRPr sz="3600" b="1"/>
          </a:p>
        </p:txBody>
      </p:sp>
      <p:sp>
        <p:nvSpPr>
          <p:cNvPr id="338" name="Shape 3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38</a:t>
            </a:fld>
            <a:endParaRPr/>
          </a:p>
        </p:txBody>
      </p:sp>
      <p:pic>
        <p:nvPicPr>
          <p:cNvPr id="339" name="Shape 3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7125" y="161925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39</a:t>
            </a:fld>
            <a:endParaRPr/>
          </a:p>
        </p:txBody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388850" y="619075"/>
            <a:ext cx="86322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FYOG:</a:t>
            </a:r>
            <a:r>
              <a:rPr lang="en"/>
              <a:t> Use the Chinese Remainder Theorem (CRT) to find </a:t>
            </a:r>
            <a:r>
              <a:rPr lang="en" i="1"/>
              <a:t>x</a:t>
            </a:r>
            <a:r>
              <a:rPr lang="en"/>
              <a:t> such that</a:t>
            </a:r>
            <a:br>
              <a:rPr lang="en"/>
            </a:br>
            <a:br>
              <a:rPr lang="en" sz="1000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1 (</a:t>
            </a:r>
            <a:r>
              <a:rPr lang="en" b="1"/>
              <a:t>mod </a:t>
            </a:r>
            <a:r>
              <a:rPr lang="en"/>
              <a:t>5)</a:t>
            </a:r>
            <a:br>
              <a:rPr lang="en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2 (</a:t>
            </a:r>
            <a:r>
              <a:rPr lang="en" b="1"/>
              <a:t>mod </a:t>
            </a:r>
            <a:r>
              <a:rPr lang="en"/>
              <a:t>6)</a:t>
            </a:r>
            <a:br>
              <a:rPr lang="en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3 (</a:t>
            </a:r>
            <a:r>
              <a:rPr lang="en" b="1"/>
              <a:t>mod </a:t>
            </a:r>
            <a:r>
              <a:rPr lang="en"/>
              <a:t>7)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 b="1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CC4125"/>
                </a:solidFill>
              </a:rPr>
              <a:t>Solution:</a:t>
            </a:r>
            <a:r>
              <a:rPr lang="en">
                <a:solidFill>
                  <a:srgbClr val="CC4125"/>
                </a:solidFill>
              </a:rPr>
              <a:t>  CRT gives that the solution is </a:t>
            </a:r>
            <a:r>
              <a:rPr lang="en" i="1">
                <a:solidFill>
                  <a:srgbClr val="CC4125"/>
                </a:solidFill>
              </a:rPr>
              <a:t>x </a:t>
            </a:r>
            <a:r>
              <a:rPr lang="en">
                <a:solidFill>
                  <a:srgbClr val="CC4125"/>
                </a:solidFill>
              </a:rPr>
              <a:t> ≡  </a:t>
            </a:r>
            <a:r>
              <a:rPr lang="en" i="1">
                <a:solidFill>
                  <a:srgbClr val="CC4125"/>
                </a:solidFill>
              </a:rPr>
              <a:t>a</a:t>
            </a:r>
            <a:r>
              <a:rPr lang="en" baseline="-25000">
                <a:solidFill>
                  <a:srgbClr val="CC4125"/>
                </a:solidFill>
              </a:rPr>
              <a:t>1</a:t>
            </a:r>
            <a:r>
              <a:rPr lang="en" i="1">
                <a:solidFill>
                  <a:srgbClr val="CC4125"/>
                </a:solidFill>
              </a:rPr>
              <a:t> M</a:t>
            </a:r>
            <a:r>
              <a:rPr lang="en" baseline="-25000">
                <a:solidFill>
                  <a:srgbClr val="CC4125"/>
                </a:solidFill>
              </a:rPr>
              <a:t>1</a:t>
            </a:r>
            <a:r>
              <a:rPr lang="en">
                <a:solidFill>
                  <a:srgbClr val="CC4125"/>
                </a:solidFill>
              </a:rPr>
              <a:t> </a:t>
            </a:r>
            <a:r>
              <a:rPr lang="en" i="1">
                <a:solidFill>
                  <a:srgbClr val="CC4125"/>
                </a:solidFill>
              </a:rPr>
              <a:t>y</a:t>
            </a:r>
            <a:r>
              <a:rPr lang="en" baseline="-25000">
                <a:solidFill>
                  <a:srgbClr val="CC4125"/>
                </a:solidFill>
              </a:rPr>
              <a:t>1</a:t>
            </a:r>
            <a:r>
              <a:rPr lang="en">
                <a:solidFill>
                  <a:srgbClr val="CC4125"/>
                </a:solidFill>
              </a:rPr>
              <a:t> + </a:t>
            </a:r>
            <a:r>
              <a:rPr lang="en" i="1">
                <a:solidFill>
                  <a:srgbClr val="CC4125"/>
                </a:solidFill>
              </a:rPr>
              <a:t>a</a:t>
            </a:r>
            <a:r>
              <a:rPr lang="en" baseline="-25000">
                <a:solidFill>
                  <a:srgbClr val="CC4125"/>
                </a:solidFill>
              </a:rPr>
              <a:t>2</a:t>
            </a:r>
            <a:r>
              <a:rPr lang="en" i="1">
                <a:solidFill>
                  <a:srgbClr val="CC4125"/>
                </a:solidFill>
              </a:rPr>
              <a:t> M</a:t>
            </a:r>
            <a:r>
              <a:rPr lang="en" baseline="-25000">
                <a:solidFill>
                  <a:srgbClr val="CC4125"/>
                </a:solidFill>
              </a:rPr>
              <a:t>2</a:t>
            </a:r>
            <a:r>
              <a:rPr lang="en">
                <a:solidFill>
                  <a:srgbClr val="CC4125"/>
                </a:solidFill>
              </a:rPr>
              <a:t> </a:t>
            </a:r>
            <a:r>
              <a:rPr lang="en" i="1">
                <a:solidFill>
                  <a:srgbClr val="CC4125"/>
                </a:solidFill>
              </a:rPr>
              <a:t>y</a:t>
            </a:r>
            <a:r>
              <a:rPr lang="en" baseline="-25000">
                <a:solidFill>
                  <a:srgbClr val="CC4125"/>
                </a:solidFill>
              </a:rPr>
              <a:t>2</a:t>
            </a:r>
            <a:r>
              <a:rPr lang="en">
                <a:solidFill>
                  <a:srgbClr val="CC4125"/>
                </a:solidFill>
              </a:rPr>
              <a:t> + </a:t>
            </a:r>
            <a:r>
              <a:rPr lang="en" i="1">
                <a:solidFill>
                  <a:srgbClr val="CC4125"/>
                </a:solidFill>
              </a:rPr>
              <a:t>a</a:t>
            </a:r>
            <a:r>
              <a:rPr lang="en" baseline="-25000">
                <a:solidFill>
                  <a:srgbClr val="CC4125"/>
                </a:solidFill>
              </a:rPr>
              <a:t>3</a:t>
            </a:r>
            <a:r>
              <a:rPr lang="en" i="1">
                <a:solidFill>
                  <a:srgbClr val="CC4125"/>
                </a:solidFill>
              </a:rPr>
              <a:t> M</a:t>
            </a:r>
            <a:r>
              <a:rPr lang="en" baseline="-25000">
                <a:solidFill>
                  <a:srgbClr val="CC4125"/>
                </a:solidFill>
              </a:rPr>
              <a:t>3</a:t>
            </a:r>
            <a:r>
              <a:rPr lang="en">
                <a:solidFill>
                  <a:srgbClr val="CC4125"/>
                </a:solidFill>
              </a:rPr>
              <a:t> </a:t>
            </a:r>
            <a:r>
              <a:rPr lang="en" i="1">
                <a:solidFill>
                  <a:srgbClr val="CC4125"/>
                </a:solidFill>
              </a:rPr>
              <a:t>y</a:t>
            </a:r>
            <a:r>
              <a:rPr lang="en" baseline="-25000">
                <a:solidFill>
                  <a:srgbClr val="CC4125"/>
                </a:solidFill>
              </a:rPr>
              <a:t>3</a:t>
            </a:r>
            <a:r>
              <a:rPr lang="en">
                <a:solidFill>
                  <a:srgbClr val="CC4125"/>
                </a:solidFill>
              </a:rPr>
              <a:t> 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</a:t>
            </a:r>
            <a:r>
              <a:rPr lang="en" i="1">
                <a:solidFill>
                  <a:srgbClr val="CC4125"/>
                </a:solidFill>
              </a:rPr>
              <a:t>m</a:t>
            </a:r>
            <a:r>
              <a:rPr lang="en">
                <a:solidFill>
                  <a:srgbClr val="CC4125"/>
                </a:solidFill>
              </a:rPr>
              <a:t>)</a:t>
            </a:r>
            <a:endParaRPr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⇒  </a:t>
            </a:r>
            <a:r>
              <a:rPr lang="en" i="1">
                <a:solidFill>
                  <a:srgbClr val="CC4125"/>
                </a:solidFill>
              </a:rPr>
              <a:t>a</a:t>
            </a:r>
            <a:r>
              <a:rPr lang="en" baseline="-25000">
                <a:solidFill>
                  <a:srgbClr val="CC4125"/>
                </a:solidFill>
              </a:rPr>
              <a:t>1</a:t>
            </a:r>
            <a:r>
              <a:rPr lang="en">
                <a:solidFill>
                  <a:srgbClr val="CC4125"/>
                </a:solidFill>
              </a:rPr>
              <a:t> = 1, </a:t>
            </a:r>
            <a:r>
              <a:rPr lang="en" i="1">
                <a:solidFill>
                  <a:srgbClr val="CC4125"/>
                </a:solidFill>
              </a:rPr>
              <a:t>a</a:t>
            </a:r>
            <a:r>
              <a:rPr lang="en" baseline="-25000">
                <a:solidFill>
                  <a:srgbClr val="CC4125"/>
                </a:solidFill>
              </a:rPr>
              <a:t>2</a:t>
            </a:r>
            <a:r>
              <a:rPr lang="en">
                <a:solidFill>
                  <a:srgbClr val="CC4125"/>
                </a:solidFill>
              </a:rPr>
              <a:t> = 2, and </a:t>
            </a:r>
            <a:r>
              <a:rPr lang="en" i="1">
                <a:solidFill>
                  <a:srgbClr val="CC4125"/>
                </a:solidFill>
              </a:rPr>
              <a:t>a</a:t>
            </a:r>
            <a:r>
              <a:rPr lang="en" baseline="-25000">
                <a:solidFill>
                  <a:srgbClr val="CC4125"/>
                </a:solidFill>
              </a:rPr>
              <a:t>3</a:t>
            </a:r>
            <a:r>
              <a:rPr lang="en">
                <a:solidFill>
                  <a:srgbClr val="CC4125"/>
                </a:solidFill>
              </a:rPr>
              <a:t> = 3 are given in the problem</a:t>
            </a:r>
            <a:endParaRPr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⇒  </a:t>
            </a:r>
            <a:r>
              <a:rPr lang="en" i="1">
                <a:solidFill>
                  <a:srgbClr val="CC4125"/>
                </a:solidFill>
              </a:rPr>
              <a:t>m = m</a:t>
            </a:r>
            <a:r>
              <a:rPr lang="en" baseline="-25000">
                <a:solidFill>
                  <a:srgbClr val="CC4125"/>
                </a:solidFill>
              </a:rPr>
              <a:t>1</a:t>
            </a:r>
            <a:r>
              <a:rPr lang="en">
                <a:solidFill>
                  <a:srgbClr val="CC4125"/>
                </a:solidFill>
              </a:rPr>
              <a:t> ·</a:t>
            </a:r>
            <a:r>
              <a:rPr lang="en" i="1">
                <a:solidFill>
                  <a:srgbClr val="CC4125"/>
                </a:solidFill>
              </a:rPr>
              <a:t>m</a:t>
            </a:r>
            <a:r>
              <a:rPr lang="en" baseline="-25000">
                <a:solidFill>
                  <a:srgbClr val="CC4125"/>
                </a:solidFill>
              </a:rPr>
              <a:t>2</a:t>
            </a:r>
            <a:r>
              <a:rPr lang="en">
                <a:solidFill>
                  <a:srgbClr val="CC4125"/>
                </a:solidFill>
              </a:rPr>
              <a:t> ·</a:t>
            </a:r>
            <a:r>
              <a:rPr lang="en" i="1">
                <a:solidFill>
                  <a:srgbClr val="CC4125"/>
                </a:solidFill>
              </a:rPr>
              <a:t>m</a:t>
            </a:r>
            <a:r>
              <a:rPr lang="en" baseline="-25000">
                <a:solidFill>
                  <a:srgbClr val="CC4125"/>
                </a:solidFill>
              </a:rPr>
              <a:t>3</a:t>
            </a:r>
            <a:r>
              <a:rPr lang="en">
                <a:solidFill>
                  <a:srgbClr val="CC4125"/>
                </a:solidFill>
              </a:rPr>
              <a:t> = 5·6·7 = </a:t>
            </a:r>
            <a:r>
              <a:rPr lang="en" b="1">
                <a:solidFill>
                  <a:srgbClr val="CC4125"/>
                </a:solidFill>
              </a:rPr>
              <a:t>210</a:t>
            </a:r>
            <a:endParaRPr b="1"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⇒  </a:t>
            </a:r>
            <a:r>
              <a:rPr lang="en" i="1">
                <a:solidFill>
                  <a:srgbClr val="CC4125"/>
                </a:solidFill>
              </a:rPr>
              <a:t>M</a:t>
            </a:r>
            <a:r>
              <a:rPr lang="en" baseline="-25000">
                <a:solidFill>
                  <a:srgbClr val="CC4125"/>
                </a:solidFill>
              </a:rPr>
              <a:t>1</a:t>
            </a:r>
            <a:r>
              <a:rPr lang="en">
                <a:solidFill>
                  <a:srgbClr val="CC4125"/>
                </a:solidFill>
              </a:rPr>
              <a:t> = </a:t>
            </a:r>
            <a:r>
              <a:rPr lang="en" i="1">
                <a:solidFill>
                  <a:srgbClr val="CC4125"/>
                </a:solidFill>
              </a:rPr>
              <a:t>m/m</a:t>
            </a:r>
            <a:r>
              <a:rPr lang="en" baseline="-25000">
                <a:solidFill>
                  <a:srgbClr val="CC4125"/>
                </a:solidFill>
              </a:rPr>
              <a:t>1</a:t>
            </a:r>
            <a:r>
              <a:rPr lang="en">
                <a:solidFill>
                  <a:srgbClr val="CC4125"/>
                </a:solidFill>
              </a:rPr>
              <a:t> = 210/5 = </a:t>
            </a:r>
            <a:r>
              <a:rPr lang="en" b="1">
                <a:solidFill>
                  <a:srgbClr val="CC4125"/>
                </a:solidFill>
              </a:rPr>
              <a:t>42</a:t>
            </a:r>
            <a:r>
              <a:rPr lang="en">
                <a:solidFill>
                  <a:srgbClr val="CC4125"/>
                </a:solidFill>
              </a:rPr>
              <a:t>,  </a:t>
            </a:r>
            <a:r>
              <a:rPr lang="en" i="1">
                <a:solidFill>
                  <a:srgbClr val="CC4125"/>
                </a:solidFill>
              </a:rPr>
              <a:t>M</a:t>
            </a:r>
            <a:r>
              <a:rPr lang="en" baseline="-25000">
                <a:solidFill>
                  <a:srgbClr val="CC4125"/>
                </a:solidFill>
              </a:rPr>
              <a:t>2</a:t>
            </a:r>
            <a:r>
              <a:rPr lang="en">
                <a:solidFill>
                  <a:srgbClr val="CC4125"/>
                </a:solidFill>
              </a:rPr>
              <a:t> = </a:t>
            </a:r>
            <a:r>
              <a:rPr lang="en" i="1">
                <a:solidFill>
                  <a:srgbClr val="CC4125"/>
                </a:solidFill>
              </a:rPr>
              <a:t>m/m</a:t>
            </a:r>
            <a:r>
              <a:rPr lang="en" baseline="-25000">
                <a:solidFill>
                  <a:srgbClr val="CC4125"/>
                </a:solidFill>
              </a:rPr>
              <a:t>2</a:t>
            </a:r>
            <a:r>
              <a:rPr lang="en">
                <a:solidFill>
                  <a:srgbClr val="CC4125"/>
                </a:solidFill>
              </a:rPr>
              <a:t> = 210/6 = </a:t>
            </a:r>
            <a:r>
              <a:rPr lang="en" b="1">
                <a:solidFill>
                  <a:srgbClr val="CC4125"/>
                </a:solidFill>
              </a:rPr>
              <a:t>35</a:t>
            </a:r>
            <a:r>
              <a:rPr lang="en">
                <a:solidFill>
                  <a:srgbClr val="CC4125"/>
                </a:solidFill>
              </a:rPr>
              <a:t>, </a:t>
            </a:r>
            <a:r>
              <a:rPr lang="en" i="1">
                <a:solidFill>
                  <a:srgbClr val="CC4125"/>
                </a:solidFill>
              </a:rPr>
              <a:t>M</a:t>
            </a:r>
            <a:r>
              <a:rPr lang="en" baseline="-25000">
                <a:solidFill>
                  <a:srgbClr val="CC4125"/>
                </a:solidFill>
              </a:rPr>
              <a:t>3</a:t>
            </a:r>
            <a:r>
              <a:rPr lang="en">
                <a:solidFill>
                  <a:srgbClr val="CC4125"/>
                </a:solidFill>
              </a:rPr>
              <a:t> = </a:t>
            </a:r>
            <a:r>
              <a:rPr lang="en" i="1">
                <a:solidFill>
                  <a:srgbClr val="CC4125"/>
                </a:solidFill>
              </a:rPr>
              <a:t>m/m</a:t>
            </a:r>
            <a:r>
              <a:rPr lang="en" baseline="-25000">
                <a:solidFill>
                  <a:srgbClr val="CC4125"/>
                </a:solidFill>
              </a:rPr>
              <a:t>3</a:t>
            </a:r>
            <a:r>
              <a:rPr lang="en">
                <a:solidFill>
                  <a:srgbClr val="CC4125"/>
                </a:solidFill>
              </a:rPr>
              <a:t> = 210/7 = </a:t>
            </a:r>
            <a:r>
              <a:rPr lang="en" b="1">
                <a:solidFill>
                  <a:srgbClr val="CC4125"/>
                </a:solidFill>
              </a:rPr>
              <a:t>30</a:t>
            </a:r>
            <a:endParaRPr b="1"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>
                <a:solidFill>
                  <a:srgbClr val="CC4125"/>
                </a:solidFill>
              </a:rPr>
              <a:t>So now we need the </a:t>
            </a:r>
            <a:r>
              <a:rPr lang="en" i="1">
                <a:solidFill>
                  <a:srgbClr val="CC4125"/>
                </a:solidFill>
              </a:rPr>
              <a:t>y</a:t>
            </a:r>
            <a:r>
              <a:rPr lang="en" baseline="-25000">
                <a:solidFill>
                  <a:srgbClr val="CC4125"/>
                </a:solidFill>
              </a:rPr>
              <a:t>k</a:t>
            </a:r>
            <a:r>
              <a:rPr lang="en">
                <a:solidFill>
                  <a:srgbClr val="CC4125"/>
                </a:solidFill>
              </a:rPr>
              <a:t>, which are the inverses of the </a:t>
            </a:r>
            <a:r>
              <a:rPr lang="en" i="1">
                <a:solidFill>
                  <a:srgbClr val="CC4125"/>
                </a:solidFill>
              </a:rPr>
              <a:t>M</a:t>
            </a:r>
            <a:r>
              <a:rPr lang="en" i="1" baseline="-25000">
                <a:solidFill>
                  <a:srgbClr val="CC4125"/>
                </a:solidFill>
              </a:rPr>
              <a:t>k</a:t>
            </a:r>
            <a:r>
              <a:rPr lang="en">
                <a:solidFill>
                  <a:srgbClr val="CC4125"/>
                </a:solidFill>
              </a:rPr>
              <a:t>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</a:t>
            </a:r>
            <a:r>
              <a:rPr lang="en" i="1">
                <a:solidFill>
                  <a:srgbClr val="CC4125"/>
                </a:solidFill>
              </a:rPr>
              <a:t>m</a:t>
            </a:r>
            <a:r>
              <a:rPr lang="en" i="1" baseline="-25000">
                <a:solidFill>
                  <a:srgbClr val="CC4125"/>
                </a:solidFill>
              </a:rPr>
              <a:t>k </a:t>
            </a:r>
            <a:r>
              <a:rPr lang="en">
                <a:solidFill>
                  <a:srgbClr val="CC4125"/>
                </a:solidFill>
              </a:rPr>
              <a:t>).</a:t>
            </a:r>
            <a:endParaRPr>
              <a:solidFill>
                <a:srgbClr val="CC4125"/>
              </a:solidFill>
            </a:endParaRPr>
          </a:p>
        </p:txBody>
      </p:sp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FYOG:</a:t>
            </a:r>
            <a:r>
              <a:rPr lang="en"/>
              <a:t> </a:t>
            </a:r>
            <a:r>
              <a:rPr lang="en" i="1"/>
              <a:t>hints!</a:t>
            </a:r>
            <a:endParaRPr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did we do last time?</a:t>
            </a: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771475"/>
            <a:ext cx="8520600" cy="410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Solving </a:t>
            </a:r>
            <a:r>
              <a:rPr lang="en" b="1"/>
              <a:t>congruence relations  </a:t>
            </a:r>
            <a:r>
              <a:rPr lang="en"/>
              <a:t>(e.g., 5</a:t>
            </a:r>
            <a:r>
              <a:rPr lang="en" i="1"/>
              <a:t>x</a:t>
            </a:r>
            <a:r>
              <a:rPr lang="en"/>
              <a:t> ≡ 4 (</a:t>
            </a:r>
            <a:r>
              <a:rPr lang="en" b="1"/>
              <a:t>mod</a:t>
            </a:r>
            <a:r>
              <a:rPr lang="en"/>
              <a:t> 17))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800"/>
              <a:t>Today:</a:t>
            </a:r>
            <a:endParaRPr sz="2800"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Remember how you could find a solution to </a:t>
            </a:r>
            <a:br>
              <a:rPr lang="en"/>
            </a:br>
            <a:r>
              <a:rPr lang="en" b="1"/>
              <a:t>multiple linear equations</a:t>
            </a:r>
            <a:r>
              <a:rPr lang="en"/>
              <a:t>?</a:t>
            </a:r>
            <a:br>
              <a:rPr lang="en" sz="800"/>
            </a:br>
            <a:r>
              <a:rPr lang="en"/>
              <a:t>→ A </a:t>
            </a:r>
            <a:r>
              <a:rPr lang="en" b="1"/>
              <a:t>system</a:t>
            </a:r>
            <a:r>
              <a:rPr lang="en"/>
              <a:t> of linear equations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We’ll tackle the analogous task for </a:t>
            </a:r>
            <a:r>
              <a:rPr lang="en" b="1"/>
              <a:t>congruence relations</a:t>
            </a:r>
            <a:br>
              <a:rPr lang="en" sz="800" b="1"/>
            </a:br>
            <a:r>
              <a:rPr lang="en" b="1"/>
              <a:t>→ </a:t>
            </a:r>
            <a:r>
              <a:rPr lang="en"/>
              <a:t>Solving </a:t>
            </a:r>
            <a:r>
              <a:rPr lang="en" b="1" i="1"/>
              <a:t>systems of congruence relations</a:t>
            </a:r>
            <a:endParaRPr b="1" i="1"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We’ll also learn </a:t>
            </a:r>
            <a:r>
              <a:rPr lang="en" b="1" i="1"/>
              <a:t>Fermat’s Little Theorem</a:t>
            </a:r>
            <a:r>
              <a:rPr lang="en"/>
              <a:t>, which helps calculate large numbers, and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Dip our toes into the waters of </a:t>
            </a:r>
            <a:r>
              <a:rPr lang="en" b="1" i="1"/>
              <a:t>cryptography</a:t>
            </a:r>
            <a:endParaRPr b="1" i="1"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9850" y="357600"/>
            <a:ext cx="2029825" cy="202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40</a:t>
            </a:fld>
            <a:endParaRPr/>
          </a:p>
        </p:txBody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388850" y="466675"/>
            <a:ext cx="86322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So now we need the </a:t>
            </a:r>
            <a:r>
              <a:rPr lang="en" i="1">
                <a:solidFill>
                  <a:srgbClr val="CC4125"/>
                </a:solidFill>
              </a:rPr>
              <a:t>y</a:t>
            </a:r>
            <a:r>
              <a:rPr lang="en" baseline="-25000">
                <a:solidFill>
                  <a:srgbClr val="CC4125"/>
                </a:solidFill>
              </a:rPr>
              <a:t>k</a:t>
            </a:r>
            <a:r>
              <a:rPr lang="en">
                <a:solidFill>
                  <a:srgbClr val="CC4125"/>
                </a:solidFill>
              </a:rPr>
              <a:t>, which are the inverses of the </a:t>
            </a:r>
            <a:r>
              <a:rPr lang="en" i="1">
                <a:solidFill>
                  <a:srgbClr val="CC4125"/>
                </a:solidFill>
              </a:rPr>
              <a:t>M</a:t>
            </a:r>
            <a:r>
              <a:rPr lang="en" i="1" baseline="-25000">
                <a:solidFill>
                  <a:srgbClr val="CC4125"/>
                </a:solidFill>
              </a:rPr>
              <a:t>k</a:t>
            </a:r>
            <a:r>
              <a:rPr lang="en">
                <a:solidFill>
                  <a:srgbClr val="CC4125"/>
                </a:solidFill>
              </a:rPr>
              <a:t>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</a:t>
            </a:r>
            <a:r>
              <a:rPr lang="en" i="1">
                <a:solidFill>
                  <a:srgbClr val="CC4125"/>
                </a:solidFill>
              </a:rPr>
              <a:t>m</a:t>
            </a:r>
            <a:r>
              <a:rPr lang="en" i="1" baseline="-25000">
                <a:solidFill>
                  <a:srgbClr val="CC4125"/>
                </a:solidFill>
              </a:rPr>
              <a:t>k </a:t>
            </a:r>
            <a:r>
              <a:rPr lang="en">
                <a:solidFill>
                  <a:srgbClr val="CC4125"/>
                </a:solidFill>
              </a:rPr>
              <a:t>).</a:t>
            </a:r>
            <a:endParaRPr>
              <a:solidFill>
                <a:srgbClr val="CC4125"/>
              </a:solidFill>
            </a:endParaRPr>
          </a:p>
          <a:p>
            <a:pPr marL="0" lvl="0" indent="45720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CC4125"/>
                </a:solidFill>
              </a:rPr>
              <a:t>M</a:t>
            </a:r>
            <a:r>
              <a:rPr lang="en" baseline="-25000">
                <a:solidFill>
                  <a:srgbClr val="CC4125"/>
                </a:solidFill>
              </a:rPr>
              <a:t>1</a:t>
            </a:r>
            <a:r>
              <a:rPr lang="en" i="1">
                <a:solidFill>
                  <a:srgbClr val="CC4125"/>
                </a:solidFill>
              </a:rPr>
              <a:t> y</a:t>
            </a:r>
            <a:r>
              <a:rPr lang="en" baseline="-25000">
                <a:solidFill>
                  <a:srgbClr val="CC4125"/>
                </a:solidFill>
              </a:rPr>
              <a:t>1</a:t>
            </a:r>
            <a:r>
              <a:rPr lang="en" i="1">
                <a:solidFill>
                  <a:srgbClr val="CC4125"/>
                </a:solidFill>
              </a:rPr>
              <a:t> </a:t>
            </a:r>
            <a:r>
              <a:rPr lang="en">
                <a:solidFill>
                  <a:srgbClr val="CC4125"/>
                </a:solidFill>
              </a:rPr>
              <a:t>≡ 1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</a:t>
            </a:r>
            <a:r>
              <a:rPr lang="en" i="1">
                <a:solidFill>
                  <a:srgbClr val="CC4125"/>
                </a:solidFill>
              </a:rPr>
              <a:t>m</a:t>
            </a:r>
            <a:r>
              <a:rPr lang="en" baseline="-25000">
                <a:solidFill>
                  <a:srgbClr val="CC4125"/>
                </a:solidFill>
              </a:rPr>
              <a:t>1</a:t>
            </a:r>
            <a:r>
              <a:rPr lang="en">
                <a:solidFill>
                  <a:srgbClr val="CC4125"/>
                </a:solidFill>
              </a:rPr>
              <a:t>)  ⇒  42</a:t>
            </a:r>
            <a:r>
              <a:rPr lang="en" i="1">
                <a:solidFill>
                  <a:srgbClr val="CC4125"/>
                </a:solidFill>
              </a:rPr>
              <a:t>y</a:t>
            </a:r>
            <a:r>
              <a:rPr lang="en" baseline="-25000">
                <a:solidFill>
                  <a:srgbClr val="CC4125"/>
                </a:solidFill>
              </a:rPr>
              <a:t>1</a:t>
            </a:r>
            <a:r>
              <a:rPr lang="en">
                <a:solidFill>
                  <a:srgbClr val="CC4125"/>
                </a:solidFill>
              </a:rPr>
              <a:t> ≡ 1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5)</a:t>
            </a:r>
            <a:endParaRPr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Euclidean Algorithm:</a:t>
            </a:r>
            <a:endParaRPr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	42 = 5·8 + 2</a:t>
            </a:r>
            <a:br>
              <a:rPr lang="en">
                <a:solidFill>
                  <a:srgbClr val="CC4125"/>
                </a:solidFill>
              </a:rPr>
            </a:br>
            <a:r>
              <a:rPr lang="en">
                <a:solidFill>
                  <a:srgbClr val="CC4125"/>
                </a:solidFill>
              </a:rPr>
              <a:t>	5 = 2·2 + 1</a:t>
            </a:r>
            <a:br>
              <a:rPr lang="en">
                <a:solidFill>
                  <a:srgbClr val="CC4125"/>
                </a:solidFill>
              </a:rPr>
            </a:br>
            <a:r>
              <a:rPr lang="en">
                <a:solidFill>
                  <a:srgbClr val="CC4125"/>
                </a:solidFill>
              </a:rPr>
              <a:t>	2 = 1·2 + 0    </a:t>
            </a:r>
            <a:r>
              <a:rPr lang="en" sz="1200">
                <a:solidFill>
                  <a:srgbClr val="CC4125"/>
                </a:solidFill>
              </a:rPr>
              <a:t>(gcd(5,42) = last nonzero remainder = 1, so they’re relatively prime and an inverse exists. good!)</a:t>
            </a:r>
            <a:endParaRPr sz="1200"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Reverse Euclidean Algorithm:</a:t>
            </a:r>
            <a:endParaRPr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	1 = 5 - 2·2</a:t>
            </a:r>
            <a:br>
              <a:rPr lang="en">
                <a:solidFill>
                  <a:srgbClr val="CC4125"/>
                </a:solidFill>
              </a:rPr>
            </a:br>
            <a:r>
              <a:rPr lang="en">
                <a:solidFill>
                  <a:srgbClr val="CC4125"/>
                </a:solidFill>
              </a:rPr>
              <a:t>	   = 5 - 2·(42 - 8·5)   =   5 - 2·42 + 16·5</a:t>
            </a:r>
            <a:br>
              <a:rPr lang="en">
                <a:solidFill>
                  <a:srgbClr val="CC4125"/>
                </a:solidFill>
              </a:rPr>
            </a:br>
            <a:r>
              <a:rPr lang="en">
                <a:solidFill>
                  <a:srgbClr val="CC4125"/>
                </a:solidFill>
              </a:rPr>
              <a:t>	   = 17·5 - 2·42</a:t>
            </a:r>
            <a:endParaRPr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⇒ So an inverse of 42 (modulo 5) is </a:t>
            </a:r>
            <a:r>
              <a:rPr lang="en" b="1">
                <a:solidFill>
                  <a:srgbClr val="CC4125"/>
                </a:solidFill>
              </a:rPr>
              <a:t>-2</a:t>
            </a:r>
            <a:endParaRPr b="1"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>
                <a:solidFill>
                  <a:srgbClr val="CC4125"/>
                </a:solidFill>
              </a:rPr>
              <a:t>Similarly, the inverses of 35 (mod 6) is </a:t>
            </a:r>
            <a:r>
              <a:rPr lang="en" b="1">
                <a:solidFill>
                  <a:srgbClr val="CC4125"/>
                </a:solidFill>
              </a:rPr>
              <a:t>-1</a:t>
            </a:r>
            <a:r>
              <a:rPr lang="en">
                <a:solidFill>
                  <a:srgbClr val="CC4125"/>
                </a:solidFill>
              </a:rPr>
              <a:t>, and an inverse of 30 (mod 7) is </a:t>
            </a:r>
            <a:r>
              <a:rPr lang="en" b="1">
                <a:solidFill>
                  <a:srgbClr val="CC4125"/>
                </a:solidFill>
              </a:rPr>
              <a:t>-3</a:t>
            </a:r>
            <a:r>
              <a:rPr lang="en">
                <a:solidFill>
                  <a:srgbClr val="CC4125"/>
                </a:solidFill>
              </a:rPr>
              <a:t>. These are our </a:t>
            </a:r>
            <a:r>
              <a:rPr lang="en" i="1">
                <a:solidFill>
                  <a:srgbClr val="CC4125"/>
                </a:solidFill>
              </a:rPr>
              <a:t>y</a:t>
            </a:r>
            <a:r>
              <a:rPr lang="en" i="1" baseline="-25000">
                <a:solidFill>
                  <a:srgbClr val="CC4125"/>
                </a:solidFill>
              </a:rPr>
              <a:t>k</a:t>
            </a:r>
            <a:endParaRPr baseline="-25000">
              <a:solidFill>
                <a:srgbClr val="CC4125"/>
              </a:solidFill>
            </a:endParaRPr>
          </a:p>
        </p:txBody>
      </p:sp>
      <p:sp>
        <p:nvSpPr>
          <p:cNvPr id="353" name="Shape 353"/>
          <p:cNvSpPr txBox="1">
            <a:spLocks noGrp="1"/>
          </p:cNvSpPr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FYOG:</a:t>
            </a:r>
            <a:r>
              <a:rPr lang="en"/>
              <a:t> </a:t>
            </a:r>
            <a:r>
              <a:rPr lang="en" i="1"/>
              <a:t>hints!</a:t>
            </a:r>
            <a:endParaRPr i="1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41</a:t>
            </a:fld>
            <a:endParaRPr/>
          </a:p>
        </p:txBody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388850" y="619075"/>
            <a:ext cx="86322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So putting everything together, we find:</a:t>
            </a:r>
            <a:endParaRPr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CC4125"/>
                </a:solidFill>
              </a:rPr>
              <a:t>x </a:t>
            </a:r>
            <a:r>
              <a:rPr lang="en">
                <a:solidFill>
                  <a:srgbClr val="CC4125"/>
                </a:solidFill>
              </a:rPr>
              <a:t> ≡  </a:t>
            </a:r>
            <a:r>
              <a:rPr lang="en" i="1">
                <a:solidFill>
                  <a:srgbClr val="CC4125"/>
                </a:solidFill>
              </a:rPr>
              <a:t>a</a:t>
            </a:r>
            <a:r>
              <a:rPr lang="en" baseline="-25000">
                <a:solidFill>
                  <a:srgbClr val="CC4125"/>
                </a:solidFill>
              </a:rPr>
              <a:t>1</a:t>
            </a:r>
            <a:r>
              <a:rPr lang="en" i="1">
                <a:solidFill>
                  <a:srgbClr val="CC4125"/>
                </a:solidFill>
              </a:rPr>
              <a:t> M</a:t>
            </a:r>
            <a:r>
              <a:rPr lang="en" baseline="-25000">
                <a:solidFill>
                  <a:srgbClr val="CC4125"/>
                </a:solidFill>
              </a:rPr>
              <a:t>1</a:t>
            </a:r>
            <a:r>
              <a:rPr lang="en">
                <a:solidFill>
                  <a:srgbClr val="CC4125"/>
                </a:solidFill>
              </a:rPr>
              <a:t> </a:t>
            </a:r>
            <a:r>
              <a:rPr lang="en" i="1">
                <a:solidFill>
                  <a:srgbClr val="CC4125"/>
                </a:solidFill>
              </a:rPr>
              <a:t>y</a:t>
            </a:r>
            <a:r>
              <a:rPr lang="en" baseline="-25000">
                <a:solidFill>
                  <a:srgbClr val="CC4125"/>
                </a:solidFill>
              </a:rPr>
              <a:t>1</a:t>
            </a:r>
            <a:r>
              <a:rPr lang="en">
                <a:solidFill>
                  <a:srgbClr val="CC4125"/>
                </a:solidFill>
              </a:rPr>
              <a:t> + </a:t>
            </a:r>
            <a:r>
              <a:rPr lang="en" i="1">
                <a:solidFill>
                  <a:srgbClr val="CC4125"/>
                </a:solidFill>
              </a:rPr>
              <a:t>a</a:t>
            </a:r>
            <a:r>
              <a:rPr lang="en" baseline="-25000">
                <a:solidFill>
                  <a:srgbClr val="CC4125"/>
                </a:solidFill>
              </a:rPr>
              <a:t>2</a:t>
            </a:r>
            <a:r>
              <a:rPr lang="en" i="1">
                <a:solidFill>
                  <a:srgbClr val="CC4125"/>
                </a:solidFill>
              </a:rPr>
              <a:t> M</a:t>
            </a:r>
            <a:r>
              <a:rPr lang="en" baseline="-25000">
                <a:solidFill>
                  <a:srgbClr val="CC4125"/>
                </a:solidFill>
              </a:rPr>
              <a:t>2</a:t>
            </a:r>
            <a:r>
              <a:rPr lang="en">
                <a:solidFill>
                  <a:srgbClr val="CC4125"/>
                </a:solidFill>
              </a:rPr>
              <a:t> </a:t>
            </a:r>
            <a:r>
              <a:rPr lang="en" i="1">
                <a:solidFill>
                  <a:srgbClr val="CC4125"/>
                </a:solidFill>
              </a:rPr>
              <a:t>y</a:t>
            </a:r>
            <a:r>
              <a:rPr lang="en" baseline="-25000">
                <a:solidFill>
                  <a:srgbClr val="CC4125"/>
                </a:solidFill>
              </a:rPr>
              <a:t>2</a:t>
            </a:r>
            <a:r>
              <a:rPr lang="en">
                <a:solidFill>
                  <a:srgbClr val="CC4125"/>
                </a:solidFill>
              </a:rPr>
              <a:t> + </a:t>
            </a:r>
            <a:r>
              <a:rPr lang="en" i="1">
                <a:solidFill>
                  <a:srgbClr val="CC4125"/>
                </a:solidFill>
              </a:rPr>
              <a:t>a</a:t>
            </a:r>
            <a:r>
              <a:rPr lang="en" baseline="-25000">
                <a:solidFill>
                  <a:srgbClr val="CC4125"/>
                </a:solidFill>
              </a:rPr>
              <a:t>3</a:t>
            </a:r>
            <a:r>
              <a:rPr lang="en" i="1">
                <a:solidFill>
                  <a:srgbClr val="CC4125"/>
                </a:solidFill>
              </a:rPr>
              <a:t> M</a:t>
            </a:r>
            <a:r>
              <a:rPr lang="en" baseline="-25000">
                <a:solidFill>
                  <a:srgbClr val="CC4125"/>
                </a:solidFill>
              </a:rPr>
              <a:t>3</a:t>
            </a:r>
            <a:r>
              <a:rPr lang="en">
                <a:solidFill>
                  <a:srgbClr val="CC4125"/>
                </a:solidFill>
              </a:rPr>
              <a:t> </a:t>
            </a:r>
            <a:r>
              <a:rPr lang="en" i="1">
                <a:solidFill>
                  <a:srgbClr val="CC4125"/>
                </a:solidFill>
              </a:rPr>
              <a:t>y</a:t>
            </a:r>
            <a:r>
              <a:rPr lang="en" baseline="-25000">
                <a:solidFill>
                  <a:srgbClr val="CC4125"/>
                </a:solidFill>
              </a:rPr>
              <a:t>3</a:t>
            </a:r>
            <a:r>
              <a:rPr lang="en">
                <a:solidFill>
                  <a:srgbClr val="CC4125"/>
                </a:solidFill>
              </a:rPr>
              <a:t> 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</a:t>
            </a:r>
            <a:r>
              <a:rPr lang="en" i="1">
                <a:solidFill>
                  <a:srgbClr val="CC4125"/>
                </a:solidFill>
              </a:rPr>
              <a:t>m</a:t>
            </a:r>
            <a:r>
              <a:rPr lang="en">
                <a:solidFill>
                  <a:srgbClr val="CC4125"/>
                </a:solidFill>
              </a:rPr>
              <a:t>)</a:t>
            </a:r>
            <a:endParaRPr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CC4125"/>
                </a:solidFill>
              </a:rPr>
              <a:t>    ≡ 1·42·(-2)  +  2·35·(-1)  +  3·30·(-3)  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210)</a:t>
            </a:r>
            <a:endParaRPr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    ≡ -84 - 70 - 270 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210)</a:t>
            </a:r>
            <a:endParaRPr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    ≡ -424 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210)                 ← note that 210·(-2) = -420</a:t>
            </a:r>
            <a:endParaRPr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    ≡ -4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210)</a:t>
            </a:r>
            <a:endParaRPr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CC4125"/>
                </a:solidFill>
              </a:rPr>
              <a:t>Check:</a:t>
            </a:r>
            <a:r>
              <a:rPr lang="en">
                <a:solidFill>
                  <a:srgbClr val="CC4125"/>
                </a:solidFill>
              </a:rPr>
              <a:t>  -4 ≡ 1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5) ?</a:t>
            </a:r>
            <a:br>
              <a:rPr lang="en">
                <a:solidFill>
                  <a:srgbClr val="CC4125"/>
                </a:solidFill>
              </a:rPr>
            </a:br>
            <a:r>
              <a:rPr lang="en">
                <a:solidFill>
                  <a:srgbClr val="CC4125"/>
                </a:solidFill>
              </a:rPr>
              <a:t>              -4 ≡ 2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6) ?</a:t>
            </a:r>
            <a:br>
              <a:rPr lang="en">
                <a:solidFill>
                  <a:srgbClr val="CC4125"/>
                </a:solidFill>
              </a:rPr>
            </a:br>
            <a:r>
              <a:rPr lang="en">
                <a:solidFill>
                  <a:srgbClr val="CC4125"/>
                </a:solidFill>
              </a:rPr>
              <a:t>              -4 ≡ 3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7) ?</a:t>
            </a:r>
            <a:endParaRPr>
              <a:solidFill>
                <a:srgbClr val="CC4125"/>
              </a:solidFill>
            </a:endParaRPr>
          </a:p>
        </p:txBody>
      </p:sp>
      <p:sp>
        <p:nvSpPr>
          <p:cNvPr id="360" name="Shape 360"/>
          <p:cNvSpPr txBox="1">
            <a:spLocks noGrp="1"/>
          </p:cNvSpPr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FYOG:</a:t>
            </a:r>
            <a:r>
              <a:rPr lang="en"/>
              <a:t> </a:t>
            </a:r>
            <a:r>
              <a:rPr lang="en" i="1"/>
              <a:t>hints!</a:t>
            </a:r>
            <a:endParaRPr i="1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42</a:t>
            </a:fld>
            <a:endParaRPr/>
          </a:p>
        </p:txBody>
      </p:sp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388850" y="619075"/>
            <a:ext cx="86322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FYOG:</a:t>
            </a:r>
            <a:r>
              <a:rPr lang="en"/>
              <a:t> Use Back Substitution to find </a:t>
            </a:r>
            <a:r>
              <a:rPr lang="en" i="1"/>
              <a:t>x</a:t>
            </a:r>
            <a:r>
              <a:rPr lang="en"/>
              <a:t> such that</a:t>
            </a:r>
            <a:br>
              <a:rPr lang="en"/>
            </a:br>
            <a:br>
              <a:rPr lang="en" sz="1000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1 (</a:t>
            </a:r>
            <a:r>
              <a:rPr lang="en" b="1"/>
              <a:t>mod </a:t>
            </a:r>
            <a:r>
              <a:rPr lang="en"/>
              <a:t>5)</a:t>
            </a:r>
            <a:br>
              <a:rPr lang="en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2 (</a:t>
            </a:r>
            <a:r>
              <a:rPr lang="en" b="1"/>
              <a:t>mod </a:t>
            </a:r>
            <a:r>
              <a:rPr lang="en"/>
              <a:t>6)</a:t>
            </a:r>
            <a:br>
              <a:rPr lang="en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3 (</a:t>
            </a:r>
            <a:r>
              <a:rPr lang="en" b="1"/>
              <a:t>mod </a:t>
            </a:r>
            <a:r>
              <a:rPr lang="en"/>
              <a:t>7)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rgbClr val="CC4125"/>
                </a:solidFill>
              </a:rPr>
              <a:t>Solution:  </a:t>
            </a:r>
            <a:r>
              <a:rPr lang="en" sz="1300">
                <a:solidFill>
                  <a:srgbClr val="CC4125"/>
                </a:solidFill>
              </a:rPr>
              <a:t>From the previous example using Chinese Remainder Theorem on this same system, you know the answer should be </a:t>
            </a:r>
            <a:r>
              <a:rPr lang="en" sz="1300" i="1">
                <a:solidFill>
                  <a:srgbClr val="CC4125"/>
                </a:solidFill>
              </a:rPr>
              <a:t>x ≡</a:t>
            </a:r>
            <a:r>
              <a:rPr lang="en" sz="1300">
                <a:solidFill>
                  <a:srgbClr val="CC4125"/>
                </a:solidFill>
              </a:rPr>
              <a:t> -4 (</a:t>
            </a:r>
            <a:r>
              <a:rPr lang="en" sz="1300" b="1">
                <a:solidFill>
                  <a:srgbClr val="CC4125"/>
                </a:solidFill>
              </a:rPr>
              <a:t>mod </a:t>
            </a:r>
            <a:r>
              <a:rPr lang="en" sz="1300">
                <a:solidFill>
                  <a:srgbClr val="CC4125"/>
                </a:solidFill>
              </a:rPr>
              <a:t>210).</a:t>
            </a:r>
            <a:br>
              <a:rPr lang="en" sz="1300">
                <a:solidFill>
                  <a:srgbClr val="CC4125"/>
                </a:solidFill>
              </a:rPr>
            </a:br>
            <a:br>
              <a:rPr lang="en" sz="1300">
                <a:solidFill>
                  <a:srgbClr val="CC4125"/>
                </a:solidFill>
              </a:rPr>
            </a:br>
            <a:r>
              <a:rPr lang="en" sz="1300">
                <a:solidFill>
                  <a:srgbClr val="CC4125"/>
                </a:solidFill>
              </a:rPr>
              <a:t>First congruence:  </a:t>
            </a:r>
            <a:r>
              <a:rPr lang="en" sz="1300" i="1">
                <a:solidFill>
                  <a:srgbClr val="CC4125"/>
                </a:solidFill>
              </a:rPr>
              <a:t>x ≡</a:t>
            </a:r>
            <a:r>
              <a:rPr lang="en" sz="1300">
                <a:solidFill>
                  <a:srgbClr val="CC4125"/>
                </a:solidFill>
              </a:rPr>
              <a:t> 1 (</a:t>
            </a:r>
            <a:r>
              <a:rPr lang="en" sz="1300" b="1">
                <a:solidFill>
                  <a:srgbClr val="CC4125"/>
                </a:solidFill>
              </a:rPr>
              <a:t>mod </a:t>
            </a:r>
            <a:r>
              <a:rPr lang="en" sz="1300">
                <a:solidFill>
                  <a:srgbClr val="CC4125"/>
                </a:solidFill>
              </a:rPr>
              <a:t>5)  ⇒  5</a:t>
            </a:r>
            <a:r>
              <a:rPr lang="en" sz="1300" i="1">
                <a:solidFill>
                  <a:srgbClr val="CC4125"/>
                </a:solidFill>
              </a:rPr>
              <a:t>k</a:t>
            </a:r>
            <a:r>
              <a:rPr lang="en" sz="1300">
                <a:solidFill>
                  <a:srgbClr val="CC4125"/>
                </a:solidFill>
              </a:rPr>
              <a:t> = </a:t>
            </a:r>
            <a:r>
              <a:rPr lang="en" sz="1300" i="1">
                <a:solidFill>
                  <a:srgbClr val="CC4125"/>
                </a:solidFill>
              </a:rPr>
              <a:t>x</a:t>
            </a:r>
            <a:r>
              <a:rPr lang="en" sz="1300">
                <a:solidFill>
                  <a:srgbClr val="CC4125"/>
                </a:solidFill>
              </a:rPr>
              <a:t>-1 (some integer </a:t>
            </a:r>
            <a:r>
              <a:rPr lang="en" sz="1300" i="1">
                <a:solidFill>
                  <a:srgbClr val="CC4125"/>
                </a:solidFill>
              </a:rPr>
              <a:t>k</a:t>
            </a:r>
            <a:r>
              <a:rPr lang="en" sz="1300">
                <a:solidFill>
                  <a:srgbClr val="CC4125"/>
                </a:solidFill>
              </a:rPr>
              <a:t>)   ⇒   </a:t>
            </a:r>
            <a:r>
              <a:rPr lang="en" sz="1300" i="1">
                <a:solidFill>
                  <a:srgbClr val="CC4125"/>
                </a:solidFill>
              </a:rPr>
              <a:t>x</a:t>
            </a:r>
            <a:r>
              <a:rPr lang="en" sz="1300">
                <a:solidFill>
                  <a:srgbClr val="CC4125"/>
                </a:solidFill>
              </a:rPr>
              <a:t> = 5</a:t>
            </a:r>
            <a:r>
              <a:rPr lang="en" sz="1300" i="1">
                <a:solidFill>
                  <a:srgbClr val="CC4125"/>
                </a:solidFill>
              </a:rPr>
              <a:t>k</a:t>
            </a:r>
            <a:r>
              <a:rPr lang="en" sz="1300">
                <a:solidFill>
                  <a:srgbClr val="CC4125"/>
                </a:solidFill>
              </a:rPr>
              <a:t>+1</a:t>
            </a:r>
            <a:endParaRPr sz="1300"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300">
                <a:solidFill>
                  <a:srgbClr val="CC4125"/>
                </a:solidFill>
              </a:rPr>
              <a:t>+ Second congruence:  </a:t>
            </a:r>
            <a:r>
              <a:rPr lang="en" sz="1300" i="1">
                <a:solidFill>
                  <a:srgbClr val="CC4125"/>
                </a:solidFill>
              </a:rPr>
              <a:t>x</a:t>
            </a:r>
            <a:r>
              <a:rPr lang="en" sz="1300">
                <a:solidFill>
                  <a:srgbClr val="CC4125"/>
                </a:solidFill>
              </a:rPr>
              <a:t> = 5</a:t>
            </a:r>
            <a:r>
              <a:rPr lang="en" sz="1300" i="1">
                <a:solidFill>
                  <a:srgbClr val="CC4125"/>
                </a:solidFill>
              </a:rPr>
              <a:t>k</a:t>
            </a:r>
            <a:r>
              <a:rPr lang="en" sz="1300">
                <a:solidFill>
                  <a:srgbClr val="CC4125"/>
                </a:solidFill>
              </a:rPr>
              <a:t> + 1 ≡ 2 (</a:t>
            </a:r>
            <a:r>
              <a:rPr lang="en" sz="1300" b="1">
                <a:solidFill>
                  <a:srgbClr val="CC4125"/>
                </a:solidFill>
              </a:rPr>
              <a:t>mod</a:t>
            </a:r>
            <a:r>
              <a:rPr lang="en" sz="1300">
                <a:solidFill>
                  <a:srgbClr val="CC4125"/>
                </a:solidFill>
              </a:rPr>
              <a:t> 6)</a:t>
            </a:r>
            <a:br>
              <a:rPr lang="en" sz="1300">
                <a:solidFill>
                  <a:srgbClr val="CC4125"/>
                </a:solidFill>
              </a:rPr>
            </a:br>
            <a:r>
              <a:rPr lang="en" sz="1300">
                <a:solidFill>
                  <a:srgbClr val="CC4125"/>
                </a:solidFill>
              </a:rPr>
              <a:t>  ⇒  5</a:t>
            </a:r>
            <a:r>
              <a:rPr lang="en" sz="1300" i="1">
                <a:solidFill>
                  <a:srgbClr val="CC4125"/>
                </a:solidFill>
              </a:rPr>
              <a:t>k</a:t>
            </a:r>
            <a:r>
              <a:rPr lang="en" sz="1300">
                <a:solidFill>
                  <a:srgbClr val="CC4125"/>
                </a:solidFill>
              </a:rPr>
              <a:t> ≡ 1 (</a:t>
            </a:r>
            <a:r>
              <a:rPr lang="en" sz="1300" b="1">
                <a:solidFill>
                  <a:srgbClr val="CC4125"/>
                </a:solidFill>
              </a:rPr>
              <a:t>mod</a:t>
            </a:r>
            <a:r>
              <a:rPr lang="en" sz="1300">
                <a:solidFill>
                  <a:srgbClr val="CC4125"/>
                </a:solidFill>
              </a:rPr>
              <a:t> 6)  ⇒  need an inverse of 5 (</a:t>
            </a:r>
            <a:r>
              <a:rPr lang="en" sz="1300" b="1">
                <a:solidFill>
                  <a:srgbClr val="CC4125"/>
                </a:solidFill>
              </a:rPr>
              <a:t>mod</a:t>
            </a:r>
            <a:r>
              <a:rPr lang="en" sz="1300">
                <a:solidFill>
                  <a:srgbClr val="CC4125"/>
                </a:solidFill>
              </a:rPr>
              <a:t> 6)?</a:t>
            </a:r>
            <a:br>
              <a:rPr lang="en" sz="1300">
                <a:solidFill>
                  <a:srgbClr val="CC4125"/>
                </a:solidFill>
              </a:rPr>
            </a:br>
            <a:r>
              <a:rPr lang="en" sz="1300">
                <a:solidFill>
                  <a:srgbClr val="CC4125"/>
                </a:solidFill>
              </a:rPr>
              <a:t>  ⇒  -1 works   (because 5·(-1) = -5 = -1·6 + 1)</a:t>
            </a:r>
            <a:br>
              <a:rPr lang="en" sz="1300">
                <a:solidFill>
                  <a:srgbClr val="CC4125"/>
                </a:solidFill>
              </a:rPr>
            </a:br>
            <a:r>
              <a:rPr lang="en" sz="1300">
                <a:solidFill>
                  <a:srgbClr val="CC4125"/>
                </a:solidFill>
              </a:rPr>
              <a:t>  ⇒  So (-1)·5</a:t>
            </a:r>
            <a:r>
              <a:rPr lang="en" sz="1300" i="1">
                <a:solidFill>
                  <a:srgbClr val="CC4125"/>
                </a:solidFill>
              </a:rPr>
              <a:t>k</a:t>
            </a:r>
            <a:r>
              <a:rPr lang="en" sz="1300">
                <a:solidFill>
                  <a:srgbClr val="CC4125"/>
                </a:solidFill>
              </a:rPr>
              <a:t> ≡ (-1)·1 (</a:t>
            </a:r>
            <a:r>
              <a:rPr lang="en" sz="1300" b="1">
                <a:solidFill>
                  <a:srgbClr val="CC4125"/>
                </a:solidFill>
              </a:rPr>
              <a:t>mod</a:t>
            </a:r>
            <a:r>
              <a:rPr lang="en" sz="1300">
                <a:solidFill>
                  <a:srgbClr val="CC4125"/>
                </a:solidFill>
              </a:rPr>
              <a:t> 6)</a:t>
            </a:r>
            <a:br>
              <a:rPr lang="en" sz="1300">
                <a:solidFill>
                  <a:srgbClr val="CC4125"/>
                </a:solidFill>
              </a:rPr>
            </a:br>
            <a:r>
              <a:rPr lang="en" sz="1300">
                <a:solidFill>
                  <a:srgbClr val="CC4125"/>
                </a:solidFill>
              </a:rPr>
              <a:t>  ⇒  </a:t>
            </a:r>
            <a:r>
              <a:rPr lang="en" sz="1300" i="1">
                <a:solidFill>
                  <a:srgbClr val="CC4125"/>
                </a:solidFill>
              </a:rPr>
              <a:t>k</a:t>
            </a:r>
            <a:r>
              <a:rPr lang="en" sz="1300">
                <a:solidFill>
                  <a:srgbClr val="CC4125"/>
                </a:solidFill>
              </a:rPr>
              <a:t> ≡ -1  (</a:t>
            </a:r>
            <a:r>
              <a:rPr lang="en" sz="1300" b="1">
                <a:solidFill>
                  <a:srgbClr val="CC4125"/>
                </a:solidFill>
              </a:rPr>
              <a:t>mod</a:t>
            </a:r>
            <a:r>
              <a:rPr lang="en" sz="1300">
                <a:solidFill>
                  <a:srgbClr val="CC4125"/>
                </a:solidFill>
              </a:rPr>
              <a:t> 6)</a:t>
            </a:r>
            <a:br>
              <a:rPr lang="en" sz="1300">
                <a:solidFill>
                  <a:srgbClr val="CC4125"/>
                </a:solidFill>
              </a:rPr>
            </a:br>
            <a:r>
              <a:rPr lang="en" sz="1300">
                <a:solidFill>
                  <a:srgbClr val="CC4125"/>
                </a:solidFill>
              </a:rPr>
              <a:t>  ⇒  6</a:t>
            </a:r>
            <a:r>
              <a:rPr lang="en" sz="1300" i="1">
                <a:solidFill>
                  <a:srgbClr val="CC4125"/>
                </a:solidFill>
              </a:rPr>
              <a:t>m</a:t>
            </a:r>
            <a:r>
              <a:rPr lang="en" sz="1300">
                <a:solidFill>
                  <a:srgbClr val="CC4125"/>
                </a:solidFill>
              </a:rPr>
              <a:t> = </a:t>
            </a:r>
            <a:r>
              <a:rPr lang="en" sz="1300" i="1">
                <a:solidFill>
                  <a:srgbClr val="CC4125"/>
                </a:solidFill>
              </a:rPr>
              <a:t>k</a:t>
            </a:r>
            <a:r>
              <a:rPr lang="en" sz="1300">
                <a:solidFill>
                  <a:srgbClr val="CC4125"/>
                </a:solidFill>
              </a:rPr>
              <a:t>+1  (some integer </a:t>
            </a:r>
            <a:r>
              <a:rPr lang="en" sz="1300" i="1">
                <a:solidFill>
                  <a:srgbClr val="CC4125"/>
                </a:solidFill>
              </a:rPr>
              <a:t>m</a:t>
            </a:r>
            <a:r>
              <a:rPr lang="en" sz="1300">
                <a:solidFill>
                  <a:srgbClr val="CC4125"/>
                </a:solidFill>
              </a:rPr>
              <a:t>), which means   </a:t>
            </a:r>
            <a:r>
              <a:rPr lang="en" sz="1300" i="1">
                <a:solidFill>
                  <a:srgbClr val="CC4125"/>
                </a:solidFill>
              </a:rPr>
              <a:t>k</a:t>
            </a:r>
            <a:r>
              <a:rPr lang="en" sz="1300">
                <a:solidFill>
                  <a:srgbClr val="CC4125"/>
                </a:solidFill>
              </a:rPr>
              <a:t> = 6</a:t>
            </a:r>
            <a:r>
              <a:rPr lang="en" sz="1300" i="1">
                <a:solidFill>
                  <a:srgbClr val="CC4125"/>
                </a:solidFill>
              </a:rPr>
              <a:t>m</a:t>
            </a:r>
            <a:r>
              <a:rPr lang="en" sz="1300">
                <a:solidFill>
                  <a:srgbClr val="CC4125"/>
                </a:solidFill>
              </a:rPr>
              <a:t> - 1 </a:t>
            </a:r>
            <a:endParaRPr sz="1300">
              <a:solidFill>
                <a:srgbClr val="CC4125"/>
              </a:solidFill>
            </a:endParaRPr>
          </a:p>
        </p:txBody>
      </p:sp>
      <p:sp>
        <p:nvSpPr>
          <p:cNvPr id="367" name="Shape 367"/>
          <p:cNvSpPr txBox="1">
            <a:spLocks noGrp="1"/>
          </p:cNvSpPr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FYOG:</a:t>
            </a:r>
            <a:r>
              <a:rPr lang="en"/>
              <a:t> </a:t>
            </a:r>
            <a:r>
              <a:rPr lang="en" i="1"/>
              <a:t>hints!</a:t>
            </a:r>
            <a:endParaRPr i="1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43</a:t>
            </a:fld>
            <a:endParaRPr/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388850" y="619075"/>
            <a:ext cx="86322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CC4125"/>
                </a:solidFill>
              </a:rPr>
              <a:t>	⇒ </a:t>
            </a:r>
            <a:r>
              <a:rPr lang="en" sz="1300" i="1">
                <a:solidFill>
                  <a:srgbClr val="CC4125"/>
                </a:solidFill>
              </a:rPr>
              <a:t>x</a:t>
            </a:r>
            <a:r>
              <a:rPr lang="en" sz="1300">
                <a:solidFill>
                  <a:srgbClr val="CC4125"/>
                </a:solidFill>
              </a:rPr>
              <a:t>  =  5</a:t>
            </a:r>
            <a:r>
              <a:rPr lang="en" sz="1300" i="1">
                <a:solidFill>
                  <a:srgbClr val="CC4125"/>
                </a:solidFill>
              </a:rPr>
              <a:t>k</a:t>
            </a:r>
            <a:r>
              <a:rPr lang="en" sz="1300">
                <a:solidFill>
                  <a:srgbClr val="CC4125"/>
                </a:solidFill>
              </a:rPr>
              <a:t> + 1  =  5(6</a:t>
            </a:r>
            <a:r>
              <a:rPr lang="en" sz="1300" i="1">
                <a:solidFill>
                  <a:srgbClr val="CC4125"/>
                </a:solidFill>
              </a:rPr>
              <a:t>m</a:t>
            </a:r>
            <a:r>
              <a:rPr lang="en" sz="1300">
                <a:solidFill>
                  <a:srgbClr val="CC4125"/>
                </a:solidFill>
              </a:rPr>
              <a:t> - 1) + 1  =  30</a:t>
            </a:r>
            <a:r>
              <a:rPr lang="en" sz="1300" i="1">
                <a:solidFill>
                  <a:srgbClr val="CC4125"/>
                </a:solidFill>
              </a:rPr>
              <a:t>m</a:t>
            </a:r>
            <a:r>
              <a:rPr lang="en" sz="1300">
                <a:solidFill>
                  <a:srgbClr val="CC4125"/>
                </a:solidFill>
              </a:rPr>
              <a:t> -5 + 1  =  30</a:t>
            </a:r>
            <a:r>
              <a:rPr lang="en" sz="1300" i="1">
                <a:solidFill>
                  <a:srgbClr val="CC4125"/>
                </a:solidFill>
              </a:rPr>
              <a:t>m </a:t>
            </a:r>
            <a:r>
              <a:rPr lang="en" sz="1300">
                <a:solidFill>
                  <a:srgbClr val="CC4125"/>
                </a:solidFill>
              </a:rPr>
              <a:t>- 4</a:t>
            </a:r>
            <a:endParaRPr sz="1300"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CC4125"/>
                </a:solidFill>
              </a:rPr>
              <a:t>+ Third congruence:  </a:t>
            </a:r>
            <a:r>
              <a:rPr lang="en" sz="1300" i="1">
                <a:solidFill>
                  <a:srgbClr val="CC4125"/>
                </a:solidFill>
              </a:rPr>
              <a:t>x </a:t>
            </a:r>
            <a:r>
              <a:rPr lang="en" sz="1300">
                <a:solidFill>
                  <a:srgbClr val="CC4125"/>
                </a:solidFill>
              </a:rPr>
              <a:t>= 30</a:t>
            </a:r>
            <a:r>
              <a:rPr lang="en" sz="1300" i="1">
                <a:solidFill>
                  <a:srgbClr val="CC4125"/>
                </a:solidFill>
              </a:rPr>
              <a:t>m</a:t>
            </a:r>
            <a:r>
              <a:rPr lang="en" sz="1300">
                <a:solidFill>
                  <a:srgbClr val="CC4125"/>
                </a:solidFill>
              </a:rPr>
              <a:t> - 4 ≡ 3 (</a:t>
            </a:r>
            <a:r>
              <a:rPr lang="en" sz="1300" b="1">
                <a:solidFill>
                  <a:srgbClr val="CC4125"/>
                </a:solidFill>
              </a:rPr>
              <a:t>mod</a:t>
            </a:r>
            <a:r>
              <a:rPr lang="en" sz="1300">
                <a:solidFill>
                  <a:srgbClr val="CC4125"/>
                </a:solidFill>
              </a:rPr>
              <a:t> 7)</a:t>
            </a:r>
            <a:br>
              <a:rPr lang="en" sz="1300">
                <a:solidFill>
                  <a:srgbClr val="CC4125"/>
                </a:solidFill>
              </a:rPr>
            </a:br>
            <a:r>
              <a:rPr lang="en" sz="1300">
                <a:solidFill>
                  <a:srgbClr val="CC4125"/>
                </a:solidFill>
              </a:rPr>
              <a:t>  ⇒  30</a:t>
            </a:r>
            <a:r>
              <a:rPr lang="en" sz="1300" i="1">
                <a:solidFill>
                  <a:srgbClr val="CC4125"/>
                </a:solidFill>
              </a:rPr>
              <a:t>m</a:t>
            </a:r>
            <a:r>
              <a:rPr lang="en" sz="1300">
                <a:solidFill>
                  <a:srgbClr val="CC4125"/>
                </a:solidFill>
              </a:rPr>
              <a:t> ≡ 7 (</a:t>
            </a:r>
            <a:r>
              <a:rPr lang="en" sz="1300" b="1">
                <a:solidFill>
                  <a:srgbClr val="CC4125"/>
                </a:solidFill>
              </a:rPr>
              <a:t>mod</a:t>
            </a:r>
            <a:r>
              <a:rPr lang="en" sz="1300">
                <a:solidFill>
                  <a:srgbClr val="CC4125"/>
                </a:solidFill>
              </a:rPr>
              <a:t> 7) ≡ 0 (</a:t>
            </a:r>
            <a:r>
              <a:rPr lang="en" sz="1300" b="1">
                <a:solidFill>
                  <a:srgbClr val="CC4125"/>
                </a:solidFill>
              </a:rPr>
              <a:t>mod</a:t>
            </a:r>
            <a:r>
              <a:rPr lang="en" sz="1300">
                <a:solidFill>
                  <a:srgbClr val="CC4125"/>
                </a:solidFill>
              </a:rPr>
              <a:t> 7)</a:t>
            </a:r>
            <a:br>
              <a:rPr lang="en" sz="1300">
                <a:solidFill>
                  <a:srgbClr val="CC4125"/>
                </a:solidFill>
              </a:rPr>
            </a:br>
            <a:r>
              <a:rPr lang="en" sz="1300">
                <a:solidFill>
                  <a:srgbClr val="CC4125"/>
                </a:solidFill>
              </a:rPr>
              <a:t>  ⇒  </a:t>
            </a:r>
            <a:r>
              <a:rPr lang="en" sz="1300" i="1">
                <a:solidFill>
                  <a:srgbClr val="CC4125"/>
                </a:solidFill>
              </a:rPr>
              <a:t>m</a:t>
            </a:r>
            <a:r>
              <a:rPr lang="en" sz="1300">
                <a:solidFill>
                  <a:srgbClr val="CC4125"/>
                </a:solidFill>
              </a:rPr>
              <a:t> ≡ 0 (</a:t>
            </a:r>
            <a:r>
              <a:rPr lang="en" sz="1300" b="1">
                <a:solidFill>
                  <a:srgbClr val="CC4125"/>
                </a:solidFill>
              </a:rPr>
              <a:t>mod</a:t>
            </a:r>
            <a:r>
              <a:rPr lang="en" sz="1300">
                <a:solidFill>
                  <a:srgbClr val="CC4125"/>
                </a:solidFill>
              </a:rPr>
              <a:t> 7)</a:t>
            </a:r>
            <a:br>
              <a:rPr lang="en" sz="1300">
                <a:solidFill>
                  <a:srgbClr val="CC4125"/>
                </a:solidFill>
              </a:rPr>
            </a:br>
            <a:r>
              <a:rPr lang="en" sz="1300">
                <a:solidFill>
                  <a:srgbClr val="CC4125"/>
                </a:solidFill>
              </a:rPr>
              <a:t>  ⇒  7</a:t>
            </a:r>
            <a:r>
              <a:rPr lang="en" sz="1300" i="1">
                <a:solidFill>
                  <a:srgbClr val="CC4125"/>
                </a:solidFill>
              </a:rPr>
              <a:t>n</a:t>
            </a:r>
            <a:r>
              <a:rPr lang="en" sz="1300">
                <a:solidFill>
                  <a:srgbClr val="CC4125"/>
                </a:solidFill>
              </a:rPr>
              <a:t> = </a:t>
            </a:r>
            <a:r>
              <a:rPr lang="en" sz="1300" i="1">
                <a:solidFill>
                  <a:srgbClr val="CC4125"/>
                </a:solidFill>
              </a:rPr>
              <a:t>m</a:t>
            </a:r>
            <a:r>
              <a:rPr lang="en" sz="1300">
                <a:solidFill>
                  <a:srgbClr val="CC4125"/>
                </a:solidFill>
              </a:rPr>
              <a:t>  (some integer </a:t>
            </a:r>
            <a:r>
              <a:rPr lang="en" sz="1300" i="1">
                <a:solidFill>
                  <a:srgbClr val="CC4125"/>
                </a:solidFill>
              </a:rPr>
              <a:t>n</a:t>
            </a:r>
            <a:r>
              <a:rPr lang="en" sz="1300">
                <a:solidFill>
                  <a:srgbClr val="CC4125"/>
                </a:solidFill>
              </a:rPr>
              <a:t>)</a:t>
            </a:r>
            <a:endParaRPr sz="1300"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CC4125"/>
                </a:solidFill>
              </a:rPr>
              <a:t>⇒ </a:t>
            </a:r>
            <a:r>
              <a:rPr lang="en" sz="1300" i="1">
                <a:solidFill>
                  <a:srgbClr val="CC4125"/>
                </a:solidFill>
              </a:rPr>
              <a:t>x</a:t>
            </a:r>
            <a:r>
              <a:rPr lang="en" sz="1300">
                <a:solidFill>
                  <a:srgbClr val="CC4125"/>
                </a:solidFill>
              </a:rPr>
              <a:t> = 30(</a:t>
            </a:r>
            <a:r>
              <a:rPr lang="en" sz="1300" i="1">
                <a:solidFill>
                  <a:srgbClr val="CC4125"/>
                </a:solidFill>
              </a:rPr>
              <a:t>7n</a:t>
            </a:r>
            <a:r>
              <a:rPr lang="en" sz="1300">
                <a:solidFill>
                  <a:srgbClr val="CC4125"/>
                </a:solidFill>
              </a:rPr>
              <a:t>) - 4 = 210</a:t>
            </a:r>
            <a:r>
              <a:rPr lang="en" sz="1300" i="1">
                <a:solidFill>
                  <a:srgbClr val="CC4125"/>
                </a:solidFill>
              </a:rPr>
              <a:t>n</a:t>
            </a:r>
            <a:r>
              <a:rPr lang="en" sz="1300">
                <a:solidFill>
                  <a:srgbClr val="CC4125"/>
                </a:solidFill>
              </a:rPr>
              <a:t> - 4          ←  this line is saying that if you divide </a:t>
            </a:r>
            <a:r>
              <a:rPr lang="en" sz="1300" i="1">
                <a:solidFill>
                  <a:srgbClr val="CC4125"/>
                </a:solidFill>
              </a:rPr>
              <a:t>x</a:t>
            </a:r>
            <a:r>
              <a:rPr lang="en" sz="1300">
                <a:solidFill>
                  <a:srgbClr val="CC4125"/>
                </a:solidFill>
              </a:rPr>
              <a:t> by 210, then the remainder is -4, so...</a:t>
            </a:r>
            <a:endParaRPr sz="1300"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300">
                <a:solidFill>
                  <a:srgbClr val="CC4125"/>
                </a:solidFill>
              </a:rPr>
              <a:t>⇒ </a:t>
            </a:r>
            <a:r>
              <a:rPr lang="en" sz="1300" i="1">
                <a:solidFill>
                  <a:srgbClr val="CC4125"/>
                </a:solidFill>
              </a:rPr>
              <a:t>x</a:t>
            </a:r>
            <a:r>
              <a:rPr lang="en" sz="1300">
                <a:solidFill>
                  <a:srgbClr val="CC4125"/>
                </a:solidFill>
              </a:rPr>
              <a:t> ≡ -4 (</a:t>
            </a:r>
            <a:r>
              <a:rPr lang="en" sz="1300" b="1">
                <a:solidFill>
                  <a:srgbClr val="CC4125"/>
                </a:solidFill>
              </a:rPr>
              <a:t>mod</a:t>
            </a:r>
            <a:r>
              <a:rPr lang="en" sz="1300">
                <a:solidFill>
                  <a:srgbClr val="CC4125"/>
                </a:solidFill>
              </a:rPr>
              <a:t> 210)</a:t>
            </a:r>
            <a:endParaRPr sz="1300">
              <a:solidFill>
                <a:srgbClr val="CC4125"/>
              </a:solidFill>
            </a:endParaRPr>
          </a:p>
        </p:txBody>
      </p:sp>
      <p:sp>
        <p:nvSpPr>
          <p:cNvPr id="374" name="Shape 374"/>
          <p:cNvSpPr txBox="1">
            <a:spLocks noGrp="1"/>
          </p:cNvSpPr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FYOG:</a:t>
            </a:r>
            <a:r>
              <a:rPr lang="en"/>
              <a:t> </a:t>
            </a:r>
            <a:r>
              <a:rPr lang="en" i="1"/>
              <a:t>hints!</a:t>
            </a:r>
            <a:endParaRPr i="1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44</a:t>
            </a:fld>
            <a:endParaRPr/>
          </a:p>
        </p:txBody>
      </p:sp>
      <p:sp>
        <p:nvSpPr>
          <p:cNvPr id="380" name="Shape 380"/>
          <p:cNvSpPr txBox="1">
            <a:spLocks noGrp="1"/>
          </p:cNvSpPr>
          <p:nvPr>
            <p:ph type="body" idx="1"/>
          </p:nvPr>
        </p:nvSpPr>
        <p:spPr>
          <a:xfrm>
            <a:off x="311700" y="619075"/>
            <a:ext cx="87093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FYOG:</a:t>
            </a:r>
            <a:r>
              <a:rPr lang="en"/>
              <a:t> Calculate 5</a:t>
            </a:r>
            <a:r>
              <a:rPr lang="en" baseline="30000"/>
              <a:t>2003</a:t>
            </a:r>
            <a:r>
              <a:rPr lang="en"/>
              <a:t> (</a:t>
            </a:r>
            <a:r>
              <a:rPr lang="en" b="1"/>
              <a:t>mod</a:t>
            </a:r>
            <a:r>
              <a:rPr lang="en"/>
              <a:t> 7),  5</a:t>
            </a:r>
            <a:r>
              <a:rPr lang="en" baseline="30000"/>
              <a:t>2003</a:t>
            </a:r>
            <a:r>
              <a:rPr lang="en"/>
              <a:t> (</a:t>
            </a:r>
            <a:r>
              <a:rPr lang="en" b="1"/>
              <a:t>mod</a:t>
            </a:r>
            <a:r>
              <a:rPr lang="en"/>
              <a:t> 11), and  5</a:t>
            </a:r>
            <a:r>
              <a:rPr lang="en" baseline="30000"/>
              <a:t>2003</a:t>
            </a:r>
            <a:r>
              <a:rPr lang="en"/>
              <a:t> (</a:t>
            </a:r>
            <a:r>
              <a:rPr lang="en" b="1"/>
              <a:t>mod</a:t>
            </a:r>
            <a:r>
              <a:rPr lang="en"/>
              <a:t> 13)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CC4125"/>
                </a:solidFill>
              </a:rPr>
              <a:t>Solution:</a:t>
            </a:r>
            <a:endParaRPr b="1"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CC4125"/>
                </a:solidFill>
              </a:rPr>
              <a:t>5</a:t>
            </a:r>
            <a:r>
              <a:rPr lang="en" baseline="30000">
                <a:solidFill>
                  <a:srgbClr val="CC4125"/>
                </a:solidFill>
              </a:rPr>
              <a:t>2003</a:t>
            </a:r>
            <a:r>
              <a:rPr lang="en">
                <a:solidFill>
                  <a:srgbClr val="CC4125"/>
                </a:solidFill>
              </a:rPr>
              <a:t>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7) = ?</a:t>
            </a:r>
            <a:endParaRPr>
              <a:solidFill>
                <a:srgbClr val="CC4125"/>
              </a:solidFill>
            </a:endParaRPr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CC4125"/>
                </a:solidFill>
              </a:rPr>
              <a:t>p</a:t>
            </a:r>
            <a:r>
              <a:rPr lang="en">
                <a:solidFill>
                  <a:srgbClr val="CC4125"/>
                </a:solidFill>
              </a:rPr>
              <a:t>=7 is prime, and 7 does not divide </a:t>
            </a:r>
            <a:r>
              <a:rPr lang="en" i="1">
                <a:solidFill>
                  <a:srgbClr val="CC4125"/>
                </a:solidFill>
              </a:rPr>
              <a:t>a</a:t>
            </a:r>
            <a:r>
              <a:rPr lang="en">
                <a:solidFill>
                  <a:srgbClr val="CC4125"/>
                </a:solidFill>
              </a:rPr>
              <a:t>=5, so Fermat’s Little Theorem applies.</a:t>
            </a:r>
            <a:endParaRPr>
              <a:solidFill>
                <a:srgbClr val="CC4125"/>
              </a:solidFill>
            </a:endParaRPr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⇒  5</a:t>
            </a:r>
            <a:r>
              <a:rPr lang="en" baseline="30000">
                <a:solidFill>
                  <a:srgbClr val="CC4125"/>
                </a:solidFill>
              </a:rPr>
              <a:t>7-1</a:t>
            </a:r>
            <a:r>
              <a:rPr lang="en">
                <a:solidFill>
                  <a:srgbClr val="CC4125"/>
                </a:solidFill>
              </a:rPr>
              <a:t>  =  5</a:t>
            </a:r>
            <a:r>
              <a:rPr lang="en" baseline="30000">
                <a:solidFill>
                  <a:srgbClr val="CC4125"/>
                </a:solidFill>
              </a:rPr>
              <a:t>6</a:t>
            </a:r>
            <a:r>
              <a:rPr lang="en">
                <a:solidFill>
                  <a:srgbClr val="CC4125"/>
                </a:solidFill>
              </a:rPr>
              <a:t>  ≡  1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7)</a:t>
            </a:r>
            <a:endParaRPr>
              <a:solidFill>
                <a:srgbClr val="CC4125"/>
              </a:solidFill>
            </a:endParaRPr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And we know (probably by using a calculator) that  2003 = 6·333 + 5</a:t>
            </a:r>
            <a:endParaRPr>
              <a:solidFill>
                <a:srgbClr val="CC4125"/>
              </a:solidFill>
            </a:endParaRPr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⇒  5</a:t>
            </a:r>
            <a:r>
              <a:rPr lang="en" baseline="30000">
                <a:solidFill>
                  <a:srgbClr val="CC4125"/>
                </a:solidFill>
              </a:rPr>
              <a:t>2003</a:t>
            </a:r>
            <a:r>
              <a:rPr lang="en">
                <a:solidFill>
                  <a:srgbClr val="CC4125"/>
                </a:solidFill>
              </a:rPr>
              <a:t>  =  (5</a:t>
            </a:r>
            <a:r>
              <a:rPr lang="en" baseline="30000">
                <a:solidFill>
                  <a:srgbClr val="CC4125"/>
                </a:solidFill>
              </a:rPr>
              <a:t>6</a:t>
            </a:r>
            <a:r>
              <a:rPr lang="en">
                <a:solidFill>
                  <a:srgbClr val="CC4125"/>
                </a:solidFill>
              </a:rPr>
              <a:t>)</a:t>
            </a:r>
            <a:r>
              <a:rPr lang="en" baseline="30000">
                <a:solidFill>
                  <a:srgbClr val="CC4125"/>
                </a:solidFill>
              </a:rPr>
              <a:t>333 </a:t>
            </a:r>
            <a:r>
              <a:rPr lang="en">
                <a:solidFill>
                  <a:srgbClr val="CC4125"/>
                </a:solidFill>
              </a:rPr>
              <a:t>· 5</a:t>
            </a:r>
            <a:r>
              <a:rPr lang="en" baseline="30000">
                <a:solidFill>
                  <a:srgbClr val="CC4125"/>
                </a:solidFill>
              </a:rPr>
              <a:t>5</a:t>
            </a:r>
            <a:r>
              <a:rPr lang="en">
                <a:solidFill>
                  <a:srgbClr val="CC4125"/>
                </a:solidFill>
              </a:rPr>
              <a:t>  ≡  (1)</a:t>
            </a:r>
            <a:r>
              <a:rPr lang="en" baseline="30000">
                <a:solidFill>
                  <a:srgbClr val="CC4125"/>
                </a:solidFill>
              </a:rPr>
              <a:t>333 </a:t>
            </a:r>
            <a:r>
              <a:rPr lang="en">
                <a:solidFill>
                  <a:srgbClr val="CC4125"/>
                </a:solidFill>
              </a:rPr>
              <a:t>· 5</a:t>
            </a:r>
            <a:r>
              <a:rPr lang="en" baseline="30000">
                <a:solidFill>
                  <a:srgbClr val="CC4125"/>
                </a:solidFill>
              </a:rPr>
              <a:t>5</a:t>
            </a:r>
            <a:r>
              <a:rPr lang="en">
                <a:solidFill>
                  <a:srgbClr val="CC4125"/>
                </a:solidFill>
              </a:rPr>
              <a:t>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7) ≡ 5</a:t>
            </a:r>
            <a:r>
              <a:rPr lang="en" baseline="30000">
                <a:solidFill>
                  <a:srgbClr val="CC4125"/>
                </a:solidFill>
              </a:rPr>
              <a:t>5</a:t>
            </a:r>
            <a:r>
              <a:rPr lang="en">
                <a:solidFill>
                  <a:srgbClr val="CC4125"/>
                </a:solidFill>
              </a:rPr>
              <a:t>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7) ≡ 3125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7) ≡ 3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7)</a:t>
            </a:r>
            <a:endParaRPr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Similarly…</a:t>
            </a:r>
            <a:endParaRPr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	5</a:t>
            </a:r>
            <a:r>
              <a:rPr lang="en" baseline="30000">
                <a:solidFill>
                  <a:srgbClr val="CC4125"/>
                </a:solidFill>
              </a:rPr>
              <a:t>2003</a:t>
            </a:r>
            <a:r>
              <a:rPr lang="en">
                <a:solidFill>
                  <a:srgbClr val="CC4125"/>
                </a:solidFill>
              </a:rPr>
              <a:t> ≡ 4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11), and</a:t>
            </a:r>
            <a:endParaRPr>
              <a:solidFill>
                <a:srgbClr val="CC4125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CC4125"/>
                </a:solidFill>
              </a:rPr>
              <a:t>	5</a:t>
            </a:r>
            <a:r>
              <a:rPr lang="en" baseline="30000">
                <a:solidFill>
                  <a:srgbClr val="CC4125"/>
                </a:solidFill>
              </a:rPr>
              <a:t>2003</a:t>
            </a:r>
            <a:r>
              <a:rPr lang="en">
                <a:solidFill>
                  <a:srgbClr val="CC4125"/>
                </a:solidFill>
              </a:rPr>
              <a:t> ≡ 8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13)</a:t>
            </a:r>
            <a:endParaRPr>
              <a:solidFill>
                <a:srgbClr val="CC4125"/>
              </a:solidFill>
            </a:endParaRPr>
          </a:p>
        </p:txBody>
      </p:sp>
      <p:sp>
        <p:nvSpPr>
          <p:cNvPr id="381" name="Shape 381"/>
          <p:cNvSpPr txBox="1">
            <a:spLocks noGrp="1"/>
          </p:cNvSpPr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FYOG:</a:t>
            </a:r>
            <a:r>
              <a:rPr lang="en"/>
              <a:t> </a:t>
            </a:r>
            <a:r>
              <a:rPr lang="en" i="1"/>
              <a:t>hints!</a:t>
            </a:r>
            <a:endParaRPr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619075"/>
            <a:ext cx="85656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Riddle me this: </a:t>
            </a:r>
            <a:r>
              <a:rPr lang="en"/>
              <a:t>Can you find a number that when divided by 3, the </a:t>
            </a:r>
            <a:br>
              <a:rPr lang="en"/>
            </a:br>
            <a:r>
              <a:rPr lang="en"/>
              <a:t>remainder is 2; and when divided by 5, the remainder is 3?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Equivalent problem:</a:t>
            </a:r>
            <a:r>
              <a:rPr lang="en"/>
              <a:t> Find </a:t>
            </a:r>
            <a:r>
              <a:rPr lang="en" i="1"/>
              <a:t>x</a:t>
            </a:r>
            <a:r>
              <a:rPr lang="en"/>
              <a:t> such that</a:t>
            </a:r>
            <a:br>
              <a:rPr lang="en"/>
            </a:br>
            <a:br>
              <a:rPr lang="en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2 (</a:t>
            </a:r>
            <a:r>
              <a:rPr lang="en" b="1"/>
              <a:t>mod </a:t>
            </a:r>
            <a:r>
              <a:rPr lang="en"/>
              <a:t>3)</a:t>
            </a:r>
            <a:br>
              <a:rPr lang="en"/>
            </a:br>
            <a:r>
              <a:rPr lang="en"/>
              <a:t>	</a:t>
            </a:r>
            <a:r>
              <a:rPr lang="en" i="1"/>
              <a:t>x ≡</a:t>
            </a:r>
            <a:r>
              <a:rPr lang="en"/>
              <a:t> 3 (</a:t>
            </a:r>
            <a:r>
              <a:rPr lang="en" b="1"/>
              <a:t>mod </a:t>
            </a:r>
            <a:r>
              <a:rPr lang="en"/>
              <a:t>5)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This is called a </a:t>
            </a:r>
            <a:r>
              <a:rPr lang="en" b="1" u="sng"/>
              <a:t>system</a:t>
            </a:r>
            <a:r>
              <a:rPr lang="en"/>
              <a:t> of linear congruences.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Note that the divisors 3 and 5 are </a:t>
            </a:r>
            <a:r>
              <a:rPr lang="en" b="1" u="sng"/>
              <a:t>relatively prime</a:t>
            </a:r>
            <a:r>
              <a:rPr lang="en"/>
              <a:t>.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	(We will later see that this comes in handy!)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Chinese Remainder Theorem</a:t>
            </a:r>
            <a:endParaRPr/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3">
            <a:alphaModFix/>
          </a:blip>
          <a:srcRect l="6370" r="28359"/>
          <a:stretch/>
        </p:blipFill>
        <p:spPr>
          <a:xfrm>
            <a:off x="7230875" y="144000"/>
            <a:ext cx="1790276" cy="1371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273975" y="619075"/>
            <a:ext cx="86805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Back Substitution:</a:t>
            </a:r>
            <a:r>
              <a:rPr lang="en"/>
              <a:t> A straightforward option for solving systems of  congruences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  </a:t>
            </a:r>
            <a:r>
              <a:rPr lang="en"/>
              <a:t>Find </a:t>
            </a:r>
            <a:r>
              <a:rPr lang="en" i="1"/>
              <a:t>x</a:t>
            </a:r>
            <a:r>
              <a:rPr lang="en"/>
              <a:t> such that   </a:t>
            </a:r>
            <a:r>
              <a:rPr lang="en" i="1"/>
              <a:t>x ≡</a:t>
            </a:r>
            <a:r>
              <a:rPr lang="en"/>
              <a:t> 2 (</a:t>
            </a:r>
            <a:r>
              <a:rPr lang="en" b="1"/>
              <a:t>mod </a:t>
            </a:r>
            <a:r>
              <a:rPr lang="en"/>
              <a:t>3),   </a:t>
            </a:r>
            <a:r>
              <a:rPr lang="en" i="1"/>
              <a:t>x ≡</a:t>
            </a:r>
            <a:r>
              <a:rPr lang="en"/>
              <a:t> 3 (</a:t>
            </a:r>
            <a:r>
              <a:rPr lang="en" b="1"/>
              <a:t>mod </a:t>
            </a:r>
            <a:r>
              <a:rPr lang="en"/>
              <a:t>5)</a:t>
            </a:r>
            <a:br>
              <a:rPr lang="en"/>
            </a:br>
            <a:endParaRPr sz="800"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Chinese Remainder Theorem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273975" y="619075"/>
            <a:ext cx="86805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Back Substitution:</a:t>
            </a:r>
            <a:r>
              <a:rPr lang="en"/>
              <a:t> A straightforward option for solving systems of  congruences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  </a:t>
            </a:r>
            <a:r>
              <a:rPr lang="en"/>
              <a:t>Find </a:t>
            </a:r>
            <a:r>
              <a:rPr lang="en" i="1"/>
              <a:t>x</a:t>
            </a:r>
            <a:r>
              <a:rPr lang="en"/>
              <a:t> such that   </a:t>
            </a:r>
            <a:r>
              <a:rPr lang="en" i="1"/>
              <a:t>x ≡</a:t>
            </a:r>
            <a:r>
              <a:rPr lang="en"/>
              <a:t> 2 (</a:t>
            </a:r>
            <a:r>
              <a:rPr lang="en" b="1"/>
              <a:t>mod </a:t>
            </a:r>
            <a:r>
              <a:rPr lang="en"/>
              <a:t>3),   </a:t>
            </a:r>
            <a:r>
              <a:rPr lang="en" i="1"/>
              <a:t>x ≡</a:t>
            </a:r>
            <a:r>
              <a:rPr lang="en"/>
              <a:t> 3 (</a:t>
            </a:r>
            <a:r>
              <a:rPr lang="en" b="1"/>
              <a:t>mod </a:t>
            </a:r>
            <a:r>
              <a:rPr lang="en"/>
              <a:t>5)</a:t>
            </a:r>
            <a:br>
              <a:rPr lang="en"/>
            </a:br>
            <a:endParaRPr sz="800"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Chinese Remainder Theorem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273975" y="619075"/>
            <a:ext cx="86805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Back Substitution:</a:t>
            </a:r>
            <a:r>
              <a:rPr lang="en"/>
              <a:t> A straightforward option for solving systems of  congruences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  </a:t>
            </a:r>
            <a:r>
              <a:rPr lang="en"/>
              <a:t>Find </a:t>
            </a:r>
            <a:r>
              <a:rPr lang="en" i="1"/>
              <a:t>x</a:t>
            </a:r>
            <a:r>
              <a:rPr lang="en"/>
              <a:t> such that   </a:t>
            </a:r>
            <a:r>
              <a:rPr lang="en" i="1"/>
              <a:t>x ≡</a:t>
            </a:r>
            <a:r>
              <a:rPr lang="en"/>
              <a:t> 2 (</a:t>
            </a:r>
            <a:r>
              <a:rPr lang="en" b="1"/>
              <a:t>mod </a:t>
            </a:r>
            <a:r>
              <a:rPr lang="en"/>
              <a:t>3),   </a:t>
            </a:r>
            <a:r>
              <a:rPr lang="en" i="1"/>
              <a:t>x ≡</a:t>
            </a:r>
            <a:r>
              <a:rPr lang="en"/>
              <a:t> 3 (</a:t>
            </a:r>
            <a:r>
              <a:rPr lang="en" b="1"/>
              <a:t>mod </a:t>
            </a:r>
            <a:r>
              <a:rPr lang="en"/>
              <a:t>5)</a:t>
            </a:r>
            <a:br>
              <a:rPr lang="en"/>
            </a:br>
            <a:endParaRPr sz="800"/>
          </a:p>
          <a:p>
            <a:pPr marL="0" lvl="0" indent="45720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i="1"/>
              <a:t>x</a:t>
            </a:r>
            <a:r>
              <a:rPr lang="en"/>
              <a:t>  ≡ 2 (</a:t>
            </a:r>
            <a:r>
              <a:rPr lang="en" b="1"/>
              <a:t>mod </a:t>
            </a:r>
            <a:r>
              <a:rPr lang="en"/>
              <a:t>3)  ⇒  </a:t>
            </a:r>
            <a:r>
              <a:rPr lang="en" i="1"/>
              <a:t>x</a:t>
            </a:r>
            <a:r>
              <a:rPr lang="en"/>
              <a:t> = 3</a:t>
            </a:r>
            <a:r>
              <a:rPr lang="en" i="1"/>
              <a:t>t</a:t>
            </a:r>
            <a:r>
              <a:rPr lang="en"/>
              <a:t> + 2  for some integer </a:t>
            </a:r>
            <a:r>
              <a:rPr lang="en" i="1"/>
              <a:t>t</a:t>
            </a:r>
            <a:endParaRPr i="1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 sz="80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Then we can substitute this form for </a:t>
            </a:r>
            <a:r>
              <a:rPr lang="en" i="1"/>
              <a:t>x</a:t>
            </a:r>
            <a:r>
              <a:rPr lang="en"/>
              <a:t> into the next congruence, and solve for </a:t>
            </a:r>
            <a:r>
              <a:rPr lang="en" i="1"/>
              <a:t>t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i="1"/>
              <a:t>x = </a:t>
            </a:r>
            <a:r>
              <a:rPr lang="en"/>
              <a:t>3</a:t>
            </a:r>
            <a:r>
              <a:rPr lang="en" i="1"/>
              <a:t>t </a:t>
            </a:r>
            <a:r>
              <a:rPr lang="en"/>
              <a:t>+ 2  ≡ 3 (</a:t>
            </a:r>
            <a:r>
              <a:rPr lang="en" b="1"/>
              <a:t>mod </a:t>
            </a:r>
            <a:r>
              <a:rPr lang="en"/>
              <a:t>5)     ⇒    3</a:t>
            </a:r>
            <a:r>
              <a:rPr lang="en" i="1"/>
              <a:t>t</a:t>
            </a:r>
            <a:r>
              <a:rPr lang="en"/>
              <a:t> ≡ 1 (</a:t>
            </a:r>
            <a:r>
              <a:rPr lang="en" b="1"/>
              <a:t>mod </a:t>
            </a:r>
            <a:r>
              <a:rPr lang="en"/>
              <a:t>5)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So we want an inverse for 3 (</a:t>
            </a:r>
            <a:r>
              <a:rPr lang="en" b="1"/>
              <a:t>mod</a:t>
            </a:r>
            <a:r>
              <a:rPr lang="en"/>
              <a:t> 5)                         ← </a:t>
            </a:r>
            <a:r>
              <a:rPr lang="en" sz="1400"/>
              <a:t>one exists, because 3 and 5 are rel. prime!</a:t>
            </a:r>
            <a:endParaRPr sz="140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Turns out 2 works   (because 2·3 = 6 ≡ 1 (</a:t>
            </a:r>
            <a:r>
              <a:rPr lang="en" b="1"/>
              <a:t>mod </a:t>
            </a:r>
            <a:r>
              <a:rPr lang="en"/>
              <a:t>5))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⇒   3</a:t>
            </a:r>
            <a:r>
              <a:rPr lang="en" i="1"/>
              <a:t>t  </a:t>
            </a:r>
            <a:r>
              <a:rPr lang="en"/>
              <a:t>≡  1 (</a:t>
            </a:r>
            <a:r>
              <a:rPr lang="en" b="1"/>
              <a:t>mod </a:t>
            </a:r>
            <a:r>
              <a:rPr lang="en"/>
              <a:t>5)     ⇒     2·3</a:t>
            </a:r>
            <a:r>
              <a:rPr lang="en" i="1"/>
              <a:t>t</a:t>
            </a:r>
            <a:r>
              <a:rPr lang="en"/>
              <a:t> ≡ 2·1 (</a:t>
            </a:r>
            <a:r>
              <a:rPr lang="en" b="1"/>
              <a:t>mod </a:t>
            </a:r>
            <a:r>
              <a:rPr lang="en"/>
              <a:t>5)      ⇒    </a:t>
            </a:r>
            <a:r>
              <a:rPr lang="en" i="1"/>
              <a:t>t</a:t>
            </a:r>
            <a:r>
              <a:rPr lang="en"/>
              <a:t> ≡ 2 (</a:t>
            </a:r>
            <a:r>
              <a:rPr lang="en" b="1"/>
              <a:t>mod </a:t>
            </a:r>
            <a:r>
              <a:rPr lang="en"/>
              <a:t>5) 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And this means that </a:t>
            </a:r>
            <a:r>
              <a:rPr lang="en" i="1"/>
              <a:t>t</a:t>
            </a:r>
            <a:r>
              <a:rPr lang="en"/>
              <a:t>-2 is divisible by 5.</a:t>
            </a:r>
            <a:endParaRPr/>
          </a:p>
          <a:p>
            <a:pPr marL="0" lvl="0" indent="45720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⇒   so </a:t>
            </a:r>
            <a:r>
              <a:rPr lang="en" i="1"/>
              <a:t>t = </a:t>
            </a:r>
            <a:r>
              <a:rPr lang="en"/>
              <a:t>5</a:t>
            </a:r>
            <a:r>
              <a:rPr lang="en" i="1"/>
              <a:t>u</a:t>
            </a:r>
            <a:r>
              <a:rPr lang="en"/>
              <a:t> + 2  for some integer </a:t>
            </a:r>
            <a:r>
              <a:rPr lang="en" i="1"/>
              <a:t>u</a:t>
            </a:r>
            <a:br>
              <a:rPr lang="en"/>
            </a:br>
            <a:endParaRPr sz="800"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Chinese Remainder Theorem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273975" y="619075"/>
            <a:ext cx="86805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Back Substitution:</a:t>
            </a:r>
            <a:r>
              <a:rPr lang="en"/>
              <a:t> A straightforward option for solving systems of  congruences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  </a:t>
            </a:r>
            <a:r>
              <a:rPr lang="en"/>
              <a:t>Find </a:t>
            </a:r>
            <a:r>
              <a:rPr lang="en" i="1"/>
              <a:t>x</a:t>
            </a:r>
            <a:r>
              <a:rPr lang="en"/>
              <a:t> such that   </a:t>
            </a:r>
            <a:r>
              <a:rPr lang="en" i="1"/>
              <a:t>x ≡</a:t>
            </a:r>
            <a:r>
              <a:rPr lang="en"/>
              <a:t> 2 (</a:t>
            </a:r>
            <a:r>
              <a:rPr lang="en" b="1"/>
              <a:t>mod </a:t>
            </a:r>
            <a:r>
              <a:rPr lang="en"/>
              <a:t>3),   </a:t>
            </a:r>
            <a:r>
              <a:rPr lang="en" i="1"/>
              <a:t>x ≡</a:t>
            </a:r>
            <a:r>
              <a:rPr lang="en"/>
              <a:t> 3 (</a:t>
            </a:r>
            <a:r>
              <a:rPr lang="en" b="1"/>
              <a:t>mod </a:t>
            </a:r>
            <a:r>
              <a:rPr lang="en"/>
              <a:t>5)</a:t>
            </a:r>
            <a:br>
              <a:rPr lang="en"/>
            </a:br>
            <a:endParaRPr sz="800"/>
          </a:p>
          <a:p>
            <a:pPr marL="0" lvl="0" indent="45720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i="1"/>
              <a:t>x</a:t>
            </a:r>
            <a:r>
              <a:rPr lang="en"/>
              <a:t>  ≡ 2 (</a:t>
            </a:r>
            <a:r>
              <a:rPr lang="en" b="1"/>
              <a:t>mod </a:t>
            </a:r>
            <a:r>
              <a:rPr lang="en"/>
              <a:t>3)  ⇒  </a:t>
            </a:r>
            <a:r>
              <a:rPr lang="en" i="1"/>
              <a:t>x</a:t>
            </a:r>
            <a:r>
              <a:rPr lang="en"/>
              <a:t> = 3</a:t>
            </a:r>
            <a:r>
              <a:rPr lang="en" i="1"/>
              <a:t>t</a:t>
            </a:r>
            <a:r>
              <a:rPr lang="en"/>
              <a:t> + 2  for some integer </a:t>
            </a:r>
            <a:r>
              <a:rPr lang="en" i="1"/>
              <a:t>t</a:t>
            </a:r>
            <a:endParaRPr i="1"/>
          </a:p>
          <a:p>
            <a:pPr marL="0" lvl="0" indent="45720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And </a:t>
            </a:r>
            <a:r>
              <a:rPr lang="en" i="1"/>
              <a:t>t = </a:t>
            </a:r>
            <a:r>
              <a:rPr lang="en"/>
              <a:t>5</a:t>
            </a:r>
            <a:r>
              <a:rPr lang="en" i="1"/>
              <a:t>u</a:t>
            </a:r>
            <a:r>
              <a:rPr lang="en"/>
              <a:t> + 2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Finally, we substitute this updated form for </a:t>
            </a:r>
            <a:r>
              <a:rPr lang="en" i="1"/>
              <a:t>t</a:t>
            </a:r>
            <a:r>
              <a:rPr lang="en"/>
              <a:t> into our expression for </a:t>
            </a:r>
            <a:r>
              <a:rPr lang="en" i="1"/>
              <a:t>x</a:t>
            </a:r>
            <a:r>
              <a:rPr lang="en"/>
              <a:t> (above) and that’s our solution to the system:</a:t>
            </a:r>
            <a:endParaRPr/>
          </a:p>
          <a:p>
            <a:pPr marL="0" lvl="0" indent="45720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⇒   </a:t>
            </a:r>
            <a:r>
              <a:rPr lang="en" i="1"/>
              <a:t>x</a:t>
            </a:r>
            <a:r>
              <a:rPr lang="en"/>
              <a:t>   =   3</a:t>
            </a:r>
            <a:r>
              <a:rPr lang="en" i="1"/>
              <a:t>t</a:t>
            </a:r>
            <a:r>
              <a:rPr lang="en"/>
              <a:t> + 2   =   3(5</a:t>
            </a:r>
            <a:r>
              <a:rPr lang="en" i="1"/>
              <a:t>u</a:t>
            </a:r>
            <a:r>
              <a:rPr lang="en"/>
              <a:t> + 2) + 2   =   15</a:t>
            </a:r>
            <a:r>
              <a:rPr lang="en" i="1"/>
              <a:t>u</a:t>
            </a:r>
            <a:r>
              <a:rPr lang="en"/>
              <a:t> + 6 + 2   =   15</a:t>
            </a:r>
            <a:r>
              <a:rPr lang="en" i="1"/>
              <a:t>u</a:t>
            </a:r>
            <a:r>
              <a:rPr lang="en"/>
              <a:t> + 8</a:t>
            </a:r>
            <a:endParaRPr/>
          </a:p>
          <a:p>
            <a:pPr marL="0" lvl="0" indent="45720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⇒   </a:t>
            </a:r>
            <a:r>
              <a:rPr lang="en" i="1"/>
              <a:t>x</a:t>
            </a:r>
            <a:r>
              <a:rPr lang="en"/>
              <a:t> ≡ 8 (</a:t>
            </a:r>
            <a:r>
              <a:rPr lang="en" b="1"/>
              <a:t>mod </a:t>
            </a:r>
            <a:r>
              <a:rPr lang="en"/>
              <a:t>15)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 sz="800"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/>
              <a:t>FYOG:</a:t>
            </a:r>
            <a:r>
              <a:rPr lang="en"/>
              <a:t> Use Back Substitution to find </a:t>
            </a:r>
            <a:r>
              <a:rPr lang="en" i="1"/>
              <a:t>x</a:t>
            </a:r>
            <a:r>
              <a:rPr lang="en"/>
              <a:t> such that: </a:t>
            </a:r>
            <a:r>
              <a:rPr lang="en" i="1"/>
              <a:t>  x ≡</a:t>
            </a:r>
            <a:r>
              <a:rPr lang="en"/>
              <a:t> 1 (</a:t>
            </a:r>
            <a:r>
              <a:rPr lang="en" b="1"/>
              <a:t>mod </a:t>
            </a:r>
            <a:r>
              <a:rPr lang="en"/>
              <a:t>5)   and   </a:t>
            </a:r>
            <a:r>
              <a:rPr lang="en" i="1"/>
              <a:t>x ≡</a:t>
            </a:r>
            <a:r>
              <a:rPr lang="en"/>
              <a:t> 3 (</a:t>
            </a:r>
            <a:r>
              <a:rPr lang="en" b="1"/>
              <a:t>mod </a:t>
            </a:r>
            <a:r>
              <a:rPr lang="en"/>
              <a:t>7)</a:t>
            </a:r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Chinese Remainder Theorem</a:t>
            </a: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1088400" y="3450275"/>
            <a:ext cx="1577100" cy="4221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A61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4068</TotalTime>
  <Words>1163</Words>
  <Application>Microsoft Macintosh PowerPoint</Application>
  <PresentationFormat>On-screen Show (16:9)</PresentationFormat>
  <Paragraphs>302</Paragraphs>
  <Slides>44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Arial</vt:lpstr>
      <vt:lpstr>Simple Light</vt:lpstr>
      <vt:lpstr>Warm-up problem</vt:lpstr>
      <vt:lpstr>Warm-up problem</vt:lpstr>
      <vt:lpstr>PowerPoint Presentation</vt:lpstr>
      <vt:lpstr>What did we do last time?</vt:lpstr>
      <vt:lpstr>Chinese Remainder Theorem</vt:lpstr>
      <vt:lpstr>Chinese Remainder Theorem</vt:lpstr>
      <vt:lpstr>Chinese Remainder Theorem</vt:lpstr>
      <vt:lpstr>Chinese Remainder Theorem</vt:lpstr>
      <vt:lpstr>Chinese Remainder Theorem</vt:lpstr>
      <vt:lpstr>Chinese Remainder Theorem</vt:lpstr>
      <vt:lpstr>Chinese Remainder Theorem</vt:lpstr>
      <vt:lpstr>Chinese Remainder Theorem</vt:lpstr>
      <vt:lpstr>Chinese Remainder Theorem</vt:lpstr>
      <vt:lpstr>Chinese Remainder Theorem</vt:lpstr>
      <vt:lpstr>Chinese Remainder Theorem</vt:lpstr>
      <vt:lpstr>Chinese Remainder Theorem</vt:lpstr>
      <vt:lpstr>Chinese Remainder Theorem</vt:lpstr>
      <vt:lpstr>Chinese Remainder Theorem</vt:lpstr>
      <vt:lpstr>Chinese Remainder Theorem</vt:lpstr>
      <vt:lpstr>Chinese Remainder Theorem</vt:lpstr>
      <vt:lpstr>Fermat’s Little Theorem</vt:lpstr>
      <vt:lpstr>Fermat’s Little Theorem</vt:lpstr>
      <vt:lpstr>Fermat’s Little Theorem</vt:lpstr>
      <vt:lpstr>Fermat’s Little Theorem</vt:lpstr>
      <vt:lpstr>Fermat’s Little Theorem</vt:lpstr>
      <vt:lpstr>Cryptography warm-up</vt:lpstr>
      <vt:lpstr>Cryptography warm-up</vt:lpstr>
      <vt:lpstr>Cryptography warm-up</vt:lpstr>
      <vt:lpstr>Cryptography warm-up</vt:lpstr>
      <vt:lpstr>Cryptography warm-up</vt:lpstr>
      <vt:lpstr>Cryptography warm-up</vt:lpstr>
      <vt:lpstr>Cryptography warm-up</vt:lpstr>
      <vt:lpstr>Cryptography warm-up</vt:lpstr>
      <vt:lpstr>Cryptography warm-up</vt:lpstr>
      <vt:lpstr>Cryptography warm-up</vt:lpstr>
      <vt:lpstr>Cryptography warm-up</vt:lpstr>
      <vt:lpstr>Systems of congruences and Cryptography-Lite</vt:lpstr>
      <vt:lpstr>PowerPoint Presentation</vt:lpstr>
      <vt:lpstr>FYOG: hints!</vt:lpstr>
      <vt:lpstr>FYOG: hints!</vt:lpstr>
      <vt:lpstr>FYOG: hints!</vt:lpstr>
      <vt:lpstr>FYOG: hints!</vt:lpstr>
      <vt:lpstr>FYOG: hints!</vt:lpstr>
      <vt:lpstr>FYOG: hints!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problem</dc:title>
  <cp:lastModifiedBy>Microsoft Office User</cp:lastModifiedBy>
  <cp:revision>4</cp:revision>
  <dcterms:modified xsi:type="dcterms:W3CDTF">2018-03-09T19:29:54Z</dcterms:modified>
</cp:coreProperties>
</file>