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0"/>
  </p:normalViewPr>
  <p:slideViewPr>
    <p:cSldViewPr snapToGrid="0" snapToObjects="1">
      <p:cViewPr varScale="1">
        <p:scale>
          <a:sx n="145" d="100"/>
          <a:sy n="145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36550" algn="ctr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16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16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16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16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1600"/>
              </a:spcBef>
              <a:spcAft>
                <a:spcPts val="16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771475"/>
            <a:ext cx="8520600" cy="410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  <a:defRPr sz="1600">
                <a:solidFill>
                  <a:srgbClr val="434343"/>
                </a:solidFill>
              </a:defRPr>
            </a:lvl1pPr>
            <a:lvl2pPr marL="914400" lvl="1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○"/>
              <a:defRPr sz="1600">
                <a:solidFill>
                  <a:srgbClr val="434343"/>
                </a:solidFill>
              </a:defRPr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■"/>
              <a:defRPr sz="1600">
                <a:solidFill>
                  <a:srgbClr val="434343"/>
                </a:solidFill>
              </a:defRPr>
            </a:lvl3pPr>
            <a:lvl4pPr marL="1828800" lvl="3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  <a:defRPr sz="1600">
                <a:solidFill>
                  <a:srgbClr val="434343"/>
                </a:solidFill>
              </a:defRPr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○"/>
              <a:defRPr sz="1600">
                <a:solidFill>
                  <a:srgbClr val="434343"/>
                </a:solidFill>
              </a:defRPr>
            </a:lvl5pPr>
            <a:lvl6pPr marL="2743200" lvl="5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■"/>
              <a:defRPr sz="1600">
                <a:solidFill>
                  <a:srgbClr val="434343"/>
                </a:solidFill>
              </a:defRPr>
            </a:lvl6pPr>
            <a:lvl7pPr marL="3200400" lvl="6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  <a:defRPr sz="1600">
                <a:solidFill>
                  <a:srgbClr val="434343"/>
                </a:solidFill>
              </a:defRPr>
            </a:lvl7pPr>
            <a:lvl8pPr marL="3657600" lvl="7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○"/>
              <a:defRPr sz="1600">
                <a:solidFill>
                  <a:srgbClr val="434343"/>
                </a:solidFill>
              </a:defRPr>
            </a:lvl8pPr>
            <a:lvl9pPr marL="4114800" lvl="8" indent="-33020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600"/>
              <a:buChar char="■"/>
              <a:defRPr sz="16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36550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16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16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16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16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1600"/>
              </a:spcBef>
              <a:spcAft>
                <a:spcPts val="16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586600" cy="42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  </a:t>
            </a:r>
            <a:r>
              <a:rPr lang="en"/>
              <a:t>Use the Euclidean Algorithm to find the greatest common divisor of 52 and 180.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Then, use Bezout’s Theorem/the “Reverse Euclidean Algorithm” to express gcd(52, 180) as a linear combination of 52 and 180. That is, find </a:t>
            </a:r>
            <a:r>
              <a:rPr lang="en" i="1"/>
              <a:t>s</a:t>
            </a:r>
            <a:r>
              <a:rPr lang="en"/>
              <a:t> and </a:t>
            </a:r>
            <a:r>
              <a:rPr lang="en" i="1"/>
              <a:t>t</a:t>
            </a:r>
            <a:r>
              <a:rPr lang="en"/>
              <a:t> such that gcd(52, 180) = 52</a:t>
            </a:r>
            <a:r>
              <a:rPr lang="en" i="1"/>
              <a:t>s</a:t>
            </a:r>
            <a:r>
              <a:rPr lang="en"/>
              <a:t> + 180</a:t>
            </a:r>
            <a:r>
              <a:rPr lang="en" i="1"/>
              <a:t>t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cxnSp>
        <p:nvCxnSpPr>
          <p:cNvPr id="56" name="Shape 56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7" name="Shape 57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Warm-up problem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229225" y="619075"/>
            <a:ext cx="87918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</a:t>
            </a:r>
            <a:r>
              <a:rPr lang="en"/>
              <a:t>:   Solve  3</a:t>
            </a:r>
            <a:r>
              <a:rPr lang="en" i="1"/>
              <a:t>x</a:t>
            </a:r>
            <a:r>
              <a:rPr lang="en"/>
              <a:t> ≡ 4 (</a:t>
            </a:r>
            <a:r>
              <a:rPr lang="en" b="1"/>
              <a:t>mod</a:t>
            </a:r>
            <a:r>
              <a:rPr lang="en"/>
              <a:t> 7)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Note that    5·3  =  15  =  2·7 + 1  ≡  1 (</a:t>
            </a:r>
            <a:r>
              <a:rPr lang="en" b="1"/>
              <a:t>mod</a:t>
            </a:r>
            <a:r>
              <a:rPr lang="en"/>
              <a:t> 7)             </a:t>
            </a:r>
            <a:r>
              <a:rPr lang="en" b="1">
                <a:solidFill>
                  <a:srgbClr val="9900FF"/>
                </a:solidFill>
              </a:rPr>
              <a:t>← Note that -2 would also work</a:t>
            </a:r>
            <a:br>
              <a:rPr lang="en"/>
            </a:br>
            <a:endParaRPr sz="1100"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So “the” inverse of 3 modulo 7 is 5</a:t>
            </a:r>
            <a:br>
              <a:rPr lang="en"/>
            </a:br>
            <a:endParaRPr sz="1100"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Multiplying both sides of the linear congruence by 5 gives</a:t>
            </a:r>
            <a:br>
              <a:rPr lang="en"/>
            </a:br>
            <a:br>
              <a:rPr lang="en" sz="600"/>
            </a:br>
            <a:r>
              <a:rPr lang="en" i="1"/>
              <a:t>x</a:t>
            </a:r>
            <a:r>
              <a:rPr lang="en"/>
              <a:t>  ≡  5 · 4 (</a:t>
            </a:r>
            <a:r>
              <a:rPr lang="en" b="1"/>
              <a:t>mod</a:t>
            </a:r>
            <a:r>
              <a:rPr lang="en"/>
              <a:t> 7)  ≡  20 (</a:t>
            </a:r>
            <a:r>
              <a:rPr lang="en" b="1"/>
              <a:t>mod</a:t>
            </a:r>
            <a:r>
              <a:rPr lang="en"/>
              <a:t> 7)  ≡  6 (</a:t>
            </a:r>
            <a:r>
              <a:rPr lang="en" b="1"/>
              <a:t>mod</a:t>
            </a:r>
            <a:r>
              <a:rPr lang="en"/>
              <a:t> 7)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So any </a:t>
            </a:r>
            <a:r>
              <a:rPr lang="en" i="1"/>
              <a:t>x</a:t>
            </a:r>
            <a:r>
              <a:rPr lang="en"/>
              <a:t> that is congruent to 6 </a:t>
            </a:r>
            <a:r>
              <a:rPr lang="en" b="1"/>
              <a:t>mod</a:t>
            </a:r>
            <a:r>
              <a:rPr lang="en"/>
              <a:t> 7 is a solution. E.g., 6, 13, 20, -1, … 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 b="1"/>
              <a:t>Check:</a:t>
            </a:r>
            <a:r>
              <a:rPr lang="en"/>
              <a:t>   3 · 6 =  18  =  2·7 + 4  ≡  4 (</a:t>
            </a:r>
            <a:r>
              <a:rPr lang="en" b="1"/>
              <a:t>mod</a:t>
            </a:r>
            <a:r>
              <a:rPr lang="en"/>
              <a:t> 7)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800"/>
              </a:spcAft>
              <a:buSzPts val="1600"/>
              <a:buChar char="○"/>
            </a:pPr>
            <a:r>
              <a:rPr lang="en" b="1"/>
              <a:t>Check:</a:t>
            </a:r>
            <a:r>
              <a:rPr lang="en"/>
              <a:t>   3 · -1 =  -3  =  -1·7 + 4  ≡  4 (</a:t>
            </a:r>
            <a:r>
              <a:rPr lang="en" b="1"/>
              <a:t>mod</a:t>
            </a:r>
            <a:r>
              <a:rPr lang="en"/>
              <a:t> 7)</a:t>
            </a:r>
            <a:endParaRPr/>
          </a:p>
        </p:txBody>
      </p:sp>
      <p:cxnSp>
        <p:nvCxnSpPr>
          <p:cNvPr id="137" name="Shape 137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8" name="Shape 138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Solving congruences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5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Okay! So </a:t>
            </a:r>
            <a:r>
              <a:rPr lang="en" b="1" i="1"/>
              <a:t>if</a:t>
            </a:r>
            <a:r>
              <a:rPr lang="en"/>
              <a:t> we can find the inverse of </a:t>
            </a:r>
            <a:r>
              <a:rPr lang="en" i="1"/>
              <a:t>a</a:t>
            </a:r>
            <a:r>
              <a:rPr lang="en"/>
              <a:t> (</a:t>
            </a:r>
            <a:r>
              <a:rPr lang="en" b="1"/>
              <a:t>mod </a:t>
            </a:r>
            <a:r>
              <a:rPr lang="en"/>
              <a:t>m) then we can solve the linear congruence</a:t>
            </a:r>
            <a:br>
              <a:rPr lang="en"/>
            </a:br>
            <a:r>
              <a:rPr lang="en" i="1"/>
              <a:t>ax</a:t>
            </a:r>
            <a:r>
              <a:rPr lang="en"/>
              <a:t> ≡ </a:t>
            </a:r>
            <a:r>
              <a:rPr lang="en" i="1"/>
              <a:t>b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)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➢"/>
            </a:pPr>
            <a:r>
              <a:rPr lang="en" b="1"/>
              <a:t>Important Question #1:</a:t>
            </a:r>
            <a:r>
              <a:rPr lang="en"/>
              <a:t> Does such an inverse always exist?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en" b="1"/>
              <a:t>Important Question #2:</a:t>
            </a:r>
            <a:r>
              <a:rPr lang="en"/>
              <a:t> If so, can we find it more systematically? (than our previous method of “thinking really hard”</a:t>
            </a:r>
            <a:endParaRPr/>
          </a:p>
        </p:txBody>
      </p:sp>
      <p:cxnSp>
        <p:nvCxnSpPr>
          <p:cNvPr id="145" name="Shape 145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6" name="Shape 146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Solving congruences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Theorem:</a:t>
            </a:r>
            <a:r>
              <a:rPr lang="en"/>
              <a:t> If </a:t>
            </a:r>
            <a:r>
              <a:rPr lang="en" i="1"/>
              <a:t>a</a:t>
            </a:r>
            <a:r>
              <a:rPr lang="en"/>
              <a:t> and </a:t>
            </a:r>
            <a:r>
              <a:rPr lang="en" i="1"/>
              <a:t>m</a:t>
            </a:r>
            <a:r>
              <a:rPr lang="en"/>
              <a:t> are relatively prime, then an inverse of </a:t>
            </a:r>
            <a:r>
              <a:rPr lang="en" i="1"/>
              <a:t>a</a:t>
            </a:r>
            <a:r>
              <a:rPr lang="en"/>
              <a:t> modulo </a:t>
            </a:r>
            <a:r>
              <a:rPr lang="en" i="1"/>
              <a:t>m</a:t>
            </a:r>
            <a:r>
              <a:rPr lang="en"/>
              <a:t> exists</a:t>
            </a:r>
            <a:br>
              <a:rPr lang="en"/>
            </a:br>
            <a:endParaRPr/>
          </a:p>
          <a:p>
            <a:pPr marL="457200" lvl="0" indent="0" rtl="0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cxnSp>
        <p:nvCxnSpPr>
          <p:cNvPr id="153" name="Shape 153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4" name="Shape 154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Solving congruences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Theorem:</a:t>
            </a:r>
            <a:r>
              <a:rPr lang="en"/>
              <a:t> If </a:t>
            </a:r>
            <a:r>
              <a:rPr lang="en" i="1"/>
              <a:t>a</a:t>
            </a:r>
            <a:r>
              <a:rPr lang="en"/>
              <a:t> and </a:t>
            </a:r>
            <a:r>
              <a:rPr lang="en" i="1"/>
              <a:t>m</a:t>
            </a:r>
            <a:r>
              <a:rPr lang="en"/>
              <a:t> are relatively prime, then an inverse of </a:t>
            </a:r>
            <a:r>
              <a:rPr lang="en" i="1"/>
              <a:t>a</a:t>
            </a:r>
            <a:r>
              <a:rPr lang="en"/>
              <a:t> modulo </a:t>
            </a:r>
            <a:r>
              <a:rPr lang="en" i="1"/>
              <a:t>m</a:t>
            </a:r>
            <a:r>
              <a:rPr lang="en"/>
              <a:t> exists</a:t>
            </a:r>
            <a:br>
              <a:rPr lang="en"/>
            </a:br>
            <a:endParaRPr/>
          </a:p>
          <a:p>
            <a:pPr marL="0" lvl="0" indent="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Proof:</a:t>
            </a:r>
            <a:r>
              <a:rPr lang="en"/>
              <a:t> S’pose </a:t>
            </a:r>
            <a:r>
              <a:rPr lang="en" i="1"/>
              <a:t>a</a:t>
            </a:r>
            <a:r>
              <a:rPr lang="en"/>
              <a:t> and </a:t>
            </a:r>
            <a:r>
              <a:rPr lang="en" i="1"/>
              <a:t>m</a:t>
            </a:r>
            <a:r>
              <a:rPr lang="en"/>
              <a:t> are relatively prime.</a:t>
            </a:r>
            <a:endParaRPr/>
          </a:p>
          <a:p>
            <a:pPr marL="457200" lvl="0" indent="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⇒ gcd(</a:t>
            </a:r>
            <a:r>
              <a:rPr lang="en" i="1"/>
              <a:t>a, m</a:t>
            </a:r>
            <a:r>
              <a:rPr lang="en"/>
              <a:t>) = 1</a:t>
            </a:r>
            <a:endParaRPr/>
          </a:p>
          <a:p>
            <a:pPr marL="457200" lvl="0" indent="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⇒ Bezout’s theorem tells us that there exist integers </a:t>
            </a:r>
            <a:r>
              <a:rPr lang="en" i="1"/>
              <a:t>s</a:t>
            </a:r>
            <a:r>
              <a:rPr lang="en"/>
              <a:t> and </a:t>
            </a:r>
            <a:r>
              <a:rPr lang="en" i="1"/>
              <a:t>t</a:t>
            </a:r>
            <a:r>
              <a:rPr lang="en"/>
              <a:t> such that  </a:t>
            </a:r>
            <a:r>
              <a:rPr lang="en" i="1"/>
              <a:t>sa + tm </a:t>
            </a:r>
            <a:r>
              <a:rPr lang="en"/>
              <a:t>= 1</a:t>
            </a:r>
            <a:endParaRPr/>
          </a:p>
          <a:p>
            <a:pPr marL="457200" lvl="0" indent="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⇒ this implies that </a:t>
            </a:r>
            <a:r>
              <a:rPr lang="en" i="1"/>
              <a:t>sa + tm </a:t>
            </a:r>
            <a:r>
              <a:rPr lang="en"/>
              <a:t>≡ 1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)</a:t>
            </a:r>
            <a:endParaRPr/>
          </a:p>
          <a:p>
            <a:pPr marL="457200" lvl="0" indent="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⇒ but </a:t>
            </a:r>
            <a:r>
              <a:rPr lang="en" i="1"/>
              <a:t>tm</a:t>
            </a:r>
            <a:r>
              <a:rPr lang="en"/>
              <a:t> ≡ 0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), so it must be the case that </a:t>
            </a:r>
            <a:r>
              <a:rPr lang="en" i="1"/>
              <a:t>sa </a:t>
            </a:r>
            <a:r>
              <a:rPr lang="en"/>
              <a:t>≡ 1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)</a:t>
            </a:r>
            <a:endParaRPr i="1"/>
          </a:p>
          <a:p>
            <a:pPr marL="457200" lvl="0" indent="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⇒ So </a:t>
            </a:r>
            <a:r>
              <a:rPr lang="en" i="1"/>
              <a:t>s</a:t>
            </a:r>
            <a:r>
              <a:rPr lang="en"/>
              <a:t> must be the inverse of </a:t>
            </a:r>
            <a:r>
              <a:rPr lang="en" i="1"/>
              <a:t>a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) that we’re after</a:t>
            </a:r>
            <a:br>
              <a:rPr lang="en"/>
            </a:br>
            <a:endParaRPr/>
          </a:p>
          <a:p>
            <a:pPr marL="457200" lvl="0" indent="0" rtl="0">
              <a:lnSpc>
                <a:spcPct val="150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en" b="1"/>
              <a:t>Note</a:t>
            </a:r>
            <a:r>
              <a:rPr lang="en"/>
              <a:t>: This proof also shows us how to actually </a:t>
            </a:r>
            <a:r>
              <a:rPr lang="en" i="1"/>
              <a:t>find</a:t>
            </a:r>
            <a:r>
              <a:rPr lang="en"/>
              <a:t> the inverse… </a:t>
            </a:r>
            <a:br>
              <a:rPr lang="en"/>
            </a:br>
            <a:br>
              <a:rPr lang="en"/>
            </a:br>
            <a:endParaRPr/>
          </a:p>
        </p:txBody>
      </p:sp>
      <p:cxnSp>
        <p:nvCxnSpPr>
          <p:cNvPr id="161" name="Shape 161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2" name="Shape 162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Solving congruences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270150" y="619075"/>
            <a:ext cx="8750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The inverse of </a:t>
            </a:r>
            <a:r>
              <a:rPr lang="en" i="1"/>
              <a:t>a</a:t>
            </a:r>
            <a:r>
              <a:rPr lang="en"/>
              <a:t> is exactly the coefficient </a:t>
            </a:r>
            <a:r>
              <a:rPr lang="en" i="1"/>
              <a:t>s</a:t>
            </a:r>
            <a:r>
              <a:rPr lang="en"/>
              <a:t> from Bezout’s theorem, </a:t>
            </a:r>
            <a:br>
              <a:rPr lang="en"/>
            </a:br>
            <a:r>
              <a:rPr lang="en"/>
              <a:t>and we saw last time how to find such an </a:t>
            </a:r>
            <a:r>
              <a:rPr lang="en" i="1"/>
              <a:t>s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Determine the inverse of 19 modulo 141</a:t>
            </a:r>
            <a:br>
              <a:rPr lang="en"/>
            </a:br>
            <a:endParaRPr/>
          </a:p>
          <a:p>
            <a:pPr marL="0" lvl="0" indent="45720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Step 1:</a:t>
            </a:r>
            <a:r>
              <a:rPr lang="en"/>
              <a:t> Do the Euclidean algorithm to confirm that gcd(19,141) = 1</a:t>
            </a:r>
            <a:endParaRPr/>
          </a:p>
          <a:p>
            <a:pPr marL="45720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69" name="Shape 169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0" name="Shape 170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Solving congruences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270150" y="619075"/>
            <a:ext cx="8750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The inverse of </a:t>
            </a:r>
            <a:r>
              <a:rPr lang="en" i="1"/>
              <a:t>a</a:t>
            </a:r>
            <a:r>
              <a:rPr lang="en"/>
              <a:t> is exactly the coefficient </a:t>
            </a:r>
            <a:r>
              <a:rPr lang="en" i="1"/>
              <a:t>s</a:t>
            </a:r>
            <a:r>
              <a:rPr lang="en"/>
              <a:t> from Bezout’s theorem, </a:t>
            </a:r>
            <a:br>
              <a:rPr lang="en"/>
            </a:br>
            <a:r>
              <a:rPr lang="en"/>
              <a:t>and we saw last time how to find such an </a:t>
            </a:r>
            <a:r>
              <a:rPr lang="en" i="1"/>
              <a:t>s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Determine the inverse of 19 modulo 141</a:t>
            </a:r>
            <a:br>
              <a:rPr lang="en"/>
            </a:br>
            <a:endParaRPr/>
          </a:p>
          <a:p>
            <a:pPr marL="0" lvl="0" indent="45720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Step 1:</a:t>
            </a:r>
            <a:r>
              <a:rPr lang="en"/>
              <a:t> Do the Euclidean algorithm to confirm that gcd(19,141) = 1</a:t>
            </a:r>
            <a:endParaRPr/>
          </a:p>
          <a:p>
            <a:pPr marL="9144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141 = 7 · 19  +  8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 = 2 · 8  +  3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= 2 · 3  +  2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= 1 · 2  +  1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= 2 · 1  +  0</a:t>
            </a:r>
            <a:endParaRPr/>
          </a:p>
          <a:p>
            <a:pPr marL="45720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Since the last remainder was 1, the Euclidean algorithm tells us that 19 and 141 are relatively prime, and theorem applies →  there is an inverse of 19 (</a:t>
            </a:r>
            <a:r>
              <a:rPr lang="en" b="1"/>
              <a:t>mod</a:t>
            </a:r>
            <a:r>
              <a:rPr lang="en"/>
              <a:t> 141)</a:t>
            </a:r>
            <a:endParaRPr/>
          </a:p>
        </p:txBody>
      </p:sp>
      <p:cxnSp>
        <p:nvCxnSpPr>
          <p:cNvPr id="177" name="Shape 177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8" name="Shape 178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Solving congruences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270150" y="619075"/>
            <a:ext cx="8750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The inverse of </a:t>
            </a:r>
            <a:r>
              <a:rPr lang="en" i="1"/>
              <a:t>a</a:t>
            </a:r>
            <a:r>
              <a:rPr lang="en"/>
              <a:t> is exactly the coefficient </a:t>
            </a:r>
            <a:r>
              <a:rPr lang="en" i="1"/>
              <a:t>s</a:t>
            </a:r>
            <a:r>
              <a:rPr lang="en"/>
              <a:t> from Bezout’s theorem, </a:t>
            </a:r>
            <a:br>
              <a:rPr lang="en"/>
            </a:br>
            <a:r>
              <a:rPr lang="en"/>
              <a:t>and we saw last time how to find such an </a:t>
            </a:r>
            <a:r>
              <a:rPr lang="en" i="1"/>
              <a:t>s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Determine the inverse of 19 modulo 141</a:t>
            </a:r>
            <a:br>
              <a:rPr lang="en"/>
            </a:br>
            <a:endParaRPr/>
          </a:p>
          <a:p>
            <a:pPr marL="0" lvl="0" indent="45720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Step 2:</a:t>
            </a:r>
            <a:r>
              <a:rPr lang="en"/>
              <a:t> Do the Euclidean algorithm </a:t>
            </a:r>
            <a:r>
              <a:rPr lang="en" i="1"/>
              <a:t>in reverse</a:t>
            </a:r>
            <a:r>
              <a:rPr lang="en"/>
              <a:t> to find the coefficient on 19</a:t>
            </a:r>
            <a:endParaRPr/>
          </a:p>
          <a:p>
            <a:pPr marL="9144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141 = 7 · 19  +  8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 = 2 · 8  +  3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= 2 · 3  +  2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= 1 · 2  +  1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= 2 · 1  +  0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85" name="Shape 185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6" name="Shape 186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Solving congruences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270150" y="619075"/>
            <a:ext cx="8750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The inverse of </a:t>
            </a:r>
            <a:r>
              <a:rPr lang="en" i="1"/>
              <a:t>a</a:t>
            </a:r>
            <a:r>
              <a:rPr lang="en"/>
              <a:t> is exactly the coefficient </a:t>
            </a:r>
            <a:r>
              <a:rPr lang="en" i="1"/>
              <a:t>s</a:t>
            </a:r>
            <a:r>
              <a:rPr lang="en"/>
              <a:t> from Bezout’s theorem, </a:t>
            </a:r>
            <a:br>
              <a:rPr lang="en"/>
            </a:br>
            <a:r>
              <a:rPr lang="en"/>
              <a:t>and we saw last time how to find such an </a:t>
            </a:r>
            <a:r>
              <a:rPr lang="en" i="1"/>
              <a:t>s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Determine the inverse of 19 modulo 141</a:t>
            </a:r>
            <a:br>
              <a:rPr lang="en"/>
            </a:br>
            <a:endParaRPr/>
          </a:p>
          <a:p>
            <a:pPr marL="0" lvl="0" indent="45720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Step 2:</a:t>
            </a:r>
            <a:r>
              <a:rPr lang="en"/>
              <a:t> Do the Euclidean algorithm </a:t>
            </a:r>
            <a:r>
              <a:rPr lang="en" i="1"/>
              <a:t>in reverse</a:t>
            </a:r>
            <a:r>
              <a:rPr lang="en"/>
              <a:t> to find the coefficient on 19</a:t>
            </a:r>
            <a:endParaRPr/>
          </a:p>
          <a:p>
            <a:pPr marL="9144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141 = 7 · 19  +  8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 = 2 · 8  +  3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= 2 · 3  +  2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= 1 · 2  +  1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= 2 · 1  +  0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⇒  So 52 is the inverse of 19 (</a:t>
            </a:r>
            <a:r>
              <a:rPr lang="en" b="1"/>
              <a:t>mod</a:t>
            </a:r>
            <a:r>
              <a:rPr lang="en"/>
              <a:t> 141)</a:t>
            </a:r>
            <a:endParaRPr/>
          </a:p>
        </p:txBody>
      </p:sp>
      <p:sp>
        <p:nvSpPr>
          <p:cNvPr id="193" name="Shape 193"/>
          <p:cNvSpPr txBox="1"/>
          <p:nvPr/>
        </p:nvSpPr>
        <p:spPr>
          <a:xfrm>
            <a:off x="3503225" y="2701450"/>
            <a:ext cx="5067300" cy="14982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1 = 3 - 1</a:t>
            </a:r>
            <a:r>
              <a:rPr lang="en" sz="1600">
                <a:solidFill>
                  <a:srgbClr val="434343"/>
                </a:solidFill>
              </a:rPr>
              <a:t>·2</a:t>
            </a:r>
            <a:endParaRPr sz="1600">
              <a:solidFill>
                <a:srgbClr val="434343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   = 3 - 1·(8 - 2·3)   = 3 - 1·8 + 2·3   = 3·3 - 1·8</a:t>
            </a:r>
            <a:endParaRPr sz="1600">
              <a:solidFill>
                <a:srgbClr val="434343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   = 3·(19 - 2·8) - 1·8   = 3·19 - 6·8 - 1·8   = 3·19 - 7·8</a:t>
            </a:r>
            <a:endParaRPr sz="1600">
              <a:solidFill>
                <a:srgbClr val="434343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   = 3·19 - 7·(141 - 7·19)   = 3·19 - 7·141 + 49·19</a:t>
            </a:r>
            <a:endParaRPr sz="1600">
              <a:solidFill>
                <a:srgbClr val="434343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   = </a:t>
            </a:r>
            <a:r>
              <a:rPr lang="en" sz="1600" b="1">
                <a:solidFill>
                  <a:srgbClr val="434343"/>
                </a:solidFill>
              </a:rPr>
              <a:t>52</a:t>
            </a:r>
            <a:r>
              <a:rPr lang="en" sz="1600">
                <a:solidFill>
                  <a:srgbClr val="434343"/>
                </a:solidFill>
              </a:rPr>
              <a:t>·19 - 7·141</a:t>
            </a:r>
            <a:endParaRPr sz="1600">
              <a:solidFill>
                <a:srgbClr val="434343"/>
              </a:solidFill>
            </a:endParaRPr>
          </a:p>
        </p:txBody>
      </p:sp>
      <p:cxnSp>
        <p:nvCxnSpPr>
          <p:cNvPr id="194" name="Shape 194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5" name="Shape 195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Solving congruences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7093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Solve the linear congruence  19</a:t>
            </a:r>
            <a:r>
              <a:rPr lang="en" i="1"/>
              <a:t>x</a:t>
            </a:r>
            <a:r>
              <a:rPr lang="en"/>
              <a:t> ≡ 4 (</a:t>
            </a:r>
            <a:r>
              <a:rPr lang="en" b="1"/>
              <a:t>mod</a:t>
            </a:r>
            <a:r>
              <a:rPr lang="en"/>
              <a:t> 141)</a:t>
            </a:r>
            <a:br>
              <a:rPr lang="en"/>
            </a:br>
            <a:endParaRPr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02" name="Shape 202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3" name="Shape 203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Solving congruences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7093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Solve the linear congruence  19</a:t>
            </a:r>
            <a:r>
              <a:rPr lang="en" i="1"/>
              <a:t>x</a:t>
            </a:r>
            <a:r>
              <a:rPr lang="en"/>
              <a:t> ≡ 4 (</a:t>
            </a:r>
            <a:r>
              <a:rPr lang="en" b="1"/>
              <a:t>mod</a:t>
            </a:r>
            <a:r>
              <a:rPr lang="en"/>
              <a:t> 141)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Solution:</a:t>
            </a:r>
            <a:r>
              <a:rPr lang="en"/>
              <a:t> Multiplying both sides of the congruence by 52 (the inverse of 19 modulo 141) gives:</a:t>
            </a:r>
            <a:endParaRPr/>
          </a:p>
          <a:p>
            <a:pPr marL="9144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i="1"/>
              <a:t>x</a:t>
            </a:r>
            <a:r>
              <a:rPr lang="en"/>
              <a:t>  ≡ 52 · 4 (</a:t>
            </a:r>
            <a:r>
              <a:rPr lang="en" b="1"/>
              <a:t>mod</a:t>
            </a:r>
            <a:r>
              <a:rPr lang="en"/>
              <a:t> 141)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≡ 208 (</a:t>
            </a:r>
            <a:r>
              <a:rPr lang="en" b="1"/>
              <a:t>mod</a:t>
            </a:r>
            <a:r>
              <a:rPr lang="en"/>
              <a:t> 141)</a:t>
            </a:r>
            <a:endParaRPr/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≡ 67 (</a:t>
            </a:r>
            <a:r>
              <a:rPr lang="en" b="1"/>
              <a:t>mod</a:t>
            </a:r>
            <a:r>
              <a:rPr lang="en"/>
              <a:t> 141)</a:t>
            </a:r>
            <a:br>
              <a:rPr lang="en"/>
            </a:br>
            <a:endParaRPr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/>
              <a:t>Check:</a:t>
            </a:r>
            <a:r>
              <a:rPr lang="en"/>
              <a:t>	19 · 67  =  1273  =  9 · 141 + 4  ≡  4 (</a:t>
            </a:r>
            <a:r>
              <a:rPr lang="en" b="1"/>
              <a:t>mod</a:t>
            </a:r>
            <a:r>
              <a:rPr lang="en"/>
              <a:t> 141)</a:t>
            </a:r>
            <a:endParaRPr/>
          </a:p>
          <a:p>
            <a:pPr marL="45720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		19 · 349  =  6631  =  47 · 141 + 4  ≡  4 (</a:t>
            </a:r>
            <a:r>
              <a:rPr lang="en" b="1"/>
              <a:t>mod</a:t>
            </a:r>
            <a:r>
              <a:rPr lang="en"/>
              <a:t> 141)</a:t>
            </a:r>
            <a:endParaRPr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(349 = 67 + 2·141) </a:t>
            </a:r>
            <a:endParaRPr/>
          </a:p>
        </p:txBody>
      </p:sp>
      <p:cxnSp>
        <p:nvCxnSpPr>
          <p:cNvPr id="210" name="Shape 210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1" name="Shape 211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Solving congruences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586600" cy="42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  </a:t>
            </a:r>
            <a:r>
              <a:rPr lang="en"/>
              <a:t>Use the Euclidean Algorithm to find the greatest common divisor of 52 and 180.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Then, use Bezout’s Theorem/the “Reverse Euclidean Algorithm” to express gcd(52, 180) as a linear combination of 52 and 180. That is, find </a:t>
            </a:r>
            <a:r>
              <a:rPr lang="en" i="1"/>
              <a:t>s</a:t>
            </a:r>
            <a:r>
              <a:rPr lang="en"/>
              <a:t> and </a:t>
            </a:r>
            <a:r>
              <a:rPr lang="en" i="1"/>
              <a:t>t</a:t>
            </a:r>
            <a:r>
              <a:rPr lang="en"/>
              <a:t> such that gcd(52, 180) = 52</a:t>
            </a:r>
            <a:r>
              <a:rPr lang="en" i="1"/>
              <a:t>s</a:t>
            </a:r>
            <a:r>
              <a:rPr lang="en"/>
              <a:t> + 180</a:t>
            </a:r>
            <a:r>
              <a:rPr lang="en" i="1"/>
              <a:t>t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CC4125"/>
                </a:solidFill>
              </a:rPr>
              <a:t>Euclidean Algorithm to find gcd(52, 180):</a:t>
            </a:r>
            <a:endParaRPr sz="1500">
              <a:solidFill>
                <a:srgbClr val="CC4125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CC4125"/>
                </a:solidFill>
              </a:rPr>
              <a:t>180  =  52 · 3  +  24          (note that 52·3 = 156)</a:t>
            </a:r>
            <a:endParaRPr sz="1500">
              <a:solidFill>
                <a:srgbClr val="CC4125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CC4125"/>
                </a:solidFill>
              </a:rPr>
              <a:t>  52  =  24 · 2  +  4</a:t>
            </a:r>
            <a:endParaRPr sz="1500">
              <a:solidFill>
                <a:srgbClr val="CC4125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CC4125"/>
                </a:solidFill>
              </a:rPr>
              <a:t>  24  =    4 · 6  +  0</a:t>
            </a:r>
            <a:endParaRPr sz="1500">
              <a:solidFill>
                <a:srgbClr val="CC4125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CC4125"/>
                </a:solidFill>
              </a:rPr>
              <a:t>gcd = last nonzero remainder = </a:t>
            </a:r>
            <a:r>
              <a:rPr lang="en" sz="1500" b="1">
                <a:solidFill>
                  <a:srgbClr val="CC4125"/>
                </a:solidFill>
              </a:rPr>
              <a:t>4</a:t>
            </a:r>
            <a:endParaRPr sz="1500" b="1">
              <a:solidFill>
                <a:srgbClr val="CC4125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>
              <a:solidFill>
                <a:srgbClr val="9900FF"/>
              </a:solidFill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3798450" y="2849575"/>
            <a:ext cx="5222700" cy="20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9900FF"/>
                </a:solidFill>
              </a:rPr>
              <a:t>Bezout’s Theorem/ “reverse Euclidean Algorithm” gives:</a:t>
            </a:r>
            <a:endParaRPr sz="1500">
              <a:solidFill>
                <a:srgbClr val="9900FF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9900FF"/>
                </a:solidFill>
              </a:rPr>
              <a:t>gcd(52, 180)  =  4  =  52  -  24 · 2</a:t>
            </a:r>
            <a:endParaRPr sz="1500">
              <a:solidFill>
                <a:srgbClr val="9900FF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9900FF"/>
                </a:solidFill>
              </a:rPr>
              <a:t>                              = 52  -  (180 - 52·3) ·2</a:t>
            </a:r>
            <a:endParaRPr sz="1500">
              <a:solidFill>
                <a:srgbClr val="9900FF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9900FF"/>
                </a:solidFill>
              </a:rPr>
              <a:t>                              = 52  - 2·180  +  6·52</a:t>
            </a:r>
            <a:endParaRPr sz="1500">
              <a:solidFill>
                <a:srgbClr val="9900FF"/>
              </a:solidFill>
            </a:endParaRPr>
          </a:p>
          <a:p>
            <a:pPr marL="0" lvl="0" indent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500">
                <a:solidFill>
                  <a:srgbClr val="9900FF"/>
                </a:solidFill>
              </a:rPr>
              <a:t>                              = 7·52 - 2·180</a:t>
            </a:r>
            <a:endParaRPr sz="1500">
              <a:solidFill>
                <a:srgbClr val="9900FF"/>
              </a:solidFill>
            </a:endParaRPr>
          </a:p>
        </p:txBody>
      </p:sp>
      <p:cxnSp>
        <p:nvCxnSpPr>
          <p:cNvPr id="65" name="Shape 65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Shape 66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Warm-up problem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311700" y="619075"/>
            <a:ext cx="87093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Example?  </a:t>
            </a:r>
            <a:r>
              <a:rPr lang="en"/>
              <a:t>Solve the linear congruence  2</a:t>
            </a:r>
            <a:r>
              <a:rPr lang="en" i="1"/>
              <a:t>x</a:t>
            </a:r>
            <a:r>
              <a:rPr lang="en"/>
              <a:t> ≡ 3 (</a:t>
            </a:r>
            <a:r>
              <a:rPr lang="en" b="1"/>
              <a:t>mod</a:t>
            </a:r>
            <a:r>
              <a:rPr lang="en"/>
              <a:t> 4)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/>
              <a:t>Example?  </a:t>
            </a:r>
            <a:r>
              <a:rPr lang="en"/>
              <a:t>Solve the linear congruence  2</a:t>
            </a:r>
            <a:r>
              <a:rPr lang="en" i="1"/>
              <a:t>x</a:t>
            </a:r>
            <a:r>
              <a:rPr lang="en"/>
              <a:t> ≡ 2 (</a:t>
            </a:r>
            <a:r>
              <a:rPr lang="en" b="1"/>
              <a:t>mod</a:t>
            </a:r>
            <a:r>
              <a:rPr lang="en"/>
              <a:t> 4)</a:t>
            </a:r>
            <a:endParaRPr/>
          </a:p>
        </p:txBody>
      </p:sp>
      <p:cxnSp>
        <p:nvCxnSpPr>
          <p:cNvPr id="218" name="Shape 218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9" name="Shape 219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Solving congruences</a:t>
            </a:r>
            <a:endParaRPr sz="1800" b="1">
              <a:solidFill>
                <a:srgbClr val="000000"/>
              </a:solidFill>
            </a:endParaRPr>
          </a:p>
        </p:txBody>
      </p:sp>
      <p:pic>
        <p:nvPicPr>
          <p:cNvPr id="220" name="Shape 2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500" y="114625"/>
            <a:ext cx="1774800" cy="170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" name="Shape 225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6" name="Shape 226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Solving congruences</a:t>
            </a:r>
            <a:endParaRPr sz="1800" b="1">
              <a:solidFill>
                <a:srgbClr val="000000"/>
              </a:solidFill>
            </a:endParaRPr>
          </a:p>
        </p:txBody>
      </p:sp>
      <p:sp>
        <p:nvSpPr>
          <p:cNvPr id="227" name="Shape 2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8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Solve the linear congruence  5</a:t>
            </a:r>
            <a:r>
              <a:rPr lang="en" i="1"/>
              <a:t>x</a:t>
            </a:r>
            <a:r>
              <a:rPr lang="en"/>
              <a:t> ≡ 4 (</a:t>
            </a:r>
            <a:r>
              <a:rPr lang="en" b="1"/>
              <a:t>mod</a:t>
            </a:r>
            <a:r>
              <a:rPr lang="en"/>
              <a:t> 17)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Solve the linear congruence  55</a:t>
            </a:r>
            <a:r>
              <a:rPr lang="en" i="1"/>
              <a:t>x</a:t>
            </a:r>
            <a:r>
              <a:rPr lang="en"/>
              <a:t> ≡ 34 (</a:t>
            </a:r>
            <a:r>
              <a:rPr lang="en" b="1"/>
              <a:t>mod</a:t>
            </a:r>
            <a:r>
              <a:rPr lang="en"/>
              <a:t> 89)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 Show that the integers between (and including) 2 and 9 </a:t>
            </a:r>
            <a:br>
              <a:rPr lang="en"/>
            </a:br>
            <a:r>
              <a:rPr lang="en"/>
              <a:t>can be broken up into pairs, where the two numbers in each pair</a:t>
            </a:r>
            <a:br>
              <a:rPr lang="en"/>
            </a:br>
            <a:r>
              <a:rPr lang="en"/>
              <a:t>are one another’s inverse modulo 11.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b="1"/>
              <a:t>FYOG:  </a:t>
            </a:r>
            <a:r>
              <a:rPr lang="en"/>
              <a:t>Use the previous result to show that 10!  ≡  -1 (</a:t>
            </a:r>
            <a:r>
              <a:rPr lang="en" b="1"/>
              <a:t>mod</a:t>
            </a:r>
            <a:r>
              <a:rPr lang="en"/>
              <a:t> 11)</a:t>
            </a:r>
            <a:endParaRPr/>
          </a:p>
        </p:txBody>
      </p:sp>
      <p:pic>
        <p:nvPicPr>
          <p:cNvPr id="229" name="Shape 2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500" y="114625"/>
            <a:ext cx="1774800" cy="170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" name="Shape 234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5" name="Shape 235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Solving congruences</a:t>
            </a:r>
            <a:endParaRPr sz="1800" b="1">
              <a:solidFill>
                <a:srgbClr val="000000"/>
              </a:solidFill>
            </a:endParaRP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311700" y="695275"/>
            <a:ext cx="8744400" cy="42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Recap:</a:t>
            </a:r>
            <a:endParaRPr b="1"/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To solve a congruence relation of the form   </a:t>
            </a:r>
            <a:r>
              <a:rPr lang="en" i="1"/>
              <a:t>ax</a:t>
            </a:r>
            <a:r>
              <a:rPr lang="en"/>
              <a:t> ≡ </a:t>
            </a:r>
            <a:r>
              <a:rPr lang="en" i="1"/>
              <a:t>b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) … </a:t>
            </a:r>
            <a:endParaRPr/>
          </a:p>
          <a:p>
            <a:pPr marL="457200" marR="0" lvl="0" indent="-330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AutoNum type="arabicPeriod"/>
            </a:pPr>
            <a:r>
              <a:rPr lang="en"/>
              <a:t>Verify that </a:t>
            </a:r>
            <a:r>
              <a:rPr lang="en" i="1"/>
              <a:t>a</a:t>
            </a:r>
            <a:r>
              <a:rPr lang="en"/>
              <a:t> and </a:t>
            </a:r>
            <a:r>
              <a:rPr lang="en" i="1"/>
              <a:t>m</a:t>
            </a:r>
            <a:r>
              <a:rPr lang="en"/>
              <a:t> are relatively prime using the </a:t>
            </a:r>
            <a:r>
              <a:rPr lang="en" b="1"/>
              <a:t>Euclidean </a:t>
            </a:r>
            <a:br>
              <a:rPr lang="en" b="1"/>
            </a:br>
            <a:r>
              <a:rPr lang="en" b="1"/>
              <a:t>Algorithm</a:t>
            </a:r>
            <a:r>
              <a:rPr lang="en"/>
              <a:t>.  If they are, an inverse of </a:t>
            </a:r>
            <a:r>
              <a:rPr lang="en" i="1"/>
              <a:t>a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) exists.</a:t>
            </a:r>
            <a:endParaRPr/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/>
              <a:t>Use the “reverse Euclidean Algorithm” to find the inverse of </a:t>
            </a:r>
            <a:r>
              <a:rPr lang="en" i="1"/>
              <a:t>a</a:t>
            </a:r>
            <a:r>
              <a:rPr lang="en"/>
              <a:t> (modulo </a:t>
            </a:r>
            <a:r>
              <a:rPr lang="en" i="1"/>
              <a:t>m</a:t>
            </a:r>
            <a:r>
              <a:rPr lang="en"/>
              <a:t>)</a:t>
            </a:r>
            <a:endParaRPr/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/>
              <a:t>Multiply both sides of </a:t>
            </a:r>
            <a:r>
              <a:rPr lang="en" i="1"/>
              <a:t>ax</a:t>
            </a:r>
            <a:r>
              <a:rPr lang="en"/>
              <a:t> ≡ </a:t>
            </a:r>
            <a:r>
              <a:rPr lang="en" i="1"/>
              <a:t>b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) by the inverse of </a:t>
            </a:r>
            <a:r>
              <a:rPr lang="en" i="1"/>
              <a:t>a</a:t>
            </a:r>
            <a:r>
              <a:rPr lang="en"/>
              <a:t> (modulo </a:t>
            </a:r>
            <a:r>
              <a:rPr lang="en" i="1"/>
              <a:t>m</a:t>
            </a:r>
            <a:r>
              <a:rPr lang="en"/>
              <a:t>) to get a congruence relation for </a:t>
            </a:r>
            <a:r>
              <a:rPr lang="en" i="1"/>
              <a:t>x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Next time:</a:t>
            </a:r>
            <a:endParaRPr b="1"/>
          </a:p>
          <a:p>
            <a:pPr marL="457200" marR="0" lvl="0" indent="-330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We started today off making the analogy between </a:t>
            </a:r>
            <a:r>
              <a:rPr lang="en" b="1"/>
              <a:t>linear equations</a:t>
            </a:r>
            <a:r>
              <a:rPr lang="en"/>
              <a:t> and the </a:t>
            </a:r>
            <a:r>
              <a:rPr lang="en" b="1"/>
              <a:t>linear congruences</a:t>
            </a:r>
            <a:r>
              <a:rPr lang="en"/>
              <a:t> that we learned how to solve today.</a:t>
            </a:r>
            <a:endParaRPr/>
          </a:p>
          <a:p>
            <a:pPr marL="457200" marR="0" lvl="0" indent="-3302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600"/>
              <a:buChar char="●"/>
            </a:pPr>
            <a:r>
              <a:rPr lang="en"/>
              <a:t>Next, we’ll see there is also a natural analogy to </a:t>
            </a:r>
            <a:r>
              <a:rPr lang="en" b="1"/>
              <a:t>systems of linear congruences</a:t>
            </a:r>
            <a:br>
              <a:rPr lang="en"/>
            </a:br>
            <a:r>
              <a:rPr lang="en"/>
              <a:t>(the last piece we need before cryptosecurity!)</a:t>
            </a:r>
            <a:endParaRPr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  <p:pic>
        <p:nvPicPr>
          <p:cNvPr id="238" name="Shape 2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500" y="114625"/>
            <a:ext cx="1774800" cy="170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1568075" y="1619250"/>
            <a:ext cx="2971800" cy="16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b="1"/>
              <a:t>Bonus material!</a:t>
            </a:r>
            <a:endParaRPr sz="3600" b="1"/>
          </a:p>
        </p:txBody>
      </p:sp>
      <p:sp>
        <p:nvSpPr>
          <p:cNvPr id="244" name="Shape 2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  <p:pic>
        <p:nvPicPr>
          <p:cNvPr id="245" name="Shape 2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7125" y="161925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159300" y="4666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FYOG:</a:t>
            </a:r>
            <a:r>
              <a:rPr lang="en"/>
              <a:t> Solve the linear congruence  5</a:t>
            </a:r>
            <a:r>
              <a:rPr lang="en" i="1"/>
              <a:t>x</a:t>
            </a:r>
            <a:r>
              <a:rPr lang="en"/>
              <a:t> ≡ 4 (</a:t>
            </a:r>
            <a:r>
              <a:rPr lang="en" b="1"/>
              <a:t>mod</a:t>
            </a:r>
            <a:r>
              <a:rPr lang="en"/>
              <a:t> 17)</a:t>
            </a:r>
            <a:endParaRPr sz="800"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CC4125"/>
                </a:solidFill>
              </a:rPr>
              <a:t>Step 1:</a:t>
            </a:r>
            <a:r>
              <a:rPr lang="en">
                <a:solidFill>
                  <a:srgbClr val="CC4125"/>
                </a:solidFill>
              </a:rPr>
              <a:t> Do the Euclidean algorithm to confirm that gcd(5, 17) = 1</a:t>
            </a:r>
            <a:endParaRPr>
              <a:solidFill>
                <a:srgbClr val="CC4125"/>
              </a:solidFill>
            </a:endParaRPr>
          </a:p>
          <a:p>
            <a:pPr marL="1371600" lvl="0" indent="0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CC4125"/>
                </a:solidFill>
              </a:rPr>
              <a:t>17 = 3 · 5  +  2</a:t>
            </a:r>
            <a:endParaRPr>
              <a:solidFill>
                <a:srgbClr val="CC4125"/>
              </a:solidFill>
            </a:endParaRPr>
          </a:p>
          <a:p>
            <a:pPr marL="137160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CC4125"/>
                </a:solidFill>
              </a:rPr>
              <a:t>5 = 2 · 2  +  1</a:t>
            </a:r>
            <a:endParaRPr>
              <a:solidFill>
                <a:srgbClr val="CC4125"/>
              </a:solidFill>
            </a:endParaRPr>
          </a:p>
          <a:p>
            <a:pPr marL="137160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CC4125"/>
                </a:solidFill>
              </a:rPr>
              <a:t>2 = 2 · 1  +  0</a:t>
            </a: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So gcd(5, 17) = 1, so an inverse exists (by the theorem in today’s lecture).</a:t>
            </a: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To find it, we can use the Euclidean algorithm in reverse:</a:t>
            </a:r>
            <a:endParaRPr>
              <a:solidFill>
                <a:srgbClr val="CC4125"/>
              </a:solidFill>
            </a:endParaRPr>
          </a:p>
          <a:p>
            <a:pPr marL="13716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1 = 5 - 2 · 2</a:t>
            </a:r>
            <a:endParaRPr>
              <a:solidFill>
                <a:srgbClr val="CC4125"/>
              </a:solidFill>
            </a:endParaRPr>
          </a:p>
          <a:p>
            <a:pPr marL="13716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   = 5 - 2 · (17 - 3· 5)</a:t>
            </a:r>
            <a:endParaRPr>
              <a:solidFill>
                <a:srgbClr val="CC4125"/>
              </a:solidFill>
            </a:endParaRPr>
          </a:p>
          <a:p>
            <a:pPr marL="13716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   = 7 · 5  -  2 · 17</a:t>
            </a: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So 7 is the inverse of 5 modulo 17.</a:t>
            </a: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1000"/>
              </a:spcBef>
              <a:spcAft>
                <a:spcPts val="800"/>
              </a:spcAft>
              <a:buNone/>
            </a:pPr>
            <a:r>
              <a:rPr lang="en" b="1">
                <a:solidFill>
                  <a:srgbClr val="CC4125"/>
                </a:solidFill>
              </a:rPr>
              <a:t>Step 2:</a:t>
            </a:r>
            <a:r>
              <a:rPr lang="en">
                <a:solidFill>
                  <a:srgbClr val="CC4125"/>
                </a:solidFill>
              </a:rPr>
              <a:t> Multiply both sides of the linear congruence by 7...</a:t>
            </a:r>
            <a:endParaRPr>
              <a:solidFill>
                <a:srgbClr val="CC4125"/>
              </a:solidFill>
            </a:endParaRPr>
          </a:p>
        </p:txBody>
      </p:sp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</a:t>
            </a:r>
            <a:r>
              <a:rPr lang="en" i="1"/>
              <a:t>hints!</a:t>
            </a:r>
            <a:endParaRPr i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159300" y="4666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FYOG:</a:t>
            </a:r>
            <a:r>
              <a:rPr lang="en"/>
              <a:t> Solve the linear congruence  55</a:t>
            </a:r>
            <a:r>
              <a:rPr lang="en" i="1"/>
              <a:t>x</a:t>
            </a:r>
            <a:r>
              <a:rPr lang="en"/>
              <a:t> ≡ 34 (</a:t>
            </a:r>
            <a:r>
              <a:rPr lang="en" b="1"/>
              <a:t>mod</a:t>
            </a:r>
            <a:r>
              <a:rPr lang="en"/>
              <a:t> 89)</a:t>
            </a:r>
            <a:br>
              <a:rPr lang="en"/>
            </a:br>
            <a:endParaRPr b="1"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CC4125"/>
                </a:solidFill>
              </a:rPr>
              <a:t>Step 1:</a:t>
            </a:r>
            <a:r>
              <a:rPr lang="en">
                <a:solidFill>
                  <a:srgbClr val="CC4125"/>
                </a:solidFill>
              </a:rPr>
              <a:t> Do the Euclidean algorithm to confirm that gcd(55, 89) = 1</a:t>
            </a: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To find the inverse of 55 modulo 89, we can use the Euclidean algorithm in reverse, just as in the last FYOG example. You should find that the inverse is 34.</a:t>
            </a:r>
            <a:br>
              <a:rPr lang="en">
                <a:solidFill>
                  <a:srgbClr val="CC4125"/>
                </a:solidFill>
              </a:rPr>
            </a:b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1000"/>
              </a:spcBef>
              <a:spcAft>
                <a:spcPts val="800"/>
              </a:spcAft>
              <a:buNone/>
            </a:pPr>
            <a:r>
              <a:rPr lang="en" b="1">
                <a:solidFill>
                  <a:srgbClr val="CC4125"/>
                </a:solidFill>
              </a:rPr>
              <a:t>Step 2:</a:t>
            </a:r>
            <a:r>
              <a:rPr lang="en">
                <a:solidFill>
                  <a:srgbClr val="CC4125"/>
                </a:solidFill>
              </a:rPr>
              <a:t> Multiply both sides of the linear congruence by 34...</a:t>
            </a:r>
            <a:endParaRPr>
              <a:solidFill>
                <a:srgbClr val="CC4125"/>
              </a:solidFill>
            </a:endParaRPr>
          </a:p>
        </p:txBody>
      </p:sp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</a:t>
            </a:r>
            <a:r>
              <a:rPr lang="en" i="1"/>
              <a:t>hints!</a:t>
            </a:r>
            <a:endParaRPr i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159300" y="4666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FYOG:</a:t>
            </a:r>
            <a:r>
              <a:rPr lang="en"/>
              <a:t>  Show that the integers between (and including) 2 and 9 can be broken up into pairs, where the two numbers in each pair are one another’s inverse modulo 11.</a:t>
            </a:r>
            <a:br>
              <a:rPr lang="en"/>
            </a:br>
            <a:endParaRPr b="1"/>
          </a:p>
          <a:p>
            <a:pPr marL="45720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(2, 6) --  because 2·6 = 12 ≡ 1 (mod 11)</a:t>
            </a: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And so on… </a:t>
            </a:r>
            <a:br>
              <a:rPr lang="en">
                <a:solidFill>
                  <a:srgbClr val="CC4125"/>
                </a:solidFill>
              </a:rPr>
            </a:br>
            <a:endParaRPr>
              <a:solidFill>
                <a:srgbClr val="CC4125"/>
              </a:solidFill>
            </a:endParaRPr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FYOG:  </a:t>
            </a:r>
            <a:r>
              <a:rPr lang="en"/>
              <a:t>Use the previous result to show that 10!  ≡  -1 (</a:t>
            </a:r>
            <a:r>
              <a:rPr lang="en" b="1"/>
              <a:t>mod</a:t>
            </a:r>
            <a:r>
              <a:rPr lang="en"/>
              <a:t> 11)</a:t>
            </a:r>
            <a:endParaRPr/>
          </a:p>
          <a:p>
            <a:pPr marL="45720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10!  =  10·9·8·7·6·5·4·3·2·1  =  10·(9·5)·(8·7)·(6·2)·(4·3)</a:t>
            </a: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                                              ≡ 10 ·  (1) ·  (1) ·  (1)  · (1) 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11)</a:t>
            </a: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4125"/>
                </a:solidFill>
              </a:rPr>
              <a:t>And 10 ≡ -1 (</a:t>
            </a:r>
            <a:r>
              <a:rPr lang="en" b="1">
                <a:solidFill>
                  <a:srgbClr val="CC4125"/>
                </a:solidFill>
              </a:rPr>
              <a:t>mod</a:t>
            </a:r>
            <a:r>
              <a:rPr lang="en">
                <a:solidFill>
                  <a:srgbClr val="CC4125"/>
                </a:solidFill>
              </a:rPr>
              <a:t> 11)</a:t>
            </a: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10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CC4125"/>
                </a:solidFill>
              </a:rPr>
              <a:t>(since   11 | (10 - (-1)) )</a:t>
            </a:r>
            <a:endParaRPr>
              <a:solidFill>
                <a:srgbClr val="CC4125"/>
              </a:solidFill>
            </a:endParaRPr>
          </a:p>
        </p:txBody>
      </p:sp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</a:t>
            </a:r>
            <a:r>
              <a:rPr lang="en" i="1"/>
              <a:t>hints!</a:t>
            </a:r>
            <a:endParaRPr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2989650" y="3519925"/>
            <a:ext cx="5842500" cy="129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Lecture 20: Solving Congruences</a:t>
            </a:r>
            <a:endParaRPr sz="2600"/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00" y="66650"/>
            <a:ext cx="503872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20875" y="2139625"/>
            <a:ext cx="1926425" cy="192642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/>
        </p:nvSpPr>
        <p:spPr>
          <a:xfrm>
            <a:off x="64200" y="828650"/>
            <a:ext cx="8520600" cy="21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CSCI 2824, Discrete Structures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Spring 2018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</a:rPr>
              <a:t>Alexandra </a:t>
            </a:r>
            <a:r>
              <a:rPr lang="en-US" sz="2400">
                <a:solidFill>
                  <a:srgbClr val="000000"/>
                </a:solidFill>
              </a:rPr>
              <a:t>Kolla</a:t>
            </a: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771475"/>
            <a:ext cx="8520600" cy="410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dirty="0"/>
              <a:t>HW 7 (Moodle) is </a:t>
            </a:r>
            <a:r>
              <a:rPr lang="en" b="1" dirty="0"/>
              <a:t>due Friday at 12 PM</a:t>
            </a:r>
            <a:r>
              <a:rPr lang="en" dirty="0"/>
              <a:t>.</a:t>
            </a:r>
            <a:endParaRPr dirty="0"/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dirty="0"/>
              <a:t>Lots of </a:t>
            </a:r>
            <a:r>
              <a:rPr lang="en" dirty="0" err="1"/>
              <a:t>CodeRunner</a:t>
            </a:r>
            <a:r>
              <a:rPr lang="en" dirty="0"/>
              <a:t>, so start it early!</a:t>
            </a:r>
            <a:br>
              <a:rPr lang="en" dirty="0"/>
            </a:br>
            <a:endParaRPr sz="1000" dirty="0"/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dirty="0"/>
              <a:t>If you have concerns about how your exam was graded:</a:t>
            </a:r>
            <a:endParaRPr dirty="0"/>
          </a:p>
          <a:p>
            <a:pPr marL="914400" lvl="0" indent="-330200" rtl="0">
              <a:spcBef>
                <a:spcPts val="1000"/>
              </a:spcBef>
              <a:spcAft>
                <a:spcPts val="0"/>
              </a:spcAft>
              <a:buSzPts val="1600"/>
              <a:buAutoNum type="arabicParenR"/>
            </a:pPr>
            <a:r>
              <a:rPr lang="en" b="1" dirty="0"/>
              <a:t>Check the solutions first.</a:t>
            </a:r>
            <a:endParaRPr dirty="0"/>
          </a:p>
          <a:p>
            <a:pPr marL="914400" lvl="0" indent="-330200" rtl="0">
              <a:spcBef>
                <a:spcPts val="0"/>
              </a:spcBef>
              <a:spcAft>
                <a:spcPts val="0"/>
              </a:spcAft>
              <a:buSzPts val="1600"/>
              <a:buAutoNum type="arabicParenR"/>
            </a:pPr>
            <a:r>
              <a:rPr lang="en" dirty="0"/>
              <a:t>Put in writing what specifically you want me to look at.</a:t>
            </a:r>
            <a:endParaRPr dirty="0"/>
          </a:p>
          <a:p>
            <a:pPr marL="914400" lvl="0" indent="-330200" rtl="0">
              <a:spcBef>
                <a:spcPts val="0"/>
              </a:spcBef>
              <a:spcAft>
                <a:spcPts val="0"/>
              </a:spcAft>
              <a:buSzPts val="1600"/>
              <a:buAutoNum type="arabicParenR"/>
            </a:pPr>
            <a:r>
              <a:rPr lang="en" dirty="0"/>
              <a:t>Bring this note and your exam to me </a:t>
            </a:r>
            <a:r>
              <a:rPr lang="en-US" dirty="0"/>
              <a:t>by </a:t>
            </a:r>
            <a:r>
              <a:rPr lang="en" b="1" dirty="0"/>
              <a:t>Friday</a:t>
            </a:r>
            <a:r>
              <a:rPr lang="en" dirty="0"/>
              <a:t> (9 March)</a:t>
            </a:r>
            <a:br>
              <a:rPr lang="en" dirty="0"/>
            </a:br>
            <a:endParaRPr dirty="0"/>
          </a:p>
          <a:p>
            <a:pPr marL="0" lvl="0" indent="0" rtl="0">
              <a:spcBef>
                <a:spcPts val="1600"/>
              </a:spcBef>
              <a:spcAft>
                <a:spcPts val="800"/>
              </a:spcAft>
              <a:buNone/>
            </a:pPr>
            <a:endParaRPr dirty="0"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9550" y="3066325"/>
            <a:ext cx="5715000" cy="18097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3" name="Shape 83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4" name="Shape 84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Announcements and reminders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771475"/>
            <a:ext cx="8520600" cy="410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Sieve of Eratosthenes, Trial Division -- finding prime numbers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Euclidean Algorithm -- find greatest common divisors (GCDs)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Fundamental Theorem of Arithmetic -- can write numbers as product of primes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b="1"/>
              <a:t>Today:</a:t>
            </a:r>
            <a:endParaRPr sz="1800" b="1"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Solving </a:t>
            </a:r>
            <a:r>
              <a:rPr lang="en" b="1"/>
              <a:t>congruence relations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20875" y="2139625"/>
            <a:ext cx="1926425" cy="19264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" name="Shape 92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3" name="Shape 93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What did we do last time?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5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Definition: </a:t>
            </a:r>
            <a:r>
              <a:rPr lang="en"/>
              <a:t>A congruence of the form</a:t>
            </a:r>
            <a:br>
              <a:rPr lang="en"/>
            </a:br>
            <a:br>
              <a:rPr lang="en" sz="1000"/>
            </a:br>
            <a:r>
              <a:rPr lang="en" sz="1000"/>
              <a:t>	</a:t>
            </a:r>
            <a:r>
              <a:rPr lang="en" i="1"/>
              <a:t>ax</a:t>
            </a:r>
            <a:r>
              <a:rPr lang="en"/>
              <a:t> ≡ </a:t>
            </a:r>
            <a:r>
              <a:rPr lang="en" i="1"/>
              <a:t>b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)</a:t>
            </a:r>
            <a:br>
              <a:rPr lang="en"/>
            </a:br>
            <a:br>
              <a:rPr lang="en" sz="1000"/>
            </a:br>
            <a:r>
              <a:rPr lang="en"/>
              <a:t>where </a:t>
            </a:r>
            <a:r>
              <a:rPr lang="en" i="1"/>
              <a:t>m</a:t>
            </a:r>
            <a:r>
              <a:rPr lang="en"/>
              <a:t> is a positive integer, </a:t>
            </a:r>
            <a:r>
              <a:rPr lang="en" i="1"/>
              <a:t>a </a:t>
            </a:r>
            <a:r>
              <a:rPr lang="en"/>
              <a:t>and </a:t>
            </a:r>
            <a:r>
              <a:rPr lang="en" i="1"/>
              <a:t>b </a:t>
            </a:r>
            <a:r>
              <a:rPr lang="en"/>
              <a:t>are integers and </a:t>
            </a:r>
            <a:r>
              <a:rPr lang="en" i="1"/>
              <a:t>x</a:t>
            </a:r>
            <a:r>
              <a:rPr lang="en"/>
              <a:t> is a variable</a:t>
            </a:r>
            <a:br>
              <a:rPr lang="en"/>
            </a:br>
            <a:r>
              <a:rPr lang="en"/>
              <a:t>is called a </a:t>
            </a:r>
            <a:r>
              <a:rPr lang="en" b="1" u="sng"/>
              <a:t>linear congruence</a:t>
            </a:r>
            <a:r>
              <a:rPr lang="en"/>
              <a:t>.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Goal:</a:t>
            </a:r>
            <a:r>
              <a:rPr lang="en"/>
              <a:t> Find all integers </a:t>
            </a:r>
            <a:r>
              <a:rPr lang="en" i="1"/>
              <a:t>x</a:t>
            </a:r>
            <a:r>
              <a:rPr lang="en"/>
              <a:t> that satisfy this congruence.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 </a:t>
            </a:r>
            <a:br>
              <a:rPr lang="en"/>
            </a:br>
            <a:r>
              <a:rPr lang="en"/>
              <a:t>What are all of the times that are “congruent to” 2 o’clock?</a:t>
            </a:r>
            <a:endParaRPr/>
          </a:p>
          <a:p>
            <a:pPr marL="0" lvl="0" indent="45720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⇒  Want  </a:t>
            </a:r>
            <a:r>
              <a:rPr lang="en" i="1"/>
              <a:t>x</a:t>
            </a:r>
            <a:r>
              <a:rPr lang="en"/>
              <a:t> ≡ 2 </a:t>
            </a:r>
            <a:r>
              <a:rPr lang="en" b="1"/>
              <a:t>mod</a:t>
            </a:r>
            <a:r>
              <a:rPr lang="en"/>
              <a:t> 12</a:t>
            </a: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20875" y="2139625"/>
            <a:ext cx="1926425" cy="19264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Shape 101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2" name="Shape 102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Solving congruences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245575" y="619075"/>
            <a:ext cx="87264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Linear congruence:    </a:t>
            </a:r>
            <a:r>
              <a:rPr lang="en" i="1"/>
              <a:t>ax</a:t>
            </a:r>
            <a:r>
              <a:rPr lang="en"/>
              <a:t> ≡ </a:t>
            </a:r>
            <a:r>
              <a:rPr lang="en" i="1"/>
              <a:t>b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)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This is analogous to the linear equation:    </a:t>
            </a:r>
            <a:r>
              <a:rPr lang="en" i="1"/>
              <a:t>ax </a:t>
            </a:r>
            <a:r>
              <a:rPr lang="en"/>
              <a:t>= </a:t>
            </a:r>
            <a:r>
              <a:rPr lang="en" i="1"/>
              <a:t>b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One way to solve this simple equation is to multiply both sides by 1/</a:t>
            </a:r>
            <a:r>
              <a:rPr lang="en" i="1"/>
              <a:t>a</a:t>
            </a:r>
            <a:r>
              <a:rPr lang="en"/>
              <a:t>:   </a:t>
            </a:r>
            <a:r>
              <a:rPr lang="en" i="1"/>
              <a:t>x = b/a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Here, we use the fact that 1</a:t>
            </a:r>
            <a:r>
              <a:rPr lang="en" i="1"/>
              <a:t>/a</a:t>
            </a:r>
            <a:r>
              <a:rPr lang="en"/>
              <a:t> is the multiplicative </a:t>
            </a:r>
            <a:r>
              <a:rPr lang="en" b="1"/>
              <a:t>inverse</a:t>
            </a:r>
            <a:r>
              <a:rPr lang="en" b="1" i="1"/>
              <a:t> </a:t>
            </a:r>
            <a:r>
              <a:rPr lang="en"/>
              <a:t>of </a:t>
            </a:r>
            <a:r>
              <a:rPr lang="en" i="1"/>
              <a:t>a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Recall that 1</a:t>
            </a:r>
            <a:r>
              <a:rPr lang="en" i="1"/>
              <a:t>/a</a:t>
            </a:r>
            <a:r>
              <a:rPr lang="en"/>
              <a:t> is the multiplicative inverse of </a:t>
            </a:r>
            <a:r>
              <a:rPr lang="en" i="1"/>
              <a:t>a</a:t>
            </a:r>
            <a:r>
              <a:rPr lang="en"/>
              <a:t> because (1</a:t>
            </a:r>
            <a:r>
              <a:rPr lang="en" i="1"/>
              <a:t>/a</a:t>
            </a:r>
            <a:r>
              <a:rPr lang="en"/>
              <a:t>)</a:t>
            </a:r>
            <a:r>
              <a:rPr lang="en" i="1"/>
              <a:t> a = </a:t>
            </a:r>
            <a:r>
              <a:rPr lang="en"/>
              <a:t>1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800"/>
              </a:spcAft>
              <a:buSzPts val="1600"/>
              <a:buChar char="●"/>
            </a:pPr>
            <a:r>
              <a:rPr lang="en"/>
              <a:t>We’ll use the same strategy to solve the linear congruence.</a:t>
            </a:r>
            <a:endParaRPr/>
          </a:p>
        </p:txBody>
      </p:sp>
      <p:cxnSp>
        <p:nvCxnSpPr>
          <p:cNvPr id="109" name="Shape 109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0" name="Shape 110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Solving congruences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245575" y="619075"/>
            <a:ext cx="87753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Linear congruence:    </a:t>
            </a:r>
            <a:r>
              <a:rPr lang="en" i="1"/>
              <a:t>ax</a:t>
            </a:r>
            <a:r>
              <a:rPr lang="en"/>
              <a:t> ≡ </a:t>
            </a:r>
            <a:r>
              <a:rPr lang="en" i="1"/>
              <a:t>b</a:t>
            </a:r>
            <a:r>
              <a:rPr lang="en"/>
              <a:t> (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)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Strategy: </a:t>
            </a:r>
            <a:r>
              <a:rPr lang="en"/>
              <a:t>Find a number        such that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The number      is called the </a:t>
            </a:r>
            <a:r>
              <a:rPr lang="en" b="1" u="sng"/>
              <a:t>inverse</a:t>
            </a:r>
            <a:r>
              <a:rPr lang="en"/>
              <a:t> of </a:t>
            </a:r>
            <a:r>
              <a:rPr lang="en" i="1"/>
              <a:t>a</a:t>
            </a:r>
            <a:r>
              <a:rPr lang="en"/>
              <a:t> modulo </a:t>
            </a:r>
            <a:r>
              <a:rPr lang="en" i="1"/>
              <a:t>m</a:t>
            </a:r>
            <a:br>
              <a:rPr lang="en" i="1"/>
            </a:br>
            <a:endParaRPr i="1"/>
          </a:p>
          <a:p>
            <a:pPr marL="457200" lvl="0" indent="-330200" rtl="0">
              <a:spcBef>
                <a:spcPts val="800"/>
              </a:spcBef>
              <a:spcAft>
                <a:spcPts val="800"/>
              </a:spcAft>
              <a:buSzPts val="1600"/>
              <a:buChar char="●"/>
            </a:pPr>
            <a:r>
              <a:rPr lang="en"/>
              <a:t>If we know the inverse, then we can find the solution to the linear congruence by</a:t>
            </a:r>
            <a:br>
              <a:rPr lang="en"/>
            </a:br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69137" y="1518884"/>
            <a:ext cx="131617" cy="179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75022" y="1467700"/>
            <a:ext cx="1935453" cy="281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5450" y="2146607"/>
            <a:ext cx="131617" cy="179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82524" y="3252794"/>
            <a:ext cx="1927898" cy="2817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1" name="Shape 121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2" name="Shape 122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Solving congruences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229225" y="619075"/>
            <a:ext cx="87918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b="1"/>
              <a:t>Example</a:t>
            </a:r>
            <a:r>
              <a:rPr lang="en"/>
              <a:t>:   Solve  3</a:t>
            </a:r>
            <a:r>
              <a:rPr lang="en" i="1"/>
              <a:t>x</a:t>
            </a:r>
            <a:r>
              <a:rPr lang="en"/>
              <a:t> ≡ 4 (</a:t>
            </a:r>
            <a:r>
              <a:rPr lang="en" b="1"/>
              <a:t>mod</a:t>
            </a:r>
            <a:r>
              <a:rPr lang="en"/>
              <a:t> 7)</a:t>
            </a:r>
            <a:br>
              <a:rPr lang="en"/>
            </a:br>
            <a:endParaRPr/>
          </a:p>
        </p:txBody>
      </p:sp>
      <p:cxnSp>
        <p:nvCxnSpPr>
          <p:cNvPr id="129" name="Shape 129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0" name="Shape 130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Solving congruences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884</Words>
  <Application>Microsoft Macintosh PowerPoint</Application>
  <PresentationFormat>On-screen Show (16:9)</PresentationFormat>
  <Paragraphs>201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FYOG: hints!</vt:lpstr>
      <vt:lpstr>FYOG: hints!</vt:lpstr>
      <vt:lpstr>FYOG: hints!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3</cp:revision>
  <dcterms:modified xsi:type="dcterms:W3CDTF">2018-03-08T20:57:33Z</dcterms:modified>
</cp:coreProperties>
</file>