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6"/>
  </p:notesMasterIdLst>
  <p:sldIdLst>
    <p:sldId id="256" r:id="rId2"/>
    <p:sldId id="29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300" r:id="rId39"/>
    <p:sldId id="293" r:id="rId40"/>
    <p:sldId id="294" r:id="rId41"/>
    <p:sldId id="295" r:id="rId42"/>
    <p:sldId id="296" r:id="rId43"/>
    <p:sldId id="297" r:id="rId44"/>
    <p:sldId id="298" r:id="rId4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538A9BB-567A-4A0D-8564-65E4F013B455}">
  <a:tblStyle styleId="{7538A9BB-567A-4A0D-8564-65E4F013B4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 snapToObjects="1">
      <p:cViewPr varScale="1">
        <p:scale>
          <a:sx n="145" d="100"/>
          <a:sy n="145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3876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1600"/>
              </a:spcBef>
              <a:spcAft>
                <a:spcPts val="16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>
                <a:solidFill>
                  <a:srgbClr val="434343"/>
                </a:solidFill>
              </a:defRPr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  <a:defRPr sz="1600">
                <a:solidFill>
                  <a:srgbClr val="434343"/>
                </a:solidFill>
              </a:defRPr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600"/>
              <a:buChar char="■"/>
              <a:defRPr sz="16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16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16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16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1600"/>
              </a:spcBef>
              <a:spcAft>
                <a:spcPts val="16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2989650" y="3672325"/>
            <a:ext cx="5842500" cy="12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Lecture 19: Prime Numbers and Greatest Common Divisors</a:t>
            </a:r>
            <a:endParaRPr sz="2600"/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00" y="66650"/>
            <a:ext cx="5038725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37836" y="1525888"/>
            <a:ext cx="5320415" cy="246381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64200" y="828650"/>
            <a:ext cx="8520600" cy="21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CSCI 2824, Discrete Structures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Spring 2018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</a:rPr>
              <a:t>Alexandra </a:t>
            </a:r>
            <a:r>
              <a:rPr lang="en-US" sz="2400" dirty="0" err="1">
                <a:solidFill>
                  <a:srgbClr val="000000"/>
                </a:solidFill>
              </a:rPr>
              <a:t>Kolla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For each of the following, use </a:t>
            </a:r>
            <a:r>
              <a:rPr lang="en" b="1"/>
              <a:t>trial division</a:t>
            </a:r>
            <a:r>
              <a:rPr lang="en"/>
              <a:t> to determine if they are prime. If they are composite, then find their prime factorization.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 i="1"/>
              <a:t>n = </a:t>
            </a:r>
            <a:r>
              <a:rPr lang="en"/>
              <a:t>29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 i="1"/>
              <a:t>n = </a:t>
            </a:r>
            <a:r>
              <a:rPr lang="en"/>
              <a:t>97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 i="1"/>
              <a:t>n = </a:t>
            </a:r>
            <a:r>
              <a:rPr lang="en"/>
              <a:t>143</a:t>
            </a:r>
            <a:endParaRPr/>
          </a:p>
        </p:txBody>
      </p:sp>
      <p:cxnSp>
        <p:nvCxnSpPr>
          <p:cNvPr id="136" name="Shape 136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7" name="Shape 137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Note that to do</a:t>
            </a:r>
            <a:r>
              <a:rPr lang="en" b="1"/>
              <a:t> trial division</a:t>
            </a:r>
            <a:r>
              <a:rPr lang="en"/>
              <a:t> we needed a (potentially long) list of prime numbers. Finding lists of prime numbers is usually done with </a:t>
            </a:r>
            <a:r>
              <a:rPr lang="en" b="1" u="sng"/>
              <a:t>a sieve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A </a:t>
            </a:r>
            <a:r>
              <a:rPr lang="en" b="1" u="sng"/>
              <a:t>prime sieve</a:t>
            </a:r>
            <a:r>
              <a:rPr lang="en"/>
              <a:t> works by creating a list of all integers up to a desired limit and progressively removing composite numbers until only primes are left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We’ll look at the simplest prime sieve: the </a:t>
            </a:r>
            <a:r>
              <a:rPr lang="en" b="1" u="sng"/>
              <a:t>Sieve of Eratosthenes</a:t>
            </a:r>
            <a:r>
              <a:rPr lang="en"/>
              <a:t> (~250 BC)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Note that more efficient versions exist: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Sieve of Sundaram (1934)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Sieve of Atkin (2004)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Various “Wheel Sieves”</a:t>
            </a:r>
            <a:endParaRPr/>
          </a:p>
        </p:txBody>
      </p:sp>
      <p:cxnSp>
        <p:nvCxnSpPr>
          <p:cNvPr id="144" name="Shape 144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5" name="Shape 145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u="sng"/>
              <a:t>Sieve of Eratosthenes</a:t>
            </a:r>
            <a:r>
              <a:rPr lang="en"/>
              <a:t> - in words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Start with complete list of all positive integers up to the desired limit (</a:t>
            </a:r>
            <a:r>
              <a:rPr lang="en" i="1"/>
              <a:t>N</a:t>
            </a:r>
            <a:r>
              <a:rPr lang="en"/>
              <a:t>)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1 doesn’t count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Remove all multiples of the lowest prime number, 2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Remove all multiples of the next lowest prime number, 3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Remove all multiples of the next lowest prime number, 5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…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Remove all multiples of the largest prime number </a:t>
            </a:r>
            <a:endParaRPr/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2600" y="3461025"/>
            <a:ext cx="609475" cy="252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3" name="Shape 153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4" name="Shape 154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59300" y="-66725"/>
            <a:ext cx="88617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u="sng"/>
              <a:t>Sieve of Eratosthenes</a:t>
            </a:r>
            <a:r>
              <a:rPr lang="en"/>
              <a:t> - illustrated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Start with complete list of all positive integers up to the desired limit (here, </a:t>
            </a:r>
            <a:r>
              <a:rPr lang="en" i="1"/>
              <a:t>N=</a:t>
            </a:r>
            <a:r>
              <a:rPr lang="en"/>
              <a:t>100)</a:t>
            </a:r>
            <a:endParaRPr/>
          </a:p>
        </p:txBody>
      </p:sp>
      <p:graphicFrame>
        <p:nvGraphicFramePr>
          <p:cNvPr id="161" name="Shape 161"/>
          <p:cNvGraphicFramePr/>
          <p:nvPr/>
        </p:nvGraphicFramePr>
        <p:xfrm>
          <a:off x="818250" y="1001675"/>
          <a:ext cx="7239000" cy="3962100"/>
        </p:xfrm>
        <a:graphic>
          <a:graphicData uri="http://schemas.openxmlformats.org/drawingml/2006/table">
            <a:tbl>
              <a:tblPr>
                <a:noFill/>
                <a:tableStyleId>{7538A9BB-567A-4A0D-8564-65E4F013B455}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159300" y="-66725"/>
            <a:ext cx="88617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u="sng"/>
              <a:t>Sieve of Eratosthenes</a:t>
            </a:r>
            <a:r>
              <a:rPr lang="en"/>
              <a:t> - illustrated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1 doesn’t count</a:t>
            </a:r>
            <a:endParaRPr/>
          </a:p>
        </p:txBody>
      </p:sp>
      <p:graphicFrame>
        <p:nvGraphicFramePr>
          <p:cNvPr id="168" name="Shape 168"/>
          <p:cNvGraphicFramePr/>
          <p:nvPr/>
        </p:nvGraphicFramePr>
        <p:xfrm>
          <a:off x="818250" y="1001675"/>
          <a:ext cx="7239000" cy="3962100"/>
        </p:xfrm>
        <a:graphic>
          <a:graphicData uri="http://schemas.openxmlformats.org/drawingml/2006/table">
            <a:tbl>
              <a:tblPr>
                <a:noFill/>
                <a:tableStyleId>{7538A9BB-567A-4A0D-8564-65E4F013B455}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94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96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98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59300" y="-66725"/>
            <a:ext cx="88617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u="sng"/>
              <a:t>Sieve of Eratosthenes</a:t>
            </a:r>
            <a:r>
              <a:rPr lang="en"/>
              <a:t> - illustrated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Remove all multiples of the lowest prime number, 2</a:t>
            </a:r>
            <a:endParaRPr/>
          </a:p>
        </p:txBody>
      </p:sp>
      <p:graphicFrame>
        <p:nvGraphicFramePr>
          <p:cNvPr id="175" name="Shape 175"/>
          <p:cNvGraphicFramePr/>
          <p:nvPr/>
        </p:nvGraphicFramePr>
        <p:xfrm>
          <a:off x="818250" y="1001675"/>
          <a:ext cx="7239000" cy="3962100"/>
        </p:xfrm>
        <a:graphic>
          <a:graphicData uri="http://schemas.openxmlformats.org/drawingml/2006/table">
            <a:tbl>
              <a:tblPr>
                <a:noFill/>
                <a:tableStyleId>{7538A9BB-567A-4A0D-8564-65E4F013B455}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2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100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159300" y="-66725"/>
            <a:ext cx="88617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u="sng"/>
              <a:t>Sieve of Eratosthenes</a:t>
            </a:r>
            <a:r>
              <a:rPr lang="en"/>
              <a:t> - illustrated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Remove all multiples of the next lowest prime number, 3</a:t>
            </a:r>
            <a:endParaRPr/>
          </a:p>
        </p:txBody>
      </p:sp>
      <p:graphicFrame>
        <p:nvGraphicFramePr>
          <p:cNvPr id="182" name="Shape 182"/>
          <p:cNvGraphicFramePr/>
          <p:nvPr/>
        </p:nvGraphicFramePr>
        <p:xfrm>
          <a:off x="818250" y="1001675"/>
          <a:ext cx="7239000" cy="3962100"/>
        </p:xfrm>
        <a:graphic>
          <a:graphicData uri="http://schemas.openxmlformats.org/drawingml/2006/table">
            <a:tbl>
              <a:tblPr>
                <a:noFill/>
                <a:tableStyleId>{7538A9BB-567A-4A0D-8564-65E4F013B455}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2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3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95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100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159300" y="-66725"/>
            <a:ext cx="88617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u="sng"/>
              <a:t>Sieve of Eratosthenes</a:t>
            </a:r>
            <a:r>
              <a:rPr lang="en"/>
              <a:t> - illustrated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Remove all multiples of the next lowest prime number, 5</a:t>
            </a:r>
            <a:endParaRPr/>
          </a:p>
        </p:txBody>
      </p:sp>
      <p:graphicFrame>
        <p:nvGraphicFramePr>
          <p:cNvPr id="189" name="Shape 189"/>
          <p:cNvGraphicFramePr/>
          <p:nvPr/>
        </p:nvGraphicFramePr>
        <p:xfrm>
          <a:off x="818250" y="1001675"/>
          <a:ext cx="7239000" cy="3962100"/>
        </p:xfrm>
        <a:graphic>
          <a:graphicData uri="http://schemas.openxmlformats.org/drawingml/2006/table">
            <a:tbl>
              <a:tblPr>
                <a:noFill/>
                <a:tableStyleId>{7538A9BB-567A-4A0D-8564-65E4F013B455}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2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3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5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100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59300" y="-66725"/>
            <a:ext cx="88617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u="sng"/>
              <a:t>Sieve of Eratosthenes</a:t>
            </a:r>
            <a:r>
              <a:rPr lang="en"/>
              <a:t> - illustrated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Remove all multiples of the next lowest prime number, 7</a:t>
            </a:r>
            <a:endParaRPr/>
          </a:p>
        </p:txBody>
      </p:sp>
      <p:graphicFrame>
        <p:nvGraphicFramePr>
          <p:cNvPr id="196" name="Shape 196"/>
          <p:cNvGraphicFramePr/>
          <p:nvPr/>
        </p:nvGraphicFramePr>
        <p:xfrm>
          <a:off x="818250" y="1001675"/>
          <a:ext cx="7239000" cy="3962100"/>
        </p:xfrm>
        <a:graphic>
          <a:graphicData uri="http://schemas.openxmlformats.org/drawingml/2006/table">
            <a:tbl>
              <a:tblPr>
                <a:noFill/>
                <a:tableStyleId>{7538A9BB-567A-4A0D-8564-65E4F013B455}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2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3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5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7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89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97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100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159300" y="-66725"/>
            <a:ext cx="88617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u="sng"/>
              <a:t>Sieve of Eratosthenes</a:t>
            </a:r>
            <a:r>
              <a:rPr lang="en"/>
              <a:t> - illustrated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Those are all of the primes               , so we’re done. The remaining elements in our list are the primes ≤ </a:t>
            </a:r>
            <a:r>
              <a:rPr lang="en" i="1"/>
              <a:t>N</a:t>
            </a:r>
            <a:endParaRPr/>
          </a:p>
        </p:txBody>
      </p:sp>
      <p:graphicFrame>
        <p:nvGraphicFramePr>
          <p:cNvPr id="203" name="Shape 203"/>
          <p:cNvGraphicFramePr/>
          <p:nvPr/>
        </p:nvGraphicFramePr>
        <p:xfrm>
          <a:off x="818250" y="1001675"/>
          <a:ext cx="7239000" cy="3962100"/>
        </p:xfrm>
        <a:graphic>
          <a:graphicData uri="http://schemas.openxmlformats.org/drawingml/2006/table">
            <a:tbl>
              <a:tblPr>
                <a:noFill/>
                <a:tableStyleId>{7538A9BB-567A-4A0D-8564-65E4F013B455}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2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3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5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7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11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13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17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19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23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28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29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31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37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39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41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43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47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49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53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58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59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61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67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69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71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73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78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79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83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87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88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89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91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92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93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94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95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96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9900FF"/>
                          </a:solidFill>
                        </a:rPr>
                        <a:t>97</a:t>
                      </a:r>
                      <a:endParaRPr b="1">
                        <a:solidFill>
                          <a:srgbClr val="9900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98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99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trike="sngStrike"/>
                        <a:t>100</a:t>
                      </a:r>
                      <a:endParaRPr strike="sngStrike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4575" y="486675"/>
            <a:ext cx="609475" cy="25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905D12-9575-724D-A380-D51C59115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D2F88A-A7A3-5440-87CD-6E1610175F90}"/>
              </a:ext>
            </a:extLst>
          </p:cNvPr>
          <p:cNvSpPr/>
          <p:nvPr/>
        </p:nvSpPr>
        <p:spPr>
          <a:xfrm>
            <a:off x="923192" y="520367"/>
            <a:ext cx="655906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</a:rPr>
              <a:t>If you have concerns about how your exam was graded:</a:t>
            </a:r>
          </a:p>
          <a:p>
            <a:endParaRPr lang="en-US" sz="2000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33333"/>
                </a:solidFill>
                <a:latin typeface="Helvetica Neue" panose="02000503000000020004" pitchFamily="2" charset="0"/>
              </a:rPr>
              <a:t>Check the solutions first</a:t>
            </a: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</a:rPr>
              <a:t>.  Solutions are available under the Resources tab on Piazza.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</a:rPr>
              <a:t>Put in writing what </a:t>
            </a:r>
            <a:r>
              <a:rPr lang="en-US" sz="2000" b="1" dirty="0">
                <a:solidFill>
                  <a:srgbClr val="333333"/>
                </a:solidFill>
                <a:latin typeface="Helvetica Neue" panose="02000503000000020004" pitchFamily="2" charset="0"/>
              </a:rPr>
              <a:t>specifically</a:t>
            </a: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</a:rPr>
              <a:t> you want me to look at.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</a:rPr>
              <a:t>Bring this note and your exam to me by </a:t>
            </a:r>
            <a:r>
              <a:rPr lang="en-US" sz="2000" b="1" dirty="0">
                <a:solidFill>
                  <a:srgbClr val="333333"/>
                </a:solidFill>
                <a:latin typeface="Helvetica Neue" panose="02000503000000020004" pitchFamily="2" charset="0"/>
              </a:rPr>
              <a:t>Friday 9 March.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If you ask me to regrade a question,   I will regrade the WHOLE exam. 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333333"/>
              </a:solidFill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28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u="sng"/>
              <a:t>Sieve of Eratosthenes</a:t>
            </a:r>
            <a:r>
              <a:rPr lang="en"/>
              <a:t> - implementation hints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Don’t need to do cancellation for primes larger than 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Use a </a:t>
            </a:r>
            <a:r>
              <a:rPr lang="en" b="1"/>
              <a:t>Boolean</a:t>
            </a:r>
            <a:r>
              <a:rPr lang="en"/>
              <a:t> array instead of </a:t>
            </a:r>
            <a:r>
              <a:rPr lang="en" b="1"/>
              <a:t>integers</a:t>
            </a:r>
            <a:r>
              <a:rPr lang="en"/>
              <a:t> (the indices store the integers for free!)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Initialize elements to </a:t>
            </a:r>
            <a:r>
              <a:rPr lang="en" b="1"/>
              <a:t>True</a:t>
            </a:r>
            <a:r>
              <a:rPr lang="en"/>
              <a:t>, set to </a:t>
            </a:r>
            <a:r>
              <a:rPr lang="en" b="1"/>
              <a:t>False</a:t>
            </a:r>
            <a:r>
              <a:rPr lang="en"/>
              <a:t> to cross out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The remaining </a:t>
            </a:r>
            <a:r>
              <a:rPr lang="en" b="1"/>
              <a:t>True</a:t>
            </a:r>
            <a:r>
              <a:rPr lang="en"/>
              <a:t> indices will give the locations of the primes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For the bold:</a:t>
            </a:r>
            <a:endParaRPr b="1"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Don’t need to consider even numbers aside from 2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So can save storage by only tracking the odds</a:t>
            </a:r>
            <a:endParaRPr/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 l="35346"/>
          <a:stretch/>
        </p:blipFill>
        <p:spPr>
          <a:xfrm>
            <a:off x="5884650" y="1184275"/>
            <a:ext cx="394050" cy="252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2" name="Shape 212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3" name="Shape 213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119575" y="1372850"/>
            <a:ext cx="8901600" cy="7398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 largest integer that divides two integers is called their </a:t>
            </a:r>
            <a:r>
              <a:rPr lang="en" b="1"/>
              <a:t>greatest common divisor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Definition:</a:t>
            </a:r>
            <a:r>
              <a:rPr lang="en"/>
              <a:t> Let </a:t>
            </a:r>
            <a:r>
              <a:rPr lang="en" i="1"/>
              <a:t>a</a:t>
            </a:r>
            <a:r>
              <a:rPr lang="en"/>
              <a:t> and </a:t>
            </a:r>
            <a:r>
              <a:rPr lang="en" i="1"/>
              <a:t>b </a:t>
            </a:r>
            <a:r>
              <a:rPr lang="en"/>
              <a:t>be nonzero integers. The largest integer</a:t>
            </a:r>
            <a:r>
              <a:rPr lang="en" i="1"/>
              <a:t> d</a:t>
            </a:r>
            <a:r>
              <a:rPr lang="en"/>
              <a:t> such that </a:t>
            </a:r>
            <a:r>
              <a:rPr lang="en" i="1"/>
              <a:t>d | a </a:t>
            </a:r>
            <a:r>
              <a:rPr lang="en"/>
              <a:t>and </a:t>
            </a:r>
            <a:r>
              <a:rPr lang="en" i="1"/>
              <a:t>d | b</a:t>
            </a:r>
            <a:r>
              <a:rPr lang="en"/>
              <a:t> is called the </a:t>
            </a:r>
            <a:r>
              <a:rPr lang="en" b="1" u="sng"/>
              <a:t>greatest common divisor</a:t>
            </a:r>
            <a:r>
              <a:rPr lang="en"/>
              <a:t> of </a:t>
            </a:r>
            <a:r>
              <a:rPr lang="en" i="1"/>
              <a:t>a </a:t>
            </a:r>
            <a:r>
              <a:rPr lang="en"/>
              <a:t>and </a:t>
            </a:r>
            <a:r>
              <a:rPr lang="en" i="1"/>
              <a:t>b</a:t>
            </a:r>
            <a:r>
              <a:rPr lang="en"/>
              <a:t> and is denoted by gcd(</a:t>
            </a:r>
            <a:r>
              <a:rPr lang="en" i="1"/>
              <a:t>a, b</a:t>
            </a:r>
            <a:r>
              <a:rPr lang="en"/>
              <a:t>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gcd(12, 36)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cxnSp>
        <p:nvCxnSpPr>
          <p:cNvPr id="221" name="Shape 221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2" name="Shape 222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/>
        </p:nvSpPr>
        <p:spPr>
          <a:xfrm>
            <a:off x="119575" y="1372850"/>
            <a:ext cx="8901600" cy="7398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 largest integer that divides two integers is called their </a:t>
            </a:r>
            <a:r>
              <a:rPr lang="en" b="1"/>
              <a:t>greatest common divisor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Definition:</a:t>
            </a:r>
            <a:r>
              <a:rPr lang="en"/>
              <a:t> Let </a:t>
            </a:r>
            <a:r>
              <a:rPr lang="en" i="1"/>
              <a:t>a</a:t>
            </a:r>
            <a:r>
              <a:rPr lang="en"/>
              <a:t> and </a:t>
            </a:r>
            <a:r>
              <a:rPr lang="en" i="1"/>
              <a:t>b </a:t>
            </a:r>
            <a:r>
              <a:rPr lang="en"/>
              <a:t>be nonzero integers. The largest integer</a:t>
            </a:r>
            <a:r>
              <a:rPr lang="en" i="1"/>
              <a:t> d</a:t>
            </a:r>
            <a:r>
              <a:rPr lang="en"/>
              <a:t> such that </a:t>
            </a:r>
            <a:r>
              <a:rPr lang="en" i="1"/>
              <a:t>d | a </a:t>
            </a:r>
            <a:r>
              <a:rPr lang="en"/>
              <a:t>and </a:t>
            </a:r>
            <a:r>
              <a:rPr lang="en" i="1"/>
              <a:t>d | b</a:t>
            </a:r>
            <a:r>
              <a:rPr lang="en"/>
              <a:t> is called the </a:t>
            </a:r>
            <a:r>
              <a:rPr lang="en" b="1" u="sng"/>
              <a:t>greatest common divisor</a:t>
            </a:r>
            <a:r>
              <a:rPr lang="en"/>
              <a:t> of </a:t>
            </a:r>
            <a:r>
              <a:rPr lang="en" i="1"/>
              <a:t>a </a:t>
            </a:r>
            <a:r>
              <a:rPr lang="en"/>
              <a:t>and </a:t>
            </a:r>
            <a:r>
              <a:rPr lang="en" i="1"/>
              <a:t>b</a:t>
            </a:r>
            <a:r>
              <a:rPr lang="en"/>
              <a:t> and is denoted by gcd(</a:t>
            </a:r>
            <a:r>
              <a:rPr lang="en" i="1"/>
              <a:t>a, b</a:t>
            </a:r>
            <a:r>
              <a:rPr lang="en"/>
              <a:t>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gcd(12, 36)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Solution: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The common divisors of 12 and 36 are:  1, 2, 3, 4, 6 and 12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So gcd(12,36) = 12 </a:t>
            </a:r>
            <a:endParaRPr/>
          </a:p>
        </p:txBody>
      </p:sp>
      <p:cxnSp>
        <p:nvCxnSpPr>
          <p:cNvPr id="230" name="Shape 230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1" name="Shape 231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gcd(48, 360)</a:t>
            </a:r>
            <a:br>
              <a:rPr lang="en"/>
            </a:br>
            <a:endParaRPr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cxnSp>
        <p:nvCxnSpPr>
          <p:cNvPr id="238" name="Shape 238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Shape 239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gcd(48, 360)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Solution: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Prime factorizations can make this easier: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48 = 2 · 2 · 2 · 2 · 3 = 2</a:t>
            </a:r>
            <a:r>
              <a:rPr lang="en" baseline="30000"/>
              <a:t>4</a:t>
            </a:r>
            <a:r>
              <a:rPr lang="en"/>
              <a:t> · 3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And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360 = 2 · 2 · 2 · 3 · 3 · 5 = 2</a:t>
            </a:r>
            <a:r>
              <a:rPr lang="en" baseline="30000"/>
              <a:t>3</a:t>
            </a:r>
            <a:r>
              <a:rPr lang="en"/>
              <a:t> · 3</a:t>
            </a:r>
            <a:r>
              <a:rPr lang="en" baseline="30000"/>
              <a:t>2</a:t>
            </a:r>
            <a:r>
              <a:rPr lang="en"/>
              <a:t> · 5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⇒ they both share factors of 2</a:t>
            </a:r>
            <a:r>
              <a:rPr lang="en" baseline="30000"/>
              <a:t>3</a:t>
            </a:r>
            <a:r>
              <a:rPr lang="en"/>
              <a:t> and 3, so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⇒ gcd(48, 360) = 2</a:t>
            </a:r>
            <a:r>
              <a:rPr lang="en" baseline="30000"/>
              <a:t>3</a:t>
            </a:r>
            <a:r>
              <a:rPr lang="en"/>
              <a:t> · 3 = 24</a:t>
            </a:r>
            <a:endParaRPr/>
          </a:p>
        </p:txBody>
      </p:sp>
      <p:cxnSp>
        <p:nvCxnSpPr>
          <p:cNvPr id="246" name="Shape 246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7" name="Shape 247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gcd(15, 26)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cxnSp>
        <p:nvCxnSpPr>
          <p:cNvPr id="254" name="Shape 254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5" name="Shape 255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/>
        </p:nvSpPr>
        <p:spPr>
          <a:xfrm>
            <a:off x="119575" y="3887450"/>
            <a:ext cx="8901600" cy="5727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gcd(15, 26)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Solution: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15 = 3 · 5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And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26 = 2 · 13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⇒ they share no common factors as all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⇒ gcd(15, 26) = 1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b="1"/>
              <a:t>Definition:</a:t>
            </a:r>
            <a:r>
              <a:rPr lang="en"/>
              <a:t> If gcd(</a:t>
            </a:r>
            <a:r>
              <a:rPr lang="en" i="1"/>
              <a:t>a,b</a:t>
            </a:r>
            <a:r>
              <a:rPr lang="en"/>
              <a:t>) = 1, we say that </a:t>
            </a:r>
            <a:r>
              <a:rPr lang="en" i="1"/>
              <a:t>a </a:t>
            </a:r>
            <a:r>
              <a:rPr lang="en"/>
              <a:t>and </a:t>
            </a:r>
            <a:r>
              <a:rPr lang="en" i="1"/>
              <a:t>b</a:t>
            </a:r>
            <a:r>
              <a:rPr lang="en"/>
              <a:t> are </a:t>
            </a:r>
            <a:r>
              <a:rPr lang="en" b="1" u="sng"/>
              <a:t>relatively prime</a:t>
            </a:r>
            <a:r>
              <a:rPr lang="en"/>
              <a:t>.</a:t>
            </a:r>
            <a:endParaRPr/>
          </a:p>
        </p:txBody>
      </p:sp>
      <p:cxnSp>
        <p:nvCxnSpPr>
          <p:cNvPr id="263" name="Shape 263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4" name="Shape 264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Back to this example: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gcd(48, 360)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Solution: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Prime factorizations can make this easier: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48 = 2 · 2 · 2 · 2 · 3 = 2</a:t>
            </a:r>
            <a:r>
              <a:rPr lang="en" baseline="30000"/>
              <a:t>4</a:t>
            </a:r>
            <a:r>
              <a:rPr lang="en"/>
              <a:t> · 3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And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360 = 2 · 2 · 2 · 3 · 3 · 5 = 2</a:t>
            </a:r>
            <a:r>
              <a:rPr lang="en" baseline="30000"/>
              <a:t>3</a:t>
            </a:r>
            <a:r>
              <a:rPr lang="en"/>
              <a:t> · 3</a:t>
            </a:r>
            <a:r>
              <a:rPr lang="en" baseline="30000"/>
              <a:t>2</a:t>
            </a:r>
            <a:r>
              <a:rPr lang="en"/>
              <a:t> · 5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⇒ they both share factors of 2</a:t>
            </a:r>
            <a:r>
              <a:rPr lang="en" baseline="30000"/>
              <a:t>3</a:t>
            </a:r>
            <a:r>
              <a:rPr lang="en"/>
              <a:t> and 3, so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⇒ gcd(48, 360) = 2</a:t>
            </a:r>
            <a:r>
              <a:rPr lang="en" baseline="30000"/>
              <a:t>3</a:t>
            </a:r>
            <a:r>
              <a:rPr lang="en"/>
              <a:t> · 3 = 24</a:t>
            </a:r>
            <a:endParaRPr/>
          </a:p>
        </p:txBody>
      </p:sp>
      <p:sp>
        <p:nvSpPr>
          <p:cNvPr id="271" name="Shape 271"/>
          <p:cNvSpPr/>
          <p:nvPr/>
        </p:nvSpPr>
        <p:spPr>
          <a:xfrm>
            <a:off x="4894875" y="1688175"/>
            <a:ext cx="4182900" cy="1522800"/>
          </a:xfrm>
          <a:prstGeom prst="roundRect">
            <a:avLst>
              <a:gd name="adj" fmla="val 7594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Turns out, finding prime factorizations can be time-consuming.</a:t>
            </a:r>
            <a:br>
              <a:rPr lang="en" sz="1600"/>
            </a:br>
            <a:endParaRPr sz="1600"/>
          </a:p>
          <a:p>
            <a: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More efficient algorithms exist, one of which is the </a:t>
            </a:r>
            <a:r>
              <a:rPr lang="en" sz="1600" b="1"/>
              <a:t>Euclidean algorithm</a:t>
            </a:r>
            <a:r>
              <a:rPr lang="en" sz="1600"/>
              <a:t>.</a:t>
            </a:r>
            <a:endParaRPr sz="1600"/>
          </a:p>
        </p:txBody>
      </p:sp>
      <p:cxnSp>
        <p:nvCxnSpPr>
          <p:cNvPr id="272" name="Shape 272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3" name="Shape 273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159300" y="85675"/>
            <a:ext cx="8861700" cy="50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Euclidean algorithm:</a:t>
            </a:r>
            <a:r>
              <a:rPr lang="en"/>
              <a:t>  Find gcd(48, 360)</a:t>
            </a:r>
            <a:br>
              <a:rPr lang="en"/>
            </a:br>
            <a:endParaRPr sz="6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Start by dividing the larger number by the smaller.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360 = 48 · 7 + 24</a:t>
            </a:r>
            <a:br>
              <a:rPr lang="en"/>
            </a:br>
            <a:endParaRPr sz="60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  <p:sp>
        <p:nvSpPr>
          <p:cNvPr id="280" name="Shape 280"/>
          <p:cNvSpPr txBox="1"/>
          <p:nvPr/>
        </p:nvSpPr>
        <p:spPr>
          <a:xfrm>
            <a:off x="5485050" y="118275"/>
            <a:ext cx="3536100" cy="9645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One of the “division rules” was: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  if  </a:t>
            </a:r>
            <a:r>
              <a:rPr lang="en" sz="1600" i="1">
                <a:solidFill>
                  <a:srgbClr val="434343"/>
                </a:solidFill>
              </a:rPr>
              <a:t>a | b</a:t>
            </a:r>
            <a:r>
              <a:rPr lang="en" sz="1600">
                <a:solidFill>
                  <a:srgbClr val="434343"/>
                </a:solidFill>
              </a:rPr>
              <a:t>  and  </a:t>
            </a:r>
            <a:r>
              <a:rPr lang="en" sz="1600" i="1">
                <a:solidFill>
                  <a:srgbClr val="434343"/>
                </a:solidFill>
              </a:rPr>
              <a:t>a | c</a:t>
            </a:r>
            <a:r>
              <a:rPr lang="en" sz="1600">
                <a:solidFill>
                  <a:srgbClr val="434343"/>
                </a:solidFill>
              </a:rPr>
              <a:t>, then  </a:t>
            </a:r>
            <a:r>
              <a:rPr lang="en" sz="1600" i="1">
                <a:solidFill>
                  <a:srgbClr val="434343"/>
                </a:solidFill>
              </a:rPr>
              <a:t>a | </a:t>
            </a:r>
            <a:r>
              <a:rPr lang="en" sz="1600">
                <a:solidFill>
                  <a:srgbClr val="434343"/>
                </a:solidFill>
              </a:rPr>
              <a:t>(</a:t>
            </a:r>
            <a:r>
              <a:rPr lang="en" sz="1600" i="1">
                <a:solidFill>
                  <a:srgbClr val="434343"/>
                </a:solidFill>
              </a:rPr>
              <a:t>b + c</a:t>
            </a:r>
            <a:r>
              <a:rPr lang="en" sz="1600">
                <a:solidFill>
                  <a:srgbClr val="434343"/>
                </a:solidFill>
              </a:rPr>
              <a:t>)</a:t>
            </a:r>
            <a:endParaRPr sz="1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159300" y="85675"/>
            <a:ext cx="8861700" cy="50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Euclidean algorithm:</a:t>
            </a:r>
            <a:r>
              <a:rPr lang="en"/>
              <a:t>  Find gcd(48, 360)</a:t>
            </a:r>
            <a:br>
              <a:rPr lang="en"/>
            </a:br>
            <a:endParaRPr sz="6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Start by dividing the larger number by the smaller.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360 = 48 · 7 + 24</a:t>
            </a:r>
            <a:br>
              <a:rPr lang="en"/>
            </a:br>
            <a:endParaRPr sz="600"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Now any divisor of 360 and 48 must also divide 24 = 360 - 48 · 7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But similarly, also any divisor of 48 and 24 must also divide 360 = 48 · 7 + 24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  <p:sp>
        <p:nvSpPr>
          <p:cNvPr id="287" name="Shape 287"/>
          <p:cNvSpPr txBox="1"/>
          <p:nvPr/>
        </p:nvSpPr>
        <p:spPr>
          <a:xfrm>
            <a:off x="5485050" y="118275"/>
            <a:ext cx="3536100" cy="9645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One of the “division rules” was: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  if  </a:t>
            </a:r>
            <a:r>
              <a:rPr lang="en" sz="1600" i="1">
                <a:solidFill>
                  <a:srgbClr val="434343"/>
                </a:solidFill>
              </a:rPr>
              <a:t>a | b</a:t>
            </a:r>
            <a:r>
              <a:rPr lang="en" sz="1600">
                <a:solidFill>
                  <a:srgbClr val="434343"/>
                </a:solidFill>
              </a:rPr>
              <a:t>  and  </a:t>
            </a:r>
            <a:r>
              <a:rPr lang="en" sz="1600" i="1">
                <a:solidFill>
                  <a:srgbClr val="434343"/>
                </a:solidFill>
              </a:rPr>
              <a:t>a | c</a:t>
            </a:r>
            <a:r>
              <a:rPr lang="en" sz="1600">
                <a:solidFill>
                  <a:srgbClr val="434343"/>
                </a:solidFill>
              </a:rPr>
              <a:t>, then  </a:t>
            </a:r>
            <a:r>
              <a:rPr lang="en" sz="1600" i="1">
                <a:solidFill>
                  <a:srgbClr val="434343"/>
                </a:solidFill>
              </a:rPr>
              <a:t>a | </a:t>
            </a:r>
            <a:r>
              <a:rPr lang="en" sz="1600">
                <a:solidFill>
                  <a:srgbClr val="434343"/>
                </a:solidFill>
              </a:rPr>
              <a:t>(</a:t>
            </a:r>
            <a:r>
              <a:rPr lang="en" sz="1600" i="1">
                <a:solidFill>
                  <a:srgbClr val="434343"/>
                </a:solidFill>
              </a:rPr>
              <a:t>b + c</a:t>
            </a:r>
            <a:r>
              <a:rPr lang="en" sz="1600">
                <a:solidFill>
                  <a:srgbClr val="434343"/>
                </a:solidFill>
              </a:rPr>
              <a:t>)</a:t>
            </a:r>
            <a:endParaRPr sz="1600"/>
          </a:p>
        </p:txBody>
      </p:sp>
      <p:cxnSp>
        <p:nvCxnSpPr>
          <p:cNvPr id="288" name="Shape 288"/>
          <p:cNvCxnSpPr/>
          <p:nvPr/>
        </p:nvCxnSpPr>
        <p:spPr>
          <a:xfrm flipH="1">
            <a:off x="6682500" y="1082775"/>
            <a:ext cx="570600" cy="521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771475"/>
            <a:ext cx="8520600" cy="4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We learned about binary representations of numbers…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… particularly, </a:t>
            </a:r>
            <a:r>
              <a:rPr lang="en" b="1" i="1"/>
              <a:t>large</a:t>
            </a:r>
            <a:r>
              <a:rPr lang="en"/>
              <a:t> numbers....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… and looked at how </a:t>
            </a:r>
            <a:r>
              <a:rPr lang="en" b="1"/>
              <a:t>binary representations</a:t>
            </a:r>
            <a:r>
              <a:rPr lang="en"/>
              <a:t> and </a:t>
            </a:r>
            <a:r>
              <a:rPr lang="en" b="1"/>
              <a:t>modular arithmetic/exponentiation</a:t>
            </a:r>
            <a:r>
              <a:rPr lang="en"/>
              <a:t> can help us to calculate things </a:t>
            </a:r>
            <a:br>
              <a:rPr lang="en"/>
            </a:br>
            <a:r>
              <a:rPr lang="en"/>
              <a:t>more </a:t>
            </a:r>
            <a:r>
              <a:rPr lang="en" b="1"/>
              <a:t>efficiently</a:t>
            </a:r>
            <a:r>
              <a:rPr lang="en"/>
              <a:t>!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b="1"/>
              <a:t>Today:</a:t>
            </a:r>
            <a:endParaRPr sz="1800" b="1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What’s the deal with</a:t>
            </a:r>
            <a:r>
              <a:rPr lang="en" b="1"/>
              <a:t> prime numbers</a:t>
            </a:r>
            <a:r>
              <a:rPr lang="en"/>
              <a:t>?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 l="16356" t="5087" r="17344" b="9551"/>
          <a:stretch/>
        </p:blipFill>
        <p:spPr>
          <a:xfrm>
            <a:off x="6921125" y="2129850"/>
            <a:ext cx="1818700" cy="2926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Shape 74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" name="Shape 75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What did we do last time?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59300" y="85675"/>
            <a:ext cx="8861700" cy="50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Euclidean algorithm:</a:t>
            </a:r>
            <a:r>
              <a:rPr lang="en"/>
              <a:t>  Find gcd(48, 360)</a:t>
            </a:r>
            <a:br>
              <a:rPr lang="en"/>
            </a:br>
            <a:endParaRPr sz="6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Start by dividing the larger number by the smaller.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360 = 48 · 7 + 24</a:t>
            </a:r>
            <a:br>
              <a:rPr lang="en"/>
            </a:br>
            <a:endParaRPr sz="600"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Now any divisor of 360 and 48 must also divide 24 = 360 - 48 · 7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But similarly, also any divisor of 48 and 24 must also divide 360 = 48 · 7 + 24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⇒ Thus, the gcd of 360 and 48 must also be the gcd of 24 and 48 (since they all share divisors)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⇒ So now we have smaller numbers to find the gcd of, which is easier!</a:t>
            </a:r>
            <a:br>
              <a:rPr lang="en"/>
            </a:br>
            <a:endParaRPr sz="10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Continue by dividing the new larger number by the new smaller number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	48 = 24 · 2 + 0</a:t>
            </a:r>
            <a:br>
              <a:rPr lang="en"/>
            </a:br>
            <a:endParaRPr sz="1000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Once you find a 0 remainder, the gcd(original #’s) = last nonzero remainder</a:t>
            </a:r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30</a:t>
            </a:fld>
            <a:endParaRPr/>
          </a:p>
        </p:txBody>
      </p:sp>
      <p:sp>
        <p:nvSpPr>
          <p:cNvPr id="295" name="Shape 295"/>
          <p:cNvSpPr txBox="1"/>
          <p:nvPr/>
        </p:nvSpPr>
        <p:spPr>
          <a:xfrm>
            <a:off x="5485050" y="118275"/>
            <a:ext cx="3536100" cy="9645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One of the “division rules” was: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  if  </a:t>
            </a:r>
            <a:r>
              <a:rPr lang="en" sz="1600" i="1">
                <a:solidFill>
                  <a:srgbClr val="434343"/>
                </a:solidFill>
              </a:rPr>
              <a:t>a | b</a:t>
            </a:r>
            <a:r>
              <a:rPr lang="en" sz="1600">
                <a:solidFill>
                  <a:srgbClr val="434343"/>
                </a:solidFill>
              </a:rPr>
              <a:t>  and  </a:t>
            </a:r>
            <a:r>
              <a:rPr lang="en" sz="1600" i="1">
                <a:solidFill>
                  <a:srgbClr val="434343"/>
                </a:solidFill>
              </a:rPr>
              <a:t>a | c</a:t>
            </a:r>
            <a:r>
              <a:rPr lang="en" sz="1600">
                <a:solidFill>
                  <a:srgbClr val="434343"/>
                </a:solidFill>
              </a:rPr>
              <a:t>, then  </a:t>
            </a:r>
            <a:r>
              <a:rPr lang="en" sz="1600" i="1">
                <a:solidFill>
                  <a:srgbClr val="434343"/>
                </a:solidFill>
              </a:rPr>
              <a:t>a | </a:t>
            </a:r>
            <a:r>
              <a:rPr lang="en" sz="1600">
                <a:solidFill>
                  <a:srgbClr val="434343"/>
                </a:solidFill>
              </a:rPr>
              <a:t>(</a:t>
            </a:r>
            <a:r>
              <a:rPr lang="en" sz="1600" i="1">
                <a:solidFill>
                  <a:srgbClr val="434343"/>
                </a:solidFill>
              </a:rPr>
              <a:t>b + c</a:t>
            </a:r>
            <a:r>
              <a:rPr lang="en" sz="1600">
                <a:solidFill>
                  <a:srgbClr val="434343"/>
                </a:solidFill>
              </a:rPr>
              <a:t>)</a:t>
            </a:r>
            <a:endParaRPr sz="1600"/>
          </a:p>
        </p:txBody>
      </p:sp>
      <p:cxnSp>
        <p:nvCxnSpPr>
          <p:cNvPr id="296" name="Shape 296"/>
          <p:cNvCxnSpPr>
            <a:stCxn id="295" idx="2"/>
          </p:cNvCxnSpPr>
          <p:nvPr/>
        </p:nvCxnSpPr>
        <p:spPr>
          <a:xfrm flipH="1">
            <a:off x="6682500" y="1082775"/>
            <a:ext cx="570600" cy="521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/>
        </p:nvSpPr>
        <p:spPr>
          <a:xfrm>
            <a:off x="119575" y="1372850"/>
            <a:ext cx="8901600" cy="7317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31</a:t>
            </a:fld>
            <a:endParaRPr/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There is an important fact underlying the Euclidean algorithm: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Theorem:</a:t>
            </a:r>
            <a:r>
              <a:rPr lang="en"/>
              <a:t> If </a:t>
            </a:r>
            <a:r>
              <a:rPr lang="en" i="1"/>
              <a:t>a</a:t>
            </a:r>
            <a:r>
              <a:rPr lang="en"/>
              <a:t> can be written as </a:t>
            </a:r>
            <a:r>
              <a:rPr lang="en" i="1"/>
              <a:t>a = bq + r</a:t>
            </a:r>
            <a:r>
              <a:rPr lang="en"/>
              <a:t>, where </a:t>
            </a:r>
            <a:r>
              <a:rPr lang="en" i="1"/>
              <a:t>a, b, q</a:t>
            </a:r>
            <a:r>
              <a:rPr lang="en"/>
              <a:t> and </a:t>
            </a:r>
            <a:r>
              <a:rPr lang="en" i="1"/>
              <a:t>r</a:t>
            </a:r>
            <a:r>
              <a:rPr lang="en"/>
              <a:t> are integers, </a:t>
            </a:r>
            <a:br>
              <a:rPr lang="en"/>
            </a:br>
            <a:r>
              <a:rPr lang="en"/>
              <a:t>then gcd(</a:t>
            </a:r>
            <a:r>
              <a:rPr lang="en" i="1"/>
              <a:t>a, b</a:t>
            </a:r>
            <a:r>
              <a:rPr lang="en"/>
              <a:t>) = gcd(</a:t>
            </a:r>
            <a:r>
              <a:rPr lang="en" i="1"/>
              <a:t>b, r</a:t>
            </a:r>
            <a:r>
              <a:rPr lang="en"/>
              <a:t>)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The Euclidean algorithm uses this string of equivalence until you get down to a zero-remainder, and the gcd is the last nonzero remainder found.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Why?</a:t>
            </a:r>
            <a:r>
              <a:rPr lang="en"/>
              <a:t> Because is the last step, we would say that gcd(</a:t>
            </a:r>
            <a:r>
              <a:rPr lang="en" i="1"/>
              <a:t>a,b</a:t>
            </a:r>
            <a:r>
              <a:rPr lang="en"/>
              <a:t>) = gcd(</a:t>
            </a:r>
            <a:r>
              <a:rPr lang="en" i="1"/>
              <a:t>b,r</a:t>
            </a:r>
            <a:r>
              <a:rPr lang="en"/>
              <a:t>), but with </a:t>
            </a:r>
            <a:r>
              <a:rPr lang="en" i="1"/>
              <a:t>r</a:t>
            </a:r>
            <a:r>
              <a:rPr lang="en"/>
              <a:t> = 0, we know </a:t>
            </a:r>
            <a:r>
              <a:rPr lang="en" i="1"/>
              <a:t>a</a:t>
            </a:r>
            <a:r>
              <a:rPr lang="en"/>
              <a:t> is a multiple of </a:t>
            </a:r>
            <a:r>
              <a:rPr lang="en" i="1"/>
              <a:t>b</a:t>
            </a:r>
            <a:r>
              <a:rPr lang="en"/>
              <a:t>, and the gcd of two numbers where one is a multiple of the other is the smaller of the two numbers.</a:t>
            </a:r>
            <a:endParaRPr/>
          </a:p>
          <a:p>
            <a:pPr marL="914400" lvl="0" indent="45720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(That is, gcd(</a:t>
            </a:r>
            <a:r>
              <a:rPr lang="en" i="1"/>
              <a:t>kb, b</a:t>
            </a:r>
            <a:r>
              <a:rPr lang="en"/>
              <a:t>) = </a:t>
            </a:r>
            <a:r>
              <a:rPr lang="en" i="1"/>
              <a:t>b</a:t>
            </a:r>
            <a:r>
              <a:rPr lang="en"/>
              <a:t>  (</a:t>
            </a:r>
            <a:r>
              <a:rPr lang="en" i="1"/>
              <a:t>k </a:t>
            </a:r>
            <a:r>
              <a:rPr lang="en"/>
              <a:t>∈ </a:t>
            </a:r>
            <a:r>
              <a:rPr lang="en" b="1"/>
              <a:t>Z</a:t>
            </a:r>
            <a:r>
              <a:rPr lang="en" baseline="30000"/>
              <a:t>+</a:t>
            </a:r>
            <a:r>
              <a:rPr lang="en"/>
              <a:t>))</a:t>
            </a:r>
            <a:endParaRPr/>
          </a:p>
        </p:txBody>
      </p:sp>
      <p:cxnSp>
        <p:nvCxnSpPr>
          <p:cNvPr id="304" name="Shape 304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5" name="Shape 305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32</a:t>
            </a:fld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Use the Euclidean algorithm to find gcd(1001, 1331)</a:t>
            </a:r>
            <a:br>
              <a:rPr lang="en"/>
            </a:br>
            <a:endParaRPr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endParaRPr/>
          </a:p>
        </p:txBody>
      </p:sp>
      <p:cxnSp>
        <p:nvCxnSpPr>
          <p:cNvPr id="312" name="Shape 312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3" name="Shape 313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33</a:t>
            </a:fld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Use the Euclidean algorithm to find gcd(1001, 1331)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Solution: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1331 = 1001 · 1 + 330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1001 = 330 · 3 + 11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330 = 11 · 30 + 0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The last nonzero remainder is 11, so gcd(1001,1331) = 11</a:t>
            </a:r>
            <a:br>
              <a:rPr lang="en"/>
            </a:br>
            <a:endParaRPr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That was a lot of work. Let’s make a computer do it!</a:t>
            </a:r>
            <a:endParaRPr/>
          </a:p>
        </p:txBody>
      </p:sp>
      <p:cxnSp>
        <p:nvCxnSpPr>
          <p:cNvPr id="320" name="Shape 320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1" name="Shape 321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34</a:t>
            </a:fld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Pseudocode:</a:t>
            </a:r>
            <a:r>
              <a:rPr lang="en"/>
              <a:t> Euclidean algorithm to find gcd(</a:t>
            </a:r>
            <a:r>
              <a:rPr lang="en" i="1"/>
              <a:t>a, b</a:t>
            </a:r>
            <a:r>
              <a:rPr lang="en"/>
              <a:t>)</a:t>
            </a:r>
            <a:br>
              <a:rPr lang="en"/>
            </a:br>
            <a:endParaRPr/>
          </a:p>
          <a:p>
            <a:pPr marL="457200" lvl="0" indent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euclideanAlg(a, b)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x =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(a,b)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y =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min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(a,b)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(y != 0):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r = x 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mod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x = 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y = 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(x)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28" name="Shape 328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9" name="Shape 329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35</a:t>
            </a:fld>
            <a:endParaRPr/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 </a:t>
            </a:r>
            <a:r>
              <a:rPr lang="en"/>
              <a:t>Write “real” code to implement the Euclidean algorithm.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FYOG: </a:t>
            </a:r>
            <a:r>
              <a:rPr lang="en"/>
              <a:t>Use the Euclidean algorithm (by hand, and using your code) to find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gcd(111, 201)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gcd(1000, 5040)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800"/>
              </a:spcAft>
              <a:buSzPts val="1600"/>
              <a:buChar char="○"/>
            </a:pPr>
            <a:r>
              <a:rPr lang="en"/>
              <a:t>gcd(11111, 111111)</a:t>
            </a:r>
            <a:endParaRPr/>
          </a:p>
        </p:txBody>
      </p:sp>
      <p:cxnSp>
        <p:nvCxnSpPr>
          <p:cNvPr id="336" name="Shape 336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7" name="Shape 337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/>
        </p:nvSpPr>
        <p:spPr>
          <a:xfrm>
            <a:off x="119575" y="1753850"/>
            <a:ext cx="8901600" cy="7893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36</a:t>
            </a:fld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7093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dirty="0"/>
              <a:t>It turns out that we can always write the </a:t>
            </a:r>
            <a:r>
              <a:rPr lang="en" dirty="0" err="1"/>
              <a:t>gcd</a:t>
            </a:r>
            <a:r>
              <a:rPr lang="en" dirty="0"/>
              <a:t> of </a:t>
            </a:r>
            <a:r>
              <a:rPr lang="en" i="1" dirty="0"/>
              <a:t>a</a:t>
            </a:r>
            <a:r>
              <a:rPr lang="en" dirty="0"/>
              <a:t> and </a:t>
            </a:r>
            <a:r>
              <a:rPr lang="en" i="1" dirty="0"/>
              <a:t>b</a:t>
            </a:r>
            <a:r>
              <a:rPr lang="en" dirty="0"/>
              <a:t> as</a:t>
            </a:r>
            <a:endParaRPr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		</a:t>
            </a:r>
            <a:r>
              <a:rPr lang="en" i="1" dirty="0" err="1"/>
              <a:t>sa</a:t>
            </a:r>
            <a:r>
              <a:rPr lang="en" i="1" dirty="0"/>
              <a:t> + </a:t>
            </a:r>
            <a:r>
              <a:rPr lang="en" i="1" dirty="0" err="1"/>
              <a:t>tb</a:t>
            </a:r>
            <a:r>
              <a:rPr lang="en" i="1" dirty="0"/>
              <a:t> </a:t>
            </a:r>
            <a:r>
              <a:rPr lang="en" dirty="0"/>
              <a:t> for some integers </a:t>
            </a:r>
            <a:r>
              <a:rPr lang="en" i="1" dirty="0"/>
              <a:t>s </a:t>
            </a:r>
            <a:r>
              <a:rPr lang="en" dirty="0"/>
              <a:t>and </a:t>
            </a:r>
            <a:r>
              <a:rPr lang="en" i="1" dirty="0"/>
              <a:t>t</a:t>
            </a:r>
            <a:br>
              <a:rPr lang="en" i="1" dirty="0"/>
            </a:br>
            <a:endParaRPr i="1"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dirty="0" err="1"/>
              <a:t>Bezout’s</a:t>
            </a:r>
            <a:r>
              <a:rPr lang="en" b="1" dirty="0"/>
              <a:t> theorem: </a:t>
            </a:r>
            <a:r>
              <a:rPr lang="en" dirty="0"/>
              <a:t>If </a:t>
            </a:r>
            <a:r>
              <a:rPr lang="en" i="1" dirty="0"/>
              <a:t>a</a:t>
            </a:r>
            <a:r>
              <a:rPr lang="en" dirty="0"/>
              <a:t> and </a:t>
            </a:r>
            <a:r>
              <a:rPr lang="en" i="1" dirty="0"/>
              <a:t>b</a:t>
            </a:r>
            <a:r>
              <a:rPr lang="en" dirty="0"/>
              <a:t> are positive integers, then there exist integers </a:t>
            </a:r>
            <a:r>
              <a:rPr lang="en" i="1" dirty="0"/>
              <a:t>s</a:t>
            </a:r>
            <a:r>
              <a:rPr lang="en" dirty="0"/>
              <a:t> and </a:t>
            </a:r>
            <a:r>
              <a:rPr lang="en" i="1" dirty="0"/>
              <a:t>t</a:t>
            </a:r>
            <a:r>
              <a:rPr lang="en" dirty="0"/>
              <a:t> such that </a:t>
            </a:r>
            <a:r>
              <a:rPr lang="en" dirty="0" err="1"/>
              <a:t>gcd</a:t>
            </a:r>
            <a:r>
              <a:rPr lang="en" dirty="0"/>
              <a:t>(</a:t>
            </a:r>
            <a:r>
              <a:rPr lang="en" i="1" dirty="0"/>
              <a:t>a, b</a:t>
            </a:r>
            <a:r>
              <a:rPr lang="en" dirty="0"/>
              <a:t>) = </a:t>
            </a:r>
            <a:r>
              <a:rPr lang="en" i="1" dirty="0" err="1"/>
              <a:t>sa</a:t>
            </a:r>
            <a:r>
              <a:rPr lang="en" i="1" dirty="0"/>
              <a:t> + </a:t>
            </a:r>
            <a:r>
              <a:rPr lang="en" i="1" dirty="0" err="1"/>
              <a:t>tb</a:t>
            </a:r>
            <a:br>
              <a:rPr lang="en" dirty="0"/>
            </a:br>
            <a:endParaRPr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dirty="0"/>
              <a:t>Example:</a:t>
            </a:r>
            <a:r>
              <a:rPr lang="en" dirty="0"/>
              <a:t>		</a:t>
            </a:r>
            <a:r>
              <a:rPr lang="en" dirty="0" err="1"/>
              <a:t>gcd</a:t>
            </a:r>
            <a:r>
              <a:rPr lang="en" dirty="0"/>
              <a:t>(6, 14) = 2</a:t>
            </a:r>
            <a:endParaRPr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	And	2 = (-2) · 6  +  (1) · 14	(</a:t>
            </a:r>
            <a:r>
              <a:rPr lang="en" i="1" dirty="0"/>
              <a:t>s</a:t>
            </a:r>
            <a:r>
              <a:rPr lang="en" dirty="0"/>
              <a:t> = -2  and  </a:t>
            </a:r>
            <a:r>
              <a:rPr lang="en" i="1" dirty="0"/>
              <a:t>t </a:t>
            </a:r>
            <a:r>
              <a:rPr lang="en" dirty="0"/>
              <a:t>= 1)</a:t>
            </a:r>
            <a:endParaRPr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dirty="0"/>
              <a:t>We won’t prove this one, but we </a:t>
            </a:r>
            <a:r>
              <a:rPr lang="en" i="1" dirty="0"/>
              <a:t>will</a:t>
            </a:r>
            <a:r>
              <a:rPr lang="en" dirty="0"/>
              <a:t> give an example that illustrates how you can determine </a:t>
            </a:r>
            <a:r>
              <a:rPr lang="en" i="1" dirty="0"/>
              <a:t>s</a:t>
            </a:r>
            <a:r>
              <a:rPr lang="en" dirty="0"/>
              <a:t> and </a:t>
            </a:r>
            <a:r>
              <a:rPr lang="en" i="1" dirty="0"/>
              <a:t>t</a:t>
            </a:r>
            <a:endParaRPr dirty="0"/>
          </a:p>
        </p:txBody>
      </p:sp>
      <p:cxnSp>
        <p:nvCxnSpPr>
          <p:cNvPr id="345" name="Shape 345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6" name="Shape 346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37</a:t>
            </a:fld>
            <a:endParaRPr/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 dirty="0"/>
              <a:t>Example:</a:t>
            </a:r>
            <a:r>
              <a:rPr lang="en" dirty="0"/>
              <a:t> Recall that </a:t>
            </a:r>
            <a:r>
              <a:rPr lang="en" dirty="0" err="1"/>
              <a:t>gcd</a:t>
            </a:r>
            <a:r>
              <a:rPr lang="en" dirty="0"/>
              <a:t>(1001, 1331) = 11.</a:t>
            </a:r>
            <a:br>
              <a:rPr lang="en" dirty="0"/>
            </a:br>
            <a:endParaRPr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Then… </a:t>
            </a:r>
            <a:endParaRPr dirty="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 err="1"/>
              <a:t>gcd</a:t>
            </a:r>
            <a:r>
              <a:rPr lang="en" dirty="0"/>
              <a:t>	= 11</a:t>
            </a:r>
            <a:r>
              <a:rPr lang="en"/>
              <a:t>	</a:t>
            </a:r>
            <a:endParaRPr dirty="0"/>
          </a:p>
        </p:txBody>
      </p:sp>
      <p:cxnSp>
        <p:nvCxnSpPr>
          <p:cNvPr id="353" name="Shape 353"/>
          <p:cNvCxnSpPr>
            <a:endCxn id="354" idx="1"/>
          </p:cNvCxnSpPr>
          <p:nvPr/>
        </p:nvCxnSpPr>
        <p:spPr>
          <a:xfrm rot="10800000" flipH="1">
            <a:off x="4344750" y="878375"/>
            <a:ext cx="2347800" cy="38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6" name="Shape 356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6692550" y="64025"/>
            <a:ext cx="2328600" cy="16287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434343"/>
                </a:solidFill>
              </a:rPr>
              <a:t>Fond memory:</a:t>
            </a:r>
            <a:endParaRPr sz="1600" u="sng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1331 = 1001 · 1 + 330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1001 = 330 · 3 + 11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330 = 11 · 30 + 0</a:t>
            </a:r>
            <a:endParaRPr sz="16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38</a:t>
            </a:fld>
            <a:endParaRPr/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Recall that gcd(1001, 1331) = 11.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Then… 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gcd	= 11	= 1001 - 330 · 3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	= 1001 - (1331 - 1001 · 1) · 3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	= 1001 - 3 · 1331 + 3 · 1001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	= </a:t>
            </a:r>
            <a:r>
              <a:rPr lang="en" b="1">
                <a:solidFill>
                  <a:srgbClr val="9900FF"/>
                </a:solidFill>
              </a:rPr>
              <a:t>4</a:t>
            </a:r>
            <a:r>
              <a:rPr lang="en"/>
              <a:t> · 1001  </a:t>
            </a:r>
            <a:r>
              <a:rPr lang="en" b="1">
                <a:solidFill>
                  <a:srgbClr val="9900FF"/>
                </a:solidFill>
              </a:rPr>
              <a:t>-  3</a:t>
            </a:r>
            <a:r>
              <a:rPr lang="en"/>
              <a:t> · 1331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So gcd(1001, 1331) = 4 · 1001 + (-3) · 1331</a:t>
            </a:r>
            <a:endParaRPr/>
          </a:p>
        </p:txBody>
      </p:sp>
      <p:cxnSp>
        <p:nvCxnSpPr>
          <p:cNvPr id="353" name="Shape 353"/>
          <p:cNvCxnSpPr>
            <a:endCxn id="354" idx="1"/>
          </p:cNvCxnSpPr>
          <p:nvPr/>
        </p:nvCxnSpPr>
        <p:spPr>
          <a:xfrm rot="10800000" flipH="1">
            <a:off x="4344750" y="878375"/>
            <a:ext cx="2347800" cy="38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6" name="Shape 356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6692550" y="64025"/>
            <a:ext cx="2328600" cy="16287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434343"/>
                </a:solidFill>
              </a:rPr>
              <a:t>Fond memory:</a:t>
            </a:r>
            <a:endParaRPr sz="1600" u="sng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1331 = 1001 · 1 + 330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1001 = 330 · 3 + 11</a:t>
            </a:r>
            <a:endParaRPr sz="160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600">
                <a:solidFill>
                  <a:srgbClr val="434343"/>
                </a:solidFill>
              </a:rPr>
              <a:t> 330 = 11 · 30 + 0</a:t>
            </a:r>
            <a:endParaRPr sz="160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573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/>
          <p:nvPr/>
        </p:nvSpPr>
        <p:spPr>
          <a:xfrm>
            <a:off x="119575" y="687050"/>
            <a:ext cx="8901600" cy="5727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Shape 36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39</a:t>
            </a:fld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Lemma: </a:t>
            </a:r>
            <a:r>
              <a:rPr lang="en"/>
              <a:t>If </a:t>
            </a:r>
            <a:r>
              <a:rPr lang="en" i="1"/>
              <a:t>a</a:t>
            </a:r>
            <a:r>
              <a:rPr lang="en"/>
              <a:t>,</a:t>
            </a:r>
            <a:r>
              <a:rPr lang="en" i="1"/>
              <a:t> b</a:t>
            </a:r>
            <a:r>
              <a:rPr lang="en"/>
              <a:t> and </a:t>
            </a:r>
            <a:r>
              <a:rPr lang="en" i="1"/>
              <a:t>c</a:t>
            </a:r>
            <a:r>
              <a:rPr lang="en"/>
              <a:t> are positive integers such that gcd(</a:t>
            </a:r>
            <a:r>
              <a:rPr lang="en" i="1"/>
              <a:t>a, b</a:t>
            </a:r>
            <a:r>
              <a:rPr lang="en"/>
              <a:t>) = 1 and </a:t>
            </a:r>
            <a:r>
              <a:rPr lang="en" i="1"/>
              <a:t>a | bc</a:t>
            </a:r>
            <a:r>
              <a:rPr lang="en"/>
              <a:t>, then  </a:t>
            </a:r>
            <a:r>
              <a:rPr lang="en" i="1"/>
              <a:t>a | c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Proof:</a:t>
            </a:r>
            <a:r>
              <a:rPr lang="en"/>
              <a:t> 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S’pose </a:t>
            </a:r>
            <a:r>
              <a:rPr lang="en" i="1"/>
              <a:t>a, b </a:t>
            </a:r>
            <a:r>
              <a:rPr lang="en"/>
              <a:t>and </a:t>
            </a:r>
            <a:r>
              <a:rPr lang="en" i="1"/>
              <a:t>c </a:t>
            </a:r>
            <a:r>
              <a:rPr lang="en"/>
              <a:t>are positive integers s.t. gcd(</a:t>
            </a:r>
            <a:r>
              <a:rPr lang="en" i="1"/>
              <a:t>a, b</a:t>
            </a:r>
            <a:r>
              <a:rPr lang="en"/>
              <a:t>) = 1 and </a:t>
            </a:r>
            <a:r>
              <a:rPr lang="en" i="1"/>
              <a:t>a</a:t>
            </a:r>
            <a:r>
              <a:rPr lang="en"/>
              <a:t> |</a:t>
            </a:r>
            <a:r>
              <a:rPr lang="en" i="1"/>
              <a:t> bc</a:t>
            </a:r>
            <a:endParaRPr/>
          </a:p>
          <a:p>
            <a:pPr marL="457200" lvl="0" indent="-330200" rtl="0">
              <a:spcBef>
                <a:spcPts val="100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⇒ there exist </a:t>
            </a:r>
            <a:r>
              <a:rPr lang="en" i="1"/>
              <a:t>s</a:t>
            </a:r>
            <a:r>
              <a:rPr lang="en"/>
              <a:t> and </a:t>
            </a:r>
            <a:r>
              <a:rPr lang="en" i="1"/>
              <a:t>t </a:t>
            </a:r>
            <a:r>
              <a:rPr lang="en"/>
              <a:t>∈ </a:t>
            </a:r>
            <a:r>
              <a:rPr lang="en" b="1"/>
              <a:t>Z</a:t>
            </a:r>
            <a:r>
              <a:rPr lang="en"/>
              <a:t> such that </a:t>
            </a:r>
            <a:r>
              <a:rPr lang="en" i="1"/>
              <a:t>sa + tb = </a:t>
            </a:r>
            <a:r>
              <a:rPr lang="en"/>
              <a:t>1			(Bezout’s theorem)</a:t>
            </a:r>
            <a:endParaRPr/>
          </a:p>
          <a:p>
            <a:pPr marL="457200" lvl="0" indent="-330200" rtl="0">
              <a:spcBef>
                <a:spcPts val="1000"/>
              </a:spcBef>
              <a:spcAft>
                <a:spcPts val="0"/>
              </a:spcAft>
              <a:buSzPts val="1600"/>
              <a:buAutoNum type="arabicPeriod"/>
            </a:pPr>
            <a:r>
              <a:rPr lang="en"/>
              <a:t>⇒ </a:t>
            </a:r>
            <a:r>
              <a:rPr lang="en" i="1"/>
              <a:t>sac + tbc = c								</a:t>
            </a:r>
            <a:r>
              <a:rPr lang="en"/>
              <a:t>(mult. both sides by </a:t>
            </a:r>
            <a:r>
              <a:rPr lang="en" i="1"/>
              <a:t>c</a:t>
            </a:r>
            <a:r>
              <a:rPr lang="en"/>
              <a:t>)</a:t>
            </a:r>
            <a:endParaRPr/>
          </a:p>
          <a:p>
            <a:pPr marL="457200" lvl="0" indent="-330200" rtl="0">
              <a:spcBef>
                <a:spcPts val="1000"/>
              </a:spcBef>
              <a:spcAft>
                <a:spcPts val="1000"/>
              </a:spcAft>
              <a:buSzPts val="1600"/>
              <a:buAutoNum type="arabicPeriod"/>
            </a:pPr>
            <a:r>
              <a:rPr lang="en"/>
              <a:t>Since </a:t>
            </a:r>
            <a:r>
              <a:rPr lang="en" i="1"/>
              <a:t>a | bc </a:t>
            </a:r>
            <a:r>
              <a:rPr lang="en"/>
              <a:t>and </a:t>
            </a:r>
            <a:r>
              <a:rPr lang="en" i="1"/>
              <a:t>a | sac</a:t>
            </a:r>
            <a:r>
              <a:rPr lang="en"/>
              <a:t>, we know that </a:t>
            </a:r>
            <a:r>
              <a:rPr lang="en" i="1"/>
              <a:t>a | c</a:t>
            </a:r>
            <a:r>
              <a:rPr lang="en"/>
              <a:t>			(from #3)</a:t>
            </a:r>
            <a:endParaRPr/>
          </a:p>
        </p:txBody>
      </p:sp>
      <p:cxnSp>
        <p:nvCxnSpPr>
          <p:cNvPr id="364" name="Shape 364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5" name="Shape 365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Cryptography</a:t>
            </a:r>
            <a:r>
              <a:rPr lang="en"/>
              <a:t> relies heavily on our ability to find large </a:t>
            </a:r>
            <a:r>
              <a:rPr lang="en" b="1"/>
              <a:t>prime</a:t>
            </a:r>
            <a:r>
              <a:rPr lang="en"/>
              <a:t> numbers, </a:t>
            </a:r>
            <a:br>
              <a:rPr lang="en"/>
            </a:br>
            <a:r>
              <a:rPr lang="en"/>
              <a:t>and our inability to factor large numbers efficiently.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Definition:</a:t>
            </a:r>
            <a:r>
              <a:rPr lang="en"/>
              <a:t> An integer </a:t>
            </a:r>
            <a:r>
              <a:rPr lang="en" i="1"/>
              <a:t>p</a:t>
            </a:r>
            <a:r>
              <a:rPr lang="en"/>
              <a:t> &gt; 1 is </a:t>
            </a:r>
            <a:r>
              <a:rPr lang="en" b="1" u="sng"/>
              <a:t>prime</a:t>
            </a:r>
            <a:r>
              <a:rPr lang="en"/>
              <a:t> if it is only divisible by 1 and itself.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Examples:</a:t>
            </a:r>
            <a:r>
              <a:rPr lang="en"/>
              <a:t> 2, 3, 5, 7, 11, … are all prime.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Definition:</a:t>
            </a:r>
            <a:r>
              <a:rPr lang="en"/>
              <a:t> An integer </a:t>
            </a:r>
            <a:r>
              <a:rPr lang="en" i="1"/>
              <a:t>n</a:t>
            </a:r>
            <a:r>
              <a:rPr lang="en"/>
              <a:t> is </a:t>
            </a:r>
            <a:r>
              <a:rPr lang="en" b="1" u="sng"/>
              <a:t>composite</a:t>
            </a:r>
            <a:r>
              <a:rPr lang="en"/>
              <a:t> if there exists an integer </a:t>
            </a:r>
            <a:r>
              <a:rPr lang="en" i="1"/>
              <a:t>a</a:t>
            </a:r>
            <a:r>
              <a:rPr lang="en"/>
              <a:t> such that </a:t>
            </a:r>
            <a:r>
              <a:rPr lang="en" i="1"/>
              <a:t>a | n</a:t>
            </a:r>
            <a:r>
              <a:rPr lang="en"/>
              <a:t> and </a:t>
            </a:r>
            <a:br>
              <a:rPr lang="en"/>
            </a:br>
            <a:r>
              <a:rPr lang="en" i="1"/>
              <a:t>1 &lt; a &lt; n</a:t>
            </a:r>
            <a:endParaRPr i="1"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Examples:</a:t>
            </a:r>
            <a:r>
              <a:rPr lang="en"/>
              <a:t> 9 is composite because 9 = 3 · 3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 b="1"/>
              <a:t>Fun fact:</a:t>
            </a:r>
            <a:r>
              <a:rPr lang="en"/>
              <a:t> Every composite number can be factored uniquely into a product of prime numbers.</a:t>
            </a:r>
            <a:endParaRPr/>
          </a:p>
        </p:txBody>
      </p:sp>
      <p:cxnSp>
        <p:nvCxnSpPr>
          <p:cNvPr id="82" name="Shape 82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3" name="Shape 83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/>
          <p:nvPr/>
        </p:nvSpPr>
        <p:spPr>
          <a:xfrm>
            <a:off x="119575" y="2134850"/>
            <a:ext cx="8901600" cy="7671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Shape 37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40</a:t>
            </a:fld>
            <a:endParaRPr/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Cool. </a:t>
            </a:r>
            <a:r>
              <a:rPr lang="en"/>
              <a:t>So why do we care?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Remember last time, we said that </a:t>
            </a:r>
            <a:r>
              <a:rPr lang="en" i="1"/>
              <a:t>ac ≡ bc 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  does not imply that </a:t>
            </a:r>
            <a:r>
              <a:rPr lang="en" i="1"/>
              <a:t>a ≡ b</a:t>
            </a:r>
            <a:r>
              <a:rPr lang="en"/>
              <a:t> 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 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Well, it turns out that in </a:t>
            </a:r>
            <a:r>
              <a:rPr lang="en" b="1" i="1"/>
              <a:t>some</a:t>
            </a:r>
            <a:r>
              <a:rPr lang="en"/>
              <a:t> special cases, you </a:t>
            </a:r>
            <a:r>
              <a:rPr lang="en" b="1" i="1"/>
              <a:t>can</a:t>
            </a:r>
            <a:r>
              <a:rPr lang="en"/>
              <a:t> cancel the </a:t>
            </a:r>
            <a:r>
              <a:rPr lang="en" i="1"/>
              <a:t>c</a:t>
            </a:r>
            <a:r>
              <a:rPr lang="en"/>
              <a:t> out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Theorem:</a:t>
            </a:r>
            <a:r>
              <a:rPr lang="en"/>
              <a:t> Let </a:t>
            </a:r>
            <a:r>
              <a:rPr lang="en" i="1"/>
              <a:t>a, b</a:t>
            </a:r>
            <a:r>
              <a:rPr lang="en"/>
              <a:t> and </a:t>
            </a:r>
            <a:r>
              <a:rPr lang="en" i="1"/>
              <a:t>c </a:t>
            </a:r>
            <a:r>
              <a:rPr lang="en"/>
              <a:t>be integers and let </a:t>
            </a:r>
            <a:r>
              <a:rPr lang="en" i="1"/>
              <a:t>m</a:t>
            </a:r>
            <a:r>
              <a:rPr lang="en"/>
              <a:t> be a positive integer. If  </a:t>
            </a:r>
            <a:r>
              <a:rPr lang="en" i="1"/>
              <a:t>ac ≡ bc 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   and gcd(</a:t>
            </a:r>
            <a:r>
              <a:rPr lang="en" i="1"/>
              <a:t>c, m</a:t>
            </a:r>
            <a:r>
              <a:rPr lang="en"/>
              <a:t>) = 1, then  </a:t>
            </a:r>
            <a:r>
              <a:rPr lang="en" i="1"/>
              <a:t>a ≡ b</a:t>
            </a:r>
            <a:r>
              <a:rPr lang="en"/>
              <a:t> 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Proof:</a:t>
            </a:r>
            <a:r>
              <a:rPr lang="en"/>
              <a:t> Because </a:t>
            </a:r>
            <a:r>
              <a:rPr lang="en" i="1"/>
              <a:t>ac ≡ bc 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r>
              <a:rPr lang="en"/>
              <a:t> ,</a:t>
            </a:r>
            <a:r>
              <a:rPr lang="en" i="1"/>
              <a:t> </a:t>
            </a:r>
            <a:r>
              <a:rPr lang="en"/>
              <a:t> we know that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		</a:t>
            </a:r>
            <a:r>
              <a:rPr lang="en" i="1"/>
              <a:t>m </a:t>
            </a:r>
            <a:r>
              <a:rPr lang="en"/>
              <a:t>| (</a:t>
            </a:r>
            <a:r>
              <a:rPr lang="en" i="1"/>
              <a:t>ac - bc</a:t>
            </a:r>
            <a:r>
              <a:rPr lang="en"/>
              <a:t>) = </a:t>
            </a:r>
            <a:r>
              <a:rPr lang="en" i="1"/>
              <a:t>c</a:t>
            </a:r>
            <a:r>
              <a:rPr lang="en"/>
              <a:t>(</a:t>
            </a:r>
            <a:r>
              <a:rPr lang="en" i="1"/>
              <a:t>a - b</a:t>
            </a:r>
            <a:r>
              <a:rPr lang="en"/>
              <a:t>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But gcd(</a:t>
            </a:r>
            <a:r>
              <a:rPr lang="en" i="1"/>
              <a:t>c, m</a:t>
            </a:r>
            <a:r>
              <a:rPr lang="en"/>
              <a:t>) = 1, so </a:t>
            </a:r>
            <a:r>
              <a:rPr lang="en" i="1"/>
              <a:t>m </a:t>
            </a:r>
            <a:r>
              <a:rPr lang="en" sz="2200"/>
              <a:t>∤</a:t>
            </a:r>
            <a:r>
              <a:rPr lang="en"/>
              <a:t> </a:t>
            </a:r>
            <a:r>
              <a:rPr lang="en" i="1"/>
              <a:t>c</a:t>
            </a:r>
            <a:r>
              <a:rPr lang="en"/>
              <a:t>, and we know then that </a:t>
            </a:r>
            <a:r>
              <a:rPr lang="en" i="1"/>
              <a:t>m | </a:t>
            </a:r>
            <a:r>
              <a:rPr lang="en"/>
              <a:t>(</a:t>
            </a:r>
            <a:r>
              <a:rPr lang="en" i="1"/>
              <a:t>a - b</a:t>
            </a:r>
            <a:r>
              <a:rPr lang="en"/>
              <a:t>)</a:t>
            </a:r>
            <a:endParaRPr/>
          </a:p>
          <a:p>
            <a:pPr marL="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	∴ </a:t>
            </a:r>
            <a:r>
              <a:rPr lang="en" i="1"/>
              <a:t>a ≡ b</a:t>
            </a:r>
            <a:r>
              <a:rPr lang="en"/>
              <a:t> </a:t>
            </a:r>
            <a:r>
              <a:rPr lang="en" b="1"/>
              <a:t>mod</a:t>
            </a:r>
            <a:r>
              <a:rPr lang="en"/>
              <a:t> </a:t>
            </a:r>
            <a:r>
              <a:rPr lang="en" i="1"/>
              <a:t>m</a:t>
            </a:r>
            <a:endParaRPr i="1"/>
          </a:p>
        </p:txBody>
      </p:sp>
      <p:cxnSp>
        <p:nvCxnSpPr>
          <p:cNvPr id="373" name="Shape 373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4" name="Shape 374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41</a:t>
            </a:fld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5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lemma does </a:t>
            </a:r>
            <a:r>
              <a:rPr lang="en" b="1"/>
              <a:t>not</a:t>
            </a:r>
            <a:r>
              <a:rPr lang="en"/>
              <a:t> apply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Fact:</a:t>
            </a:r>
            <a:r>
              <a:rPr lang="en"/>
              <a:t>  14 ≡ 8 </a:t>
            </a:r>
            <a:r>
              <a:rPr lang="en" b="1"/>
              <a:t>mod</a:t>
            </a:r>
            <a:r>
              <a:rPr lang="en"/>
              <a:t> 6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We would like to divide by 2 and say 7 ≡ 4 </a:t>
            </a:r>
            <a:r>
              <a:rPr lang="en" b="1"/>
              <a:t>mod</a:t>
            </a:r>
            <a:r>
              <a:rPr lang="en"/>
              <a:t> 6…  (</a:t>
            </a:r>
            <a:r>
              <a:rPr lang="en" i="1"/>
              <a:t>is this even true?</a:t>
            </a:r>
            <a:r>
              <a:rPr lang="en"/>
              <a:t>)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But gcd(2, 6) = 2 ≠ 1, so we </a:t>
            </a:r>
            <a:r>
              <a:rPr lang="en" b="1" i="1"/>
              <a:t>cannot</a:t>
            </a:r>
            <a:r>
              <a:rPr lang="en"/>
              <a:t> do the cancellation</a:t>
            </a:r>
            <a:br>
              <a:rPr lang="en"/>
            </a:b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lemma </a:t>
            </a:r>
            <a:r>
              <a:rPr lang="en" b="1"/>
              <a:t>does</a:t>
            </a:r>
            <a:r>
              <a:rPr lang="en"/>
              <a:t> apply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Fact:</a:t>
            </a:r>
            <a:r>
              <a:rPr lang="en"/>
              <a:t>   39 ≡ 18 </a:t>
            </a:r>
            <a:r>
              <a:rPr lang="en" b="1"/>
              <a:t>mod</a:t>
            </a:r>
            <a:r>
              <a:rPr lang="en"/>
              <a:t> 7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We would like to divide by 3 and say 13 ≡ 6 </a:t>
            </a:r>
            <a:r>
              <a:rPr lang="en" b="1"/>
              <a:t>mod</a:t>
            </a:r>
            <a:r>
              <a:rPr lang="en"/>
              <a:t> 7…  (</a:t>
            </a:r>
            <a:r>
              <a:rPr lang="en" i="1"/>
              <a:t>is this one true?</a:t>
            </a:r>
            <a:r>
              <a:rPr lang="en"/>
              <a:t>)</a:t>
            </a:r>
            <a:endParaRPr/>
          </a:p>
          <a:p>
            <a:pPr marL="91440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And gcd(3, 7) = 1, so we </a:t>
            </a:r>
            <a:r>
              <a:rPr lang="en" b="1" i="1"/>
              <a:t>can</a:t>
            </a:r>
            <a:r>
              <a:rPr lang="en"/>
              <a:t> do the cancellation</a:t>
            </a:r>
            <a:br>
              <a:rPr lang="en"/>
            </a:br>
            <a:endParaRPr/>
          </a:p>
        </p:txBody>
      </p:sp>
      <p:cxnSp>
        <p:nvCxnSpPr>
          <p:cNvPr id="381" name="Shape 381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159300" y="695275"/>
            <a:ext cx="8744400" cy="42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Sieve of Eratosthenes -- find prime numbers</a:t>
            </a:r>
            <a:endParaRPr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Euclidean Algorithm -- find GCDs</a:t>
            </a:r>
            <a:endParaRPr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Fundamental Theorem of Arithmetic -- can write numbers as product of primes</a:t>
            </a:r>
            <a:br>
              <a:rPr lang="en"/>
            </a:b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Next time:</a:t>
            </a:r>
            <a:endParaRPr b="1"/>
          </a:p>
          <a:p>
            <a:pPr marL="457200" marR="0" lvl="0" indent="-3302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/>
              <a:t>Numbers that are</a:t>
            </a:r>
            <a:br>
              <a:rPr lang="en"/>
            </a:br>
            <a:r>
              <a:rPr lang="en"/>
              <a:t>“like” other numbers</a:t>
            </a:r>
            <a:endParaRPr/>
          </a:p>
        </p:txBody>
      </p:sp>
      <p:sp>
        <p:nvSpPr>
          <p:cNvPr id="388" name="Shape 38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42</a:t>
            </a:fld>
            <a:endParaRPr/>
          </a:p>
        </p:txBody>
      </p:sp>
      <p:pic>
        <p:nvPicPr>
          <p:cNvPr id="389" name="Shape 3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9425" y="2182575"/>
            <a:ext cx="6131725" cy="2874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0" name="Shape 390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1" name="Shape 391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GCDs:  a recap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1568075" y="1619250"/>
            <a:ext cx="2971800" cy="16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b="1"/>
              <a:t>Bonus material!</a:t>
            </a:r>
            <a:endParaRPr sz="3600" b="1"/>
          </a:p>
        </p:txBody>
      </p:sp>
      <p:sp>
        <p:nvSpPr>
          <p:cNvPr id="397" name="Shape 39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43</a:t>
            </a:fld>
            <a:endParaRPr/>
          </a:p>
        </p:txBody>
      </p:sp>
      <p:pic>
        <p:nvPicPr>
          <p:cNvPr id="398" name="Shape 3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7125" y="161925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44</a:t>
            </a:fld>
            <a:endParaRPr/>
          </a:p>
        </p:txBody>
      </p:sp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FYOG:</a:t>
            </a:r>
            <a:r>
              <a:rPr lang="en"/>
              <a:t> </a:t>
            </a:r>
            <a:r>
              <a:rPr lang="en" i="1"/>
              <a:t>hints!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119575" y="1372850"/>
            <a:ext cx="8901600" cy="10269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217350" y="619075"/>
            <a:ext cx="88038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How about a theorem to solidify our “Fun Fact”? A </a:t>
            </a:r>
            <a:r>
              <a:rPr lang="en" i="1"/>
              <a:t>fundamental</a:t>
            </a:r>
            <a:r>
              <a:rPr lang="en"/>
              <a:t> theorem, at that!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The Fundamental Theorem of Arithmetic: </a:t>
            </a:r>
            <a:r>
              <a:rPr lang="en"/>
              <a:t> Every integer greater than 1 can be written as a prime or as a unique product of two or more primes, where the prime factors are written in order of nondecreasing size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Examples: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120  =  2 · 2 · 2 · 3 · 5  =  2</a:t>
            </a:r>
            <a:r>
              <a:rPr lang="en" baseline="30000"/>
              <a:t>3</a:t>
            </a:r>
            <a:r>
              <a:rPr lang="en"/>
              <a:t> · 3 · 5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144  =  2 · 2 · 2 · 2 · 3 · 3  =  2</a:t>
            </a:r>
            <a:r>
              <a:rPr lang="en" baseline="30000"/>
              <a:t>4</a:t>
            </a:r>
            <a:r>
              <a:rPr lang="en"/>
              <a:t> · 3</a:t>
            </a:r>
            <a:r>
              <a:rPr lang="en" baseline="30000"/>
              <a:t>2</a:t>
            </a:r>
            <a:endParaRPr baseline="30000"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360  =  2 · 2 · 2 · 3 · 3 · 5  =  2</a:t>
            </a:r>
            <a:r>
              <a:rPr lang="en" baseline="30000"/>
              <a:t>3</a:t>
            </a:r>
            <a:r>
              <a:rPr lang="en"/>
              <a:t> · 3</a:t>
            </a:r>
            <a:r>
              <a:rPr lang="en" baseline="30000"/>
              <a:t>2</a:t>
            </a:r>
            <a:r>
              <a:rPr lang="en"/>
              <a:t> · 5</a:t>
            </a:r>
            <a:endParaRPr/>
          </a:p>
        </p:txBody>
      </p:sp>
      <p:cxnSp>
        <p:nvCxnSpPr>
          <p:cNvPr id="91" name="Shape 91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Shape 92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To test if an integer is prime, we can do </a:t>
            </a:r>
            <a:r>
              <a:rPr lang="en" b="1" u="sng"/>
              <a:t>trial division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To test if </a:t>
            </a:r>
            <a:r>
              <a:rPr lang="en" i="1"/>
              <a:t>n</a:t>
            </a:r>
            <a:r>
              <a:rPr lang="en"/>
              <a:t> is prime… 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Loop over list of prime numbers </a:t>
            </a:r>
            <a:r>
              <a:rPr lang="en" i="1"/>
              <a:t>p</a:t>
            </a:r>
            <a:r>
              <a:rPr lang="en" i="1" baseline="-25000"/>
              <a:t>i</a:t>
            </a:r>
            <a:r>
              <a:rPr lang="en"/>
              <a:t> and check if </a:t>
            </a:r>
            <a:r>
              <a:rPr lang="en" i="1"/>
              <a:t>p</a:t>
            </a:r>
            <a:r>
              <a:rPr lang="en" i="1" baseline="-25000"/>
              <a:t>i</a:t>
            </a:r>
            <a:r>
              <a:rPr lang="en"/>
              <a:t> | </a:t>
            </a:r>
            <a:r>
              <a:rPr lang="en" i="1"/>
              <a:t>n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If </a:t>
            </a:r>
            <a:r>
              <a:rPr lang="en" i="1"/>
              <a:t>p</a:t>
            </a:r>
            <a:r>
              <a:rPr lang="en" i="1" baseline="-25000"/>
              <a:t>i</a:t>
            </a:r>
            <a:r>
              <a:rPr lang="en"/>
              <a:t> </a:t>
            </a:r>
            <a:r>
              <a:rPr lang="en" sz="2200"/>
              <a:t>∤</a:t>
            </a:r>
            <a:r>
              <a:rPr lang="en"/>
              <a:t> </a:t>
            </a:r>
            <a:r>
              <a:rPr lang="en" i="1"/>
              <a:t>n</a:t>
            </a:r>
            <a:r>
              <a:rPr lang="en"/>
              <a:t> for all primes then </a:t>
            </a:r>
            <a:r>
              <a:rPr lang="en" i="1"/>
              <a:t>n</a:t>
            </a:r>
            <a:r>
              <a:rPr lang="en"/>
              <a:t> is prime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 b="1"/>
              <a:t>Important question: </a:t>
            </a:r>
            <a:r>
              <a:rPr lang="en"/>
              <a:t>How many primes do we need to check?</a:t>
            </a:r>
            <a:endParaRPr/>
          </a:p>
        </p:txBody>
      </p:sp>
      <p:cxnSp>
        <p:nvCxnSpPr>
          <p:cNvPr id="99" name="Shape 99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0" name="Shape 100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To test if an integer is prime, we can do </a:t>
            </a:r>
            <a:r>
              <a:rPr lang="en" b="1" u="sng"/>
              <a:t>trial division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To test if </a:t>
            </a:r>
            <a:r>
              <a:rPr lang="en" i="1"/>
              <a:t>n</a:t>
            </a:r>
            <a:r>
              <a:rPr lang="en"/>
              <a:t> is prime… 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Loop over list of prime numbers </a:t>
            </a:r>
            <a:r>
              <a:rPr lang="en" i="1"/>
              <a:t>p</a:t>
            </a:r>
            <a:r>
              <a:rPr lang="en" i="1" baseline="-25000"/>
              <a:t>i</a:t>
            </a:r>
            <a:r>
              <a:rPr lang="en"/>
              <a:t> and check if </a:t>
            </a:r>
            <a:r>
              <a:rPr lang="en" i="1"/>
              <a:t>p</a:t>
            </a:r>
            <a:r>
              <a:rPr lang="en" i="1" baseline="-25000"/>
              <a:t>i</a:t>
            </a:r>
            <a:r>
              <a:rPr lang="en"/>
              <a:t> | </a:t>
            </a:r>
            <a:r>
              <a:rPr lang="en" i="1"/>
              <a:t>n</a:t>
            </a:r>
            <a:endParaRPr/>
          </a:p>
          <a:p>
            <a: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</a:pPr>
            <a:r>
              <a:rPr lang="en"/>
              <a:t>If </a:t>
            </a:r>
            <a:r>
              <a:rPr lang="en" i="1"/>
              <a:t>p</a:t>
            </a:r>
            <a:r>
              <a:rPr lang="en" i="1" baseline="-25000"/>
              <a:t>i</a:t>
            </a:r>
            <a:r>
              <a:rPr lang="en"/>
              <a:t> </a:t>
            </a:r>
            <a:r>
              <a:rPr lang="en" sz="2200"/>
              <a:t>∤</a:t>
            </a:r>
            <a:r>
              <a:rPr lang="en"/>
              <a:t> </a:t>
            </a:r>
            <a:r>
              <a:rPr lang="en" i="1"/>
              <a:t>n</a:t>
            </a:r>
            <a:r>
              <a:rPr lang="en"/>
              <a:t> for all primes then </a:t>
            </a:r>
            <a:r>
              <a:rPr lang="en" i="1"/>
              <a:t>n</a:t>
            </a:r>
            <a:r>
              <a:rPr lang="en"/>
              <a:t> is prime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Important question: </a:t>
            </a:r>
            <a:r>
              <a:rPr lang="en"/>
              <a:t>How many primes do we need to check?</a:t>
            </a:r>
            <a:endParaRPr/>
          </a:p>
          <a:p>
            <a:pPr marL="457200" lvl="0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" b="1"/>
              <a:t>Answer:</a:t>
            </a:r>
            <a:r>
              <a:rPr lang="en"/>
              <a:t> Only those </a:t>
            </a:r>
            <a:br>
              <a:rPr lang="en"/>
            </a:br>
            <a:endParaRPr/>
          </a:p>
          <a:p>
            <a:pPr marL="457200" lvl="0" indent="-330200" rtl="0"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en" b="1"/>
              <a:t>Why?</a:t>
            </a:r>
            <a:r>
              <a:rPr lang="en"/>
              <a:t>  S’pose a composite number </a:t>
            </a:r>
            <a:r>
              <a:rPr lang="en" i="1"/>
              <a:t>n = ab</a:t>
            </a:r>
            <a:r>
              <a:rPr lang="en"/>
              <a:t>. Then if                    it must be the case that</a:t>
            </a:r>
            <a:br>
              <a:rPr lang="en"/>
            </a:br>
            <a:r>
              <a:rPr lang="en"/>
              <a:t>                            , so checking the primes              is sufficient to find one of these two.</a:t>
            </a: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1950" y="3351800"/>
            <a:ext cx="589625" cy="25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6925" y="4006200"/>
            <a:ext cx="790589" cy="25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51650" y="4292700"/>
            <a:ext cx="763800" cy="25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8275" y="4292700"/>
            <a:ext cx="589625" cy="25460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Shape 111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2" name="Shape 112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Check if </a:t>
            </a:r>
            <a:r>
              <a:rPr lang="en" i="1"/>
              <a:t>n = </a:t>
            </a:r>
            <a:r>
              <a:rPr lang="en"/>
              <a:t>113 is prime.</a:t>
            </a:r>
            <a:br>
              <a:rPr lang="en"/>
            </a:br>
            <a:endParaRPr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Solution:</a:t>
            </a:r>
            <a:r>
              <a:rPr lang="en"/>
              <a:t> Note that                                         , and 11</a:t>
            </a:r>
            <a:r>
              <a:rPr lang="en" baseline="30000"/>
              <a:t>2</a:t>
            </a:r>
            <a:r>
              <a:rPr lang="en"/>
              <a:t> = 121 &gt; 113, so we only need to check primes &lt; 10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113 / 2 = 56.5		✘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113 / 3 ≈ 36.67		✘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113 / 5 ≈ 22.6		✘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113 / 7 ≈ 16.14		✘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endParaRPr sz="800"/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Since there are no more primes &lt; 10, we’re done, and conclude that </a:t>
            </a:r>
            <a:r>
              <a:rPr lang="en" i="1"/>
              <a:t>n = </a:t>
            </a:r>
            <a:r>
              <a:rPr lang="en"/>
              <a:t>113 is prime.</a:t>
            </a:r>
            <a:endParaRPr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6475" y="1444400"/>
            <a:ext cx="1991626" cy="302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Shape 120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1" name="Shape 121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59300" y="619075"/>
            <a:ext cx="8861700" cy="4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We can also use </a:t>
            </a:r>
            <a:r>
              <a:rPr lang="en" b="1"/>
              <a:t>TD</a:t>
            </a:r>
            <a:r>
              <a:rPr lang="en"/>
              <a:t> to compute prime factorization of composite numbers</a:t>
            </a:r>
            <a:br>
              <a:rPr lang="en"/>
            </a:br>
            <a:endParaRPr sz="600"/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b="1"/>
              <a:t>Example:</a:t>
            </a:r>
            <a:r>
              <a:rPr lang="en"/>
              <a:t> Find the prime factorization of </a:t>
            </a:r>
            <a:r>
              <a:rPr lang="en" i="1"/>
              <a:t>n = </a:t>
            </a:r>
            <a:r>
              <a:rPr lang="en"/>
              <a:t>1617</a:t>
            </a:r>
            <a:br>
              <a:rPr lang="en"/>
            </a:br>
            <a:endParaRPr sz="800"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1617 / 2 = 808.5		</a:t>
            </a:r>
            <a:r>
              <a:rPr lang="en">
                <a:solidFill>
                  <a:srgbClr val="CC4125"/>
                </a:solidFill>
              </a:rPr>
              <a:t>✘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1617 / 3 = 539			</a:t>
            </a:r>
            <a:r>
              <a:rPr lang="en">
                <a:solidFill>
                  <a:srgbClr val="38761D"/>
                </a:solidFill>
              </a:rPr>
              <a:t>✔	</a:t>
            </a:r>
            <a:r>
              <a:rPr lang="en">
                <a:solidFill>
                  <a:srgbClr val="000000"/>
                </a:solidFill>
              </a:rPr>
              <a:t>	</a:t>
            </a:r>
            <a:r>
              <a:rPr lang="en"/>
              <a:t>⇒ 1617 = 3 ···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539 / 2 = 269.5			</a:t>
            </a:r>
            <a:r>
              <a:rPr lang="en">
                <a:solidFill>
                  <a:srgbClr val="CC4125"/>
                </a:solidFill>
              </a:rPr>
              <a:t>✘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539 / 3 ≈ 179.67		</a:t>
            </a:r>
            <a:r>
              <a:rPr lang="en">
                <a:solidFill>
                  <a:srgbClr val="CC4125"/>
                </a:solidFill>
              </a:rPr>
              <a:t>✘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539 / 5 = 107.8			</a:t>
            </a:r>
            <a:r>
              <a:rPr lang="en">
                <a:solidFill>
                  <a:srgbClr val="CC4125"/>
                </a:solidFill>
              </a:rPr>
              <a:t>✘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539 / 7 = 77			</a:t>
            </a:r>
            <a:r>
              <a:rPr lang="en">
                <a:solidFill>
                  <a:srgbClr val="38761D"/>
                </a:solidFill>
              </a:rPr>
              <a:t>✔	</a:t>
            </a:r>
            <a:r>
              <a:rPr lang="en">
                <a:solidFill>
                  <a:schemeClr val="dk1"/>
                </a:solidFill>
              </a:rPr>
              <a:t>	</a:t>
            </a:r>
            <a:r>
              <a:rPr lang="en"/>
              <a:t>⇒ 1617 = 3 · 7 ···</a:t>
            </a:r>
            <a:endParaRPr/>
          </a:p>
          <a:p>
            <a:pPr marL="457200" lv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77 / 7 = 11			</a:t>
            </a:r>
            <a:r>
              <a:rPr lang="en">
                <a:solidFill>
                  <a:srgbClr val="38761D"/>
                </a:solidFill>
              </a:rPr>
              <a:t>✔	</a:t>
            </a:r>
            <a:r>
              <a:rPr lang="en">
                <a:solidFill>
                  <a:schemeClr val="dk1"/>
                </a:solidFill>
              </a:rPr>
              <a:t>	</a:t>
            </a:r>
            <a:r>
              <a:rPr lang="en"/>
              <a:t>⇒ 1617 = 3 · 7 · 7 ···</a:t>
            </a:r>
            <a:endParaRPr>
              <a:solidFill>
                <a:srgbClr val="CC4125"/>
              </a:solidFill>
            </a:endParaRPr>
          </a:p>
          <a:p>
            <a:pPr marL="457200" lvl="0" indent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And 11 is prime.		</a:t>
            </a:r>
            <a:r>
              <a:rPr lang="en">
                <a:solidFill>
                  <a:srgbClr val="38761D"/>
                </a:solidFill>
              </a:rPr>
              <a:t>✔	</a:t>
            </a:r>
            <a:r>
              <a:rPr lang="en">
                <a:solidFill>
                  <a:schemeClr val="dk1"/>
                </a:solidFill>
              </a:rPr>
              <a:t>	</a:t>
            </a:r>
            <a:r>
              <a:rPr lang="en"/>
              <a:t>⇒ 1617 = 3 · 7</a:t>
            </a:r>
            <a:r>
              <a:rPr lang="en" baseline="30000"/>
              <a:t>2</a:t>
            </a:r>
            <a:r>
              <a:rPr lang="en"/>
              <a:t> · 11</a:t>
            </a:r>
            <a:endParaRPr>
              <a:solidFill>
                <a:srgbClr val="CC4125"/>
              </a:solidFill>
            </a:endParaRPr>
          </a:p>
        </p:txBody>
      </p:sp>
      <p:cxnSp>
        <p:nvCxnSpPr>
          <p:cNvPr id="128" name="Shape 128"/>
          <p:cNvCxnSpPr/>
          <p:nvPr/>
        </p:nvCxnSpPr>
        <p:spPr>
          <a:xfrm>
            <a:off x="217350" y="638700"/>
            <a:ext cx="8709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9" name="Shape 129"/>
          <p:cNvSpPr txBox="1"/>
          <p:nvPr/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Primes and GCDs</a:t>
            </a:r>
            <a:endParaRPr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1799</Words>
  <Application>Microsoft Macintosh PowerPoint</Application>
  <PresentationFormat>On-screen Show (16:9)</PresentationFormat>
  <Paragraphs>1021</Paragraphs>
  <Slides>44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Courier New</vt:lpstr>
      <vt:lpstr>Helvetica Neue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FYOG: hints!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6</cp:revision>
  <dcterms:modified xsi:type="dcterms:W3CDTF">2018-03-05T04:44:40Z</dcterms:modified>
</cp:coreProperties>
</file>